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534" r:id="rId2"/>
    <p:sldId id="535" r:id="rId3"/>
    <p:sldId id="472" r:id="rId4"/>
    <p:sldId id="473" r:id="rId5"/>
    <p:sldId id="474" r:id="rId6"/>
    <p:sldId id="536" r:id="rId7"/>
    <p:sldId id="540" r:id="rId8"/>
    <p:sldId id="391" r:id="rId9"/>
    <p:sldId id="539" r:id="rId10"/>
    <p:sldId id="538" r:id="rId11"/>
    <p:sldId id="537" r:id="rId12"/>
    <p:sldId id="569" r:id="rId13"/>
    <p:sldId id="316" r:id="rId14"/>
    <p:sldId id="323" r:id="rId15"/>
    <p:sldId id="324" r:id="rId16"/>
    <p:sldId id="322" r:id="rId17"/>
    <p:sldId id="320" r:id="rId18"/>
    <p:sldId id="321" r:id="rId19"/>
    <p:sldId id="379" r:id="rId20"/>
    <p:sldId id="380" r:id="rId21"/>
    <p:sldId id="327" r:id="rId22"/>
    <p:sldId id="318" r:id="rId23"/>
    <p:sldId id="329" r:id="rId24"/>
    <p:sldId id="331" r:id="rId25"/>
    <p:sldId id="330" r:id="rId26"/>
    <p:sldId id="333" r:id="rId27"/>
    <p:sldId id="334" r:id="rId28"/>
    <p:sldId id="340" r:id="rId29"/>
    <p:sldId id="335" r:id="rId30"/>
    <p:sldId id="336" r:id="rId31"/>
    <p:sldId id="337" r:id="rId32"/>
    <p:sldId id="338" r:id="rId33"/>
    <p:sldId id="339" r:id="rId34"/>
    <p:sldId id="345" r:id="rId35"/>
    <p:sldId id="386" r:id="rId36"/>
    <p:sldId id="341" r:id="rId37"/>
    <p:sldId id="342" r:id="rId38"/>
    <p:sldId id="452" r:id="rId39"/>
    <p:sldId id="453" r:id="rId40"/>
    <p:sldId id="343" r:id="rId41"/>
    <p:sldId id="344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5" r:id="rId51"/>
    <p:sldId id="457" r:id="rId52"/>
    <p:sldId id="356" r:id="rId53"/>
    <p:sldId id="358" r:id="rId54"/>
    <p:sldId id="359" r:id="rId55"/>
    <p:sldId id="360" r:id="rId56"/>
    <p:sldId id="361" r:id="rId57"/>
    <p:sldId id="363" r:id="rId58"/>
    <p:sldId id="390" r:id="rId59"/>
    <p:sldId id="389" r:id="rId60"/>
    <p:sldId id="364" r:id="rId61"/>
    <p:sldId id="365" r:id="rId62"/>
    <p:sldId id="367" r:id="rId63"/>
    <p:sldId id="570" r:id="rId64"/>
    <p:sldId id="571" r:id="rId65"/>
    <p:sldId id="388" r:id="rId66"/>
    <p:sldId id="475" r:id="rId67"/>
    <p:sldId id="476" r:id="rId68"/>
    <p:sldId id="387" r:id="rId69"/>
    <p:sldId id="368" r:id="rId70"/>
    <p:sldId id="369" r:id="rId71"/>
    <p:sldId id="372" r:id="rId72"/>
    <p:sldId id="385" r:id="rId73"/>
    <p:sldId id="381" r:id="rId74"/>
    <p:sldId id="382" r:id="rId75"/>
    <p:sldId id="383" r:id="rId76"/>
    <p:sldId id="384" r:id="rId77"/>
    <p:sldId id="396" r:id="rId78"/>
    <p:sldId id="397" r:id="rId79"/>
    <p:sldId id="398" r:id="rId80"/>
    <p:sldId id="399" r:id="rId81"/>
    <p:sldId id="400" r:id="rId82"/>
    <p:sldId id="401" r:id="rId83"/>
    <p:sldId id="402" r:id="rId84"/>
    <p:sldId id="366" r:id="rId85"/>
    <p:sldId id="403" r:id="rId86"/>
    <p:sldId id="404" r:id="rId87"/>
    <p:sldId id="405" r:id="rId88"/>
    <p:sldId id="406" r:id="rId89"/>
    <p:sldId id="407" r:id="rId90"/>
    <p:sldId id="422" r:id="rId91"/>
    <p:sldId id="414" r:id="rId92"/>
    <p:sldId id="423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  <p:sldId id="412" r:id="rId103"/>
    <p:sldId id="433" r:id="rId104"/>
    <p:sldId id="408" r:id="rId105"/>
    <p:sldId id="409" r:id="rId106"/>
    <p:sldId id="419" r:id="rId107"/>
    <p:sldId id="410" r:id="rId108"/>
    <p:sldId id="434" r:id="rId109"/>
    <p:sldId id="436" r:id="rId110"/>
    <p:sldId id="393" r:id="rId111"/>
    <p:sldId id="378" r:id="rId112"/>
    <p:sldId id="568" r:id="rId1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1" autoAdjust="0"/>
    <p:restoredTop sz="90929"/>
  </p:normalViewPr>
  <p:slideViewPr>
    <p:cSldViewPr>
      <p:cViewPr varScale="1">
        <p:scale>
          <a:sx n="97" d="100"/>
          <a:sy n="97" d="100"/>
        </p:scale>
        <p:origin x="3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D3DDA1-5498-4742-A2D3-4C593C056B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8008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61A434-64BB-48CC-B168-E7FB874FAC11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D923901-6979-4D1B-828E-B4D1A923C299}" type="slidenum">
              <a:rPr lang="ru-RU" altLang="ru-RU" sz="1200"/>
              <a:pPr eaLnBrk="1" hangingPunct="1"/>
              <a:t>105</a:t>
            </a:fld>
            <a:endParaRPr lang="ru-RU" altLang="ru-RU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F175525-D46B-46F0-A786-E6C86E6BAAB7}" type="slidenum">
              <a:rPr lang="ru-RU" altLang="ru-RU" sz="1200"/>
              <a:pPr eaLnBrk="1" hangingPunct="1"/>
              <a:t>106</a:t>
            </a:fld>
            <a:endParaRPr lang="ru-RU" altLang="ru-RU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9D4FD98-A514-45B7-A64D-CEF691693BF3}" type="slidenum">
              <a:rPr lang="ru-RU" altLang="ru-RU" sz="1200"/>
              <a:pPr eaLnBrk="1" hangingPunct="1"/>
              <a:t>107</a:t>
            </a:fld>
            <a:endParaRPr lang="ru-RU" altLang="ru-RU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233D596-8E50-4DD2-A139-8FE1D272A7B5}" type="slidenum">
              <a:rPr lang="ru-RU" altLang="ru-RU" sz="1200"/>
              <a:pPr eaLnBrk="1" hangingPunct="1"/>
              <a:t>108</a:t>
            </a:fld>
            <a:endParaRPr lang="ru-RU" altLang="ru-RU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AE93C92-8953-4D49-83D5-581FDF4F8493}" type="slidenum">
              <a:rPr lang="ru-RU" altLang="ru-RU" sz="1200"/>
              <a:pPr eaLnBrk="1" hangingPunct="1"/>
              <a:t>109</a:t>
            </a:fld>
            <a:endParaRPr lang="ru-RU" altLang="ru-RU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9336222-FF18-4882-B518-140084F85217}" type="slidenum">
              <a:rPr lang="ru-RU" altLang="ru-RU"/>
              <a:pPr>
                <a:spcBef>
                  <a:spcPct val="0"/>
                </a:spcBef>
              </a:pPr>
              <a:t>110</a:t>
            </a:fld>
            <a:endParaRPr lang="ru-RU" altLang="ru-RU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7236290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2EF5766-2AEE-4169-A2EA-5004D3C38731}" type="slidenum">
              <a:rPr lang="ru-RU" altLang="ru-RU" sz="1200"/>
              <a:pPr eaLnBrk="1" hangingPunct="1"/>
              <a:t>111</a:t>
            </a:fld>
            <a:endParaRPr lang="ru-RU" altLang="ru-RU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EF605-18A8-4F31-B677-CE6A20558204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6F6CB-6522-43F0-8924-34AC4DEAEC4A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1A25B-5F5C-47A9-A5EA-3DA1B15557DC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1A25B-5F5C-47A9-A5EA-3DA1B15557DC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97321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1A25B-5F5C-47A9-A5EA-3DA1B15557DC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59630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12E8D-61DA-4BFB-91C3-F0830D18DC89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33076-1507-42CA-B545-3471BCE0CC1F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EDDE8B-BE41-46A7-91C4-1A636CB4A62E}" type="slidenum">
              <a:rPr lang="ru-RU" altLang="ru-RU" sz="1200"/>
              <a:pPr/>
              <a:t>23</a:t>
            </a:fld>
            <a:endParaRPr lang="ru-RU" altLang="ru-RU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67932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B30DAC-7F06-4623-BDB2-22E55B5F0519}" type="slidenum">
              <a:rPr lang="ru-RU" altLang="ru-RU" sz="1200"/>
              <a:pPr/>
              <a:t>24</a:t>
            </a:fld>
            <a:endParaRPr lang="ru-RU" altLang="ru-RU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4489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7ED28-DAE9-4EC2-BB94-D26AAC88CBD4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59196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869B6B-68C8-4F3C-B74B-26865B7C3572}" type="slidenum">
              <a:rPr lang="ru-RU" altLang="ru-RU" sz="1200"/>
              <a:pPr/>
              <a:t>25</a:t>
            </a:fld>
            <a:endParaRPr lang="ru-RU" altLang="ru-RU" sz="1200"/>
          </a:p>
        </p:txBody>
      </p:sp>
      <p:sp>
        <p:nvSpPr>
          <p:cNvPr id="1229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2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54463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F658D7-4C89-47A3-8DBE-EB18EE55FE22}" type="slidenum">
              <a:rPr lang="ru-RU" altLang="ru-RU" sz="1200"/>
              <a:pPr/>
              <a:t>26</a:t>
            </a:fld>
            <a:endParaRPr lang="ru-RU" altLang="ru-RU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06933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C6F44-F325-4ADC-8AC5-DA4653DC4702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06391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4D074C-9687-44BE-B6AC-F1C9AC65E9A0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24571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0633D-041C-4BAE-AB0C-7D593E6454AF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168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75644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11BCC8-40E4-4A38-AA01-D561B12A6444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187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38137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FEFA97-EF18-4DAC-80B2-686542B5CC6C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62305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160DE-1A9D-4F47-83F6-F93D5BDC6E6F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18805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9F9EA-59CD-4B02-A83F-C21FEA8B002C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15420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DCB3E-FE43-4987-A182-3DF96A0EEC39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5888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2495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DCB3E-FE43-4987-A182-3DF96A0EEC39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66024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5CDABD-4AEB-49E8-8DEE-9A58DEEDBFF4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03327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872EB-B5C6-49F7-8DE2-DC2FA25C2A6B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62582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38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1991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39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610055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0016E-BA80-4B7B-A943-9F2E9A9064E2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82614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B3EEE-3D5A-45DD-87E8-3C31F47E6BC2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32220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BAB29C-8A6E-47B9-85CD-5DD99289CDAB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134367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627546-0AF4-4EB3-8B27-BC9FCEB9BAA0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01791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ED650-23F2-416A-8134-D8E206F4C5C6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41720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18046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6591C-D252-4395-B750-D48786D3BB37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42406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D464BB-91C3-4C75-9831-79B4B7400998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90294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1AED4-27EF-4375-A57B-D4DFA14AEEA7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982801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A6C6A-51D6-4293-BF92-70B1D441D8CC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930667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DFB9D-A39D-412D-B6B1-DCA8BD6C6C63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817624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5CE04-CC40-4F51-8994-0407EF6BD9D7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507327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51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261909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396613-06D0-404F-9BA9-4AA169C9AE63}" type="slidenum">
              <a:rPr lang="ru-RU" altLang="ru-RU"/>
              <a:pPr>
                <a:spcBef>
                  <a:spcPct val="0"/>
                </a:spcBef>
              </a:pPr>
              <a:t>52</a:t>
            </a:fld>
            <a:endParaRPr lang="ru-RU" altLang="ru-RU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017084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DC2B8E9-26B7-4CBA-B484-E0DB10C589A6}" type="slidenum">
              <a:rPr lang="ru-RU" altLang="ru-RU"/>
              <a:pPr>
                <a:spcBef>
                  <a:spcPct val="0"/>
                </a:spcBef>
              </a:pPr>
              <a:t>53</a:t>
            </a:fld>
            <a:endParaRPr lang="ru-RU" altLang="ru-RU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703586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95801C6-620C-4178-82D1-1DAAF6931E0E}" type="slidenum">
              <a:rPr lang="ru-RU" altLang="ru-RU"/>
              <a:pPr>
                <a:spcBef>
                  <a:spcPct val="0"/>
                </a:spcBef>
              </a:pPr>
              <a:t>54</a:t>
            </a:fld>
            <a:endParaRPr lang="ru-RU" altLang="ru-RU"/>
          </a:p>
        </p:txBody>
      </p:sp>
      <p:sp>
        <p:nvSpPr>
          <p:cNvPr id="102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1293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02667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AE9335-8F15-48C2-BE47-7AFC931F8AB9}" type="slidenum">
              <a:rPr lang="ru-RU" altLang="ru-RU"/>
              <a:pPr>
                <a:spcBef>
                  <a:spcPct val="0"/>
                </a:spcBef>
              </a:pPr>
              <a:t>55</a:t>
            </a:fld>
            <a:endParaRPr lang="ru-RU" altLang="ru-RU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13160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5A2B19-69AD-473C-8DE7-9717C4834332}" type="slidenum">
              <a:rPr lang="ru-RU" altLang="ru-RU"/>
              <a:pPr>
                <a:spcBef>
                  <a:spcPct val="0"/>
                </a:spcBef>
              </a:pPr>
              <a:t>56</a:t>
            </a:fld>
            <a:endParaRPr lang="ru-RU" altLang="ru-RU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66416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B15A26-69DB-43AA-B1E7-D6364C4967CE}" type="slidenum">
              <a:rPr lang="ru-RU" altLang="ru-RU"/>
              <a:pPr>
                <a:spcBef>
                  <a:spcPct val="0"/>
                </a:spcBef>
              </a:pPr>
              <a:t>57</a:t>
            </a:fld>
            <a:endParaRPr lang="ru-RU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96070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B15A26-69DB-43AA-B1E7-D6364C4967CE}" type="slidenum">
              <a:rPr lang="ru-RU" altLang="ru-RU"/>
              <a:pPr>
                <a:spcBef>
                  <a:spcPct val="0"/>
                </a:spcBef>
              </a:pPr>
              <a:t>58</a:t>
            </a:fld>
            <a:endParaRPr lang="ru-RU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106375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B15A26-69DB-43AA-B1E7-D6364C4967CE}" type="slidenum">
              <a:rPr lang="ru-RU" altLang="ru-RU"/>
              <a:pPr>
                <a:spcBef>
                  <a:spcPct val="0"/>
                </a:spcBef>
              </a:pPr>
              <a:t>59</a:t>
            </a:fld>
            <a:endParaRPr lang="ru-RU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98656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FB24B0A-9DFD-4C4C-B325-37BD231463B6}" type="slidenum">
              <a:rPr lang="ru-RU" altLang="ru-RU"/>
              <a:pPr>
                <a:spcBef>
                  <a:spcPct val="0"/>
                </a:spcBef>
              </a:pPr>
              <a:t>60</a:t>
            </a:fld>
            <a:endParaRPr lang="ru-RU" altLang="ru-RU"/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29987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4536092-4133-43ED-A9AE-6ED065C512AA}" type="slidenum">
              <a:rPr lang="ru-RU" altLang="ru-RU"/>
              <a:pPr>
                <a:spcBef>
                  <a:spcPct val="0"/>
                </a:spcBef>
              </a:pPr>
              <a:t>61</a:t>
            </a:fld>
            <a:endParaRPr lang="ru-RU" altLang="ru-RU"/>
          </a:p>
        </p:txBody>
      </p:sp>
      <p:sp>
        <p:nvSpPr>
          <p:cNvPr id="266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567584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2A2D31-6639-42B7-88B7-3276FAF19739}" type="slidenum">
              <a:rPr lang="ru-RU" altLang="ru-RU"/>
              <a:pPr>
                <a:spcBef>
                  <a:spcPct val="0"/>
                </a:spcBef>
              </a:pPr>
              <a:t>62</a:t>
            </a:fld>
            <a:endParaRPr lang="ru-RU" altLang="ru-RU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765215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63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104642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64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44481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7ED28-DAE9-4EC2-BB94-D26AAC88CBD4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083381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2A2D31-6639-42B7-88B7-3276FAF19739}" type="slidenum">
              <a:rPr lang="ru-RU" altLang="ru-RU"/>
              <a:pPr>
                <a:spcBef>
                  <a:spcPct val="0"/>
                </a:spcBef>
              </a:pPr>
              <a:t>65</a:t>
            </a:fld>
            <a:endParaRPr lang="ru-RU" altLang="ru-RU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275915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487D53E-78BB-4E2C-AD14-4DC7B4D84659}" type="slidenum">
              <a:rPr lang="ru-RU" altLang="ru-RU" sz="1200"/>
              <a:pPr eaLnBrk="1" hangingPunct="1"/>
              <a:t>66</a:t>
            </a:fld>
            <a:endParaRPr lang="ru-RU" alt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67562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487D53E-78BB-4E2C-AD14-4DC7B4D84659}" type="slidenum">
              <a:rPr lang="ru-RU" altLang="ru-RU" sz="1200"/>
              <a:pPr eaLnBrk="1" hangingPunct="1"/>
              <a:t>67</a:t>
            </a:fld>
            <a:endParaRPr lang="ru-RU" alt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231007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2A2D31-6639-42B7-88B7-3276FAF19739}" type="slidenum">
              <a:rPr lang="ru-RU" altLang="ru-RU"/>
              <a:pPr>
                <a:spcBef>
                  <a:spcPct val="0"/>
                </a:spcBef>
              </a:pPr>
              <a:t>68</a:t>
            </a:fld>
            <a:endParaRPr lang="ru-RU" altLang="ru-RU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949485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DF1DB4-7E9A-4ABD-8A14-FD1630A2AF9A}" type="slidenum">
              <a:rPr lang="ru-RU" altLang="ru-RU"/>
              <a:pPr>
                <a:spcBef>
                  <a:spcPct val="0"/>
                </a:spcBef>
              </a:pPr>
              <a:t>69</a:t>
            </a:fld>
            <a:endParaRPr lang="ru-RU" alt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217341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0C447F-501D-4D15-8DE2-673F52C062EA}" type="slidenum">
              <a:rPr lang="ru-RU" altLang="ru-RU"/>
              <a:pPr>
                <a:spcBef>
                  <a:spcPct val="0"/>
                </a:spcBef>
              </a:pPr>
              <a:t>70</a:t>
            </a:fld>
            <a:endParaRPr lang="ru-RU" altLang="ru-R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881885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0C447F-501D-4D15-8DE2-673F52C062EA}" type="slidenum">
              <a:rPr lang="ru-RU" altLang="ru-RU"/>
              <a:pPr>
                <a:spcBef>
                  <a:spcPct val="0"/>
                </a:spcBef>
              </a:pPr>
              <a:t>71</a:t>
            </a:fld>
            <a:endParaRPr lang="ru-RU" altLang="ru-R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032241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17472-AFC5-45ED-96BC-F11CD5F39E8C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733816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371A3-E4AD-40FD-A561-9377AE5FF495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978005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0393A-6FB6-43B2-A5CC-AC726859A9B9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71676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C2145-A089-4FF6-AF9A-1F474CA61F83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88243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019C8-C015-40AD-B980-5CD4A9E45081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505378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1C2E4-EC3D-4CC8-A163-6C01806971F9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3254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231C26B-D2FA-448F-8230-DB967C90B6AE}" type="slidenum">
              <a:rPr lang="ru-RU" altLang="ru-RU" sz="1200"/>
              <a:pPr eaLnBrk="1" hangingPunct="1"/>
              <a:t>77</a:t>
            </a:fld>
            <a:endParaRPr lang="ru-RU" alt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932DDEC-64A8-4947-9CDC-4D09CEF902C9}" type="slidenum">
              <a:rPr lang="ru-RU" altLang="ru-RU" sz="1200"/>
              <a:pPr eaLnBrk="1" hangingPunct="1"/>
              <a:t>78</a:t>
            </a:fld>
            <a:endParaRPr lang="ru-RU" altLang="ru-RU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B3E3521-EE17-4505-A6D7-675BE7964BD5}" type="slidenum">
              <a:rPr lang="ru-RU" altLang="ru-RU" sz="1200"/>
              <a:pPr eaLnBrk="1" hangingPunct="1"/>
              <a:t>79</a:t>
            </a:fld>
            <a:endParaRPr lang="ru-RU" altLang="ru-RU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CF6E6F2-1D63-47B8-BE56-A3D5FC834813}" type="slidenum">
              <a:rPr lang="ru-RU" altLang="ru-RU" sz="1200"/>
              <a:pPr eaLnBrk="1" hangingPunct="1"/>
              <a:t>80</a:t>
            </a:fld>
            <a:endParaRPr lang="ru-RU" altLang="ru-RU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165B9A5-3F06-4AEB-819D-C642706B1E10}" type="slidenum">
              <a:rPr lang="ru-RU" altLang="ru-RU" sz="1200"/>
              <a:pPr eaLnBrk="1" hangingPunct="1"/>
              <a:t>81</a:t>
            </a:fld>
            <a:endParaRPr lang="ru-RU" alt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382B753-1B48-44D4-BFBC-CE291C87AA2E}" type="slidenum">
              <a:rPr lang="ru-RU" altLang="ru-RU" sz="1200"/>
              <a:pPr eaLnBrk="1" hangingPunct="1"/>
              <a:t>82</a:t>
            </a:fld>
            <a:endParaRPr lang="ru-RU" altLang="ru-RU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2B3E941-B9CB-4140-B321-A315C96FB03C}" type="slidenum">
              <a:rPr lang="ru-RU" altLang="ru-RU" sz="1200"/>
              <a:pPr eaLnBrk="1" hangingPunct="1"/>
              <a:t>83</a:t>
            </a:fld>
            <a:endParaRPr lang="ru-RU" altLang="ru-RU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C042FD6-5AFF-41C9-8580-A3783810D3A6}" type="slidenum">
              <a:rPr lang="ru-RU" altLang="ru-RU" sz="1200"/>
              <a:pPr eaLnBrk="1" hangingPunct="1"/>
              <a:t>84</a:t>
            </a:fld>
            <a:endParaRPr lang="ru-RU" altLang="ru-RU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E91B1-D4CF-4F0A-A4AB-AB1CEFD8AD5F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168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6DA99A1-79F9-4940-BC09-A3E169639906}" type="slidenum">
              <a:rPr lang="ru-RU" altLang="ru-RU" sz="1200"/>
              <a:pPr eaLnBrk="1" hangingPunct="1"/>
              <a:t>85</a:t>
            </a:fld>
            <a:endParaRPr lang="ru-RU" altLang="ru-RU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25ABB77-C301-4AAE-BA83-285F3A9591EC}" type="slidenum">
              <a:rPr lang="ru-RU" altLang="ru-RU" sz="1200"/>
              <a:pPr eaLnBrk="1" hangingPunct="1"/>
              <a:t>86</a:t>
            </a:fld>
            <a:endParaRPr lang="ru-RU" alt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2EF973-2395-405A-A07C-6EE6559311DF}" type="slidenum">
              <a:rPr lang="ru-RU" altLang="ru-RU" sz="1200"/>
              <a:pPr eaLnBrk="1" hangingPunct="1"/>
              <a:t>87</a:t>
            </a:fld>
            <a:endParaRPr lang="ru-RU" altLang="ru-RU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7FC5503-840E-4DBF-B8CF-FDB346D837AC}" type="slidenum">
              <a:rPr lang="ru-RU" altLang="ru-RU" sz="1200"/>
              <a:pPr eaLnBrk="1" hangingPunct="1"/>
              <a:t>88</a:t>
            </a:fld>
            <a:endParaRPr lang="ru-RU" altLang="ru-RU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6A13534-F7C2-44CA-B600-312C9A1ED23A}" type="slidenum">
              <a:rPr lang="ru-RU" altLang="ru-RU" sz="1200"/>
              <a:pPr eaLnBrk="1" hangingPunct="1"/>
              <a:t>89</a:t>
            </a:fld>
            <a:endParaRPr lang="ru-RU" alt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D27E88C-3338-47BD-8FA0-BDA23A115963}" type="slidenum">
              <a:rPr lang="ru-RU" altLang="ru-RU" sz="1200"/>
              <a:pPr eaLnBrk="1" hangingPunct="1"/>
              <a:t>90</a:t>
            </a:fld>
            <a:endParaRPr lang="ru-RU" altLang="ru-RU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3852DC8-9D7B-411E-8D1F-54D6AE6C361C}" type="slidenum">
              <a:rPr lang="ru-RU" altLang="ru-RU" sz="1200"/>
              <a:pPr eaLnBrk="1" hangingPunct="1"/>
              <a:t>91</a:t>
            </a:fld>
            <a:endParaRPr lang="ru-RU" altLang="ru-RU" sz="1200"/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0A5B8F6-7488-41C6-8903-0CBD7FAE6D90}" type="slidenum">
              <a:rPr lang="ru-RU" altLang="ru-RU" sz="1200"/>
              <a:pPr eaLnBrk="1" hangingPunct="1"/>
              <a:t>92</a:t>
            </a:fld>
            <a:endParaRPr lang="ru-RU" altLang="ru-RU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1197EAC-4ED1-4882-8DF8-C30DC5BC2E10}" type="slidenum">
              <a:rPr lang="ru-RU" altLang="ru-RU" sz="1200"/>
              <a:pPr eaLnBrk="1" hangingPunct="1"/>
              <a:t>93</a:t>
            </a:fld>
            <a:endParaRPr lang="ru-RU" altLang="ru-RU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AA86960-EDAA-4688-BC5D-125D3C9BAA16}" type="slidenum">
              <a:rPr lang="ru-RU" altLang="ru-RU" sz="1200"/>
              <a:pPr eaLnBrk="1" hangingPunct="1"/>
              <a:t>94</a:t>
            </a:fld>
            <a:endParaRPr lang="ru-RU" alt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B255F-898D-44B6-BA3E-AB7EF4C54804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E144A21-06FF-4EE7-84C5-783568D38CA8}" type="slidenum">
              <a:rPr lang="ru-RU" altLang="ru-RU" sz="1200"/>
              <a:pPr eaLnBrk="1" hangingPunct="1"/>
              <a:t>95</a:t>
            </a:fld>
            <a:endParaRPr lang="ru-RU" altLang="ru-RU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DEC2784-1AB3-4593-BD7A-410B220D015C}" type="slidenum">
              <a:rPr lang="ru-RU" altLang="ru-RU" sz="1200"/>
              <a:pPr eaLnBrk="1" hangingPunct="1"/>
              <a:t>96</a:t>
            </a:fld>
            <a:endParaRPr lang="ru-RU" alt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79AF065-C56C-4C7A-A9E1-22C44FE95905}" type="slidenum">
              <a:rPr lang="ru-RU" altLang="ru-RU" sz="1200"/>
              <a:pPr eaLnBrk="1" hangingPunct="1"/>
              <a:t>97</a:t>
            </a:fld>
            <a:endParaRPr lang="ru-RU" altLang="ru-RU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83DCABC-2B44-49B5-B9FD-9D214356F4B2}" type="slidenum">
              <a:rPr lang="ru-RU" altLang="ru-RU" sz="1200"/>
              <a:pPr eaLnBrk="1" hangingPunct="1"/>
              <a:t>98</a:t>
            </a:fld>
            <a:endParaRPr lang="ru-RU" alt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C8B74E1-1083-449E-947B-6BFEEDF89A55}" type="slidenum">
              <a:rPr lang="ru-RU" altLang="ru-RU" sz="1200"/>
              <a:pPr eaLnBrk="1" hangingPunct="1"/>
              <a:t>99</a:t>
            </a:fld>
            <a:endParaRPr lang="ru-RU" alt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7612349-E792-4737-AA90-4D1E6B4BC894}" type="slidenum">
              <a:rPr lang="ru-RU" altLang="ru-RU" sz="1200"/>
              <a:pPr eaLnBrk="1" hangingPunct="1"/>
              <a:t>100</a:t>
            </a:fld>
            <a:endParaRPr lang="ru-RU" altLang="ru-RU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E2E5745-2484-4E6A-AEF0-0B57B0A4D91F}" type="slidenum">
              <a:rPr lang="ru-RU" altLang="ru-RU" sz="1200"/>
              <a:pPr eaLnBrk="1" hangingPunct="1"/>
              <a:t>101</a:t>
            </a:fld>
            <a:endParaRPr lang="ru-RU" altLang="ru-RU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5344258-CC55-40A9-8622-478DCF3A8B74}" type="slidenum">
              <a:rPr lang="ru-RU" altLang="ru-RU" sz="1200"/>
              <a:pPr eaLnBrk="1" hangingPunct="1"/>
              <a:t>102</a:t>
            </a:fld>
            <a:endParaRPr lang="ru-RU" altLang="ru-RU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878E2C6-595F-439F-8AD7-C7E3937BB7EF}" type="slidenum">
              <a:rPr lang="ru-RU" altLang="ru-RU" sz="1200"/>
              <a:pPr eaLnBrk="1" hangingPunct="1"/>
              <a:t>103</a:t>
            </a:fld>
            <a:endParaRPr lang="ru-RU" altLang="ru-RU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8CF32D7-73A1-4643-B51C-ECC00ADC9BE0}" type="slidenum">
              <a:rPr lang="ru-RU" altLang="ru-RU" sz="1200"/>
              <a:pPr eaLnBrk="1" hangingPunct="1"/>
              <a:t>104</a:t>
            </a:fld>
            <a:endParaRPr lang="ru-RU" alt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6F0AB-3B44-4523-9461-89925AAF6F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4EA7-1810-4713-B6FE-6DF023BF1C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13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11907-3F2F-4670-90D3-611C682407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85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2A225-6A38-4ADA-AB0B-D9621DEE59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796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45A17-1661-4D0E-83C9-04DF57C3CA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2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90EFA-0558-487D-8CA0-EF3BB8CA51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25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0F7AA-81FE-447E-802F-B2DC1F495B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979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C3034-A32B-4BCB-AB2B-08BCA6F2C8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851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FF264-3993-4885-BC64-00AF01BC3D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9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797F1-5B60-471D-A788-C77485DEEC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15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61F5E-65F2-4211-9181-B18787D14B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239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5224B5-7D43-4F39-9C25-D75B4B1AB6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8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83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7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5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223224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 Black" pitchFamily="34" charset="0"/>
              </a:rPr>
              <a:t>Площадь. </a:t>
            </a:r>
            <a:r>
              <a:rPr lang="ru-RU" sz="3600" dirty="0" err="1">
                <a:latin typeface="Arial Black" pitchFamily="34" charset="0"/>
              </a:rPr>
              <a:t>Равносоставленность</a:t>
            </a:r>
            <a:r>
              <a:rPr lang="ru-RU" sz="3600" dirty="0">
                <a:latin typeface="Arial Black" pitchFamily="34" charset="0"/>
              </a:rPr>
              <a:t> </a:t>
            </a:r>
            <a:br>
              <a:rPr lang="ru-RU" sz="3600" dirty="0">
                <a:latin typeface="Arial Black" pitchFamily="34" charset="0"/>
              </a:rPr>
            </a:br>
            <a:r>
              <a:rPr lang="ru-RU" sz="3600" dirty="0">
                <a:latin typeface="Arial Black" pitchFamily="34" charset="0"/>
              </a:rPr>
              <a:t>и задачи на разрезание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80000" algn="just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доктор физико-математических наук, заведующий кафедрой элементарной математики МПГУ, автор учебников по геометрии для 5-6, 7-9 и 10-11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531324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792"/>
            <a:ext cx="3198599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D98CA-A50B-4DE4-B656-4A2A2FCCC957}"/>
              </a:ext>
            </a:extLst>
          </p:cNvPr>
          <p:cNvSpPr txBox="1"/>
          <p:nvPr/>
        </p:nvSpPr>
        <p:spPr>
          <a:xfrm>
            <a:off x="251520" y="53480"/>
            <a:ext cx="542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Доказательство формулы площади квадрата в учебнике Л.С. Атанасяна и др.</a:t>
            </a:r>
          </a:p>
        </p:txBody>
      </p:sp>
    </p:spTree>
    <p:extLst>
      <p:ext uri="{BB962C8B-B14F-4D97-AF65-F5344CB8AC3E}">
        <p14:creationId xmlns:p14="http://schemas.microsoft.com/office/powerpoint/2010/main" val="37921667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16. Восьмиугольник разрежьте на две части, из которых можно сложить квадрат.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31115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9495" name="Group 7"/>
          <p:cNvGrpSpPr>
            <a:grpSpLocks/>
          </p:cNvGrpSpPr>
          <p:nvPr/>
        </p:nvGrpSpPr>
        <p:grpSpPr bwMode="auto">
          <a:xfrm>
            <a:off x="685800" y="2057400"/>
            <a:ext cx="7543800" cy="3948113"/>
            <a:chOff x="432" y="1296"/>
            <a:chExt cx="4752" cy="2487"/>
          </a:xfrm>
        </p:grpSpPr>
        <p:pic>
          <p:nvPicPr>
            <p:cNvPr id="2867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96"/>
              <a:ext cx="1960" cy="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Text Box 6"/>
            <p:cNvSpPr txBox="1">
              <a:spLocks noChangeArrowheads="1"/>
            </p:cNvSpPr>
            <p:nvPr/>
          </p:nvSpPr>
          <p:spPr bwMode="auto">
            <a:xfrm>
              <a:off x="432" y="3456"/>
              <a:ext cx="47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en-US" altLang="ru-RU" sz="2800">
                  <a:cs typeface="Times New Roman" panose="02020603050405020304" pitchFamily="18" charset="0"/>
                </a:rPr>
                <a:t>.</a:t>
              </a:r>
              <a:endParaRPr lang="ru-RU" alt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17. Шестиугольник, изображенный на рисунке, разрежьте на две части, из которых можно сложить квадрат.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96557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8405" name="Group 5"/>
          <p:cNvGrpSpPr>
            <a:grpSpLocks/>
          </p:cNvGrpSpPr>
          <p:nvPr/>
        </p:nvGrpSpPr>
        <p:grpSpPr bwMode="auto">
          <a:xfrm>
            <a:off x="152400" y="2286000"/>
            <a:ext cx="8610600" cy="4100513"/>
            <a:chOff x="96" y="1440"/>
            <a:chExt cx="5424" cy="2583"/>
          </a:xfrm>
        </p:grpSpPr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96" y="369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297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0"/>
              <a:ext cx="4754" cy="2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18. Фигуру</a:t>
            </a:r>
            <a:r>
              <a:rPr lang="ru-RU" altLang="ru-RU" sz="2800" dirty="0">
                <a:cs typeface="Times New Roman" panose="02020603050405020304" pitchFamily="18" charset="0"/>
              </a:rPr>
              <a:t>, изображенн</a:t>
            </a:r>
            <a:r>
              <a:rPr lang="ru-RU" altLang="ru-RU" sz="2800" dirty="0"/>
              <a:t>ую</a:t>
            </a:r>
            <a:r>
              <a:rPr lang="ru-RU" altLang="ru-RU" sz="2800" dirty="0">
                <a:cs typeface="Times New Roman" panose="02020603050405020304" pitchFamily="18" charset="0"/>
              </a:rPr>
              <a:t> на рисунке, разрежьте на </a:t>
            </a:r>
            <a:r>
              <a:rPr lang="ru-RU" altLang="ru-RU" sz="2800" dirty="0"/>
              <a:t>две </a:t>
            </a:r>
            <a:r>
              <a:rPr lang="ru-RU" altLang="ru-RU" sz="2800" dirty="0">
                <a:cs typeface="Times New Roman" panose="02020603050405020304" pitchFamily="18" charset="0"/>
              </a:rPr>
              <a:t>част</a:t>
            </a:r>
            <a:r>
              <a:rPr lang="ru-RU" altLang="ru-RU" sz="2800" dirty="0"/>
              <a:t>и</a:t>
            </a:r>
            <a:r>
              <a:rPr lang="ru-RU" altLang="ru-RU" sz="2800" dirty="0">
                <a:cs typeface="Times New Roman" panose="02020603050405020304" pitchFamily="18" charset="0"/>
              </a:rPr>
              <a:t>, из которых можно сложить квадрат.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49500"/>
            <a:ext cx="2940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8885" name="Group 5"/>
          <p:cNvGrpSpPr>
            <a:grpSpLocks/>
          </p:cNvGrpSpPr>
          <p:nvPr/>
        </p:nvGrpSpPr>
        <p:grpSpPr bwMode="auto">
          <a:xfrm>
            <a:off x="152400" y="2133600"/>
            <a:ext cx="8610600" cy="3490913"/>
            <a:chOff x="96" y="1344"/>
            <a:chExt cx="5424" cy="2199"/>
          </a:xfrm>
        </p:grpSpPr>
        <p:sp>
          <p:nvSpPr>
            <p:cNvPr id="30726" name="Text Box 6"/>
            <p:cNvSpPr txBox="1">
              <a:spLocks noChangeArrowheads="1"/>
            </p:cNvSpPr>
            <p:nvPr/>
          </p:nvSpPr>
          <p:spPr bwMode="auto">
            <a:xfrm>
              <a:off x="96" y="321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307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344"/>
              <a:ext cx="3939" cy="1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19. Греческий крест разрежьте на несколько частей и составьте из них квадрат.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1188"/>
            <a:ext cx="3119438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645" name="Group 5"/>
          <p:cNvGrpSpPr>
            <a:grpSpLocks/>
          </p:cNvGrpSpPr>
          <p:nvPr/>
        </p:nvGrpSpPr>
        <p:grpSpPr bwMode="auto">
          <a:xfrm>
            <a:off x="152400" y="1881188"/>
            <a:ext cx="8610600" cy="3895725"/>
            <a:chOff x="96" y="1185"/>
            <a:chExt cx="5424" cy="2454"/>
          </a:xfrm>
        </p:grpSpPr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96" y="3312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85"/>
              <a:ext cx="4362" cy="1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20. Греческий крест разрежьте </a:t>
            </a:r>
            <a:r>
              <a:rPr lang="ru-RU" altLang="ru-RU" sz="2800" dirty="0"/>
              <a:t>по двум прямым и из полученных частей</a:t>
            </a:r>
            <a:r>
              <a:rPr lang="ru-RU" altLang="ru-RU" sz="2800" dirty="0">
                <a:cs typeface="Times New Roman" panose="02020603050405020304" pitchFamily="18" charset="0"/>
              </a:rPr>
              <a:t> составьте квадрат.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28863"/>
            <a:ext cx="2125663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0693" name="Group 5"/>
          <p:cNvGrpSpPr>
            <a:grpSpLocks/>
          </p:cNvGrpSpPr>
          <p:nvPr/>
        </p:nvGrpSpPr>
        <p:grpSpPr bwMode="auto">
          <a:xfrm>
            <a:off x="152400" y="2133600"/>
            <a:ext cx="8610600" cy="3643313"/>
            <a:chOff x="96" y="1344"/>
            <a:chExt cx="5424" cy="2295"/>
          </a:xfrm>
        </p:grpSpPr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96" y="3312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3277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344"/>
              <a:ext cx="4793" cy="1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44763"/>
            <a:ext cx="4510088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2740" name="Group 4"/>
          <p:cNvGrpSpPr>
            <a:grpSpLocks/>
          </p:cNvGrpSpPr>
          <p:nvPr/>
        </p:nvGrpSpPr>
        <p:grpSpPr bwMode="auto">
          <a:xfrm>
            <a:off x="152400" y="1658938"/>
            <a:ext cx="8666163" cy="4117975"/>
            <a:chOff x="96" y="1045"/>
            <a:chExt cx="5459" cy="2594"/>
          </a:xfrm>
        </p:grpSpPr>
        <p:sp>
          <p:nvSpPr>
            <p:cNvPr id="33798" name="Text Box 5"/>
            <p:cNvSpPr txBox="1">
              <a:spLocks noChangeArrowheads="1"/>
            </p:cNvSpPr>
            <p:nvPr/>
          </p:nvSpPr>
          <p:spPr bwMode="auto">
            <a:xfrm>
              <a:off x="96" y="3312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3379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045"/>
              <a:ext cx="5351" cy="2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8600" y="609600"/>
            <a:ext cx="8763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21. Один из двух равных квадратов разрежьте на несколько частей и составьте из них и другого квадрата квадрат.</a:t>
            </a:r>
            <a:endParaRPr lang="en-US" alt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228600" y="609600"/>
            <a:ext cx="8763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22. Прямоугольник, у которого одна сторона в два раза больше другой, разрежьте на несколько частей и составьте из них квадрат.</a:t>
            </a:r>
            <a:endParaRPr lang="en-US" altLang="ru-RU" sz="2800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27D8E25-319D-465F-866D-CED3EDAD7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4884738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48ECF4-1ACD-4783-9DD2-F71783DAF346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2286000"/>
            <a:ext cx="8610600" cy="2805113"/>
            <a:chOff x="96" y="1440"/>
            <a:chExt cx="5424" cy="1767"/>
          </a:xfrm>
        </p:grpSpPr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C40AD379-2F4A-4587-9C07-68EE2ADEA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880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2453E6F-8963-43B7-A012-FD9B0598E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440"/>
              <a:ext cx="309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2</a:t>
            </a:r>
            <a:r>
              <a:rPr lang="en-US" altLang="ru-RU" sz="2800" dirty="0"/>
              <a:t>3</a:t>
            </a:r>
            <a:r>
              <a:rPr lang="ru-RU" altLang="ru-RU" sz="2800" dirty="0"/>
              <a:t>. Один из двух неравных квадратов разрежьте на несколько частей и составьте из них и другого квадрата квадрат.</a:t>
            </a:r>
            <a:endParaRPr lang="en-US" altLang="ru-RU" sz="2800" dirty="0"/>
          </a:p>
        </p:txBody>
      </p:sp>
      <p:pic>
        <p:nvPicPr>
          <p:cNvPr id="3686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55863"/>
            <a:ext cx="1976438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69" name="Group 20"/>
          <p:cNvGrpSpPr>
            <a:grpSpLocks/>
          </p:cNvGrpSpPr>
          <p:nvPr/>
        </p:nvGrpSpPr>
        <p:grpSpPr bwMode="auto">
          <a:xfrm>
            <a:off x="223664" y="2455863"/>
            <a:ext cx="8610600" cy="3473450"/>
            <a:chOff x="144" y="1547"/>
            <a:chExt cx="5424" cy="2188"/>
          </a:xfrm>
        </p:grpSpPr>
        <p:sp>
          <p:nvSpPr>
            <p:cNvPr id="36870" name="Text Box 13"/>
            <p:cNvSpPr txBox="1">
              <a:spLocks noChangeArrowheads="1"/>
            </p:cNvSpPr>
            <p:nvPr/>
          </p:nvSpPr>
          <p:spPr bwMode="auto">
            <a:xfrm>
              <a:off x="144" y="3408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36871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547"/>
              <a:ext cx="2618" cy="1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2</a:t>
            </a:r>
            <a:r>
              <a:rPr lang="en-US" altLang="ru-RU" sz="2800" dirty="0"/>
              <a:t>4</a:t>
            </a:r>
            <a:r>
              <a:rPr lang="ru-RU" altLang="ru-RU" sz="2800" dirty="0"/>
              <a:t>. Один из двух неравных квадратов разрежьте на несколько частей и составьте из них и другого квадрата квадрат.</a:t>
            </a:r>
            <a:endParaRPr lang="en-US" altLang="ru-RU" sz="2800" dirty="0"/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1600200" y="2971800"/>
          <a:ext cx="3667125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3666667" imgH="2095793" progId="Paint.Picture">
                  <p:embed/>
                </p:oleObj>
              </mc:Choice>
              <mc:Fallback>
                <p:oleObj name="Точечный рисунок" r:id="rId3" imgW="3666667" imgH="2095793" progId="Paint.Picture">
                  <p:embed/>
                  <p:pic>
                    <p:nvPicPr>
                      <p:cNvPr id="3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971800"/>
                        <a:ext cx="3667125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5509" name="Group 5"/>
          <p:cNvGrpSpPr>
            <a:grpSpLocks/>
          </p:cNvGrpSpPr>
          <p:nvPr/>
        </p:nvGrpSpPr>
        <p:grpSpPr bwMode="auto">
          <a:xfrm>
            <a:off x="228600" y="2362200"/>
            <a:ext cx="8610600" cy="3567113"/>
            <a:chOff x="144" y="1488"/>
            <a:chExt cx="5424" cy="2247"/>
          </a:xfrm>
        </p:grpSpPr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144" y="3408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graphicFrame>
          <p:nvGraphicFramePr>
            <p:cNvPr id="37895" name="Object 7"/>
            <p:cNvGraphicFramePr>
              <a:graphicFrameLocks noChangeAspect="1"/>
            </p:cNvGraphicFramePr>
            <p:nvPr/>
          </p:nvGraphicFramePr>
          <p:xfrm>
            <a:off x="912" y="1488"/>
            <a:ext cx="4397" cy="1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Точечный рисунок" r:id="rId5" imgW="6980952" imgH="2838846" progId="Paint.Picture">
                    <p:embed/>
                  </p:oleObj>
                </mc:Choice>
                <mc:Fallback>
                  <p:oleObj name="Точечный рисунок" r:id="rId5" imgW="6980952" imgH="2838846" progId="Paint.Picture">
                    <p:embed/>
                    <p:pic>
                      <p:nvPicPr>
                        <p:cNvPr id="3789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1488"/>
                          <a:ext cx="4397" cy="1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5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2</a:t>
            </a:r>
            <a:r>
              <a:rPr lang="en-US" altLang="ru-RU" sz="2800" dirty="0"/>
              <a:t>5</a:t>
            </a:r>
            <a:r>
              <a:rPr lang="ru-RU" altLang="ru-RU" sz="2800" dirty="0"/>
              <a:t>. Две фигуры, ограниченные дугами окружностей по 90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 каждая, разрежьте на части и составьте из них круг.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298132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6597" name="Group 5"/>
          <p:cNvGrpSpPr>
            <a:grpSpLocks/>
          </p:cNvGrpSpPr>
          <p:nvPr/>
        </p:nvGrpSpPr>
        <p:grpSpPr bwMode="auto">
          <a:xfrm>
            <a:off x="152400" y="2397125"/>
            <a:ext cx="8610600" cy="3227388"/>
            <a:chOff x="96" y="1510"/>
            <a:chExt cx="5424" cy="2033"/>
          </a:xfrm>
        </p:grpSpPr>
        <p:sp>
          <p:nvSpPr>
            <p:cNvPr id="40966" name="Text Box 6"/>
            <p:cNvSpPr txBox="1">
              <a:spLocks noChangeArrowheads="1"/>
            </p:cNvSpPr>
            <p:nvPr/>
          </p:nvSpPr>
          <p:spPr bwMode="auto">
            <a:xfrm>
              <a:off x="96" y="321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4096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10"/>
              <a:ext cx="3460" cy="1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Свойства площади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Для площади фигур справедливы свойства, аналогичные свойствам длин отрезков.</a:t>
            </a:r>
          </a:p>
          <a:p>
            <a:pPr algn="just">
              <a:spcBef>
                <a:spcPct val="50000"/>
              </a:spcBef>
            </a:pPr>
            <a:r>
              <a:rPr lang="en-US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Свойство 1.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фигуры является неотрицательным числом.</a:t>
            </a:r>
          </a:p>
          <a:p>
            <a:pPr algn="just">
              <a:spcBef>
                <a:spcPct val="50000"/>
              </a:spcBef>
            </a:pPr>
            <a:r>
              <a:rPr lang="en-US" altLang="ru-RU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Свойство 2.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Равные фигуры имеют равные площади.</a:t>
            </a:r>
          </a:p>
          <a:p>
            <a:pPr algn="just">
              <a:spcBef>
                <a:spcPct val="50000"/>
              </a:spcBef>
            </a:pPr>
            <a:r>
              <a:rPr lang="en-US" altLang="ru-RU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Свойство 3.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Если фигура 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dirty="0">
                <a:cs typeface="Times New Roman" panose="02020603050405020304" pitchFamily="18" charset="0"/>
              </a:rPr>
              <a:t> составлена из двух неперекрывающихся фигур 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cs typeface="Times New Roman" panose="02020603050405020304" pitchFamily="18" charset="0"/>
              </a:rPr>
              <a:t>, то площадь фигуры 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dirty="0">
                <a:cs typeface="Times New Roman" panose="02020603050405020304" pitchFamily="18" charset="0"/>
              </a:rPr>
              <a:t> равна сумме площадей фигур 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cs typeface="Times New Roman" panose="02020603050405020304" pitchFamily="18" charset="0"/>
              </a:rPr>
              <a:t>, т.</a:t>
            </a:r>
            <a:r>
              <a:rPr lang="en-US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е. </a:t>
            </a:r>
            <a:r>
              <a:rPr lang="en-US" altLang="ru-RU" sz="2800" i="1" dirty="0">
                <a:cs typeface="Times New Roman" panose="02020603050405020304" pitchFamily="18" charset="0"/>
              </a:rPr>
              <a:t>S</a:t>
            </a:r>
            <a:r>
              <a:rPr lang="ru-RU" altLang="ru-RU" sz="2800" dirty="0">
                <a:cs typeface="Times New Roman" panose="02020603050405020304" pitchFamily="18" charset="0"/>
              </a:rPr>
              <a:t>(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dirty="0">
                <a:cs typeface="Times New Roman" panose="02020603050405020304" pitchFamily="18" charset="0"/>
              </a:rPr>
              <a:t>) = </a:t>
            </a:r>
            <a:r>
              <a:rPr lang="en-US" altLang="ru-RU" sz="2800" i="1" dirty="0">
                <a:cs typeface="Times New Roman" panose="02020603050405020304" pitchFamily="18" charset="0"/>
              </a:rPr>
              <a:t>S</a:t>
            </a:r>
            <a:r>
              <a:rPr lang="ru-RU" altLang="ru-RU" sz="2800" dirty="0">
                <a:cs typeface="Times New Roman" panose="02020603050405020304" pitchFamily="18" charset="0"/>
              </a:rPr>
              <a:t>(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) + </a:t>
            </a:r>
            <a:r>
              <a:rPr lang="en-US" altLang="ru-RU" sz="2800" i="1" dirty="0">
                <a:cs typeface="Times New Roman" panose="02020603050405020304" pitchFamily="18" charset="0"/>
              </a:rPr>
              <a:t>S</a:t>
            </a:r>
            <a:r>
              <a:rPr lang="ru-RU" altLang="ru-RU" sz="2800" dirty="0">
                <a:cs typeface="Times New Roman" panose="02020603050405020304" pitchFamily="18" charset="0"/>
              </a:rPr>
              <a:t>(</a:t>
            </a:r>
            <a:r>
              <a:rPr lang="ru-RU" altLang="ru-RU" sz="2800" i="1" dirty="0">
                <a:cs typeface="Times New Roman" panose="02020603050405020304" pitchFamily="18" charset="0"/>
              </a:rPr>
              <a:t>Ф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0" y="52578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b="1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Свойство 4.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прямоугольника равна произведению его смежных сторон.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8582124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2</a:t>
            </a:r>
            <a:r>
              <a:rPr lang="en-US" altLang="ru-RU" sz="2800" dirty="0">
                <a:cs typeface="Times New Roman" panose="02020603050405020304" pitchFamily="18" charset="0"/>
              </a:rPr>
              <a:t>6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r>
              <a:rPr lang="ru-RU" altLang="ru-RU" sz="2800" dirty="0"/>
              <a:t>Вершины </a:t>
            </a:r>
            <a:r>
              <a:rPr lang="en-US" altLang="ru-RU" sz="2800" i="1" dirty="0"/>
              <a:t>A</a:t>
            </a:r>
            <a:r>
              <a:rPr lang="en-US" altLang="ru-RU" sz="2800" dirty="0"/>
              <a:t>, </a:t>
            </a:r>
            <a:r>
              <a:rPr lang="en-US" altLang="ru-RU" sz="2800" i="1" dirty="0"/>
              <a:t>B</a:t>
            </a:r>
            <a:r>
              <a:rPr lang="en-US" altLang="ru-RU" sz="2800" dirty="0"/>
              <a:t>, </a:t>
            </a:r>
            <a:r>
              <a:rPr lang="en-US" altLang="ru-RU" sz="2800" i="1" dirty="0"/>
              <a:t>C</a:t>
            </a:r>
            <a:r>
              <a:rPr lang="en-US" altLang="ru-RU" sz="2800" dirty="0"/>
              <a:t>, </a:t>
            </a:r>
            <a:r>
              <a:rPr lang="en-US" altLang="ru-RU" sz="2800" i="1" dirty="0"/>
              <a:t>D</a:t>
            </a:r>
            <a:r>
              <a:rPr lang="ru-RU" altLang="ru-RU" sz="2800" dirty="0"/>
              <a:t> параллелограмма соединены отрезками с серединами его сторон соответственно </a:t>
            </a:r>
            <a:r>
              <a:rPr lang="en-US" altLang="ru-RU" sz="2800" i="1" dirty="0"/>
              <a:t>BC</a:t>
            </a:r>
            <a:r>
              <a:rPr lang="en-US" altLang="ru-RU" sz="2800" dirty="0"/>
              <a:t>, </a:t>
            </a:r>
            <a:r>
              <a:rPr lang="en-US" altLang="ru-RU" sz="2800" i="1" dirty="0"/>
              <a:t>CD</a:t>
            </a:r>
            <a:r>
              <a:rPr lang="en-US" altLang="ru-RU" sz="2800" dirty="0"/>
              <a:t>, </a:t>
            </a:r>
            <a:r>
              <a:rPr lang="en-US" altLang="ru-RU" sz="2800" i="1" dirty="0"/>
              <a:t>DA</a:t>
            </a:r>
            <a:r>
              <a:rPr lang="en-US" altLang="ru-RU" sz="2800" dirty="0"/>
              <a:t>, </a:t>
            </a:r>
            <a:r>
              <a:rPr lang="en-US" altLang="ru-RU" sz="2800" i="1" dirty="0"/>
              <a:t>AB</a:t>
            </a:r>
            <a:r>
              <a:rPr lang="en-US" altLang="ru-RU" sz="2800" dirty="0"/>
              <a:t>. </a:t>
            </a:r>
            <a:r>
              <a:rPr lang="ru-RU" altLang="ru-RU" sz="2800" dirty="0"/>
              <a:t>Найдите площадь параллелограмма, ограниченного этими отрезками,</a:t>
            </a:r>
            <a:r>
              <a:rPr lang="en-US" altLang="ru-RU" sz="2800" i="1" dirty="0"/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если площадь данного </a:t>
            </a:r>
            <a:r>
              <a:rPr lang="ru-RU" altLang="ru-RU" sz="2800" dirty="0"/>
              <a:t>параллелограмма</a:t>
            </a:r>
            <a:r>
              <a:rPr lang="ru-RU" altLang="ru-RU" sz="2800" dirty="0">
                <a:cs typeface="Times New Roman" panose="02020603050405020304" pitchFamily="18" charset="0"/>
              </a:rPr>
              <a:t> равна </a:t>
            </a:r>
            <a:r>
              <a:rPr lang="ru-RU" altLang="ru-RU" sz="2800" dirty="0"/>
              <a:t>15.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403" y="3445112"/>
            <a:ext cx="4166743" cy="270408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23528" y="2749416"/>
            <a:ext cx="7128792" cy="3447264"/>
            <a:chOff x="323528" y="2749416"/>
            <a:chExt cx="7128792" cy="3447264"/>
          </a:xfrm>
        </p:grpSpPr>
        <p:sp>
          <p:nvSpPr>
            <p:cNvPr id="27655" name="Text Box 4"/>
            <p:cNvSpPr txBox="1">
              <a:spLocks noChangeArrowheads="1"/>
            </p:cNvSpPr>
            <p:nvPr/>
          </p:nvSpPr>
          <p:spPr bwMode="auto">
            <a:xfrm>
              <a:off x="323528" y="4797152"/>
              <a:ext cx="5486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FF3300"/>
                  </a:solidFill>
                </a:rPr>
                <a:t>Ответ.</a:t>
              </a:r>
              <a:r>
                <a:rPr lang="ru-RU" altLang="ru-RU" sz="28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2800" dirty="0"/>
                <a:t>3.</a:t>
              </a:r>
              <a:endParaRPr lang="ru-RU" altLang="ru-RU" sz="2800" dirty="0"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2749416"/>
              <a:ext cx="4536504" cy="3447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2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2</a:t>
            </a:r>
            <a:r>
              <a:rPr lang="en-US" altLang="ru-RU" sz="2800" dirty="0">
                <a:cs typeface="Times New Roman" panose="02020603050405020304" pitchFamily="18" charset="0"/>
              </a:rPr>
              <a:t>7</a:t>
            </a:r>
            <a:r>
              <a:rPr lang="ru-RU" altLang="ru-RU" sz="2800" dirty="0">
                <a:cs typeface="Times New Roman" panose="02020603050405020304" pitchFamily="18" charset="0"/>
              </a:rPr>
              <a:t>. Стороны </a:t>
            </a:r>
            <a:r>
              <a:rPr lang="ru-RU" altLang="ru-RU" sz="2800" i="1" dirty="0">
                <a:cs typeface="Times New Roman" panose="02020603050405020304" pitchFamily="18" charset="0"/>
              </a:rPr>
              <a:t>АВ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CD</a:t>
            </a:r>
            <a:r>
              <a:rPr lang="ru-RU" altLang="ru-RU" sz="2800" dirty="0">
                <a:cs typeface="Times New Roman" panose="02020603050405020304" pitchFamily="18" charset="0"/>
              </a:rPr>
              <a:t> параллелограмма </a:t>
            </a:r>
            <a:r>
              <a:rPr lang="en-US" altLang="ru-RU" sz="2800" i="1" dirty="0">
                <a:cs typeface="Times New Roman" panose="02020603050405020304" pitchFamily="18" charset="0"/>
              </a:rPr>
              <a:t>ABCD</a:t>
            </a:r>
            <a:r>
              <a:rPr lang="ru-RU" altLang="ru-RU" sz="2800" dirty="0">
                <a:cs typeface="Times New Roman" panose="02020603050405020304" pitchFamily="18" charset="0"/>
              </a:rPr>
              <a:t> площади 1 разбиты на </a:t>
            </a:r>
            <a:r>
              <a:rPr lang="en-US" altLang="ru-RU" sz="2800" i="1" dirty="0">
                <a:cs typeface="Times New Roman" panose="02020603050405020304" pitchFamily="18" charset="0"/>
              </a:rPr>
              <a:t>n</a:t>
            </a:r>
            <a:r>
              <a:rPr lang="ru-RU" altLang="ru-RU" sz="2800" dirty="0">
                <a:cs typeface="Times New Roman" panose="02020603050405020304" pitchFamily="18" charset="0"/>
              </a:rPr>
              <a:t> равных частей, </a:t>
            </a:r>
            <a:r>
              <a:rPr lang="en-US" altLang="ru-RU" sz="2800" i="1" dirty="0">
                <a:cs typeface="Times New Roman" panose="02020603050405020304" pitchFamily="18" charset="0"/>
              </a:rPr>
              <a:t>AD</a:t>
            </a:r>
            <a:r>
              <a:rPr lang="en-US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и </a:t>
            </a:r>
            <a:r>
              <a:rPr lang="ru-RU" altLang="ru-RU" sz="2800" i="1" dirty="0">
                <a:cs typeface="Times New Roman" panose="02020603050405020304" pitchFamily="18" charset="0"/>
              </a:rPr>
              <a:t>ВС</a:t>
            </a:r>
            <a:r>
              <a:rPr lang="ru-RU" altLang="ru-RU" sz="2800" dirty="0">
                <a:cs typeface="Times New Roman" panose="02020603050405020304" pitchFamily="18" charset="0"/>
              </a:rPr>
              <a:t> - на </a:t>
            </a:r>
            <a:r>
              <a:rPr lang="en-US" altLang="ru-RU" sz="2800" i="1" dirty="0">
                <a:cs typeface="Times New Roman" panose="02020603050405020304" pitchFamily="18" charset="0"/>
              </a:rPr>
              <a:t>m</a:t>
            </a:r>
            <a:r>
              <a:rPr lang="ru-RU" altLang="ru-RU" sz="2800" dirty="0">
                <a:cs typeface="Times New Roman" panose="02020603050405020304" pitchFamily="18" charset="0"/>
              </a:rPr>
              <a:t> равных частей. Точки деления соединены так, как показано на рисунке, где </a:t>
            </a:r>
            <a:r>
              <a:rPr lang="en-US" altLang="ru-RU" sz="2800" i="1" dirty="0">
                <a:cs typeface="Times New Roman" panose="02020603050405020304" pitchFamily="18" charset="0"/>
              </a:rPr>
              <a:t>n </a:t>
            </a:r>
            <a:r>
              <a:rPr lang="ru-RU" altLang="ru-RU" sz="2800" dirty="0">
                <a:cs typeface="Times New Roman" panose="02020603050405020304" pitchFamily="18" charset="0"/>
              </a:rPr>
              <a:t>= 3, </a:t>
            </a:r>
            <a:r>
              <a:rPr lang="en-US" altLang="ru-RU" sz="2800" i="1" dirty="0">
                <a:cs typeface="Times New Roman" panose="02020603050405020304" pitchFamily="18" charset="0"/>
              </a:rPr>
              <a:t>m</a:t>
            </a:r>
            <a:r>
              <a:rPr lang="ru-RU" altLang="ru-RU" sz="2800" dirty="0">
                <a:cs typeface="Times New Roman" panose="02020603050405020304" pitchFamily="18" charset="0"/>
              </a:rPr>
              <a:t> = 4. Чему равны площади образовавшихся при этом маленьких параллелограммов?</a:t>
            </a:r>
          </a:p>
        </p:txBody>
      </p:sp>
      <p:pic>
        <p:nvPicPr>
          <p:cNvPr id="4198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2757488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5168" name="Group 16"/>
          <p:cNvGrpSpPr>
            <a:grpSpLocks/>
          </p:cNvGrpSpPr>
          <p:nvPr/>
        </p:nvGrpSpPr>
        <p:grpSpPr bwMode="auto">
          <a:xfrm>
            <a:off x="152400" y="3352800"/>
            <a:ext cx="8669338" cy="3200400"/>
            <a:chOff x="96" y="2112"/>
            <a:chExt cx="5461" cy="2016"/>
          </a:xfrm>
        </p:grpSpPr>
        <p:sp>
          <p:nvSpPr>
            <p:cNvPr id="41990" name="Text Box 6"/>
            <p:cNvSpPr txBox="1">
              <a:spLocks noChangeArrowheads="1"/>
            </p:cNvSpPr>
            <p:nvPr/>
          </p:nvSpPr>
          <p:spPr bwMode="auto">
            <a:xfrm>
              <a:off x="96" y="3696"/>
              <a:ext cx="542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</a:t>
              </a:r>
              <a:r>
                <a:rPr lang="ru-RU" altLang="ru-RU" sz="3200" dirty="0"/>
                <a:t>:            .</a:t>
              </a:r>
            </a:p>
          </p:txBody>
        </p:sp>
        <p:pic>
          <p:nvPicPr>
            <p:cNvPr id="4199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112"/>
              <a:ext cx="5461" cy="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41992" name="Object 13"/>
            <p:cNvGraphicFramePr>
              <a:graphicFrameLocks noChangeAspect="1"/>
            </p:cNvGraphicFramePr>
            <p:nvPr/>
          </p:nvGraphicFramePr>
          <p:xfrm>
            <a:off x="960" y="3600"/>
            <a:ext cx="608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65200" imgH="838200" progId="Equation.DSMT4">
                    <p:embed/>
                  </p:oleObj>
                </mc:Choice>
                <mc:Fallback>
                  <p:oleObj name="Equation" r:id="rId5" imgW="965200" imgH="838200" progId="Equation.DSMT4">
                    <p:embed/>
                    <p:pic>
                      <p:nvPicPr>
                        <p:cNvPr id="41992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3600"/>
                          <a:ext cx="608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402440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566952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 дом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330432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Площадь произвольной фигуры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-29183" y="1340768"/>
            <a:ext cx="91440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Площадь элементарной фигуры равна сумме площадей прямоугольников, составляющих эту фигуру.</a:t>
            </a:r>
          </a:p>
          <a:p>
            <a:pPr algn="just">
              <a:spcBef>
                <a:spcPts val="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Площадь произвольной фигуры – число, заключенное между всеми площадями элементарных фигур, содержащихся в данной фигуре, и всеми площадями элементарных фигур, содержащих эту фигуру.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29183" y="589079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Элементарной фигурой будем называть фигуру, составленную из прямоугольников.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341316"/>
            <a:ext cx="4464496" cy="34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2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1. Найдите площадь многоугольника, изображенного на рисунке, все углы которого прямые.</a:t>
            </a:r>
            <a:r>
              <a:rPr lang="ru-RU" altLang="ru-RU" sz="3200" dirty="0"/>
              <a:t> 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en-US" altLang="ru-RU" sz="3200"/>
              <a:t>5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7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8400"/>
            <a:ext cx="27574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2. Найдите площадь многоугольника, изображенного на рисунке, все углы которого прямые.</a:t>
            </a:r>
            <a:r>
              <a:rPr lang="ru-RU" altLang="ru-RU" sz="3200" dirty="0"/>
              <a:t> 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en-US" altLang="ru-RU" sz="3200"/>
              <a:t>5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22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27463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1027"/>
          <p:cNvSpPr txBox="1">
            <a:spLocks noChangeArrowheads="1"/>
          </p:cNvSpPr>
          <p:nvPr/>
        </p:nvSpPr>
        <p:spPr bwMode="auto">
          <a:xfrm>
            <a:off x="0" y="60960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3. Найдите площадь фигуры, составленной из двух единичных квадратов, вершина одного из которых расположена в центре другого, как показано на рисунке.</a:t>
            </a:r>
            <a:r>
              <a:rPr lang="ru-RU" altLang="ru-RU" sz="3200" dirty="0"/>
              <a:t> </a:t>
            </a:r>
          </a:p>
        </p:txBody>
      </p:sp>
      <p:sp>
        <p:nvSpPr>
          <p:cNvPr id="184324" name="Text Box 1028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en-US" altLang="ru-RU" sz="3200"/>
              <a:t>1,75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432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0"/>
            <a:ext cx="2170113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1027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4. Найдите площадь квадрата,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80228" name="Text Box 1028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/>
              <a:t>8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0229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5. Найдите площадь прямоугольника,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/>
              <a:t>6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6. Найдите площадь фигуры, изображенной на клетчатой бумаге, клетками которой являются единичные квадраты.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10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7. </a:t>
            </a:r>
            <a:r>
              <a:rPr lang="ru-RU" sz="3200" dirty="0"/>
              <a:t>Найдите площадь фигуры, ограниченной тремя дугами окружности радиуса 2.</a:t>
            </a:r>
            <a:endParaRPr lang="ru-RU" altLang="ru-RU" sz="3200" dirty="0"/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/>
              <a:t>8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592" y="2000419"/>
            <a:ext cx="3476815" cy="33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800" dirty="0">
                <a:solidFill>
                  <a:srgbClr val="FF0000"/>
                </a:solidFill>
              </a:rPr>
              <a:t>Учебники издательства «Мнемозина»</a:t>
            </a: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1884481" cy="263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328" y="989703"/>
            <a:ext cx="1879077" cy="262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Geom_10-11_Obl_.png">
            <a:extLst>
              <a:ext uri="{FF2B5EF4-FFF2-40B4-BE49-F238E27FC236}">
                <a16:creationId xmlns:a16="http://schemas.microsoft.com/office/drawing/2014/main" id="{2E2309CA-B238-4B99-B6C4-5A9EAC63C4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6046" y="1000725"/>
            <a:ext cx="1966890" cy="2618507"/>
          </a:xfrm>
          <a:prstGeom prst="rect">
            <a:avLst/>
          </a:prstGeom>
        </p:spPr>
      </p:pic>
      <p:pic>
        <p:nvPicPr>
          <p:cNvPr id="6" name="Рисунок 5" descr="Geom_10_Obl_.png">
            <a:extLst>
              <a:ext uri="{FF2B5EF4-FFF2-40B4-BE49-F238E27FC236}">
                <a16:creationId xmlns:a16="http://schemas.microsoft.com/office/drawing/2014/main" id="{3E1E2DBA-92E6-4765-9D37-05F3D7B0D38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832927"/>
            <a:ext cx="1972988" cy="2618507"/>
          </a:xfrm>
          <a:prstGeom prst="rect">
            <a:avLst/>
          </a:prstGeom>
        </p:spPr>
      </p:pic>
      <p:pic>
        <p:nvPicPr>
          <p:cNvPr id="7" name="Рисунок 6" descr="Geom_11_Obl.png">
            <a:extLst>
              <a:ext uri="{FF2B5EF4-FFF2-40B4-BE49-F238E27FC236}">
                <a16:creationId xmlns:a16="http://schemas.microsoft.com/office/drawing/2014/main" id="{CFB45687-52CF-44AC-9CF8-63F2CF33D8E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4975" y="3868370"/>
            <a:ext cx="1972988" cy="26185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BD192A1-8F89-41DE-88E4-DC7036450C3A}"/>
              </a:ext>
            </a:extLst>
          </p:cNvPr>
          <p:cNvGrpSpPr/>
          <p:nvPr/>
        </p:nvGrpSpPr>
        <p:grpSpPr>
          <a:xfrm>
            <a:off x="4929617" y="3868370"/>
            <a:ext cx="3851352" cy="2618507"/>
            <a:chOff x="2771800" y="4365104"/>
            <a:chExt cx="3441719" cy="2340000"/>
          </a:xfrm>
        </p:grpSpPr>
        <p:pic>
          <p:nvPicPr>
            <p:cNvPr id="9" name="Рисунок 8" descr="Obl_Matem_10_baza.png">
              <a:extLst>
                <a:ext uri="{FF2B5EF4-FFF2-40B4-BE49-F238E27FC236}">
                  <a16:creationId xmlns:a16="http://schemas.microsoft.com/office/drawing/2014/main" id="{C6C4091B-A783-40DD-B7E8-5B925439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0" name="Рисунок 9" descr="Obl_Matem_11_baza.png">
              <a:extLst>
                <a:ext uri="{FF2B5EF4-FFF2-40B4-BE49-F238E27FC236}">
                  <a16:creationId xmlns:a16="http://schemas.microsoft.com/office/drawing/2014/main" id="{8EF800BF-BD1D-4FB6-8641-182EB9E8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  <p:pic>
        <p:nvPicPr>
          <p:cNvPr id="12" name="Рисунок 11" descr="Geom_7-9_Obl_.png">
            <a:extLst>
              <a:ext uri="{FF2B5EF4-FFF2-40B4-BE49-F238E27FC236}">
                <a16:creationId xmlns:a16="http://schemas.microsoft.com/office/drawing/2014/main" id="{955DF4AF-33E3-4FA3-8889-B76048919DD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81708" y="999144"/>
            <a:ext cx="2031670" cy="261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65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8. </a:t>
            </a:r>
            <a:r>
              <a:rPr lang="ru-RU" sz="3200" dirty="0"/>
              <a:t>Найдите площадь фигур, изображенных на рисунке. </a:t>
            </a:r>
            <a:endParaRPr lang="ru-RU" altLang="ru-RU" sz="3200" dirty="0"/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/>
              <a:t>а) 16; б) 36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896" y="1686818"/>
            <a:ext cx="5500207" cy="30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9*. В центре единичного квадрата находится вершина другого квадрата. Найдите площадь их общей части.</a:t>
            </a: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200"/>
            <a:ext cx="394335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0472" name="Group 8"/>
          <p:cNvGrpSpPr>
            <a:grpSpLocks/>
          </p:cNvGrpSpPr>
          <p:nvPr/>
        </p:nvGrpSpPr>
        <p:grpSpPr bwMode="auto">
          <a:xfrm>
            <a:off x="381000" y="2362200"/>
            <a:ext cx="8610600" cy="3551238"/>
            <a:chOff x="240" y="1488"/>
            <a:chExt cx="5424" cy="2237"/>
          </a:xfrm>
        </p:grpSpPr>
        <p:sp>
          <p:nvSpPr>
            <p:cNvPr id="190468" name="Text Box 4"/>
            <p:cNvSpPr txBox="1">
              <a:spLocks noChangeArrowheads="1"/>
            </p:cNvSpPr>
            <p:nvPr/>
          </p:nvSpPr>
          <p:spPr bwMode="auto">
            <a:xfrm>
              <a:off x="240" y="3360"/>
              <a:ext cx="542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r>
                <a:rPr lang="ru-RU" altLang="ru-RU" sz="3200">
                  <a:solidFill>
                    <a:schemeClr val="accent1"/>
                  </a:solidFill>
                </a:rPr>
                <a:t> </a:t>
              </a:r>
              <a:r>
                <a:rPr lang="ru-RU" altLang="ru-RU" sz="3200"/>
                <a:t>0,25</a:t>
              </a:r>
              <a:r>
                <a:rPr lang="ru-RU" altLang="ru-RU" sz="3200"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19047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488"/>
              <a:ext cx="2484" cy="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5146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2050" name="Group 18"/>
          <p:cNvGrpSpPr>
            <a:grpSpLocks/>
          </p:cNvGrpSpPr>
          <p:nvPr/>
        </p:nvGrpSpPr>
        <p:grpSpPr bwMode="auto">
          <a:xfrm>
            <a:off x="0" y="2054211"/>
            <a:ext cx="9144000" cy="4802188"/>
            <a:chOff x="0" y="1344"/>
            <a:chExt cx="5760" cy="3025"/>
          </a:xfrm>
        </p:grpSpPr>
        <p:sp>
          <p:nvSpPr>
            <p:cNvPr id="172042" name="Text Box 10"/>
            <p:cNvSpPr txBox="1">
              <a:spLocks noChangeArrowheads="1"/>
            </p:cNvSpPr>
            <p:nvPr/>
          </p:nvSpPr>
          <p:spPr bwMode="auto">
            <a:xfrm>
              <a:off x="1968" y="1344"/>
              <a:ext cx="3792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>
                  <a:solidFill>
                    <a:srgbClr val="FF3300"/>
                  </a:solidFill>
                </a:rPr>
                <a:t>Доказательство.</a:t>
              </a:r>
              <a:r>
                <a:rPr lang="ru-RU" altLang="ru-RU" dirty="0"/>
                <a:t> Площадь квадрата </a:t>
              </a:r>
              <a:r>
                <a:rPr lang="en-US" altLang="ru-RU" i="1" dirty="0"/>
                <a:t>ABCD </a:t>
              </a:r>
              <a:r>
                <a:rPr lang="ru-RU" altLang="ru-RU" dirty="0"/>
                <a:t>равна сумме площадей прямоугольников </a:t>
              </a:r>
              <a:r>
                <a:rPr lang="en-US" altLang="ru-RU" i="1" dirty="0"/>
                <a:t>ABGH </a:t>
              </a:r>
              <a:r>
                <a:rPr lang="ru-RU" altLang="ru-RU" dirty="0"/>
                <a:t>и </a:t>
              </a:r>
              <a:r>
                <a:rPr lang="en-US" altLang="ru-RU" i="1" dirty="0"/>
                <a:t>HGCD</a:t>
              </a:r>
              <a:r>
                <a:rPr lang="en-US" altLang="ru-RU" dirty="0"/>
                <a:t>. </a:t>
              </a:r>
              <a:r>
                <a:rPr lang="ru-RU" altLang="ru-RU" dirty="0"/>
                <a:t>Площадь прямоугольника </a:t>
              </a:r>
              <a:r>
                <a:rPr lang="en-US" altLang="ru-RU" i="1" dirty="0"/>
                <a:t>AEFH</a:t>
              </a:r>
              <a:r>
                <a:rPr lang="ru-RU" altLang="ru-RU" i="1" dirty="0"/>
                <a:t> </a:t>
              </a:r>
              <a:r>
                <a:rPr lang="ru-RU" altLang="ru-RU" dirty="0"/>
                <a:t>равна сумме площадей прямоугольников </a:t>
              </a:r>
              <a:r>
                <a:rPr lang="en-US" altLang="ru-RU" i="1" dirty="0"/>
                <a:t>ABGH </a:t>
              </a:r>
              <a:r>
                <a:rPr lang="ru-RU" altLang="ru-RU" dirty="0"/>
                <a:t>и </a:t>
              </a:r>
              <a:r>
                <a:rPr lang="en-US" altLang="ru-RU" i="1" dirty="0"/>
                <a:t>BEFG</a:t>
              </a:r>
              <a:r>
                <a:rPr lang="en-US" altLang="ru-RU" dirty="0"/>
                <a:t>. </a:t>
              </a:r>
              <a:endParaRPr lang="ru-RU" altLang="ru-RU" dirty="0">
                <a:solidFill>
                  <a:srgbClr val="FF3300"/>
                </a:solidFill>
              </a:endParaRPr>
            </a:p>
          </p:txBody>
        </p:sp>
        <p:sp>
          <p:nvSpPr>
            <p:cNvPr id="172043" name="Text Box 11"/>
            <p:cNvSpPr txBox="1">
              <a:spLocks noChangeArrowheads="1"/>
            </p:cNvSpPr>
            <p:nvPr/>
          </p:nvSpPr>
          <p:spPr bwMode="auto">
            <a:xfrm>
              <a:off x="0" y="2544"/>
              <a:ext cx="5760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ru-RU" dirty="0"/>
                <a:t>	</a:t>
              </a:r>
              <a:r>
                <a:rPr lang="ru-RU" altLang="ru-RU" dirty="0"/>
                <a:t>Из равенства периметров прямоугольника и квадрата следует равенство сторон </a:t>
              </a:r>
              <a:r>
                <a:rPr lang="en-US" altLang="ru-RU" i="1" dirty="0"/>
                <a:t>BE </a:t>
              </a:r>
              <a:r>
                <a:rPr lang="ru-RU" altLang="ru-RU" dirty="0"/>
                <a:t>и </a:t>
              </a:r>
              <a:r>
                <a:rPr lang="en-US" altLang="ru-RU" i="1" dirty="0"/>
                <a:t>HD</a:t>
              </a:r>
              <a:r>
                <a:rPr lang="en-US" altLang="ru-RU" dirty="0"/>
                <a:t>. </a:t>
              </a:r>
              <a:r>
                <a:rPr lang="ru-RU" altLang="ru-RU" dirty="0"/>
                <a:t>Так как </a:t>
              </a:r>
              <a:r>
                <a:rPr lang="en-US" altLang="ru-RU" i="1" dirty="0"/>
                <a:t>BG &lt; HG</a:t>
              </a:r>
              <a:r>
                <a:rPr lang="ru-RU" altLang="ru-RU" dirty="0"/>
                <a:t>, то площадь прямоугольника </a:t>
              </a:r>
              <a:r>
                <a:rPr lang="en-US" altLang="ru-RU" i="1" dirty="0"/>
                <a:t>BEFG </a:t>
              </a:r>
              <a:r>
                <a:rPr lang="ru-RU" altLang="ru-RU" dirty="0"/>
                <a:t>меньше площади прямоугольника </a:t>
              </a:r>
              <a:r>
                <a:rPr lang="en-US" altLang="ru-RU" i="1" dirty="0"/>
                <a:t>HGCD</a:t>
              </a:r>
              <a:r>
                <a:rPr lang="ru-RU" altLang="ru-RU" dirty="0"/>
                <a:t> и, следовательно, площадь прямоугольника </a:t>
              </a:r>
              <a:r>
                <a:rPr lang="en-US" altLang="ru-RU" i="1" dirty="0"/>
                <a:t>AEFH</a:t>
              </a:r>
              <a:r>
                <a:rPr lang="ru-RU" altLang="ru-RU" i="1" dirty="0"/>
                <a:t> </a:t>
              </a:r>
              <a:r>
                <a:rPr lang="ru-RU" altLang="ru-RU" dirty="0"/>
                <a:t>меньше площади квадрата </a:t>
              </a:r>
              <a:r>
                <a:rPr lang="en-US" altLang="ru-RU" i="1" dirty="0"/>
                <a:t>ABCD</a:t>
              </a:r>
              <a:r>
                <a:rPr lang="en-US" altLang="ru-RU" dirty="0"/>
                <a:t>.</a:t>
              </a:r>
              <a:endParaRPr lang="ru-RU" alt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04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0" y="3744"/>
                  <a:ext cx="5760" cy="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en-US" altLang="ru-RU" dirty="0"/>
                    <a:t>	</a:t>
                  </a:r>
                  <a:r>
                    <a:rPr lang="ru-RU" altLang="ru-RU" dirty="0"/>
                    <a:t>Если стороны прямоугольника равны </a:t>
                  </a:r>
                  <a:r>
                    <a:rPr lang="en-US" altLang="ru-RU" i="1" dirty="0"/>
                    <a:t>a</a:t>
                  </a:r>
                  <a:r>
                    <a:rPr lang="en-US" altLang="ru-RU" dirty="0"/>
                    <a:t>, </a:t>
                  </a:r>
                  <a:r>
                    <a:rPr lang="en-US" altLang="ru-RU" i="1" dirty="0"/>
                    <a:t>b</a:t>
                  </a:r>
                  <a:r>
                    <a:rPr lang="en-US" altLang="ru-RU" dirty="0"/>
                    <a:t>, </a:t>
                  </a:r>
                  <a:r>
                    <a:rPr lang="ru-RU" altLang="ru-RU" dirty="0"/>
                    <a:t>то сторона квадрата равна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ru-RU" dirty="0"/>
                    <a:t>. </a:t>
                  </a:r>
                  <a:r>
                    <a:rPr lang="ru-RU" altLang="ru-RU" dirty="0"/>
                    <a:t>Следовательно,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altLang="ru-RU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e>
                      </m:rad>
                    </m:oMath>
                  </a14:m>
                  <a:r>
                    <a:rPr lang="ru-RU" altLang="ru-RU" dirty="0"/>
                    <a:t> </a:t>
                  </a:r>
                  <a:r>
                    <a:rPr lang="en-US" altLang="ru-RU" dirty="0"/>
                    <a:t>&lt;</a:t>
                  </a:r>
                  <a:r>
                    <a:rPr lang="ru-RU" altLang="ru-RU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ru-RU" dirty="0"/>
                    <a:t>. </a:t>
                  </a:r>
                  <a:endParaRPr lang="ru-RU" altLang="ru-RU" dirty="0"/>
                </a:p>
              </p:txBody>
            </p:sp>
          </mc:Choice>
          <mc:Fallback xmlns="">
            <p:sp>
              <p:nvSpPr>
                <p:cNvPr id="172045" name="Text 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744"/>
                  <a:ext cx="5760" cy="625"/>
                </a:xfrm>
                <a:prstGeom prst="rect">
                  <a:avLst/>
                </a:prstGeom>
                <a:blipFill>
                  <a:blip r:embed="rId4"/>
                  <a:stretch>
                    <a:fillRect l="-1000" t="-4908" r="-1000" b="-490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035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163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>
                    <a:cs typeface="Times New Roman" panose="02020603050405020304" pitchFamily="18" charset="0"/>
                  </a:rPr>
                  <a:t>	10.* Используя рисунок, докажите, что площадь прямоугольника меньше площади квадрата с тем же периметром. Выведите из этого, что среднее геометрическое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alt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двух положительных чисел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b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не превосходит их среднего арифметического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ru-RU" dirty="0">
                    <a:cs typeface="Times New Roman" panose="02020603050405020304" pitchFamily="18" charset="0"/>
                  </a:rPr>
                  <a:t>.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/>
                  <a:t> </a:t>
                </a:r>
                <a:endParaRPr lang="en-US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203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163156"/>
              </a:xfrm>
              <a:prstGeom prst="rect">
                <a:avLst/>
              </a:prstGeom>
              <a:blipFill>
                <a:blip r:embed="rId5"/>
                <a:stretch>
                  <a:fillRect l="-1000" t="-2254" r="-1000" b="-5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altLang="ru-RU" sz="3600" dirty="0">
                <a:solidFill>
                  <a:srgbClr val="FF3300"/>
                </a:solidFill>
              </a:rPr>
              <a:t>II. </a:t>
            </a:r>
            <a:r>
              <a:rPr lang="ru-RU" altLang="ru-RU" sz="3600" dirty="0">
                <a:solidFill>
                  <a:srgbClr val="FF3300"/>
                </a:solidFill>
              </a:rPr>
              <a:t>Площадь параллелограмма</a:t>
            </a:r>
          </a:p>
        </p:txBody>
      </p:sp>
      <p:sp>
        <p:nvSpPr>
          <p:cNvPr id="3075" name="Text Box 16"/>
          <p:cNvSpPr txBox="1">
            <a:spLocks noChangeArrowheads="1"/>
          </p:cNvSpPr>
          <p:nvPr/>
        </p:nvSpPr>
        <p:spPr bwMode="auto">
          <a:xfrm>
            <a:off x="152400" y="762000"/>
            <a:ext cx="8991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Теорема</a:t>
            </a:r>
            <a:r>
              <a:rPr lang="ru-RU" altLang="ru-RU" sz="2800" dirty="0">
                <a:solidFill>
                  <a:srgbClr val="FF3300"/>
                </a:solidFill>
              </a:rPr>
              <a:t> 1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параллелограмма равна произведению его стороны на высоту, проведенную к этой стороне.</a:t>
            </a:r>
          </a:p>
        </p:txBody>
      </p:sp>
      <p:sp>
        <p:nvSpPr>
          <p:cNvPr id="3076" name="Text Box 18"/>
          <p:cNvSpPr txBox="1">
            <a:spLocks noChangeArrowheads="1"/>
          </p:cNvSpPr>
          <p:nvPr/>
        </p:nvSpPr>
        <p:spPr bwMode="auto">
          <a:xfrm>
            <a:off x="76200" y="4724400"/>
            <a:ext cx="9067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solidFill>
                  <a:schemeClr val="accent1"/>
                </a:solidFill>
              </a:rPr>
              <a:t>     </a:t>
            </a:r>
            <a:r>
              <a:rPr lang="ru-RU" altLang="ru-RU" sz="2800" dirty="0">
                <a:solidFill>
                  <a:srgbClr val="FF3300"/>
                </a:solidFill>
              </a:rPr>
              <a:t>Теорема 2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параллелограмма равна произведению двух его смежных сторон на синус угла между ними.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307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3633788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0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779463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cs typeface="Times New Roman" panose="02020603050405020304" pitchFamily="18" charset="0"/>
              </a:rPr>
              <a:t>1. На рисунке укажите равновеликие параллелограммы.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а), в), д), е); г), з), и). 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575175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69155C7-7091-40C7-9F3D-6A9E42C74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8297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609600"/>
            <a:ext cx="899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ru-RU" sz="3200" dirty="0"/>
              <a:t>	</a:t>
            </a:r>
            <a:r>
              <a:rPr lang="ru-RU" altLang="ru-RU" sz="3200" dirty="0"/>
              <a:t>2. Найдите площадь параллелограмма,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8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3.* В параллелограмме вырезали дырку прямоугольной формы. Проведите прямую, делящую оставшуюся часть параллелограмма на две равновеликие части. </a:t>
            </a:r>
            <a:r>
              <a:rPr lang="ru-RU" altLang="ru-RU" sz="3200" dirty="0"/>
              <a:t>(В.В. Произволов. Задачи на вырост)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124200"/>
            <a:ext cx="3740150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0234" name="Group 10"/>
          <p:cNvGrpSpPr>
            <a:grpSpLocks/>
          </p:cNvGrpSpPr>
          <p:nvPr/>
        </p:nvGrpSpPr>
        <p:grpSpPr bwMode="auto">
          <a:xfrm>
            <a:off x="381000" y="3124200"/>
            <a:ext cx="8610600" cy="3170238"/>
            <a:chOff x="240" y="1968"/>
            <a:chExt cx="5424" cy="1997"/>
          </a:xfrm>
        </p:grpSpPr>
        <p:sp>
          <p:nvSpPr>
            <p:cNvPr id="44038" name="Text Box 4"/>
            <p:cNvSpPr txBox="1">
              <a:spLocks noChangeArrowheads="1"/>
            </p:cNvSpPr>
            <p:nvPr/>
          </p:nvSpPr>
          <p:spPr bwMode="auto">
            <a:xfrm>
              <a:off x="240" y="2976"/>
              <a:ext cx="5424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r>
                <a:rPr lang="ru-RU" altLang="ru-RU" sz="32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3200" dirty="0">
                  <a:cs typeface="Times New Roman" panose="02020603050405020304" pitchFamily="18" charset="0"/>
                </a:rPr>
                <a:t>Прямая, проходящая через центры симметрии исходного</a:t>
              </a:r>
              <a:r>
                <a:rPr lang="en-US" altLang="ru-RU" sz="3200" dirty="0">
                  <a:cs typeface="Times New Roman" panose="02020603050405020304" pitchFamily="18" charset="0"/>
                </a:rPr>
                <a:t> </a:t>
              </a:r>
              <a:r>
                <a:rPr lang="ru-RU" altLang="ru-RU" sz="3200" dirty="0"/>
                <a:t>параллелограмма </a:t>
              </a:r>
              <a:r>
                <a:rPr lang="ru-RU" altLang="ru-RU" sz="3200" dirty="0">
                  <a:cs typeface="Times New Roman" panose="02020603050405020304" pitchFamily="18" charset="0"/>
                </a:rPr>
                <a:t>и вырезанного прямоугольник</a:t>
              </a:r>
              <a:r>
                <a:rPr lang="ru-RU" altLang="ru-RU" sz="3200" dirty="0"/>
                <a:t>а</a:t>
              </a:r>
              <a:r>
                <a:rPr lang="ru-RU" altLang="ru-RU" sz="3200" dirty="0"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403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" y="1968"/>
              <a:ext cx="2423" cy="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52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altLang="ru-RU" sz="3600" dirty="0">
                <a:solidFill>
                  <a:srgbClr val="FF3300"/>
                </a:solidFill>
              </a:rPr>
              <a:t>III. </a:t>
            </a:r>
            <a:r>
              <a:rPr lang="ru-RU" altLang="ru-RU" sz="3600" dirty="0">
                <a:solidFill>
                  <a:srgbClr val="FF3300"/>
                </a:solidFill>
              </a:rPr>
              <a:t>Площадь треугольника</a:t>
            </a:r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152400" y="762000"/>
            <a:ext cx="8991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Теорема</a:t>
            </a:r>
            <a:r>
              <a:rPr lang="ru-RU" altLang="ru-RU" sz="2800" dirty="0">
                <a:solidFill>
                  <a:srgbClr val="FF3300"/>
                </a:solidFill>
              </a:rPr>
              <a:t> 1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треугольника равна половине произведения его стороны на высоту, проведенную к этой стороне.</a:t>
            </a: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76200" y="4495800"/>
            <a:ext cx="9067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Следствие.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прямоугольного треугольника равна половине произведения его катетов.</a:t>
            </a:r>
          </a:p>
          <a:p>
            <a:pPr algn="just">
              <a:spcBef>
                <a:spcPct val="50000"/>
              </a:spcBef>
            </a:pPr>
            <a:r>
              <a:rPr lang="en-US" altLang="ru-RU" sz="2800" b="1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Теорема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 2.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треугольника равна половине произведения двух его сторон на синус угла между ними.</a:t>
            </a:r>
          </a:p>
        </p:txBody>
      </p:sp>
      <p:pic>
        <p:nvPicPr>
          <p:cNvPr id="9218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69246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413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1. На рисунке укажите равновеликие </a:t>
            </a:r>
            <a:r>
              <a:rPr lang="ru-RU" altLang="ru-RU" sz="3200" dirty="0"/>
              <a:t>треугольники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304800" y="50292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а), г), е), ж), з); б), д). </a:t>
            </a:r>
          </a:p>
        </p:txBody>
      </p:sp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324100"/>
            <a:ext cx="7386637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6208521-86C9-4B1A-B272-A01B2E6221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30671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2. Найдите площадь треугольника,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304800" y="50292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6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7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3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67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615085"/>
            <a:ext cx="1944216" cy="2993635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615085"/>
            <a:ext cx="1921114" cy="2993635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5" y="3789040"/>
            <a:ext cx="1927537" cy="2993635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2011350" cy="29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615086"/>
            <a:ext cx="1949398" cy="29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98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3. Найдите площадь треугольника,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304800" y="50292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3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4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4. Найдите площадь треугольника,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304800" y="50292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2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3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Text Box 1027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5. Найдите площадь треугольника,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88420" name="Text Box 1028"/>
          <p:cNvSpPr txBox="1">
            <a:spLocks noChangeArrowheads="1"/>
          </p:cNvSpPr>
          <p:nvPr/>
        </p:nvSpPr>
        <p:spPr bwMode="auto">
          <a:xfrm>
            <a:off x="304800" y="50292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2,5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8422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8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41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6. Найдите площадь треугольника,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304800" y="50292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54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7.* Два параллелограмма </a:t>
            </a:r>
            <a:r>
              <a:rPr lang="en-US" altLang="ru-RU" sz="2800" i="1" dirty="0"/>
              <a:t>ABCD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DEFG </a:t>
            </a:r>
            <a:r>
              <a:rPr lang="ru-RU" altLang="ru-RU" sz="2800" dirty="0"/>
              <a:t>расположены так, как показано на рисунке. Докажите, что их площади равны. (В.В. Произволов. Задачи на вырост)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5F4E7B-644D-449D-B59C-5134400D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700808"/>
            <a:ext cx="4034680" cy="295937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8BC5AEC-DC6B-4C2C-A869-F47F8DB10C05}"/>
              </a:ext>
            </a:extLst>
          </p:cNvPr>
          <p:cNvGrpSpPr/>
          <p:nvPr/>
        </p:nvGrpSpPr>
        <p:grpSpPr>
          <a:xfrm>
            <a:off x="0" y="1700808"/>
            <a:ext cx="9144000" cy="4814285"/>
            <a:chOff x="0" y="1700808"/>
            <a:chExt cx="9144000" cy="4814285"/>
          </a:xfrm>
        </p:grpSpPr>
        <p:sp>
          <p:nvSpPr>
            <p:cNvPr id="233476" name="Text Box 4"/>
            <p:cNvSpPr txBox="1">
              <a:spLocks noChangeArrowheads="1"/>
            </p:cNvSpPr>
            <p:nvPr/>
          </p:nvSpPr>
          <p:spPr bwMode="auto">
            <a:xfrm>
              <a:off x="0" y="4699211"/>
              <a:ext cx="91440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</a:rPr>
                <a:t>	Решение.</a:t>
              </a:r>
              <a:r>
                <a:rPr lang="ru-RU" altLang="ru-RU" sz="28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2800" dirty="0"/>
                <a:t>Эти параллелограммы имеют общий треугольник</a:t>
              </a:r>
              <a:r>
                <a:rPr lang="en-US" altLang="ru-RU" sz="2800" dirty="0"/>
                <a:t> </a:t>
              </a:r>
              <a:r>
                <a:rPr lang="en-US" altLang="ru-RU" sz="2800" i="1" dirty="0"/>
                <a:t>CDE</a:t>
              </a:r>
              <a:r>
                <a:rPr lang="ru-RU" altLang="ru-RU" sz="2800" dirty="0"/>
                <a:t>, площадь которого равна половине площади как одного, так и другого  Следовательно, площади данных параллелограммов равны.</a:t>
              </a:r>
              <a:endParaRPr lang="ru-RU" altLang="ru-RU" sz="2800" dirty="0"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0F73916-E8AD-4287-914F-AAA862D8F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1867" y="1700808"/>
              <a:ext cx="4056467" cy="2959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1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8.* Площадь прямоугольника </a:t>
            </a:r>
            <a:r>
              <a:rPr lang="en-US" altLang="ru-RU" sz="2800" i="1" dirty="0"/>
              <a:t>ABCD </a:t>
            </a:r>
            <a:r>
              <a:rPr lang="en-US" altLang="ru-RU" sz="2800" i="1" dirty="0" err="1"/>
              <a:t>ABCD</a:t>
            </a:r>
            <a:r>
              <a:rPr lang="en-US" altLang="ru-RU" sz="2800" i="1" dirty="0"/>
              <a:t> </a:t>
            </a:r>
            <a:r>
              <a:rPr lang="ru-RU" altLang="ru-RU" sz="2800" dirty="0"/>
              <a:t>равна 24</a:t>
            </a:r>
            <a:r>
              <a:rPr lang="en-US" altLang="ru-RU" sz="2800" dirty="0"/>
              <a:t>, </a:t>
            </a:r>
            <a:r>
              <a:rPr lang="en-US" altLang="ru-RU" sz="2800" i="1" dirty="0"/>
              <a:t>E </a:t>
            </a:r>
            <a:r>
              <a:rPr lang="ru-RU" altLang="ru-RU" sz="2800" dirty="0"/>
              <a:t>– середина стороны </a:t>
            </a:r>
            <a:r>
              <a:rPr lang="en-US" altLang="ru-RU" sz="2800" i="1" dirty="0"/>
              <a:t>BC</a:t>
            </a:r>
            <a:r>
              <a:rPr lang="en-US" altLang="ru-RU" sz="2800" dirty="0"/>
              <a:t>. </a:t>
            </a:r>
            <a:r>
              <a:rPr lang="ru-RU" altLang="ru-RU" sz="2800" dirty="0"/>
              <a:t>Отрезки </a:t>
            </a:r>
            <a:r>
              <a:rPr lang="en-US" altLang="ru-RU" sz="2800" i="1" dirty="0"/>
              <a:t>AE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BD </a:t>
            </a:r>
            <a:r>
              <a:rPr lang="ru-RU" altLang="ru-RU" sz="2800" dirty="0"/>
              <a:t>пересекаются в точке </a:t>
            </a:r>
            <a:r>
              <a:rPr lang="en-US" altLang="ru-RU" sz="2800" i="1" dirty="0"/>
              <a:t>F</a:t>
            </a:r>
            <a:r>
              <a:rPr lang="ru-RU" altLang="ru-RU" sz="2800" dirty="0"/>
              <a:t>. Найдите площадь </a:t>
            </a:r>
            <a:r>
              <a:rPr lang="ru-RU" altLang="ru-RU" sz="2800" dirty="0">
                <a:cs typeface="Times New Roman" panose="02020603050405020304" pitchFamily="18" charset="0"/>
              </a:rPr>
              <a:t>треугольника </a:t>
            </a:r>
            <a:r>
              <a:rPr lang="en-US" altLang="ru-RU" sz="2800" i="1" dirty="0"/>
              <a:t>ABF</a:t>
            </a:r>
            <a:r>
              <a:rPr lang="en-US" altLang="ru-RU" sz="2800" dirty="0"/>
              <a:t>.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0" y="41148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Отрезки </a:t>
            </a:r>
            <a:r>
              <a:rPr lang="en-US" altLang="ru-RU" sz="2800" i="1" dirty="0"/>
              <a:t>BF</a:t>
            </a:r>
            <a:r>
              <a:rPr lang="en-US" altLang="ru-RU" sz="2800" dirty="0"/>
              <a:t>, </a:t>
            </a:r>
            <a:r>
              <a:rPr lang="en-US" altLang="ru-RU" sz="2800" i="1" dirty="0"/>
              <a:t>FH</a:t>
            </a:r>
            <a:r>
              <a:rPr lang="en-US" altLang="ru-RU" sz="2800" dirty="0"/>
              <a:t>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HD </a:t>
            </a:r>
            <a:r>
              <a:rPr lang="ru-RU" altLang="ru-RU" sz="2800" dirty="0"/>
              <a:t>равны. Следовательно, площадь треугольника </a:t>
            </a:r>
            <a:r>
              <a:rPr lang="en-US" altLang="ru-RU" sz="2800" i="1" dirty="0"/>
              <a:t>ABF </a:t>
            </a:r>
            <a:r>
              <a:rPr lang="ru-RU" altLang="ru-RU" sz="2800" dirty="0"/>
              <a:t>равна одной третьей площади треугольника </a:t>
            </a:r>
            <a:r>
              <a:rPr lang="en-US" altLang="ru-RU" sz="2800" i="1" dirty="0"/>
              <a:t>ABD </a:t>
            </a:r>
            <a:r>
              <a:rPr lang="ru-RU" altLang="ru-RU" sz="2800" dirty="0"/>
              <a:t>и равна 4.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2334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2543175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3485" name="Group 13"/>
          <p:cNvGrpSpPr>
            <a:grpSpLocks/>
          </p:cNvGrpSpPr>
          <p:nvPr/>
        </p:nvGrpSpPr>
        <p:grpSpPr bwMode="auto">
          <a:xfrm>
            <a:off x="609600" y="2209800"/>
            <a:ext cx="8382000" cy="1974850"/>
            <a:chOff x="384" y="1392"/>
            <a:chExt cx="5280" cy="1244"/>
          </a:xfrm>
        </p:grpSpPr>
        <p:sp>
          <p:nvSpPr>
            <p:cNvPr id="233476" name="Text Box 4"/>
            <p:cNvSpPr txBox="1">
              <a:spLocks noChangeArrowheads="1"/>
            </p:cNvSpPr>
            <p:nvPr/>
          </p:nvSpPr>
          <p:spPr bwMode="auto">
            <a:xfrm>
              <a:off x="2208" y="1392"/>
              <a:ext cx="3456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sz="28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2800" dirty="0"/>
                <a:t>Соединим точку </a:t>
              </a:r>
              <a:r>
                <a:rPr lang="en-US" altLang="ru-RU" sz="2800" i="1" dirty="0"/>
                <a:t>C </a:t>
              </a:r>
              <a:r>
                <a:rPr lang="ru-RU" altLang="ru-RU" sz="2800" dirty="0"/>
                <a:t>с серединой </a:t>
              </a:r>
              <a:r>
                <a:rPr lang="en-US" altLang="ru-RU" sz="2800" i="1" dirty="0"/>
                <a:t>G </a:t>
              </a:r>
              <a:r>
                <a:rPr lang="ru-RU" altLang="ru-RU" sz="2800" dirty="0"/>
                <a:t>отрезка </a:t>
              </a:r>
              <a:r>
                <a:rPr lang="en-US" altLang="ru-RU" sz="2800" i="1" dirty="0"/>
                <a:t>AD</a:t>
              </a:r>
              <a:r>
                <a:rPr lang="en-US" altLang="ru-RU" sz="2800" dirty="0"/>
                <a:t>. </a:t>
              </a:r>
              <a:r>
                <a:rPr lang="ru-RU" altLang="ru-RU" sz="2800" dirty="0"/>
                <a:t>Обозначим </a:t>
              </a:r>
              <a:r>
                <a:rPr lang="en-US" altLang="ru-RU" sz="2800" i="1" dirty="0"/>
                <a:t>H </a:t>
              </a:r>
              <a:r>
                <a:rPr lang="ru-RU" altLang="ru-RU" sz="2800" dirty="0"/>
                <a:t>точку пересечения отрезков </a:t>
              </a:r>
              <a:r>
                <a:rPr lang="en-US" altLang="ru-RU" sz="2800" i="1" dirty="0"/>
                <a:t>CG </a:t>
              </a:r>
              <a:r>
                <a:rPr lang="ru-RU" altLang="ru-RU" sz="2800" dirty="0"/>
                <a:t>и </a:t>
              </a:r>
              <a:r>
                <a:rPr lang="en-US" altLang="ru-RU" sz="2800" i="1" dirty="0"/>
                <a:t>BD</a:t>
              </a:r>
              <a:r>
                <a:rPr lang="ru-RU" altLang="ru-RU" sz="2800" dirty="0"/>
                <a:t>.</a:t>
              </a:r>
              <a:endParaRPr lang="ru-RU" altLang="ru-RU" sz="2800" dirty="0">
                <a:cs typeface="Times New Roman" panose="02020603050405020304" pitchFamily="18" charset="0"/>
              </a:endParaRPr>
            </a:p>
          </p:txBody>
        </p:sp>
        <p:pic>
          <p:nvPicPr>
            <p:cNvPr id="23348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0"/>
              <a:ext cx="1602" cy="1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18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3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7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9. Медианы треугольника </a:t>
            </a:r>
            <a:r>
              <a:rPr lang="en-US" altLang="ru-RU" sz="3200" i="1" dirty="0">
                <a:cs typeface="Times New Roman" panose="02020603050405020304" pitchFamily="18" charset="0"/>
              </a:rPr>
              <a:t>ABC </a:t>
            </a:r>
            <a:r>
              <a:rPr lang="ru-RU" altLang="ru-RU" sz="3200" dirty="0">
                <a:cs typeface="Times New Roman" panose="02020603050405020304" pitchFamily="18" charset="0"/>
              </a:rPr>
              <a:t>п</a:t>
            </a:r>
            <a:r>
              <a:rPr lang="ru-RU" altLang="ru-RU" sz="3200" dirty="0"/>
              <a:t>ересекаются в точке </a:t>
            </a:r>
            <a:r>
              <a:rPr lang="en-US" altLang="ru-RU" sz="3200" i="1" dirty="0"/>
              <a:t>M</a:t>
            </a:r>
            <a:r>
              <a:rPr lang="en-US" altLang="ru-RU" sz="3200" dirty="0"/>
              <a:t>.</a:t>
            </a:r>
            <a:r>
              <a:rPr lang="en-US" altLang="ru-RU" sz="3200" i="1" dirty="0"/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Какую часть площади данного треугольника составляет площадь треугольника</a:t>
            </a:r>
            <a:r>
              <a:rPr lang="en-US" altLang="ru-RU" sz="3200" dirty="0">
                <a:cs typeface="Times New Roman" panose="02020603050405020304" pitchFamily="18" charset="0"/>
              </a:rPr>
              <a:t> </a:t>
            </a:r>
            <a:r>
              <a:rPr lang="en-US" altLang="ru-RU" sz="3200" i="1" dirty="0"/>
              <a:t>ABM</a:t>
            </a:r>
            <a:r>
              <a:rPr lang="ru-RU" altLang="ru-RU" sz="3200" dirty="0">
                <a:cs typeface="Times New Roman" panose="02020603050405020304" pitchFamily="18" charset="0"/>
              </a:rPr>
              <a:t>?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7092" name="Text Box 4"/>
              <p:cNvSpPr txBox="1">
                <a:spLocks noChangeArrowheads="1"/>
              </p:cNvSpPr>
              <p:nvPr/>
            </p:nvSpPr>
            <p:spPr bwMode="auto">
              <a:xfrm>
                <a:off x="381000" y="5029200"/>
                <a:ext cx="8610600" cy="790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Ответ:</a:t>
                </a:r>
                <a:r>
                  <a:rPr lang="ru-RU" altLang="ru-RU" sz="32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altLang="ru-RU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sz="3200" dirty="0"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709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5029200"/>
                <a:ext cx="8610600" cy="790216"/>
              </a:xfrm>
              <a:prstGeom prst="rect">
                <a:avLst/>
              </a:prstGeom>
              <a:blipFill>
                <a:blip r:embed="rId3"/>
                <a:stretch>
                  <a:fillRect l="-1841" b="-9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251142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6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9139" name="Text Box 3"/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9144000" cy="28715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3200" dirty="0"/>
                  <a:t>	10. Точки </a:t>
                </a:r>
                <a:r>
                  <a:rPr lang="en-US" altLang="ru-RU" sz="3200" i="1" dirty="0"/>
                  <a:t>A</a:t>
                </a:r>
                <a:r>
                  <a:rPr lang="en-US" altLang="ru-RU" sz="3200" baseline="-25000" dirty="0"/>
                  <a:t>1</a:t>
                </a:r>
                <a:r>
                  <a:rPr lang="en-US" altLang="ru-RU" sz="3200" dirty="0"/>
                  <a:t> </a:t>
                </a:r>
                <a:r>
                  <a:rPr lang="ru-RU" altLang="ru-RU" sz="3200" dirty="0"/>
                  <a:t>и </a:t>
                </a:r>
                <a:r>
                  <a:rPr lang="en-US" altLang="ru-RU" sz="3200" i="1" dirty="0"/>
                  <a:t>B</a:t>
                </a:r>
                <a:r>
                  <a:rPr lang="en-US" altLang="ru-RU" sz="3200" baseline="-25000" dirty="0"/>
                  <a:t>1</a:t>
                </a:r>
                <a:r>
                  <a:rPr lang="en-US" altLang="ru-RU" sz="3200" dirty="0"/>
                  <a:t> </a:t>
                </a:r>
                <a:r>
                  <a:rPr lang="ru-RU" altLang="ru-RU" sz="3200" dirty="0"/>
                  <a:t>делят стороны </a:t>
                </a:r>
                <a:r>
                  <a:rPr lang="en-US" altLang="ru-RU" sz="3200" i="1" dirty="0"/>
                  <a:t>BC </a:t>
                </a:r>
                <a:r>
                  <a:rPr lang="ru-RU" altLang="ru-RU" sz="3200" dirty="0"/>
                  <a:t>и </a:t>
                </a:r>
                <a:r>
                  <a:rPr lang="en-US" altLang="ru-RU" sz="3200" i="1" dirty="0"/>
                  <a:t>AC </a:t>
                </a:r>
                <a:r>
                  <a:rPr lang="ru-RU" altLang="ru-RU" sz="3200" dirty="0"/>
                  <a:t>треугольника </a:t>
                </a:r>
                <a:r>
                  <a:rPr lang="en-US" altLang="ru-RU" sz="3200" i="1" dirty="0"/>
                  <a:t>ABC </a:t>
                </a:r>
                <a:r>
                  <a:rPr lang="ru-RU" altLang="ru-RU" sz="3200" dirty="0"/>
                  <a:t>в отношениях:</a:t>
                </a:r>
              </a:p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alt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altLang="ru-RU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ru-RU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ru-RU" sz="28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altLang="ru-R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ru-RU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ru-RU" altLang="ru-RU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altLang="ru-R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ru-RU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ru-RU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ru-RU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ru-RU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altLang="ru-RU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sz="2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ru-RU" sz="2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altLang="ru-RU" sz="2800" dirty="0"/>
              </a:p>
              <a:p>
                <a:pPr algn="just">
                  <a:spcBef>
                    <a:spcPts val="0"/>
                  </a:spcBef>
                </a:pPr>
                <a:r>
                  <a:rPr lang="en-US" altLang="ru-RU" sz="3200" dirty="0"/>
                  <a:t>	</a:t>
                </a:r>
                <a:r>
                  <a:rPr lang="ru-RU" altLang="ru-RU" sz="3200" dirty="0"/>
                  <a:t>Найдите отношение площадей треугольника </a:t>
                </a:r>
                <a:r>
                  <a:rPr lang="en-US" altLang="ru-RU" sz="3200" i="1" dirty="0"/>
                  <a:t>ABC </a:t>
                </a:r>
                <a:r>
                  <a:rPr lang="ru-RU" altLang="ru-RU" sz="3200" dirty="0"/>
                  <a:t>и </a:t>
                </a:r>
                <a:r>
                  <a:rPr lang="en-US" altLang="ru-RU" sz="3200" i="1" dirty="0"/>
                  <a:t>A</a:t>
                </a:r>
                <a:r>
                  <a:rPr lang="en-US" altLang="ru-RU" sz="3200" baseline="-25000" dirty="0"/>
                  <a:t>1</a:t>
                </a:r>
                <a:r>
                  <a:rPr lang="en-US" altLang="ru-RU" sz="3200" i="1" dirty="0"/>
                  <a:t>B</a:t>
                </a:r>
                <a:r>
                  <a:rPr lang="en-US" altLang="ru-RU" sz="3200" baseline="-25000" dirty="0"/>
                  <a:t>1</a:t>
                </a:r>
                <a:r>
                  <a:rPr lang="en-US" altLang="ru-RU" sz="3200" i="1" dirty="0"/>
                  <a:t>C</a:t>
                </a:r>
                <a:r>
                  <a:rPr lang="ru-RU" altLang="ru-RU" sz="3200" dirty="0"/>
                  <a:t>.</a:t>
                </a:r>
                <a:endParaRPr lang="en-US" altLang="ru-RU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913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9144000" cy="2871555"/>
              </a:xfrm>
              <a:prstGeom prst="rect">
                <a:avLst/>
              </a:prstGeom>
              <a:blipFill>
                <a:blip r:embed="rId3"/>
                <a:stretch>
                  <a:fillRect l="-1667" t="-2972" r="-1667" b="-59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2" y="3422494"/>
            <a:ext cx="268287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79EB10E-F23E-44E9-A429-24FC9347C34B}"/>
              </a:ext>
            </a:extLst>
          </p:cNvPr>
          <p:cNvGrpSpPr/>
          <p:nvPr/>
        </p:nvGrpSpPr>
        <p:grpSpPr>
          <a:xfrm>
            <a:off x="380999" y="3344495"/>
            <a:ext cx="8610600" cy="2834786"/>
            <a:chOff x="380999" y="3344495"/>
            <a:chExt cx="8610600" cy="2834786"/>
          </a:xfrm>
        </p:grpSpPr>
        <p:sp>
          <p:nvSpPr>
            <p:cNvPr id="219140" name="Text Box 4"/>
            <p:cNvSpPr txBox="1">
              <a:spLocks noChangeArrowheads="1"/>
            </p:cNvSpPr>
            <p:nvPr/>
          </p:nvSpPr>
          <p:spPr bwMode="auto">
            <a:xfrm>
              <a:off x="380999" y="5599843"/>
              <a:ext cx="8610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r>
                <a:rPr lang="ru-RU" altLang="ru-RU" sz="3200" dirty="0">
                  <a:solidFill>
                    <a:schemeClr val="accent1"/>
                  </a:solidFill>
                </a:rPr>
                <a:t> </a:t>
              </a:r>
              <a:r>
                <a:rPr lang="en-US" altLang="ru-RU" sz="3200" i="1" dirty="0"/>
                <a:t>kl</a:t>
              </a:r>
              <a:r>
                <a:rPr lang="ru-RU" altLang="ru-RU" sz="3200" dirty="0"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8942F47-F32F-417D-A860-8E240142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4354" y="3344495"/>
              <a:ext cx="2881822" cy="2375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563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9455" y="22061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11.* На продолжении стороны </a:t>
            </a:r>
            <a:r>
              <a:rPr lang="ru-RU" i="1" dirty="0"/>
              <a:t>AB </a:t>
            </a:r>
            <a:r>
              <a:rPr lang="ru-RU" dirty="0"/>
              <a:t>треугольника </a:t>
            </a:r>
            <a:r>
              <a:rPr lang="ru-RU" i="1" dirty="0"/>
              <a:t>ABC </a:t>
            </a:r>
            <a:r>
              <a:rPr lang="ru-RU" dirty="0"/>
              <a:t>взята точка </a:t>
            </a:r>
            <a:r>
              <a:rPr lang="ru-RU" i="1" dirty="0"/>
              <a:t>D</a:t>
            </a:r>
            <a:r>
              <a:rPr lang="ru-RU" dirty="0"/>
              <a:t>, </a:t>
            </a:r>
            <a:r>
              <a:rPr lang="ru-RU" i="1" dirty="0"/>
              <a:t>AB = BD</a:t>
            </a:r>
            <a:r>
              <a:rPr lang="ru-RU" dirty="0"/>
              <a:t>. Через неё и середину </a:t>
            </a:r>
            <a:r>
              <a:rPr lang="ru-RU" i="1" dirty="0"/>
              <a:t>E </a:t>
            </a:r>
            <a:r>
              <a:rPr lang="ru-RU" dirty="0"/>
              <a:t>стороны </a:t>
            </a:r>
            <a:r>
              <a:rPr lang="ru-RU" i="1" dirty="0"/>
              <a:t>AC </a:t>
            </a:r>
            <a:r>
              <a:rPr lang="ru-RU" dirty="0"/>
              <a:t>проведена прямая, пересекающая сторону </a:t>
            </a:r>
            <a:r>
              <a:rPr lang="ru-RU" i="1" dirty="0"/>
              <a:t>BC </a:t>
            </a:r>
            <a:r>
              <a:rPr lang="ru-RU" dirty="0"/>
              <a:t>в точке </a:t>
            </a:r>
            <a:r>
              <a:rPr lang="ru-RU" i="1" dirty="0"/>
              <a:t>F</a:t>
            </a:r>
            <a:r>
              <a:rPr lang="ru-RU" dirty="0"/>
              <a:t>. Найдите отношение </a:t>
            </a:r>
            <a:r>
              <a:rPr lang="ru-RU" i="1" dirty="0"/>
              <a:t>BF </a:t>
            </a:r>
            <a:r>
              <a:rPr lang="ru-RU" dirty="0"/>
              <a:t>: </a:t>
            </a:r>
            <a:r>
              <a:rPr lang="ru-RU" i="1" dirty="0"/>
              <a:t>FC</a:t>
            </a:r>
            <a:r>
              <a:rPr lang="ru-RU" dirty="0"/>
              <a:t>. Найдите площадь треугольника </a:t>
            </a:r>
            <a:r>
              <a:rPr lang="en-US" i="1" dirty="0"/>
              <a:t>CEF</a:t>
            </a:r>
            <a:r>
              <a:rPr lang="ru-RU" dirty="0"/>
              <a:t>, если площадь треугольника </a:t>
            </a:r>
            <a:r>
              <a:rPr lang="en-US" i="1" dirty="0"/>
              <a:t>ABC </a:t>
            </a:r>
            <a:r>
              <a:rPr lang="ru-RU" dirty="0"/>
              <a:t>равна 1.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87" y="2249952"/>
            <a:ext cx="4275364" cy="21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1C37D95-462F-4ECA-9B22-474E8C1CC363}"/>
              </a:ext>
            </a:extLst>
          </p:cNvPr>
          <p:cNvGrpSpPr/>
          <p:nvPr/>
        </p:nvGrpSpPr>
        <p:grpSpPr>
          <a:xfrm>
            <a:off x="10042" y="2249952"/>
            <a:ext cx="9144000" cy="3529582"/>
            <a:chOff x="10042" y="2249952"/>
            <a:chExt cx="9144000" cy="3529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Прямоугольник 7">
                  <a:extLst>
                    <a:ext uri="{FF2B5EF4-FFF2-40B4-BE49-F238E27FC236}">
                      <a16:creationId xmlns:a16="http://schemas.microsoft.com/office/drawing/2014/main" id="{3B609146-201E-401B-AD56-BEA37DFF2A71}"/>
                    </a:ext>
                  </a:extLst>
                </p:cNvPr>
                <p:cNvSpPr/>
                <p:nvPr/>
              </p:nvSpPr>
              <p:spPr>
                <a:xfrm>
                  <a:off x="10042" y="4425124"/>
                  <a:ext cx="9144000" cy="13544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/>
                    <a:t>	</a:t>
                  </a:r>
                  <a:r>
                    <a:rPr lang="ru-RU" dirty="0">
                      <a:solidFill>
                        <a:srgbClr val="FF0000"/>
                      </a:solidFill>
                    </a:rPr>
                    <a:t>Решение.</a:t>
                  </a:r>
                  <a:r>
                    <a:rPr lang="ru-RU" dirty="0"/>
                    <a:t> Через точку </a:t>
                  </a:r>
                  <a:r>
                    <a:rPr lang="en-US" i="1" dirty="0"/>
                    <a:t>B </a:t>
                  </a:r>
                  <a:r>
                    <a:rPr lang="ru-RU" dirty="0"/>
                    <a:t>проведём прямую, параллельную </a:t>
                  </a:r>
                  <a:r>
                    <a:rPr lang="en-US" i="1" dirty="0"/>
                    <a:t>DE</a:t>
                  </a:r>
                  <a:r>
                    <a:rPr lang="en-US" dirty="0"/>
                    <a:t>. </a:t>
                  </a:r>
                  <a:r>
                    <a:rPr lang="ru-RU" dirty="0"/>
                    <a:t>Обозначим </a:t>
                  </a:r>
                  <a:r>
                    <a:rPr lang="en-US" i="1" dirty="0"/>
                    <a:t>G </a:t>
                  </a:r>
                  <a:r>
                    <a:rPr lang="ru-RU" dirty="0"/>
                    <a:t>её точку пересечения со стороной </a:t>
                  </a:r>
                  <a:r>
                    <a:rPr lang="en-US" i="1" dirty="0"/>
                    <a:t>AC</a:t>
                  </a:r>
                  <a:r>
                    <a:rPr lang="en-US" dirty="0"/>
                    <a:t>. </a:t>
                  </a:r>
                  <a:r>
                    <a:rPr lang="ru-RU" dirty="0"/>
                    <a:t>Тогда </a:t>
                  </a:r>
                  <a:r>
                    <a:rPr lang="en-US" i="1" dirty="0"/>
                    <a:t>BF </a:t>
                  </a:r>
                  <a:r>
                    <a:rPr lang="en-US" dirty="0"/>
                    <a:t>: </a:t>
                  </a:r>
                  <a:r>
                    <a:rPr lang="en-US" i="1" dirty="0"/>
                    <a:t>FC</a:t>
                  </a:r>
                  <a:r>
                    <a:rPr lang="en-US" dirty="0"/>
                    <a:t> = </a:t>
                  </a:r>
                  <a:r>
                    <a:rPr lang="en-US" i="1" dirty="0"/>
                    <a:t>GE </a:t>
                  </a:r>
                  <a:r>
                    <a:rPr lang="en-US" dirty="0"/>
                    <a:t>: </a:t>
                  </a:r>
                  <a:r>
                    <a:rPr lang="en-US" i="1" dirty="0"/>
                    <a:t>EC = </a:t>
                  </a:r>
                  <a:r>
                    <a:rPr lang="en-US" dirty="0"/>
                    <a:t>1 : 2. </a:t>
                  </a:r>
                  <a:r>
                    <a:rPr lang="ru-RU" dirty="0"/>
                    <a:t>Площадь треугольника </a:t>
                  </a:r>
                  <a:r>
                    <a:rPr lang="en-US" i="1" dirty="0"/>
                    <a:t>CEF </a:t>
                  </a:r>
                  <a:r>
                    <a:rPr lang="ru-RU" dirty="0"/>
                    <a:t>равна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.</m:t>
                      </m:r>
                    </m:oMath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" name="Прямоугольник 7">
                  <a:extLst>
                    <a:ext uri="{FF2B5EF4-FFF2-40B4-BE49-F238E27FC236}">
                      <a16:creationId xmlns:a16="http://schemas.microsoft.com/office/drawing/2014/main" id="{3B609146-201E-401B-AD56-BEA37DFF2A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2" y="4425124"/>
                  <a:ext cx="9144000" cy="1354410"/>
                </a:xfrm>
                <a:prstGeom prst="rect">
                  <a:avLst/>
                </a:prstGeom>
                <a:blipFill>
                  <a:blip r:embed="rId4"/>
                  <a:stretch>
                    <a:fillRect l="-1067" t="-3604" r="-1000" b="-360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A704C11-A4D4-40D9-B1D6-DFFE9C7AD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907" y="2249952"/>
              <a:ext cx="4128923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7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59" y="44624"/>
            <a:ext cx="910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12.* (ОГЭ). Площадь треугольника </a:t>
            </a:r>
            <a:r>
              <a:rPr lang="ru-RU" i="1" dirty="0"/>
              <a:t>ABC </a:t>
            </a:r>
            <a:r>
              <a:rPr lang="ru-RU" dirty="0"/>
              <a:t>равна 40. Биссектриса </a:t>
            </a:r>
            <a:r>
              <a:rPr lang="ru-RU" i="1" dirty="0"/>
              <a:t>AD </a:t>
            </a:r>
            <a:r>
              <a:rPr lang="ru-RU" dirty="0"/>
              <a:t>пересекает медиану </a:t>
            </a:r>
            <a:r>
              <a:rPr lang="ru-RU" i="1" dirty="0"/>
              <a:t>BK </a:t>
            </a:r>
            <a:r>
              <a:rPr lang="ru-RU" dirty="0"/>
              <a:t>в точке </a:t>
            </a:r>
            <a:r>
              <a:rPr lang="ru-RU" i="1" dirty="0"/>
              <a:t>E</a:t>
            </a:r>
            <a:r>
              <a:rPr lang="ru-RU" dirty="0"/>
              <a:t>, при этом </a:t>
            </a:r>
            <a:r>
              <a:rPr lang="ru-RU" i="1" dirty="0"/>
              <a:t>BD </a:t>
            </a:r>
            <a:r>
              <a:rPr lang="ru-RU" dirty="0"/>
              <a:t>: </a:t>
            </a:r>
            <a:r>
              <a:rPr lang="ru-RU" i="1" dirty="0"/>
              <a:t>CD </a:t>
            </a:r>
            <a:r>
              <a:rPr lang="ru-RU" dirty="0"/>
              <a:t>= 3 : 2. Найдите площадь четырёхугольника </a:t>
            </a:r>
            <a:r>
              <a:rPr lang="ru-RU" i="1" dirty="0"/>
              <a:t>EDCK</a:t>
            </a:r>
            <a:r>
              <a:rPr lang="ru-RU" dirty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30" y="1729588"/>
            <a:ext cx="2952328" cy="231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CA0FFC5-E928-48D2-AC7C-D5BE8569DC48}"/>
              </a:ext>
            </a:extLst>
          </p:cNvPr>
          <p:cNvGrpSpPr/>
          <p:nvPr/>
        </p:nvGrpSpPr>
        <p:grpSpPr>
          <a:xfrm>
            <a:off x="0" y="1472126"/>
            <a:ext cx="9099764" cy="5153806"/>
            <a:chOff x="0" y="1472126"/>
            <a:chExt cx="9099764" cy="5153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Box 3">
                  <a:extLst>
                    <a:ext uri="{FF2B5EF4-FFF2-40B4-BE49-F238E27FC236}">
                      <a16:creationId xmlns:a16="http://schemas.microsoft.com/office/drawing/2014/main" id="{E28E58BC-6B3E-4EC7-9537-36709CEBD3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531641"/>
                  <a:ext cx="9099764" cy="2094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sz="2000" dirty="0">
                      <a:cs typeface="Times New Roman" pitchFamily="18" charset="0"/>
                    </a:rPr>
                    <a:t>	</a:t>
                  </a:r>
                  <a:r>
                    <a:rPr lang="ru-RU" dirty="0">
                      <a:solidFill>
                        <a:srgbClr val="FF0000"/>
                      </a:solidFill>
                      <a:cs typeface="Times New Roman" pitchFamily="18" charset="0"/>
                    </a:rPr>
                    <a:t>Решение.</a:t>
                  </a:r>
                  <a:r>
                    <a:rPr lang="ru-RU" dirty="0">
                      <a:cs typeface="Times New Roman" pitchFamily="18" charset="0"/>
                    </a:rPr>
                    <a:t> </a:t>
                  </a:r>
                  <a:r>
                    <a:rPr lang="ru-RU" dirty="0"/>
                    <a:t>Через точку </a:t>
                  </a:r>
                  <a:r>
                    <a:rPr lang="en-US" i="1" dirty="0"/>
                    <a:t>K </a:t>
                  </a:r>
                  <a:r>
                    <a:rPr lang="ru-RU" dirty="0"/>
                    <a:t>проведём прямую, параллельную </a:t>
                  </a:r>
                  <a:r>
                    <a:rPr lang="en-US" i="1" dirty="0"/>
                    <a:t>AD</a:t>
                  </a:r>
                  <a:r>
                    <a:rPr lang="en-US" dirty="0"/>
                    <a:t>. </a:t>
                  </a:r>
                  <a:r>
                    <a:rPr lang="ru-RU" dirty="0"/>
                    <a:t>Обозначим </a:t>
                  </a:r>
                  <a:r>
                    <a:rPr lang="en-US" i="1" dirty="0"/>
                    <a:t>L </a:t>
                  </a:r>
                  <a:r>
                    <a:rPr lang="ru-RU" dirty="0"/>
                    <a:t>её точку пересечения со стороной </a:t>
                  </a:r>
                  <a:r>
                    <a:rPr lang="en-US" i="1" dirty="0"/>
                    <a:t>BC</a:t>
                  </a:r>
                  <a:r>
                    <a:rPr lang="en-US" dirty="0"/>
                    <a:t>. </a:t>
                  </a:r>
                  <a:r>
                    <a:rPr lang="ru-RU" dirty="0"/>
                    <a:t>Тогда </a:t>
                  </a:r>
                  <a:r>
                    <a:rPr lang="en-US" i="1" dirty="0"/>
                    <a:t>BD</a:t>
                  </a:r>
                  <a:r>
                    <a:rPr lang="en-US" dirty="0"/>
                    <a:t> : </a:t>
                  </a:r>
                  <a:r>
                    <a:rPr lang="en-US" i="1" dirty="0"/>
                    <a:t>DL = </a:t>
                  </a:r>
                  <a:r>
                    <a:rPr lang="en-US" dirty="0"/>
                    <a:t>3 : 1. </a:t>
                  </a:r>
                  <a:r>
                    <a:rPr lang="ru-RU" dirty="0"/>
                    <a:t>Следовательно, </a:t>
                  </a:r>
                  <a:r>
                    <a:rPr lang="en-US" i="1" dirty="0"/>
                    <a:t>BE </a:t>
                  </a:r>
                  <a:r>
                    <a:rPr lang="en-US" dirty="0"/>
                    <a:t>: </a:t>
                  </a:r>
                  <a:r>
                    <a:rPr lang="en-US" i="1" dirty="0"/>
                    <a:t>EK</a:t>
                  </a:r>
                  <a:r>
                    <a:rPr lang="en-US" dirty="0"/>
                    <a:t> = 3 : 1. </a:t>
                  </a:r>
                  <a:r>
                    <a:rPr lang="en-US" i="1" dirty="0"/>
                    <a:t> </a:t>
                  </a:r>
                  <a:r>
                    <a:rPr lang="ru-RU" dirty="0"/>
                    <a:t>Площадь треугольника </a:t>
                  </a:r>
                  <a:r>
                    <a:rPr lang="en-US" i="1" dirty="0"/>
                    <a:t>BDE </a:t>
                  </a:r>
                  <a:r>
                    <a:rPr lang="ru-RU" dirty="0"/>
                    <a:t>равна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en-US" dirty="0"/>
                    <a:t> </a:t>
                  </a:r>
                  <a:r>
                    <a:rPr lang="ru-RU" dirty="0"/>
                    <a:t>площади треугольника </a:t>
                  </a:r>
                  <a:r>
                    <a:rPr lang="en-US" i="1" dirty="0"/>
                    <a:t>BCK</a:t>
                  </a:r>
                  <a:r>
                    <a:rPr lang="ru-RU" dirty="0"/>
                    <a:t>, т.е. равна 9. Значит, площадь четырёхугольника </a:t>
                  </a:r>
                  <a:r>
                    <a:rPr lang="ru-RU" i="1" dirty="0"/>
                    <a:t>EDCK </a:t>
                  </a:r>
                  <a:r>
                    <a:rPr lang="ru-RU" dirty="0"/>
                    <a:t>равна 11.</a:t>
                  </a:r>
                  <a:r>
                    <a:rPr lang="ru-RU" sz="2000" dirty="0">
                      <a:cs typeface="Times New Roman" pitchFamily="18" charset="0"/>
                    </a:rPr>
                    <a:t> </a:t>
                  </a:r>
                  <a:endParaRPr lang="ru-RU" sz="2000" dirty="0"/>
                </a:p>
              </p:txBody>
            </p:sp>
          </mc:Choice>
          <mc:Fallback xmlns="">
            <p:sp>
              <p:nvSpPr>
                <p:cNvPr id="10" name="Text Box 3">
                  <a:extLst>
                    <a:ext uri="{FF2B5EF4-FFF2-40B4-BE49-F238E27FC236}">
                      <a16:creationId xmlns:a16="http://schemas.microsoft.com/office/drawing/2014/main" id="{E28E58BC-6B3E-4EC7-9537-36709CEBD3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531641"/>
                  <a:ext cx="9099764" cy="2094291"/>
                </a:xfrm>
                <a:prstGeom prst="rect">
                  <a:avLst/>
                </a:prstGeom>
                <a:blipFill>
                  <a:blip r:embed="rId4"/>
                  <a:stretch>
                    <a:fillRect l="-1005" t="-2326" r="-1005" b="-581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EF327A1-AB04-4124-87DC-28D2CF3E6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472126"/>
              <a:ext cx="3312368" cy="2730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71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70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/>
              <a:t>	1</a:t>
            </a:r>
            <a:r>
              <a:rPr lang="ru-RU" altLang="ru-RU" sz="3200" dirty="0"/>
              <a:t>3.* Точки </a:t>
            </a:r>
            <a:r>
              <a:rPr lang="en-US" altLang="ru-RU" sz="3200" i="1" dirty="0"/>
              <a:t>A</a:t>
            </a:r>
            <a:r>
              <a:rPr lang="en-US" altLang="ru-RU" sz="3200" baseline="-25000" dirty="0"/>
              <a:t>1</a:t>
            </a:r>
            <a:r>
              <a:rPr lang="en-US" altLang="ru-RU" sz="3200" dirty="0"/>
              <a:t> </a:t>
            </a:r>
            <a:r>
              <a:rPr lang="ru-RU" altLang="ru-RU" sz="3200" dirty="0"/>
              <a:t>и </a:t>
            </a:r>
            <a:r>
              <a:rPr lang="en-US" altLang="ru-RU" sz="3200" i="1" dirty="0"/>
              <a:t>B</a:t>
            </a:r>
            <a:r>
              <a:rPr lang="en-US" altLang="ru-RU" sz="3200" baseline="-25000" dirty="0"/>
              <a:t>1</a:t>
            </a:r>
            <a:r>
              <a:rPr lang="en-US" altLang="ru-RU" sz="3200" dirty="0"/>
              <a:t> </a:t>
            </a:r>
            <a:r>
              <a:rPr lang="ru-RU" altLang="ru-RU" sz="3200" dirty="0"/>
              <a:t>делят стороны </a:t>
            </a:r>
            <a:r>
              <a:rPr lang="en-US" altLang="ru-RU" sz="3200" i="1" dirty="0"/>
              <a:t>BC </a:t>
            </a:r>
            <a:r>
              <a:rPr lang="ru-RU" altLang="ru-RU" sz="3200" dirty="0"/>
              <a:t>и </a:t>
            </a:r>
            <a:r>
              <a:rPr lang="en-US" altLang="ru-RU" sz="3200" i="1" dirty="0"/>
              <a:t>AC </a:t>
            </a:r>
            <a:r>
              <a:rPr lang="ru-RU" altLang="ru-RU" sz="3200" dirty="0"/>
              <a:t>треугольника </a:t>
            </a:r>
            <a:r>
              <a:rPr lang="en-US" altLang="ru-RU" sz="3200" i="1" dirty="0"/>
              <a:t>ABC </a:t>
            </a:r>
            <a:r>
              <a:rPr lang="ru-RU" altLang="ru-RU" sz="3200" dirty="0"/>
              <a:t>в отношениях соответственно 1:2 и 2:3. Отрезки </a:t>
            </a:r>
            <a:r>
              <a:rPr lang="en-US" altLang="ru-RU" sz="3200" i="1" dirty="0"/>
              <a:t>AA</a:t>
            </a:r>
            <a:r>
              <a:rPr lang="en-US" altLang="ru-RU" sz="3200" baseline="-25000" dirty="0"/>
              <a:t>1</a:t>
            </a:r>
            <a:r>
              <a:rPr lang="en-US" altLang="ru-RU" sz="3200" dirty="0"/>
              <a:t> </a:t>
            </a:r>
            <a:r>
              <a:rPr lang="ru-RU" altLang="ru-RU" sz="3200" dirty="0"/>
              <a:t>и </a:t>
            </a:r>
            <a:r>
              <a:rPr lang="en-US" altLang="ru-RU" sz="3200" i="1" dirty="0"/>
              <a:t>BB</a:t>
            </a:r>
            <a:r>
              <a:rPr lang="en-US" altLang="ru-RU" sz="3200" baseline="-25000" dirty="0"/>
              <a:t>1</a:t>
            </a:r>
            <a:r>
              <a:rPr lang="en-US" altLang="ru-RU" sz="3200" dirty="0"/>
              <a:t> </a:t>
            </a:r>
            <a:r>
              <a:rPr lang="ru-RU" altLang="ru-RU" sz="3200" dirty="0"/>
              <a:t>пересекаются в точке </a:t>
            </a:r>
            <a:r>
              <a:rPr lang="en-US" altLang="ru-RU" sz="3200" i="1" dirty="0"/>
              <a:t>M</a:t>
            </a:r>
            <a:r>
              <a:rPr lang="ru-RU" altLang="ru-RU" sz="3200" dirty="0"/>
              <a:t>.</a:t>
            </a:r>
            <a:r>
              <a:rPr lang="en-US" altLang="ru-RU" sz="3200" i="1" dirty="0"/>
              <a:t> </a:t>
            </a:r>
            <a:r>
              <a:rPr lang="ru-RU" altLang="ru-RU" sz="3200" dirty="0"/>
              <a:t>Найдите площадь треугольника </a:t>
            </a:r>
            <a:r>
              <a:rPr lang="en-US" altLang="ru-RU" sz="3200" i="1" dirty="0"/>
              <a:t>ABM</a:t>
            </a:r>
            <a:r>
              <a:rPr lang="ru-RU" altLang="ru-RU" sz="3200" dirty="0"/>
              <a:t>, если площадь треугольника </a:t>
            </a:r>
            <a:r>
              <a:rPr lang="en-US" altLang="ru-RU" sz="3200" i="1" dirty="0"/>
              <a:t>ABC </a:t>
            </a:r>
            <a:r>
              <a:rPr lang="ru-RU" altLang="ru-RU" sz="3200" dirty="0"/>
              <a:t>равна 15.</a:t>
            </a:r>
            <a:endParaRPr lang="en-US" altLang="ru-RU" sz="3200" dirty="0"/>
          </a:p>
        </p:txBody>
      </p:sp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2671763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3241" name="Group 9"/>
          <p:cNvGrpSpPr>
            <a:grpSpLocks/>
          </p:cNvGrpSpPr>
          <p:nvPr/>
        </p:nvGrpSpPr>
        <p:grpSpPr bwMode="auto">
          <a:xfrm>
            <a:off x="304800" y="3200400"/>
            <a:ext cx="8839200" cy="2554288"/>
            <a:chOff x="192" y="2016"/>
            <a:chExt cx="5568" cy="1609"/>
          </a:xfrm>
        </p:grpSpPr>
        <p:sp>
          <p:nvSpPr>
            <p:cNvPr id="223236" name="Text Box 4"/>
            <p:cNvSpPr txBox="1">
              <a:spLocks noChangeArrowheads="1"/>
            </p:cNvSpPr>
            <p:nvPr/>
          </p:nvSpPr>
          <p:spPr bwMode="auto">
            <a:xfrm>
              <a:off x="1968" y="2016"/>
              <a:ext cx="3792" cy="1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	Решение.</a:t>
              </a:r>
              <a:r>
                <a:rPr lang="ru-RU" altLang="ru-RU" sz="32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3200" dirty="0"/>
                <a:t>Через точку </a:t>
              </a:r>
              <a:r>
                <a:rPr lang="en-US" altLang="ru-RU" sz="3200" i="1" dirty="0"/>
                <a:t>A</a:t>
              </a:r>
              <a:r>
                <a:rPr lang="en-US" altLang="ru-RU" sz="3200" baseline="-25000" dirty="0"/>
                <a:t>1</a:t>
              </a:r>
              <a:r>
                <a:rPr lang="ru-RU" altLang="ru-RU" sz="3200" dirty="0">
                  <a:cs typeface="Times New Roman" panose="02020603050405020304" pitchFamily="18" charset="0"/>
                </a:rPr>
                <a:t> </a:t>
              </a:r>
              <a:r>
                <a:rPr lang="ru-RU" altLang="ru-RU" sz="3200" dirty="0"/>
                <a:t>проведем отрезок </a:t>
              </a:r>
              <a:r>
                <a:rPr lang="en-US" altLang="ru-RU" sz="3200" i="1" dirty="0"/>
                <a:t>A</a:t>
              </a:r>
              <a:r>
                <a:rPr lang="en-US" altLang="ru-RU" sz="3200" baseline="-25000" dirty="0"/>
                <a:t>1</a:t>
              </a:r>
              <a:r>
                <a:rPr lang="en-US" altLang="ru-RU" sz="3200" i="1" dirty="0"/>
                <a:t>D</a:t>
              </a:r>
              <a:r>
                <a:rPr lang="ru-RU" altLang="ru-RU" sz="3200" dirty="0"/>
                <a:t>, параллельный прямой </a:t>
              </a:r>
              <a:r>
                <a:rPr lang="en-US" altLang="ru-RU" sz="3200" i="1" dirty="0"/>
                <a:t>BB</a:t>
              </a:r>
              <a:r>
                <a:rPr lang="en-US" altLang="ru-RU" sz="3200" baseline="-25000" dirty="0"/>
                <a:t>1</a:t>
              </a:r>
              <a:r>
                <a:rPr lang="en-US" altLang="ru-RU" sz="3200" dirty="0"/>
                <a:t>. </a:t>
              </a:r>
              <a:r>
                <a:rPr lang="ru-RU" altLang="ru-RU" sz="3200" dirty="0"/>
                <a:t>Тогда </a:t>
              </a:r>
              <a:r>
                <a:rPr lang="en-US" altLang="ru-RU" sz="3200" i="1" dirty="0"/>
                <a:t>B</a:t>
              </a:r>
              <a:r>
                <a:rPr lang="en-US" altLang="ru-RU" sz="3200" baseline="-25000" dirty="0"/>
                <a:t>1</a:t>
              </a:r>
              <a:r>
                <a:rPr lang="en-US" altLang="ru-RU" sz="3200" i="1" dirty="0"/>
                <a:t>D</a:t>
              </a:r>
              <a:r>
                <a:rPr lang="en-US" altLang="ru-RU" sz="3200" dirty="0"/>
                <a:t>:</a:t>
              </a:r>
              <a:r>
                <a:rPr lang="en-US" altLang="ru-RU" sz="3200" i="1" dirty="0"/>
                <a:t>DC</a:t>
              </a:r>
              <a:r>
                <a:rPr lang="en-US" altLang="ru-RU" sz="3200" dirty="0"/>
                <a:t> = 1:2, </a:t>
              </a:r>
              <a:r>
                <a:rPr lang="ru-RU" altLang="ru-RU" sz="3200" dirty="0"/>
                <a:t>следовательно, </a:t>
              </a:r>
              <a:r>
                <a:rPr lang="en-US" altLang="ru-RU" sz="3200" i="1" dirty="0"/>
                <a:t>AM</a:t>
              </a:r>
              <a:r>
                <a:rPr lang="en-US" altLang="ru-RU" sz="3200" dirty="0"/>
                <a:t>:</a:t>
              </a:r>
              <a:r>
                <a:rPr lang="en-US" altLang="ru-RU" sz="3200" i="1" dirty="0"/>
                <a:t>MA</a:t>
              </a:r>
              <a:r>
                <a:rPr lang="en-US" altLang="ru-RU" sz="3200" baseline="-25000" dirty="0"/>
                <a:t>1</a:t>
              </a:r>
              <a:r>
                <a:rPr lang="en-US" altLang="ru-RU" sz="3200" dirty="0"/>
                <a:t> = 2:1. </a:t>
              </a:r>
              <a:endParaRPr lang="ru-RU" altLang="ru-RU" sz="3200" i="1" dirty="0"/>
            </a:p>
          </p:txBody>
        </p:sp>
        <p:pic>
          <p:nvPicPr>
            <p:cNvPr id="22323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683" cy="1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3240" name="Text Box 8"/>
          <p:cNvSpPr txBox="1"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Площадь треугольника </a:t>
            </a:r>
            <a:r>
              <a:rPr lang="en-US" altLang="ru-RU" sz="3200" i="1" dirty="0"/>
              <a:t>ABA</a:t>
            </a:r>
            <a:r>
              <a:rPr lang="en-US" altLang="ru-RU" sz="3200" baseline="-25000" dirty="0"/>
              <a:t>1</a:t>
            </a:r>
            <a:r>
              <a:rPr lang="en-US" altLang="ru-RU" sz="3200" dirty="0"/>
              <a:t> </a:t>
            </a:r>
            <a:r>
              <a:rPr lang="ru-RU" altLang="ru-RU" sz="3200" dirty="0"/>
              <a:t>равна 6. Искомая площадь треугольника </a:t>
            </a:r>
            <a:r>
              <a:rPr lang="en-US" altLang="ru-RU" sz="3200" i="1" dirty="0"/>
              <a:t>ABM </a:t>
            </a:r>
            <a:r>
              <a:rPr lang="ru-RU" altLang="ru-RU" sz="3200" dirty="0"/>
              <a:t>равна 4.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438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0" y="258179"/>
            <a:ext cx="9108504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14.* Точки </a:t>
            </a:r>
            <a:r>
              <a:rPr lang="en-US" altLang="ru-RU" sz="2800" i="1" dirty="0"/>
              <a:t>A</a:t>
            </a:r>
            <a:r>
              <a:rPr lang="en-US" altLang="ru-RU" sz="2800" baseline="-25000" dirty="0"/>
              <a:t>1</a:t>
            </a:r>
            <a:r>
              <a:rPr lang="ru-RU" altLang="ru-RU" sz="2800" dirty="0"/>
              <a:t>, </a:t>
            </a:r>
            <a:r>
              <a:rPr lang="en-US" altLang="ru-RU" sz="2800" i="1" dirty="0"/>
              <a:t>B</a:t>
            </a:r>
            <a:r>
              <a:rPr lang="en-US" altLang="ru-RU" sz="2800" baseline="-25000" dirty="0"/>
              <a:t>1</a:t>
            </a:r>
            <a:r>
              <a:rPr lang="ru-RU" altLang="ru-RU" sz="2800" dirty="0"/>
              <a:t> и </a:t>
            </a:r>
            <a:r>
              <a:rPr lang="en-US" altLang="ru-RU" sz="2800" i="1" dirty="0"/>
              <a:t>C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 </a:t>
            </a:r>
            <a:r>
              <a:rPr lang="ru-RU" altLang="ru-RU" sz="2800" dirty="0"/>
              <a:t>делят стороны </a:t>
            </a:r>
            <a:r>
              <a:rPr lang="en-US" altLang="ru-RU" sz="2800" i="1" dirty="0"/>
              <a:t>BC</a:t>
            </a:r>
            <a:r>
              <a:rPr lang="en-US" altLang="ru-RU" sz="2800" dirty="0"/>
              <a:t>,</a:t>
            </a:r>
            <a:r>
              <a:rPr lang="ru-RU" altLang="ru-RU" sz="2800" dirty="0"/>
              <a:t> </a:t>
            </a:r>
            <a:r>
              <a:rPr lang="en-US" altLang="ru-RU" sz="2800" i="1" dirty="0"/>
              <a:t>CA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AB </a:t>
            </a:r>
            <a:r>
              <a:rPr lang="ru-RU" altLang="ru-RU" sz="2800" dirty="0"/>
              <a:t>в отношении 1:2. Найдите площадь треугольника </a:t>
            </a:r>
            <a:r>
              <a:rPr lang="en-US" altLang="ru-RU" sz="2800" i="1" dirty="0"/>
              <a:t>A’B’C’</a:t>
            </a:r>
            <a:r>
              <a:rPr lang="ru-RU" altLang="ru-RU" sz="2800" dirty="0"/>
              <a:t>, ограниченного отрезками </a:t>
            </a:r>
            <a:r>
              <a:rPr lang="en-US" altLang="ru-RU" sz="2800" i="1" dirty="0"/>
              <a:t>AA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, </a:t>
            </a:r>
            <a:r>
              <a:rPr lang="en-US" altLang="ru-RU" sz="2800" i="1" dirty="0"/>
              <a:t>BB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, </a:t>
            </a:r>
            <a:r>
              <a:rPr lang="en-US" altLang="ru-RU" sz="2800" i="1" dirty="0"/>
              <a:t>CC</a:t>
            </a:r>
            <a:r>
              <a:rPr lang="en-US" altLang="ru-RU" sz="2800" baseline="-25000" dirty="0"/>
              <a:t>1</a:t>
            </a:r>
            <a:r>
              <a:rPr lang="ru-RU" altLang="ru-RU" sz="2800" dirty="0"/>
              <a:t>,</a:t>
            </a:r>
            <a:r>
              <a:rPr lang="en-US" altLang="ru-RU" sz="2800" i="1" dirty="0"/>
              <a:t> </a:t>
            </a:r>
            <a:r>
              <a:rPr lang="ru-RU" altLang="ru-RU" sz="2800" dirty="0"/>
              <a:t>если площадь треугольника </a:t>
            </a:r>
            <a:r>
              <a:rPr lang="en-US" altLang="ru-RU" sz="2800" i="1" dirty="0"/>
              <a:t>ABC </a:t>
            </a:r>
            <a:r>
              <a:rPr lang="ru-RU" altLang="ru-RU" sz="2800" dirty="0"/>
              <a:t>равна 1.</a:t>
            </a:r>
            <a:endParaRPr lang="en-US" altLang="ru-RU" sz="2800" dirty="0"/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3124200" y="2286000"/>
            <a:ext cx="6019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	Решение.</a:t>
            </a:r>
            <a:r>
              <a:rPr lang="ru-RU" altLang="ru-RU" dirty="0">
                <a:solidFill>
                  <a:schemeClr val="accent1"/>
                </a:solidFill>
              </a:rPr>
              <a:t> </a:t>
            </a:r>
            <a:r>
              <a:rPr lang="ru-RU" altLang="ru-RU" dirty="0"/>
              <a:t>Площадь треугольника </a:t>
            </a:r>
            <a:r>
              <a:rPr lang="en-US" altLang="ru-RU" i="1" dirty="0"/>
              <a:t>A’B’C’ </a:t>
            </a:r>
            <a:r>
              <a:rPr lang="ru-RU" altLang="ru-RU" dirty="0"/>
              <a:t>равна площади треугольника </a:t>
            </a:r>
            <a:r>
              <a:rPr lang="en-US" altLang="ru-RU" i="1" dirty="0"/>
              <a:t>ABC </a:t>
            </a:r>
            <a:r>
              <a:rPr lang="ru-RU" altLang="ru-RU" dirty="0"/>
              <a:t>минус площади треугольников </a:t>
            </a:r>
            <a:r>
              <a:rPr lang="en-US" altLang="ru-RU" i="1" dirty="0"/>
              <a:t>AB’B</a:t>
            </a:r>
            <a:r>
              <a:rPr lang="en-US" altLang="ru-RU" dirty="0"/>
              <a:t>, </a:t>
            </a:r>
            <a:r>
              <a:rPr lang="en-US" altLang="ru-RU" i="1" dirty="0"/>
              <a:t>BC’C</a:t>
            </a:r>
            <a:r>
              <a:rPr lang="en-US" altLang="ru-RU" dirty="0"/>
              <a:t>, </a:t>
            </a:r>
            <a:r>
              <a:rPr lang="en-US" altLang="ru-RU" i="1" dirty="0"/>
              <a:t>CA’A</a:t>
            </a:r>
            <a:r>
              <a:rPr lang="en-US" altLang="ru-RU" dirty="0"/>
              <a:t>. </a:t>
            </a:r>
            <a:r>
              <a:rPr lang="ru-RU" altLang="ru-RU" dirty="0"/>
              <a:t>Для нахождения площади треугольника </a:t>
            </a:r>
            <a:r>
              <a:rPr lang="ru-RU" altLang="ru-RU" i="1" dirty="0"/>
              <a:t>С</a:t>
            </a:r>
            <a:r>
              <a:rPr lang="en-US" altLang="ru-RU" i="1" dirty="0"/>
              <a:t>A’A</a:t>
            </a:r>
            <a:r>
              <a:rPr lang="ru-RU" altLang="ru-RU" dirty="0"/>
              <a:t> проведем отрезок </a:t>
            </a:r>
            <a:r>
              <a:rPr lang="en-US" altLang="ru-RU" i="1" dirty="0"/>
              <a:t>C</a:t>
            </a:r>
            <a:r>
              <a:rPr lang="en-US" altLang="ru-RU" baseline="-25000" dirty="0"/>
              <a:t>1</a:t>
            </a:r>
            <a:r>
              <a:rPr lang="en-US" altLang="ru-RU" i="1" dirty="0"/>
              <a:t>D</a:t>
            </a:r>
            <a:r>
              <a:rPr lang="en-US" altLang="ru-RU" baseline="-25000" dirty="0"/>
              <a:t> </a:t>
            </a:r>
            <a:r>
              <a:rPr lang="ru-RU" altLang="ru-RU" dirty="0"/>
              <a:t>параллельный прямой </a:t>
            </a:r>
            <a:r>
              <a:rPr lang="en-US" altLang="ru-RU" i="1" dirty="0"/>
              <a:t>AA</a:t>
            </a:r>
            <a:r>
              <a:rPr lang="en-US" altLang="ru-RU" baseline="-25000" dirty="0"/>
              <a:t>1</a:t>
            </a:r>
            <a:r>
              <a:rPr lang="en-US" altLang="ru-RU" dirty="0"/>
              <a:t>.</a:t>
            </a:r>
            <a:r>
              <a:rPr lang="ru-RU" altLang="ru-RU" dirty="0"/>
              <a:t> </a:t>
            </a:r>
          </a:p>
        </p:txBody>
      </p:sp>
      <p:pic>
        <p:nvPicPr>
          <p:cNvPr id="2252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671763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5296" name="Group 16"/>
          <p:cNvGrpSpPr>
            <a:grpSpLocks/>
          </p:cNvGrpSpPr>
          <p:nvPr/>
        </p:nvGrpSpPr>
        <p:grpSpPr bwMode="auto">
          <a:xfrm>
            <a:off x="0" y="2362200"/>
            <a:ext cx="9144000" cy="3783013"/>
            <a:chOff x="0" y="1488"/>
            <a:chExt cx="5760" cy="2383"/>
          </a:xfrm>
        </p:grpSpPr>
        <p:sp>
          <p:nvSpPr>
            <p:cNvPr id="225291" name="Text Box 11"/>
            <p:cNvSpPr txBox="1">
              <a:spLocks noChangeArrowheads="1"/>
            </p:cNvSpPr>
            <p:nvPr/>
          </p:nvSpPr>
          <p:spPr bwMode="auto">
            <a:xfrm>
              <a:off x="0" y="2882"/>
              <a:ext cx="5760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/>
                <a:t>	Тогда </a:t>
              </a:r>
              <a:r>
                <a:rPr lang="en-US" altLang="ru-RU" i="1" dirty="0"/>
                <a:t>A</a:t>
              </a:r>
              <a:r>
                <a:rPr lang="en-US" altLang="ru-RU" baseline="-25000" dirty="0"/>
                <a:t>1</a:t>
              </a:r>
              <a:r>
                <a:rPr lang="en-US" altLang="ru-RU" i="1" dirty="0"/>
                <a:t>D</a:t>
              </a:r>
              <a:r>
                <a:rPr lang="en-US" altLang="ru-RU" dirty="0"/>
                <a:t>:</a:t>
              </a:r>
              <a:r>
                <a:rPr lang="en-US" altLang="ru-RU" i="1" dirty="0"/>
                <a:t>DB = </a:t>
              </a:r>
              <a:r>
                <a:rPr lang="en-US" altLang="ru-RU" dirty="0"/>
                <a:t>1:2, </a:t>
              </a:r>
              <a:r>
                <a:rPr lang="en-US" altLang="ru-RU" i="1" dirty="0"/>
                <a:t>A’C</a:t>
              </a:r>
              <a:r>
                <a:rPr lang="en-US" altLang="ru-RU" baseline="-25000" dirty="0"/>
                <a:t>1</a:t>
              </a:r>
              <a:r>
                <a:rPr lang="en-US" altLang="ru-RU" dirty="0"/>
                <a:t>:</a:t>
              </a:r>
              <a:r>
                <a:rPr lang="en-US" altLang="ru-RU" i="1" dirty="0"/>
                <a:t>CA’ =</a:t>
              </a:r>
              <a:r>
                <a:rPr lang="en-US" altLang="ru-RU" dirty="0"/>
                <a:t> </a:t>
              </a:r>
              <a:r>
                <a:rPr lang="en-US" altLang="ru-RU" i="1" dirty="0"/>
                <a:t>A</a:t>
              </a:r>
              <a:r>
                <a:rPr lang="en-US" altLang="ru-RU" baseline="-25000" dirty="0"/>
                <a:t>1</a:t>
              </a:r>
              <a:r>
                <a:rPr lang="en-US" altLang="ru-RU" i="1" dirty="0"/>
                <a:t>D </a:t>
              </a:r>
              <a:r>
                <a:rPr lang="en-US" altLang="ru-RU" dirty="0"/>
                <a:t>:</a:t>
              </a:r>
              <a:r>
                <a:rPr lang="en-US" altLang="ru-RU" i="1" dirty="0"/>
                <a:t>CA</a:t>
              </a:r>
              <a:r>
                <a:rPr lang="en-US" altLang="ru-RU" baseline="-25000" dirty="0"/>
                <a:t>1</a:t>
              </a:r>
              <a:r>
                <a:rPr lang="en-US" altLang="ru-RU" dirty="0"/>
                <a:t> = 1:6. </a:t>
              </a:r>
              <a:r>
                <a:rPr lang="ru-RU" altLang="ru-RU" dirty="0"/>
                <a:t>Значит, площадь треугольника </a:t>
              </a:r>
              <a:r>
                <a:rPr lang="en-US" altLang="ru-RU" i="1" dirty="0"/>
                <a:t>CA’A</a:t>
              </a:r>
              <a:r>
                <a:rPr lang="en-US" altLang="ru-RU" dirty="0"/>
                <a:t> </a:t>
              </a:r>
              <a:r>
                <a:rPr lang="ru-RU" altLang="ru-RU" dirty="0"/>
                <a:t>равна </a:t>
              </a:r>
              <a:r>
                <a:rPr lang="en-US" altLang="ru-RU" dirty="0"/>
                <a:t>6/7</a:t>
              </a:r>
              <a:r>
                <a:rPr lang="ru-RU" altLang="ru-RU" dirty="0"/>
                <a:t> площади треугольника </a:t>
              </a:r>
              <a:r>
                <a:rPr lang="en-US" altLang="ru-RU" i="1" dirty="0"/>
                <a:t>ACC</a:t>
              </a:r>
              <a:r>
                <a:rPr lang="en-US" altLang="ru-RU" baseline="-25000" dirty="0"/>
                <a:t>1 </a:t>
              </a:r>
              <a:r>
                <a:rPr lang="ru-RU" altLang="ru-RU" dirty="0"/>
                <a:t>и равна </a:t>
              </a:r>
              <a:r>
                <a:rPr lang="en-US" altLang="ru-RU" dirty="0"/>
                <a:t>2</a:t>
              </a:r>
              <a:r>
                <a:rPr lang="ru-RU" altLang="ru-RU" dirty="0"/>
                <a:t>/</a:t>
              </a:r>
              <a:r>
                <a:rPr lang="en-US" altLang="ru-RU" dirty="0"/>
                <a:t>7</a:t>
              </a:r>
              <a:r>
                <a:rPr lang="ru-RU" altLang="ru-RU" dirty="0"/>
                <a:t>. Треугольники </a:t>
              </a:r>
              <a:r>
                <a:rPr lang="en-US" altLang="ru-RU" i="1" dirty="0"/>
                <a:t>AB’B</a:t>
              </a:r>
              <a:r>
                <a:rPr lang="ru-RU" altLang="ru-RU" dirty="0"/>
                <a:t> и</a:t>
              </a:r>
              <a:r>
                <a:rPr lang="en-US" altLang="ru-RU" dirty="0"/>
                <a:t> </a:t>
              </a:r>
              <a:r>
                <a:rPr lang="en-US" altLang="ru-RU" i="1" dirty="0"/>
                <a:t>BC’C</a:t>
              </a:r>
              <a:r>
                <a:rPr lang="ru-RU" altLang="ru-RU" dirty="0"/>
                <a:t> имеют такую же площадь. Следовательно, площадь треугольника </a:t>
              </a:r>
              <a:r>
                <a:rPr lang="en-US" altLang="ru-RU" i="1" dirty="0"/>
                <a:t>A’B’C’ </a:t>
              </a:r>
              <a:r>
                <a:rPr lang="ru-RU" altLang="ru-RU" dirty="0"/>
                <a:t>равна 1/7.</a:t>
              </a:r>
            </a:p>
          </p:txBody>
        </p:sp>
        <p:pic>
          <p:nvPicPr>
            <p:cNvPr id="225295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88"/>
              <a:ext cx="1683" cy="1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401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altLang="ru-RU" sz="3600" dirty="0">
                <a:solidFill>
                  <a:srgbClr val="FF3300"/>
                </a:solidFill>
              </a:rPr>
              <a:t>IV. </a:t>
            </a:r>
            <a:r>
              <a:rPr lang="ru-RU" altLang="ru-RU" sz="3600" dirty="0">
                <a:solidFill>
                  <a:srgbClr val="FF3300"/>
                </a:solidFill>
              </a:rPr>
              <a:t>Площадь трапеции</a:t>
            </a:r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0" y="7620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Теорема.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трапеции равна произведению </a:t>
            </a:r>
            <a:r>
              <a:rPr lang="ru-RU" altLang="ru-RU" sz="2800" dirty="0" err="1">
                <a:cs typeface="Times New Roman" panose="02020603050405020304" pitchFamily="18" charset="0"/>
              </a:rPr>
              <a:t>полусуммы</a:t>
            </a:r>
            <a:r>
              <a:rPr lang="ru-RU" altLang="ru-RU" sz="2800" dirty="0">
                <a:cs typeface="Times New Roman" panose="02020603050405020304" pitchFamily="18" charset="0"/>
              </a:rPr>
              <a:t> оснований на высоту.</a:t>
            </a: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76200" y="4495800"/>
            <a:ext cx="9067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    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Следствие 1.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трапеции равна произведению средней линии на высоту.</a:t>
            </a:r>
          </a:p>
        </p:txBody>
      </p:sp>
      <p:pic>
        <p:nvPicPr>
          <p:cNvPr id="9218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39116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2185" name="Object 25"/>
          <p:cNvGraphicFramePr>
            <a:graphicFrameLocks noChangeAspect="1"/>
          </p:cNvGraphicFramePr>
          <p:nvPr/>
        </p:nvGraphicFramePr>
        <p:xfrm>
          <a:off x="5105400" y="2362200"/>
          <a:ext cx="1625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825480" progId="Equation.DSMT4">
                  <p:embed/>
                </p:oleObj>
              </mc:Choice>
              <mc:Fallback>
                <p:oleObj name="Equation" r:id="rId4" imgW="1625400" imgH="825480" progId="Equation.DSMT4">
                  <p:embed/>
                  <p:pic>
                    <p:nvPicPr>
                      <p:cNvPr id="9218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362200"/>
                        <a:ext cx="16256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9254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1. Найдите площадь трапеции, изображенной на клетчатой бумаге, клетками которой являются единичные квадраты.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6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7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8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2. Найдите площадь трапеции, изображенной на клетчатой бумаге, клетками которой являются единичные квадраты.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7,5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3. Найдите площадь трапеции, изображенной на клетчатой бумаге, клетками которой являются единичные квадраты.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6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4. Найдите площадь трапеции, изображенной на клетчатой бумаге, клетками которой являются единичные квадраты.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6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6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5. Найдите площадь трапеции, изображенной на клетчатой бумаге, клетками которой являются единичные квадраты.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7,5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0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6. Докажите, что прямая, проходящая через середину средней линии трапеции и пересекающая основания, делит эту трапецию на две равновеликие части.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0" y="4038600"/>
            <a:ext cx="89916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Доказательство: </a:t>
            </a:r>
            <a:r>
              <a:rPr lang="ru-RU" altLang="ru-RU" sz="2800" dirty="0">
                <a:cs typeface="Times New Roman" panose="02020603050405020304" pitchFamily="18" charset="0"/>
              </a:rPr>
              <a:t>Пусть </a:t>
            </a:r>
            <a:r>
              <a:rPr lang="en-US" altLang="ru-RU" sz="2800" i="1" dirty="0">
                <a:cs typeface="Times New Roman" panose="02020603050405020304" pitchFamily="18" charset="0"/>
              </a:rPr>
              <a:t>ABCD</a:t>
            </a:r>
            <a:r>
              <a:rPr lang="ru-RU" altLang="ru-RU" sz="2800" dirty="0">
                <a:cs typeface="Times New Roman" panose="02020603050405020304" pitchFamily="18" charset="0"/>
              </a:rPr>
              <a:t> – трапеция (</a:t>
            </a:r>
            <a:r>
              <a:rPr lang="en-US" altLang="ru-RU" sz="2800" i="1" dirty="0"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cs typeface="Times New Roman" panose="02020603050405020304" pitchFamily="18" charset="0"/>
              </a:rPr>
              <a:t>|| </a:t>
            </a:r>
            <a:r>
              <a:rPr lang="en-US" altLang="ru-RU" sz="2800" i="1" dirty="0">
                <a:cs typeface="Times New Roman" panose="02020603050405020304" pitchFamily="18" charset="0"/>
              </a:rPr>
              <a:t>CD</a:t>
            </a:r>
            <a:r>
              <a:rPr lang="ru-RU" altLang="ru-RU" sz="2800" dirty="0">
                <a:cs typeface="Times New Roman" panose="02020603050405020304" pitchFamily="18" charset="0"/>
              </a:rPr>
              <a:t>), </a:t>
            </a:r>
            <a:r>
              <a:rPr lang="en-US" altLang="ru-RU" sz="2800" i="1" dirty="0">
                <a:cs typeface="Times New Roman" panose="02020603050405020304" pitchFamily="18" charset="0"/>
              </a:rPr>
              <a:t>EF</a:t>
            </a:r>
            <a:r>
              <a:rPr lang="ru-RU" altLang="ru-RU" sz="2800" dirty="0">
                <a:cs typeface="Times New Roman" panose="02020603050405020304" pitchFamily="18" charset="0"/>
              </a:rPr>
              <a:t> – средняя линия, </a:t>
            </a:r>
            <a:r>
              <a:rPr lang="en-US" altLang="ru-RU" sz="2800" i="1" dirty="0">
                <a:cs typeface="Times New Roman" panose="02020603050405020304" pitchFamily="18" charset="0"/>
              </a:rPr>
              <a:t>MN</a:t>
            </a:r>
            <a:r>
              <a:rPr lang="ru-RU" altLang="ru-RU" sz="2800" dirty="0">
                <a:cs typeface="Times New Roman" panose="02020603050405020304" pitchFamily="18" charset="0"/>
              </a:rPr>
              <a:t> – прямая, проходящая через середину </a:t>
            </a:r>
            <a:r>
              <a:rPr lang="en-US" altLang="ru-RU" sz="2800" i="1" dirty="0">
                <a:cs typeface="Times New Roman" panose="02020603050405020304" pitchFamily="18" charset="0"/>
              </a:rPr>
              <a:t>G</a:t>
            </a:r>
            <a:r>
              <a:rPr lang="ru-RU" altLang="ru-RU" sz="2800" dirty="0">
                <a:cs typeface="Times New Roman" panose="02020603050405020304" pitchFamily="18" charset="0"/>
              </a:rPr>
              <a:t> средней линии и пересекающая основания в точках </a:t>
            </a:r>
            <a:r>
              <a:rPr lang="en-US" altLang="ru-RU" sz="2800" i="1" dirty="0">
                <a:cs typeface="Times New Roman" panose="02020603050405020304" pitchFamily="18" charset="0"/>
              </a:rPr>
              <a:t>M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N</a:t>
            </a:r>
            <a:r>
              <a:rPr lang="ru-RU" altLang="ru-RU" sz="2800" dirty="0">
                <a:cs typeface="Times New Roman" panose="02020603050405020304" pitchFamily="18" charset="0"/>
              </a:rPr>
              <a:t>. Трапеции </a:t>
            </a:r>
            <a:r>
              <a:rPr lang="en-US" altLang="ru-RU" sz="2800" i="1" dirty="0">
                <a:cs typeface="Times New Roman" panose="02020603050405020304" pitchFamily="18" charset="0"/>
              </a:rPr>
              <a:t>AMND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MBCN</a:t>
            </a:r>
            <a:r>
              <a:rPr lang="ru-RU" altLang="ru-RU" sz="2800" dirty="0">
                <a:cs typeface="Times New Roman" panose="02020603050405020304" pitchFamily="18" charset="0"/>
              </a:rPr>
              <a:t> имеют равные средние линии и высоты. Следовательно, площади этих трапеций равны, т.е. они равновелики.</a:t>
            </a:r>
          </a:p>
        </p:txBody>
      </p:sp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9751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9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7. В трапеции проведены диагонали. Укажите пары равновеликих треугольников.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81000" y="41148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</a:rPr>
              <a:t> </a:t>
            </a:r>
            <a:r>
              <a:rPr lang="en-US" altLang="ru-RU" sz="3200" i="1">
                <a:cs typeface="Times New Roman" panose="02020603050405020304" pitchFamily="18" charset="0"/>
              </a:rPr>
              <a:t>ABD </a:t>
            </a:r>
            <a:r>
              <a:rPr lang="ru-RU" altLang="ru-RU" sz="3200">
                <a:cs typeface="Times New Roman" panose="02020603050405020304" pitchFamily="18" charset="0"/>
              </a:rPr>
              <a:t>и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en-US" altLang="ru-RU" sz="3200" i="1">
                <a:cs typeface="Times New Roman" panose="02020603050405020304" pitchFamily="18" charset="0"/>
              </a:rPr>
              <a:t>ABC</a:t>
            </a:r>
            <a:r>
              <a:rPr lang="en-US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 i="1">
                <a:cs typeface="Times New Roman" panose="02020603050405020304" pitchFamily="18" charset="0"/>
              </a:rPr>
              <a:t>ACD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>
                <a:cs typeface="Times New Roman" panose="02020603050405020304" pitchFamily="18" charset="0"/>
              </a:rPr>
              <a:t>и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en-US" altLang="ru-RU" sz="3200" i="1">
                <a:cs typeface="Times New Roman" panose="02020603050405020304" pitchFamily="18" charset="0"/>
              </a:rPr>
              <a:t>BCD</a:t>
            </a:r>
            <a:r>
              <a:rPr lang="en-US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 i="1">
                <a:cs typeface="Times New Roman" panose="02020603050405020304" pitchFamily="18" charset="0"/>
              </a:rPr>
              <a:t>AOD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ru-RU" altLang="ru-RU" sz="3200">
                <a:cs typeface="Times New Roman" panose="02020603050405020304" pitchFamily="18" charset="0"/>
              </a:rPr>
              <a:t>и</a:t>
            </a:r>
            <a:r>
              <a:rPr lang="en-US" altLang="ru-RU" sz="3200">
                <a:cs typeface="Times New Roman" panose="02020603050405020304" pitchFamily="18" charset="0"/>
              </a:rPr>
              <a:t> </a:t>
            </a:r>
            <a:r>
              <a:rPr lang="en-US" altLang="ru-RU" sz="3200" i="1">
                <a:cs typeface="Times New Roman" panose="02020603050405020304" pitchFamily="18" charset="0"/>
              </a:rPr>
              <a:t>BOC</a:t>
            </a:r>
            <a:r>
              <a:rPr lang="en-US" altLang="ru-RU" sz="3200">
                <a:cs typeface="Times New Roman" panose="02020603050405020304" pitchFamily="18" charset="0"/>
              </a:rPr>
              <a:t>. </a:t>
            </a:r>
            <a:endParaRPr lang="ru-RU" altLang="ru-RU" sz="3200">
              <a:cs typeface="Times New Roman" panose="02020603050405020304" pitchFamily="18" charset="0"/>
            </a:endParaRPr>
          </a:p>
        </p:txBody>
      </p:sp>
      <p:pic>
        <p:nvPicPr>
          <p:cNvPr id="163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3900488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2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7–9 и 10–11 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105848" imgH="2715004" progId="PBrush">
                  <p:embed/>
                </p:oleObj>
              </mc:Choice>
              <mc:Fallback>
                <p:oleObj name="Точечный рисунок" r:id="rId2" imgW="4105848" imgH="2715004" progId="PBrush">
                  <p:embed/>
                  <p:pic>
                    <p:nvPicPr>
                      <p:cNvPr id="57348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2114845" imgH="2476190" progId="PBrush">
                  <p:embed/>
                </p:oleObj>
              </mc:Choice>
              <mc:Fallback>
                <p:oleObj name="Точечный рисунок" r:id="rId4" imgW="2114845" imgH="2476190" progId="PBrush">
                  <p:embed/>
                  <p:pic>
                    <p:nvPicPr>
                      <p:cNvPr id="57349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20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0" y="-18655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8*. Трапеция </a:t>
            </a:r>
            <a:r>
              <a:rPr lang="en-US" altLang="ru-RU" sz="3200" i="1" dirty="0">
                <a:cs typeface="Times New Roman" panose="02020603050405020304" pitchFamily="18" charset="0"/>
              </a:rPr>
              <a:t>ABCD </a:t>
            </a:r>
            <a:r>
              <a:rPr lang="ru-RU" altLang="ru-RU" sz="3200" dirty="0">
                <a:cs typeface="Times New Roman" panose="02020603050405020304" pitchFamily="18" charset="0"/>
              </a:rPr>
              <a:t>разбита диагоналями на четыре треугольника. Найдите ее площадь, если площади треугольников</a:t>
            </a:r>
            <a:r>
              <a:rPr lang="en-US" altLang="ru-RU" sz="3200" dirty="0">
                <a:cs typeface="Times New Roman" panose="02020603050405020304" pitchFamily="18" charset="0"/>
              </a:rPr>
              <a:t> </a:t>
            </a:r>
            <a:r>
              <a:rPr lang="en-US" altLang="ru-RU" sz="3200" i="1" dirty="0">
                <a:cs typeface="Times New Roman" panose="02020603050405020304" pitchFamily="18" charset="0"/>
              </a:rPr>
              <a:t>AOB </a:t>
            </a:r>
            <a:r>
              <a:rPr lang="ru-RU" altLang="ru-RU" sz="3200" dirty="0">
                <a:cs typeface="Times New Roman" panose="02020603050405020304" pitchFamily="18" charset="0"/>
              </a:rPr>
              <a:t>и </a:t>
            </a:r>
            <a:r>
              <a:rPr lang="en-US" altLang="ru-RU" sz="3200" i="1" dirty="0">
                <a:cs typeface="Times New Roman" panose="02020603050405020304" pitchFamily="18" charset="0"/>
              </a:rPr>
              <a:t>COD</a:t>
            </a:r>
            <a:r>
              <a:rPr lang="ru-RU" altLang="ru-RU" sz="3200" dirty="0">
                <a:cs typeface="Times New Roman" panose="02020603050405020304" pitchFamily="18" charset="0"/>
              </a:rPr>
              <a:t>, прилегающих к основаниям трапеции, равны </a:t>
            </a:r>
            <a:r>
              <a:rPr lang="en-US" altLang="ru-RU" sz="3200" i="1" dirty="0">
                <a:cs typeface="Times New Roman" panose="02020603050405020304" pitchFamily="18" charset="0"/>
              </a:rPr>
              <a:t>S</a:t>
            </a:r>
            <a:r>
              <a:rPr lang="ru-RU" altLang="ru-RU" sz="32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3200" dirty="0">
                <a:cs typeface="Times New Roman" panose="02020603050405020304" pitchFamily="18" charset="0"/>
              </a:rPr>
              <a:t> и </a:t>
            </a:r>
            <a:r>
              <a:rPr lang="en-US" altLang="ru-RU" sz="3200" i="1" dirty="0">
                <a:cs typeface="Times New Roman" panose="02020603050405020304" pitchFamily="18" charset="0"/>
              </a:rPr>
              <a:t>S</a:t>
            </a:r>
            <a:r>
              <a:rPr lang="ru-RU" altLang="ru-RU" sz="3200" baseline="-30000" dirty="0">
                <a:cs typeface="Times New Roman" panose="02020603050405020304" pitchFamily="18" charset="0"/>
              </a:rPr>
              <a:t>2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1145"/>
            <a:ext cx="3900488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0710" name="Text Box 6"/>
              <p:cNvSpPr txBox="1">
                <a:spLocks noChangeArrowheads="1"/>
              </p:cNvSpPr>
              <p:nvPr/>
            </p:nvSpPr>
            <p:spPr bwMode="auto">
              <a:xfrm>
                <a:off x="0" y="4725144"/>
                <a:ext cx="9144000" cy="1811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Решение.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altLang="ru-R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𝐴𝑂𝐷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altLang="ru-R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𝐴𝑂𝐵</m:t>
                            </m:r>
                          </m:sub>
                        </m:sSub>
                      </m:den>
                    </m:f>
                    <m:r>
                      <a:rPr lang="en-US" alt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𝑂𝐷</m:t>
                        </m:r>
                      </m:num>
                      <m:den>
                        <m:r>
                          <a:rPr lang="en-US" alt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𝑂𝐵</m:t>
                        </m:r>
                      </m:den>
                    </m:f>
                    <m:r>
                      <a:rPr lang="en-US" alt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ru-R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ru-R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ru-R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ru-R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ru-R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ru-R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ru-R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alt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altLang="ru-RU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𝐴𝑂𝐷</m:t>
                        </m:r>
                      </m:sub>
                    </m:sSub>
                  </m:oMath>
                </a14:m>
                <a:r>
                  <a:rPr lang="ru-RU" altLang="ru-RU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altLang="ru-RU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altLang="ru-RU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altLang="ru-RU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ru-RU" altLang="ru-RU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lang="en-US" alt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altLang="ru-RU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Аналогично,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alt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altLang="ru-RU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altLang="ru-R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ru-RU" altLang="ru-R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lang="en-US" altLang="ru-RU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ru-RU" altLang="ru-RU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Значит,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  <m:r>
                          <a:rPr lang="en-US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ru-RU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altLang="ru-R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ru-R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ru-R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ru-R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ad>
                      <m:radPr>
                        <m:degHide m:val="on"/>
                        <m:ctrlPr>
                          <a:rPr lang="ru-RU" alt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altLang="ru-RU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altLang="ru-R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ru-RU" altLang="ru-R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lang="en-US" altLang="ru-R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ru-R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ru-R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ru-RU" altLang="ru-RU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ru-RU" altLang="ru-RU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ru-RU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ru-RU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altLang="ru-RU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ru-RU" altLang="ru-RU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ru-RU" altLang="ru-R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ru-R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ru-R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rad>
                          </m:e>
                        </m:d>
                      </m:e>
                      <m:sup>
                        <m:r>
                          <a:rPr lang="en-US" altLang="ru-R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ru-RU" altLang="ru-RU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071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25144"/>
                <a:ext cx="9144000" cy="1811339"/>
              </a:xfrm>
              <a:prstGeom prst="rect">
                <a:avLst/>
              </a:prstGeom>
              <a:blipFill>
                <a:blip r:embed="rId4"/>
                <a:stretch>
                  <a:fillRect l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88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658" y="15778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2800" dirty="0"/>
              <a:t>	9. Диагонали равнобедренной трапеции перпендикулярны. Найдите площадь этой трапеции, если её средняя линия равна 4.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76" y="1616898"/>
            <a:ext cx="3564633" cy="238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FE1988-BDF5-4E7F-B477-BC69591A485F}"/>
              </a:ext>
            </a:extLst>
          </p:cNvPr>
          <p:cNvGrpSpPr/>
          <p:nvPr/>
        </p:nvGrpSpPr>
        <p:grpSpPr>
          <a:xfrm>
            <a:off x="0" y="1616898"/>
            <a:ext cx="9144000" cy="5270013"/>
            <a:chOff x="0" y="1616898"/>
            <a:chExt cx="9144000" cy="5270013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CA152E66-6116-4F84-948B-8CE0A46DA3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147700"/>
              <a:ext cx="9144000" cy="2739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</a:t>
              </a:r>
              <a:r>
                <a:rPr 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dirty="0">
                  <a:solidFill>
                    <a:schemeClr val="accent1"/>
                  </a:solidFill>
                </a:rPr>
                <a:t> </a:t>
              </a:r>
              <a:r>
                <a:rPr lang="ru-RU" dirty="0"/>
                <a:t>Через вершину </a:t>
              </a:r>
              <a:r>
                <a:rPr lang="en-US" i="1" dirty="0"/>
                <a:t>C</a:t>
              </a:r>
              <a:r>
                <a:rPr lang="ru-RU" dirty="0"/>
                <a:t> проведём прямую, параллельную прямой </a:t>
              </a:r>
              <a:r>
                <a:rPr lang="en-US" i="1" dirty="0"/>
                <a:t>BD</a:t>
              </a:r>
              <a:r>
                <a:rPr lang="ru-RU" dirty="0"/>
                <a:t>. Обозначим </a:t>
              </a:r>
              <a:r>
                <a:rPr lang="en-US" i="1" dirty="0"/>
                <a:t>G </a:t>
              </a:r>
              <a:r>
                <a:rPr lang="ru-RU" dirty="0"/>
                <a:t>точку её пересечения с прямой </a:t>
              </a:r>
              <a:r>
                <a:rPr lang="en-US" i="1" dirty="0"/>
                <a:t>AB</a:t>
              </a:r>
              <a:r>
                <a:rPr lang="en-US" dirty="0"/>
                <a:t>. </a:t>
              </a:r>
              <a:r>
                <a:rPr lang="ru-RU" dirty="0"/>
                <a:t>Треугольник </a:t>
              </a:r>
              <a:r>
                <a:rPr lang="en-US" i="1" dirty="0"/>
                <a:t>BGC </a:t>
              </a:r>
              <a:r>
                <a:rPr lang="ru-RU" dirty="0"/>
                <a:t>равен треугольнику </a:t>
              </a:r>
              <a:r>
                <a:rPr lang="en-US" i="1" dirty="0"/>
                <a:t>CDB</a:t>
              </a:r>
              <a:r>
                <a:rPr lang="en-US" dirty="0"/>
                <a:t>. </a:t>
              </a:r>
              <a:r>
                <a:rPr lang="ru-RU" dirty="0"/>
                <a:t>Площадь треугольника </a:t>
              </a:r>
              <a:r>
                <a:rPr lang="en-US" i="1" dirty="0"/>
                <a:t>ABD </a:t>
              </a:r>
              <a:r>
                <a:rPr lang="ru-RU" dirty="0"/>
                <a:t>равна площади треугольника </a:t>
              </a:r>
              <a:r>
                <a:rPr lang="en-US" i="1" dirty="0"/>
                <a:t>ABC</a:t>
              </a:r>
              <a:r>
                <a:rPr lang="ru-RU" dirty="0"/>
                <a:t>. Следовательно, площадь трапеции равна площади равнобедренного прямоугольного треугольника </a:t>
              </a:r>
              <a:r>
                <a:rPr lang="en-US" i="1" dirty="0"/>
                <a:t>AGC</a:t>
              </a:r>
              <a:r>
                <a:rPr lang="ru-RU" dirty="0"/>
                <a:t>, гипотенуза которого равна 8. Значит, искомая площадь равна 16.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5D1EE9F-8964-4E47-9B15-C99F5771D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648" y="1616898"/>
              <a:ext cx="4360748" cy="255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47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altLang="ru-RU" sz="3600" dirty="0">
                <a:solidFill>
                  <a:srgbClr val="FF3300"/>
                </a:solidFill>
              </a:rPr>
              <a:t>V. </a:t>
            </a:r>
            <a:r>
              <a:rPr lang="ru-RU" altLang="ru-RU" sz="3600" dirty="0">
                <a:solidFill>
                  <a:srgbClr val="FF3300"/>
                </a:solidFill>
              </a:rPr>
              <a:t>Площадь многоугольника</a:t>
            </a:r>
          </a:p>
        </p:txBody>
      </p:sp>
      <p:sp>
        <p:nvSpPr>
          <p:cNvPr id="3075" name="Text Box 16"/>
          <p:cNvSpPr txBox="1">
            <a:spLocks noChangeArrowheads="1"/>
          </p:cNvSpPr>
          <p:nvPr/>
        </p:nvSpPr>
        <p:spPr bwMode="auto">
          <a:xfrm>
            <a:off x="152400" y="533400"/>
            <a:ext cx="89916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Площадь произвольного многоугольника можно находить, разбивая его на треугольники. При этом площадь многоугольника будет равна сумме площадей этих треугольников.</a:t>
            </a:r>
          </a:p>
        </p:txBody>
      </p:sp>
      <p:sp>
        <p:nvSpPr>
          <p:cNvPr id="3076" name="Text Box 26"/>
          <p:cNvSpPr txBox="1">
            <a:spLocks noChangeArrowheads="1"/>
          </p:cNvSpPr>
          <p:nvPr/>
        </p:nvSpPr>
        <p:spPr bwMode="auto">
          <a:xfrm>
            <a:off x="152400" y="2438400"/>
            <a:ext cx="8991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FF3300"/>
                </a:solidFill>
              </a:rPr>
              <a:t>     </a:t>
            </a:r>
            <a:r>
              <a:rPr lang="en-US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Теорема.</a:t>
            </a:r>
            <a:r>
              <a:rPr lang="ru-RU" altLang="ru-RU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Площадь многоугольника, описанного около окружности, равна половине произведения его периметра на радиус вписанной окружности.</a:t>
            </a:r>
          </a:p>
        </p:txBody>
      </p:sp>
      <p:grpSp>
        <p:nvGrpSpPr>
          <p:cNvPr id="3077" name="Group 29"/>
          <p:cNvGrpSpPr>
            <a:grpSpLocks/>
          </p:cNvGrpSpPr>
          <p:nvPr/>
        </p:nvGrpSpPr>
        <p:grpSpPr bwMode="auto">
          <a:xfrm>
            <a:off x="76200" y="3886200"/>
            <a:ext cx="9067800" cy="2014538"/>
            <a:chOff x="48" y="2928"/>
            <a:chExt cx="5712" cy="1269"/>
          </a:xfrm>
        </p:grpSpPr>
        <p:sp>
          <p:nvSpPr>
            <p:cNvPr id="3078" name="Text Box 18"/>
            <p:cNvSpPr txBox="1">
              <a:spLocks noChangeArrowheads="1"/>
            </p:cNvSpPr>
            <p:nvPr/>
          </p:nvSpPr>
          <p:spPr bwMode="auto">
            <a:xfrm>
              <a:off x="48" y="2928"/>
              <a:ext cx="5712" cy="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8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	</a:t>
              </a:r>
              <a:r>
                <a:rPr lang="ru-RU" altLang="ru-RU" sz="2800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Следствие. </a:t>
              </a:r>
              <a:r>
                <a:rPr lang="ru-RU" altLang="ru-RU" sz="2800" dirty="0">
                  <a:cs typeface="Times New Roman" panose="02020603050405020304" pitchFamily="18" charset="0"/>
                </a:rPr>
                <a:t>Площадь правильного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n</a:t>
              </a:r>
              <a:r>
                <a:rPr lang="ru-RU" altLang="ru-RU" sz="2800" dirty="0">
                  <a:cs typeface="Times New Roman" panose="02020603050405020304" pitchFamily="18" charset="0"/>
                </a:rPr>
                <a:t>-угольника выражается формулой</a:t>
              </a:r>
              <a:endParaRPr lang="en-US" altLang="ru-RU" sz="2800" dirty="0">
                <a:cs typeface="Times New Roman" panose="02020603050405020304" pitchFamily="18" charset="0"/>
              </a:endParaRPr>
            </a:p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cs typeface="Times New Roman" panose="02020603050405020304" pitchFamily="18" charset="0"/>
                </a:rPr>
                <a:t>где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a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– сторона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n</a:t>
              </a:r>
              <a:r>
                <a:rPr lang="ru-RU" altLang="ru-RU" sz="2800" dirty="0">
                  <a:cs typeface="Times New Roman" panose="02020603050405020304" pitchFamily="18" charset="0"/>
                </a:rPr>
                <a:t>-угольника,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r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– радиус вписанной окружности.</a:t>
              </a:r>
              <a:endParaRPr lang="en-US" altLang="ru-RU" sz="2800" dirty="0"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079" name="Object 28"/>
            <p:cNvGraphicFramePr>
              <a:graphicFrameLocks noChangeAspect="1"/>
            </p:cNvGraphicFramePr>
            <p:nvPr/>
          </p:nvGraphicFramePr>
          <p:xfrm>
            <a:off x="2496" y="3168"/>
            <a:ext cx="1168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854200" imgH="825500" progId="Equation.DSMT4">
                    <p:embed/>
                  </p:oleObj>
                </mc:Choice>
                <mc:Fallback>
                  <p:oleObj name="Equation" r:id="rId3" imgW="1854200" imgH="825500" progId="Equation.DSMT4">
                    <p:embed/>
                    <p:pic>
                      <p:nvPicPr>
                        <p:cNvPr id="307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3168"/>
                          <a:ext cx="1168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504443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/>
              <a:t>	1. Найдите площадь многоугольника,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304800" y="55626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7,5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1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07504" y="609600"/>
            <a:ext cx="90364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/>
              <a:t>	2. Найдите площадь многоугольника,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304800" y="55626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6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8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/>
              <a:t>	3. Найдите площадь многоугольника,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304800" y="55626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10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7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609600"/>
            <a:ext cx="91085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/>
              <a:t>	4. Найдите площадь многоугольника, изображенного на клетчатой бумаге, клетками которой являются единичные квадраты.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04800" y="55626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6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1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10155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5. П</a:t>
            </a:r>
            <a:r>
              <a:rPr lang="ru-RU" sz="2800" dirty="0"/>
              <a:t>лощадь шестиугольника </a:t>
            </a:r>
            <a:r>
              <a:rPr lang="en-US" sz="2800" i="1" dirty="0"/>
              <a:t>ABCDEF</a:t>
            </a:r>
            <a:r>
              <a:rPr lang="ru-RU" sz="2800" dirty="0"/>
              <a:t>, у которого противолежащие стороны равны и параллельны, равна 1. Найдите площадь закрашенного треугольника </a:t>
            </a:r>
            <a:r>
              <a:rPr lang="en-US" sz="2800" i="1" dirty="0"/>
              <a:t>ACE</a:t>
            </a:r>
            <a:r>
              <a:rPr lang="ru-RU" sz="2800" dirty="0"/>
              <a:t>.</a:t>
            </a:r>
            <a:endParaRPr lang="ru-RU" alt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005" y="1498393"/>
            <a:ext cx="4182059" cy="271500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66698" y="1472526"/>
            <a:ext cx="8610600" cy="5067339"/>
            <a:chOff x="266698" y="1472526"/>
            <a:chExt cx="8610600" cy="5067339"/>
          </a:xfrm>
        </p:grpSpPr>
        <p:sp>
          <p:nvSpPr>
            <p:cNvPr id="223236" name="Text Box 4"/>
            <p:cNvSpPr txBox="1">
              <a:spLocks noChangeArrowheads="1"/>
            </p:cNvSpPr>
            <p:nvPr/>
          </p:nvSpPr>
          <p:spPr bwMode="auto">
            <a:xfrm>
              <a:off x="266698" y="4293096"/>
              <a:ext cx="8610600" cy="2246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800" dirty="0">
                  <a:solidFill>
                    <a:srgbClr val="FF3300"/>
                  </a:solidFill>
                </a:rPr>
                <a:t>	</a:t>
              </a:r>
              <a:r>
                <a:rPr lang="ru-RU" altLang="ru-RU" sz="2800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sz="28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2800" dirty="0"/>
                <a:t>Обозначим </a:t>
              </a:r>
              <a:r>
                <a:rPr lang="en-US" altLang="ru-RU" sz="2800" i="1" dirty="0"/>
                <a:t>O </a:t>
              </a:r>
              <a:r>
                <a:rPr lang="ru-RU" altLang="ru-RU" sz="2800" dirty="0"/>
                <a:t>центр симметрии шестиугольника</a:t>
              </a:r>
              <a:r>
                <a:rPr lang="ru-RU" altLang="ru-RU" sz="2800" dirty="0">
                  <a:cs typeface="Times New Roman" panose="02020603050405020304" pitchFamily="18" charset="0"/>
                </a:rPr>
                <a:t>. Соединим его отрезками с вершинами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A</a:t>
              </a:r>
              <a:r>
                <a:rPr lang="en-US" altLang="ru-RU" sz="2800" dirty="0">
                  <a:cs typeface="Times New Roman" panose="02020603050405020304" pitchFamily="18" charset="0"/>
                </a:rPr>
                <a:t>,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C</a:t>
              </a:r>
              <a:r>
                <a:rPr lang="en-US" altLang="ru-RU" sz="2800" dirty="0"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cs typeface="Times New Roman" panose="02020603050405020304" pitchFamily="18" charset="0"/>
                </a:rPr>
                <a:t>и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E</a:t>
              </a:r>
              <a:r>
                <a:rPr lang="ru-RU" altLang="ru-RU" sz="2800" dirty="0">
                  <a:cs typeface="Times New Roman" panose="02020603050405020304" pitchFamily="18" charset="0"/>
                </a:rPr>
                <a:t>. Получим параллелограммы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ABCO</a:t>
              </a:r>
              <a:r>
                <a:rPr lang="en-US" altLang="ru-RU" sz="2800" dirty="0">
                  <a:cs typeface="Times New Roman" panose="02020603050405020304" pitchFamily="18" charset="0"/>
                </a:rPr>
                <a:t>,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CDEO </a:t>
              </a:r>
              <a:r>
                <a:rPr lang="ru-RU" altLang="ru-RU" sz="2800" dirty="0">
                  <a:cs typeface="Times New Roman" panose="02020603050405020304" pitchFamily="18" charset="0"/>
                </a:rPr>
                <a:t>и </a:t>
              </a:r>
              <a:r>
                <a:rPr lang="en-US" altLang="ru-RU" sz="2800" i="1" dirty="0">
                  <a:cs typeface="Times New Roman" panose="02020603050405020304" pitchFamily="18" charset="0"/>
                </a:rPr>
                <a:t>AFEO</a:t>
              </a:r>
              <a:r>
                <a:rPr lang="en-US" altLang="ru-RU" sz="2800" dirty="0">
                  <a:cs typeface="Times New Roman" panose="02020603050405020304" pitchFamily="18" charset="0"/>
                </a:rPr>
                <a:t>. </a:t>
              </a:r>
              <a:r>
                <a:rPr lang="ru-RU" altLang="ru-RU" sz="2800" dirty="0">
                  <a:cs typeface="Times New Roman" panose="02020603050405020304" pitchFamily="18" charset="0"/>
                </a:rPr>
                <a:t>Следовательно, площадь закрашенного треугольника равна 0,5.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6005" y="1472526"/>
              <a:ext cx="4182059" cy="2668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10155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6. П</a:t>
            </a:r>
            <a:r>
              <a:rPr lang="ru-RU" sz="2800" dirty="0"/>
              <a:t>лощадь правильного восьмиугольника </a:t>
            </a:r>
            <a:r>
              <a:rPr lang="en-US" sz="2800" i="1" dirty="0"/>
              <a:t>ABCDEFGH </a:t>
            </a:r>
            <a:r>
              <a:rPr lang="ru-RU" sz="2800" dirty="0"/>
              <a:t>равна 1. Найдите площадь закрашенного прямоугольника </a:t>
            </a:r>
            <a:r>
              <a:rPr lang="en-US" sz="2800" i="1" dirty="0"/>
              <a:t>CDGH</a:t>
            </a:r>
            <a:r>
              <a:rPr lang="ru-RU" sz="2800" dirty="0"/>
              <a:t>.</a:t>
            </a:r>
            <a:endParaRPr lang="ru-RU" alt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860" y="1381760"/>
            <a:ext cx="2911336" cy="2911336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1381760"/>
            <a:ext cx="9144000" cy="5588992"/>
            <a:chOff x="0" y="1381760"/>
            <a:chExt cx="9144000" cy="5588992"/>
          </a:xfrm>
        </p:grpSpPr>
        <p:sp>
          <p:nvSpPr>
            <p:cNvPr id="223236" name="Text Box 4"/>
            <p:cNvSpPr txBox="1">
              <a:spLocks noChangeArrowheads="1"/>
            </p:cNvSpPr>
            <p:nvPr/>
          </p:nvSpPr>
          <p:spPr bwMode="auto">
            <a:xfrm>
              <a:off x="0" y="4293096"/>
              <a:ext cx="9144000" cy="2677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800" dirty="0">
                  <a:solidFill>
                    <a:srgbClr val="FF3300"/>
                  </a:solidFill>
                </a:rPr>
                <a:t>	</a:t>
              </a:r>
              <a:r>
                <a:rPr lang="ru-RU" altLang="ru-RU" sz="2800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sz="2800" dirty="0">
                  <a:solidFill>
                    <a:schemeClr val="accent1"/>
                  </a:solidFill>
                </a:rPr>
                <a:t> </a:t>
              </a:r>
              <a:r>
                <a:rPr lang="ru-RU" sz="2800" dirty="0"/>
                <a:t>В правильном восьмиугольнике проведём диагонали </a:t>
              </a:r>
              <a:r>
                <a:rPr lang="en-US" sz="2800" i="1" dirty="0"/>
                <a:t>AF </a:t>
              </a:r>
              <a:r>
                <a:rPr lang="ru-RU" sz="2800" dirty="0"/>
                <a:t>и </a:t>
              </a:r>
              <a:r>
                <a:rPr lang="en-US" sz="2800" i="1" dirty="0"/>
                <a:t>BE</a:t>
              </a:r>
              <a:r>
                <a:rPr lang="ru-RU" sz="2800" dirty="0"/>
                <a:t>. В квадрате </a:t>
              </a:r>
              <a:r>
                <a:rPr lang="en-US" sz="2800" i="1" dirty="0"/>
                <a:t>PQRS </a:t>
              </a:r>
              <a:r>
                <a:rPr lang="ru-RU" sz="2800" dirty="0"/>
                <a:t>также проведём диагонали. Эти диагонали разбивают восьмиугольник на попарно равные части. Следовательно, площадь прямоугольника </a:t>
              </a:r>
              <a:r>
                <a:rPr lang="en-US" sz="2800" i="1" dirty="0"/>
                <a:t>CDGH </a:t>
              </a:r>
              <a:r>
                <a:rPr lang="ru-RU" sz="2800" dirty="0"/>
                <a:t>равна половине площади восьмиугольника.</a:t>
              </a:r>
              <a:endParaRPr lang="ru-RU" altLang="ru-RU" sz="2800" dirty="0">
                <a:cs typeface="Times New Roman" panose="02020603050405020304" pitchFamily="18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0868" y="1381760"/>
              <a:ext cx="2952328" cy="2812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1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7. </a:t>
            </a:r>
            <a:r>
              <a:rPr lang="ru-RU" altLang="ru-RU" sz="2800" dirty="0"/>
              <a:t>Медианы </a:t>
            </a:r>
            <a:r>
              <a:rPr lang="en-US" altLang="ru-RU" sz="2800" i="1" dirty="0"/>
              <a:t>AA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BB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 </a:t>
            </a:r>
            <a:r>
              <a:rPr lang="ru-RU" altLang="ru-RU" sz="2800" dirty="0"/>
              <a:t>треугольника </a:t>
            </a:r>
            <a:r>
              <a:rPr lang="en-US" altLang="ru-RU" sz="2800" i="1" dirty="0"/>
              <a:t>ABC </a:t>
            </a:r>
            <a:r>
              <a:rPr lang="ru-RU" altLang="ru-RU" sz="2800" dirty="0"/>
              <a:t>пересекаются в точке </a:t>
            </a:r>
            <a:r>
              <a:rPr lang="en-US" altLang="ru-RU" sz="2800" i="1" dirty="0"/>
              <a:t>M</a:t>
            </a:r>
            <a:r>
              <a:rPr lang="ru-RU" altLang="ru-RU" sz="2800" dirty="0"/>
              <a:t>. Найдите площадь четырехугольника </a:t>
            </a:r>
            <a:r>
              <a:rPr lang="en-US" altLang="ru-RU" sz="2800" i="1" dirty="0"/>
              <a:t>CA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MB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, </a:t>
            </a:r>
            <a:r>
              <a:rPr lang="ru-RU" altLang="ru-RU" sz="2800" dirty="0">
                <a:cs typeface="Times New Roman" panose="02020603050405020304" pitchFamily="18" charset="0"/>
              </a:rPr>
              <a:t>если площадь данного </a:t>
            </a:r>
            <a:r>
              <a:rPr lang="ru-RU" altLang="ru-RU" sz="2800" dirty="0"/>
              <a:t>треугольника</a:t>
            </a:r>
            <a:r>
              <a:rPr lang="ru-RU" altLang="ru-RU" sz="2800" dirty="0">
                <a:cs typeface="Times New Roman" panose="02020603050405020304" pitchFamily="18" charset="0"/>
              </a:rPr>
              <a:t> равна 1</a:t>
            </a:r>
            <a:r>
              <a:rPr lang="ru-RU" altLang="ru-RU" sz="2800" dirty="0"/>
              <a:t>2.</a:t>
            </a: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</a:t>
            </a:r>
            <a:r>
              <a:rPr lang="ru-RU" altLang="ru-RU" sz="2800">
                <a:solidFill>
                  <a:schemeClr val="accent1"/>
                </a:solidFill>
              </a:rPr>
              <a:t> </a:t>
            </a:r>
            <a:r>
              <a:rPr lang="ru-RU" altLang="ru-RU" sz="2800"/>
              <a:t>4</a:t>
            </a:r>
            <a:r>
              <a:rPr lang="ru-RU" altLang="ru-RU" sz="28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09825"/>
            <a:ext cx="3312368" cy="26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3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332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8*. Середины сторон </a:t>
            </a:r>
            <a:r>
              <a:rPr lang="ru-RU" altLang="ru-RU" sz="2800" dirty="0"/>
              <a:t>выпуклого четырехугольника</a:t>
            </a:r>
            <a:r>
              <a:rPr lang="ru-RU" altLang="ru-RU" sz="2800" dirty="0">
                <a:cs typeface="Times New Roman" panose="02020603050405020304" pitchFamily="18" charset="0"/>
              </a:rPr>
              <a:t> последовательно соединены между собой. </a:t>
            </a:r>
            <a:r>
              <a:rPr lang="ru-RU" altLang="ru-RU" sz="2800" dirty="0"/>
              <a:t>Найдите площадь получившегося четырехугольника</a:t>
            </a:r>
            <a:r>
              <a:rPr lang="ru-RU" altLang="ru-RU" sz="2800" dirty="0">
                <a:cs typeface="Times New Roman" panose="02020603050405020304" pitchFamily="18" charset="0"/>
              </a:rPr>
              <a:t>, если площадь данного </a:t>
            </a:r>
            <a:r>
              <a:rPr lang="ru-RU" altLang="ru-RU" sz="2800" dirty="0"/>
              <a:t>четырехугольника</a:t>
            </a:r>
            <a:r>
              <a:rPr lang="ru-RU" altLang="ru-RU" sz="2800" dirty="0">
                <a:cs typeface="Times New Roman" panose="02020603050405020304" pitchFamily="18" charset="0"/>
              </a:rPr>
              <a:t> равна 16</a:t>
            </a:r>
            <a:r>
              <a:rPr lang="ru-RU" altLang="ru-RU" sz="2800" dirty="0"/>
              <a:t>.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</a:t>
            </a:r>
            <a:r>
              <a:rPr lang="ru-RU" altLang="ru-RU" sz="2800">
                <a:solidFill>
                  <a:schemeClr val="accent1"/>
                </a:solidFill>
              </a:rPr>
              <a:t> </a:t>
            </a:r>
            <a:r>
              <a:rPr lang="ru-RU" altLang="ru-RU" sz="2800">
                <a:cs typeface="Times New Roman" panose="02020603050405020304" pitchFamily="18" charset="0"/>
              </a:rPr>
              <a:t>8. 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799"/>
            <a:ext cx="3023710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4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9*. </a:t>
            </a:r>
            <a:r>
              <a:rPr lang="ru-RU" altLang="ru-RU" sz="2800" dirty="0"/>
              <a:t>Вершины </a:t>
            </a:r>
            <a:r>
              <a:rPr lang="en-US" altLang="ru-RU" sz="2800" i="1" dirty="0"/>
              <a:t>A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C </a:t>
            </a:r>
            <a:r>
              <a:rPr lang="ru-RU" altLang="ru-RU" sz="2800" dirty="0"/>
              <a:t>выпуклого четырехугольника </a:t>
            </a:r>
            <a:r>
              <a:rPr lang="en-US" altLang="ru-RU" sz="2800" i="1" dirty="0"/>
              <a:t>ABCD </a:t>
            </a:r>
            <a:r>
              <a:rPr lang="ru-RU" altLang="ru-RU" sz="2800" dirty="0"/>
              <a:t>соединены отрезками с серединами </a:t>
            </a:r>
            <a:r>
              <a:rPr lang="en-US" altLang="ru-RU" sz="2800" i="1" dirty="0"/>
              <a:t>E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F </a:t>
            </a:r>
            <a:r>
              <a:rPr lang="ru-RU" altLang="ru-RU" sz="2800" dirty="0"/>
              <a:t>сторон соответственно </a:t>
            </a:r>
            <a:r>
              <a:rPr lang="en-US" altLang="ru-RU" sz="2800" i="1" dirty="0"/>
              <a:t>BC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AD</a:t>
            </a:r>
            <a:r>
              <a:rPr lang="ru-RU" altLang="ru-RU" sz="2800" dirty="0"/>
              <a:t>. Найдите площадь четырехугольника </a:t>
            </a:r>
            <a:r>
              <a:rPr lang="en-US" altLang="ru-RU" sz="2800" i="1" dirty="0"/>
              <a:t>AECF</a:t>
            </a:r>
            <a:r>
              <a:rPr lang="ru-RU" altLang="ru-RU" sz="2800" dirty="0"/>
              <a:t>, если площадь данного четырехугольника равна 12.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</a:t>
            </a:r>
            <a:r>
              <a:rPr lang="ru-RU" altLang="ru-RU" sz="2800">
                <a:solidFill>
                  <a:schemeClr val="accent1"/>
                </a:solidFill>
              </a:rPr>
              <a:t> </a:t>
            </a:r>
            <a:r>
              <a:rPr lang="ru-RU" altLang="ru-RU" sz="2800"/>
              <a:t>6</a:t>
            </a:r>
            <a:r>
              <a:rPr lang="ru-RU" altLang="ru-RU" sz="28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124204" cy="247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1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4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1</a:t>
            </a:r>
            <a:r>
              <a:rPr lang="ru-RU" altLang="ru-RU" sz="2800" dirty="0">
                <a:cs typeface="Times New Roman" panose="02020603050405020304" pitchFamily="18" charset="0"/>
              </a:rPr>
              <a:t>0*. </a:t>
            </a:r>
            <a:r>
              <a:rPr lang="ru-RU" sz="2800" dirty="0"/>
              <a:t>В четырёхугольнике </a:t>
            </a:r>
            <a:r>
              <a:rPr lang="en-US" sz="2800" i="1" dirty="0"/>
              <a:t>ABCD </a:t>
            </a:r>
            <a:r>
              <a:rPr lang="ru-RU" sz="2800" dirty="0"/>
              <a:t>точки </a:t>
            </a:r>
            <a:r>
              <a:rPr lang="en-US" sz="2800" i="1" dirty="0"/>
              <a:t>E</a:t>
            </a:r>
            <a:r>
              <a:rPr lang="ru-RU" sz="2800" dirty="0"/>
              <a:t>, </a:t>
            </a:r>
            <a:r>
              <a:rPr lang="en-US" sz="2800" i="1" dirty="0"/>
              <a:t>F</a:t>
            </a:r>
            <a:r>
              <a:rPr lang="ru-RU" sz="2800" dirty="0"/>
              <a:t>, </a:t>
            </a:r>
            <a:r>
              <a:rPr lang="en-US" sz="2800" i="1" dirty="0"/>
              <a:t>G</a:t>
            </a:r>
            <a:r>
              <a:rPr lang="ru-RU" sz="2800" dirty="0"/>
              <a:t>, </a:t>
            </a:r>
            <a:r>
              <a:rPr lang="en-US" sz="2800" i="1" dirty="0"/>
              <a:t>H</a:t>
            </a:r>
            <a:r>
              <a:rPr lang="en-US" sz="2800" dirty="0"/>
              <a:t> </a:t>
            </a:r>
            <a:r>
              <a:rPr lang="ru-RU" sz="2800" dirty="0"/>
              <a:t>– середины</a:t>
            </a:r>
            <a:r>
              <a:rPr lang="ru-RU" sz="2800" i="1" dirty="0"/>
              <a:t> </a:t>
            </a:r>
            <a:r>
              <a:rPr lang="ru-RU" sz="2800" dirty="0"/>
              <a:t>соответствующих сторон. Докажите, что площади закрашенной и не закрашенной частей этого четырёхугольника равны. </a:t>
            </a:r>
            <a:r>
              <a:rPr lang="en-US" altLang="ru-RU" sz="2800" dirty="0"/>
              <a:t> </a:t>
            </a:r>
            <a:endParaRPr lang="ru-RU" alt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818730"/>
            <a:ext cx="3384376" cy="231356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1733183"/>
            <a:ext cx="9144000" cy="4515027"/>
            <a:chOff x="0" y="1733183"/>
            <a:chExt cx="9144000" cy="4515027"/>
          </a:xfrm>
        </p:grpSpPr>
        <p:sp>
          <p:nvSpPr>
            <p:cNvPr id="264197" name="Text Box 5"/>
            <p:cNvSpPr txBox="1">
              <a:spLocks noChangeArrowheads="1"/>
            </p:cNvSpPr>
            <p:nvPr/>
          </p:nvSpPr>
          <p:spPr bwMode="auto">
            <a:xfrm>
              <a:off x="0" y="4309218"/>
              <a:ext cx="9144000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 dirty="0">
                  <a:solidFill>
                    <a:srgbClr val="FF3300"/>
                  </a:solidFill>
                </a:rPr>
                <a:t>	Решение.</a:t>
              </a:r>
              <a:r>
                <a:rPr lang="ru-RU" altLang="ru-RU" sz="24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2400" dirty="0"/>
                <a:t>Соединим отрезками точку </a:t>
              </a:r>
              <a:r>
                <a:rPr lang="en-US" altLang="ru-RU" sz="2400" i="1" dirty="0"/>
                <a:t>O </a:t>
              </a:r>
              <a:r>
                <a:rPr lang="ru-RU" altLang="ru-RU" sz="2400" dirty="0"/>
                <a:t>с вершинами четырёхугольника. Площади треугольников </a:t>
              </a:r>
              <a:r>
                <a:rPr lang="en-US" altLang="ru-RU" sz="2400" i="1" dirty="0"/>
                <a:t>AOE</a:t>
              </a:r>
              <a:r>
                <a:rPr lang="en-US" altLang="ru-RU" sz="2400" dirty="0"/>
                <a:t> </a:t>
              </a:r>
              <a:r>
                <a:rPr lang="ru-RU" altLang="ru-RU" sz="2400" dirty="0"/>
                <a:t>и </a:t>
              </a:r>
              <a:r>
                <a:rPr lang="en-US" altLang="ru-RU" sz="2400" i="1" dirty="0"/>
                <a:t>BOE</a:t>
              </a:r>
              <a:r>
                <a:rPr lang="en-US" altLang="ru-RU" sz="2400" dirty="0"/>
                <a:t>, </a:t>
              </a:r>
              <a:r>
                <a:rPr lang="en-US" altLang="ru-RU" sz="2400" i="1" dirty="0"/>
                <a:t>BOF </a:t>
              </a:r>
              <a:r>
                <a:rPr lang="ru-RU" altLang="ru-RU" sz="2400" dirty="0"/>
                <a:t>и </a:t>
              </a:r>
              <a:r>
                <a:rPr lang="en-US" altLang="ru-RU" sz="2400" i="1" dirty="0"/>
                <a:t>COF</a:t>
              </a:r>
              <a:r>
                <a:rPr lang="en-US" altLang="ru-RU" sz="2400" dirty="0"/>
                <a:t>, </a:t>
              </a:r>
              <a:r>
                <a:rPr lang="en-US" altLang="ru-RU" sz="2400" i="1" dirty="0"/>
                <a:t>COG </a:t>
              </a:r>
              <a:r>
                <a:rPr lang="ru-RU" altLang="ru-RU" sz="2400" dirty="0"/>
                <a:t>и </a:t>
              </a:r>
              <a:r>
                <a:rPr lang="en-US" altLang="ru-RU" sz="2400" i="1" dirty="0"/>
                <a:t>DOG</a:t>
              </a:r>
              <a:r>
                <a:rPr lang="en-US" altLang="ru-RU" sz="2400" dirty="0"/>
                <a:t>, </a:t>
              </a:r>
              <a:r>
                <a:rPr lang="en-US" altLang="ru-RU" sz="2400" i="1" dirty="0"/>
                <a:t>AOH </a:t>
              </a:r>
              <a:r>
                <a:rPr lang="ru-RU" altLang="ru-RU" sz="2400" dirty="0"/>
                <a:t>и </a:t>
              </a:r>
              <a:r>
                <a:rPr lang="en-US" altLang="ru-RU" sz="2400" i="1" dirty="0"/>
                <a:t>DOH </a:t>
              </a:r>
              <a:r>
                <a:rPr lang="ru-RU" altLang="ru-RU" sz="2400" dirty="0"/>
                <a:t>равны. Следовательно, равны </a:t>
              </a:r>
              <a:r>
                <a:rPr lang="ru-RU" sz="2400" dirty="0"/>
                <a:t>площади закрашенной и не закрашенной частей этого четырёхугольника равны.</a:t>
              </a:r>
              <a:endParaRPr lang="ru-RU" altLang="ru-RU" sz="2400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760" y="1733183"/>
              <a:ext cx="3384376" cy="2431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18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7374"/>
            <a:ext cx="91646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cs typeface="Times New Roman" charset="0"/>
              </a:rPr>
              <a:t>	11.* </a:t>
            </a:r>
            <a:r>
              <a:rPr lang="ru-RU" sz="2800" dirty="0"/>
              <a:t>Отрезки, соединяющие середины противоположных сторон выпуклого четырёхугольника, взаимно перпендикулярны и равны 2 и 7. Найдите площадь этого четырёхугольника.</a:t>
            </a:r>
            <a:endParaRPr lang="en-US" sz="2800" dirty="0">
              <a:cs typeface="Times New Roman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7330"/>
            <a:ext cx="487700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7694A7C-18C5-48DC-8959-CF85E0529238}"/>
              </a:ext>
            </a:extLst>
          </p:cNvPr>
          <p:cNvGrpSpPr/>
          <p:nvPr/>
        </p:nvGrpSpPr>
        <p:grpSpPr>
          <a:xfrm>
            <a:off x="-6172" y="1590315"/>
            <a:ext cx="9164601" cy="4050029"/>
            <a:chOff x="-6172" y="1590315"/>
            <a:chExt cx="9164601" cy="4050029"/>
          </a:xfrm>
        </p:grpSpPr>
        <p:sp>
          <p:nvSpPr>
            <p:cNvPr id="4" name="Text Box 3">
              <a:extLst>
                <a:ext uri="{FF2B5EF4-FFF2-40B4-BE49-F238E27FC236}">
                  <a16:creationId xmlns:a16="http://schemas.microsoft.com/office/drawing/2014/main" id="{1219DFF4-33A3-4891-AAE0-3FD45821E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172" y="4440015"/>
              <a:ext cx="916460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cs typeface="Times New Roman" charset="0"/>
                </a:rPr>
                <a:t>	</a:t>
              </a:r>
              <a:r>
                <a:rPr lang="ru-RU" dirty="0">
                  <a:solidFill>
                    <a:srgbClr val="FF0000"/>
                  </a:solidFill>
                  <a:cs typeface="Times New Roman" charset="0"/>
                </a:rPr>
                <a:t>Решение. </a:t>
              </a:r>
              <a:r>
                <a:rPr lang="ru-RU" dirty="0">
                  <a:cs typeface="Times New Roman" charset="0"/>
                </a:rPr>
                <a:t>Четырёхугольник </a:t>
              </a:r>
              <a:r>
                <a:rPr lang="en-US" i="1" dirty="0">
                  <a:cs typeface="Times New Roman" charset="0"/>
                </a:rPr>
                <a:t>EHFG </a:t>
              </a:r>
              <a:r>
                <a:rPr lang="ru-RU" dirty="0">
                  <a:cs typeface="Times New Roman" charset="0"/>
                </a:rPr>
                <a:t>является ромбом. Его площадь равна 7. Она равна половине площади четырёхугольника </a:t>
              </a:r>
              <a:r>
                <a:rPr lang="en-US" i="1" dirty="0">
                  <a:cs typeface="Times New Roman" charset="0"/>
                </a:rPr>
                <a:t>ABCD</a:t>
              </a:r>
              <a:r>
                <a:rPr lang="ru-RU" i="1" dirty="0">
                  <a:cs typeface="Times New Roman" charset="0"/>
                </a:rPr>
                <a:t>. </a:t>
              </a:r>
              <a:r>
                <a:rPr lang="ru-RU" dirty="0">
                  <a:cs typeface="Times New Roman" charset="0"/>
                </a:rPr>
                <a:t>Следовательно, площадь четырёхугольника </a:t>
              </a:r>
              <a:r>
                <a:rPr lang="en-US" i="1" dirty="0">
                  <a:cs typeface="Times New Roman" charset="0"/>
                </a:rPr>
                <a:t>ABCD </a:t>
              </a:r>
              <a:r>
                <a:rPr lang="ru-RU" dirty="0">
                  <a:cs typeface="Times New Roman" charset="0"/>
                </a:rPr>
                <a:t>равна 14.</a:t>
              </a:r>
              <a:r>
                <a:rPr lang="ru-RU" i="1" dirty="0">
                  <a:cs typeface="Times New Roman" charset="0"/>
                </a:rPr>
                <a:t> </a:t>
              </a:r>
              <a:endParaRPr lang="en-US" dirty="0">
                <a:cs typeface="Times New Roman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5DA7024-C0E9-49B0-9CE3-82A3205AD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232" y="1590315"/>
              <a:ext cx="4877002" cy="2627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23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-20602" y="1050"/>
            <a:ext cx="9164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charset="0"/>
              </a:rPr>
              <a:t>	12*. </a:t>
            </a:r>
            <a:r>
              <a:rPr lang="ru-RU" dirty="0"/>
              <a:t>Отрезки, соединяющие середины противоположных сторон выпуклого четырёхугольника, равны между собой. Найдите площадь этого четырёхугольника, если его диагонали равны 8 и 12.</a:t>
            </a:r>
            <a:endParaRPr lang="en-US" dirty="0">
              <a:cs typeface="Times New Roman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065862" cy="241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46810A-52C6-4E87-8061-282766E5E145}"/>
              </a:ext>
            </a:extLst>
          </p:cNvPr>
          <p:cNvGrpSpPr/>
          <p:nvPr/>
        </p:nvGrpSpPr>
        <p:grpSpPr>
          <a:xfrm>
            <a:off x="0" y="1412776"/>
            <a:ext cx="9164601" cy="4339708"/>
            <a:chOff x="0" y="1412776"/>
            <a:chExt cx="9164601" cy="4339708"/>
          </a:xfrm>
        </p:grpSpPr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6E235C75-96AE-4BAD-8557-862C84F00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182824"/>
              <a:ext cx="9164601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cs typeface="Times New Roman" charset="0"/>
                </a:rPr>
                <a:t>	</a:t>
              </a:r>
              <a:r>
                <a:rPr lang="ru-RU" dirty="0">
                  <a:solidFill>
                    <a:srgbClr val="FF0000"/>
                  </a:solidFill>
                  <a:cs typeface="Times New Roman" charset="0"/>
                </a:rPr>
                <a:t>Решение. </a:t>
              </a:r>
              <a:r>
                <a:rPr lang="ru-RU" dirty="0">
                  <a:cs typeface="Times New Roman" charset="0"/>
                </a:rPr>
                <a:t>Четырёхугольник </a:t>
              </a:r>
              <a:r>
                <a:rPr lang="en-US" i="1" dirty="0">
                  <a:cs typeface="Times New Roman" charset="0"/>
                </a:rPr>
                <a:t>EGFH </a:t>
              </a:r>
              <a:r>
                <a:rPr lang="ru-RU" dirty="0">
                  <a:cs typeface="Times New Roman" charset="0"/>
                </a:rPr>
                <a:t>является прямоугольником. Следовательно, диагонали </a:t>
              </a:r>
              <a:r>
                <a:rPr lang="en-US" i="1" dirty="0">
                  <a:cs typeface="Times New Roman" charset="0"/>
                </a:rPr>
                <a:t>AC </a:t>
              </a:r>
              <a:r>
                <a:rPr lang="ru-RU" dirty="0">
                  <a:cs typeface="Times New Roman" charset="0"/>
                </a:rPr>
                <a:t>и </a:t>
              </a:r>
              <a:r>
                <a:rPr lang="en-US" i="1" dirty="0">
                  <a:cs typeface="Times New Roman" charset="0"/>
                </a:rPr>
                <a:t>BD </a:t>
              </a:r>
              <a:r>
                <a:rPr lang="ru-RU" dirty="0">
                  <a:cs typeface="Times New Roman" charset="0"/>
                </a:rPr>
                <a:t>четырёхугольника </a:t>
              </a:r>
              <a:r>
                <a:rPr lang="en-US" i="1" dirty="0">
                  <a:cs typeface="Times New Roman" charset="0"/>
                </a:rPr>
                <a:t>ABCD </a:t>
              </a:r>
              <a:r>
                <a:rPr lang="ru-RU" dirty="0">
                  <a:cs typeface="Times New Roman" charset="0"/>
                </a:rPr>
                <a:t>перпендикулярны. Площадь прямоугольника </a:t>
              </a:r>
              <a:r>
                <a:rPr lang="en-US" i="1" dirty="0">
                  <a:cs typeface="Times New Roman" charset="0"/>
                </a:rPr>
                <a:t>EGFH </a:t>
              </a:r>
              <a:r>
                <a:rPr lang="ru-RU" dirty="0">
                  <a:cs typeface="Times New Roman" charset="0"/>
                </a:rPr>
                <a:t>равна </a:t>
              </a:r>
              <a:r>
                <a:rPr lang="en-US" dirty="0">
                  <a:cs typeface="Times New Roman" charset="0"/>
                </a:rPr>
                <a:t>24</a:t>
              </a:r>
              <a:r>
                <a:rPr lang="ru-RU" dirty="0">
                  <a:cs typeface="Times New Roman" charset="0"/>
                </a:rPr>
                <a:t>.</a:t>
              </a:r>
              <a:r>
                <a:rPr lang="ru-RU" i="1" dirty="0">
                  <a:cs typeface="Times New Roman" charset="0"/>
                </a:rPr>
                <a:t> </a:t>
              </a:r>
              <a:endParaRPr lang="en-US" dirty="0">
                <a:cs typeface="Times New Roman" charset="0"/>
              </a:endParaRP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A82CB4A-E2A4-4A55-BB0A-DE10F9DAA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412776"/>
              <a:ext cx="3095746" cy="2416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05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13*. Дан квадрат </a:t>
            </a:r>
            <a:r>
              <a:rPr lang="en-US" altLang="ru-RU" sz="2800" i="1" dirty="0">
                <a:cs typeface="Times New Roman" panose="02020603050405020304" pitchFamily="18" charset="0"/>
              </a:rPr>
              <a:t>ABCD</a:t>
            </a:r>
            <a:r>
              <a:rPr lang="en-US" altLang="ru-RU" sz="2800" dirty="0">
                <a:cs typeface="Times New Roman" panose="02020603050405020304" pitchFamily="18" charset="0"/>
              </a:rPr>
              <a:t>.</a:t>
            </a:r>
            <a:r>
              <a:rPr lang="en-US" altLang="ru-RU" sz="2800" i="1" dirty="0">
                <a:cs typeface="Times New Roman" panose="02020603050405020304" pitchFamily="18" charset="0"/>
              </a:rPr>
              <a:t> </a:t>
            </a:r>
            <a:r>
              <a:rPr lang="ru-RU" sz="2800" dirty="0"/>
              <a:t>Докажите, что площадь четырёхугольника </a:t>
            </a:r>
            <a:r>
              <a:rPr lang="en-US" sz="2800" i="1" dirty="0"/>
              <a:t>DPQR </a:t>
            </a:r>
            <a:r>
              <a:rPr lang="ru-RU" sz="2800" dirty="0"/>
              <a:t>равна площади закрашенной фигуры. </a:t>
            </a:r>
            <a:r>
              <a:rPr lang="ru-RU" altLang="ru-RU" sz="2800" dirty="0"/>
              <a:t>(В.В. Произволов. Задачи на вырост)</a:t>
            </a:r>
            <a:r>
              <a:rPr lang="en-US" altLang="ru-RU" sz="2800" dirty="0"/>
              <a:t> </a:t>
            </a:r>
            <a:endParaRPr lang="ru-RU" altLang="ru-RU" sz="2800" dirty="0"/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0" y="4797152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Решение.</a:t>
            </a:r>
            <a:r>
              <a:rPr lang="ru-RU" alt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/>
              <a:t>Площади треугольников </a:t>
            </a:r>
            <a:r>
              <a:rPr lang="en-US" sz="2400" i="1" dirty="0"/>
              <a:t>ADF </a:t>
            </a:r>
            <a:r>
              <a:rPr lang="ru-RU" sz="2400" dirty="0"/>
              <a:t>и </a:t>
            </a:r>
            <a:r>
              <a:rPr lang="en-US" sz="2400" i="1" dirty="0"/>
              <a:t>CDE </a:t>
            </a:r>
            <a:r>
              <a:rPr lang="ru-RU" sz="2400" dirty="0"/>
              <a:t>равны половине площади квадрата. В сумме они дают всю площадь квадрата. Следовательно, площадь части, которую эти треугольники покрывают дважды (четырёхугольник </a:t>
            </a:r>
            <a:r>
              <a:rPr lang="en-US" sz="2400" i="1" dirty="0"/>
              <a:t>DPQR</a:t>
            </a:r>
            <a:r>
              <a:rPr lang="ru-RU" sz="2400" dirty="0"/>
              <a:t>), равна площади части, которую они не покрывают совсем (закрашенная фигура).</a:t>
            </a:r>
            <a:endParaRPr lang="ru-RU" alt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A900AE-F78F-4640-A833-8EBA82C1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384995"/>
            <a:ext cx="3312368" cy="32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14.* Площади треугольников, закрашенных коричневым цветом, равны соответственно 4 и 7. Найдите площадь четырёхугольника, закрашенного красным цветом.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500774"/>
            <a:ext cx="4283968" cy="313059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99241B9-57FD-4770-BD19-1B5128334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5179"/>
            <a:ext cx="9144000" cy="72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Решение</a:t>
            </a:r>
            <a:r>
              <a:rPr lang="ru-RU" altLang="ru-RU" sz="2400" dirty="0">
                <a:solidFill>
                  <a:srgbClr val="FF3300"/>
                </a:solidFill>
              </a:rPr>
              <a:t>. </a:t>
            </a:r>
            <a:r>
              <a:rPr lang="en-US" altLang="ru-RU" sz="2400" i="1" dirty="0">
                <a:solidFill>
                  <a:schemeClr val="tx1"/>
                </a:solidFill>
              </a:rPr>
              <a:t>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EHFG</a:t>
            </a:r>
            <a:r>
              <a:rPr lang="en-US" altLang="ru-RU" sz="2400" i="1" dirty="0">
                <a:solidFill>
                  <a:schemeClr val="tx1"/>
                </a:solidFill>
              </a:rPr>
              <a:t> =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ABF</a:t>
            </a:r>
            <a:r>
              <a:rPr lang="en-US" altLang="ru-RU" sz="2400" i="1" dirty="0">
                <a:solidFill>
                  <a:schemeClr val="tx1"/>
                </a:solidFill>
              </a:rPr>
              <a:t> –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AEG</a:t>
            </a:r>
            <a:r>
              <a:rPr lang="en-US" altLang="ru-RU" sz="2400" i="1" dirty="0">
                <a:solidFill>
                  <a:schemeClr val="tx1"/>
                </a:solidFill>
              </a:rPr>
              <a:t> –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BEH</a:t>
            </a:r>
            <a:r>
              <a:rPr lang="en-US" altLang="ru-RU" sz="2400" i="1" dirty="0">
                <a:solidFill>
                  <a:schemeClr val="tx1"/>
                </a:solidFill>
              </a:rPr>
              <a:t> =S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AED</a:t>
            </a:r>
            <a:r>
              <a:rPr lang="en-US" altLang="ru-RU" sz="2400" i="1" dirty="0">
                <a:solidFill>
                  <a:schemeClr val="tx1"/>
                </a:solidFill>
              </a:rPr>
              <a:t> +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BEC</a:t>
            </a:r>
            <a:r>
              <a:rPr lang="en-US" altLang="ru-RU" sz="2400" i="1" dirty="0">
                <a:solidFill>
                  <a:schemeClr val="tx1"/>
                </a:solidFill>
              </a:rPr>
              <a:t> –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AEG</a:t>
            </a:r>
            <a:r>
              <a:rPr lang="en-US" altLang="ru-RU" sz="2400" i="1" dirty="0">
                <a:solidFill>
                  <a:schemeClr val="tx1"/>
                </a:solidFill>
              </a:rPr>
              <a:t> –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BEH</a:t>
            </a:r>
            <a:r>
              <a:rPr lang="en-US" altLang="ru-RU" sz="2400" i="1" dirty="0">
                <a:solidFill>
                  <a:schemeClr val="tx1"/>
                </a:solidFill>
              </a:rPr>
              <a:t> =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AGD</a:t>
            </a:r>
            <a:r>
              <a:rPr lang="en-US" altLang="ru-RU" sz="2400" i="1" dirty="0">
                <a:solidFill>
                  <a:schemeClr val="tx1"/>
                </a:solidFill>
              </a:rPr>
              <a:t> +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BHC</a:t>
            </a:r>
            <a:r>
              <a:rPr lang="en-US" altLang="ru-RU" sz="2400" i="1" dirty="0">
                <a:solidFill>
                  <a:schemeClr val="tx1"/>
                </a:solidFill>
              </a:rPr>
              <a:t> = </a:t>
            </a:r>
            <a:r>
              <a:rPr lang="en-US" altLang="ru-RU" sz="2400" dirty="0">
                <a:solidFill>
                  <a:schemeClr val="tx1"/>
                </a:solidFill>
              </a:rPr>
              <a:t>11</a:t>
            </a:r>
            <a:r>
              <a:rPr lang="ru-RU" altLang="ru-RU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06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710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15.* Площади многоугольников, закрашенных коричневым цветом, равны соответственно 110, 100, 15, 5. Найдите площадь треугольника, закрашенного красным цветом.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667234"/>
            <a:ext cx="4685888" cy="352353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1D1F2FD-7659-4DDE-95CF-E2B4E82F7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9240"/>
            <a:ext cx="9144000" cy="72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Решение</a:t>
            </a:r>
            <a:r>
              <a:rPr lang="ru-RU" altLang="ru-RU" sz="2400" dirty="0">
                <a:solidFill>
                  <a:srgbClr val="FF3300"/>
                </a:solidFill>
              </a:rPr>
              <a:t>. </a:t>
            </a:r>
            <a:r>
              <a:rPr lang="en-US" altLang="ru-RU" sz="2400" i="1" dirty="0">
                <a:solidFill>
                  <a:schemeClr val="tx1"/>
                </a:solidFill>
              </a:rPr>
              <a:t>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AED</a:t>
            </a:r>
            <a:r>
              <a:rPr lang="en-US" altLang="ru-RU" sz="2400" i="1" dirty="0">
                <a:solidFill>
                  <a:schemeClr val="tx1"/>
                </a:solidFill>
              </a:rPr>
              <a:t> =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AFD</a:t>
            </a:r>
            <a:r>
              <a:rPr lang="en-US" altLang="ru-RU" sz="2400" i="1" dirty="0">
                <a:solidFill>
                  <a:schemeClr val="tx1"/>
                </a:solidFill>
              </a:rPr>
              <a:t> + S</a:t>
            </a:r>
            <a:r>
              <a:rPr lang="en-US" altLang="ru-RU" sz="2400" i="1" baseline="-25000" dirty="0">
                <a:solidFill>
                  <a:schemeClr val="tx1"/>
                </a:solidFill>
              </a:rPr>
              <a:t>GCF</a:t>
            </a:r>
            <a:r>
              <a:rPr lang="en-US" altLang="ru-RU" sz="2400" dirty="0">
                <a:solidFill>
                  <a:schemeClr val="tx1"/>
                </a:solidFill>
              </a:rPr>
              <a:t>.</a:t>
            </a:r>
            <a:r>
              <a:rPr lang="en-US" altLang="ru-RU" sz="2400" i="1" dirty="0">
                <a:solidFill>
                  <a:schemeClr val="tx1"/>
                </a:solidFill>
              </a:rPr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Следовательно, искомая площадь равна 110 + 15 – 100 – 5 = 20.</a:t>
            </a:r>
          </a:p>
        </p:txBody>
      </p:sp>
    </p:spTree>
    <p:extLst>
      <p:ext uri="{BB962C8B-B14F-4D97-AF65-F5344CB8AC3E}">
        <p14:creationId xmlns:p14="http://schemas.microsoft.com/office/powerpoint/2010/main" val="325342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16*. </a:t>
            </a:r>
            <a:r>
              <a:rPr lang="ru-RU" altLang="ru-RU" sz="2800" dirty="0"/>
              <a:t>Стороны выпуклого четырехугольника </a:t>
            </a:r>
            <a:r>
              <a:rPr lang="en-US" altLang="ru-RU" sz="2800" i="1" dirty="0"/>
              <a:t>ABCD </a:t>
            </a:r>
            <a:r>
              <a:rPr lang="ru-RU" altLang="ru-RU" sz="2800" dirty="0"/>
              <a:t>разделены каждая на три равные части соответственно точками </a:t>
            </a:r>
            <a:r>
              <a:rPr lang="en-US" altLang="ru-RU" sz="2800" i="1" dirty="0"/>
              <a:t>A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, </a:t>
            </a:r>
            <a:r>
              <a:rPr lang="en-US" altLang="ru-RU" sz="2800" i="1" dirty="0"/>
              <a:t>A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, </a:t>
            </a:r>
            <a:r>
              <a:rPr lang="en-US" altLang="ru-RU" sz="2800" i="1" dirty="0"/>
              <a:t>B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, </a:t>
            </a:r>
            <a:r>
              <a:rPr lang="en-US" altLang="ru-RU" sz="2800" i="1" dirty="0"/>
              <a:t>B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, </a:t>
            </a:r>
            <a:r>
              <a:rPr lang="en-US" altLang="ru-RU" sz="2800" i="1" dirty="0"/>
              <a:t>C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, </a:t>
            </a:r>
            <a:r>
              <a:rPr lang="en-US" altLang="ru-RU" sz="2800" i="1" dirty="0"/>
              <a:t>C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, </a:t>
            </a:r>
            <a:r>
              <a:rPr lang="en-US" altLang="ru-RU" sz="2800" i="1" dirty="0"/>
              <a:t>D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, </a:t>
            </a:r>
            <a:r>
              <a:rPr lang="en-US" altLang="ru-RU" sz="2800" i="1" dirty="0"/>
              <a:t>D</a:t>
            </a:r>
            <a:r>
              <a:rPr lang="en-US" altLang="ru-RU" sz="2800" baseline="-25000" dirty="0"/>
              <a:t>2</a:t>
            </a:r>
            <a:r>
              <a:rPr lang="ru-RU" altLang="ru-RU" sz="2800" dirty="0"/>
              <a:t>.</a:t>
            </a:r>
            <a:r>
              <a:rPr lang="en-US" altLang="ru-RU" sz="2800" dirty="0"/>
              <a:t> </a:t>
            </a:r>
            <a:r>
              <a:rPr lang="ru-RU" altLang="ru-RU" sz="2800" dirty="0"/>
              <a:t>Найдите площадь восьмиугольника </a:t>
            </a:r>
            <a:r>
              <a:rPr lang="en-US" altLang="ru-RU" sz="2800" i="1" dirty="0"/>
              <a:t>A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A</a:t>
            </a:r>
            <a:r>
              <a:rPr lang="en-US" altLang="ru-RU" sz="2800" baseline="-25000" dirty="0"/>
              <a:t>2</a:t>
            </a:r>
            <a:r>
              <a:rPr lang="en-US" altLang="ru-RU" sz="2800" i="1" dirty="0"/>
              <a:t>B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B</a:t>
            </a:r>
            <a:r>
              <a:rPr lang="en-US" altLang="ru-RU" sz="2800" baseline="-25000" dirty="0"/>
              <a:t>2</a:t>
            </a:r>
            <a:r>
              <a:rPr lang="en-US" altLang="ru-RU" sz="2800" i="1" dirty="0"/>
              <a:t>C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C</a:t>
            </a:r>
            <a:r>
              <a:rPr lang="en-US" altLang="ru-RU" sz="2800" baseline="-25000" dirty="0"/>
              <a:t>2</a:t>
            </a:r>
            <a:r>
              <a:rPr lang="en-US" altLang="ru-RU" sz="2800" i="1" dirty="0"/>
              <a:t>D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D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,</a:t>
            </a:r>
            <a:r>
              <a:rPr lang="ru-RU" altLang="ru-RU" sz="2800" dirty="0"/>
              <a:t> если площадь данного четырехугольника равна 18.</a:t>
            </a:r>
            <a:r>
              <a:rPr lang="en-US" altLang="ru-RU" sz="2800" dirty="0"/>
              <a:t> </a:t>
            </a:r>
            <a:endParaRPr lang="ru-RU" altLang="ru-RU" sz="2800" dirty="0"/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Решение.</a:t>
            </a:r>
            <a:r>
              <a:rPr lang="ru-RU" altLang="ru-RU" sz="2400" dirty="0">
                <a:solidFill>
                  <a:schemeClr val="accent1"/>
                </a:solidFill>
              </a:rPr>
              <a:t> </a:t>
            </a:r>
            <a:r>
              <a:rPr lang="ru-RU" altLang="ru-RU" sz="2400" dirty="0"/>
              <a:t>Сумма площадей треугольников </a:t>
            </a:r>
            <a:r>
              <a:rPr lang="en-US" altLang="ru-RU" sz="2400" i="1" dirty="0"/>
              <a:t>AA</a:t>
            </a:r>
            <a:r>
              <a:rPr lang="en-US" altLang="ru-RU" sz="2400" baseline="-25000" dirty="0"/>
              <a:t>1</a:t>
            </a:r>
            <a:r>
              <a:rPr lang="en-US" altLang="ru-RU" sz="2400" i="1" dirty="0"/>
              <a:t>D</a:t>
            </a:r>
            <a:r>
              <a:rPr lang="en-US" altLang="ru-RU" sz="2400" baseline="-25000" dirty="0"/>
              <a:t>2</a:t>
            </a:r>
            <a:r>
              <a:rPr lang="en-US" altLang="ru-RU" sz="2400" dirty="0"/>
              <a:t> </a:t>
            </a:r>
            <a:r>
              <a:rPr lang="ru-RU" altLang="ru-RU" sz="2400" dirty="0"/>
              <a:t>и </a:t>
            </a:r>
            <a:r>
              <a:rPr lang="en-US" altLang="ru-RU" sz="2400" i="1" dirty="0"/>
              <a:t>CC</a:t>
            </a:r>
            <a:r>
              <a:rPr lang="en-US" altLang="ru-RU" sz="2400" baseline="-25000" dirty="0"/>
              <a:t>1</a:t>
            </a:r>
            <a:r>
              <a:rPr lang="en-US" altLang="ru-RU" sz="2400" i="1" dirty="0"/>
              <a:t>B</a:t>
            </a:r>
            <a:r>
              <a:rPr lang="en-US" altLang="ru-RU" sz="2400" baseline="-25000" dirty="0"/>
              <a:t>2</a:t>
            </a:r>
            <a:r>
              <a:rPr lang="en-US" altLang="ru-RU" sz="2400" dirty="0"/>
              <a:t> </a:t>
            </a:r>
            <a:r>
              <a:rPr lang="ru-RU" altLang="ru-RU" sz="2400" dirty="0"/>
              <a:t>равна сумме площадей треугольников </a:t>
            </a:r>
            <a:r>
              <a:rPr lang="en-US" altLang="ru-RU" sz="2400" i="1" dirty="0"/>
              <a:t>BB</a:t>
            </a:r>
            <a:r>
              <a:rPr lang="en-US" altLang="ru-RU" sz="2400" baseline="-25000" dirty="0"/>
              <a:t>1</a:t>
            </a:r>
            <a:r>
              <a:rPr lang="en-US" altLang="ru-RU" sz="2400" i="1" dirty="0"/>
              <a:t>A</a:t>
            </a:r>
            <a:r>
              <a:rPr lang="en-US" altLang="ru-RU" sz="2400" baseline="-25000" dirty="0"/>
              <a:t>2</a:t>
            </a:r>
            <a:r>
              <a:rPr lang="en-US" altLang="ru-RU" sz="2400" dirty="0"/>
              <a:t> </a:t>
            </a:r>
            <a:r>
              <a:rPr lang="ru-RU" altLang="ru-RU" sz="2400" dirty="0"/>
              <a:t>и </a:t>
            </a:r>
            <a:r>
              <a:rPr lang="en-US" altLang="ru-RU" sz="2400" i="1" dirty="0"/>
              <a:t>DD</a:t>
            </a:r>
            <a:r>
              <a:rPr lang="en-US" altLang="ru-RU" sz="2400" baseline="-25000" dirty="0"/>
              <a:t>1</a:t>
            </a:r>
            <a:r>
              <a:rPr lang="en-US" altLang="ru-RU" sz="2400" i="1" dirty="0"/>
              <a:t>C</a:t>
            </a:r>
            <a:r>
              <a:rPr lang="en-US" altLang="ru-RU" sz="2400" baseline="-25000" dirty="0"/>
              <a:t>2</a:t>
            </a:r>
            <a:r>
              <a:rPr lang="en-US" altLang="ru-RU" sz="2400" dirty="0"/>
              <a:t> </a:t>
            </a:r>
            <a:r>
              <a:rPr lang="ru-RU" altLang="ru-RU" sz="2400" dirty="0"/>
              <a:t>и равна одной девятой площади данного четырехугольника. Следовательно, площадь восьмиугольника равна семи девятым площади четырехугольника и равна 14.</a:t>
            </a:r>
          </a:p>
        </p:txBody>
      </p:sp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7687"/>
            <a:ext cx="3168351" cy="272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/>
              <a:t>	17. Правильный треугольник площади 1</a:t>
            </a:r>
            <a:r>
              <a:rPr lang="ru-RU" altLang="ru-RU" dirty="0">
                <a:cs typeface="Times New Roman" panose="02020603050405020304" pitchFamily="18" charset="0"/>
              </a:rPr>
              <a:t> повернут вокруг центра </a:t>
            </a:r>
            <a:r>
              <a:rPr lang="ru-RU" altLang="ru-RU" dirty="0"/>
              <a:t>описанной окружности на</a:t>
            </a:r>
            <a:r>
              <a:rPr lang="ru-RU" altLang="ru-RU" dirty="0">
                <a:cs typeface="Times New Roman" panose="02020603050405020304" pitchFamily="18" charset="0"/>
              </a:rPr>
              <a:t> угол </a:t>
            </a:r>
            <a:r>
              <a:rPr lang="ru-RU" altLang="ru-RU" dirty="0"/>
              <a:t>60</a:t>
            </a:r>
            <a:r>
              <a:rPr lang="ru-RU" altLang="ru-RU" dirty="0">
                <a:cs typeface="Times New Roman" panose="02020603050405020304" pitchFamily="18" charset="0"/>
              </a:rPr>
              <a:t>°. Найдите площадь фигуры, которая является общей частью (пересечением) </a:t>
            </a:r>
            <a:r>
              <a:rPr lang="ru-RU" altLang="ru-RU" dirty="0"/>
              <a:t>треугольников</a:t>
            </a:r>
            <a:r>
              <a:rPr lang="ru-RU" altLang="ru-RU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971800"/>
            <a:ext cx="2597150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381000" y="2971800"/>
            <a:ext cx="8610600" cy="3609976"/>
            <a:chOff x="240" y="1872"/>
            <a:chExt cx="5424" cy="22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84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40" y="3648"/>
                  <a:ext cx="5424" cy="4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Ответ: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ru-RU" altLang="ru-RU" dirty="0"/>
                    <a:t>.</a:t>
                  </a:r>
                  <a:endPara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846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" y="3648"/>
                  <a:ext cx="5424" cy="498"/>
                </a:xfrm>
                <a:prstGeom prst="rect">
                  <a:avLst/>
                </a:prstGeom>
                <a:blipFill>
                  <a:blip r:embed="rId4"/>
                  <a:stretch>
                    <a:fillRect l="-1841" b="-10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84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872"/>
              <a:ext cx="1649" cy="1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35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0" y="692696"/>
            <a:ext cx="8991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altLang="ru-RU" sz="2800" b="1" dirty="0">
                <a:solidFill>
                  <a:srgbClr val="FF3300"/>
                </a:solidFill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На координатной плоскости рассмотрим единичный квадрат и выколем в нем все точки с рациональными координатами.</a:t>
            </a:r>
          </a:p>
          <a:p>
            <a:pPr algn="just">
              <a:spcBef>
                <a:spcPts val="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Какую площадь имеет оставшаяся фигура?</a:t>
            </a:r>
            <a:endParaRPr lang="ru-RU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B95AA-E46A-4103-82EE-023C62B73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580" y="2060848"/>
            <a:ext cx="3960440" cy="3875497"/>
          </a:xfrm>
          <a:prstGeom prst="rect">
            <a:avLst/>
          </a:prstGeom>
        </p:spPr>
      </p:pic>
      <p:sp>
        <p:nvSpPr>
          <p:cNvPr id="4" name="Text Box 26">
            <a:extLst>
              <a:ext uri="{FF2B5EF4-FFF2-40B4-BE49-F238E27FC236}">
                <a16:creationId xmlns:a16="http://schemas.microsoft.com/office/drawing/2014/main" id="{3B8C7F0F-DCE6-4ADA-9961-50AE738AD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0733"/>
            <a:ext cx="899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altLang="ru-RU" sz="2800" b="1" dirty="0">
                <a:solidFill>
                  <a:srgbClr val="FF0000"/>
                </a:solidFill>
              </a:rPr>
              <a:t>	</a:t>
            </a:r>
            <a:r>
              <a:rPr lang="ru-RU" alt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Ответ.</a:t>
            </a:r>
            <a:r>
              <a:rPr lang="ru-RU" altLang="ru-RU" dirty="0">
                <a:cs typeface="Times New Roman" panose="02020603050405020304" pitchFamily="18" charset="0"/>
              </a:rPr>
              <a:t> Она не имеет площади.</a:t>
            </a:r>
            <a:endParaRPr lang="ru-RU" alt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05248-7FE9-41D3-86A6-ECC7D0731711}"/>
              </a:ext>
            </a:extLst>
          </p:cNvPr>
          <p:cNvSpPr txBox="1"/>
          <p:nvPr/>
        </p:nvSpPr>
        <p:spPr>
          <a:xfrm>
            <a:off x="2947628" y="128007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Вопрос</a:t>
            </a:r>
          </a:p>
        </p:txBody>
      </p:sp>
    </p:spTree>
    <p:extLst>
      <p:ext uri="{BB962C8B-B14F-4D97-AF65-F5344CB8AC3E}">
        <p14:creationId xmlns:p14="http://schemas.microsoft.com/office/powerpoint/2010/main" val="176068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cs typeface="Times New Roman" panose="02020603050405020304" pitchFamily="18" charset="0"/>
              </a:rPr>
              <a:t>	18*. Квадрат </a:t>
            </a:r>
            <a:r>
              <a:rPr lang="ru-RU" altLang="ru-RU" dirty="0"/>
              <a:t>со стороной 1</a:t>
            </a:r>
            <a:r>
              <a:rPr lang="en-US" altLang="ru-RU" i="1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повернут вокруг центра симметрии на угол 45°. Найдите площадь фигуры, которая является общей частью (пересечением) квадратов.</a:t>
            </a:r>
          </a:p>
        </p:txBody>
      </p:sp>
      <p:pic>
        <p:nvPicPr>
          <p:cNvPr id="4403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3200400"/>
            <a:ext cx="2062163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6251" name="Group 11"/>
          <p:cNvGrpSpPr>
            <a:grpSpLocks/>
          </p:cNvGrpSpPr>
          <p:nvPr/>
        </p:nvGrpSpPr>
        <p:grpSpPr bwMode="auto">
          <a:xfrm>
            <a:off x="381000" y="2743200"/>
            <a:ext cx="8610600" cy="3627438"/>
            <a:chOff x="240" y="1728"/>
            <a:chExt cx="5424" cy="2285"/>
          </a:xfrm>
        </p:grpSpPr>
        <p:grpSp>
          <p:nvGrpSpPr>
            <p:cNvPr id="44038" name="Group 8"/>
            <p:cNvGrpSpPr>
              <a:grpSpLocks/>
            </p:cNvGrpSpPr>
            <p:nvPr/>
          </p:nvGrpSpPr>
          <p:grpSpPr bwMode="auto">
            <a:xfrm>
              <a:off x="240" y="3648"/>
              <a:ext cx="5424" cy="365"/>
              <a:chOff x="240" y="3648"/>
              <a:chExt cx="5424" cy="365"/>
            </a:xfrm>
          </p:grpSpPr>
          <p:sp>
            <p:nvSpPr>
              <p:cNvPr id="44040" name="Text Box 5"/>
              <p:cNvSpPr txBox="1">
                <a:spLocks noChangeArrowheads="1"/>
              </p:cNvSpPr>
              <p:nvPr/>
            </p:nvSpPr>
            <p:spPr bwMode="auto">
              <a:xfrm>
                <a:off x="240" y="3648"/>
                <a:ext cx="542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Ответ:</a:t>
                </a:r>
                <a:endParaRPr lang="ru-RU" altLang="ru-RU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44041" name="Object 6"/>
              <p:cNvGraphicFramePr>
                <a:graphicFrameLocks noChangeAspect="1"/>
              </p:cNvGraphicFramePr>
              <p:nvPr/>
            </p:nvGraphicFramePr>
            <p:xfrm>
              <a:off x="1104" y="3696"/>
              <a:ext cx="888" cy="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409088" imgH="495085" progId="Equation.DSMT4">
                      <p:embed/>
                    </p:oleObj>
                  </mc:Choice>
                  <mc:Fallback>
                    <p:oleObj name="Equation" r:id="rId4" imgW="1409088" imgH="495085" progId="Equation.DSMT4">
                      <p:embed/>
                      <p:pic>
                        <p:nvPicPr>
                          <p:cNvPr id="44041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04" y="3696"/>
                            <a:ext cx="888" cy="3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44039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728"/>
              <a:ext cx="1838" cy="1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697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cs typeface="Times New Roman" panose="02020603050405020304" pitchFamily="18" charset="0"/>
              </a:rPr>
              <a:t>	19. Докажите, что площадь выпуклого четырёхугольника равна половине произведения его диагоналей на синус угла между ними.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80" y="2492896"/>
            <a:ext cx="3849440" cy="2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060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Text Box 7"/>
          <p:cNvSpPr txBox="1">
            <a:spLocks noChangeArrowheads="1"/>
          </p:cNvSpPr>
          <p:nvPr/>
        </p:nvSpPr>
        <p:spPr bwMode="auto">
          <a:xfrm>
            <a:off x="0" y="44624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/>
              <a:t>	</a:t>
            </a:r>
            <a:r>
              <a:rPr lang="ru-RU" altLang="ru-RU" sz="2800" dirty="0"/>
              <a:t>20*</a:t>
            </a:r>
            <a:r>
              <a:rPr lang="en-US" altLang="ru-RU" sz="2800" dirty="0"/>
              <a:t>. </a:t>
            </a:r>
            <a:r>
              <a:rPr lang="ru-RU" altLang="ru-RU" sz="2800" dirty="0"/>
              <a:t>Докажите, что из всех четырехугольников, вписанных в данную окружность, наибольшую площадь имеет квадрат.</a:t>
            </a:r>
            <a:endParaRPr lang="en-US" altLang="ru-RU" sz="2800" dirty="0"/>
          </a:p>
        </p:txBody>
      </p:sp>
      <p:grpSp>
        <p:nvGrpSpPr>
          <p:cNvPr id="276494" name="Group 14"/>
          <p:cNvGrpSpPr>
            <a:grpSpLocks/>
          </p:cNvGrpSpPr>
          <p:nvPr/>
        </p:nvGrpSpPr>
        <p:grpSpPr bwMode="auto">
          <a:xfrm>
            <a:off x="0" y="1504897"/>
            <a:ext cx="9144000" cy="4986338"/>
            <a:chOff x="0" y="960"/>
            <a:chExt cx="5760" cy="3141"/>
          </a:xfrm>
        </p:grpSpPr>
        <p:sp>
          <p:nvSpPr>
            <p:cNvPr id="276485" name="Text Box 5"/>
            <p:cNvSpPr txBox="1">
              <a:spLocks noChangeArrowheads="1"/>
            </p:cNvSpPr>
            <p:nvPr/>
          </p:nvSpPr>
          <p:spPr bwMode="auto">
            <a:xfrm>
              <a:off x="2256" y="960"/>
              <a:ext cx="3504" cy="2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ru-RU" dirty="0">
                  <a:solidFill>
                    <a:srgbClr val="FF3300"/>
                  </a:solidFill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</a:rPr>
                <a:t>Доказательство.</a:t>
              </a:r>
              <a:r>
                <a:rPr lang="ru-RU" altLang="ru-RU" dirty="0"/>
                <a:t> Воспользуемся тем, что площадь выпуклого  четырехугольника равна половине произведения его диагоналей на синус угла между ними. Наибольшими диагоналями являются диаметры окружности. Синус угла между диагоналями будет наибольшим, если они перпендикулярны. </a:t>
              </a:r>
            </a:p>
          </p:txBody>
        </p:sp>
        <p:sp>
          <p:nvSpPr>
            <p:cNvPr id="276490" name="Text Box 10"/>
            <p:cNvSpPr txBox="1">
              <a:spLocks noChangeArrowheads="1"/>
            </p:cNvSpPr>
            <p:nvPr/>
          </p:nvSpPr>
          <p:spPr bwMode="auto">
            <a:xfrm>
              <a:off x="0" y="3112"/>
              <a:ext cx="5760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/>
                <a:t>	Таким образом, наибольшую площадь будет иметь четырехугольник, диагоналями которого являются перпендикулярные диаметры окружности. Этот четырехугольник – квадрат.</a:t>
              </a:r>
            </a:p>
          </p:txBody>
        </p:sp>
      </p:grpSp>
      <p:pic>
        <p:nvPicPr>
          <p:cNvPr id="27649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952328" cy="281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1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altLang="ru-RU" sz="3600" dirty="0">
                <a:solidFill>
                  <a:srgbClr val="FF3300"/>
                </a:solidFill>
              </a:rPr>
              <a:t>VI. </a:t>
            </a:r>
            <a:r>
              <a:rPr lang="ru-RU" altLang="ru-RU" sz="3600" dirty="0">
                <a:solidFill>
                  <a:srgbClr val="FF3300"/>
                </a:solidFill>
              </a:rPr>
              <a:t>Изопериметрическая задача*</a:t>
            </a:r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0" y="685800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solidFill>
                  <a:srgbClr val="FF3300"/>
                </a:solidFill>
              </a:rPr>
              <a:t>	</a:t>
            </a:r>
            <a:r>
              <a:rPr lang="ru-RU" altLang="ru-RU" sz="3200" dirty="0">
                <a:solidFill>
                  <a:srgbClr val="FF3300"/>
                </a:solidFill>
              </a:rPr>
              <a:t>Изопериметрической задачей</a:t>
            </a:r>
            <a:r>
              <a:rPr lang="ru-RU" altLang="ru-RU" sz="3200" dirty="0">
                <a:solidFill>
                  <a:schemeClr val="accent1"/>
                </a:solidFill>
              </a:rPr>
              <a:t> </a:t>
            </a:r>
            <a:r>
              <a:rPr lang="ru-RU" altLang="ru-RU" sz="3200" dirty="0"/>
              <a:t>называют з</a:t>
            </a:r>
            <a:r>
              <a:rPr lang="ru-RU" altLang="ru-RU" sz="3200" dirty="0">
                <a:cs typeface="Times New Roman" panose="02020603050405020304" pitchFamily="18" charset="0"/>
              </a:rPr>
              <a:t>адачу о нахождении фигуры наибольшей площади, ограниченной кривой заданной длины (периметра) (</a:t>
            </a: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Изопериметрические фигуры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– фигуры</a:t>
            </a:r>
            <a:r>
              <a:rPr lang="ru-RU" altLang="ru-RU" sz="3200" dirty="0"/>
              <a:t>,</a:t>
            </a:r>
            <a:r>
              <a:rPr lang="ru-RU" altLang="ru-RU" sz="3200" dirty="0">
                <a:cs typeface="Times New Roman" panose="02020603050405020304" pitchFamily="18" charset="0"/>
              </a:rPr>
              <a:t> имеющие одинаковый периметр.) </a:t>
            </a: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0" y="3200400"/>
            <a:ext cx="8915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/>
              <a:t>	</a:t>
            </a:r>
            <a:r>
              <a:rPr lang="ru-RU" altLang="ru-RU" sz="3200" dirty="0"/>
              <a:t>Ф</a:t>
            </a:r>
            <a:r>
              <a:rPr lang="ru-RU" altLang="ru-RU" sz="3200" dirty="0">
                <a:cs typeface="Times New Roman" panose="02020603050405020304" pitchFamily="18" charset="0"/>
              </a:rPr>
              <a:t>игуру, ограниченную кривой данной длины, имеющую наибольшую площадь, будем называть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максимальной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195" name="Text Box 35"/>
          <p:cNvSpPr txBox="1">
            <a:spLocks noChangeArrowheads="1"/>
          </p:cNvSpPr>
          <p:nvPr/>
        </p:nvSpPr>
        <p:spPr bwMode="auto">
          <a:xfrm>
            <a:off x="0" y="4876800"/>
            <a:ext cx="8915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Теорема.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Среди всех замкнутых кривых данной длины наибольшую площадь охватывает окружность.</a:t>
            </a:r>
          </a:p>
        </p:txBody>
      </p:sp>
    </p:spTree>
    <p:extLst>
      <p:ext uri="{BB962C8B-B14F-4D97-AF65-F5344CB8AC3E}">
        <p14:creationId xmlns:p14="http://schemas.microsoft.com/office/powerpoint/2010/main" val="4509888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Теорема 1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cs typeface="Times New Roman" panose="02020603050405020304" pitchFamily="18" charset="0"/>
              </a:rPr>
              <a:t>Максимальная фигура является выпуклой.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0" y="3733800"/>
            <a:ext cx="8915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Доказательство.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Если фигура не выпукла, то существует хорда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, концы которой принадлежат кривой, а ее внутренние точки находятся вне кривой. Заменим дугу исходной кривой, соединяющую точки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В</a:t>
            </a:r>
            <a:r>
              <a:rPr lang="ru-RU" altLang="ru-RU" dirty="0">
                <a:cs typeface="Times New Roman" panose="02020603050405020304" pitchFamily="18" charset="0"/>
              </a:rPr>
              <a:t>, на симметричную ей дугу относительно прямой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. Соответствующая ей фигура будет ограничена кривой той же длины, но будет иметь большую площадь по сравнению с исходной. Следовательно, исходная фигура не максимальная.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311943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2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6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Теорема 2</a:t>
            </a: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Если хорда делит кривую, ограничивающую максимальную фигуру на две части равной длины, то она и фигуру делит на две равновеликие части.</a:t>
            </a: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0" y="3962400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Доказательство.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Пусть хорда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 делит кривую на две части равной длины. Предположим, что площади образовавшихся частей </a:t>
            </a:r>
            <a:r>
              <a:rPr lang="ru-RU" altLang="ru-RU" i="1" dirty="0">
                <a:cs typeface="Times New Roman" panose="02020603050405020304" pitchFamily="18" charset="0"/>
              </a:rPr>
              <a:t>Ф'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Ф''</a:t>
            </a:r>
            <a:r>
              <a:rPr lang="ru-RU" altLang="ru-RU" dirty="0">
                <a:cs typeface="Times New Roman" panose="02020603050405020304" pitchFamily="18" charset="0"/>
              </a:rPr>
              <a:t> фигуры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не равны, например </a:t>
            </a:r>
            <a:r>
              <a:rPr lang="en-US" altLang="ru-RU" i="1" dirty="0">
                <a:cs typeface="Times New Roman" panose="02020603050405020304" pitchFamily="18" charset="0"/>
              </a:rPr>
              <a:t>S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') &lt; </a:t>
            </a:r>
            <a:r>
              <a:rPr lang="en-US" altLang="ru-RU" i="1" dirty="0">
                <a:cs typeface="Times New Roman" panose="02020603050405020304" pitchFamily="18" charset="0"/>
              </a:rPr>
              <a:t>S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cs typeface="Times New Roman" panose="02020603050405020304" pitchFamily="18" charset="0"/>
              </a:rPr>
              <a:t>Ф''</a:t>
            </a:r>
            <a:r>
              <a:rPr lang="ru-RU" altLang="ru-RU" dirty="0">
                <a:cs typeface="Times New Roman" panose="02020603050405020304" pitchFamily="18" charset="0"/>
              </a:rPr>
              <a:t>). В фигуре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заменим фигуру </a:t>
            </a:r>
            <a:r>
              <a:rPr lang="ru-RU" altLang="ru-RU" i="1" dirty="0">
                <a:cs typeface="Times New Roman" panose="02020603050405020304" pitchFamily="18" charset="0"/>
              </a:rPr>
              <a:t>Ф'</a:t>
            </a:r>
            <a:r>
              <a:rPr lang="ru-RU" altLang="ru-RU" dirty="0">
                <a:cs typeface="Times New Roman" panose="02020603050405020304" pitchFamily="18" charset="0"/>
              </a:rPr>
              <a:t> на фигуру, симметричную </a:t>
            </a:r>
            <a:r>
              <a:rPr lang="ru-RU" altLang="ru-RU" i="1" dirty="0">
                <a:cs typeface="Times New Roman" panose="02020603050405020304" pitchFamily="18" charset="0"/>
              </a:rPr>
              <a:t>Ф''</a:t>
            </a:r>
            <a:r>
              <a:rPr lang="ru-RU" altLang="ru-RU" dirty="0">
                <a:cs typeface="Times New Roman" panose="02020603050405020304" pitchFamily="18" charset="0"/>
              </a:rPr>
              <a:t> относительно прямой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. Полученная фигура будет ограничена кривой той же длины, но будет иметь большую площадь по сравнению с исходной. Следовательно, исходная фигура не максимальная. </a:t>
            </a:r>
          </a:p>
        </p:txBody>
      </p:sp>
      <p:pic>
        <p:nvPicPr>
          <p:cNvPr id="2150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25003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16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Теорема 3</a:t>
            </a:r>
          </a:p>
        </p:txBody>
      </p:sp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Максимальная фигура ограничена окружностью.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724400" y="1143000"/>
            <a:ext cx="4419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Доказательство.</a:t>
            </a:r>
            <a:r>
              <a:rPr lang="ru-RU" alt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Пусть хорда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 делит кривую, ограничивающую максимальную фигуру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на две части равной длины. Тогда она делит фигуру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на две части </a:t>
            </a:r>
            <a:r>
              <a:rPr lang="ru-RU" altLang="ru-RU" i="1" dirty="0">
                <a:cs typeface="Times New Roman" panose="02020603050405020304" pitchFamily="18" charset="0"/>
              </a:rPr>
              <a:t>Ф'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ru-RU" altLang="ru-RU" i="1" dirty="0">
                <a:cs typeface="Times New Roman" panose="02020603050405020304" pitchFamily="18" charset="0"/>
              </a:rPr>
              <a:t>Ф''</a:t>
            </a:r>
            <a:r>
              <a:rPr lang="ru-RU" altLang="ru-RU" dirty="0">
                <a:cs typeface="Times New Roman" panose="02020603050405020304" pitchFamily="18" charset="0"/>
              </a:rPr>
              <a:t> равной площади.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152400" y="3810000"/>
            <a:ext cx="89916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Если кривая не является окружностью, то на ней найдется</a:t>
            </a:r>
            <a:r>
              <a:rPr lang="ru-RU" altLang="ru-RU" b="1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точка </a:t>
            </a:r>
            <a:r>
              <a:rPr lang="ru-RU" altLang="ru-RU" i="1" dirty="0">
                <a:cs typeface="Times New Roman" panose="02020603050405020304" pitchFamily="18" charset="0"/>
              </a:rPr>
              <a:t>С</a:t>
            </a:r>
            <a:r>
              <a:rPr lang="ru-RU" altLang="ru-RU" dirty="0">
                <a:cs typeface="Times New Roman" panose="02020603050405020304" pitchFamily="18" charset="0"/>
              </a:rPr>
              <a:t>, для которой </a:t>
            </a:r>
            <a:r>
              <a:rPr lang="ru-RU" altLang="ru-RU" dirty="0"/>
              <a:t>угол </a:t>
            </a:r>
            <a:r>
              <a:rPr lang="ru-RU" altLang="ru-RU" i="1" dirty="0">
                <a:cs typeface="Times New Roman" panose="02020603050405020304" pitchFamily="18" charset="0"/>
              </a:rPr>
              <a:t>АСВ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не равен</a:t>
            </a:r>
            <a:r>
              <a:rPr lang="en-US" altLang="ru-RU" b="1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90°. Построим новую фигуру</a:t>
            </a:r>
            <a:r>
              <a:rPr lang="ru-RU" altLang="ru-RU" dirty="0"/>
              <a:t>, того же периметра, но большей площади</a:t>
            </a:r>
            <a:r>
              <a:rPr lang="ru-RU" altLang="ru-RU" dirty="0">
                <a:cs typeface="Times New Roman" panose="02020603050405020304" pitchFamily="18" charset="0"/>
              </a:rPr>
              <a:t>. Для этого рассмотрим прямоугольный треугольник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С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, у которого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 = АВ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С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 = ВС</a:t>
            </a:r>
            <a:r>
              <a:rPr lang="ru-RU" altLang="ru-RU" dirty="0">
                <a:cs typeface="Times New Roman" panose="02020603050405020304" pitchFamily="18" charset="0"/>
              </a:rPr>
              <a:t>, и присоединим к его катетам соответствующие части 1 и 2 исходной фигуры. Полученную фигуру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отразим симметрично относительно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соответствующую фигуру обозначим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. Фигура, состоящая из обеих частей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, будет искомой. </a:t>
            </a:r>
          </a:p>
        </p:txBody>
      </p:sp>
      <p:pic>
        <p:nvPicPr>
          <p:cNvPr id="2170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487863" cy="2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2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utoUpdateAnimBg="0"/>
      <p:bldP spid="217096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Равносоставленность</a:t>
            </a:r>
          </a:p>
        </p:txBody>
      </p:sp>
      <p:sp>
        <p:nvSpPr>
          <p:cNvPr id="2051" name="Text Box 16"/>
          <p:cNvSpPr txBox="1">
            <a:spLocks noChangeArrowheads="1"/>
          </p:cNvSpPr>
          <p:nvPr/>
        </p:nvSpPr>
        <p:spPr bwMode="auto">
          <a:xfrm>
            <a:off x="152400" y="533400"/>
            <a:ext cx="8991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    </a:t>
            </a:r>
            <a:r>
              <a:rPr lang="ru-RU" altLang="ru-RU" sz="2800" dirty="0">
                <a:cs typeface="Times New Roman" panose="02020603050405020304" pitchFamily="18" charset="0"/>
              </a:rPr>
              <a:t>Две фигуры называются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равносоставленными, </a:t>
            </a:r>
            <a:r>
              <a:rPr lang="ru-RU" altLang="ru-RU" sz="2800" dirty="0">
                <a:cs typeface="Times New Roman" panose="02020603050405020304" pitchFamily="18" charset="0"/>
              </a:rPr>
              <a:t>если они могут быть раз</a:t>
            </a:r>
            <a:r>
              <a:rPr lang="ru-RU" altLang="ru-RU" sz="2800" dirty="0"/>
              <a:t>резаны</a:t>
            </a:r>
            <a:r>
              <a:rPr lang="ru-RU" altLang="ru-RU" sz="2800" dirty="0">
                <a:cs typeface="Times New Roman" panose="02020603050405020304" pitchFamily="18" charset="0"/>
              </a:rPr>
              <a:t> на одинаковое число попарно равных фигур.</a:t>
            </a:r>
          </a:p>
        </p:txBody>
      </p:sp>
      <p:sp>
        <p:nvSpPr>
          <p:cNvPr id="2052" name="Text Box 18"/>
          <p:cNvSpPr txBox="1">
            <a:spLocks noChangeArrowheads="1"/>
          </p:cNvSpPr>
          <p:nvPr/>
        </p:nvSpPr>
        <p:spPr bwMode="auto">
          <a:xfrm>
            <a:off x="0" y="3886200"/>
            <a:ext cx="891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    </a:t>
            </a:r>
            <a:r>
              <a:rPr lang="ru-RU" altLang="ru-RU" sz="2800" dirty="0">
                <a:cs typeface="Times New Roman" panose="02020603050405020304" pitchFamily="18" charset="0"/>
              </a:rPr>
              <a:t>Из свойств площади следует, что равносоставленные фигуры равновелики. </a:t>
            </a:r>
          </a:p>
        </p:txBody>
      </p:sp>
      <p:sp>
        <p:nvSpPr>
          <p:cNvPr id="2053" name="Text Box 35"/>
          <p:cNvSpPr txBox="1">
            <a:spLocks noChangeArrowheads="1"/>
          </p:cNvSpPr>
          <p:nvPr/>
        </p:nvSpPr>
        <p:spPr bwMode="auto">
          <a:xfrm>
            <a:off x="0" y="55626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  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Теорема.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Любые два равновеликих многоугольника </a:t>
            </a:r>
            <a:r>
              <a:rPr lang="ru-RU" altLang="ru-RU" sz="2800" dirty="0" err="1">
                <a:cs typeface="Times New Roman" panose="02020603050405020304" pitchFamily="18" charset="0"/>
              </a:rPr>
              <a:t>равносоставлены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4" name="Text Box 37"/>
          <p:cNvSpPr txBox="1">
            <a:spLocks noChangeArrowheads="1"/>
          </p:cNvSpPr>
          <p:nvPr/>
        </p:nvSpPr>
        <p:spPr bwMode="auto">
          <a:xfrm>
            <a:off x="0" y="47244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/>
              <a:t>    Для многоугольников верно и обратное, а именно, имеет место следующая теорема.</a:t>
            </a:r>
          </a:p>
        </p:txBody>
      </p:sp>
      <p:pic>
        <p:nvPicPr>
          <p:cNvPr id="2055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45307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Теорема 1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" y="5334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Две фигуры, равносоставленные с одной и той же фигурой, </a:t>
            </a:r>
            <a:r>
              <a:rPr lang="ru-RU" altLang="ru-RU" sz="2800" dirty="0" err="1">
                <a:cs typeface="Times New Roman" panose="02020603050405020304" pitchFamily="18" charset="0"/>
              </a:rPr>
              <a:t>равносоставлены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2999" name="Group 7"/>
          <p:cNvGrpSpPr>
            <a:grpSpLocks/>
          </p:cNvGrpSpPr>
          <p:nvPr/>
        </p:nvGrpSpPr>
        <p:grpSpPr bwMode="auto">
          <a:xfrm>
            <a:off x="34925" y="1524000"/>
            <a:ext cx="9109075" cy="5189538"/>
            <a:chOff x="22" y="960"/>
            <a:chExt cx="5738" cy="3269"/>
          </a:xfrm>
        </p:grpSpPr>
        <p:sp>
          <p:nvSpPr>
            <p:cNvPr id="3077" name="Text Box 4"/>
            <p:cNvSpPr txBox="1">
              <a:spLocks noChangeArrowheads="1"/>
            </p:cNvSpPr>
            <p:nvPr/>
          </p:nvSpPr>
          <p:spPr bwMode="auto">
            <a:xfrm>
              <a:off x="22" y="960"/>
              <a:ext cx="5738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Доказательство.</a:t>
              </a:r>
              <a:r>
                <a:rPr lang="ru-RU" altLang="ru-RU" b="1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dirty="0">
                  <a:cs typeface="Times New Roman" panose="02020603050405020304" pitchFamily="18" charset="0"/>
                </a:rPr>
                <a:t>Действительно, пусть фигуры </a:t>
              </a:r>
              <a:r>
                <a:rPr lang="ru-RU" altLang="ru-RU" i="1" dirty="0">
                  <a:cs typeface="Times New Roman" panose="02020603050405020304" pitchFamily="18" charset="0"/>
                </a:rPr>
                <a:t>Ф'</a:t>
              </a:r>
              <a:r>
                <a:rPr lang="ru-RU" altLang="ru-RU" dirty="0">
                  <a:cs typeface="Times New Roman" panose="02020603050405020304" pitchFamily="18" charset="0"/>
                </a:rPr>
                <a:t> и </a:t>
              </a:r>
              <a:r>
                <a:rPr lang="ru-RU" altLang="ru-RU" i="1" dirty="0">
                  <a:cs typeface="Times New Roman" panose="02020603050405020304" pitchFamily="18" charset="0"/>
                </a:rPr>
                <a:t>Ф''</a:t>
              </a:r>
              <a:r>
                <a:rPr lang="ru-RU" altLang="ru-RU" dirty="0">
                  <a:cs typeface="Times New Roman" panose="02020603050405020304" pitchFamily="18" charset="0"/>
                </a:rPr>
                <a:t> </a:t>
              </a:r>
              <a:r>
                <a:rPr lang="ru-RU" altLang="ru-RU" dirty="0" err="1">
                  <a:cs typeface="Times New Roman" panose="02020603050405020304" pitchFamily="18" charset="0"/>
                </a:rPr>
                <a:t>равносоставлены</a:t>
              </a:r>
              <a:r>
                <a:rPr lang="ru-RU" altLang="ru-RU" dirty="0">
                  <a:cs typeface="Times New Roman" panose="02020603050405020304" pitchFamily="18" charset="0"/>
                </a:rPr>
                <a:t> с фигурой </a:t>
              </a:r>
              <a:r>
                <a:rPr lang="ru-RU" altLang="ru-RU" i="1" dirty="0">
                  <a:cs typeface="Times New Roman" panose="02020603050405020304" pitchFamily="18" charset="0"/>
                </a:rPr>
                <a:t>Ф</a:t>
              </a:r>
              <a:r>
                <a:rPr lang="ru-RU" altLang="ru-RU" dirty="0">
                  <a:cs typeface="Times New Roman" panose="02020603050405020304" pitchFamily="18" charset="0"/>
                </a:rPr>
                <a:t>. Рассмотрим линии, разбивающие фигуру </a:t>
              </a:r>
              <a:r>
                <a:rPr lang="ru-RU" altLang="ru-RU" i="1" dirty="0">
                  <a:cs typeface="Times New Roman" panose="02020603050405020304" pitchFamily="18" charset="0"/>
                </a:rPr>
                <a:t>Ф</a:t>
              </a:r>
              <a:r>
                <a:rPr lang="ru-RU" altLang="ru-RU" dirty="0">
                  <a:cs typeface="Times New Roman" panose="02020603050405020304" pitchFamily="18" charset="0"/>
                </a:rPr>
                <a:t> на части, из которых можно составить фигуру </a:t>
              </a:r>
              <a:r>
                <a:rPr lang="ru-RU" altLang="ru-RU" i="1" dirty="0">
                  <a:cs typeface="Times New Roman" panose="02020603050405020304" pitchFamily="18" charset="0"/>
                </a:rPr>
                <a:t>Ф'</a:t>
              </a:r>
              <a:r>
                <a:rPr lang="ru-RU" altLang="ru-RU" dirty="0">
                  <a:cs typeface="Times New Roman" panose="02020603050405020304" pitchFamily="18" charset="0"/>
                </a:rPr>
                <a:t> и, кроме того, линии, разбивающие фигуру </a:t>
              </a:r>
              <a:r>
                <a:rPr lang="ru-RU" altLang="ru-RU" i="1" dirty="0">
                  <a:cs typeface="Times New Roman" panose="02020603050405020304" pitchFamily="18" charset="0"/>
                </a:rPr>
                <a:t>Ф</a:t>
              </a:r>
              <a:r>
                <a:rPr lang="ru-RU" altLang="ru-RU" dirty="0">
                  <a:cs typeface="Times New Roman" panose="02020603050405020304" pitchFamily="18" charset="0"/>
                </a:rPr>
                <a:t> на части, из которых можно составить фигуру </a:t>
              </a:r>
              <a:r>
                <a:rPr lang="ru-RU" altLang="ru-RU" i="1" dirty="0">
                  <a:cs typeface="Times New Roman" panose="02020603050405020304" pitchFamily="18" charset="0"/>
                </a:rPr>
                <a:t>Ф''</a:t>
              </a:r>
              <a:r>
                <a:rPr lang="ru-RU" altLang="ru-RU" dirty="0">
                  <a:cs typeface="Times New Roman" panose="02020603050405020304" pitchFamily="18" charset="0"/>
                </a:rPr>
                <a:t>. Те и другие линии разбивают фигуру </a:t>
              </a:r>
              <a:r>
                <a:rPr lang="ru-RU" altLang="ru-RU" i="1" dirty="0">
                  <a:cs typeface="Times New Roman" panose="02020603050405020304" pitchFamily="18" charset="0"/>
                </a:rPr>
                <a:t>Ф</a:t>
              </a:r>
              <a:r>
                <a:rPr lang="ru-RU" altLang="ru-RU" dirty="0">
                  <a:cs typeface="Times New Roman" panose="02020603050405020304" pitchFamily="18" charset="0"/>
                </a:rPr>
                <a:t> на более мелкие части, из которых можно составить как фигуру </a:t>
              </a:r>
              <a:r>
                <a:rPr lang="ru-RU" altLang="ru-RU" i="1" dirty="0">
                  <a:cs typeface="Times New Roman" panose="02020603050405020304" pitchFamily="18" charset="0"/>
                </a:rPr>
                <a:t>Ф'</a:t>
              </a:r>
              <a:r>
                <a:rPr lang="ru-RU" altLang="ru-RU" dirty="0">
                  <a:cs typeface="Times New Roman" panose="02020603050405020304" pitchFamily="18" charset="0"/>
                </a:rPr>
                <a:t>, так и </a:t>
              </a:r>
              <a:r>
                <a:rPr lang="ru-RU" altLang="ru-RU" i="1" dirty="0">
                  <a:cs typeface="Times New Roman" panose="02020603050405020304" pitchFamily="18" charset="0"/>
                </a:rPr>
                <a:t>Ф''</a:t>
              </a:r>
              <a:r>
                <a:rPr lang="ru-RU" altLang="ru-RU" dirty="0">
                  <a:cs typeface="Times New Roman" panose="02020603050405020304" pitchFamily="18" charset="0"/>
                </a:rPr>
                <a:t>. Таким образом, фигуры </a:t>
              </a:r>
              <a:r>
                <a:rPr lang="ru-RU" altLang="ru-RU" i="1" dirty="0">
                  <a:cs typeface="Times New Roman" panose="02020603050405020304" pitchFamily="18" charset="0"/>
                </a:rPr>
                <a:t>Ф'</a:t>
              </a:r>
              <a:r>
                <a:rPr lang="ru-RU" altLang="ru-RU" dirty="0">
                  <a:cs typeface="Times New Roman" panose="02020603050405020304" pitchFamily="18" charset="0"/>
                </a:rPr>
                <a:t> и </a:t>
              </a:r>
              <a:r>
                <a:rPr lang="ru-RU" altLang="ru-RU" i="1" dirty="0">
                  <a:cs typeface="Times New Roman" panose="02020603050405020304" pitchFamily="18" charset="0"/>
                </a:rPr>
                <a:t>Ф''</a:t>
              </a:r>
              <a:r>
                <a:rPr lang="ru-RU" altLang="ru-RU" dirty="0">
                  <a:cs typeface="Times New Roman" panose="02020603050405020304" pitchFamily="18" charset="0"/>
                </a:rPr>
                <a:t> </a:t>
              </a:r>
              <a:r>
                <a:rPr lang="ru-RU" altLang="ru-RU" dirty="0" err="1">
                  <a:cs typeface="Times New Roman" panose="02020603050405020304" pitchFamily="18" charset="0"/>
                </a:rPr>
                <a:t>равносоставлены</a:t>
              </a:r>
              <a:r>
                <a:rPr lang="ru-RU" altLang="ru-RU" dirty="0"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688"/>
              <a:ext cx="1885" cy="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Теорема 2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" y="5334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Любые два равновеликих параллелограмма </a:t>
            </a:r>
            <a:r>
              <a:rPr lang="ru-RU" altLang="ru-RU" sz="2800" dirty="0" err="1">
                <a:cs typeface="Times New Roman" panose="02020603050405020304" pitchFamily="18" charset="0"/>
              </a:rPr>
              <a:t>равносоставлены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5049" name="Group 9"/>
          <p:cNvGrpSpPr>
            <a:grpSpLocks/>
          </p:cNvGrpSpPr>
          <p:nvPr/>
        </p:nvGrpSpPr>
        <p:grpSpPr bwMode="auto">
          <a:xfrm>
            <a:off x="0" y="1524000"/>
            <a:ext cx="9144000" cy="4972050"/>
            <a:chOff x="0" y="960"/>
            <a:chExt cx="5760" cy="3132"/>
          </a:xfrm>
        </p:grpSpPr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0" y="960"/>
              <a:ext cx="5760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Доказательство.</a:t>
              </a:r>
              <a:r>
                <a:rPr lang="ru-RU" altLang="ru-RU" b="1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dirty="0">
                  <a:cs typeface="Times New Roman" panose="02020603050405020304" pitchFamily="18" charset="0"/>
                </a:rPr>
                <a:t>Рассмотрим сначала два параллелограмма</a:t>
              </a:r>
              <a:r>
                <a:rPr lang="ru-RU" altLang="ru-RU" dirty="0"/>
                <a:t>, у которых есть равные стороны</a:t>
              </a:r>
              <a:r>
                <a:rPr lang="ru-RU" altLang="ru-RU" dirty="0">
                  <a:cs typeface="Times New Roman" panose="02020603050405020304" pitchFamily="18" charset="0"/>
                </a:rPr>
                <a:t>. По условию они равновелики, значит, имеют равные высоты</a:t>
              </a:r>
              <a:r>
                <a:rPr lang="ru-RU" altLang="ru-RU" dirty="0"/>
                <a:t>, проведенные к равным сторонам</a:t>
              </a:r>
              <a:r>
                <a:rPr lang="ru-RU" altLang="ru-RU" dirty="0">
                  <a:cs typeface="Times New Roman" panose="02020603050405020304" pitchFamily="18" charset="0"/>
                </a:rPr>
                <a:t>. Проведем внутри каждого параллелограмма отрезки, параллельные сторонам другого параллелограмма. Тогда оба параллелограмма разобьются на одинаковое число попарно равных фигур, т.е. они </a:t>
              </a:r>
              <a:r>
                <a:rPr lang="ru-RU" altLang="ru-RU" dirty="0" err="1">
                  <a:cs typeface="Times New Roman" panose="02020603050405020304" pitchFamily="18" charset="0"/>
                </a:rPr>
                <a:t>равносоставлены</a:t>
              </a:r>
              <a:r>
                <a:rPr lang="ru-RU" altLang="ru-RU" dirty="0"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10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736"/>
              <a:ext cx="3024" cy="1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55C99F-3D00-443A-AC6E-15A651E6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1" y="129496"/>
            <a:ext cx="7335274" cy="21720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7BDF33-4699-4068-874A-F91E9799D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71" y="2319884"/>
            <a:ext cx="5344271" cy="26768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C8AAB9-8E1B-434E-87F1-71EA63A66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818" y="3429000"/>
            <a:ext cx="1971950" cy="1943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161525-CA9F-4D75-9BBE-03618774D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607" y="4993960"/>
            <a:ext cx="4176392" cy="1706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9AE8D8-B7BC-430C-AC46-DF7F710A4F38}"/>
              </a:ext>
            </a:extLst>
          </p:cNvPr>
          <p:cNvSpPr txBox="1"/>
          <p:nvPr/>
        </p:nvSpPr>
        <p:spPr>
          <a:xfrm>
            <a:off x="5233297" y="0"/>
            <a:ext cx="391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Учебник А.В. Погорелова</a:t>
            </a:r>
          </a:p>
        </p:txBody>
      </p:sp>
    </p:spTree>
    <p:extLst>
      <p:ext uri="{BB962C8B-B14F-4D97-AF65-F5344CB8AC3E}">
        <p14:creationId xmlns:p14="http://schemas.microsoft.com/office/powerpoint/2010/main" val="40777505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Теорема 2 (продолжение)</a:t>
            </a: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152400" y="45720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Пусть теперь </a:t>
            </a:r>
            <a:r>
              <a:rPr lang="ru-RU" altLang="ru-RU" dirty="0"/>
              <a:t>равновеликие </a:t>
            </a:r>
            <a:r>
              <a:rPr lang="ru-RU" altLang="ru-RU" dirty="0">
                <a:cs typeface="Times New Roman" panose="02020603050405020304" pitchFamily="18" charset="0"/>
              </a:rPr>
              <a:t>параллелограммы не имеют равных сторон. </a:t>
            </a:r>
          </a:p>
        </p:txBody>
      </p:sp>
      <p:graphicFrame>
        <p:nvGraphicFramePr>
          <p:cNvPr id="5124" name="Object 7"/>
          <p:cNvGraphicFramePr>
            <a:graphicFrameLocks noChangeAspect="1"/>
          </p:cNvGraphicFramePr>
          <p:nvPr/>
        </p:nvGraphicFramePr>
        <p:xfrm>
          <a:off x="1295400" y="1219200"/>
          <a:ext cx="4057650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4057143" imgH="1848108" progId="Paint.Picture">
                  <p:embed/>
                </p:oleObj>
              </mc:Choice>
              <mc:Fallback>
                <p:oleObj name="Точечный рисунок" r:id="rId3" imgW="4057143" imgH="1848108" progId="Paint.Picture">
                  <p:embed/>
                  <p:pic>
                    <p:nvPicPr>
                      <p:cNvPr id="512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219200"/>
                        <a:ext cx="4057650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4442" name="Group 10"/>
          <p:cNvGrpSpPr>
            <a:grpSpLocks/>
          </p:cNvGrpSpPr>
          <p:nvPr/>
        </p:nvGrpSpPr>
        <p:grpSpPr bwMode="auto">
          <a:xfrm>
            <a:off x="0" y="1524000"/>
            <a:ext cx="8991600" cy="5386388"/>
            <a:chOff x="0" y="1104"/>
            <a:chExt cx="5664" cy="3393"/>
          </a:xfrm>
        </p:grpSpPr>
        <p:sp>
          <p:nvSpPr>
            <p:cNvPr id="5127" name="Text Box 8"/>
            <p:cNvSpPr txBox="1">
              <a:spLocks noChangeArrowheads="1"/>
            </p:cNvSpPr>
            <p:nvPr/>
          </p:nvSpPr>
          <p:spPr bwMode="auto">
            <a:xfrm>
              <a:off x="0" y="2112"/>
              <a:ext cx="5664" cy="2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 dirty="0">
                  <a:cs typeface="Times New Roman" panose="02020603050405020304" pitchFamily="18" charset="0"/>
                </a:rPr>
                <a:t>	Построим третий параллелограмм, имеющий </a:t>
              </a:r>
              <a:r>
                <a:rPr lang="ru-RU" altLang="ru-RU" dirty="0"/>
                <a:t>одну сторону и высоту, равные</a:t>
              </a:r>
              <a:r>
                <a:rPr lang="ru-RU" altLang="ru-RU" dirty="0">
                  <a:cs typeface="Times New Roman" panose="02020603050405020304" pitchFamily="18" charset="0"/>
                </a:rPr>
                <a:t> </a:t>
              </a:r>
              <a:r>
                <a:rPr lang="ru-RU" altLang="ru-RU" dirty="0"/>
                <a:t>соответственно одной стороне </a:t>
              </a:r>
              <a:r>
                <a:rPr lang="ru-RU" altLang="ru-RU" dirty="0">
                  <a:cs typeface="Times New Roman" panose="02020603050405020304" pitchFamily="18" charset="0"/>
                </a:rPr>
                <a:t>и высот</a:t>
              </a:r>
              <a:r>
                <a:rPr lang="ru-RU" altLang="ru-RU" dirty="0"/>
                <a:t>е первого параллелограмма</a:t>
              </a:r>
              <a:r>
                <a:rPr lang="ru-RU" altLang="ru-RU" dirty="0">
                  <a:cs typeface="Times New Roman" panose="02020603050405020304" pitchFamily="18" charset="0"/>
                </a:rPr>
                <a:t>. Поскольку при этом другую сторону третьего параллелограмма можно выбирать произвольно, сделаем ее равной одной из сторон второго параллелограмма. Тогда третий параллелограмм будет равновелик и с первым, и со вторым параллелограммами, и с каждым из них будет иметь по равной стороне. Следовательно, он </a:t>
              </a:r>
              <a:r>
                <a:rPr lang="ru-RU" altLang="ru-RU" dirty="0" err="1">
                  <a:cs typeface="Times New Roman" panose="02020603050405020304" pitchFamily="18" charset="0"/>
                </a:rPr>
                <a:t>равносоставлен</a:t>
              </a:r>
              <a:r>
                <a:rPr lang="ru-RU" altLang="ru-RU" dirty="0">
                  <a:cs typeface="Times New Roman" panose="02020603050405020304" pitchFamily="18" charset="0"/>
                </a:rPr>
                <a:t> и с первым, и со вторым. В силу теоремы 1 первый и второй параллелограммы </a:t>
              </a:r>
              <a:r>
                <a:rPr lang="ru-RU" altLang="ru-RU" dirty="0" err="1">
                  <a:cs typeface="Times New Roman" panose="02020603050405020304" pitchFamily="18" charset="0"/>
                </a:rPr>
                <a:t>равносоставлены</a:t>
              </a:r>
              <a:r>
                <a:rPr lang="ru-RU" altLang="ru-RU" dirty="0">
                  <a:cs typeface="Times New Roman" panose="02020603050405020304" pitchFamily="18" charset="0"/>
                </a:rPr>
                <a:t>. </a:t>
              </a:r>
              <a:endParaRPr lang="ru-RU" altLang="ru-RU" dirty="0"/>
            </a:p>
          </p:txBody>
        </p:sp>
        <p:graphicFrame>
          <p:nvGraphicFramePr>
            <p:cNvPr id="5128" name="Object 9"/>
            <p:cNvGraphicFramePr>
              <a:graphicFrameLocks noChangeAspect="1"/>
            </p:cNvGraphicFramePr>
            <p:nvPr/>
          </p:nvGraphicFramePr>
          <p:xfrm>
            <a:off x="3456" y="1104"/>
            <a:ext cx="2136" cy="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Точечный рисунок" r:id="rId5" imgW="3390476" imgH="1495634" progId="Paint.Picture">
                    <p:embed/>
                  </p:oleObj>
                </mc:Choice>
                <mc:Fallback>
                  <p:oleObj name="Точечный рисунок" r:id="rId5" imgW="3390476" imgH="1495634" progId="Paint.Picture">
                    <p:embed/>
                    <p:pic>
                      <p:nvPicPr>
                        <p:cNvPr id="5128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6" y="1104"/>
                          <a:ext cx="2136" cy="9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Теорема 3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Любые два равновеликих треугольника </a:t>
            </a:r>
            <a:r>
              <a:rPr lang="ru-RU" altLang="ru-RU" sz="2800" dirty="0" err="1">
                <a:cs typeface="Times New Roman" panose="02020603050405020304" pitchFamily="18" charset="0"/>
              </a:rPr>
              <a:t>равносоставлены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7099" name="Group 11"/>
          <p:cNvGrpSpPr>
            <a:grpSpLocks/>
          </p:cNvGrpSpPr>
          <p:nvPr/>
        </p:nvGrpSpPr>
        <p:grpSpPr bwMode="auto">
          <a:xfrm>
            <a:off x="0" y="1412776"/>
            <a:ext cx="9144000" cy="5019675"/>
            <a:chOff x="0" y="854"/>
            <a:chExt cx="5760" cy="3162"/>
          </a:xfrm>
        </p:grpSpPr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0" y="854"/>
              <a:ext cx="5760" cy="1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Доказательство.</a:t>
              </a:r>
              <a:r>
                <a:rPr lang="ru-RU" altLang="ru-RU" b="1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dirty="0">
                  <a:cs typeface="Times New Roman" panose="02020603050405020304" pitchFamily="18" charset="0"/>
                </a:rPr>
                <a:t>Каждый треугольник продолжением средней  линии преобразуется в равновеликий ему параллелограмм. Поэтому два равновеликих треугольника преобразуются в</a:t>
              </a:r>
              <a:r>
                <a:rPr lang="ru-RU" altLang="ru-RU" b="1" dirty="0">
                  <a:cs typeface="Times New Roman" panose="02020603050405020304" pitchFamily="18" charset="0"/>
                </a:rPr>
                <a:t> </a:t>
              </a:r>
              <a:r>
                <a:rPr lang="ru-RU" altLang="ru-RU" dirty="0">
                  <a:cs typeface="Times New Roman" panose="02020603050405020304" pitchFamily="18" charset="0"/>
                </a:rPr>
                <a:t>два равновеликих параллелограмма. В силу теоремы 2 эти параллелограммы </a:t>
              </a:r>
              <a:r>
                <a:rPr lang="ru-RU" altLang="ru-RU" dirty="0" err="1">
                  <a:cs typeface="Times New Roman" panose="02020603050405020304" pitchFamily="18" charset="0"/>
                </a:rPr>
                <a:t>равносоставлены</a:t>
              </a:r>
              <a:r>
                <a:rPr lang="ru-RU" altLang="ru-RU" dirty="0">
                  <a:cs typeface="Times New Roman" panose="02020603050405020304" pitchFamily="18" charset="0"/>
                </a:rPr>
                <a:t> и, следовательно, </a:t>
              </a:r>
              <a:r>
                <a:rPr lang="ru-RU" altLang="ru-RU" dirty="0" err="1">
                  <a:cs typeface="Times New Roman" panose="02020603050405020304" pitchFamily="18" charset="0"/>
                </a:rPr>
                <a:t>равносоставлены</a:t>
              </a:r>
              <a:r>
                <a:rPr lang="ru-RU" altLang="ru-RU" dirty="0">
                  <a:cs typeface="Times New Roman" panose="02020603050405020304" pitchFamily="18" charset="0"/>
                </a:rPr>
                <a:t> исходные треугольники. </a:t>
              </a:r>
            </a:p>
          </p:txBody>
        </p:sp>
        <p:pic>
          <p:nvPicPr>
            <p:cNvPr id="6150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" y="2308"/>
              <a:ext cx="2578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7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Теорема 4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>
                <a:cs typeface="Times New Roman" panose="02020603050405020304" pitchFamily="18" charset="0"/>
              </a:rPr>
              <a:t>	Всякий многоугольник равносоставлен с некоторым треугольником.</a:t>
            </a:r>
          </a:p>
        </p:txBody>
      </p:sp>
      <p:grpSp>
        <p:nvGrpSpPr>
          <p:cNvPr id="276489" name="Group 9"/>
          <p:cNvGrpSpPr>
            <a:grpSpLocks/>
          </p:cNvGrpSpPr>
          <p:nvPr/>
        </p:nvGrpSpPr>
        <p:grpSpPr bwMode="auto">
          <a:xfrm>
            <a:off x="0" y="1219200"/>
            <a:ext cx="8964613" cy="3416300"/>
            <a:chOff x="0" y="768"/>
            <a:chExt cx="5647" cy="2152"/>
          </a:xfrm>
        </p:grpSpPr>
        <p:sp>
          <p:nvSpPr>
            <p:cNvPr id="7174" name="Text Box 4"/>
            <p:cNvSpPr txBox="1">
              <a:spLocks noChangeArrowheads="1"/>
            </p:cNvSpPr>
            <p:nvPr/>
          </p:nvSpPr>
          <p:spPr bwMode="auto">
            <a:xfrm>
              <a:off x="0" y="768"/>
              <a:ext cx="3216" cy="2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Доказательство.</a:t>
              </a:r>
              <a:r>
                <a:rPr lang="ru-RU" altLang="ru-RU" b="1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altLang="ru-RU" dirty="0">
                  <a:cs typeface="Times New Roman" panose="02020603050405020304" pitchFamily="18" charset="0"/>
                </a:rPr>
                <a:t>Рассмотрим многоугольник </a:t>
              </a:r>
              <a:r>
                <a:rPr lang="en-US" altLang="ru-RU" i="1" dirty="0">
                  <a:cs typeface="Times New Roman" panose="02020603050405020304" pitchFamily="18" charset="0"/>
                </a:rPr>
                <a:t>ABCDE</a:t>
              </a:r>
              <a:r>
                <a:rPr lang="ru-RU" altLang="ru-RU" dirty="0">
                  <a:cs typeface="Times New Roman" panose="02020603050405020304" pitchFamily="18" charset="0"/>
                </a:rPr>
                <a:t>…, и одну из его вершин, например </a:t>
              </a:r>
              <a:r>
                <a:rPr lang="en-US" altLang="ru-RU" i="1" dirty="0">
                  <a:cs typeface="Times New Roman" panose="02020603050405020304" pitchFamily="18" charset="0"/>
                </a:rPr>
                <a:t>C</a:t>
              </a:r>
              <a:r>
                <a:rPr lang="ru-RU" altLang="ru-RU" dirty="0">
                  <a:cs typeface="Times New Roman" panose="02020603050405020304" pitchFamily="18" charset="0"/>
                </a:rPr>
                <a:t>,</a:t>
              </a:r>
              <a:r>
                <a:rPr lang="ru-RU" altLang="ru-RU" i="1" dirty="0">
                  <a:cs typeface="Times New Roman" panose="02020603050405020304" pitchFamily="18" charset="0"/>
                </a:rPr>
                <a:t> </a:t>
              </a:r>
              <a:r>
                <a:rPr lang="ru-RU" altLang="ru-RU" dirty="0">
                  <a:cs typeface="Times New Roman" panose="02020603050405020304" pitchFamily="18" charset="0"/>
                </a:rPr>
                <a:t>перенесем параллельно диагонали </a:t>
              </a:r>
              <a:r>
                <a:rPr lang="en-US" altLang="ru-RU" i="1" dirty="0">
                  <a:cs typeface="Times New Roman" panose="02020603050405020304" pitchFamily="18" charset="0"/>
                </a:rPr>
                <a:t>BD </a:t>
              </a:r>
              <a:r>
                <a:rPr lang="ru-RU" altLang="ru-RU" dirty="0">
                  <a:cs typeface="Times New Roman" panose="02020603050405020304" pitchFamily="18" charset="0"/>
                </a:rPr>
                <a:t>на продолжение стороны </a:t>
              </a:r>
              <a:r>
                <a:rPr lang="en-US" altLang="ru-RU" i="1" dirty="0">
                  <a:cs typeface="Times New Roman" panose="02020603050405020304" pitchFamily="18" charset="0"/>
                </a:rPr>
                <a:t>DE</a:t>
              </a:r>
              <a:r>
                <a:rPr lang="ru-RU" altLang="ru-RU" dirty="0">
                  <a:cs typeface="Times New Roman" panose="02020603050405020304" pitchFamily="18" charset="0"/>
                </a:rPr>
                <a:t>. При этом исходный многоугольник преобразуется в равновеликий многоугольник с числом сторон на единицу меньшим. </a:t>
              </a:r>
            </a:p>
          </p:txBody>
        </p:sp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960"/>
              <a:ext cx="2383" cy="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6488" name="Text Box 8"/>
          <p:cNvSpPr txBox="1">
            <a:spLocks noChangeArrowheads="1"/>
          </p:cNvSpPr>
          <p:nvPr/>
        </p:nvSpPr>
        <p:spPr bwMode="auto">
          <a:xfrm>
            <a:off x="0" y="4495800"/>
            <a:ext cx="9144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Имея в виду, что мы заменили один треугольник другим - равновеликим, а остальная часть многоугольника осталась неизменной, получим, что новый многоугольник будет равносоставлен с исходным. Продолжая этот процесс, мы превратим исходный многоугольник в равносоставленный с ним треугольник. 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8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Теорема (основная)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Любые два равновеликих многоугольника </a:t>
            </a:r>
            <a:r>
              <a:rPr lang="ru-RU" altLang="ru-RU" sz="2800" dirty="0" err="1">
                <a:cs typeface="Times New Roman" panose="02020603050405020304" pitchFamily="18" charset="0"/>
              </a:rPr>
              <a:t>равносоставлены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0" y="1752600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Доказательство.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Пусть </a:t>
            </a:r>
            <a:r>
              <a:rPr lang="ru-RU" altLang="ru-RU" sz="2800" i="1" dirty="0">
                <a:cs typeface="Times New Roman" panose="02020603050405020304" pitchFamily="18" charset="0"/>
              </a:rPr>
              <a:t>М'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ru-RU" altLang="ru-RU" sz="2800" i="1" dirty="0">
                <a:cs typeface="Times New Roman" panose="02020603050405020304" pitchFamily="18" charset="0"/>
              </a:rPr>
              <a:t>М''</a:t>
            </a:r>
            <a:r>
              <a:rPr lang="ru-RU" altLang="ru-RU" sz="2800" dirty="0">
                <a:cs typeface="Times New Roman" panose="02020603050405020304" pitchFamily="18" charset="0"/>
              </a:rPr>
              <a:t> - равновеликие многоугольники. Рассмотрим равносоставленные с ними треугольники </a:t>
            </a:r>
            <a:r>
              <a:rPr lang="ru-RU" altLang="ru-RU" sz="2800" i="1" dirty="0">
                <a:cs typeface="Times New Roman" panose="02020603050405020304" pitchFamily="18" charset="0"/>
              </a:rPr>
              <a:t>Т'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ru-RU" altLang="ru-RU" sz="2800" i="1" dirty="0">
                <a:cs typeface="Times New Roman" panose="02020603050405020304" pitchFamily="18" charset="0"/>
              </a:rPr>
              <a:t>Т''</a:t>
            </a:r>
            <a:r>
              <a:rPr lang="ru-RU" altLang="ru-RU" sz="2800" dirty="0">
                <a:cs typeface="Times New Roman" panose="02020603050405020304" pitchFamily="18" charset="0"/>
              </a:rPr>
              <a:t>, соответственно. Эти треугольники равновелики, следовательно, </a:t>
            </a:r>
            <a:r>
              <a:rPr lang="ru-RU" altLang="ru-RU" sz="2800" dirty="0" err="1">
                <a:cs typeface="Times New Roman" panose="02020603050405020304" pitchFamily="18" charset="0"/>
              </a:rPr>
              <a:t>равносоставлены</a:t>
            </a:r>
            <a:r>
              <a:rPr lang="ru-RU" altLang="ru-RU" sz="2800" dirty="0">
                <a:cs typeface="Times New Roman" panose="02020603050405020304" pitchFamily="18" charset="0"/>
              </a:rPr>
              <a:t>. Значит, </a:t>
            </a:r>
            <a:r>
              <a:rPr lang="ru-RU" altLang="ru-RU" sz="2800" dirty="0" err="1">
                <a:cs typeface="Times New Roman" panose="02020603050405020304" pitchFamily="18" charset="0"/>
              </a:rPr>
              <a:t>равносоставлены</a:t>
            </a:r>
            <a:r>
              <a:rPr lang="ru-RU" altLang="ru-RU" sz="2800" dirty="0">
                <a:cs typeface="Times New Roman" panose="02020603050405020304" pitchFamily="18" charset="0"/>
              </a:rPr>
              <a:t> и исходные многоугольники </a:t>
            </a:r>
            <a:r>
              <a:rPr lang="ru-RU" altLang="ru-RU" sz="2800" i="1" dirty="0">
                <a:cs typeface="Times New Roman" panose="02020603050405020304" pitchFamily="18" charset="0"/>
              </a:rPr>
              <a:t>М'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ru-RU" altLang="ru-RU" sz="2800" i="1" dirty="0">
                <a:cs typeface="Times New Roman" panose="02020603050405020304" pitchFamily="18" charset="0"/>
              </a:rPr>
              <a:t>М''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2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Теорема Пифагора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" y="1371600"/>
            <a:ext cx="8991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>
                <a:solidFill>
                  <a:srgbClr val="FF3300"/>
                </a:solidFill>
              </a:rPr>
              <a:t>	Теорема. </a:t>
            </a:r>
            <a:r>
              <a:rPr lang="ru-RU" altLang="ru-RU" sz="2800">
                <a:cs typeface="Times New Roman" panose="02020603050405020304" pitchFamily="18" charset="0"/>
              </a:rPr>
              <a:t>Площадь квадрата, построенного на гипотенузе прямоугольного треугольника, равна сумме площадей квадратов, построенных на катетах.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52400" y="4572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/>
              <a:t>	На языке площадей теорему Пифагора можно переформулировать в следующем виде.</a:t>
            </a:r>
          </a:p>
        </p:txBody>
      </p:sp>
      <p:grpSp>
        <p:nvGrpSpPr>
          <p:cNvPr id="280585" name="Group 9"/>
          <p:cNvGrpSpPr>
            <a:grpSpLocks/>
          </p:cNvGrpSpPr>
          <p:nvPr/>
        </p:nvGrpSpPr>
        <p:grpSpPr bwMode="auto">
          <a:xfrm>
            <a:off x="228600" y="2819400"/>
            <a:ext cx="8763000" cy="3614738"/>
            <a:chOff x="144" y="1776"/>
            <a:chExt cx="5520" cy="2277"/>
          </a:xfrm>
        </p:grpSpPr>
        <p:pic>
          <p:nvPicPr>
            <p:cNvPr id="922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160"/>
              <a:ext cx="3811" cy="1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23" name="Text Box 8"/>
            <p:cNvSpPr txBox="1">
              <a:spLocks noChangeArrowheads="1"/>
            </p:cNvSpPr>
            <p:nvPr/>
          </p:nvSpPr>
          <p:spPr bwMode="auto">
            <a:xfrm>
              <a:off x="144" y="1776"/>
              <a:ext cx="552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/>
                <a:t>	Доказательство представлено на рисунке.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1. Параллелограмм разрежьте на две части, из которых можно сложить прямоугольник.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2388"/>
            <a:ext cx="340836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5637" name="Group 5"/>
          <p:cNvGrpSpPr>
            <a:grpSpLocks/>
          </p:cNvGrpSpPr>
          <p:nvPr/>
        </p:nvGrpSpPr>
        <p:grpSpPr bwMode="auto">
          <a:xfrm>
            <a:off x="152400" y="2571750"/>
            <a:ext cx="8610600" cy="3052763"/>
            <a:chOff x="96" y="1620"/>
            <a:chExt cx="5424" cy="1923"/>
          </a:xfrm>
        </p:grpSpPr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96" y="321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ru-RU" altLang="ru-RU" sz="2800"/>
                <a:t>.</a:t>
              </a:r>
            </a:p>
          </p:txBody>
        </p:sp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620"/>
              <a:ext cx="4087" cy="1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2. Треугольник разрежьте на две части, из которых можно сложить параллелограмм.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12975"/>
            <a:ext cx="2468563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685" name="Group 5"/>
          <p:cNvGrpSpPr>
            <a:grpSpLocks/>
          </p:cNvGrpSpPr>
          <p:nvPr/>
        </p:nvGrpSpPr>
        <p:grpSpPr bwMode="auto">
          <a:xfrm>
            <a:off x="152400" y="2197100"/>
            <a:ext cx="8610600" cy="3427413"/>
            <a:chOff x="96" y="1384"/>
            <a:chExt cx="5424" cy="2159"/>
          </a:xfrm>
        </p:grpSpPr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96" y="321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ru-RU" altLang="ru-RU" sz="2800"/>
                <a:t>.</a:t>
              </a:r>
            </a:p>
          </p:txBody>
        </p:sp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384"/>
              <a:ext cx="4160" cy="1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3. Треугольник разрежьте на три части, из которых можно составить прямоугольник</a:t>
            </a:r>
            <a:r>
              <a:rPr lang="en-US" altLang="ru-RU" sz="2800" dirty="0"/>
              <a:t>.</a:t>
            </a:r>
            <a:endParaRPr lang="ru-RU" altLang="ru-RU" sz="28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2168525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9733" name="Group 5"/>
          <p:cNvGrpSpPr>
            <a:grpSpLocks/>
          </p:cNvGrpSpPr>
          <p:nvPr/>
        </p:nvGrpSpPr>
        <p:grpSpPr bwMode="auto">
          <a:xfrm>
            <a:off x="152400" y="2355850"/>
            <a:ext cx="8610600" cy="3421063"/>
            <a:chOff x="96" y="1484"/>
            <a:chExt cx="5424" cy="2155"/>
          </a:xfrm>
        </p:grpSpPr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96" y="3312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ru-RU" altLang="ru-RU" sz="2800"/>
                <a:t>.</a:t>
              </a:r>
            </a:p>
          </p:txBody>
        </p:sp>
        <p:pic>
          <p:nvPicPr>
            <p:cNvPr id="1229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84"/>
              <a:ext cx="3636" cy="1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4. Трапецию разрежьте на две части, из которых можно сложить треугольник.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2736850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1781" name="Group 5"/>
          <p:cNvGrpSpPr>
            <a:grpSpLocks/>
          </p:cNvGrpSpPr>
          <p:nvPr/>
        </p:nvGrpSpPr>
        <p:grpSpPr bwMode="auto">
          <a:xfrm>
            <a:off x="152400" y="2590800"/>
            <a:ext cx="8610600" cy="3033713"/>
            <a:chOff x="96" y="1632"/>
            <a:chExt cx="5424" cy="1911"/>
          </a:xfrm>
        </p:grpSpPr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96" y="321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ru-RU" altLang="ru-RU" sz="2800"/>
                <a:t>.</a:t>
              </a:r>
            </a:p>
          </p:txBody>
        </p:sp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2"/>
              <a:ext cx="4801" cy="1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5. Трапецию разрежьте на три части, из которых можно сложить прямоугольник.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60638"/>
            <a:ext cx="264001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3829" name="Group 5"/>
          <p:cNvGrpSpPr>
            <a:grpSpLocks/>
          </p:cNvGrpSpPr>
          <p:nvPr/>
        </p:nvGrpSpPr>
        <p:grpSpPr bwMode="auto">
          <a:xfrm>
            <a:off x="152400" y="2560638"/>
            <a:ext cx="8610600" cy="3063875"/>
            <a:chOff x="96" y="1613"/>
            <a:chExt cx="5424" cy="1930"/>
          </a:xfrm>
        </p:grpSpPr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96" y="321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ru-RU" altLang="ru-RU" sz="2800"/>
                <a:t>.</a:t>
              </a:r>
            </a:p>
          </p:txBody>
        </p:sp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613"/>
              <a:ext cx="1663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289F1-C728-4D65-AF02-D0BE935F3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3" y="764704"/>
            <a:ext cx="4646585" cy="47717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9C8AF-968B-4245-8DE4-78CE2E69F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28" y="764704"/>
            <a:ext cx="4215141" cy="4771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4DC52-4497-421D-96D8-4F08D3808B62}"/>
              </a:ext>
            </a:extLst>
          </p:cNvPr>
          <p:cNvSpPr txBox="1"/>
          <p:nvPr/>
        </p:nvSpPr>
        <p:spPr>
          <a:xfrm>
            <a:off x="0" y="534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Доказательство формулы площади прямоугольника в учебнике А.В. Погорелова</a:t>
            </a:r>
          </a:p>
        </p:txBody>
      </p:sp>
    </p:spTree>
    <p:extLst>
      <p:ext uri="{BB962C8B-B14F-4D97-AF65-F5344CB8AC3E}">
        <p14:creationId xmlns:p14="http://schemas.microsoft.com/office/powerpoint/2010/main" val="469836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6. Правильный шестиугольник разрежьте на две части, из которых можно составить параллелограмм.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49513"/>
            <a:ext cx="2287588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5877" name="Group 5"/>
          <p:cNvGrpSpPr>
            <a:grpSpLocks/>
          </p:cNvGrpSpPr>
          <p:nvPr/>
        </p:nvGrpSpPr>
        <p:grpSpPr bwMode="auto">
          <a:xfrm>
            <a:off x="152400" y="2449513"/>
            <a:ext cx="8610600" cy="3327400"/>
            <a:chOff x="96" y="1543"/>
            <a:chExt cx="5424" cy="2096"/>
          </a:xfrm>
        </p:grpSpPr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96" y="3312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ru-RU" altLang="ru-RU" sz="2800" dirty="0"/>
                <a:t>.</a:t>
              </a:r>
            </a:p>
          </p:txBody>
        </p:sp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43"/>
              <a:ext cx="4047" cy="1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7. Используя разрезания, докажите, что площадь правильного восьмиугольника равна произведению его наибольшей и наименьшей диагоналей.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268287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2981" name="Group 5"/>
          <p:cNvGrpSpPr>
            <a:grpSpLocks/>
          </p:cNvGrpSpPr>
          <p:nvPr/>
        </p:nvGrpSpPr>
        <p:grpSpPr bwMode="auto">
          <a:xfrm>
            <a:off x="152400" y="2743200"/>
            <a:ext cx="8610600" cy="3643313"/>
            <a:chOff x="96" y="1728"/>
            <a:chExt cx="5424" cy="2295"/>
          </a:xfrm>
        </p:grpSpPr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96" y="369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ru-RU" altLang="ru-RU" sz="2800"/>
                <a:t>.</a:t>
              </a:r>
            </a:p>
          </p:txBody>
        </p:sp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3784" cy="1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8. Разрежьте квадрат на шесть квадратов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2144713"/>
            <a:ext cx="260667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3595" name="Group 11"/>
          <p:cNvGrpSpPr>
            <a:grpSpLocks/>
          </p:cNvGrpSpPr>
          <p:nvPr/>
        </p:nvGrpSpPr>
        <p:grpSpPr bwMode="auto">
          <a:xfrm>
            <a:off x="304800" y="2133600"/>
            <a:ext cx="8610600" cy="3871913"/>
            <a:chOff x="192" y="1344"/>
            <a:chExt cx="5424" cy="2439"/>
          </a:xfrm>
        </p:grpSpPr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192" y="345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en-US" altLang="ru-RU" sz="2800" dirty="0">
                  <a:cs typeface="Times New Roman" panose="02020603050405020304" pitchFamily="18" charset="0"/>
                </a:rPr>
                <a:t>.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048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344"/>
              <a:ext cx="1642" cy="1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9. Разрежьте квадрат на семь квадратов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149475"/>
            <a:ext cx="25971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4074" name="Group 10"/>
          <p:cNvGrpSpPr>
            <a:grpSpLocks/>
          </p:cNvGrpSpPr>
          <p:nvPr/>
        </p:nvGrpSpPr>
        <p:grpSpPr bwMode="auto">
          <a:xfrm>
            <a:off x="304800" y="2133600"/>
            <a:ext cx="8610600" cy="3871913"/>
            <a:chOff x="192" y="1344"/>
            <a:chExt cx="5424" cy="2439"/>
          </a:xfrm>
        </p:grpSpPr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345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en-US" altLang="ru-RU" sz="2800" dirty="0">
                  <a:cs typeface="Times New Roman" panose="02020603050405020304" pitchFamily="18" charset="0"/>
                </a:rPr>
                <a:t>.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151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344"/>
              <a:ext cx="1636" cy="1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/>
              <a:t>	10. Разрежьте квадрат на восемь квадратов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149475"/>
            <a:ext cx="25971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6122" name="Group 10"/>
          <p:cNvGrpSpPr>
            <a:grpSpLocks/>
          </p:cNvGrpSpPr>
          <p:nvPr/>
        </p:nvGrpSpPr>
        <p:grpSpPr bwMode="auto">
          <a:xfrm>
            <a:off x="304800" y="2133600"/>
            <a:ext cx="8610600" cy="3871913"/>
            <a:chOff x="192" y="1344"/>
            <a:chExt cx="5424" cy="2439"/>
          </a:xfrm>
        </p:grpSpPr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192" y="345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en-US" altLang="ru-RU" sz="2800" dirty="0">
                  <a:cs typeface="Times New Roman" panose="02020603050405020304" pitchFamily="18" charset="0"/>
                </a:rPr>
                <a:t>.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253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344"/>
              <a:ext cx="1636" cy="1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763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11. Разрежьте трапецию на четыре равные трапеции.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3089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65" name="Group 5"/>
          <p:cNvGrpSpPr>
            <a:grpSpLocks/>
          </p:cNvGrpSpPr>
          <p:nvPr/>
        </p:nvGrpSpPr>
        <p:grpSpPr bwMode="auto">
          <a:xfrm>
            <a:off x="457200" y="1752600"/>
            <a:ext cx="7696200" cy="4100513"/>
            <a:chOff x="288" y="1104"/>
            <a:chExt cx="4848" cy="2583"/>
          </a:xfrm>
        </p:grpSpPr>
        <p:pic>
          <p:nvPicPr>
            <p:cNvPr id="2355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104"/>
              <a:ext cx="1946" cy="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288" y="3360"/>
              <a:ext cx="48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en-US" altLang="ru-RU" sz="2800" dirty="0">
                  <a:cs typeface="Times New Roman" panose="02020603050405020304" pitchFamily="18" charset="0"/>
                </a:rPr>
                <a:t>.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</a:t>
              </a:r>
              <a:endParaRPr lang="ru-RU" alt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2400" y="5334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12. Разрежьте закрашенную фигуру на четыре равные части.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3089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0213" name="Group 5"/>
          <p:cNvGrpSpPr>
            <a:grpSpLocks/>
          </p:cNvGrpSpPr>
          <p:nvPr/>
        </p:nvGrpSpPr>
        <p:grpSpPr bwMode="auto">
          <a:xfrm>
            <a:off x="609600" y="1981200"/>
            <a:ext cx="7315200" cy="4024313"/>
            <a:chOff x="384" y="1248"/>
            <a:chExt cx="4608" cy="2535"/>
          </a:xfrm>
        </p:grpSpPr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48"/>
              <a:ext cx="1946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384" y="3456"/>
              <a:ext cx="46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en-US" altLang="ru-RU" sz="2800">
                  <a:cs typeface="Times New Roman" panose="02020603050405020304" pitchFamily="18" charset="0"/>
                </a:rPr>
                <a:t>.</a:t>
              </a:r>
              <a:r>
                <a:rPr lang="ru-RU" altLang="ru-RU" sz="2800">
                  <a:cs typeface="Times New Roman" panose="02020603050405020304" pitchFamily="18" charset="0"/>
                </a:rPr>
                <a:t> </a:t>
              </a:r>
              <a:endParaRPr lang="ru-RU" alt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85800"/>
            <a:ext cx="891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13. Разрежьте прямоугольник на две равные части так, чтобы в каждой из них была звездочка.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3089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2261" name="Group 5"/>
          <p:cNvGrpSpPr>
            <a:grpSpLocks/>
          </p:cNvGrpSpPr>
          <p:nvPr/>
        </p:nvGrpSpPr>
        <p:grpSpPr bwMode="auto">
          <a:xfrm>
            <a:off x="914400" y="2057400"/>
            <a:ext cx="7391400" cy="3795713"/>
            <a:chOff x="576" y="1296"/>
            <a:chExt cx="4656" cy="2391"/>
          </a:xfrm>
        </p:grpSpPr>
        <p:pic>
          <p:nvPicPr>
            <p:cNvPr id="256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296"/>
              <a:ext cx="1946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Text Box 7"/>
            <p:cNvSpPr txBox="1">
              <a:spLocks noChangeArrowheads="1"/>
            </p:cNvSpPr>
            <p:nvPr/>
          </p:nvSpPr>
          <p:spPr bwMode="auto">
            <a:xfrm>
              <a:off x="576" y="3360"/>
              <a:ext cx="46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en-US" altLang="ru-RU" sz="2800">
                  <a:cs typeface="Times New Roman" panose="02020603050405020304" pitchFamily="18" charset="0"/>
                </a:rPr>
                <a:t>.</a:t>
              </a:r>
              <a:endParaRPr lang="ru-RU" alt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685800"/>
            <a:ext cx="8915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14. Многоугольник разрежьте на четыре равные части. 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1597025"/>
            <a:ext cx="3725863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4309" name="Group 5"/>
          <p:cNvGrpSpPr>
            <a:grpSpLocks/>
          </p:cNvGrpSpPr>
          <p:nvPr/>
        </p:nvGrpSpPr>
        <p:grpSpPr bwMode="auto">
          <a:xfrm>
            <a:off x="914400" y="1600200"/>
            <a:ext cx="7391400" cy="4252913"/>
            <a:chOff x="576" y="1008"/>
            <a:chExt cx="4656" cy="2679"/>
          </a:xfrm>
        </p:grpSpPr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576" y="3360"/>
              <a:ext cx="46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>
                  <a:cs typeface="Times New Roman" panose="02020603050405020304" pitchFamily="18" charset="0"/>
                </a:rPr>
                <a:t>Решение показано на рисунке</a:t>
              </a:r>
              <a:r>
                <a:rPr lang="en-US" altLang="ru-RU" sz="2800">
                  <a:cs typeface="Times New Roman" panose="02020603050405020304" pitchFamily="18" charset="0"/>
                </a:rPr>
                <a:t>.</a:t>
              </a:r>
              <a:endParaRPr lang="ru-RU" altLang="ru-RU"/>
            </a:p>
          </p:txBody>
        </p:sp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008"/>
              <a:ext cx="2352" cy="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15. Прямоугольник разрежьте на две части, из которых можно сложить квадрат.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33600"/>
            <a:ext cx="31115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2021" name="Group 5"/>
          <p:cNvGrpSpPr>
            <a:grpSpLocks/>
          </p:cNvGrpSpPr>
          <p:nvPr/>
        </p:nvGrpSpPr>
        <p:grpSpPr bwMode="auto">
          <a:xfrm>
            <a:off x="304800" y="2133600"/>
            <a:ext cx="8610600" cy="3871913"/>
            <a:chOff x="192" y="1344"/>
            <a:chExt cx="5424" cy="2439"/>
          </a:xfrm>
        </p:grpSpPr>
        <p:pic>
          <p:nvPicPr>
            <p:cNvPr id="276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344"/>
              <a:ext cx="1960" cy="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Text Box 7"/>
            <p:cNvSpPr txBox="1">
              <a:spLocks noChangeArrowheads="1"/>
            </p:cNvSpPr>
            <p:nvPr/>
          </p:nvSpPr>
          <p:spPr bwMode="auto">
            <a:xfrm>
              <a:off x="192" y="3456"/>
              <a:ext cx="5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800" dirty="0">
                  <a:cs typeface="Times New Roman" panose="02020603050405020304" pitchFamily="18" charset="0"/>
                </a:rPr>
                <a:t>	Решение показано на рисунке</a:t>
              </a:r>
              <a:r>
                <a:rPr lang="en-US" altLang="ru-RU" sz="2800" dirty="0">
                  <a:cs typeface="Times New Roman" panose="02020603050405020304" pitchFamily="18" charset="0"/>
                </a:rPr>
                <a:t>.</a:t>
              </a:r>
              <a:r>
                <a:rPr lang="ru-RU" altLang="ru-RU" sz="2800" dirty="0"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5533</Words>
  <Application>Microsoft Office PowerPoint</Application>
  <PresentationFormat>Экран (4:3)</PresentationFormat>
  <Paragraphs>485</Paragraphs>
  <Slides>112</Slides>
  <Notes>106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112</vt:i4>
      </vt:variant>
    </vt:vector>
  </HeadingPairs>
  <TitlesOfParts>
    <vt:vector size="119" baseType="lpstr">
      <vt:lpstr>Arial</vt:lpstr>
      <vt:lpstr>Arial Black</vt:lpstr>
      <vt:lpstr>Cambria Math</vt:lpstr>
      <vt:lpstr>Times New Roman</vt:lpstr>
      <vt:lpstr>Оформление по умолчанию</vt:lpstr>
      <vt:lpstr>Точечный рисунок</vt:lpstr>
      <vt:lpstr>Equation</vt:lpstr>
      <vt:lpstr>Площадь. Равносоставленность  и задачи на разрезание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Свойства площади</vt:lpstr>
      <vt:lpstr>Площадь произвольной фигуры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Площадь параллелограмма</vt:lpstr>
      <vt:lpstr>Упражнения</vt:lpstr>
      <vt:lpstr>Презентация PowerPoint</vt:lpstr>
      <vt:lpstr>Презентация PowerPoint</vt:lpstr>
      <vt:lpstr>III. Площадь треугольника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IV. Площадь трапеции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V. Площадь многоугольника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VI. Изопериметрическая задача*</vt:lpstr>
      <vt:lpstr>Теорема 1</vt:lpstr>
      <vt:lpstr>Теорема 2</vt:lpstr>
      <vt:lpstr>Теорема 3</vt:lpstr>
      <vt:lpstr>Равносоставленность</vt:lpstr>
      <vt:lpstr>Теорема 1</vt:lpstr>
      <vt:lpstr>Теорема 2</vt:lpstr>
      <vt:lpstr>Теорема 2 (продолжение)</vt:lpstr>
      <vt:lpstr>Теорема 3</vt:lpstr>
      <vt:lpstr>Теорема 4</vt:lpstr>
      <vt:lpstr>Теорема (основная) </vt:lpstr>
      <vt:lpstr>Теорема Пифагора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97</cp:revision>
  <dcterms:created xsi:type="dcterms:W3CDTF">2008-04-30T05:51:18Z</dcterms:created>
  <dcterms:modified xsi:type="dcterms:W3CDTF">2021-02-15T14:28:25Z</dcterms:modified>
</cp:coreProperties>
</file>