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5"/>
  </p:notesMasterIdLst>
  <p:sldIdLst>
    <p:sldId id="751" r:id="rId2"/>
    <p:sldId id="1033" r:id="rId3"/>
    <p:sldId id="1039" r:id="rId4"/>
    <p:sldId id="1034" r:id="rId5"/>
    <p:sldId id="1035" r:id="rId6"/>
    <p:sldId id="1071" r:id="rId7"/>
    <p:sldId id="708" r:id="rId8"/>
    <p:sldId id="701" r:id="rId9"/>
    <p:sldId id="702" r:id="rId10"/>
    <p:sldId id="1037" r:id="rId11"/>
    <p:sldId id="703" r:id="rId12"/>
    <p:sldId id="1038" r:id="rId13"/>
    <p:sldId id="458" r:id="rId14"/>
    <p:sldId id="435" r:id="rId15"/>
    <p:sldId id="556" r:id="rId16"/>
    <p:sldId id="439" r:id="rId17"/>
    <p:sldId id="440" r:id="rId18"/>
    <p:sldId id="442" r:id="rId19"/>
    <p:sldId id="569" r:id="rId20"/>
    <p:sldId id="1043" r:id="rId21"/>
    <p:sldId id="1044" r:id="rId22"/>
    <p:sldId id="1045" r:id="rId23"/>
    <p:sldId id="718" r:id="rId24"/>
    <p:sldId id="1046" r:id="rId25"/>
    <p:sldId id="1047" r:id="rId26"/>
    <p:sldId id="1048" r:id="rId27"/>
    <p:sldId id="1049" r:id="rId28"/>
    <p:sldId id="1050" r:id="rId29"/>
    <p:sldId id="1051" r:id="rId30"/>
    <p:sldId id="1052" r:id="rId31"/>
    <p:sldId id="1053" r:id="rId32"/>
    <p:sldId id="1054" r:id="rId33"/>
    <p:sldId id="1055" r:id="rId34"/>
    <p:sldId id="1056" r:id="rId35"/>
    <p:sldId id="474" r:id="rId36"/>
    <p:sldId id="480" r:id="rId37"/>
    <p:sldId id="482" r:id="rId38"/>
    <p:sldId id="1057" r:id="rId39"/>
    <p:sldId id="446" r:id="rId40"/>
    <p:sldId id="447" r:id="rId41"/>
    <p:sldId id="483" r:id="rId42"/>
    <p:sldId id="484" r:id="rId43"/>
    <p:sldId id="680" r:id="rId44"/>
    <p:sldId id="489" r:id="rId45"/>
    <p:sldId id="1059" r:id="rId46"/>
    <p:sldId id="1058" r:id="rId47"/>
    <p:sldId id="491" r:id="rId48"/>
    <p:sldId id="498" r:id="rId49"/>
    <p:sldId id="494" r:id="rId50"/>
    <p:sldId id="495" r:id="rId51"/>
    <p:sldId id="667" r:id="rId52"/>
    <p:sldId id="685" r:id="rId53"/>
    <p:sldId id="686" r:id="rId54"/>
    <p:sldId id="684" r:id="rId55"/>
    <p:sldId id="500" r:id="rId56"/>
    <p:sldId id="501" r:id="rId57"/>
    <p:sldId id="502" r:id="rId58"/>
    <p:sldId id="507" r:id="rId59"/>
    <p:sldId id="508" r:id="rId60"/>
    <p:sldId id="509" r:id="rId61"/>
    <p:sldId id="673" r:id="rId62"/>
    <p:sldId id="674" r:id="rId63"/>
    <p:sldId id="510" r:id="rId64"/>
    <p:sldId id="511" r:id="rId65"/>
    <p:sldId id="512" r:id="rId66"/>
    <p:sldId id="1063" r:id="rId67"/>
    <p:sldId id="1064" r:id="rId68"/>
    <p:sldId id="1060" r:id="rId69"/>
    <p:sldId id="1061" r:id="rId70"/>
    <p:sldId id="309" r:id="rId71"/>
    <p:sldId id="329" r:id="rId72"/>
    <p:sldId id="338" r:id="rId73"/>
    <p:sldId id="269" r:id="rId74"/>
    <p:sldId id="271" r:id="rId75"/>
    <p:sldId id="270" r:id="rId76"/>
    <p:sldId id="299" r:id="rId77"/>
    <p:sldId id="302" r:id="rId78"/>
    <p:sldId id="303" r:id="rId79"/>
    <p:sldId id="295" r:id="rId80"/>
    <p:sldId id="296" r:id="rId81"/>
    <p:sldId id="297" r:id="rId82"/>
    <p:sldId id="298" r:id="rId83"/>
    <p:sldId id="706" r:id="rId84"/>
    <p:sldId id="304" r:id="rId85"/>
    <p:sldId id="305" r:id="rId86"/>
    <p:sldId id="326" r:id="rId87"/>
    <p:sldId id="334" r:id="rId88"/>
    <p:sldId id="335" r:id="rId89"/>
    <p:sldId id="307" r:id="rId90"/>
    <p:sldId id="327" r:id="rId91"/>
    <p:sldId id="336" r:id="rId92"/>
    <p:sldId id="337" r:id="rId93"/>
    <p:sldId id="301" r:id="rId94"/>
    <p:sldId id="261" r:id="rId95"/>
    <p:sldId id="300" r:id="rId96"/>
    <p:sldId id="330" r:id="rId97"/>
    <p:sldId id="331" r:id="rId98"/>
    <p:sldId id="260" r:id="rId99"/>
    <p:sldId id="263" r:id="rId100"/>
    <p:sldId id="274" r:id="rId101"/>
    <p:sldId id="731" r:id="rId102"/>
    <p:sldId id="310" r:id="rId103"/>
    <p:sldId id="313" r:id="rId104"/>
    <p:sldId id="267" r:id="rId105"/>
    <p:sldId id="268" r:id="rId106"/>
    <p:sldId id="273" r:id="rId107"/>
    <p:sldId id="276" r:id="rId108"/>
    <p:sldId id="289" r:id="rId109"/>
    <p:sldId id="290" r:id="rId110"/>
    <p:sldId id="291" r:id="rId111"/>
    <p:sldId id="292" r:id="rId112"/>
    <p:sldId id="1066" r:id="rId113"/>
    <p:sldId id="1067" r:id="rId114"/>
    <p:sldId id="1065" r:id="rId115"/>
    <p:sldId id="1069" r:id="rId116"/>
    <p:sldId id="406" r:id="rId117"/>
    <p:sldId id="398" r:id="rId118"/>
    <p:sldId id="394" r:id="rId119"/>
    <p:sldId id="379" r:id="rId120"/>
    <p:sldId id="387" r:id="rId121"/>
    <p:sldId id="395" r:id="rId122"/>
    <p:sldId id="1068" r:id="rId123"/>
    <p:sldId id="1072" r:id="rId1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0929"/>
  </p:normalViewPr>
  <p:slideViewPr>
    <p:cSldViewPr>
      <p:cViewPr varScale="1">
        <p:scale>
          <a:sx n="94" d="100"/>
          <a:sy n="94" d="100"/>
        </p:scale>
        <p:origin x="4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1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57465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4242F23-781C-4FB5-B804-95A622E04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4982F9-CA52-4540-B92A-220A54E027B6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8A2FD66-7740-43E5-A869-B95C68E78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3B92C12-86FE-4EBD-B206-AA7817876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121773D-D089-438B-BFA1-2B49B5516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931E96-CB5B-4D35-9D91-EC9B9FFB2C0F}" type="slidenum">
              <a:rPr lang="ru-RU" altLang="ru-RU" sz="1200"/>
              <a:pPr eaLnBrk="1" hangingPunct="1"/>
              <a:t>102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A4D6155-2679-4A93-978C-B95714960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8747730-AD2F-4A1A-B7D2-119F8053A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9F737D9-49A0-4D3D-8A77-AEAF29C8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2F527D-5151-420B-BF10-F5DAC1D746B5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0B053F4-4B87-4FF6-B656-0130FCD84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07BD0FE-7645-4605-99E9-40DD3548E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AE63193-F365-4E4C-8384-BEBDE1D5C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AB40CD-8CF9-4463-92D8-E722F36F14B5}" type="slidenum">
              <a:rPr lang="ru-RU" altLang="ru-RU" sz="1200"/>
              <a:pPr eaLnBrk="1" hangingPunct="1"/>
              <a:t>104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0C92E4E-A1CB-47BD-BBAB-2814EEEB3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6A27E9E-40D7-41FC-BC22-07F1296FA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74AFF5C-6090-4DEC-A53C-9A293147F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9B05D1-D9EA-4E66-8DC9-0BAC1C5E0A85}" type="slidenum">
              <a:rPr lang="ru-RU" altLang="ru-RU" sz="1200"/>
              <a:pPr eaLnBrk="1" hangingPunct="1"/>
              <a:t>105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5655AF-1436-4B90-A2BF-4793948B1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7AE1EB9-EA99-428D-BFCE-DC1EC9C5C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11470AF-7DAF-400F-B69B-641E54EB6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37FB27-9883-4C73-9A7E-77A76AE0FB3A}" type="slidenum">
              <a:rPr lang="ru-RU" altLang="ru-RU" sz="1200"/>
              <a:pPr eaLnBrk="1" hangingPunct="1"/>
              <a:t>106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AA73841-DF9B-48BA-BCB1-CAB6E3D1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CC1AF75-C46D-47D5-8783-3BE36EEB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3CFDDF5-39E4-44BA-BD8B-17D0C6A76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B5F354-5EBE-4CFD-AA0C-9D08E7DDA658}" type="slidenum">
              <a:rPr lang="ru-RU" altLang="ru-RU" sz="1200"/>
              <a:pPr eaLnBrk="1" hangingPunct="1"/>
              <a:t>107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8646C76-C537-4595-8B2D-2AC0AE5E9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AF6B1CD-D289-4348-9B3F-2CAD1302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108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95789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109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895891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110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22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391159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91517D5-77A6-441A-B569-217E700A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289E0C-E6E4-4F21-9B31-58B5AF3F53E3}" type="slidenum">
              <a:rPr lang="ru-RU" altLang="ru-RU" sz="1200"/>
              <a:pPr eaLnBrk="1" hangingPunct="1"/>
              <a:t>111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ED1764F-E1BF-43C7-BB21-4127C616A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FA6FD9A-BF7D-474E-8900-89866E925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735785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9E87F04-0DCD-4BC8-B226-017193667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A00AF9-5DA4-4200-8098-754B996B25DA}" type="slidenum">
              <a:rPr lang="ru-RU" altLang="ru-RU" sz="1200"/>
              <a:pPr eaLnBrk="1" hangingPunct="1"/>
              <a:t>112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1337D8-F40A-4522-AA53-425ED05FA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8F25F5-C34D-40DA-AB6D-3ACCB21A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765751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9E87F04-0DCD-4BC8-B226-017193667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A00AF9-5DA4-4200-8098-754B996B25DA}" type="slidenum">
              <a:rPr lang="ru-RU" altLang="ru-RU" sz="1200"/>
              <a:pPr eaLnBrk="1" hangingPunct="1"/>
              <a:t>113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1337D8-F40A-4522-AA53-425ED05FA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8F25F5-C34D-40DA-AB6D-3ACCB21A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4240770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9E87F04-0DCD-4BC8-B226-017193667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A00AF9-5DA4-4200-8098-754B996B25DA}" type="slidenum">
              <a:rPr lang="ru-RU" altLang="ru-RU" sz="1200"/>
              <a:pPr eaLnBrk="1" hangingPunct="1"/>
              <a:t>114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1337D8-F40A-4522-AA53-425ED05FA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8F25F5-C34D-40DA-AB6D-3ACCB21A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06852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9E87F04-0DCD-4BC8-B226-017193667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A00AF9-5DA4-4200-8098-754B996B25DA}" type="slidenum">
              <a:rPr lang="ru-RU" altLang="ru-RU" sz="1200"/>
              <a:pPr eaLnBrk="1" hangingPunct="1"/>
              <a:t>115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1337D8-F40A-4522-AA53-425ED05FA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8F25F5-C34D-40DA-AB6D-3ACCB21A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204564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D5335D6-9112-1852-3303-965865AB2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F482AE-2E6A-45B7-AF24-715F44EE3D99}" type="slidenum">
              <a:rPr lang="ru-RU" altLang="ru-RU" sz="1200"/>
              <a:pPr eaLnBrk="1" hangingPunct="1"/>
              <a:t>116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0E5D09B-C318-D443-FAD4-AFF4B48A4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40E6386-FB3C-25A3-C63E-0B17F09EF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2F60A15-6C1B-607F-D531-116684173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FD366C-CCB7-4813-BC31-AD9A66097977}" type="slidenum">
              <a:rPr lang="ru-RU" altLang="ru-RU" sz="1200"/>
              <a:pPr eaLnBrk="1" hangingPunct="1"/>
              <a:t>117</a:t>
            </a:fld>
            <a:endParaRPr lang="ru-RU" altLang="ru-RU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32FE62A-7E18-DC25-6F2E-A82249128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2B63B92-4156-35C2-E71D-BED5095C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2E9E5E1-F057-351C-E175-84192CBB7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7B72CC-8D0A-4953-9708-EAF0D4187DF8}" type="slidenum">
              <a:rPr lang="ru-RU" altLang="ru-RU" sz="1200"/>
              <a:pPr eaLnBrk="1" hangingPunct="1"/>
              <a:t>118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6A6C430-8000-630B-F52D-B809E19A2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A1C92B8-45D4-E99C-5489-87272CCD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117499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4AE60CF-2A68-D2D9-5228-1D37112039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97E4C3-F08D-40D5-B539-4695B3F79040}" type="slidenum">
              <a:rPr lang="ru-RU" altLang="ru-RU" sz="1200"/>
              <a:pPr eaLnBrk="1" hangingPunct="1"/>
              <a:t>119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D7A00C2-C9B2-6485-EF06-367D56774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301CF45-7B16-9516-4A60-6881F66D6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CB5601-B721-889B-0CB7-0DCCA96CE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1024B1-5FEB-4EA5-B504-2412D7E4568F}" type="slidenum">
              <a:rPr lang="ru-RU" altLang="ru-RU" sz="1200"/>
              <a:pPr eaLnBrk="1" hangingPunct="1"/>
              <a:t>120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ABFA3CC-F18F-4846-2440-A64ADD3FD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595FB54-29CC-8AF8-9CD9-D306D48F5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6FC285-1269-40C2-A225-AED6A7FB8F7C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3EAF49A-E55C-98A4-C0EA-AF9DB4D9A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D9C62-E734-42BD-8714-CD671FCA4A08}" type="slidenum">
              <a:rPr lang="ru-RU" altLang="ru-RU" sz="1200"/>
              <a:pPr eaLnBrk="1" hangingPunct="1"/>
              <a:t>121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BB52711-BD85-2DB4-B2E2-D7CD5CBE0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BB5411-18A3-C556-2552-3F211045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3EAF49A-E55C-98A4-C0EA-AF9DB4D9A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BD9C62-E734-42BD-8714-CD671FCA4A08}" type="slidenum">
              <a:rPr lang="ru-RU" altLang="ru-RU" sz="1200"/>
              <a:pPr eaLnBrk="1" hangingPunct="1"/>
              <a:t>122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BB52711-BD85-2DB4-B2E2-D7CD5CBE0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BB5411-18A3-C556-2552-3F211045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913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443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9865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607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9543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F8AA0-7FDD-4D97-92C1-76EB350EDEDB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7497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255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4F530F-EFC3-4C1E-B1FC-41787280E403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569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3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0502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3A8DD32-FFDC-43B9-8F18-7203DBCA4D9D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2882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785122E-5E34-43BF-8707-CED47F4A9F53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3064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3A8DD32-FFDC-43B9-8F18-7203DBCA4D9D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41429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785122E-5E34-43BF-8707-CED47F4A9F53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307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785122E-5E34-43BF-8707-CED47F4A9F53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8892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3915190-E989-43D8-8653-016D99E5B88F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9F8C795-4358-41BE-A450-5C5958D78F28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84225D5-C1BB-43EF-974A-ED9F6082D4EF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84225D5-C1BB-43EF-974A-ED9F6082D4EF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169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5697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5774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3890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3569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2221FF-5A51-49E2-9AD4-45B79AEAC790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488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7A286-DD55-4570-9A64-0B5184B35054}" type="slidenum">
              <a:rPr lang="ru-RU"/>
              <a:pPr/>
              <a:t>35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80B8A-5555-44F5-B64E-28683D305815}" type="slidenum">
              <a:rPr lang="ru-RU"/>
              <a:pPr/>
              <a:t>36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850C7B-5550-4F98-A77D-38D25B809A2B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850C7B-5550-4F98-A77D-38D25B809A2B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3766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8643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988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5903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7C986B-AFBE-4057-BF60-21C2ED23D59E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58827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45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5424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46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65670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CAC0850-0E51-4ACD-811F-F9030AD8A433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F89BA8B-C52E-40B6-8FCF-9A79F24D68F9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1741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379DC7-38AE-4D6E-9F6D-838EBF2956EF}" type="slidenum">
              <a:rPr lang="ru-RU" sz="1200"/>
              <a:pPr eaLnBrk="1" hangingPunct="1"/>
              <a:t>49</a:t>
            </a:fld>
            <a:endParaRPr 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379DC7-38AE-4D6E-9F6D-838EBF2956EF}" type="slidenum">
              <a:rPr lang="ru-RU" sz="1200"/>
              <a:pPr eaLnBrk="1" hangingPunct="1"/>
              <a:t>50</a:t>
            </a:fld>
            <a:endParaRPr 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72111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32827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70843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007730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4571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9235F1F-2B2B-459B-B944-4964460F6918}" type="slidenum">
              <a:rPr lang="ru-RU" sz="1200"/>
              <a:pPr eaLnBrk="1" hangingPunct="1"/>
              <a:t>55</a:t>
            </a:fld>
            <a:endParaRPr lang="ru-RU" sz="120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E220CB8-A2BE-4E94-AF09-AE30FFB51AB8}" type="slidenum">
              <a:rPr lang="ru-RU" sz="1200"/>
              <a:pPr eaLnBrk="1" hangingPunct="1"/>
              <a:t>56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E220CB8-A2BE-4E94-AF09-AE30FFB51AB8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05F2B77-4207-468F-9870-587867F38A44}" type="slidenum">
              <a:rPr lang="ru-RU" sz="1200"/>
              <a:pPr eaLnBrk="1" hangingPunct="1"/>
              <a:t>58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05F2B77-4207-468F-9870-587867F38A44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DBDD6F1-7D9E-49E9-B09B-7929D39E7681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55932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5F4A19-A6EB-4D09-947A-621428480374}" type="slidenum">
              <a:rPr lang="ru-RU" altLang="ru-RU" smtClean="0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43546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49FE23-EAC6-4224-A0A5-9D6E7D10AD26}" type="slidenum">
              <a:rPr lang="ru-RU" altLang="ru-RU" smtClean="0"/>
              <a:pPr>
                <a:spcBef>
                  <a:spcPct val="0"/>
                </a:spcBef>
              </a:pPr>
              <a:t>62</a:t>
            </a:fld>
            <a:endParaRPr lang="ru-RU" alt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75753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085AA57-6476-4D8F-9339-90DFB1F89C10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F1D587B-EBB5-4511-9A57-21D14A5BFDEF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DB81433-42A2-4B01-8ABE-46D5468F3345}" type="slidenum">
              <a:rPr lang="ru-RU" sz="1200"/>
              <a:pPr eaLnBrk="1" hangingPunct="1"/>
              <a:t>65</a:t>
            </a:fld>
            <a:endParaRPr lang="ru-RU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91517D5-77A6-441A-B569-217E700A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289E0C-E6E4-4F21-9B31-58B5AF3F53E3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ED1764F-E1BF-43C7-BB21-4127C616A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FA6FD9A-BF7D-474E-8900-89866E925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46944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91517D5-77A6-441A-B569-217E700AA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289E0C-E6E4-4F21-9B31-58B5AF3F53E3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ED1764F-E1BF-43C7-BB21-4127C616A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FA6FD9A-BF7D-474E-8900-89866E925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99598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39018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1213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053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76280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9012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51753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457225A-B51D-458D-AFC4-D9249A893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E9BD48-6081-4731-BD74-761DBDC3C0FB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3F558F7-0A96-4164-833F-C2C99E52B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C6E2E8E-295B-4FEE-AFC0-762623558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0ACB8DE-3734-4834-A435-DC28B7FA4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46D449-0663-419C-A404-FBCE300CE238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0C38CE2-7BA5-46A2-8C19-3E06ED818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384258E-ACE0-43F6-884A-5FA8CD3A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09F133E-C5D0-4E7C-A471-01D028849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039B37-CBC9-43FE-B461-4657E367E127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DD97E3D-1C6A-445F-B013-F44D4CA04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5AED597-D576-4E55-A249-47088149B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263AAD3-CAFA-43A8-975E-834B2FDF5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D79542-4097-4D31-8A51-DF91F251542C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DF1D38E-C82C-4126-9335-3CC2B0AC8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87FF30F-C312-4DFF-9B67-7D87BA7D9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09A94CB-5A93-49F0-8A3B-2A9ED78C7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B4EBF1-0070-4B8F-96A4-6DD1F7495117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1DF3C48-A385-4136-9D5B-984234319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9C56976-FEE5-41C4-94EB-89CA9976B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E4453C2-4856-4136-9951-C61BDA235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ABB851-A350-4777-8AF5-411023744339}" type="slidenum">
              <a:rPr lang="ru-RU" altLang="ru-RU" sz="1200"/>
              <a:pPr eaLnBrk="1" hangingPunct="1"/>
              <a:t>78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858E204-3CD5-4D79-AFA8-5580710D9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73B5835-93AF-4C95-A1C8-DCCCEA5B4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E28BEBF-8D75-4532-9897-A1F878DB2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B0EF43-6FAD-40D4-8F0E-5A191004159B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030DEE3-F3EB-4AAE-9D3F-A39EE080B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3B2A2EF-A15C-475C-B917-CF2CC7D07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30828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FA2B770-D156-4A41-8B20-B679C4CD8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F6E576-7370-4ED5-A455-730DC2C94DE4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DF4EF1D-B2AF-4F1D-BD7F-1A73C44E3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6F04F15-8829-428A-9135-6CBE2E66F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8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478512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9D5E18B-8B77-4022-BFF5-EB6E01E98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2701C9-59FD-411D-B34A-7FDBB0B48779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CA4EB8A-275D-47B3-BD33-AA15ACF3E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AEF4286-47A4-470F-862A-679C962B7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42272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C6F4EAD-C93D-47EF-AC4B-977C795F6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64619F-692F-4881-B31B-6E930D189403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9E90BDE-863E-4EE4-8C2E-E3DAE536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6B9151E-CF74-4A9F-8651-F6D126C51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89358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5C5B04-C574-4EF1-8B9B-918C1AAF594A}" type="slidenum">
              <a:rPr lang="ru-RU" sz="1200" smtClean="0"/>
              <a:pPr eaLnBrk="1" hangingPunct="1"/>
              <a:t>83</a:t>
            </a:fld>
            <a:endParaRPr 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08048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CFBAF54-DDAA-4F07-946D-F5140447B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BAED6D-2337-4DB2-8E64-30B1632E33F4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BC30007-36D7-4D27-A780-E42ACE313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37A885C-1593-4793-B5F5-9D0E8FBAB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62B3701-E62C-4519-A4CF-5E06DA6D4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12E387-8C4E-4994-A0DB-7A0EBCA9D5FB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F6A5C7-C3B1-467E-B0F6-C6D16AC33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89FC46B-4B01-4FC4-9EEB-DD4DD13E2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8B3160-4668-894A-0FD2-CED4596B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C6C15-6BC5-460F-94C7-853ECA35196C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2F40797-BFB5-3F1F-EFAD-E0C0D0ECF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603536D-1CC2-2FD0-B280-5F222885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8B3160-4668-894A-0FD2-CED4596B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C6C15-6BC5-460F-94C7-853ECA35196C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2F40797-BFB5-3F1F-EFAD-E0C0D0ECF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603536D-1CC2-2FD0-B280-5F222885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692653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8B3160-4668-894A-0FD2-CED4596BA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C6C15-6BC5-460F-94C7-853ECA35196C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72F40797-BFB5-3F1F-EFAD-E0C0D0ECF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603536D-1CC2-2FD0-B280-5F222885E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729693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2ACAF05-09D7-4371-824A-E899F0E83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F37DA4-1578-474A-A5CB-4EEDC949687D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5407F52-9EEB-4357-AA23-AF76F6655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099ED5B-D787-43A2-AC9E-0522A4EC4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FE9A4-4715-4A76-B8D7-61F30A618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7D82-B29F-4B05-A007-8BE35AFE2418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06EF7896-A510-4473-8ED5-C6A302D53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DBD95AE-3D23-4F89-A891-A6521261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8BCC1D-E597-4621-A0F4-F16EDEFA8BCB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39513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156F9D-0D74-771D-D3D1-1BB8463C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1302E-E18C-4ADA-BD80-D82540309E35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EC14102-74C3-33FB-4712-41D19D219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E433FDE5-283E-C79B-E26A-AA6F18416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156F9D-0D74-771D-D3D1-1BB8463C1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1302E-E18C-4ADA-BD80-D82540309E35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EC14102-74C3-33FB-4712-41D19D219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E433FDE5-283E-C79B-E26A-AA6F18416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431001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D27D828-E2C3-4FF5-B612-1F4864266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56E4A0-3A1C-4C4C-93E4-948B274A6F75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72A09C4-AACC-4441-96A9-1012F8154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AA6465B-B11E-4A49-8A25-E8B4097B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BCBDC5C-9376-4F9B-888C-B68A4F90F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5247D8-473F-4255-B97C-B553F8DE1781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1E91E74-40FF-4B98-A83D-B1C3F3B6A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8CD3DA-B75A-4EBE-A4B8-268ACCE6B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8B3F5C-639F-4DB4-8EF4-AACD6E739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E92EB0-7FCF-42E8-84FA-E389B89E7263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A0A25F-4EE5-4E90-806A-31668E97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6437940-BC8A-43E4-B706-B6F2395F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8B3F5C-639F-4DB4-8EF4-AACD6E739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E92EB0-7FCF-42E8-84FA-E389B89E7263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A0A25F-4EE5-4E90-806A-31668E97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6437940-BC8A-43E4-B706-B6F2395F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265328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8B3F5C-639F-4DB4-8EF4-AACD6E739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E92EB0-7FCF-42E8-84FA-E389B89E7263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A0A25F-4EE5-4E90-806A-31668E97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6437940-BC8A-43E4-B706-B6F2395F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08407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5472967-7E95-4E83-A1B1-1137EDFA7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58F97F-6BCA-4F4A-9F69-EF1FED79358D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FE19093-8E34-4D13-8899-E2AAEA51B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C2113B4-F803-4CD1-ADD5-CBD251780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272379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9E87F04-0DCD-4BC8-B226-017193667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A00AF9-5DA4-4200-8098-754B996B25DA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1337D8-F40A-4522-AA53-425ED05FA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78F25F5-C34D-40DA-AB6D-3ACCB21A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ED5B729-BBF9-4D17-888A-F6B0AE868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2556A5-37CA-4357-9088-CBB5DBAA30CF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1CA2E99-D7FC-42B6-A1E6-7D62CA6C1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C5D44E2-461E-426D-992B-3EA3D3FF8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8.png"/><Relationship Id="rId4" Type="http://schemas.openxmlformats.org/officeDocument/2006/relationships/image" Target="../media/image168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Начала геометрии. </a:t>
            </a:r>
            <a:br>
              <a:rPr lang="ru-RU" sz="3600" cap="all" dirty="0">
                <a:solidFill>
                  <a:srgbClr val="00206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Определение основных понятий</a:t>
            </a:r>
            <a:br>
              <a:rPr lang="ru-RU" sz="24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7 класс»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" y="260648"/>
            <a:ext cx="9145016" cy="3888432"/>
          </a:xfrm>
        </p:spPr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Н. Колмогоров в приложении к учебнику пишет: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«Логически строгий курс геометрии строится следующим образом: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Перечисляются основные геометрические понятия, которые вводятся без определений.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Формулируются аксиомы.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При их помощи даются определения всех остальных геометрических понятий.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 На основе аксиом и определений все дальнейшие геометрические предложения доказываются».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737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358C59-5F2F-45A4-AAA0-F17660565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86B86B07-738A-4567-A122-8F8E0134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Какая имеется зависимость между числом вершин</a:t>
            </a:r>
            <a:r>
              <a:rPr lang="ru-RU" altLang="ru-RU" sz="3200" dirty="0"/>
              <a:t>, числом углов </a:t>
            </a:r>
            <a:r>
              <a:rPr lang="ru-RU" altLang="ru-RU" sz="3200" dirty="0">
                <a:cs typeface="Times New Roman" panose="02020603050405020304" pitchFamily="18" charset="0"/>
              </a:rPr>
              <a:t>и числом сторон</a:t>
            </a:r>
            <a:r>
              <a:rPr lang="ru-RU" altLang="ru-RU" sz="3200" b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многоугольника?</a:t>
            </a:r>
            <a:r>
              <a:rPr lang="ru-RU" altLang="ru-RU" sz="3200" dirty="0"/>
              <a:t>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5958751-B087-4919-A4D2-B1265428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33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/>
              <a:t>Число вершин равно числу углов и равно числу сторон.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C84B7D-E1A6-4B02-9806-86BB3E8AE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EB0F0B9B-D290-40B6-AEF8-3B23AFD0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Нарисуйте шестиугольник, изображенный на</a:t>
            </a:r>
            <a:r>
              <a:rPr lang="ru-RU" sz="3200" dirty="0"/>
              <a:t> </a:t>
            </a:r>
            <a:r>
              <a:rPr lang="ru-RU" altLang="ru-RU" sz="3200" dirty="0"/>
              <a:t>рисунке. </a:t>
            </a:r>
            <a:r>
              <a:rPr lang="ru-RU" altLang="ru-RU" sz="3200" dirty="0">
                <a:cs typeface="Times New Roman" panose="02020603050405020304" pitchFamily="18" charset="0"/>
              </a:rPr>
              <a:t>Является ли он правильным? </a:t>
            </a:r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20992291-0E2A-4398-A73D-AF64582C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13388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/>
              <a:t> </a:t>
            </a:r>
            <a:r>
              <a:rPr lang="ru-RU" altLang="ru-RU" sz="3200"/>
              <a:t>Нет.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31903A8E-B602-4DEF-9A29-94939C70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133600"/>
            <a:ext cx="3109912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39CFE3-A5ED-4DBF-9339-139C28BF7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EEC47D17-7119-4238-814B-9FC8405A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 Нарисуйте восьмиугольник, изображенный на рисунке. </a:t>
            </a:r>
            <a:r>
              <a:rPr lang="ru-RU" altLang="ru-RU" sz="3200">
                <a:cs typeface="Times New Roman" panose="02020603050405020304" pitchFamily="18" charset="0"/>
              </a:rPr>
              <a:t>Является ли он правильным? 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E095ADAA-8B0B-4B4B-A538-B288C7E0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/>
              <a:t> </a:t>
            </a:r>
            <a:r>
              <a:rPr lang="ru-RU" altLang="ru-RU" sz="3200"/>
              <a:t>Нет.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4ED3C988-742F-4898-8A14-8D0ABE57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22098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166A274-42B5-49BB-96D5-5FEB5A6B2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C5781A0-614A-44A8-A188-1D663391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/>
              <a:t>	 На клетчатой бумаге изобразите какой-нибудь четырёхугольник, вершинами которого являются точки </a:t>
            </a:r>
            <a:r>
              <a:rPr lang="ru-RU" altLang="ru-RU" sz="3200" i="1"/>
              <a:t>A</a:t>
            </a:r>
            <a:r>
              <a:rPr lang="ru-RU" altLang="ru-RU" sz="3200"/>
              <a:t>,</a:t>
            </a:r>
            <a:r>
              <a:rPr lang="ru-RU" altLang="ru-RU" sz="3200" i="1"/>
              <a:t> B</a:t>
            </a:r>
            <a:r>
              <a:rPr lang="ru-RU" altLang="ru-RU" sz="3200"/>
              <a:t>,</a:t>
            </a:r>
            <a:r>
              <a:rPr lang="ru-RU" altLang="ru-RU" sz="3200" i="1"/>
              <a:t> C </a:t>
            </a:r>
            <a:r>
              <a:rPr lang="ru-RU" altLang="ru-RU" sz="3200"/>
              <a:t>и </a:t>
            </a:r>
            <a:r>
              <a:rPr lang="ru-RU" altLang="ru-RU" sz="3200" i="1"/>
              <a:t>D</a:t>
            </a:r>
            <a:r>
              <a:rPr lang="ru-RU" altLang="ru-RU" sz="3200"/>
              <a:t>. Сколько таких четырехугольников?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D353F309-BB1E-4DAE-953D-E7A8FFF4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608638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/>
              <a:t> </a:t>
            </a:r>
            <a:r>
              <a:rPr lang="ru-RU" altLang="ru-RU" sz="3200"/>
              <a:t>3.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8ABAB0B3-FE97-4C2D-B269-1A628B97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47963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3B828CAC-8665-4034-91E6-464DA11C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747963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84268C-E302-4B26-879D-ADFC08B87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351F80F-7E7C-4869-8555-931E6BDF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Сколько диагоналей имеет: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8D0D39B2-E3F4-47FF-B8EF-FB198F6FA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а) треугольник?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D8351863-2F91-44CE-80F0-2C19E8EF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0;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F6367F84-4C32-4274-8F2F-5BBC40797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четырехугольник?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94502AF-3116-4EBA-9D76-763ABA18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3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2;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9D33B538-3A00-4466-9073-FDE481652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004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пятиугольник?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44C15427-B67E-43CF-AE98-63B3D8BA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76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5;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B4F5FF5C-4517-4F3C-AF99-6679F18C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14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шестиугольник?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7CE071BD-B0B8-4452-8FB9-7C6BAFCA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9;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FA0506CE-2A70-4291-A5B5-1AC77F59C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</a:t>
            </a:r>
            <a:r>
              <a:rPr lang="en-US" altLang="ru-RU" sz="3200" i="1"/>
              <a:t>n-</a:t>
            </a:r>
            <a:r>
              <a:rPr lang="ru-RU" altLang="ru-RU" sz="3200"/>
              <a:t>угольник?</a:t>
            </a:r>
          </a:p>
        </p:txBody>
      </p:sp>
      <p:graphicFrame>
        <p:nvGraphicFramePr>
          <p:cNvPr id="28688" name="Object 16">
            <a:extLst>
              <a:ext uri="{FF2B5EF4-FFF2-40B4-BE49-F238E27FC236}">
                <a16:creationId xmlns:a16="http://schemas.microsoft.com/office/drawing/2014/main" id="{D0E90123-073A-4B9E-9D56-A05309BE58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876800"/>
          <a:ext cx="109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723586" progId="Equation.DSMT4">
                  <p:embed/>
                </p:oleObj>
              </mc:Choice>
              <mc:Fallback>
                <p:oleObj name="Equation" r:id="rId3" imgW="1091726" imgH="723586" progId="Equation.DSMT4">
                  <p:embed/>
                  <p:pic>
                    <p:nvPicPr>
                      <p:cNvPr id="28688" name="Object 16">
                        <a:extLst>
                          <a:ext uri="{FF2B5EF4-FFF2-40B4-BE49-F238E27FC236}">
                            <a16:creationId xmlns:a16="http://schemas.microsoft.com/office/drawing/2014/main" id="{D0E90123-073A-4B9E-9D56-A05309BE58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76800"/>
                        <a:ext cx="1092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  <p:bldP spid="28684" grpId="0" autoUpdateAnimBg="0"/>
      <p:bldP spid="28685" grpId="0" autoUpdateAnimBg="0"/>
      <p:bldP spid="28686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053AF59-6EE6-4FAF-B773-FE96F6C05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7A6F7EB-9813-4CEF-B13B-A83267FF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Может ли многоугольник иметь ровно: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27932055-8231-4591-B366-DA25CC37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а) 10 диагоналей?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2B29E396-3F20-4FBB-933A-9B8D7816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нет;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95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20 диагоналей?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29F9D951-580F-4497-BB11-68669A8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да;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90EE6E38-ED5E-48F1-9634-069C6CCD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в)* 30 диагоналей?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56EBB47B-6C04-4FFC-80A6-5D979EE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нет.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E16A4DC-9F94-4654-8E56-D460EA2F3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0483" name="Text Box 10">
            <a:extLst>
              <a:ext uri="{FF2B5EF4-FFF2-40B4-BE49-F238E27FC236}">
                <a16:creationId xmlns:a16="http://schemas.microsoft.com/office/drawing/2014/main" id="{8CE12C50-E7A2-4D26-B23C-4679C26A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dirty="0"/>
              <a:t>	</a:t>
            </a:r>
            <a:r>
              <a:rPr lang="ru-RU" altLang="ru-RU" sz="2800" dirty="0"/>
              <a:t>Существует ли многоугольник, число диагоналей которого равно числу его сторон?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0F94A1B0-0C06-4FE0-B453-9B9D211B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Да, пятиугольник.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DE40F6E-63D5-495D-BF0C-946EFA8BE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94EF321-EC4C-4167-9D88-3CD7F4F4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Многоугольник имеет 35 диагоналей. Сколько у него сторон?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D59A44-4DAD-4662-830F-6F55B82A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dirty="0"/>
              <a:t>10</a:t>
            </a:r>
            <a:r>
              <a:rPr lang="ru-RU" altLang="ru-RU" sz="2800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561E35-EC50-4D63-9263-152E86E9C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250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Приведите пример, когда общей частью (пересечением) двух треугольников является: а)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треугольник; б) четырехугольник; в) пятиугольник; г)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шестиугольник. 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42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endParaRPr lang="ru-RU" altLang="ru-RU" sz="2800" dirty="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3A3D897-ADDB-4C1B-BB2C-9DE208B95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	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80750"/>
            <a:ext cx="9145016" cy="648072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качестве аксиомы принимается следующее свойство.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8820DA-26E6-59BE-042B-9016C9E2CB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4138919" cy="30635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71B7F-4BB8-27DC-AA76-A276435C38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20437"/>
            <a:ext cx="7859317" cy="1839415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207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5EC118-ADAC-4FFA-AB6C-2ED4AD057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11*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	Приведите пример, когда общей частью (пересечением) треугольника и четырехугольника является восьмиугольник.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CDD0802-C480-4061-A8C2-F8C4C3700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12*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30D4ABE4-400D-4950-97D9-4DC2223A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15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рисунке изображен многоугольник </a:t>
            </a:r>
            <a:r>
              <a:rPr lang="en-US" altLang="ru-RU" sz="2800" i="1" dirty="0"/>
              <a:t>ABCDE</a:t>
            </a:r>
            <a:r>
              <a:rPr lang="ru-RU" altLang="ru-RU" sz="2800" dirty="0"/>
              <a:t>. Из</a:t>
            </a:r>
            <a:r>
              <a:rPr lang="ru-RU" sz="2800" dirty="0"/>
              <a:t> 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O </a:t>
            </a:r>
            <a:r>
              <a:rPr lang="ru-RU" altLang="ru-RU" sz="2800" dirty="0"/>
              <a:t>видны полностью стороны </a:t>
            </a:r>
            <a:r>
              <a:rPr lang="en-US" altLang="ru-RU" sz="2800" i="1" dirty="0"/>
              <a:t>AB</a:t>
            </a:r>
            <a:r>
              <a:rPr lang="en-US" altLang="ru-RU" sz="2800" dirty="0"/>
              <a:t>, </a:t>
            </a:r>
            <a:r>
              <a:rPr lang="en-US" altLang="ru-RU" sz="2800" i="1" dirty="0"/>
              <a:t>DE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AE </a:t>
            </a:r>
            <a:r>
              <a:rPr lang="ru-RU" altLang="ru-RU" sz="2800" dirty="0"/>
              <a:t>и</a:t>
            </a:r>
            <a:r>
              <a:rPr lang="ru-RU" sz="2800" dirty="0"/>
              <a:t> </a:t>
            </a:r>
            <a:r>
              <a:rPr lang="ru-RU" altLang="ru-RU" sz="2800" dirty="0"/>
              <a:t>лишь частично сторона </a:t>
            </a:r>
            <a:r>
              <a:rPr lang="en-US" altLang="ru-RU" sz="2800" i="1" dirty="0"/>
              <a:t> CD</a:t>
            </a:r>
            <a:r>
              <a:rPr lang="ru-RU" altLang="ru-RU" sz="2800" dirty="0"/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Нарисуйте какой-нибудь многоугольник и точку </a:t>
            </a:r>
            <a:r>
              <a:rPr lang="en-US" altLang="ru-RU" sz="2800" i="1" dirty="0"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cs typeface="Times New Roman" panose="02020603050405020304" pitchFamily="18" charset="0"/>
              </a:rPr>
              <a:t>внутри него так, чтобы ни одна из сторон не была видна из нее полностью.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E0DE656-2ECD-4C79-91ED-80E36FC6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5504"/>
            <a:ext cx="34401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877" name="Group 5">
            <a:extLst>
              <a:ext uri="{FF2B5EF4-FFF2-40B4-BE49-F238E27FC236}">
                <a16:creationId xmlns:a16="http://schemas.microsoft.com/office/drawing/2014/main" id="{502BBEF8-F35F-47AD-A00E-3F3FD8EB47D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050704"/>
            <a:ext cx="4827588" cy="3163888"/>
            <a:chOff x="2400" y="1776"/>
            <a:chExt cx="3041" cy="1993"/>
          </a:xfrm>
        </p:grpSpPr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02E16140-F5BD-4E87-BE1E-44E943AC8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52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26631" name="Picture 7">
              <a:extLst>
                <a:ext uri="{FF2B5EF4-FFF2-40B4-BE49-F238E27FC236}">
                  <a16:creationId xmlns:a16="http://schemas.microsoft.com/office/drawing/2014/main" id="{F203D6D0-6E89-4FD0-9FAC-A7E21BD93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76"/>
              <a:ext cx="2033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3D102E33-46BD-4E2C-F3FE-2C4B7FAC2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38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Выпуклые многоугольники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403CAA9-8563-3219-ACD3-E5D90BA5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58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Учебник Л.С. Атанасяна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66D2C0-24BE-7A54-C275-8F4A368007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768" y="999053"/>
            <a:ext cx="7316464" cy="10766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EA8073-DAEB-0821-0C36-2814BC4C35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464" y="2636912"/>
            <a:ext cx="7224432" cy="2067334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3F401CB6-957E-AA8A-2F67-441421B9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212546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Сумма углов выпуклого многоугольника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975B28-8265-C548-857A-B1FB9BF183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768" y="4695326"/>
            <a:ext cx="7224432" cy="1572971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06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1403CAA9-8563-3219-ACD3-E5D90BA5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00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Учебник А.Г. Мерзляка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F077BA-53DD-8195-2D42-19D5BB1A8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173" y="684257"/>
            <a:ext cx="7325747" cy="1133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A22CB-A7C1-3B86-A0E6-9FAC44A3FB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233" y="2132856"/>
            <a:ext cx="7363853" cy="3277057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06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CA1006A5-0191-498F-8E36-88F29B66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906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3200" i="1" dirty="0"/>
              <a:t> </a:t>
            </a:r>
            <a:r>
              <a:rPr lang="ru-RU" altLang="ru-RU" sz="2800" dirty="0"/>
              <a:t>Многоугольник называется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выпуклым</a:t>
            </a:r>
            <a:r>
              <a:rPr lang="ru-RU" altLang="ru-RU" sz="2800" dirty="0"/>
              <a:t>, если вместе с любыми двумя своими точками он содержит и</a:t>
            </a:r>
            <a:r>
              <a:rPr lang="ru-RU" sz="2800" dirty="0"/>
              <a:t> </a:t>
            </a:r>
            <a:r>
              <a:rPr lang="ru-RU" altLang="ru-RU" sz="2800" dirty="0"/>
              <a:t>соединяющий их отрезок.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D102E33-46BD-4E2C-F3FE-2C4B7FAC2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Наш учебник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13E809E-3717-21E9-5666-5C25E592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3269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В</a:t>
            </a:r>
            <a:r>
              <a:rPr lang="ru-RU" altLang="ru-RU" sz="2800" dirty="0">
                <a:cs typeface="Times New Roman" panose="02020603050405020304" pitchFamily="18" charset="0"/>
              </a:rPr>
              <a:t>ыпуклый многоугольник содержит все свои диагонали. Невыпуклый многоугольник может не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содержать некоторые свои диагонали</a:t>
            </a:r>
            <a:r>
              <a:rPr lang="ru-RU" altLang="ru-RU" sz="2800" dirty="0"/>
              <a:t>.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582A2EF-B9EC-74B6-7E71-9A128284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460533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139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CA1006A5-0191-498F-8E36-88F29B66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sz="3200" i="1" dirty="0"/>
              <a:t> </a:t>
            </a:r>
            <a:r>
              <a:rPr lang="ru-RU" altLang="ru-RU" dirty="0"/>
              <a:t>Это определение лучше тем, что именно оно применяется для доказательства теоремы о сумме углов выпуклого многоугольника. Кроме того, оно подходит не только для</a:t>
            </a:r>
            <a:r>
              <a:rPr lang="ru-RU" dirty="0"/>
              <a:t> </a:t>
            </a:r>
            <a:r>
              <a:rPr lang="ru-RU" altLang="ru-RU" dirty="0"/>
              <a:t>многоугольников, но и для других фигур: полуплоскость, угол, круг и др.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0255072-ECAA-252F-59DE-DA70E474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071B9BE-CD03-5417-4D34-4126D62C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92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    Доказательство 1.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Тогда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 разобьется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A6F5CD9-B94D-4A4E-267D-6D78448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7912"/>
            <a:ext cx="2530022" cy="216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643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29">
            <a:extLst>
              <a:ext uri="{FF2B5EF4-FFF2-40B4-BE49-F238E27FC236}">
                <a16:creationId xmlns:a16="http://schemas.microsoft.com/office/drawing/2014/main" id="{C10F44B1-19DD-454F-5871-F15AB05A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 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ее с 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Тогда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 разобьется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077" name="Picture 1030">
            <a:extLst>
              <a:ext uri="{FF2B5EF4-FFF2-40B4-BE49-F238E27FC236}">
                <a16:creationId xmlns:a16="http://schemas.microsoft.com/office/drawing/2014/main" id="{9963FF4B-A14F-3581-036E-E8D8D66CD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2952328" cy="26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21B2CA49-6E1A-957C-85FB-60B37ACF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Сумма внешних углов выпуклого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-угольника, взятых по одному при каждой вершине, равна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10CD81B8-97DC-049F-586F-CC8C61AE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151263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</a:t>
            </a:r>
            <a:r>
              <a:rPr lang="ru-RU" dirty="0"/>
              <a:t> </a:t>
            </a:r>
            <a:r>
              <a:rPr lang="ru-RU" altLang="ru-RU" dirty="0"/>
              <a:t>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0686B616-E94F-E667-15BD-67F42D76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1444674"/>
            <a:ext cx="3044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34080B-C5B2-D9A9-80B1-404F66DD3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00BECC39-C94F-875A-D702-B5CFCCFB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1. Какое 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58A1FA36-E2A0-C807-001B-63C78474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Так как сумма внешних углов выпуклого многоугольника равны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то у выпуклого многоугольника не может быть более трех тупых углов, следовательно, у него не может быть более трех внутренних острых углов.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Ответ.</a:t>
            </a:r>
            <a:r>
              <a:rPr lang="ru-RU" altLang="ru-RU" sz="2800" dirty="0"/>
              <a:t> 3.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  <p:bldP spid="333828" grpId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543B6F7D-760D-E41B-2D1B-8C65B4D5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7484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2. Чему равны углы правильного: а) треугольника; б)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четырехугольника; в) пятиугольника; г)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шестиугольника</a:t>
            </a:r>
            <a:r>
              <a:rPr lang="ru-RU" altLang="ru-RU" sz="2800" dirty="0"/>
              <a:t>; д) восьмиугольника; е)</a:t>
            </a:r>
            <a:r>
              <a:rPr lang="ru-RU" sz="2800" dirty="0"/>
              <a:t> </a:t>
            </a:r>
            <a:r>
              <a:rPr lang="ru-RU" altLang="ru-RU" sz="2800" dirty="0"/>
              <a:t>десятиугольника; ж)</a:t>
            </a:r>
            <a:r>
              <a:rPr lang="en-US" altLang="ru-RU" sz="2800" dirty="0"/>
              <a:t> </a:t>
            </a:r>
            <a:r>
              <a:rPr lang="ru-RU" altLang="ru-RU" sz="2800" dirty="0" err="1"/>
              <a:t>двенадцатиугольника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000B9BDB-C399-CE54-537A-76236E09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60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538FD40-4832-A41C-BACE-22CF6E80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90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  <a:endParaRPr lang="ru-RU" altLang="ru-RU"/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231DE334-C66D-23C0-377F-56359FD6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108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92C1F4EE-522E-53D3-9520-59F854AD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120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59B5D696-3790-F519-A128-C491FA09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135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35993811-0FA5-1E68-4580-D4288270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144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8" name="Text Box 10">
            <a:extLst>
              <a:ext uri="{FF2B5EF4-FFF2-40B4-BE49-F238E27FC236}">
                <a16:creationId xmlns:a16="http://schemas.microsoft.com/office/drawing/2014/main" id="{2BCC1837-98BC-E471-665F-79330179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ж) 150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7179" name="Picture 13">
            <a:extLst>
              <a:ext uri="{FF2B5EF4-FFF2-40B4-BE49-F238E27FC236}">
                <a16:creationId xmlns:a16="http://schemas.microsoft.com/office/drawing/2014/main" id="{28EE70F2-CCAB-D665-7695-C8619E8A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8" y="2674649"/>
            <a:ext cx="63166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  <p:bldP spid="299015" grpId="0" autoUpdateAnimBg="0"/>
      <p:bldP spid="299016" grpId="0" autoUpdateAnimBg="0"/>
      <p:bldP spid="299017" grpId="0" autoUpdateAnimBg="0"/>
      <p:bldP spid="2990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88"/>
            <a:ext cx="9145016" cy="2488808"/>
          </a:xfrm>
        </p:spPr>
        <p:txBody>
          <a:bodyPr/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Д. Александров, говоря о целях обучения геометрии в школе, в</a:t>
            </a:r>
            <a:r>
              <a:rPr lang="ru-RU" sz="2400" dirty="0"/>
              <a:t> 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соответствии с которыми и был написан учебник, указывал, что «особенность геометрии, выделяющая её среди других наук вообще, состоит в том, что в ней самая строгая логика соединена с наглядным представлением. Геометрия в своей сущности и есть такое соединение живого воображения и строгой логики, в котором они взаимодействуют и</a:t>
            </a:r>
            <a:r>
              <a:rPr lang="ru-RU" sz="2400" dirty="0"/>
              <a:t> 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дополняют друг друга».	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43EA4-4B68-175B-0F7C-DCF9ACFF536D}"/>
              </a:ext>
            </a:extLst>
          </p:cNvPr>
          <p:cNvSpPr txBox="1"/>
          <p:nvPr/>
        </p:nvSpPr>
        <p:spPr>
          <a:xfrm>
            <a:off x="35496" y="2852936"/>
            <a:ext cx="91450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учебнике отрезок является одним из основных неопределяемых понятий. В качестве аксиомы принимается следующее свойство.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Каждые две точки соединяет отрезок, и притом только один.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Лучом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объединение всех отрезков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содержащих точку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равенства отрезков используется аксиома об</a:t>
            </a:r>
            <a:r>
              <a:rPr lang="ru-RU" sz="2000" dirty="0"/>
              <a:t> 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откладывании отрезка: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каждом луче от его начала можно отложить отрезок, равный данному, и притом только один».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52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955F6F6D-F1C6-7E19-2D59-8C892835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3. Чему равна сумма углов </a:t>
            </a:r>
            <a:r>
              <a:rPr lang="ru-RU" altLang="ru-RU" sz="2800" dirty="0"/>
              <a:t>невыпуклого четырехугольника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?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221F3D1C-B332-431E-1A77-557E785C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360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0A2FD8A2-2770-1043-91B1-61F92B6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93" y="1700808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C09CE2CB-04E6-ECEF-0236-00771B63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993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4*. Найдите сумму углов 1, 2, 3, 4, 5 пятиугольной звездочки, изображенной на рисунке.</a:t>
            </a:r>
            <a:endParaRPr lang="en-US" altLang="ru-RU" sz="2800" dirty="0"/>
          </a:p>
        </p:txBody>
      </p:sp>
      <p:pic>
        <p:nvPicPr>
          <p:cNvPr id="14341" name="Picture 11">
            <a:extLst>
              <a:ext uri="{FF2B5EF4-FFF2-40B4-BE49-F238E27FC236}">
                <a16:creationId xmlns:a16="http://schemas.microsoft.com/office/drawing/2014/main" id="{38245D2E-130A-78F9-B12D-4B4C0AFD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26230"/>
            <a:ext cx="2940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195A077-AE48-8BE3-D81C-5D93866E8D94}"/>
              </a:ext>
            </a:extLst>
          </p:cNvPr>
          <p:cNvGrpSpPr/>
          <p:nvPr/>
        </p:nvGrpSpPr>
        <p:grpSpPr>
          <a:xfrm>
            <a:off x="228600" y="1628800"/>
            <a:ext cx="8915400" cy="4759403"/>
            <a:chOff x="228600" y="1628800"/>
            <a:chExt cx="8915400" cy="4759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2CD8F3CA-8BBC-D531-5DE6-D9B81D50F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5310985"/>
                  <a:ext cx="8915400" cy="1077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ru-RU" altLang="ru-RU" sz="32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3200" dirty="0"/>
                    <a:t>180</a:t>
                  </a:r>
                  <a:r>
                    <a:rPr lang="ru-RU" altLang="ru-RU" sz="3200" baseline="30000" dirty="0"/>
                    <a:t>о</a:t>
                  </a:r>
                  <a:r>
                    <a:rPr lang="en-US" altLang="ru-RU" sz="3200" dirty="0"/>
                    <a:t> = </a:t>
                  </a:r>
                  <a14:m>
                    <m:oMath xmlns:m="http://schemas.openxmlformats.org/officeDocument/2006/math">
                      <m:r>
                        <a:rPr lang="en-US" alt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∠1+∠3+∠5+∠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ru-RU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3200" dirty="0"/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CD8F3CA-8BBC-D531-5DE6-D9B81D50F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5310985"/>
                  <a:ext cx="8915400" cy="1077218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778" t="-791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E99FC84-DC36-4B19-9E9D-7D3E775C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1656" y="1628800"/>
              <a:ext cx="3069287" cy="3284137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C09CE2CB-04E6-ECEF-0236-00771B63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5*. Найдите сумму углов четырёхугольной звездочки, изображенной на рисунке.</a:t>
            </a:r>
            <a:endParaRPr lang="en-US" alt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C3E046-9923-E5CC-AEA5-CE5B65AF27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577" y="2398414"/>
            <a:ext cx="2114845" cy="24292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D7C5DDB-994E-5457-68C1-80DC62B8D9F8}"/>
              </a:ext>
            </a:extLst>
          </p:cNvPr>
          <p:cNvGrpSpPr/>
          <p:nvPr/>
        </p:nvGrpSpPr>
        <p:grpSpPr>
          <a:xfrm>
            <a:off x="228600" y="2394977"/>
            <a:ext cx="8001000" cy="3518461"/>
            <a:chOff x="228600" y="2394977"/>
            <a:chExt cx="8001000" cy="3518461"/>
          </a:xfrm>
        </p:grpSpPr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AFE0C159-CED8-35BB-884E-892B5FCF7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334000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720</a:t>
              </a:r>
              <a:r>
                <a:rPr lang="ru-RU" altLang="ru-RU" sz="3200" baseline="30000" dirty="0"/>
                <a:t>о</a:t>
              </a:r>
              <a:r>
                <a:rPr lang="en-US" altLang="ru-RU" sz="3200" dirty="0"/>
                <a:t>.</a:t>
              </a:r>
              <a:endParaRPr lang="ru-RU" altLang="ru-RU" sz="3200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A01F35E-9409-8901-6E96-389D704B7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3629" y="2394977"/>
              <a:ext cx="2076740" cy="2457793"/>
            </a:xfrm>
            <a:prstGeom prst="rect">
              <a:avLst/>
            </a:prstGeom>
          </p:spPr>
        </p:pic>
      </p:grp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728" y="5864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В нашем учебнике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 основных понятий геометрии, опираются на аксиомы геометрии.</a:t>
            </a:r>
          </a:p>
          <a:p>
            <a:pPr algn="just"/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Таких аксиом всего шесть. </a:t>
            </a:r>
            <a:r>
              <a:rPr lang="ru-RU" sz="2800" dirty="0"/>
              <a:t>Первая из них относится к понятию прямой.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	</a:t>
            </a:r>
            <a:r>
              <a:rPr lang="ru-RU" sz="2800" i="1" dirty="0">
                <a:solidFill>
                  <a:srgbClr val="FF0000"/>
                </a:solidFill>
              </a:rPr>
              <a:t>Через любые две точки проходит единственная  прямая</a:t>
            </a:r>
            <a:r>
              <a:rPr lang="ru-RU" sz="2800" i="1" dirty="0"/>
              <a:t>.</a:t>
            </a:r>
            <a:r>
              <a:rPr lang="ru-RU" sz="2800" dirty="0"/>
              <a:t>	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B888C-8F18-FEDF-9999-B02C0B91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221088"/>
            <a:ext cx="35237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986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Сколько прямых проходит через </a:t>
            </a:r>
            <a:r>
              <a:rPr lang="ru-RU" sz="2800" dirty="0"/>
              <a:t>различные пары из: а) </a:t>
            </a:r>
            <a:r>
              <a:rPr lang="ru-RU" sz="2800" dirty="0">
                <a:cs typeface="Times New Roman" pitchFamily="18" charset="0"/>
              </a:rPr>
              <a:t>тр</a:t>
            </a:r>
            <a:r>
              <a:rPr lang="ru-RU" sz="2800" dirty="0"/>
              <a:t>ёх; б) четырёх; в) пяти; г)* </a:t>
            </a:r>
            <a:r>
              <a:rPr lang="en-US" sz="2800" i="1" dirty="0"/>
              <a:t>n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никакие три из которых не принадлежат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1793323" cy="1236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2324797"/>
            <a:ext cx="2016224" cy="145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458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41661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088" y="2383459"/>
            <a:ext cx="1517458" cy="1489529"/>
          </a:xfrm>
          <a:prstGeom prst="rect">
            <a:avLst/>
          </a:prstGeom>
        </p:spPr>
      </p:pic>
      <p:sp>
        <p:nvSpPr>
          <p:cNvPr id="3" name="Text Box 1032">
            <a:extLst>
              <a:ext uri="{FF2B5EF4-FFF2-40B4-BE49-F238E27FC236}">
                <a16:creationId xmlns:a16="http://schemas.microsoft.com/office/drawing/2014/main" id="{C796E8D0-4157-A2F7-4287-53A518CA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Упражнения комбинаторного характера</a:t>
            </a:r>
            <a:endParaRPr lang="ru-RU" sz="2800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3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Решение 1.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>
                    <a:cs typeface="Times New Roman" pitchFamily="18" charset="0"/>
                  </a:rPr>
                  <a:t>Пусть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…,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en-US" sz="2200" i="1" baseline="-30000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точек, никакие три из которых не лежат на одной прямой. </a:t>
                </a:r>
                <a:r>
                  <a:rPr lang="ru-RU" sz="2200" dirty="0"/>
                  <a:t>Зафиксируем </a:t>
                </a:r>
                <a:r>
                  <a:rPr lang="ru-RU" sz="2200" dirty="0">
                    <a:cs typeface="Times New Roman" pitchFamily="18" charset="0"/>
                  </a:rPr>
                  <a:t>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. Так как число оставшихся точек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и через каждую из них и 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 проходит одна прямая, то </a:t>
                </a:r>
                <a:r>
                  <a:rPr lang="ru-RU" sz="2200" dirty="0"/>
                  <a:t>через точку </a:t>
                </a:r>
                <a:r>
                  <a:rPr lang="en-US" sz="2200" i="1" dirty="0"/>
                  <a:t>A</a:t>
                </a:r>
                <a:r>
                  <a:rPr lang="en-US" sz="2200" baseline="-25000" dirty="0"/>
                  <a:t>1</a:t>
                </a:r>
                <a:r>
                  <a:rPr lang="ru-RU" sz="2200" baseline="-25000" dirty="0"/>
                  <a:t> </a:t>
                </a:r>
                <a:r>
                  <a:rPr lang="ru-RU" sz="2200" dirty="0"/>
                  <a:t>будет проходить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</a:t>
                </a:r>
                <a:r>
                  <a:rPr lang="ru-RU" sz="2200" dirty="0"/>
                  <a:t> прямая</a:t>
                </a:r>
                <a:r>
                  <a:rPr lang="ru-RU" sz="2200" dirty="0">
                    <a:cs typeface="Times New Roman" pitchFamily="18" charset="0"/>
                  </a:rPr>
                  <a:t>. Заметим, что рассуждения, проведенные для точки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справедливы для любой </a:t>
                </a:r>
                <a:r>
                  <a:rPr lang="ru-RU" sz="2200" dirty="0"/>
                  <a:t>другой </a:t>
                </a:r>
                <a:r>
                  <a:rPr lang="ru-RU" sz="2200" dirty="0">
                    <a:cs typeface="Times New Roman" pitchFamily="18" charset="0"/>
                  </a:rPr>
                  <a:t>точки. Поскольку всего </a:t>
                </a:r>
                <a:r>
                  <a:rPr lang="en-US" sz="2200" i="1" dirty="0"/>
                  <a:t>n</a:t>
                </a:r>
                <a:r>
                  <a:rPr lang="ru-RU" sz="2200" dirty="0"/>
                  <a:t> </a:t>
                </a:r>
                <a:r>
                  <a:rPr lang="ru-RU" sz="2200" dirty="0">
                    <a:cs typeface="Times New Roman" pitchFamily="18" charset="0"/>
                  </a:rPr>
                  <a:t>точек и через каждую из них проходит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прямая, то число </a:t>
                </a:r>
                <a:r>
                  <a:rPr lang="ru-RU" sz="2200" dirty="0"/>
                  <a:t>прямых, </a:t>
                </a:r>
                <a:r>
                  <a:rPr lang="ru-RU" sz="2200" dirty="0">
                    <a:cs typeface="Times New Roman" pitchFamily="18" charset="0"/>
                  </a:rPr>
                  <a:t>посчитанных </a:t>
                </a:r>
                <a:r>
                  <a:rPr lang="ru-RU" sz="2200" dirty="0"/>
                  <a:t>для всех точек,</a:t>
                </a:r>
                <a:r>
                  <a:rPr lang="ru-RU" sz="2200" dirty="0">
                    <a:cs typeface="Times New Roman" pitchFamily="18" charset="0"/>
                  </a:rPr>
                  <a:t> будет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(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1). </a:t>
                </a:r>
                <a:r>
                  <a:rPr lang="ru-RU" sz="2200" dirty="0"/>
                  <a:t>При этом, поскольку одна прямая проходит через две точки, то </a:t>
                </a:r>
                <a:r>
                  <a:rPr lang="ru-RU" sz="2200" dirty="0">
                    <a:cs typeface="Times New Roman" pitchFamily="18" charset="0"/>
                  </a:rPr>
                  <a:t>каждую прямую посчита</a:t>
                </a:r>
                <a:r>
                  <a:rPr lang="ru-RU" sz="2200" dirty="0"/>
                  <a:t>ем</a:t>
                </a:r>
                <a:r>
                  <a:rPr lang="ru-RU" sz="2200" dirty="0">
                    <a:cs typeface="Times New Roman" pitchFamily="18" charset="0"/>
                  </a:rPr>
                  <a:t> дважды</a:t>
                </a:r>
                <a:r>
                  <a:rPr lang="ru-RU" sz="2200" dirty="0"/>
                  <a:t>, один раз как прямую, проходящую через одну точку, а другой – как прямую, проходящую через вторую точку.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200" dirty="0"/>
                  <a:t>Следовательно, </a:t>
                </a:r>
                <a:r>
                  <a:rPr lang="ru-RU" sz="2200" dirty="0">
                    <a:cs typeface="Times New Roman" pitchFamily="18" charset="0"/>
                  </a:rPr>
                  <a:t>число прямых, проходящих через различные пары из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данных точек, </a:t>
                </a:r>
                <a:r>
                  <a:rPr lang="ru-RU" sz="2200" dirty="0"/>
                  <a:t>будет </a:t>
                </a:r>
                <a:r>
                  <a:rPr lang="ru-RU" sz="2200" dirty="0">
                    <a:cs typeface="Times New Roman" pitchFamily="18" charset="0"/>
                  </a:rPr>
                  <a:t>равно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blipFill>
                <a:blip r:embed="rId3" cstate="print"/>
                <a:stretch>
                  <a:fillRect l="-867" t="-990" r="-867" b="-1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2" y="3933056"/>
            <a:ext cx="30461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3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 2. </a:t>
                </a:r>
                <a:r>
                  <a:rPr lang="ru-RU" dirty="0"/>
                  <a:t>Выясним, на сколько увеличивается число прямых при добавлении новой точки к данным. Через две точки проходит одна прямая. Если к данным точкам добавляется третья точка, то к этой прямой добавляется две прямые, проходящие через третью точку и одну из двух данных. Аналогично, если добавить </a:t>
                </a:r>
                <a:r>
                  <a:rPr lang="en-US" i="1" dirty="0"/>
                  <a:t>n</a:t>
                </a:r>
                <a:r>
                  <a:rPr lang="ru-RU" dirty="0"/>
                  <a:t>-ю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к данным </a:t>
                </a:r>
                <a:r>
                  <a:rPr lang="en-US" i="1" dirty="0"/>
                  <a:t>n</a:t>
                </a:r>
                <a:r>
                  <a:rPr lang="ru-RU" dirty="0"/>
                  <a:t> – 1 точкам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то к числу прямых, проходящих через различные пары из точек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добавится   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ru-RU" dirty="0"/>
                  <a:t>– 1 прямая, проходящих через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и одну из точек. Таким образом, общее число прямых равно сумме 1 + 2 + … + </a:t>
                </a:r>
                <a:r>
                  <a:rPr lang="en-US" i="1" dirty="0"/>
                  <a:t>n</a:t>
                </a:r>
                <a:r>
                  <a:rPr lang="ru-RU" dirty="0"/>
                  <a:t> – 1. Эта сумма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blipFill>
                <a:blip r:embed="rId3" cstate="print"/>
                <a:stretch>
                  <a:fillRect l="-1000" t="-1233" r="-1067" b="-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0415"/>
            <a:ext cx="2981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9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4832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sz="2800" dirty="0"/>
                  <a:t>Полученная формула числа прямых имеет большое значение, в дальнейшем будет появляться при решении различных комбинаторных задач. Поскольку каждая прямая однозначно задается двумя точками, мы, по существу, вычислили, сколько различных пар можно составить из </a:t>
                </a:r>
                <a:r>
                  <a:rPr lang="en-US" sz="2800" i="1" dirty="0"/>
                  <a:t>n </a:t>
                </a:r>
                <a:r>
                  <a:rPr lang="ru-RU" sz="2800" dirty="0"/>
                  <a:t>элементов. При этом не имеет значение, какие это элементы. Число таких пар называется числом сочетаний из </a:t>
                </a:r>
                <a:r>
                  <a:rPr lang="en-US" sz="2800" i="1" dirty="0"/>
                  <a:t>n</a:t>
                </a:r>
                <a:r>
                  <a:rPr lang="ru-RU" sz="2800" dirty="0"/>
                  <a:t> элементов по два и обозначается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baseline="3000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800" baseline="30000" dirty="0"/>
                  <a:t>.</a:t>
                </a:r>
                <a:r>
                  <a:rPr lang="ru-RU" sz="2800" dirty="0"/>
                  <a:t> Например, если в классе 20 учеников, то число различных пар, которые можно образовать из учеников этого класса,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en-US" sz="2800" i="1" baseline="30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800" dirty="0"/>
                  <a:t> = 190. 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4832092"/>
              </a:xfrm>
              <a:prstGeom prst="rect">
                <a:avLst/>
              </a:prstGeom>
              <a:blipFill>
                <a:blip r:embed="rId3" cstate="print"/>
                <a:stretch>
                  <a:fillRect l="-1333" t="-1387" r="-1400" b="-25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7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217" y="169385"/>
            <a:ext cx="91392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Какое наибольшее число точек попарных пересечений могут  иметь: а) три; б) четыре; в) пять; г)* </a:t>
            </a:r>
            <a:r>
              <a:rPr lang="en-US" i="1" dirty="0">
                <a:cs typeface="Times New Roman" pitchFamily="18" charset="0"/>
              </a:rPr>
              <a:t>n </a:t>
            </a:r>
            <a:r>
              <a:rPr lang="ru-RU" dirty="0">
                <a:cs typeface="Times New Roman" pitchFamily="18" charset="0"/>
              </a:rPr>
              <a:t>прямых?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4728D7A-2943-65C5-C1C1-A5233E47E0F1}"/>
              </a:ext>
            </a:extLst>
          </p:cNvPr>
          <p:cNvGrpSpPr/>
          <p:nvPr/>
        </p:nvGrpSpPr>
        <p:grpSpPr>
          <a:xfrm>
            <a:off x="0" y="1061937"/>
            <a:ext cx="9144000" cy="5446823"/>
            <a:chOff x="0" y="-16840"/>
            <a:chExt cx="9144000" cy="5446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5">
                  <a:extLst>
                    <a:ext uri="{FF2B5EF4-FFF2-40B4-BE49-F238E27FC236}">
                      <a16:creationId xmlns:a16="http://schemas.microsoft.com/office/drawing/2014/main" id="{67B604B2-E482-AB77-2316-FEACF9C7EC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3300"/>
                      </a:solidFill>
                    </a:rPr>
                    <a:t>Решение 1.</a:t>
                  </a:r>
                  <a:r>
                    <a:rPr lang="en-US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Заметим, что наибольшее число точек попарных пересечений получается, если каждая прямая пересекается с каждой, при этом никакие три прямые не пересекаются в одной точке. В этом случае каждая прямая имеет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>
                      <a:cs typeface="Times New Roman" pitchFamily="18" charset="0"/>
                    </a:rPr>
                    <a:t> – 1 точку пересечения с остальными прямыми, и мы находимся в ситуации, аналогичной ситуации задачи </a:t>
                  </a:r>
                  <a:r>
                    <a:rPr lang="ru-RU" dirty="0"/>
                    <a:t>7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  <a:r>
                    <a:rPr lang="ru-RU" dirty="0"/>
                    <a:t>Имеется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/>
                    <a:t> прямых</a:t>
                  </a:r>
                  <a:r>
                    <a:rPr lang="ru-RU" dirty="0">
                      <a:cs typeface="Times New Roman" pitchFamily="18" charset="0"/>
                    </a:rPr>
                    <a:t> и на каждой прямой </a:t>
                  </a:r>
                  <a:r>
                    <a:rPr lang="en-US" i="1" dirty="0">
                      <a:cs typeface="Times New Roman" pitchFamily="18" charset="0"/>
                    </a:rPr>
                    <a:t>n </a:t>
                  </a:r>
                  <a:r>
                    <a:rPr lang="ru-RU" dirty="0">
                      <a:cs typeface="Times New Roman" pitchFamily="18" charset="0"/>
                    </a:rPr>
                    <a:t>– 1 точка</a:t>
                  </a:r>
                  <a:r>
                    <a:rPr lang="ru-RU" dirty="0"/>
                    <a:t>. При этом</a:t>
                  </a:r>
                  <a:r>
                    <a:rPr lang="ru-RU" dirty="0">
                      <a:cs typeface="Times New Roman" pitchFamily="18" charset="0"/>
                    </a:rPr>
                    <a:t>, </a:t>
                  </a:r>
                  <a:r>
                    <a:rPr lang="ru-RU" dirty="0"/>
                    <a:t>каждая точка принадлежит ровно двум прямым. Следовательно, </a:t>
                  </a:r>
                  <a:r>
                    <a:rPr lang="ru-RU" dirty="0">
                      <a:cs typeface="Times New Roman" pitchFamily="18" charset="0"/>
                    </a:rPr>
                    <a:t>число точек </a:t>
                  </a:r>
                  <a:r>
                    <a:rPr lang="ru-RU" dirty="0"/>
                    <a:t>попарных </a:t>
                  </a:r>
                  <a:r>
                    <a:rPr lang="ru-RU" dirty="0">
                      <a:cs typeface="Times New Roman" pitchFamily="18" charset="0"/>
                    </a:rPr>
                    <a:t>пересечени</a:t>
                  </a:r>
                  <a:r>
                    <a:rPr lang="ru-RU" dirty="0"/>
                    <a:t>й</a:t>
                  </a:r>
                  <a:r>
                    <a:rPr lang="ru-RU" dirty="0">
                      <a:cs typeface="Times New Roman" pitchFamily="18" charset="0"/>
                    </a:rPr>
                    <a:t> будет равно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 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7B604B2-E482-AB77-2316-FEACF9C7E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t="-1354" r="-1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C5BD5A2-A6BB-2105-869F-AE31E2F3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3079504"/>
              <a:ext cx="3024336" cy="2350479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DB1B8B7-F488-0DEA-2D08-6BF83F718F62}"/>
              </a:ext>
            </a:extLst>
          </p:cNvPr>
          <p:cNvGrpSpPr/>
          <p:nvPr/>
        </p:nvGrpSpPr>
        <p:grpSpPr>
          <a:xfrm>
            <a:off x="0" y="240482"/>
            <a:ext cx="9144000" cy="5360940"/>
            <a:chOff x="0" y="240482"/>
            <a:chExt cx="9144000" cy="5360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6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40482"/>
                  <a:ext cx="9144000" cy="2444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sz="2800" dirty="0">
                      <a:solidFill>
                        <a:srgbClr val="FF3300"/>
                      </a:solidFill>
                    </a:rPr>
                    <a:t>Решение 2.</a:t>
                  </a:r>
                  <a:r>
                    <a:rPr lang="en-US" sz="2800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sz="2800" dirty="0"/>
                    <a:t>Можно было бы рассуждать и короче. Действительно, для того, чтобы подсчитать количество точек пересечения, достаточно подсчитать, количество пар прямых, которые можно образовать из данных </a:t>
                  </a:r>
                  <a:r>
                    <a:rPr lang="ru-RU" sz="2800" i="1" dirty="0"/>
                    <a:t>n </a:t>
                  </a:r>
                  <a:r>
                    <a:rPr lang="ru-RU" sz="2800" dirty="0"/>
                    <a:t>прямых. Как мы знаем, это число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800" dirty="0"/>
                    <a:t> . </a:t>
                  </a:r>
                  <a:endParaRPr lang="ru-RU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686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0482"/>
                  <a:ext cx="9144000" cy="2444323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333" t="-2494" r="-1333" b="-22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2852936"/>
              <a:ext cx="3536447" cy="2748486"/>
            </a:xfrm>
            <a:prstGeom prst="rect">
              <a:avLst/>
            </a:prstGeom>
          </p:spPr>
        </p:pic>
      </p:grp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5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30088" y="926632"/>
            <a:ext cx="8763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В качестве аксиомы взаимного расположения точек на прямой принимается следующее свойство.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	Из любых трёх точек на прямой только одна лежит между двумя другими.</a:t>
            </a:r>
          </a:p>
          <a:p>
            <a:pPr algn="just" eaLnBrk="1" hangingPunct="1">
              <a:spcBef>
                <a:spcPct val="50000"/>
              </a:spcBef>
            </a:pPr>
            <a:endParaRPr lang="ru-RU" dirty="0"/>
          </a:p>
        </p:txBody>
      </p:sp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20" y="3004538"/>
            <a:ext cx="3246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378904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dirty="0"/>
              <a:t>Если точка </a:t>
            </a:r>
            <a:r>
              <a:rPr lang="en-US" i="1" dirty="0"/>
              <a:t>C </a:t>
            </a:r>
            <a:r>
              <a:rPr lang="ru-RU" dirty="0"/>
              <a:t>лежит между точками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, то говорят также, что 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лежат по разные стороны от точки </a:t>
            </a:r>
            <a:r>
              <a:rPr lang="en-US" i="1" dirty="0"/>
              <a:t>C</a:t>
            </a:r>
            <a:r>
              <a:rPr lang="ru-RU" dirty="0"/>
              <a:t>. В противном случае говорят, что точки лежат по одну сторону от точки </a:t>
            </a:r>
            <a:r>
              <a:rPr lang="en-US" i="1" dirty="0"/>
              <a:t>C</a:t>
            </a:r>
            <a:r>
              <a:rPr lang="ru-RU" dirty="0"/>
              <a:t>.</a:t>
            </a: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3D9EFEB3-AFB1-3ACB-C7F8-DB1F773C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90" y="9563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Для определения отрезка и луча в нашем учебнике вводится понятие «лежать между».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8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2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Отрезком </a:t>
            </a:r>
            <a:r>
              <a:rPr lang="ru-RU" dirty="0"/>
              <a:t>называется фигура</a:t>
            </a:r>
            <a:r>
              <a:rPr lang="ru-RU" dirty="0">
                <a:cs typeface="Times New Roman" charset="0"/>
              </a:rPr>
              <a:t>, образованная двумя точками прямой, и всеми точками, лежащими между ними</a:t>
            </a:r>
            <a:r>
              <a:rPr lang="ru-RU" dirty="0"/>
              <a:t>. </a:t>
            </a:r>
            <a:r>
              <a:rPr lang="ru-RU" dirty="0">
                <a:cs typeface="Times New Roman" charset="0"/>
              </a:rPr>
              <a:t>При этом сами две данные точки называются</a:t>
            </a:r>
            <a:r>
              <a:rPr lang="ru-RU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концами отрезка.</a:t>
            </a:r>
            <a:r>
              <a:rPr lang="ru-RU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076" name="Picture 1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6" y="1200329"/>
            <a:ext cx="24145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0" y="1916832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Отрезок обозначается указанием его концов,</a:t>
            </a:r>
            <a:r>
              <a:rPr lang="en-US" dirty="0"/>
              <a:t> </a:t>
            </a:r>
            <a:r>
              <a:rPr lang="ru-RU" dirty="0"/>
              <a:t>например, отрезок с концами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 обозначается</a:t>
            </a:r>
            <a:r>
              <a:rPr lang="ru-RU" i="1" dirty="0"/>
              <a:t> </a:t>
            </a:r>
            <a:r>
              <a:rPr lang="en-US" i="1" dirty="0"/>
              <a:t>AB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3120156"/>
            <a:ext cx="9144000" cy="1674813"/>
            <a:chOff x="192" y="15"/>
            <a:chExt cx="5568" cy="105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92" y="15"/>
              <a:ext cx="556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	Л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учом</a:t>
              </a:r>
              <a:r>
                <a:rPr lang="ru-RU" dirty="0">
                  <a:cs typeface="Times New Roman" charset="0"/>
                </a:rPr>
                <a:t>, или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полупрямой</a:t>
              </a:r>
              <a:r>
                <a:rPr lang="ru-RU" dirty="0">
                  <a:cs typeface="Times New Roman" charset="0"/>
                </a:rPr>
                <a:t>, называется фигура, образованная точкой прямой, и всеми точками этой прямой, лежащими от неё по</a:t>
              </a:r>
              <a:r>
                <a:rPr lang="ru-RU" dirty="0"/>
                <a:t> </a:t>
              </a:r>
              <a:r>
                <a:rPr lang="ru-RU" dirty="0">
                  <a:cs typeface="Times New Roman" charset="0"/>
                </a:rPr>
                <a:t>одну сторону. При этом сама данная точка называется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началом</a:t>
              </a:r>
              <a:r>
                <a:rPr lang="ru-RU" dirty="0">
                  <a:cs typeface="Times New Roman" charset="0"/>
                </a:rPr>
                <a:t>, или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solidFill>
                    <a:srgbClr val="FF3300"/>
                  </a:solidFill>
                  <a:cs typeface="Times New Roman" charset="0"/>
                </a:rPr>
                <a:t>вершиной</a:t>
              </a:r>
              <a:r>
                <a:rPr lang="ru-RU" dirty="0">
                  <a:solidFill>
                    <a:schemeClr val="accent1"/>
                  </a:solidFill>
                  <a:cs typeface="Times New Roman" charset="0"/>
                </a:rPr>
                <a:t> </a:t>
              </a:r>
              <a:r>
                <a:rPr lang="ru-RU" dirty="0">
                  <a:cs typeface="Times New Roman" charset="0"/>
                </a:rPr>
                <a:t>луча.</a:t>
              </a: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71"/>
              <a:ext cx="187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49411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Для обозначения лучей используются пары прописных латинских букв, например,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, первая из которых обозначает начало луча, а вторая - какую-нибудь точку, принадлежащую лучу</a:t>
            </a:r>
            <a:r>
              <a:rPr lang="ru-RU" dirty="0"/>
              <a:t>.</a:t>
            </a:r>
            <a:r>
              <a:rPr lang="ru-RU" dirty="0">
                <a:solidFill>
                  <a:schemeClr val="accent1"/>
                </a:solidFill>
                <a:cs typeface="Times New Roman" charset="0"/>
              </a:rPr>
              <a:t> </a:t>
            </a: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9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52"/>
          <p:cNvSpPr txBox="1">
            <a:spLocks noChangeArrowheads="1"/>
          </p:cNvSpPr>
          <p:nvPr/>
        </p:nvSpPr>
        <p:spPr bwMode="auto">
          <a:xfrm>
            <a:off x="0" y="374457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В учебнике Л.С. Атанасяна и др. понятие равенства определяется через наложение.</a:t>
            </a:r>
          </a:p>
        </p:txBody>
      </p:sp>
      <p:sp>
        <p:nvSpPr>
          <p:cNvPr id="2" name="Text Box 2055">
            <a:extLst>
              <a:ext uri="{FF2B5EF4-FFF2-40B4-BE49-F238E27FC236}">
                <a16:creationId xmlns:a16="http://schemas.microsoft.com/office/drawing/2014/main" id="{78F5479D-A49D-7CAF-A443-839F4470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2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charset="0"/>
              </a:rPr>
              <a:t>Равенство отрезков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223FD-FDF7-A61E-E335-89A8A4DEEC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38735"/>
            <a:ext cx="7032055" cy="4010280"/>
          </a:xfrm>
          <a:prstGeom prst="rect">
            <a:avLst/>
          </a:prstGeom>
        </p:spPr>
      </p:pic>
      <p:sp>
        <p:nvSpPr>
          <p:cNvPr id="5" name="Text Box 2052">
            <a:extLst>
              <a:ext uri="{FF2B5EF4-FFF2-40B4-BE49-F238E27FC236}">
                <a16:creationId xmlns:a16="http://schemas.microsoft.com/office/drawing/2014/main" id="{22E9799A-608C-C4E8-3C83-F451A8E8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6125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Аналогичным образом поступают в учебнике А.Г. Мерзляка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29CB3D-B6A7-FED7-4FC7-036357AD79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546" y="5542010"/>
            <a:ext cx="8830907" cy="1000265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6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0" y="-22448"/>
            <a:ext cx="91085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Такой подход имеет существенные недостатки.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Понятие наложения не является математическим.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Если для плоских фигур для него имеется наглядная иллюстрация в виде кальки, на которую копируется фигура, то для пространственных фигур такая иллюстрация не подходит.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Она также не подходит для фигур на сфере.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Для определения равенства фигур имеется математическое понятие движения.	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Для того, чтобы избежать использования понятия наложения в седьмом классе можно ограничиться определениями равенства отрезков, углов и треугольников, как это сделано в учебнике А.В. Погорелова.</a:t>
            </a: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2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52"/>
          <p:cNvSpPr txBox="1">
            <a:spLocks noChangeArrowheads="1"/>
          </p:cNvSpPr>
          <p:nvPr/>
        </p:nvSpPr>
        <p:spPr bwMode="auto">
          <a:xfrm>
            <a:off x="0" y="28361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учебнике А.В. Погорелова понятие равенства отрезков определяется через длину отрезка. В качестве аксиомы принимается следующее свойство.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A0FCE6-F5A4-19B8-63A6-2C292E330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915" y="1628800"/>
            <a:ext cx="7116168" cy="1943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8D5578-14CE-C60D-80D4-F9B1E17E92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3915" y="3717032"/>
            <a:ext cx="7049484" cy="609685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2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52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нашем учебнике водится операция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откладывания данного отрезка</a:t>
            </a:r>
            <a:r>
              <a:rPr lang="ru-RU" dirty="0">
                <a:cs typeface="Times New Roman" charset="0"/>
              </a:rPr>
              <a:t> на данном луче от его вершины. </a:t>
            </a:r>
          </a:p>
        </p:txBody>
      </p:sp>
      <p:sp>
        <p:nvSpPr>
          <p:cNvPr id="2052" name="Text Box 2055"/>
          <p:cNvSpPr txBox="1">
            <a:spLocks noChangeArrowheads="1"/>
          </p:cNvSpPr>
          <p:nvPr/>
        </p:nvSpPr>
        <p:spPr bwMode="auto">
          <a:xfrm>
            <a:off x="0" y="97825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качестве аксиомы принимается следующее свойство.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 	</a:t>
            </a: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На любом луче от его начала можно отложить только один отрезок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3300"/>
                </a:solidFill>
                <a:cs typeface="Times New Roman" charset="0"/>
              </a:rPr>
              <a:t>равный данному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.</a:t>
            </a:r>
          </a:p>
        </p:txBody>
      </p:sp>
      <p:sp>
        <p:nvSpPr>
          <p:cNvPr id="2053" name="Text Box 2056"/>
          <p:cNvSpPr txBox="1">
            <a:spLocks noChangeArrowheads="1"/>
          </p:cNvSpPr>
          <p:nvPr/>
        </p:nvSpPr>
        <p:spPr bwMode="auto">
          <a:xfrm>
            <a:off x="0" y="328498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Равенство отрезков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записывается в виде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i="1" dirty="0"/>
              <a:t> </a:t>
            </a:r>
            <a:r>
              <a:rPr lang="ru-RU" i="1" dirty="0">
                <a:cs typeface="Times New Roman" charset="0"/>
              </a:rPr>
              <a:t>=</a:t>
            </a:r>
            <a:r>
              <a:rPr lang="ru-RU" i="1" dirty="0"/>
              <a:t>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Оно означает, что если один из этих отрезков, например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отложить на луче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от точки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 то получим отрезок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sp>
        <p:nvSpPr>
          <p:cNvPr id="2054" name="Text Box 2058"/>
          <p:cNvSpPr txBox="1">
            <a:spLocks noChangeArrowheads="1"/>
          </p:cNvSpPr>
          <p:nvPr/>
        </p:nvSpPr>
        <p:spPr bwMode="auto">
          <a:xfrm>
            <a:off x="0" y="453281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Если при откладывании отрезка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на луче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от точки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точка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dirty="0">
                <a:cs typeface="Times New Roman" charset="0"/>
              </a:rPr>
              <a:t> переходит в точку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i="1" dirty="0">
                <a:cs typeface="Times New Roman" charset="0"/>
              </a:rPr>
              <a:t>'</a:t>
            </a:r>
            <a:r>
              <a:rPr lang="ru-RU" dirty="0">
                <a:cs typeface="Times New Roman" charset="0"/>
              </a:rPr>
              <a:t>, лежащую между точками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 то говорят, что отрезок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меньше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и обозначают </a:t>
            </a:r>
            <a:r>
              <a:rPr lang="ru-RU" i="1" dirty="0">
                <a:cs typeface="Times New Roman" charset="0"/>
              </a:rPr>
              <a:t>АВ &lt; 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. Говорят также, что отрезок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больше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АВ </a:t>
            </a:r>
            <a:r>
              <a:rPr lang="ru-RU" dirty="0">
                <a:cs typeface="Times New Roman" charset="0"/>
              </a:rPr>
              <a:t>и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обозначают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&gt;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.</a:t>
            </a:r>
            <a:endParaRPr lang="ru-RU" dirty="0"/>
          </a:p>
        </p:txBody>
      </p:sp>
      <p:sp>
        <p:nvSpPr>
          <p:cNvPr id="2" name="Text Box 2052">
            <a:extLst>
              <a:ext uri="{FF2B5EF4-FFF2-40B4-BE49-F238E27FC236}">
                <a16:creationId xmlns:a16="http://schemas.microsoft.com/office/drawing/2014/main" id="{DACD0CA8-2ED8-F7CF-C6F5-F6FAEEEF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287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 Получающийся при этом отрезок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равным</a:t>
            </a:r>
            <a:r>
              <a:rPr lang="ru-RU" dirty="0">
                <a:cs typeface="Times New Roman" charset="0"/>
              </a:rPr>
              <a:t> исходному отрезку. 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0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Если на отрезке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между точками </a:t>
            </a:r>
            <a:r>
              <a:rPr lang="ru-RU" i="1" dirty="0">
                <a:cs typeface="Times New Roman" charset="0"/>
              </a:rPr>
              <a:t>А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В</a:t>
            </a:r>
            <a:r>
              <a:rPr lang="ru-RU" dirty="0">
                <a:cs typeface="Times New Roman" charset="0"/>
              </a:rPr>
              <a:t> взять какую-либо точку </a:t>
            </a:r>
            <a:r>
              <a:rPr lang="ru-RU" i="1" dirty="0">
                <a:cs typeface="Times New Roman" charset="0"/>
              </a:rPr>
              <a:t>С</a:t>
            </a:r>
            <a:r>
              <a:rPr lang="ru-RU" dirty="0">
                <a:cs typeface="Times New Roman" charset="0"/>
              </a:rPr>
              <a:t>, то образуется два новых отрезка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. Отрезок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суммой</a:t>
            </a:r>
            <a:r>
              <a:rPr lang="ru-RU" b="1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отрезков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 и обозначается </a:t>
            </a:r>
            <a:r>
              <a:rPr lang="ru-RU" i="1" dirty="0">
                <a:cs typeface="Times New Roman" charset="0"/>
              </a:rPr>
              <a:t>АВ = АС + СВ</a:t>
            </a:r>
            <a:r>
              <a:rPr lang="ru-RU" dirty="0">
                <a:cs typeface="Times New Roman" charset="0"/>
              </a:rPr>
              <a:t>. Каждый из отрезков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 и </a:t>
            </a:r>
            <a:r>
              <a:rPr lang="ru-RU" i="1" dirty="0">
                <a:cs typeface="Times New Roman" charset="0"/>
              </a:rPr>
              <a:t>СВ</a:t>
            </a:r>
            <a:r>
              <a:rPr lang="ru-RU" dirty="0">
                <a:cs typeface="Times New Roman" charset="0"/>
              </a:rPr>
              <a:t> называется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разностью</a:t>
            </a:r>
            <a:r>
              <a:rPr lang="ru-RU" dirty="0">
                <a:cs typeface="Times New Roman" charset="0"/>
              </a:rPr>
              <a:t> отрезка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 и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другого отрезка, обозначается </a:t>
            </a:r>
            <a:r>
              <a:rPr lang="ru-RU" i="1" dirty="0">
                <a:cs typeface="Times New Roman" charset="0"/>
              </a:rPr>
              <a:t>АС = АВ - СВ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СВ = АВ -</a:t>
            </a:r>
            <a:r>
              <a:rPr lang="ru-RU" dirty="0">
                <a:cs typeface="Times New Roman" charset="0"/>
              </a:rPr>
              <a:t> </a:t>
            </a:r>
            <a:r>
              <a:rPr lang="ru-RU" i="1" dirty="0">
                <a:cs typeface="Times New Roman" charset="0"/>
              </a:rPr>
              <a:t>АС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0" y="5486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Аналогичным образом поступают для вычитания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большего отрезка меньшего. </a:t>
            </a: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339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0" y="3048000"/>
            <a:ext cx="9144000" cy="2397125"/>
            <a:chOff x="0" y="1920"/>
            <a:chExt cx="5760" cy="1510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0" y="1920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cs typeface="Times New Roman" charset="0"/>
                </a:rPr>
                <a:t>	Чтобы сложить два произвольных отрезка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и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, продолжим отрезок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за точку </a:t>
              </a:r>
              <a:r>
                <a:rPr lang="ru-RU" i="1" dirty="0">
                  <a:cs typeface="Times New Roman" charset="0"/>
                </a:rPr>
                <a:t>В</a:t>
              </a:r>
              <a:r>
                <a:rPr lang="ru-RU" dirty="0">
                  <a:cs typeface="Times New Roman" charset="0"/>
                </a:rPr>
                <a:t> и на этом продолжении отложим отрезок </a:t>
              </a:r>
              <a:r>
                <a:rPr lang="ru-RU" i="1" dirty="0">
                  <a:cs typeface="Times New Roman" charset="0"/>
                </a:rPr>
                <a:t>ВЕ</a:t>
              </a:r>
              <a:r>
                <a:rPr lang="ru-RU" dirty="0">
                  <a:cs typeface="Times New Roman" charset="0"/>
                </a:rPr>
                <a:t>, равный </a:t>
              </a:r>
              <a:r>
                <a:rPr lang="ru-RU" dirty="0"/>
                <a:t>отрезку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. Отрезок </a:t>
              </a:r>
              <a:r>
                <a:rPr lang="ru-RU" i="1" dirty="0">
                  <a:cs typeface="Times New Roman" charset="0"/>
                </a:rPr>
                <a:t>АЕ</a:t>
              </a:r>
              <a:r>
                <a:rPr lang="ru-RU" dirty="0">
                  <a:cs typeface="Times New Roman" charset="0"/>
                </a:rPr>
                <a:t> </a:t>
              </a:r>
              <a:r>
                <a:rPr lang="ru-RU" dirty="0"/>
                <a:t>будет</a:t>
              </a:r>
              <a:r>
                <a:rPr lang="ru-RU" dirty="0">
                  <a:cs typeface="Times New Roman" charset="0"/>
                </a:rPr>
                <a:t> сумм</a:t>
              </a:r>
              <a:r>
                <a:rPr lang="ru-RU" dirty="0"/>
                <a:t>ой</a:t>
              </a:r>
              <a:r>
                <a:rPr lang="ru-RU" dirty="0">
                  <a:cs typeface="Times New Roman" charset="0"/>
                </a:rPr>
                <a:t> отрезков </a:t>
              </a:r>
              <a:r>
                <a:rPr lang="ru-RU" i="1" dirty="0">
                  <a:cs typeface="Times New Roman" charset="0"/>
                </a:rPr>
                <a:t>АВ</a:t>
              </a:r>
              <a:r>
                <a:rPr lang="ru-RU" dirty="0">
                  <a:cs typeface="Times New Roman" charset="0"/>
                </a:rPr>
                <a:t> и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, </a:t>
              </a:r>
              <a:r>
                <a:rPr lang="ru-RU" i="1" dirty="0">
                  <a:cs typeface="Times New Roman" charset="0"/>
                </a:rPr>
                <a:t>АЕ = АВ + </a:t>
              </a:r>
              <a:r>
                <a:rPr lang="en-US" i="1" dirty="0">
                  <a:cs typeface="Times New Roman" charset="0"/>
                </a:rPr>
                <a:t>CD</a:t>
              </a:r>
              <a:r>
                <a:rPr lang="ru-RU" dirty="0">
                  <a:cs typeface="Times New Roman" charset="0"/>
                </a:rPr>
                <a:t>. </a:t>
              </a:r>
            </a:p>
          </p:txBody>
        </p:sp>
        <p:pic>
          <p:nvPicPr>
            <p:cNvPr id="3080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1494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1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9608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1. На рисунке у</a:t>
            </a:r>
            <a:r>
              <a:rPr lang="ru-RU" dirty="0">
                <a:cs typeface="Times New Roman" charset="0"/>
              </a:rPr>
              <a:t>кажите равные отрезки.</a:t>
            </a:r>
            <a:r>
              <a:rPr lang="ru-RU" dirty="0"/>
              <a:t>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12" y="975519"/>
            <a:ext cx="2341623" cy="23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4597" y="342021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2. От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луча </a:t>
            </a:r>
            <a:r>
              <a:rPr lang="en-US" i="1" dirty="0">
                <a:cs typeface="Times New Roman" charset="0"/>
              </a:rPr>
              <a:t>CE </a:t>
            </a:r>
            <a:r>
              <a:rPr lang="ru-RU" dirty="0">
                <a:cs typeface="Times New Roman" charset="0"/>
              </a:rPr>
              <a:t>отложите отрезок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, равный отрезку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2" y="4365104"/>
            <a:ext cx="2250913" cy="2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0" y="4361905"/>
            <a:ext cx="2257803" cy="22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55" y="4347051"/>
            <a:ext cx="2262236" cy="223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36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9251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3. Укажите середины отрезков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EF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GH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96862"/>
            <a:ext cx="2371800" cy="230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6862"/>
            <a:ext cx="2376264" cy="23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9251" y="306896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4. Укажите точки, делящие отрезки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EF </a:t>
            </a:r>
            <a:r>
              <a:rPr lang="ru-RU" dirty="0">
                <a:cs typeface="Times New Roman" charset="0"/>
              </a:rPr>
              <a:t>на три равные части.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82" y="3535122"/>
            <a:ext cx="2390861" cy="2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0" y="3535122"/>
            <a:ext cx="2594399" cy="2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1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9251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5. Изобразите отрезок, равный сумме отрезков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9251" y="306896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6. Изобразите отрезок, равный разности отрезков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20" y="571322"/>
            <a:ext cx="2391224" cy="23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7" y="571322"/>
            <a:ext cx="2367452" cy="23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21" y="3530625"/>
            <a:ext cx="2391224" cy="23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8" y="3530625"/>
            <a:ext cx="2391224" cy="23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9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</a:t>
            </a:r>
            <a:r>
              <a:rPr lang="ru-RU" dirty="0"/>
              <a:t>Д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ревняя китайская пословица гласит: «Дорога в тысячу ли начинается с первого шага». От того, как мы начинаем изучать геометрию в седьмом классе, как мы относимся к основным понятиям геометрии, во многом зависит всё дальнейшее обучение геометрии.</a:t>
            </a:r>
          </a:p>
          <a:p>
            <a:pPr algn="just" eaLnBrk="1" hangingPunct="1"/>
            <a:r>
              <a:rPr lang="ru-RU" dirty="0"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мы рассмотрим два основных подхода к построению геометрии и определению её основных понятий, предлагаемые в</a:t>
            </a:r>
            <a:r>
              <a:rPr lang="ru-RU" dirty="0"/>
              <a:t> 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учебниках геометрии для 7-9 классов.</a:t>
            </a:r>
          </a:p>
          <a:p>
            <a:pPr algn="just" eaLnBrk="1" hangingPunct="1"/>
            <a:r>
              <a:rPr lang="ru-RU" dirty="0">
                <a:cs typeface="Times New Roman" panose="02020603050405020304" pitchFamily="18" charset="0"/>
              </a:rPr>
              <a:t>	1. Подход построенный на научной основе, при котором даются строгие математические определения основных понятий, и</a:t>
            </a:r>
            <a:r>
              <a:rPr lang="ru-RU" dirty="0"/>
              <a:t> </a:t>
            </a:r>
            <a:r>
              <a:rPr lang="ru-RU" dirty="0">
                <a:cs typeface="Times New Roman" panose="02020603050405020304" pitchFamily="18" charset="0"/>
              </a:rPr>
              <a:t>приводятся строгие математические доказательства свойств и</a:t>
            </a:r>
            <a:r>
              <a:rPr lang="ru-RU" dirty="0"/>
              <a:t> </a:t>
            </a:r>
            <a:r>
              <a:rPr lang="ru-RU" dirty="0">
                <a:cs typeface="Times New Roman" panose="02020603050405020304" pitchFamily="18" charset="0"/>
              </a:rPr>
              <a:t>теорем. </a:t>
            </a:r>
          </a:p>
          <a:p>
            <a:pPr algn="just" eaLnBrk="1" hangingPunct="1"/>
            <a:r>
              <a:rPr lang="ru-RU" dirty="0">
                <a:cs typeface="Times New Roman" panose="02020603050405020304" pitchFamily="18" charset="0"/>
              </a:rPr>
              <a:t>	2. Подход, при котором допускаются нестрогие определения, использующие рисунок, и нестрогие доказательства, использующие перегибания листа бумаги, наложение и др. </a:t>
            </a:r>
            <a:endParaRPr lang="ru-RU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</a:t>
            </a:r>
            <a:r>
              <a:rPr lang="ru-RU" dirty="0"/>
              <a:t>Сравните отрезки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изображённых на рисунке, не измеряя их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4233335" cy="2007956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2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8. Сравните отрезки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изображённых на рисунке, не измеряя их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3797" y="1772816"/>
            <a:ext cx="3556405" cy="3363628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7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9. Сравните отрезки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изображённых на рисунке, не измеряя их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044" y="1556792"/>
            <a:ext cx="2613912" cy="3733202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3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10. Сравните отрезки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изображённых на рисунке, не измеряя их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2550770" cy="3705184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09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/>
              <a:t>11. Сравните отрезки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изображённых на рисунке, не измеряя их длины.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643" y="1988840"/>
            <a:ext cx="5886714" cy="1954342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47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Длина отрезка</a:t>
            </a:r>
          </a:p>
        </p:txBody>
      </p:sp>
      <p:sp>
        <p:nvSpPr>
          <p:cNvPr id="14359" name="Text Box 1047"/>
          <p:cNvSpPr txBox="1">
            <a:spLocks noChangeArrowheads="1"/>
          </p:cNvSpPr>
          <p:nvPr/>
        </p:nvSpPr>
        <p:spPr bwMode="auto">
          <a:xfrm>
            <a:off x="9625" y="476672"/>
            <a:ext cx="9144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Операция откладывания отрезка используется при измерении длины отрезка. </a:t>
            </a:r>
          </a:p>
          <a:p>
            <a:pPr algn="just"/>
            <a:r>
              <a:rPr lang="ru-RU" dirty="0"/>
              <a:t>	Для измерения длины отрезка </a:t>
            </a:r>
            <a:r>
              <a:rPr lang="en-US" i="1" dirty="0"/>
              <a:t>AB </a:t>
            </a:r>
            <a:r>
              <a:rPr lang="ru-RU" dirty="0"/>
              <a:t>сначала выбирают отрезок </a:t>
            </a:r>
            <a:r>
              <a:rPr lang="en-US" i="1" dirty="0"/>
              <a:t>OE</a:t>
            </a:r>
            <a:r>
              <a:rPr lang="ru-RU" dirty="0"/>
              <a:t>, длина которого принимается за единицу (единичный отрезок). Затем последовательно откладывают единичный отрезок </a:t>
            </a:r>
            <a:r>
              <a:rPr lang="en-US" i="1" dirty="0"/>
              <a:t>OE </a:t>
            </a:r>
            <a:r>
              <a:rPr lang="ru-RU" dirty="0"/>
              <a:t>на луче </a:t>
            </a:r>
            <a:r>
              <a:rPr lang="en-US" i="1" dirty="0"/>
              <a:t>AB </a:t>
            </a:r>
            <a:r>
              <a:rPr lang="ru-RU" dirty="0"/>
              <a:t>от вершины </a:t>
            </a:r>
            <a:r>
              <a:rPr lang="ru-RU" i="1" dirty="0"/>
              <a:t>А</a:t>
            </a:r>
            <a:r>
              <a:rPr lang="ru-RU" dirty="0"/>
              <a:t>. Если, при этом, единичный отрезок целиком укладывается в отрезке </a:t>
            </a:r>
            <a:r>
              <a:rPr lang="ru-RU" i="1" dirty="0"/>
              <a:t>АВ </a:t>
            </a:r>
            <a:r>
              <a:rPr lang="ru-RU" dirty="0"/>
              <a:t>целое число раз без остатка, то  процесс измерения заканчивается и полученное число считается длиной отрезка </a:t>
            </a:r>
            <a:r>
              <a:rPr lang="ru-RU" i="1" dirty="0"/>
              <a:t>АВ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Например, на рисунке 6.1, а единичный отрезок </a:t>
            </a:r>
            <a:r>
              <a:rPr lang="en-US" i="1" dirty="0"/>
              <a:t>OE </a:t>
            </a:r>
            <a:r>
              <a:rPr lang="ru-RU" dirty="0"/>
              <a:t>укладывается в отрезке </a:t>
            </a:r>
            <a:r>
              <a:rPr lang="en-US" i="1" dirty="0"/>
              <a:t>AB</a:t>
            </a:r>
            <a:r>
              <a:rPr lang="ru-RU" dirty="0"/>
              <a:t> ровно четыре раза. </a:t>
            </a:r>
            <a:r>
              <a:rPr lang="ru-RU" sz="2800" dirty="0"/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729842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14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6260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</a:t>
            </a:r>
            <a:r>
              <a:rPr lang="ru-RU" dirty="0">
                <a:cs typeface="Times New Roman" charset="0"/>
              </a:rPr>
              <a:t>Расположите номера в порядке возрастания длин соответствующих отрезков, не измеряя их.</a:t>
            </a:r>
            <a:endParaRPr lang="ru-RU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78489"/>
            <a:ext cx="2167732" cy="213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9183" y="48304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</a:t>
            </a:r>
            <a:r>
              <a:rPr lang="ru-RU" dirty="0">
                <a:cs typeface="Times New Roman" charset="0"/>
              </a:rPr>
              <a:t>На клетчатой бумаге изобразите отрезки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CD</a:t>
            </a:r>
            <a:r>
              <a:rPr lang="ru-RU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EF</a:t>
            </a:r>
            <a:r>
              <a:rPr lang="ru-RU" dirty="0">
                <a:cs typeface="Times New Roman" charset="0"/>
              </a:rPr>
              <a:t>, как показано на рисунке.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С помощью линейки измерьте их длины.</a:t>
            </a:r>
            <a:endParaRPr lang="ru-RU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34" y="1485622"/>
            <a:ext cx="2167732" cy="214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738"/>
            <a:ext cx="7772400" cy="4572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62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5"/>
          <p:cNvSpPr txBox="1">
            <a:spLocks noChangeArrowheads="1"/>
          </p:cNvSpPr>
          <p:nvPr/>
        </p:nvSpPr>
        <p:spPr bwMode="auto">
          <a:xfrm>
            <a:off x="0" y="533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Учебник Л.С. Атанасяна и др.</a:t>
            </a: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Определение угла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F728B-FEB6-D345-A27B-FD05710433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90600"/>
            <a:ext cx="6154009" cy="1886213"/>
          </a:xfrm>
          <a:prstGeom prst="rect">
            <a:avLst/>
          </a:prstGeom>
        </p:spPr>
      </p:pic>
      <p:sp>
        <p:nvSpPr>
          <p:cNvPr id="4" name="Text Box 45">
            <a:extLst>
              <a:ext uri="{FF2B5EF4-FFF2-40B4-BE49-F238E27FC236}">
                <a16:creationId xmlns:a16="http://schemas.microsoft.com/office/drawing/2014/main" id="{91117D10-59F8-20E1-DC65-42C3DF24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715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Учебник А.Г. Мерзляка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A71E8-076C-DEE3-03B6-F924D3853E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415" y="3429000"/>
            <a:ext cx="8383170" cy="11622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813B38-31A9-9C53-605D-42A1304EE6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1156" y="4304944"/>
            <a:ext cx="2781688" cy="2553056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10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5"/>
          <p:cNvSpPr txBox="1">
            <a:spLocks noChangeArrowheads="1"/>
          </p:cNvSpPr>
          <p:nvPr/>
        </p:nvSpPr>
        <p:spPr bwMode="auto">
          <a:xfrm>
            <a:off x="19251" y="14043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нашем учебнике следующее свойство принимается за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аксиому разбиения плоскости прямой.</a:t>
            </a:r>
          </a:p>
        </p:txBody>
      </p:sp>
      <p:sp>
        <p:nvSpPr>
          <p:cNvPr id="2052" name="Text Box 50"/>
          <p:cNvSpPr txBox="1">
            <a:spLocks noChangeArrowheads="1"/>
          </p:cNvSpPr>
          <p:nvPr/>
        </p:nvSpPr>
        <p:spPr bwMode="auto">
          <a:xfrm>
            <a:off x="0" y="97143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cs typeface="Times New Roman" charset="0"/>
              </a:rPr>
              <a:t>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Каждая прямая на плоскости</a:t>
            </a:r>
            <a:r>
              <a:rPr lang="ru-RU" b="1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разбивает эту</a:t>
            </a:r>
            <a:r>
              <a:rPr lang="ru-RU" b="1" i="1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плоскость на</a:t>
            </a:r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две части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При этом если две точки принадлежат разным частям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то отрезок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соединяющий эти точки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пересекается с</a:t>
            </a:r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прямой. Если две точки принадлежат одной части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то отрезок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соединяющий эти точки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 не пересекается с прямой.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9251" y="55172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0000"/>
                </a:solidFill>
              </a:rPr>
              <a:t>	Полуплоскостью </a:t>
            </a:r>
            <a:r>
              <a:rPr lang="ru-RU" dirty="0"/>
              <a:t>называется фигура, образованная всеми точками данной прямой, и всеми точками, лежащими по одну сторону от этой прямой.</a:t>
            </a:r>
          </a:p>
        </p:txBody>
      </p:sp>
      <p:pic>
        <p:nvPicPr>
          <p:cNvPr id="2056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68960"/>
            <a:ext cx="6894513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39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92696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На сколько частей разбивают плоскость: а) две; б) три; в) четыре; г)</a:t>
            </a:r>
            <a:r>
              <a:rPr lang="en-US" sz="2800" dirty="0"/>
              <a:t>*</a:t>
            </a:r>
            <a:r>
              <a:rPr lang="ru-RU" sz="2800" dirty="0"/>
              <a:t> </a:t>
            </a:r>
            <a:r>
              <a:rPr lang="en-US" sz="2800" i="1" dirty="0"/>
              <a:t>n</a:t>
            </a:r>
            <a:r>
              <a:rPr lang="ru-RU" sz="2800" dirty="0"/>
              <a:t> попарно пересекающихся прямых, никакие три из которых не пересекаются в одной точке?</a:t>
            </a:r>
            <a:r>
              <a:rPr lang="en-US" sz="2800" dirty="0"/>
              <a:t> </a:t>
            </a:r>
            <a:r>
              <a:rPr lang="en-US" dirty="0"/>
              <a:t>	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30430C-6649-7DE1-9F1D-166B508061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39382"/>
            <a:ext cx="3600400" cy="2798189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5577911-6BFC-8814-9A9F-F8F19916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4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/>
            <a:r>
              <a:rPr lang="ru-RU" sz="3200" dirty="0">
                <a:solidFill>
                  <a:srgbClr val="FF0000"/>
                </a:solidFill>
              </a:rPr>
              <a:t>Упражнение</a:t>
            </a:r>
            <a:endParaRPr lang="ru-RU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83" y="0"/>
            <a:ext cx="9085634" cy="62068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Учебники геометрии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53724019-5F2C-B80B-05D1-200E3D7C2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183" y="620688"/>
            <a:ext cx="9144000" cy="50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>
              <a:lnSpc>
                <a:spcPct val="107000"/>
              </a:lnSpc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Атанасян Л. С. и др. Геометрия. 7-9 классы: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</a:t>
            </a:r>
            <a:r>
              <a:rPr lang="ru-RU" dirty="0"/>
              <a:t> 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2013.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Мерзляк А.Г. и др. Геометрия. 7 класс: учебник для учащихся общеобразовательных организаций. – М.: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Вентана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-Граф, 2015.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Погорелов А. В. Геометрия. 7-9 классы: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</a:t>
            </a:r>
            <a:r>
              <a:rPr lang="ru-RU" dirty="0"/>
              <a:t> 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2013.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 А. Д. и др. Геометрия. 7 класс: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</a:t>
            </a:r>
            <a:r>
              <a:rPr lang="ru-RU" dirty="0"/>
              <a:t> 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–М.: Просвещение, 2013.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	5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Колмогоров А. Н. и др. Геометрия. Учебное пособие для 6-8 классов средней школы. – М.: Просвещение, 1979.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6. Смирнова И. М., Смирнов В. А. Геометрия. 7-9 классы: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Мнемозина, 2023.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97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01D45-377B-25F1-D0A1-27DB3F16F331}"/>
              </a:ext>
            </a:extLst>
          </p:cNvPr>
          <p:cNvGrpSpPr/>
          <p:nvPr/>
        </p:nvGrpSpPr>
        <p:grpSpPr>
          <a:xfrm>
            <a:off x="19455" y="0"/>
            <a:ext cx="9144000" cy="6659237"/>
            <a:chOff x="19455" y="0"/>
            <a:chExt cx="9144000" cy="6659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800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Выясним, на сколько увеличивается число частей плоскости при добавлении новой прямой к данным. Количество частей плоскости, которые разбиваются на две части новой прямой, равно количеству частей новой прямой, на которые она разбивается точками пересечения с имеющимися прямыми. Каждая такая часть новой прямой разбивает соответствующую часть плоскости на две части. Поскольку </a:t>
                  </a:r>
                  <a:r>
                    <a:rPr lang="en-US" i="1" dirty="0"/>
                    <a:t>n</a:t>
                  </a:r>
                  <a:r>
                    <a:rPr lang="ru-RU" dirty="0"/>
                    <a:t>-я прямая пересекается с </a:t>
                  </a:r>
                  <a:r>
                    <a:rPr lang="en-US" i="1" dirty="0"/>
                    <a:t>n</a:t>
                  </a:r>
                  <a:r>
                    <a:rPr lang="ru-RU" dirty="0"/>
                    <a:t> – 1 прямой, то она разбивается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 частей и поэтому число частей плоскости увеличивается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. Таким образом, общее число частей, на которые </a:t>
                  </a:r>
                  <a:r>
                    <a:rPr lang="en-US" i="1" dirty="0"/>
                    <a:t>n </a:t>
                  </a:r>
                  <a:r>
                    <a:rPr lang="ru-RU" dirty="0"/>
                    <a:t> прямых разбивают плоскость, равно 2 + 2 + 3 + … + </a:t>
                  </a:r>
                  <a:r>
                    <a:rPr lang="en-US" i="1" dirty="0"/>
                    <a:t>n</a:t>
                  </a:r>
                  <a:r>
                    <a:rPr lang="ru-RU" i="1" dirty="0"/>
                    <a:t> = </a:t>
                  </a:r>
                  <a:r>
                    <a:rPr lang="ru-RU" dirty="0"/>
                    <a:t>1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00" r="-1067" b="-4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CFB6D1D-9C0F-13C6-5851-FCF7A9E5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768" y="3861048"/>
              <a:ext cx="3600400" cy="279818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50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536" y="141860"/>
            <a:ext cx="9136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solidFill>
                  <a:srgbClr val="FF0000"/>
                </a:solidFill>
              </a:rPr>
              <a:t>	Углом</a:t>
            </a:r>
            <a:r>
              <a:rPr lang="ru-RU" b="1" i="1" dirty="0"/>
              <a:t> </a:t>
            </a:r>
            <a:r>
              <a:rPr lang="ru-RU" dirty="0"/>
              <a:t>называется фигура, образованная двумя лучами с общей вершиной и одной из частей плоскости, ограниченной этими лучами. Общая вершина лучей называется </a:t>
            </a:r>
            <a:r>
              <a:rPr lang="ru-RU" i="1" dirty="0">
                <a:solidFill>
                  <a:srgbClr val="FF0000"/>
                </a:solidFill>
              </a:rPr>
              <a:t>вершиной угла</a:t>
            </a:r>
            <a:r>
              <a:rPr lang="ru-RU" dirty="0"/>
              <a:t>, а сами лучи - </a:t>
            </a:r>
            <a:r>
              <a:rPr lang="ru-RU" i="1" dirty="0">
                <a:solidFill>
                  <a:srgbClr val="FF0000"/>
                </a:solidFill>
              </a:rPr>
              <a:t>сторонами угла</a:t>
            </a:r>
            <a:r>
              <a:rPr lang="ru-RU" dirty="0"/>
              <a:t>.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-2089" y="4386848"/>
            <a:ext cx="91364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Угол обозначается или одной прописной латинской буквой, указывающей его вершину, например, </a:t>
            </a:r>
            <a:r>
              <a:rPr lang="en-US" i="1" dirty="0"/>
              <a:t>O</a:t>
            </a:r>
            <a:r>
              <a:rPr lang="ru-RU" dirty="0"/>
              <a:t>, или тремя прописными латинскими буквами, средняя из которых указывает вершину угла, а крайние – какие-нибудь точки на сторонах угла, например, </a:t>
            </a:r>
            <a:r>
              <a:rPr lang="ru-RU" i="1" dirty="0"/>
              <a:t>AO</a:t>
            </a:r>
            <a:r>
              <a:rPr lang="en-US" i="1" dirty="0"/>
              <a:t>B</a:t>
            </a:r>
            <a:r>
              <a:rPr lang="en-US" dirty="0"/>
              <a:t>.	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E38FB-8429-33D8-C55C-6019711EAD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29" y="1932520"/>
            <a:ext cx="2905530" cy="2362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23E02B-BF32-3630-9CC5-EBEA72613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671237"/>
            <a:ext cx="2836167" cy="2491440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40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0" y="5310"/>
            <a:ext cx="91364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dirty="0"/>
              <a:t>Точки угла, не принадлежащие его сторонам, называются </a:t>
            </a:r>
            <a:r>
              <a:rPr lang="ru-RU" i="1" dirty="0">
                <a:solidFill>
                  <a:srgbClr val="FF0000"/>
                </a:solidFill>
              </a:rPr>
              <a:t>внутренними</a:t>
            </a:r>
            <a:r>
              <a:rPr lang="ru-RU" b="1" i="1" dirty="0"/>
              <a:t> </a:t>
            </a:r>
            <a:r>
              <a:rPr lang="ru-RU" dirty="0"/>
              <a:t>точками данного угла. Лучи, с вершиной в вершине данного угла, проходящие через внутренние точки угла, называются </a:t>
            </a:r>
            <a:r>
              <a:rPr lang="ru-RU" i="1" dirty="0">
                <a:solidFill>
                  <a:srgbClr val="FF0000"/>
                </a:solidFill>
              </a:rPr>
              <a:t>внутренними</a:t>
            </a:r>
            <a:r>
              <a:rPr lang="ru-RU" b="1" i="1" dirty="0"/>
              <a:t> </a:t>
            </a:r>
            <a:r>
              <a:rPr lang="ru-RU" dirty="0"/>
              <a:t>лучами данного угла.</a:t>
            </a:r>
          </a:p>
          <a:p>
            <a:pPr algn="just"/>
            <a:r>
              <a:rPr lang="en-US" dirty="0"/>
              <a:t>	</a:t>
            </a:r>
            <a:r>
              <a:rPr lang="ru-RU" dirty="0"/>
              <a:t>На рисунке изображён угол </a:t>
            </a:r>
            <a:r>
              <a:rPr lang="ru-RU" i="1" dirty="0"/>
              <a:t>AOB</a:t>
            </a:r>
            <a:r>
              <a:rPr lang="ru-RU" dirty="0"/>
              <a:t>. </a:t>
            </a:r>
            <a:r>
              <a:rPr lang="ru-RU" i="1" dirty="0"/>
              <a:t>C </a:t>
            </a:r>
            <a:r>
              <a:rPr lang="ru-RU" dirty="0"/>
              <a:t>и </a:t>
            </a:r>
            <a:r>
              <a:rPr lang="ru-RU" i="1" dirty="0"/>
              <a:t>D</a:t>
            </a:r>
            <a:r>
              <a:rPr lang="ru-RU" dirty="0"/>
              <a:t> – его внутренние точки, </a:t>
            </a:r>
            <a:r>
              <a:rPr lang="ru-RU" i="1" dirty="0"/>
              <a:t>OC </a:t>
            </a:r>
            <a:r>
              <a:rPr lang="ru-RU" dirty="0"/>
              <a:t>и</a:t>
            </a:r>
            <a:r>
              <a:rPr lang="ru-RU" i="1" dirty="0"/>
              <a:t> OD</a:t>
            </a:r>
            <a:r>
              <a:rPr lang="ru-RU" dirty="0"/>
              <a:t> – его внутренние лучи.</a:t>
            </a:r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ru-RU" i="1" dirty="0">
                <a:solidFill>
                  <a:srgbClr val="FF0000"/>
                </a:solidFill>
              </a:rPr>
              <a:t>Развёрнутым</a:t>
            </a:r>
            <a:r>
              <a:rPr lang="ru-RU" dirty="0"/>
              <a:t> углом называется угол, стороны которого составляют прямую. В противном случае угол называется </a:t>
            </a:r>
            <a:r>
              <a:rPr lang="ru-RU" i="1" dirty="0">
                <a:solidFill>
                  <a:srgbClr val="FF0000"/>
                </a:solidFill>
              </a:rPr>
              <a:t>неразвёрнутым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1714" y="4898958"/>
            <a:ext cx="913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Неразвёрнутые углы могут быть меньше развёрнутого, т. е. являться частью развёрнутого угла, или быть больше развёрнутого, т. е. содержать развёрнутый угол.</a:t>
            </a:r>
          </a:p>
          <a:p>
            <a:pPr algn="just"/>
            <a:r>
              <a:rPr lang="ru-RU" dirty="0"/>
              <a:t>	Обычно мы будем рассматривать углы, меньшие развёрнутого.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" y="3421630"/>
            <a:ext cx="2658417" cy="15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598578"/>
            <a:ext cx="5488853" cy="128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86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0" y="5310"/>
            <a:ext cx="9136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/>
              <a:t>	</a:t>
            </a:r>
            <a:r>
              <a:rPr lang="ru-RU" b="1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Смежными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углами называются два угла, у которых одна сторона общая, а две другие составляют прямую.</a:t>
            </a:r>
            <a:r>
              <a:rPr lang="en-US" b="1" i="1" dirty="0"/>
              <a:t>	</a:t>
            </a:r>
            <a:endParaRPr lang="ru-RU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3140968"/>
            <a:ext cx="9136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i="1" dirty="0">
                <a:solidFill>
                  <a:srgbClr val="FF0000"/>
                </a:solidFill>
              </a:rPr>
              <a:t>Вертикальными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углами называются два угла, стороны одного из которых дополняют до прямых стороны другого угла.</a:t>
            </a:r>
            <a:r>
              <a:rPr lang="en-US" b="1" i="1" dirty="0"/>
              <a:t>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61879"/>
            <a:ext cx="3631622" cy="205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16023"/>
            <a:ext cx="3475373" cy="2208067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29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92F34F-BA7D-C934-1DB4-9A8D6B0F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100"/>
            <a:ext cx="7772400" cy="587152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Равенство углов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A34D5-CD1F-DF40-6962-FB3D029C21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966807"/>
            <a:ext cx="5906324" cy="1333686"/>
          </a:xfrm>
          <a:prstGeom prst="rect">
            <a:avLst/>
          </a:prstGeom>
        </p:spPr>
      </p:pic>
      <p:sp>
        <p:nvSpPr>
          <p:cNvPr id="6" name="Text Box 45">
            <a:extLst>
              <a:ext uri="{FF2B5EF4-FFF2-40B4-BE49-F238E27FC236}">
                <a16:creationId xmlns:a16="http://schemas.microsoft.com/office/drawing/2014/main" id="{1633E46B-FCE7-5467-874D-8BEAD928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Учебник Л.С. Атанасяна и др.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EF76A4D4-CCB6-821D-C0AB-A61C3D09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8032" y="429622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Учебник А.Г. Мерзляка и др.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1E4970-8080-F0D1-A4AF-90418789A6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2916" y="3009841"/>
            <a:ext cx="6115904" cy="8383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3DF27F-6416-FFD0-36EB-DE3A378451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6278" y="1224350"/>
            <a:ext cx="5992542" cy="1699926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16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5">
            <a:extLst>
              <a:ext uri="{FF2B5EF4-FFF2-40B4-BE49-F238E27FC236}">
                <a16:creationId xmlns:a16="http://schemas.microsoft.com/office/drawing/2014/main" id="{1633E46B-FCE7-5467-874D-8BEAD928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91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Учебник А.В. Погорелова</a:t>
            </a:r>
          </a:p>
        </p:txBody>
      </p:sp>
      <p:sp>
        <p:nvSpPr>
          <p:cNvPr id="2" name="Text Box 45">
            <a:extLst>
              <a:ext uri="{FF2B5EF4-FFF2-40B4-BE49-F238E27FC236}">
                <a16:creationId xmlns:a16="http://schemas.microsoft.com/office/drawing/2014/main" id="{1D2DB99D-22B6-0DBD-AD5F-CED9C79D8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В качестве аксиом принимаются следующие свойства.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:a16="http://schemas.microsoft.com/office/drawing/2014/main" id="{682BE740-1D2C-3039-123D-B45196A1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0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Два угла называются равными, если равны их градусные величины.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C7E301-ABD5-CB88-C591-BC43DDD04C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153" y="1531418"/>
            <a:ext cx="7125694" cy="231489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62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Text Box 27"/>
              <p:cNvSpPr txBox="1">
                <a:spLocks noChangeArrowheads="1"/>
              </p:cNvSpPr>
              <p:nvPr/>
            </p:nvSpPr>
            <p:spPr bwMode="auto">
              <a:xfrm>
                <a:off x="0" y="3264958"/>
                <a:ext cx="89916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/>
                  <a:t>	Равенство углов </a:t>
                </a:r>
                <a:r>
                  <a:rPr lang="ru-RU" i="1" dirty="0"/>
                  <a:t>А</a:t>
                </a:r>
                <a:r>
                  <a:rPr lang="en-US" i="1" dirty="0"/>
                  <a:t>BC</a:t>
                </a:r>
                <a:r>
                  <a:rPr lang="ru-RU" dirty="0"/>
                  <a:t> и </a:t>
                </a:r>
                <a:r>
                  <a:rPr lang="en-US" i="1" dirty="0"/>
                  <a:t>DEF</a:t>
                </a:r>
                <a:r>
                  <a:rPr lang="ru-RU" dirty="0"/>
                  <a:t> записывается в виде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/>
                  <a:t>А</a:t>
                </a:r>
                <a:r>
                  <a:rPr lang="en-US" i="1" dirty="0"/>
                  <a:t>BC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. Оно означает, что если один из этих углов, например </a:t>
                </a:r>
                <a:r>
                  <a:rPr lang="ru-RU" i="1" dirty="0"/>
                  <a:t>АОВ</a:t>
                </a:r>
                <a:r>
                  <a:rPr lang="ru-RU" dirty="0"/>
                  <a:t>, отложить от луча </a:t>
                </a:r>
                <a:r>
                  <a:rPr lang="en-US" i="1" dirty="0"/>
                  <a:t>ED</a:t>
                </a:r>
                <a:r>
                  <a:rPr lang="ru-RU" dirty="0"/>
                  <a:t> в сторону, определяемую лучом </a:t>
                </a:r>
                <a:r>
                  <a:rPr lang="en-US" i="1" dirty="0"/>
                  <a:t>EF</a:t>
                </a:r>
                <a:r>
                  <a:rPr lang="ru-RU" dirty="0"/>
                  <a:t>, то получим угол </a:t>
                </a:r>
                <a:r>
                  <a:rPr lang="en-US" i="1" dirty="0"/>
                  <a:t>DEF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05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64958"/>
                <a:ext cx="89916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017" t="-3113" r="-1017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0" y="1662794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В качестве аксиом принимаются следующие свойства.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 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От любого луча на плоскости в заданную сторону можно отложить только один угол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, 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равный данному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 	</a:t>
            </a:r>
            <a:r>
              <a:rPr lang="ru-RU" i="1" dirty="0">
                <a:solidFill>
                  <a:srgbClr val="FF0000"/>
                </a:solidFill>
                <a:cs typeface="Times New Roman" charset="0"/>
              </a:rPr>
              <a:t>Все развернутые углы равны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099198" cy="198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7">
            <a:extLst>
              <a:ext uri="{FF2B5EF4-FFF2-40B4-BE49-F238E27FC236}">
                <a16:creationId xmlns:a16="http://schemas.microsoft.com/office/drawing/2014/main" id="{0B08E175-224F-CC2B-81C3-9921835F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charset="0"/>
              </a:rPr>
              <a:t> В нашем учебнике для определения равенства углов используется операция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откладывания данного угла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 ту или другую сторону от данного луча. Получающийся при этом угол называется  </a:t>
            </a:r>
            <a:r>
              <a:rPr lang="ru-RU" dirty="0">
                <a:solidFill>
                  <a:srgbClr val="FF3300"/>
                </a:solidFill>
                <a:cs typeface="Times New Roman" charset="0"/>
              </a:rPr>
              <a:t>равным</a:t>
            </a:r>
            <a:r>
              <a:rPr lang="ru-RU" dirty="0">
                <a:cs typeface="Times New Roman" charset="0"/>
              </a:rPr>
              <a:t> исходному углу</a:t>
            </a:r>
            <a:r>
              <a:rPr lang="ru-RU" i="1" dirty="0">
                <a:cs typeface="Times New Roman" charset="0"/>
              </a:rPr>
              <a:t>.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33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 Box 7"/>
              <p:cNvSpPr txBox="1">
                <a:spLocks noChangeArrowheads="1"/>
              </p:cNvSpPr>
              <p:nvPr/>
            </p:nvSpPr>
            <p:spPr bwMode="auto">
              <a:xfrm>
                <a:off x="-9625" y="0"/>
                <a:ext cx="89916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/>
                  <a:t> Говорят, что угол </a:t>
                </a:r>
                <a:r>
                  <a:rPr lang="ru-RU" i="1" dirty="0"/>
                  <a:t>А</a:t>
                </a:r>
                <a:r>
                  <a:rPr lang="en-US" i="1" dirty="0"/>
                  <a:t>BC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0000"/>
                    </a:solidFill>
                  </a:rPr>
                  <a:t>меньше</a:t>
                </a:r>
                <a:r>
                  <a:rPr lang="ru-RU" b="1" i="1" dirty="0"/>
                  <a:t> </a:t>
                </a:r>
                <a:r>
                  <a:rPr lang="ru-RU" dirty="0"/>
                  <a:t> угла </a:t>
                </a:r>
                <a:r>
                  <a:rPr lang="en-US" i="1" dirty="0"/>
                  <a:t>DEF</a:t>
                </a:r>
                <a:r>
                  <a:rPr lang="ru-RU" dirty="0"/>
                  <a:t> и обозначают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ABC</a:t>
                </a:r>
                <a:r>
                  <a:rPr lang="ru-RU" dirty="0"/>
                  <a:t>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,</a:t>
                </a:r>
                <a:r>
                  <a:rPr lang="ru-RU" i="1" dirty="0"/>
                  <a:t> </a:t>
                </a:r>
                <a:r>
                  <a:rPr lang="ru-RU" dirty="0"/>
                  <a:t>если при откладывании угла </a:t>
                </a:r>
                <a:r>
                  <a:rPr lang="en-US" i="1" dirty="0"/>
                  <a:t>ABC</a:t>
                </a:r>
                <a:r>
                  <a:rPr lang="ru-RU" dirty="0"/>
                  <a:t> от луча </a:t>
                </a:r>
                <a:r>
                  <a:rPr lang="en-US" i="1" dirty="0"/>
                  <a:t>ED</a:t>
                </a:r>
                <a:r>
                  <a:rPr lang="ru-RU" dirty="0"/>
                  <a:t> луч </a:t>
                </a:r>
                <a:r>
                  <a:rPr lang="en-US" i="1" dirty="0"/>
                  <a:t>BC</a:t>
                </a:r>
                <a:r>
                  <a:rPr lang="ru-RU" dirty="0"/>
                  <a:t> переходит в луч </a:t>
                </a:r>
                <a:r>
                  <a:rPr lang="en-US" i="1" dirty="0"/>
                  <a:t>EF</a:t>
                </a:r>
                <a:r>
                  <a:rPr lang="ru-RU" i="1" dirty="0"/>
                  <a:t>'</a:t>
                </a:r>
                <a:r>
                  <a:rPr lang="ru-RU" dirty="0"/>
                  <a:t>, лежащий внутри угла </a:t>
                </a:r>
                <a:r>
                  <a:rPr lang="en-US" i="1" dirty="0"/>
                  <a:t>DEF</a:t>
                </a:r>
                <a:r>
                  <a:rPr lang="ru-RU" dirty="0"/>
                  <a:t> то (рис. 8.2).</a:t>
                </a:r>
                <a:r>
                  <a:rPr lang="ru-RU" dirty="0"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5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0"/>
                <a:ext cx="8991600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17" t="-4061" r="-1085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-9625" y="3140968"/>
                <a:ext cx="8991600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/>
                  <a:t> Говорят также, что угол </a:t>
                </a:r>
                <a:r>
                  <a:rPr lang="en-US" i="1" dirty="0"/>
                  <a:t>DEF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0000"/>
                    </a:solidFill>
                  </a:rPr>
                  <a:t>больше</a:t>
                </a:r>
                <a:r>
                  <a:rPr lang="ru-RU" dirty="0"/>
                  <a:t>  угла </a:t>
                </a:r>
                <a:r>
                  <a:rPr lang="en-US" i="1" dirty="0"/>
                  <a:t>ABC</a:t>
                </a:r>
                <a:r>
                  <a:rPr lang="ru-RU" dirty="0"/>
                  <a:t> и обозначают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DEF</a:t>
                </a:r>
                <a:r>
                  <a:rPr lang="ru-RU" dirty="0"/>
                  <a:t> &gt;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en-US" i="1" dirty="0"/>
                  <a:t>ABC</a:t>
                </a:r>
                <a:r>
                  <a:rPr lang="ru-RU" dirty="0"/>
                  <a:t>.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Прямым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равный своему смежному углу</a:t>
                </a:r>
                <a:r>
                  <a:rPr lang="ru-RU" b="1" i="1" dirty="0"/>
                  <a:t> </a:t>
                </a:r>
                <a:r>
                  <a:rPr lang="ru-RU" dirty="0"/>
                  <a:t>(рис. а). 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Острым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меньший прямого угла</a:t>
                </a:r>
                <a:r>
                  <a:rPr lang="ru-RU" b="1" i="1" dirty="0"/>
                  <a:t> </a:t>
                </a:r>
                <a:r>
                  <a:rPr lang="ru-RU" dirty="0"/>
                  <a:t>(рис. б). </a:t>
                </a:r>
              </a:p>
              <a:p>
                <a:pPr algn="just"/>
                <a:r>
                  <a:rPr lang="ru-RU" b="1" i="1" dirty="0"/>
                  <a:t>	</a:t>
                </a:r>
                <a:r>
                  <a:rPr lang="ru-RU" i="1" dirty="0">
                    <a:solidFill>
                      <a:srgbClr val="FF0000"/>
                    </a:solidFill>
                  </a:rPr>
                  <a:t>Тупым углом</a:t>
                </a:r>
                <a:r>
                  <a:rPr lang="ru-RU" b="1" i="1" dirty="0"/>
                  <a:t> </a:t>
                </a:r>
                <a:r>
                  <a:rPr lang="ru-RU" dirty="0"/>
                  <a:t>называется угол, больший прямого угла, но меньший развёр­нутого угла (рис. в).</a:t>
                </a:r>
                <a:endParaRPr lang="ru-RU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3140968"/>
                <a:ext cx="8991600" cy="3046988"/>
              </a:xfrm>
              <a:prstGeom prst="rect">
                <a:avLst/>
              </a:prstGeom>
              <a:blipFill>
                <a:blip r:embed="rId4" cstate="print"/>
                <a:stretch>
                  <a:fillRect l="-1017" t="-1600" r="-1085" b="-3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" y="1352366"/>
            <a:ext cx="3327748" cy="17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2" y="1412776"/>
            <a:ext cx="5303640" cy="1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25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780" name="Text Box 4"/>
              <p:cNvSpPr txBox="1">
                <a:spLocks noChangeArrowheads="1"/>
              </p:cNvSpPr>
              <p:nvPr/>
            </p:nvSpPr>
            <p:spPr bwMode="auto">
              <a:xfrm>
                <a:off x="0" y="528834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Чтобы вычесть из большего </a:t>
                </a:r>
                <a:r>
                  <a:rPr lang="ru-RU" dirty="0"/>
                  <a:t>угла</a:t>
                </a:r>
                <a:r>
                  <a:rPr lang="ru-RU" dirty="0">
                    <a:cs typeface="Times New Roman" charset="0"/>
                  </a:rPr>
                  <a:t> </a:t>
                </a:r>
                <a:r>
                  <a:rPr lang="en-US" i="1" dirty="0">
                    <a:cs typeface="Times New Roman" charset="0"/>
                  </a:rPr>
                  <a:t>AOE </a:t>
                </a:r>
                <a:r>
                  <a:rPr lang="ru-RU" dirty="0">
                    <a:cs typeface="Times New Roman" charset="0"/>
                  </a:rPr>
                  <a:t>меньший угол </a:t>
                </a:r>
                <a:r>
                  <a:rPr lang="en-US" i="1" dirty="0">
                    <a:cs typeface="Times New Roman" charset="0"/>
                  </a:rPr>
                  <a:t>CPD</a:t>
                </a:r>
                <a:r>
                  <a:rPr lang="en-US" dirty="0">
                    <a:cs typeface="Times New Roman" charset="0"/>
                  </a:rPr>
                  <a:t>, </a:t>
                </a:r>
                <a:r>
                  <a:rPr lang="ru-RU" dirty="0">
                    <a:cs typeface="Times New Roman" charset="0"/>
                  </a:rPr>
                  <a:t>угол </a:t>
                </a:r>
                <a:r>
                  <a:rPr lang="en-US" i="1" dirty="0">
                    <a:cs typeface="Times New Roman" charset="0"/>
                  </a:rPr>
                  <a:t>CPD </a:t>
                </a:r>
                <a:r>
                  <a:rPr lang="ru-RU" dirty="0">
                    <a:cs typeface="Times New Roman" charset="0"/>
                  </a:rPr>
                  <a:t>откладывают от луча </a:t>
                </a:r>
                <a:r>
                  <a:rPr lang="en-US" i="1" dirty="0">
                    <a:cs typeface="Times New Roman" charset="0"/>
                  </a:rPr>
                  <a:t>OA </a:t>
                </a:r>
                <a:r>
                  <a:rPr lang="ru-RU" dirty="0">
                    <a:cs typeface="Times New Roman" charset="0"/>
                  </a:rPr>
                  <a:t>в сторону луча </a:t>
                </a:r>
                <a:r>
                  <a:rPr lang="en-US" i="1" dirty="0">
                    <a:cs typeface="Times New Roman" charset="0"/>
                  </a:rPr>
                  <a:t>OE</a:t>
                </a:r>
                <a:r>
                  <a:rPr lang="ru-RU" dirty="0">
                    <a:cs typeface="Times New Roman" charset="0"/>
                  </a:rPr>
                  <a:t>. При этом луч </a:t>
                </a:r>
                <a:r>
                  <a:rPr lang="en-US" i="1" dirty="0">
                    <a:cs typeface="Times New Roman" charset="0"/>
                  </a:rPr>
                  <a:t>PD </a:t>
                </a:r>
                <a:r>
                  <a:rPr lang="ru-RU" dirty="0">
                    <a:cs typeface="Times New Roman" charset="0"/>
                  </a:rPr>
                  <a:t>перейдёт в луч </a:t>
                </a:r>
                <a:r>
                  <a:rPr lang="en-US" i="1" dirty="0">
                    <a:cs typeface="Times New Roman" charset="0"/>
                  </a:rPr>
                  <a:t>OB</a:t>
                </a:r>
                <a:r>
                  <a:rPr lang="ru-RU" dirty="0">
                    <a:cs typeface="Times New Roman" charset="0"/>
                  </a:rPr>
                  <a:t>, лежащий внутри угла </a:t>
                </a:r>
                <a:r>
                  <a:rPr lang="en-US" i="1" dirty="0">
                    <a:cs typeface="Times New Roman" charset="0"/>
                  </a:rPr>
                  <a:t>AOE</a:t>
                </a:r>
                <a:r>
                  <a:rPr lang="ru-RU" dirty="0">
                    <a:cs typeface="Times New Roman" charset="0"/>
                  </a:rPr>
                  <a:t>. Угол </a:t>
                </a:r>
                <a:r>
                  <a:rPr lang="en-US" i="1" dirty="0">
                    <a:cs typeface="Times New Roman" charset="0"/>
                  </a:rPr>
                  <a:t>BOE </a:t>
                </a:r>
                <a:r>
                  <a:rPr lang="ru-RU" dirty="0">
                    <a:cs typeface="Times New Roman" charset="0"/>
                  </a:rPr>
                  <a:t>будет разностью углов </a:t>
                </a:r>
                <a:r>
                  <a:rPr lang="en-US" i="1" dirty="0">
                    <a:cs typeface="Times New Roman" charset="0"/>
                  </a:rPr>
                  <a:t>AOE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CPD</a:t>
                </a:r>
                <a:r>
                  <a:rPr lang="en-US" dirty="0"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i="1" dirty="0">
                    <a:cs typeface="Times New Roman" charset="0"/>
                  </a:rPr>
                  <a:t>BOE</a:t>
                </a:r>
                <a:r>
                  <a:rPr lang="ru-RU" i="1" dirty="0">
                    <a:cs typeface="Times New Roman" charset="0"/>
                  </a:rPr>
                  <a:t>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OE</a:t>
                </a:r>
                <a:r>
                  <a:rPr lang="ru-RU" i="1" dirty="0">
                    <a:cs typeface="Times New Roman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PD</a:t>
                </a:r>
                <a:r>
                  <a:rPr lang="en-US" dirty="0">
                    <a:cs typeface="Times New Roman" charset="0"/>
                  </a:rPr>
                  <a:t>. </a:t>
                </a:r>
                <a:endParaRPr lang="ru-RU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57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88340"/>
                <a:ext cx="9144000" cy="1569660"/>
              </a:xfrm>
              <a:prstGeom prst="rect">
                <a:avLst/>
              </a:prstGeom>
              <a:blipFill>
                <a:blip r:embed="rId3" cstate="print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76020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Чтобы сложить два угла, например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, отложим угол </a:t>
            </a:r>
            <a:r>
              <a:rPr lang="en-US" i="1" dirty="0">
                <a:cs typeface="Times New Roman" charset="0"/>
              </a:rPr>
              <a:t>CO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от луча </a:t>
            </a:r>
            <a:r>
              <a:rPr lang="ru-RU" i="1" dirty="0">
                <a:cs typeface="Times New Roman" charset="0"/>
              </a:rPr>
              <a:t>ОВ</a:t>
            </a:r>
            <a:r>
              <a:rPr lang="ru-RU" dirty="0">
                <a:cs typeface="Times New Roman" charset="0"/>
              </a:rPr>
              <a:t> так, чтобы точки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находились по разные стороны от прямой </a:t>
            </a:r>
            <a:r>
              <a:rPr lang="ru-RU" i="1" dirty="0">
                <a:cs typeface="Times New Roman" charset="0"/>
              </a:rPr>
              <a:t>ОВ</a:t>
            </a:r>
            <a:r>
              <a:rPr lang="ru-RU" dirty="0">
                <a:cs typeface="Times New Roman" charset="0"/>
              </a:rPr>
              <a:t>. Обозначим </a:t>
            </a:r>
            <a:r>
              <a:rPr lang="ru-RU" i="1" dirty="0">
                <a:cs typeface="Times New Roman" charset="0"/>
              </a:rPr>
              <a:t>ОЕ</a:t>
            </a:r>
            <a:r>
              <a:rPr lang="ru-RU" dirty="0">
                <a:cs typeface="Times New Roman" charset="0"/>
              </a:rPr>
              <a:t> луч, в который перейдет луч 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. Тогда угол </a:t>
            </a:r>
            <a:r>
              <a:rPr lang="ru-RU" i="1" dirty="0">
                <a:cs typeface="Times New Roman" charset="0"/>
              </a:rPr>
              <a:t>АОЕ</a:t>
            </a:r>
            <a:r>
              <a:rPr lang="ru-RU" dirty="0">
                <a:cs typeface="Times New Roman" charset="0"/>
              </a:rPr>
              <a:t> даст сумму углов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i="1" dirty="0">
                <a:cs typeface="Times New Roman" charset="0"/>
              </a:rPr>
              <a:t>О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3"/>
              <p:cNvSpPr txBox="1">
                <a:spLocks noChangeArrowheads="1"/>
              </p:cNvSpPr>
              <p:nvPr/>
            </p:nvSpPr>
            <p:spPr bwMode="auto">
              <a:xfrm>
                <a:off x="35496" y="0"/>
                <a:ext cx="9107488" cy="1938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charset="0"/>
                  </a:rPr>
                  <a:t>	Если внутри угла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провести луч </a:t>
                </a:r>
                <a:r>
                  <a:rPr lang="ru-RU" i="1" dirty="0">
                    <a:cs typeface="Times New Roman" charset="0"/>
                  </a:rPr>
                  <a:t>ОС</a:t>
                </a:r>
                <a:r>
                  <a:rPr lang="ru-RU" dirty="0">
                    <a:cs typeface="Times New Roman" charset="0"/>
                  </a:rPr>
                  <a:t>, то образуется два новых угла  </a:t>
                </a:r>
                <a:r>
                  <a:rPr lang="ru-RU" i="1" dirty="0">
                    <a:cs typeface="Times New Roman" charset="0"/>
                  </a:rPr>
                  <a:t>АОС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.  Угол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называется </a:t>
                </a:r>
                <a:r>
                  <a:rPr lang="ru-RU" dirty="0">
                    <a:solidFill>
                      <a:srgbClr val="FF3300"/>
                    </a:solidFill>
                    <a:cs typeface="Times New Roman" charset="0"/>
                  </a:rPr>
                  <a:t>суммой</a:t>
                </a:r>
                <a:r>
                  <a:rPr lang="ru-RU" i="1" dirty="0">
                    <a:cs typeface="Times New Roman" charset="0"/>
                  </a:rPr>
                  <a:t> </a:t>
                </a:r>
                <a:r>
                  <a:rPr lang="ru-RU" dirty="0">
                    <a:cs typeface="Times New Roman" charset="0"/>
                  </a:rPr>
                  <a:t>углов  </a:t>
                </a:r>
                <a:r>
                  <a:rPr lang="ru-RU" i="1" dirty="0">
                    <a:cs typeface="Times New Roman" charset="0"/>
                  </a:rPr>
                  <a:t>АОС  </a:t>
                </a:r>
                <a:r>
                  <a:rPr lang="ru-RU" dirty="0">
                    <a:cs typeface="Times New Roman" charset="0"/>
                  </a:rPr>
                  <a:t>и 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  и обозначается </a:t>
                </a:r>
                <a:r>
                  <a:rPr lang="ru-RU" i="1" dirty="0">
                    <a:cs typeface="Times New Roman" charset="0"/>
                  </a:rPr>
                  <a:t>АОВ = 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 + 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</a:t>
                </a:r>
                <a:r>
                  <a:rPr lang="ru-RU" dirty="0">
                    <a:cs typeface="Times New Roman" charset="0"/>
                  </a:rPr>
                  <a:t>.  Каждый из углов </a:t>
                </a:r>
                <a:r>
                  <a:rPr lang="ru-RU" i="1" dirty="0">
                    <a:cs typeface="Times New Roman" charset="0"/>
                  </a:rPr>
                  <a:t>АОС</a:t>
                </a:r>
                <a:r>
                  <a:rPr lang="ru-RU" dirty="0">
                    <a:cs typeface="Times New Roman" charset="0"/>
                  </a:rPr>
                  <a:t> и </a:t>
                </a:r>
                <a:r>
                  <a:rPr lang="ru-RU" i="1" dirty="0">
                    <a:cs typeface="Times New Roman" charset="0"/>
                  </a:rPr>
                  <a:t>СОВ</a:t>
                </a:r>
                <a:r>
                  <a:rPr lang="ru-RU" dirty="0">
                    <a:cs typeface="Times New Roman" charset="0"/>
                  </a:rPr>
                  <a:t> называется </a:t>
                </a:r>
                <a:r>
                  <a:rPr lang="ru-RU" dirty="0">
                    <a:solidFill>
                      <a:srgbClr val="FF3300"/>
                    </a:solidFill>
                    <a:cs typeface="Times New Roman" charset="0"/>
                  </a:rPr>
                  <a:t>разностью</a:t>
                </a:r>
                <a:r>
                  <a:rPr lang="ru-RU" dirty="0">
                    <a:cs typeface="Times New Roman" charset="0"/>
                  </a:rPr>
                  <a:t> угла  </a:t>
                </a:r>
                <a:r>
                  <a:rPr lang="ru-RU" i="1" dirty="0">
                    <a:cs typeface="Times New Roman" charset="0"/>
                  </a:rPr>
                  <a:t>АОВ</a:t>
                </a:r>
                <a:r>
                  <a:rPr lang="ru-RU" dirty="0">
                    <a:cs typeface="Times New Roman" charset="0"/>
                  </a:rPr>
                  <a:t>  и другого угла,  обозначается </a:t>
                </a:r>
                <a:r>
                  <a:rPr lang="ru-RU" dirty="0"/>
                  <a:t>	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</a:t>
                </a:r>
                <a:r>
                  <a:rPr lang="ru-RU" dirty="0">
                    <a:cs typeface="Times New Roman" charset="0"/>
                  </a:rPr>
                  <a:t>,</a:t>
                </a:r>
                <a:r>
                  <a:rPr lang="ru-RU" i="1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 </m:t>
                    </m:r>
                  </m:oMath>
                </a14:m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В 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ru-RU" i="1" dirty="0"/>
                  <a:t> </a:t>
                </a:r>
                <a:r>
                  <a:rPr lang="ru-RU" i="1" dirty="0">
                    <a:cs typeface="Times New Roman" charset="0"/>
                  </a:rPr>
                  <a:t>А</a:t>
                </a:r>
                <a:r>
                  <a:rPr lang="en-US" i="1" dirty="0">
                    <a:cs typeface="Times New Roman" charset="0"/>
                  </a:rPr>
                  <a:t>O</a:t>
                </a:r>
                <a:r>
                  <a:rPr lang="ru-RU" i="1" dirty="0">
                    <a:cs typeface="Times New Roman" charset="0"/>
                  </a:rPr>
                  <a:t>С</a:t>
                </a:r>
                <a:r>
                  <a:rPr lang="ru-RU" dirty="0"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0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0"/>
                <a:ext cx="9107488" cy="1938338"/>
              </a:xfrm>
              <a:prstGeom prst="rect">
                <a:avLst/>
              </a:prstGeom>
              <a:blipFill>
                <a:blip r:embed="rId4" cstate="print"/>
                <a:stretch>
                  <a:fillRect l="-1071" t="-2516" r="-1004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2138"/>
            <a:ext cx="20526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657F8-C24D-4866-F05B-76C8CF06910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175201"/>
            <a:ext cx="1962424" cy="1552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6D9A9-F0A4-67C0-CA6E-68C6C9B54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7128" y="1970548"/>
            <a:ext cx="2052638" cy="1826603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63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1. Среди углов, изображенных на рисунке, укажите равные углы.</a:t>
            </a:r>
            <a:r>
              <a:rPr lang="ru-RU" dirty="0"/>
              <a:t> </a:t>
            </a:r>
          </a:p>
        </p:txBody>
      </p:sp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2329"/>
            <a:ext cx="2095872" cy="206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3" y="335699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2. </a:t>
            </a:r>
            <a:r>
              <a:rPr lang="ru-RU" dirty="0">
                <a:cs typeface="Times New Roman" charset="0"/>
              </a:rPr>
              <a:t>Расположите номера в порядке возрастания  величины соответствующих углов.</a:t>
            </a:r>
            <a:r>
              <a:rPr lang="ru-RU" dirty="0"/>
              <a:t>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4" y="4187989"/>
            <a:ext cx="2184936" cy="21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43B0C63-5D66-D7DC-40E7-5546C6869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134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1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53724019-5F2C-B80B-05D1-200E3D7C2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88"/>
            <a:ext cx="9144000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ногда приходится слышать, что из математики в школе нужно оставить только то, что нужно человеку в практической жизни.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Вопрос только в том, что нужно человеку в практической жизни.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 на него дал А. В. Погорелов, выдающийся геометр, который 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одном из первых изданий своего учебника по геометрии для средней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школы писал о том, что «главная задача преподавания геометрии в школе — научить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логически рассуждать, аргументировать свои утверждения, доказывать; очень немногие из оканчивающих школу будут математиками, тем более геометрами; будут и такие, которые в своей практической деятельности ни разу не воспользуются теоремой Пифагора; однако вряд ли найдётся хотя бы один, которому не придётся рассуждать, анализировать, доказывать».</a:t>
            </a: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особенно актуально сейчас, когда на человека обрушивается поток самой разнообразной информации.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занимать активную жизненную позицию, человеку нужно разбираться в происходящих событиях; понимать их причины и следствия; отличать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важную информацию от неважной, верную от неверной, опирающуюся на достоверные факты от «фейков»</a:t>
            </a: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не</a:t>
            </a:r>
            <a:r>
              <a:rPr lang="ru-RU" sz="2000" dirty="0"/>
              <a:t> </a:t>
            </a: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поддаваться на обманы.</a:t>
            </a:r>
          </a:p>
          <a:p>
            <a:pPr indent="449580" algn="just">
              <a:spcAft>
                <a:spcPts val="0"/>
              </a:spcAft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98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32906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3. От луча </a:t>
            </a:r>
            <a:r>
              <a:rPr lang="en-US" i="1" dirty="0">
                <a:cs typeface="Times New Roman" charset="0"/>
              </a:rPr>
              <a:t>PQ </a:t>
            </a:r>
            <a:r>
              <a:rPr lang="ru-RU" dirty="0">
                <a:cs typeface="Times New Roman" charset="0"/>
              </a:rPr>
              <a:t>отложите  угол </a:t>
            </a:r>
            <a:r>
              <a:rPr lang="en-US" i="1" dirty="0">
                <a:cs typeface="Times New Roman" charset="0"/>
              </a:rPr>
              <a:t>QPR</a:t>
            </a:r>
            <a:r>
              <a:rPr lang="ru-RU" dirty="0">
                <a:cs typeface="Times New Roman" charset="0"/>
              </a:rPr>
              <a:t>, равный углу </a:t>
            </a:r>
            <a:r>
              <a:rPr lang="en-US" i="1" dirty="0">
                <a:cs typeface="Times New Roman" charset="0"/>
              </a:rPr>
              <a:t>AOB</a:t>
            </a:r>
            <a:r>
              <a:rPr lang="ru-RU" dirty="0">
                <a:cs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3" y="335699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4. </a:t>
            </a:r>
            <a:r>
              <a:rPr lang="ru-RU" dirty="0">
                <a:cs typeface="Times New Roman" charset="0"/>
              </a:rPr>
              <a:t>Какая прямая, из указанных на рисунке, перпендикулярна прямой: а)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; б)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; в) </a:t>
            </a:r>
            <a:r>
              <a:rPr lang="ru-RU" i="1" dirty="0">
                <a:cs typeface="Times New Roman" charset="0"/>
              </a:rPr>
              <a:t>с</a:t>
            </a:r>
            <a:r>
              <a:rPr lang="ru-RU" dirty="0">
                <a:cs typeface="Times New Roman" charset="0"/>
              </a:rPr>
              <a:t>; г) 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?</a:t>
            </a:r>
            <a:r>
              <a:rPr lang="ru-RU" dirty="0"/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6632"/>
            <a:ext cx="2112640" cy="208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3" y="916632"/>
            <a:ext cx="2112640" cy="208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70" y="4213827"/>
            <a:ext cx="2280593" cy="22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5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3" y="2137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5. На клетчатой бумаге через точку </a:t>
            </a:r>
            <a:r>
              <a:rPr lang="en-US" i="1" dirty="0"/>
              <a:t>A </a:t>
            </a:r>
            <a:r>
              <a:rPr lang="ru-RU" dirty="0"/>
              <a:t>проведите прямую, перпендикулярную прямой </a:t>
            </a:r>
            <a:r>
              <a:rPr lang="en-US" i="1" dirty="0"/>
              <a:t>b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2581635" cy="258163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838911" y="1461934"/>
            <a:ext cx="2581635" cy="3480920"/>
            <a:chOff x="4838911" y="1461934"/>
            <a:chExt cx="2581635" cy="3480920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838911" y="4363416"/>
              <a:ext cx="20162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ru-RU" altLang="ru-RU" sz="32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911" y="1461934"/>
              <a:ext cx="2581635" cy="2581635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3" y="2137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/>
              <a:t>	6</a:t>
            </a:r>
            <a:r>
              <a:rPr lang="ru-RU" dirty="0"/>
              <a:t>. На клетчатой бумаге через точку </a:t>
            </a:r>
            <a:r>
              <a:rPr lang="en-US" i="1" dirty="0"/>
              <a:t>A </a:t>
            </a:r>
            <a:r>
              <a:rPr lang="ru-RU" dirty="0"/>
              <a:t>проведите прямую, перпендикулярную прямой </a:t>
            </a:r>
            <a:r>
              <a:rPr lang="en-US" i="1" dirty="0"/>
              <a:t>b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2581635" cy="258163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716016" y="1412775"/>
            <a:ext cx="2581635" cy="3530079"/>
            <a:chOff x="4716016" y="1412775"/>
            <a:chExt cx="2581635" cy="3530079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838911" y="4363416"/>
              <a:ext cx="20162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ru-RU" altLang="ru-RU" sz="32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016" y="1412775"/>
              <a:ext cx="2581635" cy="2581635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93" y="2137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/>
              <a:t>	7</a:t>
            </a:r>
            <a:r>
              <a:rPr lang="ru-RU" dirty="0"/>
              <a:t>. На клетчатой бумаге через точку </a:t>
            </a:r>
            <a:r>
              <a:rPr lang="en-US" i="1" dirty="0"/>
              <a:t>A </a:t>
            </a:r>
            <a:r>
              <a:rPr lang="ru-RU" dirty="0"/>
              <a:t>проведите прямую, перпендикулярную прямой </a:t>
            </a:r>
            <a:r>
              <a:rPr lang="en-US" i="1" dirty="0"/>
              <a:t>b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17074"/>
            <a:ext cx="2581635" cy="258163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838911" y="1317073"/>
            <a:ext cx="2581635" cy="3625781"/>
            <a:chOff x="4838911" y="1317073"/>
            <a:chExt cx="2581635" cy="3625781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838911" y="4363416"/>
              <a:ext cx="201622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endParaRPr lang="ru-RU" altLang="ru-RU" sz="32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911" y="1317073"/>
              <a:ext cx="2581635" cy="2581635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855" y="28783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en-US" dirty="0"/>
              <a:t>8</a:t>
            </a:r>
            <a:r>
              <a:rPr lang="ru-RU" dirty="0"/>
              <a:t>. На клетчатой бумаге нарисуйте угол </a:t>
            </a:r>
            <a:r>
              <a:rPr lang="en-US" i="1" dirty="0"/>
              <a:t>AOB</a:t>
            </a:r>
            <a:r>
              <a:rPr lang="ru-RU" dirty="0"/>
              <a:t>, аналогично данному на рисунке.</a:t>
            </a:r>
            <a:r>
              <a:rPr lang="ru-RU" i="1" dirty="0"/>
              <a:t> </a:t>
            </a:r>
            <a:r>
              <a:rPr lang="ru-RU" dirty="0"/>
              <a:t>Изобразите биссектрису </a:t>
            </a:r>
            <a:r>
              <a:rPr lang="en-US" i="1" dirty="0"/>
              <a:t>OC </a:t>
            </a:r>
            <a:r>
              <a:rPr lang="ru-RU" dirty="0"/>
              <a:t>этого угла.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8693" y="1268760"/>
            <a:ext cx="5685596" cy="3093379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58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4232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9</a:t>
            </a:r>
            <a:r>
              <a:rPr lang="ru-RU" dirty="0">
                <a:cs typeface="Times New Roman" charset="0"/>
              </a:rPr>
              <a:t>. Изобразите угол, равный сумме углов </a:t>
            </a:r>
            <a:r>
              <a:rPr lang="en-US" i="1" dirty="0">
                <a:cs typeface="Times New Roman" charset="0"/>
              </a:rPr>
              <a:t>AOB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PQR</a:t>
            </a:r>
            <a:r>
              <a:rPr lang="ru-RU" dirty="0">
                <a:cs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16" y="925281"/>
            <a:ext cx="2352978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925282"/>
            <a:ext cx="2336341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7022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10</a:t>
            </a:r>
            <a:r>
              <a:rPr lang="ru-RU" dirty="0">
                <a:cs typeface="Times New Roman" charset="0"/>
              </a:rPr>
              <a:t>. Изобразите угол, равный разности углов </a:t>
            </a:r>
            <a:r>
              <a:rPr lang="en-US" i="1" dirty="0">
                <a:cs typeface="Times New Roman" charset="0"/>
              </a:rPr>
              <a:t>AOB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PQR</a:t>
            </a:r>
            <a:r>
              <a:rPr lang="ru-RU" dirty="0">
                <a:cs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07" y="4163889"/>
            <a:ext cx="2488188" cy="23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163889"/>
            <a:ext cx="2486906" cy="237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95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Измерение величин углов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0" y="850647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/>
              <a:t>	</a:t>
            </a:r>
            <a:r>
              <a:rPr lang="ru-RU" sz="2000" dirty="0"/>
              <a:t>Операция откладывания угла используется при измерении углов. З</a:t>
            </a:r>
            <a:r>
              <a:rPr lang="ru-RU" sz="2000" dirty="0">
                <a:cs typeface="Times New Roman" charset="0"/>
              </a:rPr>
              <a:t>а</a:t>
            </a:r>
            <a:r>
              <a:rPr lang="ru-RU" sz="2000" dirty="0"/>
              <a:t> </a:t>
            </a:r>
            <a:r>
              <a:rPr lang="ru-RU" sz="2000" dirty="0">
                <a:cs typeface="Times New Roman" charset="0"/>
              </a:rPr>
              <a:t>единицу измерения</a:t>
            </a:r>
            <a:r>
              <a:rPr lang="ru-RU" sz="2000" dirty="0"/>
              <a:t> углов</a:t>
            </a:r>
            <a:r>
              <a:rPr lang="ru-RU" sz="2000" dirty="0">
                <a:cs typeface="Times New Roman" charset="0"/>
              </a:rPr>
              <a:t> </a:t>
            </a:r>
            <a:r>
              <a:rPr lang="ru-RU" sz="2000" dirty="0"/>
              <a:t>о</a:t>
            </a:r>
            <a:r>
              <a:rPr lang="ru-RU" sz="2000" dirty="0">
                <a:cs typeface="Times New Roman" charset="0"/>
              </a:rPr>
              <a:t>бычно </a:t>
            </a:r>
            <a:r>
              <a:rPr lang="ru-RU" sz="2000" dirty="0"/>
              <a:t>принимается </a:t>
            </a:r>
            <a:r>
              <a:rPr lang="ru-RU" sz="2000" dirty="0">
                <a:cs typeface="Times New Roman" charset="0"/>
              </a:rPr>
              <a:t>угол</a:t>
            </a:r>
            <a:r>
              <a:rPr lang="ru-RU" sz="2000" dirty="0"/>
              <a:t>,</a:t>
            </a:r>
            <a:r>
              <a:rPr lang="ru-RU" sz="2000" dirty="0">
                <a:cs typeface="Times New Roman" charset="0"/>
              </a:rPr>
              <a:t> составля</a:t>
            </a:r>
            <a:r>
              <a:rPr lang="ru-RU" sz="2000" dirty="0"/>
              <a:t>ющий</a:t>
            </a:r>
            <a:r>
              <a:rPr lang="ru-RU" sz="2000" dirty="0">
                <a:cs typeface="Times New Roman" charset="0"/>
              </a:rPr>
              <a:t> одну сто восьмидесятую часть развернутого угла. Считают, что величина этого угла равна одному градусу, обозначают 1</a:t>
            </a:r>
            <a:r>
              <a:rPr lang="ru-RU" sz="2000" baseline="30000" dirty="0"/>
              <a:t>о</a:t>
            </a:r>
            <a:r>
              <a:rPr lang="ru-RU" sz="2000" dirty="0">
                <a:cs typeface="Times New Roman" charset="0"/>
              </a:rPr>
              <a:t>.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0" y="2060848"/>
            <a:ext cx="91440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sz="2200" dirty="0"/>
              <a:t>	</a:t>
            </a:r>
            <a:r>
              <a:rPr lang="ru-RU" sz="2000" dirty="0"/>
              <a:t>Для измерения величины данного угла </a:t>
            </a:r>
            <a:r>
              <a:rPr lang="ru-RU" sz="2000" i="1" dirty="0"/>
              <a:t>А</a:t>
            </a:r>
            <a:r>
              <a:rPr lang="en-US" sz="2000" i="1" dirty="0"/>
              <a:t>BC</a:t>
            </a:r>
            <a:r>
              <a:rPr lang="ru-RU" sz="2000" dirty="0"/>
              <a:t> от луча </a:t>
            </a:r>
            <a:r>
              <a:rPr lang="en-US" sz="2000" i="1" dirty="0"/>
              <a:t>B</a:t>
            </a:r>
            <a:r>
              <a:rPr lang="ru-RU" sz="2000" i="1" dirty="0"/>
              <a:t>А</a:t>
            </a:r>
            <a:r>
              <a:rPr lang="ru-RU" sz="2000" dirty="0"/>
              <a:t> последовательно откладывают угол в 1</a:t>
            </a:r>
            <a:r>
              <a:rPr lang="ru-RU" sz="2000" baseline="30000" dirty="0"/>
              <a:t>о</a:t>
            </a:r>
            <a:r>
              <a:rPr lang="ru-RU" sz="2000" dirty="0"/>
              <a:t>. Если он укладывается в угле </a:t>
            </a:r>
            <a:r>
              <a:rPr lang="en-US" sz="2000" i="1" dirty="0"/>
              <a:t>ABC n </a:t>
            </a:r>
            <a:r>
              <a:rPr lang="ru-RU" sz="2000" dirty="0"/>
              <a:t>раз без остатка, то величина угла </a:t>
            </a:r>
            <a:r>
              <a:rPr lang="en-US" sz="2000" i="1" dirty="0"/>
              <a:t>ABC </a:t>
            </a:r>
            <a:r>
              <a:rPr lang="ru-RU" sz="2000" dirty="0"/>
              <a:t>считается равной </a:t>
            </a:r>
            <a:r>
              <a:rPr lang="en-US" sz="2000" i="1" dirty="0"/>
              <a:t>n</a:t>
            </a:r>
            <a:r>
              <a:rPr lang="ru-RU" sz="2000" dirty="0"/>
              <a:t> градусов, обозначается  </a:t>
            </a:r>
            <a:r>
              <a:rPr lang="ru-RU" sz="2000" i="1" dirty="0"/>
              <a:t>А</a:t>
            </a:r>
            <a:r>
              <a:rPr lang="en-US" sz="2000" i="1" dirty="0"/>
              <a:t>BC</a:t>
            </a:r>
            <a:r>
              <a:rPr lang="ru-RU" sz="2000" dirty="0"/>
              <a:t> =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/>
              <a:t>. Если же угол в 1</a:t>
            </a:r>
            <a:r>
              <a:rPr lang="ru-RU" sz="2000" baseline="30000" dirty="0"/>
              <a:t>о</a:t>
            </a:r>
            <a:r>
              <a:rPr lang="ru-RU" sz="2000" dirty="0"/>
              <a:t> укладывается в угле </a:t>
            </a:r>
            <a:r>
              <a:rPr lang="en-US" sz="2000" i="1" dirty="0"/>
              <a:t>ABC </a:t>
            </a:r>
            <a:r>
              <a:rPr lang="ru-RU" sz="2000" dirty="0"/>
              <a:t>с остатком, меньшим этого угла, то угол в 1</a:t>
            </a:r>
            <a:r>
              <a:rPr lang="ru-RU" sz="2000" baseline="30000" dirty="0"/>
              <a:t>о</a:t>
            </a:r>
            <a:r>
              <a:rPr lang="ru-RU" sz="2000" dirty="0"/>
              <a:t> разбивают на 60 равных частей. Величину одной такой части называют одной минутой и обозначают 1'. За­тем в остатке последовательно откладывают угол, равный одной минуте. Если при этом угол в 1' укладывается </a:t>
            </a:r>
            <a:r>
              <a:rPr lang="en-US" sz="2000" i="1" dirty="0"/>
              <a:t>m </a:t>
            </a:r>
            <a:r>
              <a:rPr lang="ru-RU" sz="2000" dirty="0"/>
              <a:t>раз без остатка, то величина угла </a:t>
            </a:r>
            <a:r>
              <a:rPr lang="en-US" sz="2000" i="1" dirty="0"/>
              <a:t>ABC </a:t>
            </a:r>
            <a:r>
              <a:rPr lang="ru-RU" sz="2000" dirty="0"/>
              <a:t>считается равной </a:t>
            </a:r>
            <a:r>
              <a:rPr lang="en-US" sz="2000" i="1" dirty="0"/>
              <a:t>n</a:t>
            </a:r>
            <a:r>
              <a:rPr lang="ru-RU" sz="2000" baseline="30000" dirty="0"/>
              <a:t>о</a:t>
            </a:r>
            <a:r>
              <a:rPr lang="en-US" sz="2000" i="1" dirty="0"/>
              <a:t>m</a:t>
            </a:r>
            <a:r>
              <a:rPr lang="ru-RU" sz="2000" i="1" dirty="0"/>
              <a:t>'</a:t>
            </a:r>
            <a:r>
              <a:rPr lang="ru-RU" sz="2000" dirty="0"/>
              <a:t>. Если же угол в 1' укладывается с остатком, меньшим этого угла, то угол в 1' делят на 60 равных частей. Величину одной такой части называют одной секундой и обозначают 1''. Затем в остатке последовательно откладывают угол, равный одной секунде и т. д.</a:t>
            </a:r>
          </a:p>
          <a:p>
            <a:pPr algn="just"/>
            <a:r>
              <a:rPr lang="ru-RU" sz="2000" dirty="0">
                <a:solidFill>
                  <a:srgbClr val="FF3300"/>
                </a:solidFill>
              </a:rPr>
              <a:t>	Г</a:t>
            </a:r>
            <a:r>
              <a:rPr lang="ru-RU" sz="2000" dirty="0">
                <a:solidFill>
                  <a:srgbClr val="FF3300"/>
                </a:solidFill>
                <a:cs typeface="Times New Roman" charset="0"/>
              </a:rPr>
              <a:t>радусная величина угла</a:t>
            </a:r>
            <a:r>
              <a:rPr lang="ru-RU" sz="20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показывает, сколько раз угол в один градус и его части укладываются в этом угле.</a:t>
            </a:r>
            <a:endParaRPr lang="ru-RU" sz="2000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8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48" y="3429000"/>
            <a:ext cx="2973127" cy="22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0" y="2127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Для измерения величин углов применяют различные инструменты, простейшим из которых является известный вам транспортир.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0" y="18864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/>
              <a:t>	Для градусной величины угла выполняются следующие свойства.</a:t>
            </a:r>
          </a:p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Свойство 1.</a:t>
            </a:r>
            <a:r>
              <a:rPr lang="ru-RU" dirty="0"/>
              <a:t> Градусные величины равных углов равны.</a:t>
            </a:r>
          </a:p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Свойство 2.</a:t>
            </a:r>
            <a:r>
              <a:rPr lang="ru-RU" b="1" dirty="0"/>
              <a:t> </a:t>
            </a:r>
            <a:r>
              <a:rPr lang="ru-RU" dirty="0"/>
              <a:t>Градусная величина суммы углов равна сумме их градусных величин.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1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Упражнения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814340" cy="21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206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	1. На рисунке найдите величины углов: а) </a:t>
            </a:r>
            <a:r>
              <a:rPr lang="en-US" i="1" dirty="0"/>
              <a:t>AOB</a:t>
            </a:r>
            <a:r>
              <a:rPr lang="en-US" dirty="0"/>
              <a:t>; </a:t>
            </a:r>
            <a:r>
              <a:rPr lang="ru-RU" dirty="0"/>
              <a:t>б) </a:t>
            </a:r>
            <a:r>
              <a:rPr lang="en-US" i="1" dirty="0"/>
              <a:t>AOC</a:t>
            </a:r>
            <a:r>
              <a:rPr lang="en-US" dirty="0"/>
              <a:t>; </a:t>
            </a:r>
            <a:r>
              <a:rPr lang="ru-RU" dirty="0"/>
              <a:t>в) </a:t>
            </a:r>
            <a:r>
              <a:rPr lang="en-US" i="1" dirty="0"/>
              <a:t>AOD</a:t>
            </a:r>
            <a:r>
              <a:rPr lang="en-US" dirty="0"/>
              <a:t>; </a:t>
            </a:r>
            <a:r>
              <a:rPr lang="ru-RU" dirty="0"/>
              <a:t>г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i="1" dirty="0"/>
              <a:t>BOC</a:t>
            </a:r>
            <a:r>
              <a:rPr lang="en-US" dirty="0"/>
              <a:t>; </a:t>
            </a:r>
            <a:r>
              <a:rPr lang="ru-RU" dirty="0"/>
              <a:t>д) </a:t>
            </a:r>
            <a:r>
              <a:rPr lang="en-US" i="1" dirty="0"/>
              <a:t>BOD</a:t>
            </a:r>
            <a:r>
              <a:rPr lang="en-US" dirty="0"/>
              <a:t>; </a:t>
            </a:r>
            <a:r>
              <a:rPr lang="ru-RU" dirty="0"/>
              <a:t>е) </a:t>
            </a:r>
            <a:r>
              <a:rPr lang="en-US" i="1" dirty="0"/>
              <a:t>COD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3569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	2. </a:t>
            </a:r>
            <a:r>
              <a:rPr lang="ru-RU" dirty="0">
                <a:cs typeface="Times New Roman" charset="0"/>
              </a:rPr>
              <a:t>Найдите величину угла</a:t>
            </a:r>
            <a:r>
              <a:rPr lang="ru-RU" i="1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AOB</a:t>
            </a:r>
            <a:r>
              <a:rPr lang="ru-RU" dirty="0">
                <a:cs typeface="Times New Roman" charset="0"/>
              </a:rPr>
              <a:t>, изображенного на рисунке</a:t>
            </a:r>
            <a:r>
              <a:rPr lang="ru-RU" dirty="0"/>
              <a:t>.</a:t>
            </a: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6" y="4037806"/>
            <a:ext cx="27781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6" y="3961606"/>
            <a:ext cx="27781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44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3. Изобразите углы, равные данным на рисунке. С помощью транспортира найдите их приближенную градусную величину.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299695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4. </a:t>
            </a:r>
            <a:r>
              <a:rPr lang="ru-RU" dirty="0">
                <a:cs typeface="Times New Roman" charset="0"/>
              </a:rPr>
              <a:t>Луч </a:t>
            </a:r>
            <a:r>
              <a:rPr lang="ru-RU" i="1" dirty="0">
                <a:cs typeface="Times New Roman" charset="0"/>
              </a:rPr>
              <a:t>ОС</a:t>
            </a:r>
            <a:r>
              <a:rPr lang="ru-RU" dirty="0">
                <a:cs typeface="Times New Roman" charset="0"/>
              </a:rPr>
              <a:t> лежит внутри угла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, равного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Найдите угол </a:t>
            </a:r>
            <a:r>
              <a:rPr lang="ru-RU" i="1" dirty="0">
                <a:cs typeface="Times New Roman" charset="0"/>
              </a:rPr>
              <a:t>АОС</a:t>
            </a:r>
            <a:r>
              <a:rPr lang="ru-RU" dirty="0">
                <a:cs typeface="Times New Roman" charset="0"/>
              </a:rPr>
              <a:t>, если он на 30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 больше угла </a:t>
            </a:r>
            <a:r>
              <a:rPr lang="ru-RU" i="1" dirty="0">
                <a:cs typeface="Times New Roman" charset="0"/>
              </a:rPr>
              <a:t>ВОС</a:t>
            </a:r>
            <a:r>
              <a:rPr lang="ru-RU" dirty="0">
                <a:cs typeface="Times New Roman" charset="0"/>
              </a:rPr>
              <a:t>.</a:t>
            </a:r>
            <a:endParaRPr lang="ru-R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871372"/>
            <a:ext cx="2005694" cy="197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91035"/>
            <a:ext cx="2002353" cy="19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20" y="3827949"/>
            <a:ext cx="2053618" cy="18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876" y="576410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5. </a:t>
            </a:r>
            <a:r>
              <a:rPr lang="ru-RU" dirty="0">
                <a:cs typeface="Times New Roman" charset="0"/>
              </a:rPr>
              <a:t>Луч </a:t>
            </a:r>
            <a:r>
              <a:rPr lang="ru-RU" i="1" dirty="0">
                <a:cs typeface="Times New Roman" charset="0"/>
              </a:rPr>
              <a:t>ОС</a:t>
            </a:r>
            <a:r>
              <a:rPr lang="ru-RU" dirty="0">
                <a:cs typeface="Times New Roman" charset="0"/>
              </a:rPr>
              <a:t> лежит внутри угла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, равного 45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Найдите угол </a:t>
            </a:r>
            <a:r>
              <a:rPr lang="ru-RU" i="1" dirty="0">
                <a:cs typeface="Times New Roman" charset="0"/>
              </a:rPr>
              <a:t>АОС</a:t>
            </a:r>
            <a:r>
              <a:rPr lang="ru-RU" dirty="0">
                <a:cs typeface="Times New Roman" charset="0"/>
              </a:rPr>
              <a:t>, если он в два раза больше угла </a:t>
            </a:r>
            <a:r>
              <a:rPr lang="ru-RU" i="1" dirty="0">
                <a:cs typeface="Times New Roman" charset="0"/>
              </a:rPr>
              <a:t>ВОС</a:t>
            </a:r>
            <a:r>
              <a:rPr lang="ru-RU" dirty="0">
                <a:cs typeface="Times New Roman" charset="0"/>
              </a:rPr>
              <a:t>.</a:t>
            </a:r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5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53724019-5F2C-B80B-05D1-200E3D7C2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 высказывание преподавателя университета, обращённое к студентам первого курса: «Забудьте всё, чему Вас учили в школе».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Проблема состоит не в том, что первокурсники не знают каких-то школьных определений и теорем, а в том, что они не понимают, как устроена наука, не готовы к восприятию определений и теорем, которые начинают изучать.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того чтобы не только успешно учиться в университете, но и быть успешным в жизни, нужно понимать, как устроена наука; что в науке есть основные понятия, которые описываются основными свойствами (аксиомами);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ругие понятия определяются через основные понятия и их свойства;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овые свойства получают с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логических рассуждений (доказательств), с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основных и ранее доказанных свойств. Уметь: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формулировать определения;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распознавать верные и неверные определения;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устанавливать объект по его определению;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по данному объекту формулировать его определение.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757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6. Луч </a:t>
            </a:r>
            <a:r>
              <a:rPr lang="ru-RU" i="1" dirty="0">
                <a:cs typeface="Times New Roman" charset="0"/>
              </a:rPr>
              <a:t>ОС</a:t>
            </a:r>
            <a:r>
              <a:rPr lang="ru-RU" dirty="0">
                <a:cs typeface="Times New Roman" charset="0"/>
              </a:rPr>
              <a:t> лежит внутри угла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, равного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Найдите угол </a:t>
            </a:r>
            <a:r>
              <a:rPr lang="ru-RU" i="1" dirty="0">
                <a:cs typeface="Times New Roman" charset="0"/>
              </a:rPr>
              <a:t>АОС</a:t>
            </a:r>
            <a:r>
              <a:rPr lang="ru-RU" dirty="0">
                <a:cs typeface="Times New Roman" charset="0"/>
              </a:rPr>
              <a:t>, если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он  на 30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 меньше угла </a:t>
            </a:r>
            <a:r>
              <a:rPr lang="ru-RU" i="1" dirty="0">
                <a:cs typeface="Times New Roman" charset="0"/>
              </a:rPr>
              <a:t>ВОС</a:t>
            </a:r>
            <a:r>
              <a:rPr lang="ru-RU" dirty="0">
                <a:cs typeface="Times New Roman" charset="0"/>
              </a:rPr>
              <a:t>. </a:t>
            </a:r>
            <a:endParaRPr lang="en-US" dirty="0">
              <a:cs typeface="Times New Roman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830997"/>
            <a:ext cx="2520280" cy="148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33491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7. Луч </a:t>
            </a:r>
            <a:r>
              <a:rPr lang="ru-RU" i="1" dirty="0">
                <a:cs typeface="Times New Roman" charset="0"/>
              </a:rPr>
              <a:t>ОС</a:t>
            </a:r>
            <a:r>
              <a:rPr lang="ru-RU" dirty="0">
                <a:cs typeface="Times New Roman" charset="0"/>
              </a:rPr>
              <a:t> лежит внутри угла </a:t>
            </a:r>
            <a:r>
              <a:rPr lang="ru-RU" i="1" dirty="0">
                <a:cs typeface="Times New Roman" charset="0"/>
              </a:rPr>
              <a:t>АОВ</a:t>
            </a:r>
            <a:r>
              <a:rPr lang="ru-RU" dirty="0">
                <a:cs typeface="Times New Roman" charset="0"/>
              </a:rPr>
              <a:t>, равного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Найдите угол </a:t>
            </a:r>
            <a:r>
              <a:rPr lang="ru-RU" i="1" dirty="0">
                <a:cs typeface="Times New Roman" charset="0"/>
              </a:rPr>
              <a:t>ВОС</a:t>
            </a:r>
            <a:r>
              <a:rPr lang="ru-RU" dirty="0">
                <a:cs typeface="Times New Roman" charset="0"/>
              </a:rPr>
              <a:t>, если он  в три раза больше угла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i="1" dirty="0">
                <a:cs typeface="Times New Roman" charset="0"/>
              </a:rPr>
              <a:t>ОС</a:t>
            </a:r>
            <a:r>
              <a:rPr lang="ru-RU" dirty="0">
                <a:cs typeface="Times New Roman" charset="0"/>
              </a:rPr>
              <a:t>. </a:t>
            </a:r>
            <a:endParaRPr lang="en-US" dirty="0">
              <a:cs typeface="Times New Roman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18011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8. Угол </a:t>
            </a:r>
            <a:r>
              <a:rPr lang="en-US" i="1" dirty="0">
                <a:cs typeface="Times New Roman" charset="0"/>
              </a:rPr>
              <a:t>AOB</a:t>
            </a:r>
            <a:r>
              <a:rPr lang="ru-RU" dirty="0">
                <a:cs typeface="Times New Roman" charset="0"/>
              </a:rPr>
              <a:t> равен 38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 Чему равен смежный с ним  угол? </a:t>
            </a:r>
            <a:endParaRPr lang="en-US" dirty="0">
              <a:cs typeface="Times New Roman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64178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9. Один из смежных углов на 45</a:t>
            </a:r>
            <a:r>
              <a:rPr lang="ru-RU" baseline="30000" dirty="0"/>
              <a:t>о</a:t>
            </a:r>
            <a:r>
              <a:rPr lang="en-US" baseline="30000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 меньше другого. Найдите эти углы. </a:t>
            </a:r>
            <a:endParaRPr lang="en-US" dirty="0">
              <a:cs typeface="Times New Roman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47277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10. Найдите смежные углы, если один из них в два раза больше другого. </a:t>
            </a:r>
            <a:endParaRPr lang="en-US" dirty="0">
              <a:cs typeface="Times New Roman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530377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11. Один из углов, которые получаются при пересечении двух прямых, равен 30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Чему равны остальные углы? </a:t>
            </a:r>
            <a:endParaRPr lang="en-US" dirty="0">
              <a:cs typeface="Times New Roman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12. Сумма трех углов, образованных при пересечении двух прямых, равна 306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Найдите больший из них.</a:t>
            </a:r>
            <a:endParaRPr lang="en-US" dirty="0">
              <a:cs typeface="Times New Roman" charset="0"/>
            </a:endParaRPr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198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5969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13*. Найдите величину суммы углов, изображённых на рисунке, с вершинами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088" y="5661025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45</a:t>
            </a:r>
            <a:r>
              <a:rPr lang="ru-RU" altLang="ru-RU" sz="2800" baseline="30000" dirty="0"/>
              <a:t>о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885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98638"/>
            <a:ext cx="3476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63023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14*. Найдите величину суммы углов, изображённых на рисунке, с вершинами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G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5661025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45</a:t>
            </a:r>
            <a:r>
              <a:rPr lang="ru-RU" altLang="ru-RU" sz="2800" baseline="30000" dirty="0"/>
              <a:t>о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090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52625"/>
            <a:ext cx="35750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15. </a:t>
            </a:r>
            <a:r>
              <a:rPr lang="ru-RU" dirty="0"/>
              <a:t>Колесо имеет: а) 10 спиц; б) 12 спиц. Найдите величину угла (в градусах), который образуют две соседние спицы.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23028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16. </a:t>
            </a:r>
            <a:r>
              <a:rPr lang="ru-RU" dirty="0"/>
              <a:t>Колесо имеет: а) 18 спиц; б) 20 спиц. Найдите величину угла (в градусах), который образуют две соседние спицы.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39" y="839280"/>
            <a:ext cx="4583856" cy="2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3" y="4180443"/>
            <a:ext cx="4542581" cy="248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80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-9728" y="1435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17. Сколько спиц в колесе, если углы между соседними спицами равны 18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?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7796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18. </a:t>
            </a:r>
            <a:r>
              <a:rPr lang="ru-RU" dirty="0"/>
              <a:t>На сколько градусов повернётся минутная стрелка за: а) 10 мин; б) 20 мин; в) 30 мин; г) 40 мин?</a:t>
            </a:r>
            <a:endParaRPr lang="ru-RU" dirty="0">
              <a:cs typeface="Times New Roman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65708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19. </a:t>
            </a:r>
            <a:r>
              <a:rPr lang="ru-RU" dirty="0"/>
              <a:t>На сколько градусов повернётся часовая стрелка за: а) 1 ч; б) 30 мин; в) 20 мин; г) 10 мин?</a:t>
            </a:r>
            <a:endParaRPr lang="ru-RU" dirty="0">
              <a:cs typeface="Times New Roman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3706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20. </a:t>
            </a:r>
            <a:r>
              <a:rPr lang="ru-RU" dirty="0"/>
              <a:t>Какой угол образуют часовая и минутная стрелки в 2 ч 20 мин</a:t>
            </a:r>
            <a:r>
              <a:rPr lang="ru-RU" dirty="0">
                <a:cs typeface="Times New Roman" charset="0"/>
              </a:rPr>
              <a:t>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0155" y="283989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21. </a:t>
            </a:r>
            <a:r>
              <a:rPr lang="ru-RU" dirty="0"/>
              <a:t>Маленькое зубчатое колесо повернулось по часовой стрелке на 360</a:t>
            </a:r>
            <a:r>
              <a:rPr lang="ru-RU" baseline="30000" dirty="0"/>
              <a:t>о</a:t>
            </a:r>
            <a:r>
              <a:rPr lang="ru-RU" dirty="0"/>
              <a:t>. На сколько градусов и в какую сторону повернется сцепленное с ним большое зубчатое колесо</a:t>
            </a:r>
            <a:r>
              <a:rPr lang="ru-RU" dirty="0">
                <a:cs typeface="Times New Roman" charset="0"/>
              </a:rPr>
              <a:t>?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37680"/>
            <a:ext cx="2917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68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22. На сколько градусов повернется Земля вокруг своей оси за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8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часов?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088232" cy="20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9969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23. За сколько часов Земля повернется вокруг своей оси на 90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?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48481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24. </a:t>
            </a:r>
            <a:r>
              <a:rPr lang="ru-RU" dirty="0"/>
              <a:t>Под каким углом виден наблюдателю с Земли диск Солнца? Укажите примерную градусную величину этого угла.</a:t>
            </a:r>
            <a:endParaRPr lang="ru-RU" dirty="0">
              <a:cs typeface="Times New Roman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38781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25. </a:t>
            </a:r>
            <a:r>
              <a:rPr lang="ru-RU" dirty="0"/>
              <a:t>Под каким углом виден наблюдателю с Земли диск Луны? Укажите примерную градусную величину этого угла.</a:t>
            </a:r>
            <a:endParaRPr lang="ru-RU" dirty="0">
              <a:cs typeface="Times New Roman" charset="0"/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31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CDD0802-C480-4061-A8C2-F8C4C3700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Аксиома параллельных прямых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30D4ABE4-400D-4950-97D9-4DC2223A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Учебник Л.С. Атанасяна и др.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FDBB0-72C6-0703-0A71-704D907685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320" y="1287924"/>
            <a:ext cx="6848759" cy="15394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1DC4697-63F5-6F59-6022-C098A85F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09" y="3375552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Учебник А.Г. Мерзляка и др.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E6FDCA-AA72-B7A5-E3C1-BC231893E9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730" y="4337268"/>
            <a:ext cx="8878539" cy="1609950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10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30D4ABE4-400D-4950-97D9-4DC2223A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Учебник А.В. Погорелова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0C08D-A594-C24C-46FC-FCAAF1A91D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88" y="1616225"/>
            <a:ext cx="7886223" cy="1503640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78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AA5413-5918-4CDE-8EAD-D7BF2840E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Ломаные и многоугольники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6C2EC-E2A2-42BD-0A36-20ADB93187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1856"/>
            <a:ext cx="6049219" cy="515374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71173DE-5D5D-AFCE-BBF1-8859B3F0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altLang="ru-RU" sz="2800" kern="0" dirty="0">
                <a:solidFill>
                  <a:schemeClr val="tx1"/>
                </a:solidFill>
              </a:rPr>
              <a:t>Учебник Л.С. Атанасяна и 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969A9-9434-6D35-96C8-C763E7414E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346776"/>
            <a:ext cx="2257740" cy="496321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651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1173DE-5D5D-AFCE-BBF1-8859B3F0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just"/>
            <a:r>
              <a:rPr lang="ru-RU" altLang="ru-RU" sz="2400" kern="0" dirty="0">
                <a:solidFill>
                  <a:schemeClr val="tx1"/>
                </a:solidFill>
              </a:rPr>
              <a:t>	В учебнике А.Г. Мерзляка и др. понятие ломаной отсутствует. Многоугольник определяется следующим образом.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C3ACA-A6A3-CE43-C650-93DC4DBB34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160906" cy="576064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6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4B7B4-7CF2-184F-EE00-3ECA2095F5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816" y="1082245"/>
            <a:ext cx="6688709" cy="2248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DBB8E8-8933-7AAD-8444-0F099A41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36" y="18584"/>
            <a:ext cx="91450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отрезка и луча</a:t>
            </a:r>
            <a:endParaRPr lang="ru-RU" sz="2800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F0A8F3-FBD1-287C-9A52-BB2881B79F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815" y="3418696"/>
            <a:ext cx="6688709" cy="331236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89F6FBA-1C98-66DA-DA17-819E79CD2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" y="502421"/>
            <a:ext cx="9145016" cy="457200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Атанасян Л. С. и др. Геометрия. 7-9 классы: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учреждений. – М.: Просвещение, 2013.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630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AA5413-5918-4CDE-8EAD-D7BF2840E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Наш учебник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9CEE839-03E4-4AF2-B5A5-4AD090A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20360"/>
            <a:ext cx="9105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Фигура, образованная конечным набором отрезков, расположенных так, что конец первого является началом второго, конец второго – началом третьего и т. д., называется </a:t>
            </a:r>
            <a:r>
              <a:rPr lang="ru-RU" i="1" dirty="0">
                <a:solidFill>
                  <a:srgbClr val="FF0000"/>
                </a:solidFill>
              </a:rPr>
              <a:t>ломаной линией</a:t>
            </a:r>
            <a:r>
              <a:rPr lang="ru-RU" dirty="0"/>
              <a:t> или просто </a:t>
            </a:r>
            <a:r>
              <a:rPr lang="ru-RU" i="1" dirty="0">
                <a:solidFill>
                  <a:srgbClr val="FF0000"/>
                </a:solidFill>
              </a:rPr>
              <a:t>ломаной</a:t>
            </a:r>
            <a:r>
              <a:rPr lang="ru-RU" dirty="0"/>
              <a:t>. Отрезки называются </a:t>
            </a:r>
            <a:r>
              <a:rPr lang="ru-RU" i="1" dirty="0">
                <a:solidFill>
                  <a:srgbClr val="FF0000"/>
                </a:solidFill>
              </a:rPr>
              <a:t>сторонами ломаной</a:t>
            </a:r>
            <a:r>
              <a:rPr lang="ru-RU" dirty="0"/>
              <a:t>, а их концы – </a:t>
            </a:r>
            <a:r>
              <a:rPr lang="ru-RU" i="1" dirty="0">
                <a:solidFill>
                  <a:srgbClr val="FF0000"/>
                </a:solidFill>
              </a:rPr>
              <a:t>вершинами ломаной</a:t>
            </a:r>
            <a:r>
              <a:rPr lang="ru-RU" dirty="0"/>
              <a:t>. </a:t>
            </a:r>
            <a:endParaRPr lang="ru-RU" altLang="ru-RU" dirty="0"/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CBD03A8B-DA60-46DF-978A-15CAC272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644741"/>
            <a:ext cx="910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Ломаная обозначается последовательным указанием её вершин. Например, ломаная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A</a:t>
            </a:r>
            <a:r>
              <a:rPr lang="en-US" baseline="-25000" dirty="0"/>
              <a:t>5</a:t>
            </a:r>
            <a:r>
              <a:rPr lang="en-US" i="1" baseline="-25000" dirty="0"/>
              <a:t> </a:t>
            </a:r>
            <a:r>
              <a:rPr lang="en-US" i="1" dirty="0"/>
              <a:t>,</a:t>
            </a:r>
            <a:r>
              <a:rPr lang="en-US" i="1" baseline="-25000" dirty="0"/>
              <a:t> </a:t>
            </a:r>
            <a:r>
              <a:rPr lang="ru-RU" dirty="0"/>
              <a:t>ломаная </a:t>
            </a:r>
            <a:r>
              <a:rPr lang="ru-RU" i="1" dirty="0"/>
              <a:t>АВС</a:t>
            </a:r>
            <a:r>
              <a:rPr lang="en-US" i="1" dirty="0"/>
              <a:t>DEFG</a:t>
            </a:r>
            <a:r>
              <a:rPr lang="en-US" dirty="0"/>
              <a:t> </a:t>
            </a:r>
            <a:r>
              <a:rPr lang="ru-RU" dirty="0"/>
              <a:t>и т. д.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3F32F-894F-CBA2-6ED1-A841685163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838" y="2636912"/>
            <a:ext cx="4820323" cy="1848108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16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Text Box 49">
            <a:extLst>
              <a:ext uri="{FF2B5EF4-FFF2-40B4-BE49-F238E27FC236}">
                <a16:creationId xmlns:a16="http://schemas.microsoft.com/office/drawing/2014/main" id="{F4911917-5292-4305-AC59-A3429FAC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простой</a:t>
            </a:r>
            <a:r>
              <a:rPr lang="ru-RU" dirty="0"/>
              <a:t>, если её соседние стороны имеют только общую вершину, а не соседние стороны не имеют общих точек.</a:t>
            </a:r>
            <a:endParaRPr lang="ru-RU" altLang="ru-RU" dirty="0"/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D3774357-643C-4560-A0C3-842836FF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10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замкнутой</a:t>
            </a:r>
            <a:r>
              <a:rPr lang="ru-RU" dirty="0"/>
              <a:t>, если начало первого отрезка ломаной совпадает с концом последнего.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9EC51-AF25-73E8-73DB-073EFBC11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692" y="1276137"/>
            <a:ext cx="5544616" cy="2381296"/>
          </a:xfrm>
          <a:prstGeom prst="rect">
            <a:avLst/>
          </a:prstGeom>
        </p:spPr>
      </p:pic>
      <p:sp>
        <p:nvSpPr>
          <p:cNvPr id="6" name="Text Box 47">
            <a:extLst>
              <a:ext uri="{FF2B5EF4-FFF2-40B4-BE49-F238E27FC236}">
                <a16:creationId xmlns:a16="http://schemas.microsoft.com/office/drawing/2014/main" id="{83F7AA4F-9AD9-F01B-EABE-46D7DF80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013176"/>
            <a:ext cx="9105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Длиной ломаной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называется сумма длин её сторон.</a:t>
            </a:r>
            <a:endParaRPr lang="ru-RU" alt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047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>
            <a:extLst>
              <a:ext uri="{FF2B5EF4-FFF2-40B4-BE49-F238E27FC236}">
                <a16:creationId xmlns:a16="http://schemas.microsoft.com/office/drawing/2014/main" id="{3E91E250-DC22-FF4B-CBF2-C3888582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2771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Всякая простая замкнутая ломаная разбивает плоскость на две области – внутреннюю и внешнюю так, что луч с вершиной во внутренней точке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ru-RU" dirty="0"/>
              <a:t>пересекает ломаную в нечётном числе точек, а луч с вершиной во внешней точке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ru-RU" dirty="0"/>
              <a:t> может пересекать ломаную только в чётном числе точек.</a:t>
            </a:r>
            <a:endParaRPr lang="ru-RU" altLang="ru-RU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23C4C8D4-BFE8-B4E4-97F2-D54E8F42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Это утверждение носит название «теорема </a:t>
            </a:r>
            <a:r>
              <a:rPr lang="ru-RU" dirty="0" err="1"/>
              <a:t>Жордана</a:t>
            </a:r>
            <a:r>
              <a:rPr lang="ru-RU" dirty="0"/>
              <a:t>» по имени французского математика К. </a:t>
            </a:r>
            <a:r>
              <a:rPr lang="ru-RU" dirty="0" err="1"/>
              <a:t>Жордана</a:t>
            </a:r>
            <a:r>
              <a:rPr lang="ru-RU" dirty="0"/>
              <a:t> (1838-1922). Доказательство этого утверждения мы приводить не будем.</a:t>
            </a:r>
            <a:endParaRPr lang="ru-RU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15AB30-B709-A516-19C6-2CB0EF6D4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876" y="2160623"/>
            <a:ext cx="3286248" cy="2700438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67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1FF106-676B-4E07-80BB-816EBC27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28925C9-4460-4E41-9E4D-40B8F66B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Простая незамкнутая л</a:t>
            </a:r>
            <a:r>
              <a:rPr lang="ru-RU" altLang="ru-RU" sz="2800" dirty="0">
                <a:cs typeface="Times New Roman" panose="02020603050405020304" pitchFamily="18" charset="0"/>
              </a:rPr>
              <a:t>оманая имеет 10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вершин. Сколько у неё сторон?</a:t>
            </a:r>
            <a:r>
              <a:rPr lang="ru-RU" altLang="ru-RU" sz="2800" dirty="0"/>
              <a:t>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124EFA29-AAAC-447C-AC38-D92F438B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9.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3B18FE-7EA5-42DF-AB6B-AF0E49D55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17BD843-A3AB-4DD9-AE31-4D69F482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Простая з</a:t>
            </a:r>
            <a:r>
              <a:rPr lang="ru-RU" altLang="ru-RU" sz="2800" dirty="0">
                <a:cs typeface="Times New Roman" panose="02020603050405020304" pitchFamily="18" charset="0"/>
              </a:rPr>
              <a:t>амкнутая ломаная имеет 20 сторон. Сколько у неё вершин?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6788D960-2923-495F-A41A-BB24680F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20. 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BC35F8-3323-4D42-BD29-04DAA7D0D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6287E4C-7EB8-4859-88B5-C5A42B53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dirty="0"/>
              <a:t>	</a:t>
            </a:r>
            <a:r>
              <a:rPr lang="ru-RU" altLang="ru-RU" sz="2800" dirty="0"/>
              <a:t>Укажите, какие фигуры, изображённые на</a:t>
            </a:r>
            <a:r>
              <a:rPr lang="ru-RU" sz="2800" dirty="0"/>
              <a:t> </a:t>
            </a:r>
            <a:r>
              <a:rPr lang="ru-RU" altLang="ru-RU" sz="2800" dirty="0"/>
              <a:t>рисунке, являются простыми ломаными.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05D24BDF-AC4F-42F1-BF45-46185076B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1, 2, 3, 5, 7. 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54E4CAD1-C767-4BC8-A028-B4F17C58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159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7C51376-D789-4EE5-8DB2-20632B7C2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8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FC88735-D0DF-4D1F-9D49-DE6711E2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Изобразите пятистороннюю ломаную, которая имеет: а) две точки самопересечения; б)</a:t>
            </a:r>
            <a:r>
              <a:rPr lang="ru-RU" sz="3200" dirty="0"/>
              <a:t> </a:t>
            </a:r>
            <a:r>
              <a:rPr lang="ru-RU" altLang="ru-RU" sz="3200" dirty="0"/>
              <a:t>три точки самопересечения; в) пять точек самопересечения.</a:t>
            </a:r>
          </a:p>
        </p:txBody>
      </p:sp>
      <p:grpSp>
        <p:nvGrpSpPr>
          <p:cNvPr id="94212" name="Group 4">
            <a:extLst>
              <a:ext uri="{FF2B5EF4-FFF2-40B4-BE49-F238E27FC236}">
                <a16:creationId xmlns:a16="http://schemas.microsoft.com/office/drawing/2014/main" id="{7A6821EC-88F7-457E-B535-6FDA74D56B7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24103"/>
            <a:ext cx="8743950" cy="3190875"/>
            <a:chOff x="192" y="1488"/>
            <a:chExt cx="5508" cy="2010"/>
          </a:xfrm>
        </p:grpSpPr>
        <p:sp>
          <p:nvSpPr>
            <p:cNvPr id="18437" name="Text Box 5">
              <a:extLst>
                <a:ext uri="{FF2B5EF4-FFF2-40B4-BE49-F238E27FC236}">
                  <a16:creationId xmlns:a16="http://schemas.microsoft.com/office/drawing/2014/main" id="{C4DB9972-3DD1-4420-A836-E6BB29BF1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68"/>
              <a:ext cx="22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8438" name="Picture 6">
              <a:extLst>
                <a:ext uri="{FF2B5EF4-FFF2-40B4-BE49-F238E27FC236}">
                  <a16:creationId xmlns:a16="http://schemas.microsoft.com/office/drawing/2014/main" id="{29C4268D-814C-464C-9556-C73D27176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88"/>
              <a:ext cx="5508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350467-5486-4A7C-9383-811104597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9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509542F-4901-4131-9A22-D5CAA446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Изобразите четырёхстороннюю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25F21C6E-6B68-48BD-A91D-C273544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06588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57" name="Group 5">
            <a:extLst>
              <a:ext uri="{FF2B5EF4-FFF2-40B4-BE49-F238E27FC236}">
                <a16:creationId xmlns:a16="http://schemas.microsoft.com/office/drawing/2014/main" id="{B83BEEBD-62FB-4A0C-AD5C-4060C847727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5754688" cy="3343275"/>
            <a:chOff x="240" y="1200"/>
            <a:chExt cx="3625" cy="2106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B0A8B714-FA03-426E-A73C-68DDA2996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76"/>
              <a:ext cx="14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id="{14E95FED-233C-48F3-A010-9CE75FE5C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F2F8D7-6DF0-422B-9307-A4CD42A6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  <a:r>
              <a:rPr lang="en-US" altLang="ru-RU" sz="3600">
                <a:solidFill>
                  <a:srgbClr val="FF3300"/>
                </a:solidFill>
              </a:rPr>
              <a:t>0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91ABA96-FA4E-45B6-8382-7BF7AB25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Изобразите </a:t>
            </a:r>
            <a:r>
              <a:rPr lang="ru-RU" altLang="ru-RU" sz="2800" dirty="0"/>
              <a:t>шести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3CAC533E-B9A7-43D0-A502-5550BC79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38338"/>
            <a:ext cx="30241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05" name="Group 5">
            <a:extLst>
              <a:ext uri="{FF2B5EF4-FFF2-40B4-BE49-F238E27FC236}">
                <a16:creationId xmlns:a16="http://schemas.microsoft.com/office/drawing/2014/main" id="{AB6156C4-AC8B-4803-AB4D-90AC91DB211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38338"/>
            <a:ext cx="5713413" cy="3309938"/>
            <a:chOff x="240" y="1221"/>
            <a:chExt cx="3599" cy="2085"/>
          </a:xfrm>
        </p:grpSpPr>
        <p:sp>
          <p:nvSpPr>
            <p:cNvPr id="20486" name="Text Box 6">
              <a:extLst>
                <a:ext uri="{FF2B5EF4-FFF2-40B4-BE49-F238E27FC236}">
                  <a16:creationId xmlns:a16="http://schemas.microsoft.com/office/drawing/2014/main" id="{533D5D18-5E36-42C8-8BF2-4C62A6EE2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76"/>
              <a:ext cx="14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20487" name="Picture 7">
              <a:extLst>
                <a:ext uri="{FF2B5EF4-FFF2-40B4-BE49-F238E27FC236}">
                  <a16:creationId xmlns:a16="http://schemas.microsoft.com/office/drawing/2014/main" id="{2F215F99-FA95-43D3-A8C5-567145D56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" y="1221"/>
              <a:ext cx="1918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367A34-F6B2-4821-B700-B427C84E7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4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5D7E85A-DAE3-4380-8384-8C58E66C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Найдите длину ломаной с концами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 (</a:t>
            </a:r>
            <a:r>
              <a:rPr lang="ru-RU" altLang="ru-RU" sz="2800" dirty="0"/>
              <a:t>стороны</a:t>
            </a:r>
            <a:r>
              <a:rPr lang="ru-RU" sz="2800" dirty="0"/>
              <a:t> </a:t>
            </a:r>
            <a:r>
              <a:rPr lang="ru-RU" altLang="ru-RU" sz="2800" dirty="0"/>
              <a:t>квадратных клеток равны 1).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FADCC8B6-AA58-45F5-BF87-94ED717E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78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dirty="0"/>
              <a:t>4</a:t>
            </a:r>
            <a:r>
              <a:rPr lang="ru-RU" altLang="ru-RU" sz="2800" dirty="0"/>
              <a:t>8. 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68F7BC13-F2F2-46A4-9AA2-3DBC7B51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119438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9145016" cy="457200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Мерзляк А.Г. и др. Геометрия. 7 класс: учебник для учащихся общеобразовательных организаций. – М.: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Вентана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-Граф, 2015.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5F3E6-D9A1-0761-8AB5-EC88ECE5C2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00" y="908720"/>
            <a:ext cx="8774897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27BE0-FFC4-88D2-E806-BF0C2C5705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40" y="2969804"/>
            <a:ext cx="8881497" cy="1755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A7A4B-C4E4-E59D-B80A-7B05785B35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419" y="5024482"/>
            <a:ext cx="3027161" cy="1546629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5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0E8C985-2129-4E06-A209-8133C9D91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5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F26E2DE-A6E4-4152-B46D-964FA936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Найдите длину ломаной с концами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 (</a:t>
            </a:r>
            <a:r>
              <a:rPr lang="ru-RU" altLang="ru-RU" sz="2800" dirty="0"/>
              <a:t>стороны</a:t>
            </a:r>
            <a:r>
              <a:rPr lang="ru-RU" sz="2800" dirty="0"/>
              <a:t> </a:t>
            </a:r>
            <a:r>
              <a:rPr lang="ru-RU" altLang="ru-RU" sz="2800" dirty="0"/>
              <a:t>квадратных клеток равны 1).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F869D73E-F84C-4D6A-99CA-40DE0317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78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dirty="0"/>
              <a:t>71</a:t>
            </a:r>
            <a:r>
              <a:rPr lang="ru-RU" altLang="ru-RU" sz="2800" dirty="0"/>
              <a:t>. 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77234D38-2B1F-4F6C-A309-9F786D56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3448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835086E-1589-485B-8829-50FF5D145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6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58A8513E-A702-4262-8A96-4C3E9435D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Сравните длины ломаных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B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C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2</a:t>
            </a:r>
            <a:r>
              <a:rPr lang="ru-RU" altLang="ru-RU" sz="2800" dirty="0"/>
              <a:t>, не</a:t>
            </a:r>
            <a:r>
              <a:rPr lang="ru-RU" sz="2800" dirty="0"/>
              <a:t> </a:t>
            </a:r>
            <a:r>
              <a:rPr lang="ru-RU" altLang="ru-RU" sz="2800" dirty="0"/>
              <a:t>измеряя их.</a:t>
            </a:r>
            <a:endParaRPr lang="ru-RU" altLang="ru-RU" sz="2800" baseline="-25000" dirty="0"/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86FAA997-09D5-4509-9C32-561377DD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Длины равны.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348BB661-39B5-40C1-BA6B-D4E4B9C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656013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9E28146-28ED-4495-A1F5-C3DEACD9D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7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F0890B4-367B-4500-8FE7-E62076F2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spc="-50" dirty="0"/>
              <a:t>Сравните длины ломаных </a:t>
            </a:r>
            <a:r>
              <a:rPr lang="en-US" altLang="ru-RU" sz="2800" i="1" spc="-50" dirty="0"/>
              <a:t>AB</a:t>
            </a:r>
            <a:r>
              <a:rPr lang="en-US" altLang="ru-RU" sz="2800" spc="-50" baseline="-25000" dirty="0"/>
              <a:t>1</a:t>
            </a:r>
            <a:r>
              <a:rPr lang="en-US" altLang="ru-RU" sz="2800" i="1" spc="-50" dirty="0"/>
              <a:t>C</a:t>
            </a:r>
            <a:r>
              <a:rPr lang="ru-RU" altLang="ru-RU" sz="2800" spc="-50" dirty="0"/>
              <a:t>, </a:t>
            </a:r>
            <a:r>
              <a:rPr lang="en-US" altLang="ru-RU" sz="2800" i="1" spc="-50" dirty="0"/>
              <a:t>AB</a:t>
            </a:r>
            <a:r>
              <a:rPr lang="en-US" altLang="ru-RU" sz="2800" spc="-50" baseline="-25000" dirty="0"/>
              <a:t>2</a:t>
            </a:r>
            <a:r>
              <a:rPr lang="en-US" altLang="ru-RU" sz="2800" i="1" spc="-50" dirty="0"/>
              <a:t>C</a:t>
            </a:r>
            <a:r>
              <a:rPr lang="en-US" altLang="ru-RU" sz="2800" spc="-50" dirty="0"/>
              <a:t> </a:t>
            </a:r>
            <a:r>
              <a:rPr lang="ru-RU" altLang="ru-RU" sz="2800" spc="-50" dirty="0"/>
              <a:t>и </a:t>
            </a:r>
            <a:r>
              <a:rPr lang="en-US" altLang="ru-RU" sz="2800" i="1" spc="-50" dirty="0"/>
              <a:t>AB</a:t>
            </a:r>
            <a:r>
              <a:rPr lang="en-US" altLang="ru-RU" sz="2800" spc="-50" baseline="-25000" dirty="0"/>
              <a:t>3</a:t>
            </a:r>
            <a:r>
              <a:rPr lang="en-US" altLang="ru-RU" sz="2800" i="1" spc="-50" dirty="0"/>
              <a:t>C</a:t>
            </a:r>
            <a:r>
              <a:rPr lang="ru-RU" altLang="ru-RU" sz="2800" spc="-50" dirty="0"/>
              <a:t>, не измеряя их.</a:t>
            </a:r>
            <a:endParaRPr lang="ru-RU" altLang="ru-RU" sz="2800" spc="-50" baseline="-25000" dirty="0"/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C30AF5B4-8AF4-447B-936A-33B99A81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dirty="0"/>
              <a:t> &lt;</a:t>
            </a:r>
            <a:r>
              <a:rPr lang="ru-RU" altLang="ru-RU" sz="2800" dirty="0"/>
              <a:t>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2</a:t>
            </a:r>
            <a:r>
              <a:rPr lang="en-US" altLang="ru-RU" sz="2800" i="1" dirty="0"/>
              <a:t>C</a:t>
            </a:r>
            <a:r>
              <a:rPr lang="en-US" altLang="ru-RU" sz="2800" dirty="0"/>
              <a:t> &lt;</a:t>
            </a:r>
            <a:r>
              <a:rPr lang="ru-RU" altLang="ru-RU" sz="2800" dirty="0"/>
              <a:t>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3</a:t>
            </a:r>
            <a:r>
              <a:rPr lang="en-US" altLang="ru-RU" sz="2800" i="1" dirty="0"/>
              <a:t>C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13878539-3CBF-4C3D-B729-9653AAB5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890713"/>
            <a:ext cx="35687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5624" y="1166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7. Требуется проложить шоссейные дороги, соединяющие населённые пункты </a:t>
            </a:r>
            <a:r>
              <a:rPr lang="ru-RU" i="1" dirty="0"/>
              <a:t>A</a:t>
            </a:r>
            <a:r>
              <a:rPr lang="ru-RU" dirty="0"/>
              <a:t>, </a:t>
            </a:r>
            <a:r>
              <a:rPr lang="ru-RU" i="1" dirty="0"/>
              <a:t>B</a:t>
            </a:r>
            <a:r>
              <a:rPr lang="ru-RU" dirty="0"/>
              <a:t>, </a:t>
            </a:r>
            <a:r>
              <a:rPr lang="ru-RU" i="1" dirty="0"/>
              <a:t>C</a:t>
            </a:r>
            <a:r>
              <a:rPr lang="ru-RU" dirty="0"/>
              <a:t>, </a:t>
            </a:r>
            <a:r>
              <a:rPr lang="ru-RU" i="1" dirty="0"/>
              <a:t>D</a:t>
            </a:r>
            <a:r>
              <a:rPr lang="ru-RU" dirty="0"/>
              <a:t>, расположенные в вершинах сетки. Выберите из предложенных вариантов расположения дорог тот, в котором суммарная длина дорог наименьшая. Проверьте правильность своего выбора измерением линейкой.</a:t>
            </a:r>
            <a:endParaRPr lang="ru-RU" baseline="-25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860"/>
            <a:ext cx="818281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8729975-3F15-02AE-0211-C6BE1C82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в)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451008C8-99C2-4732-8791-47CC63A8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8. Сколько ломаных длины 4, проходящих по</a:t>
            </a:r>
            <a:r>
              <a:rPr lang="ru-RU" sz="2800" dirty="0"/>
              <a:t> </a:t>
            </a:r>
            <a:r>
              <a:rPr lang="ru-RU" altLang="ru-RU" sz="2800" dirty="0"/>
              <a:t>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C8A7D0BE-F4A9-4334-8536-299E240F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6.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A19F973A-DACA-41ED-89E9-5337391E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D6671356-2FA5-42F7-B672-84C09F47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9. Сколько ломаных длины </a:t>
            </a:r>
            <a:r>
              <a:rPr lang="en-US" altLang="ru-RU" sz="2800" dirty="0"/>
              <a:t>5</a:t>
            </a:r>
            <a:r>
              <a:rPr lang="ru-RU" altLang="ru-RU" sz="2800" dirty="0"/>
              <a:t>, проходящих по</a:t>
            </a:r>
            <a:r>
              <a:rPr lang="ru-RU" sz="2800" dirty="0"/>
              <a:t> </a:t>
            </a:r>
            <a:r>
              <a:rPr lang="ru-RU" altLang="ru-RU" sz="2800" dirty="0"/>
              <a:t>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ACE79022-1E3D-469A-B8DE-815C12966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</a:t>
            </a:r>
            <a:r>
              <a:rPr lang="en-US" altLang="ru-RU" sz="3200"/>
              <a:t>10</a:t>
            </a:r>
            <a:r>
              <a:rPr lang="ru-RU" altLang="ru-RU" sz="3200"/>
              <a:t>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65EFBA56-58A4-4949-BAEA-3263C51A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2586AB24-0DF4-0236-53DB-F7FF7652D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10. Сколько ломаных кратчайшей длины,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262EB-BEF4-6050-CBF5-14097459D4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41462"/>
            <a:ext cx="3011165" cy="3011165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>
            <a:extLst>
              <a:ext uri="{FF2B5EF4-FFF2-40B4-BE49-F238E27FC236}">
                <a16:creationId xmlns:a16="http://schemas.microsoft.com/office/drawing/2014/main" id="{CA7C5597-DDF4-6FFA-F72A-2278D46F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599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/>
              <a:t> </a:t>
            </a:r>
            <a:r>
              <a:rPr lang="ru-RU" dirty="0"/>
              <a:t>Рассмотрим сначала ближайшие к точке </a:t>
            </a:r>
            <a:r>
              <a:rPr lang="en-US" i="1" dirty="0"/>
              <a:t>A </a:t>
            </a:r>
            <a:r>
              <a:rPr lang="ru-RU" dirty="0"/>
              <a:t>вершины сетки. Количество кратчайших ломаных из точки </a:t>
            </a:r>
            <a:r>
              <a:rPr lang="en-US" i="1" dirty="0"/>
              <a:t>A </a:t>
            </a:r>
            <a:r>
              <a:rPr lang="ru-RU" dirty="0"/>
              <a:t>в эти вершины равно 1. Будем последовательно брать всё более удалённые вершины сетки. Заметим, что число кратчайших ломаных, соединяющих вершину </a:t>
            </a:r>
            <a:r>
              <a:rPr lang="en-US" i="1" dirty="0"/>
              <a:t>A</a:t>
            </a:r>
            <a:r>
              <a:rPr lang="ru-RU" dirty="0"/>
              <a:t> с вершиной сетки, равно сумме числа ломаных, соединяющих вершину </a:t>
            </a:r>
            <a:r>
              <a:rPr lang="en-US" i="1" dirty="0"/>
              <a:t>A </a:t>
            </a:r>
            <a:r>
              <a:rPr lang="ru-RU" dirty="0"/>
              <a:t>с вершинами, расположенными снизу и слева от данной вершины. В результате получаем, что число кратчайших ломаных, соединяющих точки </a:t>
            </a:r>
            <a:r>
              <a:rPr lang="en-US" i="1" dirty="0"/>
              <a:t>A </a:t>
            </a:r>
            <a:r>
              <a:rPr lang="ru-RU" dirty="0"/>
              <a:t>и </a:t>
            </a:r>
            <a:r>
              <a:rPr lang="en-US" i="1" dirty="0"/>
              <a:t>B </a:t>
            </a:r>
            <a:r>
              <a:rPr lang="ru-RU" dirty="0"/>
              <a:t>равно 35. 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D43207-A81A-E162-6BF2-6E04FB05A2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0548" y="3356992"/>
            <a:ext cx="2902903" cy="2902903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888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>
            <a:extLst>
              <a:ext uri="{FF2B5EF4-FFF2-40B4-BE49-F238E27FC236}">
                <a16:creationId xmlns:a16="http://schemas.microsoft.com/office/drawing/2014/main" id="{CA7C5597-DDF4-6FFA-F72A-2278D46F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59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Бесконечная таблица чисел, расположенных так, как показано на рисунке, которую мы использовали при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 данной задачи, называется треугольником Паскаля.</a:t>
            </a:r>
            <a:endParaRPr lang="ru-RU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F1237-E3BC-333F-9A9F-499879FBD9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8"/>
            <a:ext cx="2754041" cy="28098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95550C3-C23E-3903-D1A9-476F8518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369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сторонах этой таблицы, выходящих из вершины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 единицы. Для остальных точек соответствующие числа равны сумме чисел, стоящих снизу и слева от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чисел.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altLang="ru-RU" sz="2800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92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EB672775-92C5-426E-8654-3B4109C6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11. Сколько ломаных длины </a:t>
            </a:r>
            <a:r>
              <a:rPr lang="en-US" altLang="ru-RU" sz="2800" dirty="0"/>
              <a:t>6</a:t>
            </a:r>
            <a:r>
              <a:rPr lang="ru-RU" altLang="ru-RU" sz="2800" dirty="0"/>
              <a:t>, проходящих по</a:t>
            </a:r>
            <a:r>
              <a:rPr lang="ru-RU" sz="2800" dirty="0"/>
              <a:t> </a:t>
            </a:r>
            <a:r>
              <a:rPr lang="ru-RU" altLang="ru-RU" sz="2800" dirty="0"/>
              <a:t>сторонам сетки, состоящей из единичных квадратов, соединяет точки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</a:t>
            </a:r>
            <a:r>
              <a:rPr lang="ru-RU" altLang="ru-RU" sz="2800" dirty="0"/>
              <a:t>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</a:t>
            </a:r>
            <a:r>
              <a:rPr lang="ru-RU" altLang="ru-RU" sz="2800" dirty="0"/>
              <a:t>? </a:t>
            </a: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6CF3B914-47E2-4A73-89AB-705C40CD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</a:t>
            </a:r>
            <a:r>
              <a:rPr lang="en-US" altLang="ru-RU" sz="3200"/>
              <a:t>18</a:t>
            </a:r>
            <a:r>
              <a:rPr lang="ru-RU" altLang="ru-RU" sz="3200"/>
              <a:t>.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87A58018-63CF-498F-A29C-7702C9A2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4431"/>
            <a:ext cx="9145016" cy="648072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Погорелов А. В. Геометрия. 7-9 классы: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учреждений. – М.: Просвещение, 2013.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2D740-7145-78C5-670E-D6C064BE05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84830"/>
            <a:ext cx="8569977" cy="16777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DFFAD6-7A39-E3DF-AD3A-8138B2BDD8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02" y="2430543"/>
            <a:ext cx="7129679" cy="19002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8BEB18-4547-0908-70F5-B93F339BC2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6867" y="4395450"/>
            <a:ext cx="6854078" cy="1900234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919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>
            <a:extLst>
              <a:ext uri="{FF2B5EF4-FFF2-40B4-BE49-F238E27FC236}">
                <a16:creationId xmlns:a16="http://schemas.microsoft.com/office/drawing/2014/main" id="{021E72DC-7FA8-41E8-93B1-651D79F8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12. Сколько имеется путей из </a:t>
            </a:r>
            <a:r>
              <a:rPr lang="en-US" altLang="ru-RU" sz="3200" i="1" dirty="0"/>
              <a:t>A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</a:t>
            </a:r>
            <a:r>
              <a:rPr lang="ru-RU" altLang="ru-RU" sz="3200" dirty="0"/>
              <a:t> по</a:t>
            </a:r>
            <a:r>
              <a:rPr lang="ru-RU" sz="3200" dirty="0"/>
              <a:t> </a:t>
            </a:r>
            <a:r>
              <a:rPr lang="ru-RU" altLang="ru-RU" sz="3200" dirty="0"/>
              <a:t>отрезкам, изображенным на рисунке, в</a:t>
            </a:r>
            <a:r>
              <a:rPr lang="ru-RU" sz="3200" dirty="0"/>
              <a:t> </a:t>
            </a:r>
            <a:r>
              <a:rPr lang="ru-RU" altLang="ru-RU" sz="3200" dirty="0"/>
              <a:t>направлениях указанных стрелками?</a:t>
            </a:r>
            <a:r>
              <a:rPr lang="ru-RU" altLang="ru-RU" sz="2800" dirty="0"/>
              <a:t> </a:t>
            </a: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6A37F6BB-C649-4AEF-88F9-EE50DFDB5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8.</a:t>
            </a:r>
          </a:p>
        </p:txBody>
      </p:sp>
      <p:pic>
        <p:nvPicPr>
          <p:cNvPr id="155654" name="Picture 6">
            <a:extLst>
              <a:ext uri="{FF2B5EF4-FFF2-40B4-BE49-F238E27FC236}">
                <a16:creationId xmlns:a16="http://schemas.microsoft.com/office/drawing/2014/main" id="{1AF05AAA-4F32-478C-B741-618F65C3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71775"/>
            <a:ext cx="56007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>
            <a:extLst>
              <a:ext uri="{FF2B5EF4-FFF2-40B4-BE49-F238E27FC236}">
                <a16:creationId xmlns:a16="http://schemas.microsoft.com/office/drawing/2014/main" id="{A2C3B68A-B122-8794-7E85-DF656FED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" y="503813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13. Сколько имеется путей из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по отрезкам, изображенным на рисунке, в направлениях указанных стрелками?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A79BC-F82D-C2AD-B522-254AB5E386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396" y="2140233"/>
            <a:ext cx="7127207" cy="161847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E38113-5765-1E71-7865-353B08275F8C}"/>
              </a:ext>
            </a:extLst>
          </p:cNvPr>
          <p:cNvGrpSpPr/>
          <p:nvPr/>
        </p:nvGrpSpPr>
        <p:grpSpPr>
          <a:xfrm>
            <a:off x="-13652" y="1917459"/>
            <a:ext cx="9067800" cy="4638986"/>
            <a:chOff x="0" y="1933324"/>
            <a:chExt cx="9067800" cy="4638986"/>
          </a:xfrm>
        </p:grpSpPr>
        <p:sp>
          <p:nvSpPr>
            <p:cNvPr id="157700" name="Text Box 4">
              <a:extLst>
                <a:ext uri="{FF2B5EF4-FFF2-40B4-BE49-F238E27FC236}">
                  <a16:creationId xmlns:a16="http://schemas.microsoft.com/office/drawing/2014/main" id="{AAA5A075-3AB7-13AC-C4F4-75FA93541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94654"/>
              <a:ext cx="9067800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b="1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</a:t>
              </a:r>
              <a:r>
                <a:rPr lang="ru-RU" dirty="0"/>
                <a:t> Рассмотрим сначала ближайшие к точке </a:t>
              </a:r>
              <a:r>
                <a:rPr lang="en-US" i="1" dirty="0"/>
                <a:t>A </a:t>
              </a:r>
              <a:r>
                <a:rPr lang="ru-RU" dirty="0"/>
                <a:t>вершины. Количество путей из точки </a:t>
              </a:r>
              <a:r>
                <a:rPr lang="en-US" i="1" dirty="0"/>
                <a:t>A </a:t>
              </a:r>
              <a:r>
                <a:rPr lang="ru-RU" dirty="0"/>
                <a:t>в эти вершины равно 1 и 2. Будем последовательно брать всё более удалённые вершины сетки. Заметим, что число путей, соединяющих вершину </a:t>
              </a:r>
              <a:r>
                <a:rPr lang="en-US" i="1" dirty="0"/>
                <a:t>A</a:t>
              </a:r>
              <a:r>
                <a:rPr lang="ru-RU" dirty="0"/>
                <a:t> с вершиной сетки равно сумме числа путей, соединяющих вершину </a:t>
              </a:r>
              <a:r>
                <a:rPr lang="en-US" i="1" dirty="0"/>
                <a:t>A </a:t>
              </a:r>
              <a:r>
                <a:rPr lang="ru-RU" dirty="0"/>
                <a:t>с пройденными соседними вершинами. В результате получаем, что число путей, соединяющих точки </a:t>
              </a:r>
              <a:r>
                <a:rPr lang="en-US" i="1" dirty="0"/>
                <a:t>A </a:t>
              </a:r>
              <a:r>
                <a:rPr lang="ru-RU" dirty="0"/>
                <a:t>и </a:t>
              </a:r>
              <a:r>
                <a:rPr lang="en-US" i="1" dirty="0"/>
                <a:t>B</a:t>
              </a:r>
              <a:r>
                <a:rPr lang="ru-RU" dirty="0"/>
                <a:t>, равно 55.</a:t>
              </a:r>
              <a:endParaRPr lang="ru-RU" altLang="ru-RU" sz="28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AF758DE-6F90-38ED-E5E4-DD3F468E7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048" y="1933324"/>
              <a:ext cx="7380028" cy="1994235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>
            <a:extLst>
              <a:ext uri="{FF2B5EF4-FFF2-40B4-BE49-F238E27FC236}">
                <a16:creationId xmlns:a16="http://schemas.microsoft.com/office/drawing/2014/main" id="{A2C3B68A-B122-8794-7E85-DF656FED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" y="503813"/>
            <a:ext cx="8915400" cy="431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1, 1, 2, 3, 5, 8, 13, 21, 34, 55, … Обладают тем свойством, что каждое следующее число, начиная с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третьего, равно сумме двух предыдущих. Эти числа называются числами Фибоначчи по имени итальянского математика Леонардо Пизанского (известного как Фибоначчи).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Такие числа возникают во многих задачах, в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частности, в задаче о кроликах, которой занимался Фибоначчи. </a:t>
            </a:r>
            <a:endParaRPr lang="ru-RU" altLang="ru-RU" sz="2800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555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846DE5D5-E33A-473A-AECD-8DEF796E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14. 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</a:t>
            </a:r>
            <a:r>
              <a:rPr lang="ru-RU" altLang="ru-RU" sz="3200" dirty="0"/>
              <a:t>ая</a:t>
            </a:r>
            <a:r>
              <a:rPr lang="ru-RU" altLang="ru-RU" sz="32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3200" dirty="0"/>
              <a:t>и</a:t>
            </a:r>
            <a:r>
              <a:rPr lang="ru-RU" altLang="ru-RU" sz="3200" dirty="0">
                <a:cs typeface="Times New Roman" panose="02020603050405020304" pitchFamily="18" charset="0"/>
              </a:rPr>
              <a:t>т</a:t>
            </a:r>
            <a:r>
              <a:rPr lang="ru-RU" altLang="ru-RU" sz="3200" dirty="0"/>
              <a:t>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внутри</a:t>
            </a:r>
            <a:r>
              <a:rPr lang="ru-RU" altLang="ru-RU" sz="3200" dirty="0"/>
              <a:t>; б)</a:t>
            </a:r>
            <a:r>
              <a:rPr lang="ru-RU" altLang="ru-RU" sz="32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3200" dirty="0"/>
              <a:t> 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B699AEA3-3539-43EF-83AA-E43297FC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A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0CC2F6B8-91BE-4294-B373-755590C6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B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E3E67310-B7E4-4301-9873-AD8C7335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1305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98309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AF6B4718-4DC3-4902-9707-7232700F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15. 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какие из данных точек лежат</a:t>
            </a:r>
            <a:r>
              <a:rPr lang="ru-RU" altLang="ru-RU" sz="3200" dirty="0"/>
              <a:t>: а)</a:t>
            </a:r>
            <a:r>
              <a:rPr lang="ru-RU" altLang="ru-RU" sz="3200" dirty="0">
                <a:cs typeface="Times New Roman" panose="02020603050405020304" pitchFamily="18" charset="0"/>
              </a:rPr>
              <a:t> внутри</a:t>
            </a:r>
            <a:r>
              <a:rPr lang="ru-RU" altLang="ru-RU" sz="3200" dirty="0"/>
              <a:t>; б)</a:t>
            </a:r>
            <a:r>
              <a:rPr lang="ru-RU" altLang="ru-RU" sz="32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3200" dirty="0"/>
              <a:t>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808060B-7FA9-455B-BF2B-637301A4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, </a:t>
            </a:r>
            <a:r>
              <a:rPr lang="en-US" altLang="ru-RU" sz="3200" i="1"/>
              <a:t>D</a:t>
            </a:r>
            <a:r>
              <a:rPr lang="ru-RU" altLang="ru-RU" sz="3200" i="1"/>
              <a:t> </a:t>
            </a:r>
            <a:r>
              <a:rPr lang="ru-RU" altLang="ru-RU" sz="3200"/>
              <a:t>и </a:t>
            </a:r>
            <a:r>
              <a:rPr lang="en-US" altLang="ru-RU" sz="3200" i="1"/>
              <a:t>F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pic>
        <p:nvPicPr>
          <p:cNvPr id="26629" name="Picture 8">
            <a:extLst>
              <a:ext uri="{FF2B5EF4-FFF2-40B4-BE49-F238E27FC236}">
                <a16:creationId xmlns:a16="http://schemas.microsoft.com/office/drawing/2014/main" id="{54976FF4-85D5-4989-81CF-87D823DB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4103"/>
            <a:ext cx="36560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944AD443-D7D5-4E26-BA3D-9545E618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E</a:t>
            </a:r>
            <a:r>
              <a:rPr lang="en-US" altLang="ru-RU" sz="3200"/>
              <a:t>.</a:t>
            </a:r>
            <a:endParaRPr lang="ru-RU" altLang="ru-RU" sz="320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3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B393DBC6-6B03-488F-B5FF-8010E994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16. Проверьте, что линия, изображенная 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рисунке, является простой замкнутой ломаной. Выясните, как</a:t>
            </a:r>
            <a:r>
              <a:rPr lang="ru-RU" altLang="ru-RU" sz="3200" dirty="0"/>
              <a:t>ие</a:t>
            </a:r>
            <a:r>
              <a:rPr lang="ru-RU" altLang="ru-RU" sz="32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т</a:t>
            </a:r>
            <a:r>
              <a:rPr lang="ru-RU" altLang="ru-RU" sz="3200" dirty="0"/>
              <a:t>: а)</a:t>
            </a:r>
            <a:r>
              <a:rPr lang="ru-RU" altLang="ru-RU" sz="3200" dirty="0">
                <a:cs typeface="Times New Roman" panose="02020603050405020304" pitchFamily="18" charset="0"/>
              </a:rPr>
              <a:t> внутр</a:t>
            </a:r>
            <a:r>
              <a:rPr lang="ru-RU" altLang="ru-RU" sz="3200" dirty="0"/>
              <a:t>енней области; б)</a:t>
            </a:r>
            <a:r>
              <a:rPr lang="ru-RU" altLang="ru-RU" sz="3200" dirty="0">
                <a:cs typeface="Times New Roman" panose="02020603050405020304" pitchFamily="18" charset="0"/>
              </a:rPr>
              <a:t> вне</a:t>
            </a:r>
            <a:r>
              <a:rPr lang="ru-RU" altLang="ru-RU" sz="3200" dirty="0"/>
              <a:t>шней области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7F03B982-4671-442B-BB76-E8176C09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EF878F01-6B22-4447-9A6B-7224B6D4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</a:t>
            </a:r>
            <a:r>
              <a:rPr lang="en-US" altLang="ru-RU" sz="3200" i="1"/>
              <a:t> </a:t>
            </a:r>
            <a:r>
              <a:rPr lang="ru-RU" altLang="ru-RU" sz="3200" i="1"/>
              <a:t>С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0A266A1D-B79C-4C41-A696-8A7EC3B6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7" y="3051021"/>
            <a:ext cx="29606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B393DBC6-6B03-488F-B5FF-8010E994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17*.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ли прямая, не проходящая через вершины простой замкнутой ломаной, пересекать е</a:t>
            </a:r>
            <a:r>
              <a:rPr lang="ru-RU" sz="2800" dirty="0">
                <a:ea typeface="Times New Roman" panose="02020603050405020304" pitchFamily="18" charset="0"/>
              </a:rPr>
              <a:t>ё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стороны в нечетном числе точек?</a:t>
            </a:r>
            <a:endParaRPr lang="ru-RU" altLang="ru-RU" sz="28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4532277-822E-4367-9239-D6D98F565010}"/>
              </a:ext>
            </a:extLst>
          </p:cNvPr>
          <p:cNvGrpSpPr/>
          <p:nvPr/>
        </p:nvGrpSpPr>
        <p:grpSpPr>
          <a:xfrm>
            <a:off x="0" y="1580289"/>
            <a:ext cx="9054407" cy="6075341"/>
            <a:chOff x="0" y="1580289"/>
            <a:chExt cx="9054407" cy="6075341"/>
          </a:xfrm>
        </p:grpSpPr>
        <p:sp>
          <p:nvSpPr>
            <p:cNvPr id="96260" name="Text Box 4">
              <a:extLst>
                <a:ext uri="{FF2B5EF4-FFF2-40B4-BE49-F238E27FC236}">
                  <a16:creationId xmlns:a16="http://schemas.microsoft.com/office/drawing/2014/main" id="{7F03B982-4671-442B-BB76-E8176C09A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783" y="1580289"/>
              <a:ext cx="5616624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Нет. </a:t>
              </a:r>
              <a:r>
                <a:rPr lang="ru-RU" dirty="0"/>
                <a:t>Пусть все точки пересечения принадлежат отрезку </a:t>
              </a:r>
              <a:r>
                <a:rPr lang="en-US" i="1" dirty="0"/>
                <a:t>AB </a:t>
              </a:r>
              <a:r>
                <a:rPr lang="ru-RU" dirty="0"/>
                <a:t>прямой </a:t>
              </a:r>
              <a:r>
                <a:rPr lang="en-US" i="1" dirty="0"/>
                <a:t>l</a:t>
              </a:r>
              <a:r>
                <a:rPr lang="ru-RU" dirty="0"/>
                <a:t>, </a:t>
              </a:r>
              <a:r>
                <a:rPr lang="en-US" i="1" dirty="0"/>
                <a:t>A</a:t>
              </a:r>
              <a:r>
                <a:rPr lang="en-US" dirty="0"/>
                <a:t>, </a:t>
              </a:r>
              <a:r>
                <a:rPr lang="en-US" i="1" dirty="0"/>
                <a:t>B</a:t>
              </a:r>
              <a:r>
                <a:rPr lang="en-US" dirty="0"/>
                <a:t> – </a:t>
              </a:r>
              <a:r>
                <a:rPr lang="ru-RU" dirty="0"/>
                <a:t>точки внешней области. Двигаясь по этой прямой из точки </a:t>
              </a:r>
              <a:r>
                <a:rPr lang="en-US" i="1" dirty="0"/>
                <a:t>A </a:t>
              </a:r>
              <a:r>
                <a:rPr lang="ru-RU" dirty="0"/>
                <a:t>в точку </a:t>
              </a:r>
              <a:r>
                <a:rPr lang="en-US" i="1" dirty="0"/>
                <a:t>B</a:t>
              </a:r>
              <a:r>
                <a:rPr lang="ru-RU" i="1" dirty="0"/>
                <a:t>,</a:t>
              </a:r>
              <a:r>
                <a:rPr lang="en-US" i="1" dirty="0"/>
                <a:t> </a:t>
              </a:r>
              <a:r>
                <a:rPr lang="ru-RU" dirty="0"/>
                <a:t>и пересекая ломаную, мы переходим из внешней области во внутреннюю.</a:t>
              </a:r>
              <a:endParaRPr lang="ru-RU" altLang="ru-RU" sz="32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43976A5-84B9-4DE8-B147-0C42A9435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658" y="2009239"/>
              <a:ext cx="3019846" cy="2410161"/>
            </a:xfrm>
            <a:prstGeom prst="rect">
              <a:avLst/>
            </a:prstGeom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019626FD-A05E-40E1-ADFD-8BC2577B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39310"/>
              <a:ext cx="9036496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dirty="0"/>
                <a:t>Так как точка </a:t>
              </a:r>
              <a:r>
                <a:rPr lang="en-US" i="1" dirty="0"/>
                <a:t>B </a:t>
              </a:r>
              <a:r>
                <a:rPr lang="ru-RU" dirty="0"/>
                <a:t>находится во внешней области, то, двигаясь дальше по внутренней области, мы должны будем пересечь</a:t>
              </a:r>
              <a:r>
                <a:rPr lang="en-US" dirty="0"/>
                <a:t> </a:t>
              </a:r>
              <a:r>
                <a:rPr lang="ru-RU" dirty="0"/>
                <a:t>ломаную и перейти во внешнюю область. Вход во внутреннюю область и выход из неё дают пару точек. При дальнейшем движении по прямой к точке </a:t>
              </a:r>
              <a:r>
                <a:rPr lang="en-US" i="1" dirty="0"/>
                <a:t>B</a:t>
              </a:r>
              <a:r>
                <a:rPr lang="ru-RU" i="1" dirty="0"/>
                <a:t> </a:t>
              </a:r>
              <a:r>
                <a:rPr lang="ru-RU" dirty="0"/>
                <a:t>всё повторяется. Таким образом, все точки пересечения разбиваются на пары. Следовательно, число этих точек должно быть чётно.</a:t>
              </a:r>
            </a:p>
            <a:p>
              <a:pPr algn="just" eaLnBrk="1" hangingPunct="1">
                <a:spcBef>
                  <a:spcPct val="50000"/>
                </a:spcBef>
              </a:pPr>
              <a:endParaRPr lang="ru-RU" altLang="ru-RU" sz="3200" dirty="0"/>
            </a:p>
          </p:txBody>
        </p:sp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B393DBC6-6B03-488F-B5FF-8010E994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48" y="0"/>
            <a:ext cx="90364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18.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Прямая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имеет с простой замкнутой ломаной 7 общих точек. Докажите, что существует прямая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пересекающая эту ломаную более чем в 7 точках.</a:t>
            </a:r>
            <a:endParaRPr lang="ru-RU" altLang="ru-RU" sz="2800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19626FD-A05E-40E1-ADFD-8BC2577B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012"/>
            <a:ext cx="903649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 </a:t>
            </a:r>
            <a:r>
              <a:rPr lang="ru-RU" dirty="0"/>
              <a:t>В силу предыдущей задачи, прямая </a:t>
            </a:r>
            <a:r>
              <a:rPr lang="en-US" i="1" dirty="0"/>
              <a:t>l </a:t>
            </a:r>
            <a:r>
              <a:rPr lang="ru-RU" dirty="0"/>
              <a:t>должна пройти через нечетное число вершин ломаной, которые не считаются точками пересечения. Тогда в одной из полуплоскостей, ограниченных данной прямой, число углов с вершинами в этих точках, образованных сторонами ломаной, будет больше чем в другой. Немного сдвинем эту прямую, в полуплоскости, в которой число таких углов больше. При этом число общих точек прямой и ломаной увеличится.</a:t>
            </a:r>
            <a:endParaRPr lang="ru-RU" alt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4646A-EA96-4C5A-8FEE-61D880EE04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4982" y="1821076"/>
            <a:ext cx="3232188" cy="212486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>
            <a:extLst>
              <a:ext uri="{FF2B5EF4-FFF2-40B4-BE49-F238E27FC236}">
                <a16:creationId xmlns:a16="http://schemas.microsoft.com/office/drawing/2014/main" id="{B79E5F87-E69D-42C7-9B45-32459037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4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Многоугольником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называется фигура, образованная простой замкнутой ломаной и 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ограниченной ею внутренней областью.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318B525C-C592-4FAE-BFDB-7BB60F7B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9107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i="1" dirty="0"/>
              <a:t> </a:t>
            </a:r>
            <a:r>
              <a:rPr lang="ru-RU" altLang="ru-RU" sz="2800" dirty="0"/>
              <a:t>Вершины ломаной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вершинами </a:t>
            </a:r>
            <a:r>
              <a:rPr lang="ru-RU" altLang="ru-RU" sz="2800" dirty="0"/>
              <a:t>многоугольника. Стороны ломаной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сторонами </a:t>
            </a:r>
            <a:r>
              <a:rPr lang="ru-RU" altLang="ru-RU" sz="2800" dirty="0"/>
              <a:t>многоугольника. Углы, образованные соседними сторонами называются </a:t>
            </a:r>
            <a:r>
              <a:rPr lang="ru-RU" altLang="ru-RU" sz="2800" dirty="0">
                <a:solidFill>
                  <a:srgbClr val="FF3300"/>
                </a:solidFill>
              </a:rPr>
              <a:t>углами </a:t>
            </a:r>
            <a:r>
              <a:rPr lang="ru-RU" altLang="ru-RU" sz="2800" dirty="0"/>
              <a:t>многоугольника.</a:t>
            </a:r>
          </a:p>
        </p:txBody>
      </p:sp>
      <p:sp>
        <p:nvSpPr>
          <p:cNvPr id="14381" name="Text Box 45">
            <a:extLst>
              <a:ext uri="{FF2B5EF4-FFF2-40B4-BE49-F238E27FC236}">
                <a16:creationId xmlns:a16="http://schemas.microsoft.com/office/drawing/2014/main" id="{B69BB5E1-2999-44FD-B5B2-2A6D380F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176506"/>
            <a:ext cx="91183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sz="2800" i="1" dirty="0"/>
              <a:t> </a:t>
            </a:r>
            <a:r>
              <a:rPr lang="ru-RU" altLang="ru-RU" sz="2800" dirty="0"/>
              <a:t>Многоугольник обозначается последовательным указанием его вершин.</a:t>
            </a:r>
          </a:p>
        </p:txBody>
      </p:sp>
      <p:pic>
        <p:nvPicPr>
          <p:cNvPr id="2061" name="Picture 46">
            <a:extLst>
              <a:ext uri="{FF2B5EF4-FFF2-40B4-BE49-F238E27FC236}">
                <a16:creationId xmlns:a16="http://schemas.microsoft.com/office/drawing/2014/main" id="{D7E95394-B569-44BE-92BA-2F275F64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77214"/>
            <a:ext cx="79819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244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 Box 12">
            <a:extLst>
              <a:ext uri="{FF2B5EF4-FFF2-40B4-BE49-F238E27FC236}">
                <a16:creationId xmlns:a16="http://schemas.microsoft.com/office/drawing/2014/main" id="{2BC16C3B-8CFB-4249-B430-470D828F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5240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i="1" dirty="0"/>
              <a:t>	</a:t>
            </a:r>
            <a:r>
              <a:rPr lang="ru-RU" altLang="ru-RU" sz="3200" dirty="0"/>
              <a:t>Многоугольник называется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правильным</a:t>
            </a:r>
            <a:r>
              <a:rPr lang="ru-RU" altLang="ru-RU" sz="3200" dirty="0"/>
              <a:t>, если у него все стороны равны и все углы равны.</a:t>
            </a:r>
          </a:p>
        </p:txBody>
      </p:sp>
      <p:pic>
        <p:nvPicPr>
          <p:cNvPr id="3077" name="Picture 18">
            <a:extLst>
              <a:ext uri="{FF2B5EF4-FFF2-40B4-BE49-F238E27FC236}">
                <a16:creationId xmlns:a16="http://schemas.microsoft.com/office/drawing/2014/main" id="{541465E6-211C-49FE-9A98-6088DA9E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1268760"/>
            <a:ext cx="79200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774FBE3-CAAF-FFF6-7A34-F3AE846F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" y="328498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sz="3200" i="1" dirty="0"/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Диагональю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многоугольника называется отрезок, соединяющий его </a:t>
            </a:r>
            <a:r>
              <a:rPr lang="ru-RU" altLang="ru-RU" sz="3200" dirty="0" err="1"/>
              <a:t>несоседние</a:t>
            </a:r>
            <a:r>
              <a:rPr lang="ru-RU" altLang="ru-RU" sz="3200" dirty="0"/>
              <a:t> вершины.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C943514-AA29-C52F-2B43-8F05CB91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2" y="4671665"/>
            <a:ext cx="460533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5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8194</Words>
  <Application>Microsoft Office PowerPoint</Application>
  <PresentationFormat>Экран (4:3)</PresentationFormat>
  <Paragraphs>726</Paragraphs>
  <Slides>123</Slides>
  <Notes>121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123</vt:i4>
      </vt:variant>
    </vt:vector>
  </HeadingPairs>
  <TitlesOfParts>
    <vt:vector size="130" baseType="lpstr">
      <vt:lpstr>Arial</vt:lpstr>
      <vt:lpstr>Arial Black</vt:lpstr>
      <vt:lpstr>Calibri</vt:lpstr>
      <vt:lpstr>Cambria Math</vt:lpstr>
      <vt:lpstr>Times New Roman</vt:lpstr>
      <vt:lpstr>Оформление по умолчанию</vt:lpstr>
      <vt:lpstr>Equation</vt:lpstr>
      <vt:lpstr>Начала геометрии.  Определение основных понятий Презентация к учебнику  «Геометрия. 7 класс» И.М. Смирновой и В.А. Смирнова </vt:lpstr>
      <vt:lpstr>Презентация PowerPoint</vt:lpstr>
      <vt:lpstr>Презентация PowerPoint</vt:lpstr>
      <vt:lpstr>Учебники геометрии</vt:lpstr>
      <vt:lpstr>Презентация PowerPoint</vt:lpstr>
      <vt:lpstr>Презентация PowerPoint</vt:lpstr>
      <vt:lpstr> Атанасян Л. С. и др. Геометрия. 7-9 классы: учебн. для общеобразоват. учреждений. – М.: Просвещение, 2013.</vt:lpstr>
      <vt:lpstr> Мерзляк А.Г. и др. Геометрия. 7 класс: учебник для учащихся общеобразовательных организаций. – М.: Вентана-Граф, 2015.</vt:lpstr>
      <vt:lpstr> Погорелов А. В. Геометрия. 7-9 классы: учебн. для общеобразоват. учреждений. – М.: Просвещение, 2013.</vt:lpstr>
      <vt:lpstr> А. Н. Колмогоров в приложении к учебнику пишет:  «Логически строгий курс геометрии строится следующим образом:  1. Перечисляются основные геометрические понятия, которые вводятся без определений.  2. Формулируются аксиомы.  3. При их помощи даются определения всех остальных геометрических понятий.  4. На основе аксиом и определений все дальнейшие геометрические предложения доказываются». </vt:lpstr>
      <vt:lpstr> В качестве аксиомы принимается следующее свойство.</vt:lpstr>
      <vt:lpstr>   А. Д. Александров, говоря о целях обучения геометрии в школе, в соответствии с которыми и был написан учебник, указывал, что «особенность геометрии, выделяющая её среди других наук вообще, состоит в том, что в ней самая строгая логика соединена с наглядным представлением. Геометрия в своей сущности и есть такое соединение живого воображения и строгой логики, в котором они взаимодействуют и дополняют друг друга».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Длина отрезка</vt:lpstr>
      <vt:lpstr>Упражнения</vt:lpstr>
      <vt:lpstr>Определение угла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Равенство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Измерение величин углов</vt:lpstr>
      <vt:lpstr>Презентация PowerPoint</vt:lpstr>
      <vt:lpstr>Упражнения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Аксиома параллельных прямых</vt:lpstr>
      <vt:lpstr>Презентация PowerPoint</vt:lpstr>
      <vt:lpstr>Ломаные и многоугольники</vt:lpstr>
      <vt:lpstr>Презентация PowerPoint</vt:lpstr>
      <vt:lpstr>Наш учебник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8</vt:lpstr>
      <vt:lpstr>Упражнение 9</vt:lpstr>
      <vt:lpstr>Упражнение 10</vt:lpstr>
      <vt:lpstr>Упражнение 4</vt:lpstr>
      <vt:lpstr>Упражнение 5</vt:lpstr>
      <vt:lpstr>Упражнение 6</vt:lpstr>
      <vt:lpstr>Упражнение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11*</vt:lpstr>
      <vt:lpstr>Упражнение 12*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210</cp:revision>
  <dcterms:created xsi:type="dcterms:W3CDTF">2009-11-04T05:06:28Z</dcterms:created>
  <dcterms:modified xsi:type="dcterms:W3CDTF">2023-02-05T08:00:58Z</dcterms:modified>
</cp:coreProperties>
</file>