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1312" r:id="rId2"/>
    <p:sldId id="1315" r:id="rId3"/>
    <p:sldId id="1521" r:id="rId4"/>
    <p:sldId id="1522" r:id="rId5"/>
    <p:sldId id="1523" r:id="rId6"/>
    <p:sldId id="1314" r:id="rId7"/>
    <p:sldId id="558" r:id="rId8"/>
    <p:sldId id="899" r:id="rId9"/>
    <p:sldId id="819" r:id="rId10"/>
    <p:sldId id="820" r:id="rId11"/>
    <p:sldId id="821" r:id="rId12"/>
    <p:sldId id="1322" r:id="rId13"/>
    <p:sldId id="822" r:id="rId14"/>
    <p:sldId id="823" r:id="rId15"/>
    <p:sldId id="824" r:id="rId16"/>
    <p:sldId id="825" r:id="rId17"/>
    <p:sldId id="827" r:id="rId18"/>
    <p:sldId id="828" r:id="rId19"/>
    <p:sldId id="1323" r:id="rId20"/>
    <p:sldId id="832" r:id="rId21"/>
    <p:sldId id="1324" r:id="rId22"/>
    <p:sldId id="833" r:id="rId23"/>
    <p:sldId id="1325" r:id="rId24"/>
    <p:sldId id="834" r:id="rId25"/>
    <p:sldId id="1326" r:id="rId26"/>
    <p:sldId id="835" r:id="rId27"/>
    <p:sldId id="839" r:id="rId28"/>
    <p:sldId id="840" r:id="rId29"/>
    <p:sldId id="841" r:id="rId30"/>
    <p:sldId id="842" r:id="rId31"/>
    <p:sldId id="843" r:id="rId32"/>
    <p:sldId id="845" r:id="rId33"/>
    <p:sldId id="846" r:id="rId34"/>
    <p:sldId id="848" r:id="rId35"/>
    <p:sldId id="849" r:id="rId36"/>
    <p:sldId id="850" r:id="rId37"/>
    <p:sldId id="852" r:id="rId38"/>
    <p:sldId id="853" r:id="rId39"/>
    <p:sldId id="854" r:id="rId40"/>
    <p:sldId id="1327" r:id="rId41"/>
    <p:sldId id="855" r:id="rId42"/>
    <p:sldId id="1328" r:id="rId43"/>
    <p:sldId id="856" r:id="rId44"/>
    <p:sldId id="1329" r:id="rId45"/>
    <p:sldId id="857" r:id="rId46"/>
    <p:sldId id="858" r:id="rId47"/>
    <p:sldId id="859" r:id="rId48"/>
    <p:sldId id="898" r:id="rId49"/>
    <p:sldId id="860" r:id="rId50"/>
    <p:sldId id="861" r:id="rId51"/>
    <p:sldId id="862" r:id="rId52"/>
    <p:sldId id="863" r:id="rId53"/>
    <p:sldId id="864" r:id="rId54"/>
    <p:sldId id="865" r:id="rId55"/>
    <p:sldId id="1330" r:id="rId56"/>
    <p:sldId id="868" r:id="rId57"/>
    <p:sldId id="870" r:id="rId58"/>
    <p:sldId id="1331" r:id="rId59"/>
    <p:sldId id="874" r:id="rId60"/>
    <p:sldId id="1332" r:id="rId61"/>
    <p:sldId id="876" r:id="rId62"/>
    <p:sldId id="1333" r:id="rId63"/>
    <p:sldId id="884" r:id="rId64"/>
    <p:sldId id="1334" r:id="rId65"/>
    <p:sldId id="341" r:id="rId66"/>
    <p:sldId id="714" r:id="rId67"/>
    <p:sldId id="812" r:id="rId68"/>
    <p:sldId id="631" r:id="rId69"/>
    <p:sldId id="805" r:id="rId70"/>
    <p:sldId id="1336" r:id="rId71"/>
    <p:sldId id="639" r:id="rId72"/>
    <p:sldId id="1337" r:id="rId73"/>
    <p:sldId id="1335" r:id="rId74"/>
    <p:sldId id="725" r:id="rId75"/>
    <p:sldId id="806" r:id="rId76"/>
    <p:sldId id="1339" r:id="rId77"/>
    <p:sldId id="1338" r:id="rId78"/>
    <p:sldId id="893" r:id="rId79"/>
    <p:sldId id="807" r:id="rId80"/>
    <p:sldId id="1340" r:id="rId81"/>
    <p:sldId id="1341" r:id="rId82"/>
    <p:sldId id="894" r:id="rId83"/>
    <p:sldId id="1342" r:id="rId84"/>
    <p:sldId id="669" r:id="rId85"/>
    <p:sldId id="1343" r:id="rId86"/>
    <p:sldId id="1344" r:id="rId87"/>
    <p:sldId id="717" r:id="rId88"/>
    <p:sldId id="718" r:id="rId89"/>
    <p:sldId id="1345" r:id="rId90"/>
    <p:sldId id="1346" r:id="rId91"/>
    <p:sldId id="1347" r:id="rId92"/>
    <p:sldId id="719" r:id="rId93"/>
    <p:sldId id="1348" r:id="rId94"/>
    <p:sldId id="726" r:id="rId95"/>
    <p:sldId id="1349" r:id="rId96"/>
    <p:sldId id="896" r:id="rId97"/>
    <p:sldId id="897" r:id="rId98"/>
    <p:sldId id="768" r:id="rId99"/>
    <p:sldId id="769" r:id="rId100"/>
    <p:sldId id="689" r:id="rId101"/>
    <p:sldId id="746" r:id="rId102"/>
    <p:sldId id="747" r:id="rId103"/>
    <p:sldId id="694" r:id="rId104"/>
    <p:sldId id="720" r:id="rId105"/>
    <p:sldId id="698" r:id="rId106"/>
    <p:sldId id="1350" r:id="rId107"/>
    <p:sldId id="727" r:id="rId108"/>
    <p:sldId id="1351" r:id="rId109"/>
    <p:sldId id="704" r:id="rId110"/>
    <p:sldId id="728" r:id="rId111"/>
    <p:sldId id="706" r:id="rId112"/>
    <p:sldId id="709" r:id="rId113"/>
    <p:sldId id="767" r:id="rId114"/>
    <p:sldId id="729" r:id="rId115"/>
    <p:sldId id="662" r:id="rId116"/>
    <p:sldId id="686" r:id="rId117"/>
    <p:sldId id="687" r:id="rId118"/>
    <p:sldId id="754" r:id="rId119"/>
    <p:sldId id="772" r:id="rId120"/>
    <p:sldId id="773" r:id="rId121"/>
    <p:sldId id="775" r:id="rId122"/>
    <p:sldId id="774" r:id="rId123"/>
    <p:sldId id="756" r:id="rId124"/>
    <p:sldId id="757" r:id="rId125"/>
    <p:sldId id="758" r:id="rId126"/>
    <p:sldId id="759" r:id="rId127"/>
    <p:sldId id="712" r:id="rId128"/>
    <p:sldId id="742" r:id="rId129"/>
    <p:sldId id="743" r:id="rId130"/>
    <p:sldId id="733" r:id="rId131"/>
    <p:sldId id="745" r:id="rId132"/>
    <p:sldId id="777" r:id="rId133"/>
    <p:sldId id="732" r:id="rId134"/>
    <p:sldId id="734" r:id="rId135"/>
    <p:sldId id="751" r:id="rId136"/>
    <p:sldId id="1352" r:id="rId137"/>
    <p:sldId id="1321" r:id="rId1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5" autoAdjust="0"/>
    <p:restoredTop sz="90929"/>
  </p:normalViewPr>
  <p:slideViewPr>
    <p:cSldViewPr>
      <p:cViewPr varScale="1">
        <p:scale>
          <a:sx n="97" d="100"/>
          <a:sy n="97" d="100"/>
        </p:scale>
        <p:origin x="2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730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15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113300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105</a:t>
            </a:fld>
            <a:endParaRPr lang="ru-RU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106</a:t>
            </a:fld>
            <a:endParaRPr lang="ru-RU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63075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107</a:t>
            </a:fld>
            <a:endParaRPr lang="ru-RU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108</a:t>
            </a:fld>
            <a:endParaRPr lang="ru-RU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448915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AA9FBB-5C7E-4A07-A3D8-E527161F3536}" type="slidenum">
              <a:rPr lang="ru-RU" sz="1200" smtClean="0"/>
              <a:pPr eaLnBrk="1" hangingPunct="1"/>
              <a:t>109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110</a:t>
            </a:fld>
            <a:endParaRPr lang="ru-RU" sz="120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111</a:t>
            </a:fld>
            <a:endParaRPr lang="ru-RU" sz="120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112</a:t>
            </a:fld>
            <a:endParaRPr lang="ru-RU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113</a:t>
            </a:fld>
            <a:endParaRPr lang="ru-RU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114</a:t>
            </a:fld>
            <a:endParaRPr lang="ru-RU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16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4076943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115</a:t>
            </a:fld>
            <a:endParaRPr lang="ru-RU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116</a:t>
            </a:fld>
            <a:endParaRPr lang="ru-RU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117</a:t>
            </a:fld>
            <a:endParaRPr lang="ru-RU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118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119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120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121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122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123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087A48-CE95-4FD8-935E-1A3A958A786A}" type="slidenum">
              <a:rPr lang="ru-RU" sz="1200" smtClean="0"/>
              <a:pPr eaLnBrk="1" hangingPunct="1"/>
              <a:t>124</a:t>
            </a:fld>
            <a:endParaRPr lang="ru-RU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17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6908142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F99FF-3B87-465D-AE71-B04A906C6CE3}" type="slidenum">
              <a:rPr lang="ru-RU"/>
              <a:pPr/>
              <a:t>125</a:t>
            </a:fld>
            <a:endParaRPr lang="ru-RU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8A08F-58F6-4C28-BF30-4DD66F2FEEF5}" type="slidenum">
              <a:rPr lang="ru-RU"/>
              <a:pPr/>
              <a:t>126</a:t>
            </a:fld>
            <a:endParaRPr lang="ru-RU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127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128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129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130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131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132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133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134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18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6282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19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79236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20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1527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21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51315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22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517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23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07108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24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9667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25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219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26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3201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27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36084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07763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29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004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30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11686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31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6164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32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143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33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00724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BF0A9-6A50-427C-8200-D14AFF1FB061}" type="slidenum">
              <a:rPr lang="ru-RU"/>
              <a:pPr/>
              <a:t>34</a:t>
            </a:fld>
            <a:endParaRPr lang="ru-RU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996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90431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35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00362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36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9587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37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2455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50471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39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63673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40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00890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41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449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42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12736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43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717757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44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84088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10146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45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42646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46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50358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47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894333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48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856393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B23A9-11E5-4B1C-BEA2-059304291ECA}" type="slidenum">
              <a:rPr lang="ru-RU"/>
              <a:pPr/>
              <a:t>49</a:t>
            </a:fld>
            <a:endParaRPr lang="ru-RU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221390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B23A9-11E5-4B1C-BEA2-059304291ECA}" type="slidenum">
              <a:rPr lang="ru-RU"/>
              <a:pPr/>
              <a:t>50</a:t>
            </a:fld>
            <a:endParaRPr lang="ru-RU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328321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B532E-BD82-4F95-A914-5DD8FD9C5778}" type="slidenum">
              <a:rPr lang="ru-RU"/>
              <a:pPr/>
              <a:t>51</a:t>
            </a:fld>
            <a:endParaRPr lang="ru-RU"/>
          </a:p>
        </p:txBody>
      </p:sp>
      <p:sp>
        <p:nvSpPr>
          <p:cNvPr id="46387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3875" name="Rectangle 307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6674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52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9439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53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317805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54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345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61383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55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864165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56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893726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57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66261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871515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59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00341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60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456301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61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267252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62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837190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35146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4788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11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417604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A31AF6-1A97-4502-8D70-C015AA359B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7B772-19B1-4112-9886-6AB1C297B370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6C97BEEC-36FF-4765-BE5C-D8CA6303C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FCCEC919-54E9-4B63-9EF5-10D15D529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7FED31-7920-4941-B773-48284E532F6B}" type="slidenum">
              <a:rPr lang="ru-RU" sz="1200"/>
              <a:pPr eaLnBrk="1" hangingPunct="1"/>
              <a:t>68</a:t>
            </a:fld>
            <a:endParaRPr lang="ru-RU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7FED31-7920-4941-B773-48284E532F6B}" type="slidenum">
              <a:rPr lang="ru-RU" sz="1200"/>
              <a:pPr eaLnBrk="1" hangingPunct="1"/>
              <a:t>69</a:t>
            </a:fld>
            <a:endParaRPr lang="ru-RU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3D02ED-D37B-42D8-AB5A-ED78A424FA4B}" type="slidenum">
              <a:rPr lang="ru-RU" sz="1200"/>
              <a:pPr eaLnBrk="1" hangingPunct="1"/>
              <a:t>70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07712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3D02ED-D37B-42D8-AB5A-ED78A424FA4B}" type="slidenum">
              <a:rPr lang="ru-RU" sz="1200"/>
              <a:pPr eaLnBrk="1" hangingPunct="1"/>
              <a:t>71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396863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3D02ED-D37B-42D8-AB5A-ED78A424FA4B}" type="slidenum">
              <a:rPr lang="ru-RU" sz="1200"/>
              <a:pPr eaLnBrk="1" hangingPunct="1"/>
              <a:t>72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764978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3D02ED-D37B-42D8-AB5A-ED78A424FA4B}" type="slidenum">
              <a:rPr lang="ru-RU" sz="1200"/>
              <a:pPr eaLnBrk="1" hangingPunct="1"/>
              <a:t>73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377701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74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12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029646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75</a:t>
            </a:fld>
            <a:endParaRPr 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76</a:t>
            </a:fld>
            <a:endParaRPr 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7415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77</a:t>
            </a:fld>
            <a:endParaRPr 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90191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78</a:t>
            </a:fld>
            <a:endParaRPr 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232327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79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80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63410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81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668590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82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320647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83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51926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84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13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550287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85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715485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86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34926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5E5425-1AD0-48F8-9C2B-3078C40542C2}" type="slidenum">
              <a:rPr lang="ru-RU" sz="1200"/>
              <a:pPr eaLnBrk="1" hangingPunct="1"/>
              <a:t>87</a:t>
            </a:fld>
            <a:endParaRPr lang="ru-RU" sz="1200"/>
          </a:p>
        </p:txBody>
      </p:sp>
      <p:sp>
        <p:nvSpPr>
          <p:cNvPr id="634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FA0EF-5B10-4BC7-8B32-E311DCD53885}" type="slidenum">
              <a:rPr lang="ru-RU" sz="1200"/>
              <a:pPr eaLnBrk="1" hangingPunct="1"/>
              <a:t>88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FA0EF-5B10-4BC7-8B32-E311DCD53885}" type="slidenum">
              <a:rPr lang="ru-RU" sz="1200"/>
              <a:pPr eaLnBrk="1" hangingPunct="1"/>
              <a:t>89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6212916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FA0EF-5B10-4BC7-8B32-E311DCD53885}" type="slidenum">
              <a:rPr lang="ru-RU" sz="1200"/>
              <a:pPr eaLnBrk="1" hangingPunct="1"/>
              <a:t>90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42149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FA0EF-5B10-4BC7-8B32-E311DCD53885}" type="slidenum">
              <a:rPr lang="ru-RU" sz="1200"/>
              <a:pPr eaLnBrk="1" hangingPunct="1"/>
              <a:t>91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0406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92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93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738595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94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14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551142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95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899329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96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053497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97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2683596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98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99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100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101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102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96C91D-AE7F-4784-939C-CDA884BFF07C}" type="slidenum">
              <a:rPr lang="ru-RU" sz="1200" smtClean="0"/>
              <a:pPr eaLnBrk="1" hangingPunct="1"/>
              <a:t>103</a:t>
            </a:fld>
            <a:endParaRPr lang="ru-RU" sz="120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96C91D-AE7F-4784-939C-CDA884BFF07C}" type="slidenum">
              <a:rPr lang="ru-RU" sz="1200" smtClean="0"/>
              <a:pPr eaLnBrk="1" hangingPunct="1"/>
              <a:t>104</a:t>
            </a:fld>
            <a:endParaRPr lang="ru-RU" sz="120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0.png"/><Relationship Id="rId4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png"/><Relationship Id="rId4" Type="http://schemas.openxmlformats.org/officeDocument/2006/relationships/image" Target="../media/image129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0.png"/><Relationship Id="rId4" Type="http://schemas.openxmlformats.org/officeDocument/2006/relationships/image" Target="../media/image13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3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1.png"/><Relationship Id="rId4" Type="http://schemas.openxmlformats.org/officeDocument/2006/relationships/image" Target="../media/image14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1.png"/><Relationship Id="rId4" Type="http://schemas.openxmlformats.org/officeDocument/2006/relationships/image" Target="../media/image14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0.png"/><Relationship Id="rId4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0.png"/><Relationship Id="rId5" Type="http://schemas.openxmlformats.org/officeDocument/2006/relationships/image" Target="../media/image157.png"/><Relationship Id="rId4" Type="http://schemas.openxmlformats.org/officeDocument/2006/relationships/image" Target="../media/image8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0.png"/><Relationship Id="rId5" Type="http://schemas.openxmlformats.org/officeDocument/2006/relationships/image" Target="../media/image158.png"/><Relationship Id="rId4" Type="http://schemas.openxmlformats.org/officeDocument/2006/relationships/image" Target="../media/image7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0.png"/><Relationship Id="rId5" Type="http://schemas.openxmlformats.org/officeDocument/2006/relationships/image" Target="../media/image164.png"/><Relationship Id="rId4" Type="http://schemas.openxmlformats.org/officeDocument/2006/relationships/image" Target="../media/image81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69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0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50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280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340.png"/><Relationship Id="rId4" Type="http://schemas.openxmlformats.org/officeDocument/2006/relationships/image" Target="../media/image11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223224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 Black" pitchFamily="34" charset="0"/>
              </a:rPr>
              <a:t>Подготовка к ЕГЭ по </a:t>
            </a:r>
            <a:r>
              <a:rPr lang="ru-RU" sz="3600">
                <a:latin typeface="Arial Black" pitchFamily="34" charset="0"/>
              </a:rPr>
              <a:t>математике (Планиметрия</a:t>
            </a:r>
            <a:r>
              <a:rPr lang="ru-RU" sz="3600" dirty="0">
                <a:latin typeface="Arial Black" pitchFamily="34" charset="0"/>
              </a:rPr>
              <a:t>)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доктор физико-математических наук, заведующий кафедрой элементарной математики МПГУ, автор учебников по геометрии для 5—6, 7—9 и 10—11 классов.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6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Следствие.</a:t>
            </a:r>
            <a:r>
              <a:rPr lang="ru-RU" dirty="0"/>
              <a:t> Если прямая проходит через середину одной стороны треугольника и параллельна другой его стороне, то она проходит через середину третьей стороны этого треугольника. 	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200329"/>
            <a:ext cx="3096344" cy="20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6" y="350829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Доказательство.</a:t>
            </a:r>
            <a:r>
              <a:rPr lang="ru-RU" dirty="0"/>
              <a:t> Пусть прямая проходит через середину </a:t>
            </a:r>
            <a:r>
              <a:rPr lang="en-US" i="1" dirty="0"/>
              <a:t>D </a:t>
            </a:r>
            <a:r>
              <a:rPr lang="ru-RU" dirty="0"/>
              <a:t>стороны </a:t>
            </a:r>
            <a:r>
              <a:rPr lang="en-US" i="1" dirty="0"/>
              <a:t>AC </a:t>
            </a:r>
            <a:r>
              <a:rPr lang="ru-RU" dirty="0"/>
              <a:t>и параллельна стороне </a:t>
            </a:r>
            <a:r>
              <a:rPr lang="en-US" i="1" dirty="0"/>
              <a:t>AB </a:t>
            </a:r>
            <a:r>
              <a:rPr lang="ru-RU" dirty="0"/>
              <a:t>треугольника </a:t>
            </a:r>
            <a:r>
              <a:rPr lang="en-US" i="1" dirty="0"/>
              <a:t>ABC</a:t>
            </a:r>
            <a:r>
              <a:rPr lang="ru-RU" dirty="0"/>
              <a:t>. Так как средняя линия </a:t>
            </a:r>
            <a:r>
              <a:rPr lang="en-US" i="1" dirty="0"/>
              <a:t>DE </a:t>
            </a:r>
            <a:r>
              <a:rPr lang="ru-RU" dirty="0"/>
              <a:t>также параллельна стороне </a:t>
            </a:r>
            <a:r>
              <a:rPr lang="en-US" i="1" dirty="0"/>
              <a:t>AB</a:t>
            </a:r>
            <a:r>
              <a:rPr lang="ru-RU" dirty="0"/>
              <a:t>, то она должна лежать на данной прямой. Следовательно, середина </a:t>
            </a:r>
            <a:r>
              <a:rPr lang="en-US" i="1" dirty="0"/>
              <a:t>E </a:t>
            </a:r>
            <a:r>
              <a:rPr lang="ru-RU" dirty="0"/>
              <a:t>стороны </a:t>
            </a:r>
            <a:r>
              <a:rPr lang="en-US" i="1" dirty="0"/>
              <a:t>BC </a:t>
            </a:r>
            <a:r>
              <a:rPr lang="ru-RU" dirty="0"/>
              <a:t>принадлежит этой прямой. </a:t>
            </a:r>
          </a:p>
        </p:txBody>
      </p:sp>
    </p:spTree>
    <p:extLst>
      <p:ext uri="{BB962C8B-B14F-4D97-AF65-F5344CB8AC3E}">
        <p14:creationId xmlns:p14="http://schemas.microsoft.com/office/powerpoint/2010/main" val="24508176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9626" y="1080120"/>
            <a:ext cx="9153625" cy="1772816"/>
          </a:xfrm>
        </p:spPr>
        <p:txBody>
          <a:bodyPr/>
          <a:lstStyle/>
          <a:p>
            <a:pPr algn="just">
              <a:spcBef>
                <a:spcPct val="50000"/>
              </a:spcBef>
            </a:pP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	Теорема 1. (Теорема синусов.)</a:t>
            </a:r>
            <a:r>
              <a:rPr lang="ru-RU" sz="2400" dirty="0">
                <a:cs typeface="Times New Roman" pitchFamily="18" charset="0"/>
              </a:rPr>
              <a:t> Стороны треугольника </a:t>
            </a:r>
            <a:r>
              <a:rPr lang="en-US" sz="2400" i="1" dirty="0">
                <a:cs typeface="Times New Roman" pitchFamily="18" charset="0"/>
              </a:rPr>
              <a:t>ABC </a:t>
            </a:r>
            <a:r>
              <a:rPr lang="ru-RU" sz="2400" dirty="0">
                <a:cs typeface="Times New Roman" pitchFamily="18" charset="0"/>
              </a:rPr>
              <a:t>пропорциональны синусам противолежащих углов. Причем отношение стороны треугольника к синусу противолежащего угла равно диаметру описанной около треугольника окружности</a:t>
            </a:r>
            <a:r>
              <a:rPr lang="en-US" sz="2400" dirty="0">
                <a:cs typeface="Times New Roman" pitchFamily="18" charset="0"/>
              </a:rPr>
              <a:t>,</a:t>
            </a:r>
            <a:r>
              <a:rPr lang="ru-RU" sz="2400" dirty="0">
                <a:cs typeface="Times New Roman" pitchFamily="18" charset="0"/>
              </a:rPr>
              <a:t> т. е.</a:t>
            </a:r>
          </a:p>
        </p:txBody>
      </p:sp>
      <p:pic>
        <p:nvPicPr>
          <p:cNvPr id="7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21721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843807" y="2852936"/>
                <a:ext cx="3959930" cy="707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=2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7" y="2852936"/>
                <a:ext cx="3959930" cy="707117"/>
              </a:xfrm>
              <a:prstGeom prst="rect">
                <a:avLst/>
              </a:prstGeom>
              <a:blipFill>
                <a:blip r:embed="rId4"/>
                <a:stretch>
                  <a:fillRect r="-2311" b="-9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152400" y="0"/>
            <a:ext cx="8839200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srgbClr val="FF3300"/>
                </a:solidFill>
              </a:rPr>
              <a:t>7</a:t>
            </a:r>
            <a:r>
              <a:rPr lang="en-US" sz="2800" dirty="0">
                <a:solidFill>
                  <a:srgbClr val="FF3300"/>
                </a:solidFill>
              </a:rPr>
              <a:t>. </a:t>
            </a:r>
            <a:r>
              <a:rPr lang="ru-RU" sz="2800" dirty="0">
                <a:solidFill>
                  <a:srgbClr val="FF3300"/>
                </a:solidFill>
              </a:rPr>
              <a:t>Треугольники, вписанные в окружность</a:t>
            </a:r>
            <a:br>
              <a:rPr lang="ru-RU" sz="2800" dirty="0">
                <a:solidFill>
                  <a:srgbClr val="FF3300"/>
                </a:solidFill>
              </a:rPr>
            </a:br>
            <a:r>
              <a:rPr lang="ru-RU" sz="2800" dirty="0">
                <a:solidFill>
                  <a:srgbClr val="FF3300"/>
                </a:solidFill>
              </a:rPr>
              <a:t>и описанные около окружности</a:t>
            </a:r>
          </a:p>
        </p:txBody>
      </p:sp>
    </p:spTree>
    <p:extLst>
      <p:ext uri="{BB962C8B-B14F-4D97-AF65-F5344CB8AC3E}">
        <p14:creationId xmlns:p14="http://schemas.microsoft.com/office/powerpoint/2010/main" val="804410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26"/>
              <p:cNvSpPr txBox="1">
                <a:spLocks noChangeArrowheads="1"/>
              </p:cNvSpPr>
              <p:nvPr/>
            </p:nvSpPr>
            <p:spPr bwMode="auto">
              <a:xfrm>
                <a:off x="-9625" y="44624"/>
                <a:ext cx="9108504" cy="144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ru-RU" sz="2400" dirty="0">
                    <a:solidFill>
                      <a:srgbClr val="FF0000"/>
                    </a:solidFill>
                    <a:cs typeface="Times New Roman" pitchFamily="18" charset="0"/>
                  </a:rPr>
                  <a:t>	Теорема 2.</a:t>
                </a:r>
                <a:r>
                  <a:rPr lang="ru-RU" sz="2400" dirty="0">
                    <a:cs typeface="Times New Roman" pitchFamily="18" charset="0"/>
                  </a:rPr>
                  <a:t>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Радиус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R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окружности, описанной около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треугольника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ABC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, для которого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AB = c, AC = b, BC = a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и площадь равна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S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, выражается формулой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itchFamily="18" charset="0"/>
                      </a:rPr>
                      <m:t>𝑅</m:t>
                    </m:r>
                    <m:r>
                      <a:rPr lang="ru-RU" sz="2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𝑎𝑏𝑐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10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44624"/>
                <a:ext cx="9108504" cy="1440160"/>
              </a:xfrm>
              <a:prstGeom prst="rect">
                <a:avLst/>
              </a:prstGeom>
              <a:blipFill rotWithShape="1">
                <a:blip r:embed="rId3"/>
                <a:stretch>
                  <a:fillRect l="-1003" r="-1003" b="-8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620" y="1916832"/>
                <a:ext cx="9098879" cy="43323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Доказательство. </a:t>
                </a:r>
                <a:r>
                  <a:rPr lang="ru-RU" dirty="0"/>
                  <a:t>Воспользуемся теоремой синусов.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=2</m:t>
                      </m:r>
                      <m:r>
                        <a:rPr lang="en-US" sz="2000" i="1">
                          <a:latin typeface="Cambria Math"/>
                        </a:rPr>
                        <m:t>𝑅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  <a:p>
                <a:r>
                  <a:rPr lang="ru-RU" dirty="0"/>
                  <a:t>Выразим </a:t>
                </a:r>
                <a:r>
                  <a:rPr lang="en-US" dirty="0"/>
                  <a:t>sin </a:t>
                </a:r>
                <a:r>
                  <a:rPr lang="en-US" i="1" dirty="0"/>
                  <a:t>C</a:t>
                </a:r>
                <a:r>
                  <a:rPr lang="ru-RU" dirty="0"/>
                  <a:t>. Получим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200" i="1">
                              <a:latin typeface="Cambria Math"/>
                            </a:rPr>
                            <m:t>𝐶</m:t>
                          </m:r>
                        </m:e>
                      </m:func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  <a:p>
                <a:pPr algn="just"/>
                <a:r>
                  <a:rPr lang="ru-RU" dirty="0"/>
                  <a:t>Подставляя это выражение синуса в формулу площади треугольника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𝑆</m:t>
                    </m:r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𝑎𝑏</m:t>
                    </m:r>
                    <m:r>
                      <a:rPr lang="ru-RU" i="1"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/>
                          </a:rPr>
                          <m:t>𝐶</m:t>
                        </m:r>
                      </m:e>
                    </m:func>
                  </m:oMath>
                </a14:m>
                <a:r>
                  <a:rPr lang="ru-RU" dirty="0"/>
                  <a:t>, получим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𝑎𝑏𝑐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4</m:t>
                        </m:r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r>
                  <a:rPr lang="ru-RU" i="1" dirty="0"/>
                  <a:t> </a:t>
                </a:r>
                <a:endParaRPr lang="ru-RU" dirty="0"/>
              </a:p>
              <a:p>
                <a:r>
                  <a:rPr lang="ru-RU" dirty="0"/>
                  <a:t>Откуда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𝑅</m:t>
                      </m:r>
                      <m:r>
                        <a:rPr lang="ru-RU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𝑎𝑏𝑐</m:t>
                          </m:r>
                        </m:num>
                        <m:den>
                          <m:r>
                            <a:rPr lang="ru-RU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ru-RU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" y="1916832"/>
                <a:ext cx="9098879" cy="4332340"/>
              </a:xfrm>
              <a:prstGeom prst="rect">
                <a:avLst/>
              </a:prstGeom>
              <a:blipFill rotWithShape="1">
                <a:blip r:embed="rId4"/>
                <a:stretch>
                  <a:fillRect l="-1005" t="-1125" r="-10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3305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26"/>
              <p:cNvSpPr txBox="1">
                <a:spLocks noChangeArrowheads="1"/>
              </p:cNvSpPr>
              <p:nvPr/>
            </p:nvSpPr>
            <p:spPr bwMode="auto">
              <a:xfrm>
                <a:off x="-9625" y="404664"/>
                <a:ext cx="9108504" cy="144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ru-RU" sz="2400" dirty="0">
                    <a:solidFill>
                      <a:srgbClr val="FF0000"/>
                    </a:solidFill>
                    <a:cs typeface="Times New Roman" pitchFamily="18" charset="0"/>
                  </a:rPr>
                  <a:t>	Теорема </a:t>
                </a:r>
                <a:r>
                  <a:rPr lang="en-US" sz="2400" dirty="0">
                    <a:solidFill>
                      <a:srgbClr val="FF0000"/>
                    </a:solidFill>
                    <a:cs typeface="Times New Roman" pitchFamily="18" charset="0"/>
                  </a:rPr>
                  <a:t>3</a:t>
                </a:r>
                <a:r>
                  <a:rPr lang="ru-RU" sz="2400" dirty="0">
                    <a:solidFill>
                      <a:srgbClr val="FF0000"/>
                    </a:solidFill>
                    <a:cs typeface="Times New Roman" pitchFamily="18" charset="0"/>
                  </a:rPr>
                  <a:t>.</a:t>
                </a:r>
                <a:r>
                  <a:rPr lang="ru-RU" sz="2400" dirty="0">
                    <a:cs typeface="Times New Roman" pitchFamily="18" charset="0"/>
                  </a:rPr>
                  <a:t>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Радиус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r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окружности, вписанной в треугольник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ABC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, для которого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AB = c, AC = b, BC = a 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и площадь равна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S</a:t>
                </a:r>
                <a:r>
                  <a:rPr lang="ru-RU" sz="2400" dirty="0">
                    <a:solidFill>
                      <a:schemeClr val="tx1"/>
                    </a:solidFill>
                    <a:cs typeface="Times New Roman" pitchFamily="18" charset="0"/>
                  </a:rPr>
                  <a:t>, выражается формулой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10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404664"/>
                <a:ext cx="9108504" cy="1440160"/>
              </a:xfrm>
              <a:prstGeom prst="rect">
                <a:avLst/>
              </a:prstGeom>
              <a:blipFill rotWithShape="1">
                <a:blip r:embed="rId3"/>
                <a:stretch>
                  <a:fillRect l="-1003" r="-1003" b="-4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54747" y="1844824"/>
            <a:ext cx="9098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Доказательство.  </a:t>
            </a:r>
            <a:r>
              <a:rPr lang="ru-RU" dirty="0"/>
              <a:t>Обозначим </a:t>
            </a:r>
            <a:r>
              <a:rPr lang="en-US" i="1" dirty="0"/>
              <a:t>O </a:t>
            </a:r>
            <a:r>
              <a:rPr lang="ru-RU" dirty="0"/>
              <a:t>центр вписанной в этот треугольник окружности радиусом </a:t>
            </a:r>
            <a:r>
              <a:rPr lang="en-US" i="1" dirty="0"/>
              <a:t>r</a:t>
            </a:r>
            <a:r>
              <a:rPr lang="ru-RU" dirty="0"/>
              <a:t>. Проведём отрезки </a:t>
            </a:r>
            <a:r>
              <a:rPr lang="en-US" i="1" dirty="0"/>
              <a:t>AO</a:t>
            </a:r>
            <a:r>
              <a:rPr lang="ru-RU" dirty="0"/>
              <a:t>, </a:t>
            </a:r>
            <a:r>
              <a:rPr lang="en-US" i="1" dirty="0"/>
              <a:t>BO</a:t>
            </a:r>
            <a:r>
              <a:rPr lang="ru-RU" dirty="0"/>
              <a:t>, </a:t>
            </a:r>
            <a:r>
              <a:rPr lang="en-US" i="1" dirty="0"/>
              <a:t>CO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683221"/>
            <a:ext cx="25622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748" y="4366271"/>
                <a:ext cx="9108504" cy="26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	Площадь </a:t>
                </a:r>
                <a:r>
                  <a:rPr lang="en-US" i="1" dirty="0"/>
                  <a:t>S </a:t>
                </a:r>
                <a:r>
                  <a:rPr lang="ru-RU" dirty="0"/>
                  <a:t>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равна сумме площадей треугольников </a:t>
                </a:r>
                <a:r>
                  <a:rPr lang="en-US" i="1" dirty="0"/>
                  <a:t>ABO</a:t>
                </a:r>
                <a:r>
                  <a:rPr lang="ru-RU" dirty="0"/>
                  <a:t>, </a:t>
                </a:r>
                <a:r>
                  <a:rPr lang="en-US" i="1" dirty="0"/>
                  <a:t>ACO</a:t>
                </a:r>
                <a:r>
                  <a:rPr lang="ru-RU" dirty="0"/>
                  <a:t>, </a:t>
                </a:r>
                <a:r>
                  <a:rPr lang="en-US" i="1" dirty="0"/>
                  <a:t>BCO</a:t>
                </a:r>
                <a:r>
                  <a:rPr lang="ru-RU" dirty="0"/>
                  <a:t>. Учитывая, что высотами в этих треугольниках являются радиусы вписанной окружности, будем иметь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</a:rPr>
                      <m:t>𝑆</m:t>
                    </m:r>
                    <m:r>
                      <a:rPr lang="ru-RU" sz="2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𝑐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𝑏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𝑎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</a:rPr>
                      <m:t>𝑎</m:t>
                    </m:r>
                    <m:r>
                      <a:rPr lang="ru-RU" sz="2000" i="1">
                        <a:latin typeface="Cambria Math"/>
                      </a:rPr>
                      <m:t>+</m:t>
                    </m:r>
                    <m:r>
                      <a:rPr lang="en-US" sz="2000" i="1">
                        <a:latin typeface="Cambria Math"/>
                      </a:rPr>
                      <m:t>𝑏</m:t>
                    </m:r>
                    <m:r>
                      <a:rPr lang="ru-RU" sz="2000" i="1">
                        <a:latin typeface="Cambria Math"/>
                      </a:rPr>
                      <m:t>+</m:t>
                    </m:r>
                    <m:r>
                      <a:rPr lang="en-US" sz="2000" i="1">
                        <a:latin typeface="Cambria Math"/>
                      </a:rPr>
                      <m:t>𝑐</m:t>
                    </m:r>
                    <m:r>
                      <a:rPr lang="ru-RU" sz="2000" i="1">
                        <a:latin typeface="Cambria Math"/>
                      </a:rPr>
                      <m:t>)∙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</m:oMath>
                </a14:m>
                <a:r>
                  <a:rPr lang="ru-RU" dirty="0"/>
                  <a:t>. Откуда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𝑟</m:t>
                      </m:r>
                      <m:r>
                        <a:rPr lang="ru-RU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  <m:r>
                            <a:rPr lang="ru-RU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𝑏</m:t>
                          </m:r>
                          <m:r>
                            <a:rPr lang="ru-RU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den>
                      </m:f>
                      <m:r>
                        <a:rPr lang="ru-RU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" y="4366271"/>
                <a:ext cx="9108504" cy="2684774"/>
              </a:xfrm>
              <a:prstGeom prst="rect">
                <a:avLst/>
              </a:prstGeom>
              <a:blipFill rotWithShape="1">
                <a:blip r:embed="rId5"/>
                <a:stretch>
                  <a:fillRect l="-1071" t="-1814" r="-10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0227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096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/>
              <a:t>	</a:t>
            </a:r>
            <a:r>
              <a:rPr lang="ru-RU" dirty="0"/>
              <a:t>1. Для данных треугольников (рис. 14.4) изобразите центры описанных окружностей. Найдите их радиусы, если стороны клеток равны 1.</a:t>
            </a:r>
            <a:r>
              <a:rPr lang="ru-RU" sz="3200" dirty="0"/>
              <a:t> 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2248"/>
            <a:ext cx="6589088" cy="249914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53A2457-EF47-4353-8AFA-33728D566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80960"/>
                <a:ext cx="91440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Ответ. </a:t>
                </a:r>
                <a:r>
                  <a:rPr lang="ru-RU" sz="2800" dirty="0">
                    <a:solidFill>
                      <a:schemeClr val="tx1"/>
                    </a:solidFill>
                    <a:cs typeface="Times New Roman" pitchFamily="18" charset="0"/>
                  </a:rPr>
                  <a:t>а)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800" dirty="0">
                    <a:solidFill>
                      <a:schemeClr val="tx1"/>
                    </a:solidFill>
                    <a:cs typeface="Times New Roman" pitchFamily="18" charset="0"/>
                  </a:rPr>
                  <a:t>; </a:t>
                </a:r>
                <a:endParaRPr lang="ru-RU" sz="32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53A2457-EF47-4353-8AFA-33728D566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80960"/>
                <a:ext cx="9144000" cy="584775"/>
              </a:xfrm>
              <a:prstGeom prst="rect">
                <a:avLst/>
              </a:prstGeom>
              <a:blipFill>
                <a:blip r:embed="rId4"/>
                <a:stretch>
                  <a:fillRect t="-3125" b="-260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37A6094F-704E-4452-BD5C-31367A9D8E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7824" y="4703052"/>
                <a:ext cx="217648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sz="2800" dirty="0">
                    <a:cs typeface="Times New Roman" pitchFamily="18" charset="0"/>
                  </a:rPr>
                  <a:t>б)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200" dirty="0">
                    <a:cs typeface="Times New Roman" pitchFamily="18" charset="0"/>
                  </a:rPr>
                  <a:t>;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37A6094F-704E-4452-BD5C-31367A9D8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4703052"/>
                <a:ext cx="2176485" cy="584775"/>
              </a:xfrm>
              <a:prstGeom prst="rect">
                <a:avLst/>
              </a:prstGeom>
              <a:blipFill>
                <a:blip r:embed="rId5"/>
                <a:stretch>
                  <a:fillRect t="-14583" r="-840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12501383-AA41-47B8-A58C-FB8DC11D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717" y="4703052"/>
            <a:ext cx="17444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в) 3. 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4956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/>
              <a:t>	</a:t>
            </a:r>
            <a:r>
              <a:rPr lang="ru-RU" dirty="0"/>
              <a:t>2. Для данных треугольников (рис. 14.5) изобразите центры описанных окружностей. Найдите их радиусы, если стороны клеток равны 1.</a:t>
            </a:r>
            <a:r>
              <a:rPr lang="ru-RU" sz="3200" dirty="0"/>
              <a:t> 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0" y="1844824"/>
            <a:ext cx="6364620" cy="235513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A7C407D2-899F-444A-998F-69EDA5412F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93704" y="4725144"/>
                <a:ext cx="340062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Ответ. </a:t>
                </a:r>
                <a:r>
                  <a:rPr lang="ru-RU" sz="2800" dirty="0">
                    <a:solidFill>
                      <a:schemeClr val="tx1"/>
                    </a:solidFill>
                    <a:cs typeface="Times New Roman" pitchFamily="18" charset="0"/>
                  </a:rPr>
                  <a:t>а)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3200" dirty="0">
                    <a:cs typeface="Times New Roman" pitchFamily="18" charset="0"/>
                  </a:rPr>
                  <a:t>;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A7C407D2-899F-444A-998F-69EDA5412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93704" y="4725144"/>
                <a:ext cx="3400621" cy="584775"/>
              </a:xfrm>
              <a:prstGeom prst="rect">
                <a:avLst/>
              </a:prstGeom>
              <a:blipFill>
                <a:blip r:embed="rId4"/>
                <a:stretch>
                  <a:fillRect t="-14583" r="-179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89723695-D10F-4A2E-9DEF-F9C19B9A73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7865" y="4737169"/>
                <a:ext cx="2016224" cy="631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cs typeface="Times New Roman" pitchFamily="18" charset="0"/>
                  </a:rPr>
                  <a:t> б) </a:t>
                </a:r>
                <a14:m>
                  <m:oMath xmlns:m="http://schemas.openxmlformats.org/officeDocument/2006/math">
                    <m:r>
                      <a:rPr lang="ru-RU" sz="320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ru-RU" sz="3200" dirty="0">
                    <a:cs typeface="Times New Roman" pitchFamily="18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89723695-D10F-4A2E-9DEF-F9C19B9A7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5" y="4737169"/>
                <a:ext cx="2016224" cy="631198"/>
              </a:xfrm>
              <a:prstGeom prst="rect">
                <a:avLst/>
              </a:prstGeom>
              <a:blipFill>
                <a:blip r:embed="rId5"/>
                <a:stretch>
                  <a:fillRect l="-2417" t="-5769" b="-298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">
            <a:extLst>
              <a:ext uri="{FF2B5EF4-FFF2-40B4-BE49-F238E27FC236}">
                <a16:creationId xmlns:a16="http://schemas.microsoft.com/office/drawing/2014/main" id="{110E0486-38D9-4AD6-ACC1-E12CAB0D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1" y="4737169"/>
            <a:ext cx="17860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 в) 5.</a:t>
            </a:r>
          </a:p>
        </p:txBody>
      </p:sp>
    </p:spTree>
    <p:extLst>
      <p:ext uri="{BB962C8B-B14F-4D97-AF65-F5344CB8AC3E}">
        <p14:creationId xmlns:p14="http://schemas.microsoft.com/office/powerpoint/2010/main" val="1740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2470"/>
            <a:ext cx="899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3. Найдите радиус окружности, описанной около правильного треугольника, стороны которого равны 1.</a:t>
            </a:r>
            <a:r>
              <a:rPr lang="ru-RU" sz="3200" dirty="0">
                <a:cs typeface="Times New Roman" pitchFamily="18" charset="0"/>
              </a:rPr>
              <a:t>	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556485B-A2F4-4795-810C-8F5D346C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8840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4. Сторона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равна 1. Противолежащий ей угол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30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радиус окружности, описанной около этого треугольника. 	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FC14F29-07FB-43A2-9BA1-5902B5E91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7072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5. Одна сторона треугольника равна радиусу описанной окружности. Найдите угол треугольника, противолежащий этой стороне.	</a:t>
            </a:r>
            <a:endParaRPr lang="en-US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16D4440-9260-4D3F-A2AA-985A4C1EF8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51" y="1021668"/>
                <a:ext cx="9144000" cy="800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Ответ.</a:t>
                </a:r>
                <a:r>
                  <a:rPr lang="ru-RU" sz="28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800" dirty="0">
                    <a:cs typeface="Times New Roman" pitchFamily="18" charset="0"/>
                  </a:rPr>
                  <a:t>.</a:t>
                </a:r>
                <a:endParaRPr lang="ru-RU" sz="32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16D4440-9260-4D3F-A2AA-985A4C1EF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51" y="1021668"/>
                <a:ext cx="9144000" cy="800091"/>
              </a:xfrm>
              <a:prstGeom prst="rect">
                <a:avLst/>
              </a:prstGeom>
              <a:blipFill>
                <a:blip r:embed="rId3"/>
                <a:stretch>
                  <a:fillRect b="-6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BF3F4F0F-CF12-4089-91C6-A6C3F1E3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3276981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D588150-15BA-4FB9-8FA5-83562CCC4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540083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2470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6. Сторона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равна 1. Противолежащий ей угол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1</a:t>
            </a:r>
            <a:r>
              <a:rPr lang="en-US" dirty="0"/>
              <a:t>5</a:t>
            </a:r>
            <a:r>
              <a:rPr lang="ru-RU" dirty="0">
                <a:cs typeface="Times New Roman" pitchFamily="18" charset="0"/>
              </a:rPr>
              <a:t>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радиус окружности, описанной около этого треугольника. 	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2D7337F-EB6B-4ED5-8BD7-E9E303AEC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4904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7. Сторона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тупоугольного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равна радиусу описанной около него окружности. Найдите угол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	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5D1EC10-0A9F-4F58-9A82-D027037D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1370631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5136A38-0AEA-4E45-8DBE-DA61802D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3836121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150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2470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/>
              <a:t>8. Найдите радиус окружности, описанной около равнобедренного треугольника, стороны которого равны 5, 5, 6.</a:t>
            </a:r>
            <a:r>
              <a:rPr lang="en-US" dirty="0"/>
              <a:t>	</a:t>
            </a:r>
            <a:endParaRPr lang="en-US" dirty="0">
              <a:cs typeface="Times New Roman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C330DE-F010-4E8A-9A15-128FFD574EF5}"/>
              </a:ext>
            </a:extLst>
          </p:cNvPr>
          <p:cNvGrpSpPr/>
          <p:nvPr/>
        </p:nvGrpSpPr>
        <p:grpSpPr>
          <a:xfrm>
            <a:off x="0" y="1079225"/>
            <a:ext cx="8991600" cy="3526431"/>
            <a:chOff x="0" y="1079225"/>
            <a:chExt cx="8991600" cy="35264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402926"/>
              <a:ext cx="3053440" cy="2202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3">
                  <a:extLst>
                    <a:ext uri="{FF2B5EF4-FFF2-40B4-BE49-F238E27FC236}">
                      <a16:creationId xmlns:a16="http://schemas.microsoft.com/office/drawing/2014/main" id="{EAF905B0-C37F-44C6-AE54-5B4A4D3F45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1079225"/>
                  <a:ext cx="8991600" cy="1148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ts val="0"/>
                    </a:spcBef>
                  </a:pPr>
                  <a:r>
                    <a:rPr lang="ru-RU" sz="3200" dirty="0">
                      <a:cs typeface="Times New Roman" pitchFamily="18" charset="0"/>
                    </a:rPr>
                    <a:t>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Решение. </a:t>
                  </a:r>
                  <a:r>
                    <a:rPr lang="ru-RU" dirty="0"/>
                    <a:t>Воспользуемся формулой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𝑅</m:t>
                      </m:r>
                      <m:r>
                        <a:rPr lang="ru-RU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𝑎𝑏𝑐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>
                          <a:latin typeface="Cambria Math"/>
                          <a:cs typeface="Times New Roman" pitchFamily="18" charset="0"/>
                        </a:rPr>
                        <m:t>.</m:t>
                      </m:r>
                    </m:oMath>
                  </a14:m>
                  <a:r>
                    <a:rPr lang="ru-RU" dirty="0"/>
                    <a:t>Площадь треугольника равна 12. Следовательно, </a:t>
                  </a:r>
                  <a:r>
                    <a:rPr lang="en-US" i="1" dirty="0"/>
                    <a:t>R =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3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</m:oMath>
                  </a14:m>
                  <a:r>
                    <a:rPr lang="ru-RU" dirty="0"/>
                    <a:t>	</a:t>
                  </a:r>
                  <a:endParaRPr lang="en-US" dirty="0"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" name="Text Box 3">
                  <a:extLst>
                    <a:ext uri="{FF2B5EF4-FFF2-40B4-BE49-F238E27FC236}">
                      <a16:creationId xmlns:a16="http://schemas.microsoft.com/office/drawing/2014/main" id="{EAF905B0-C37F-44C6-AE54-5B4A4D3F45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1079225"/>
                  <a:ext cx="8991600" cy="1148712"/>
                </a:xfrm>
                <a:prstGeom prst="rect">
                  <a:avLst/>
                </a:prstGeom>
                <a:blipFill>
                  <a:blip r:embed="rId4"/>
                  <a:stretch>
                    <a:fillRect l="-1017" r="-1017" b="-425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7707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2470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/>
              <a:t>9. Найдите радиус окружности, описанной около треугольника, стороны которого равны 4, 5, 6.</a:t>
            </a:r>
            <a:r>
              <a:rPr lang="en-US" dirty="0">
                <a:cs typeface="Times New Roman" pitchFamily="18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35937C82-76C8-4946-8D60-D520C0CE67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268760"/>
                <a:ext cx="8991600" cy="1619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 Решение.</a:t>
                </a:r>
                <a:r>
                  <a:rPr lang="ru-RU" dirty="0">
                    <a:cs typeface="Times New Roman" pitchFamily="18" charset="0"/>
                  </a:rPr>
                  <a:t> Для нахождения площади треугольника воспользуемся формулой Герона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e>
                    </m:rad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где </a:t>
                </a:r>
                <a:r>
                  <a:rPr lang="en-US" i="1" dirty="0">
                    <a:cs typeface="Times New Roman" pitchFamily="18" charset="0"/>
                  </a:rPr>
                  <a:t>p </a:t>
                </a:r>
                <a:r>
                  <a:rPr lang="ru-RU" dirty="0">
                    <a:cs typeface="Times New Roman" pitchFamily="18" charset="0"/>
                  </a:rPr>
                  <a:t>– полупериметр. Имеем: </a:t>
                </a:r>
                <a:r>
                  <a:rPr lang="en-US" i="1" dirty="0"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. </a:t>
                </a:r>
                <a:r>
                  <a:rPr lang="en-US" i="1" dirty="0">
                    <a:cs typeface="Times New Roman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35937C82-76C8-4946-8D60-D520C0CE6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68760"/>
                <a:ext cx="8991600" cy="1619739"/>
              </a:xfrm>
              <a:prstGeom prst="rect">
                <a:avLst/>
              </a:prstGeom>
              <a:blipFill>
                <a:blip r:embed="rId3"/>
                <a:stretch>
                  <a:fillRect l="-1017" r="-1017" b="-26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6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101352"/>
            <a:ext cx="91085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dirty="0"/>
              <a:t>10. Укажите центр окружности, вписанной в треугольник </a:t>
            </a:r>
            <a:r>
              <a:rPr lang="en-US" i="1" dirty="0"/>
              <a:t>ABC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59A16E-9990-41E6-883D-956EE2B4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28800"/>
            <a:ext cx="7641524" cy="38373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DFB9A8-BB40-4ED7-BC9F-65912F80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1628800"/>
            <a:ext cx="7625091" cy="38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-36512" y="781286"/>
            <a:ext cx="9028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1. Проведите средние линии треугольника </a:t>
            </a:r>
            <a:r>
              <a:rPr lang="en-US" i="1" dirty="0"/>
              <a:t>ABC</a:t>
            </a:r>
            <a:r>
              <a:rPr lang="ru-RU" dirty="0"/>
              <a:t>, изображенного на рисунке.</a:t>
            </a:r>
          </a:p>
        </p:txBody>
      </p:sp>
      <p:pic>
        <p:nvPicPr>
          <p:cNvPr id="2437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67407"/>
            <a:ext cx="2960855" cy="292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954496-7486-4DEB-B9DD-9060B6D97BAF}"/>
              </a:ext>
            </a:extLst>
          </p:cNvPr>
          <p:cNvGrpSpPr/>
          <p:nvPr/>
        </p:nvGrpSpPr>
        <p:grpSpPr>
          <a:xfrm>
            <a:off x="251520" y="1934881"/>
            <a:ext cx="5653570" cy="3107912"/>
            <a:chOff x="251520" y="1934881"/>
            <a:chExt cx="5653570" cy="310791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3A122F1-6411-4A3C-8430-DFCBC3E7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1934881"/>
              <a:ext cx="3205298" cy="30782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9654F5-14A1-4EAF-89E6-8CCEC8110999}"/>
                </a:ext>
              </a:extLst>
            </p:cNvPr>
            <p:cNvSpPr txBox="1"/>
            <p:nvPr/>
          </p:nvSpPr>
          <p:spPr>
            <a:xfrm>
              <a:off x="251520" y="4581128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Ответ.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9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-6577" y="26064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/>
              <a:t>	</a:t>
            </a:r>
            <a:r>
              <a:rPr lang="ru-RU" sz="2800" dirty="0"/>
              <a:t>11. Найдите радиус окружности, вписанной в правильный треугольник со стороной 1.</a:t>
            </a:r>
            <a:r>
              <a:rPr lang="ru-RU" sz="2800" dirty="0">
                <a:cs typeface="Times New Roman" pitchFamily="18" charset="0"/>
              </a:rPr>
              <a:t> 	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6522" y="2492896"/>
            <a:ext cx="913774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/>
              <a:t>	</a:t>
            </a:r>
            <a:r>
              <a:rPr lang="ru-RU" sz="2800" dirty="0"/>
              <a:t>12. Найдите радиус окружности, вписанной в равнобедренный прямоугольный треугольник, катеты которого равны 1.</a:t>
            </a:r>
            <a:r>
              <a:rPr lang="ru-RU" sz="2800" dirty="0">
                <a:cs typeface="Times New Roman" pitchFamily="18" charset="0"/>
              </a:rPr>
              <a:t>	</a:t>
            </a:r>
            <a:endParaRPr lang="en-US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82718591-0EAB-420D-9E4E-3D8CDEFF70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522" y="4077072"/>
                <a:ext cx="9137743" cy="1823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 Решение.</a:t>
                </a:r>
                <a:r>
                  <a:rPr lang="ru-RU" sz="2800" dirty="0">
                    <a:cs typeface="Times New Roman" pitchFamily="18" charset="0"/>
                  </a:rPr>
                  <a:t> Воспользуемся формулой </a:t>
                </a:r>
                <a:r>
                  <a:rPr lang="en-US" sz="2800" i="1" dirty="0"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ru-RU" sz="2800" dirty="0">
                    <a:cs typeface="Times New Roman" pitchFamily="18" charset="0"/>
                  </a:rPr>
                  <a:t>. Удвоенная площадь треугольника равна 1, стороны равны 1, 1,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ru-RU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 Следовательно, </a:t>
                </a:r>
                <a:r>
                  <a:rPr lang="en-US" sz="2800" i="1" dirty="0">
                    <a:cs typeface="Times New Roman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82718591-0EAB-420D-9E4E-3D8CDEFF7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6522" y="4077072"/>
                <a:ext cx="9137743" cy="1823961"/>
              </a:xfrm>
              <a:prstGeom prst="rect">
                <a:avLst/>
              </a:prstGeom>
              <a:blipFill>
                <a:blip r:embed="rId3"/>
                <a:stretch>
                  <a:fillRect l="-1334" r="-1401" b="-33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AD6B15B7-5B2E-4643-A67C-28142814C6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522" y="1227217"/>
                <a:ext cx="9137743" cy="7979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 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800" dirty="0">
                    <a:cs typeface="Times New Roman" pitchFamily="18" charset="0"/>
                  </a:rPr>
                  <a:t>. </a:t>
                </a:r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AD6B15B7-5B2E-4643-A67C-28142814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6522" y="1227217"/>
                <a:ext cx="9137743" cy="797911"/>
              </a:xfrm>
              <a:prstGeom prst="rect">
                <a:avLst/>
              </a:prstGeom>
              <a:blipFill>
                <a:blip r:embed="rId4"/>
                <a:stretch>
                  <a:fillRect b="-6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0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208" y="116632"/>
            <a:ext cx="91377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/>
              <a:t>13. Найдите радиус окружности, вписанной в треугольник, стороны которого равны 3, 4, 5.</a:t>
            </a:r>
            <a:r>
              <a:rPr lang="ru-RU" sz="2800" dirty="0">
                <a:cs typeface="Times New Roman" pitchFamily="18" charset="0"/>
              </a:rPr>
              <a:t>	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276872"/>
            <a:ext cx="914720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3200" dirty="0"/>
              <a:t>	</a:t>
            </a:r>
            <a:r>
              <a:rPr lang="ru-RU" sz="2800" dirty="0"/>
              <a:t>14. Найдите радиус окружности, вписанной в равнобедренный треугольник, основание которого равно 8, а боковые стороны равны 5.	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104A1CD-07A8-4461-B7AB-473CE200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08" y="1132295"/>
            <a:ext cx="9137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Ответ. 1.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7C78BFF-6981-48DB-A608-8B70DDFD35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723422"/>
                <a:ext cx="9147206" cy="1195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/>
                <a:r>
                  <a:rPr lang="ru-RU" sz="3200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 Решение.</a:t>
                </a:r>
                <a:r>
                  <a:rPr lang="ru-RU" sz="2800" dirty="0"/>
                  <a:t> Высота этого треугольника, опущенная на основание, равна 3. Удвоенная площадь равна 24. </a:t>
                </a:r>
                <a:r>
                  <a:rPr lang="en-US" sz="2800" i="1" dirty="0"/>
                  <a:t>r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</a:rPr>
                      <m:t>.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7C78BFF-6981-48DB-A608-8B70DDFD3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23422"/>
                <a:ext cx="9147206" cy="1195327"/>
              </a:xfrm>
              <a:prstGeom prst="rect">
                <a:avLst/>
              </a:prstGeom>
              <a:blipFill>
                <a:blip r:embed="rId3"/>
                <a:stretch>
                  <a:fillRect l="-1332" t="-1531" r="-1266" b="-56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9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12304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Вневписанная окружность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4062" y="1124744"/>
            <a:ext cx="53400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/>
              <a:t>	Окружность называется вневписанной для данного треугольника, если она касается одной из сторон этого треугольника и продолжения двух других его сторон.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919008"/>
            <a:ext cx="89675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>
                <a:solidFill>
                  <a:srgbClr val="FF0000"/>
                </a:solidFill>
              </a:rPr>
              <a:t>	Задача ОГЭ. </a:t>
            </a:r>
            <a:r>
              <a:rPr lang="ru-RU" dirty="0"/>
              <a:t>Основание </a:t>
            </a:r>
            <a:r>
              <a:rPr lang="ru-RU" i="1" dirty="0"/>
              <a:t>AC </a:t>
            </a:r>
            <a:r>
              <a:rPr lang="ru-RU" dirty="0"/>
              <a:t>равнобедренного треугольника </a:t>
            </a:r>
            <a:r>
              <a:rPr lang="ru-RU" i="1" dirty="0"/>
              <a:t>ABC </a:t>
            </a:r>
            <a:r>
              <a:rPr lang="ru-RU" dirty="0"/>
              <a:t>равно 12. Окружность радиуса 8 с центром вне этого треугольника касается продолжений боковых сторон треугольника и касается основания </a:t>
            </a:r>
            <a:r>
              <a:rPr lang="ru-RU" i="1" dirty="0"/>
              <a:t>AC </a:t>
            </a:r>
            <a:r>
              <a:rPr lang="ru-RU" dirty="0"/>
              <a:t>. Найдите радиус окружности, вписанной в треугольник </a:t>
            </a:r>
            <a:r>
              <a:rPr lang="en-US" i="1" dirty="0"/>
              <a:t>ABC </a:t>
            </a:r>
            <a:r>
              <a:rPr lang="en-US" dirty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15" y="764704"/>
            <a:ext cx="31454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183" y="3455739"/>
            <a:ext cx="91536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	Теорема 4.</a:t>
            </a:r>
            <a:r>
              <a:rPr lang="ru-RU" dirty="0"/>
              <a:t> Центром вневписанной окружности является точка пересечения биссектрис одного угла треугольника и углов, смежных двум другим углам этого треугольника.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520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Text Box 3"/>
              <p:cNvSpPr txBox="1">
                <a:spLocks noChangeArrowheads="1"/>
              </p:cNvSpPr>
              <p:nvPr/>
            </p:nvSpPr>
            <p:spPr bwMode="auto">
              <a:xfrm>
                <a:off x="0" y="332656"/>
                <a:ext cx="8967537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/>
                  <a:t>Пусть </a:t>
                </a:r>
                <a:r>
                  <a:rPr lang="ru-RU" i="1" dirty="0"/>
                  <a:t>O </a:t>
                </a:r>
                <a:r>
                  <a:rPr lang="ru-RU" dirty="0"/>
                  <a:t>— центр данной окружности, а </a:t>
                </a:r>
                <a:r>
                  <a:rPr lang="ru-RU" i="1" dirty="0"/>
                  <a:t>Q </a:t>
                </a:r>
                <a:r>
                  <a:rPr lang="ru-RU" dirty="0"/>
                  <a:t>— центр окружности, вписанной в треугольник </a:t>
                </a:r>
                <a:r>
                  <a:rPr lang="en-US" i="1" dirty="0"/>
                  <a:t>ABC </a:t>
                </a:r>
                <a:r>
                  <a:rPr lang="en-US" dirty="0"/>
                  <a:t>.</a:t>
                </a:r>
                <a:r>
                  <a:rPr lang="ru-RU" dirty="0"/>
                  <a:t> Точка касания </a:t>
                </a:r>
                <a:r>
                  <a:rPr lang="ru-RU" i="1" dirty="0"/>
                  <a:t>M </a:t>
                </a:r>
                <a:r>
                  <a:rPr lang="ru-RU" dirty="0"/>
                  <a:t>окружностей делит </a:t>
                </a:r>
                <a:r>
                  <a:rPr lang="ru-RU" i="1" dirty="0"/>
                  <a:t>AC </a:t>
                </a:r>
                <a:r>
                  <a:rPr lang="ru-RU" dirty="0"/>
                  <a:t>пополам. Лучи </a:t>
                </a:r>
                <a:r>
                  <a:rPr lang="ru-RU" i="1" dirty="0"/>
                  <a:t>AQ </a:t>
                </a:r>
                <a:r>
                  <a:rPr lang="ru-RU" dirty="0"/>
                  <a:t>и </a:t>
                </a:r>
                <a:r>
                  <a:rPr lang="ru-RU" i="1" dirty="0"/>
                  <a:t>AO </a:t>
                </a:r>
                <a:r>
                  <a:rPr lang="ru-RU" dirty="0"/>
                  <a:t>— биссектрисы смежных углов, значит, угол </a:t>
                </a:r>
                <a:r>
                  <a:rPr lang="ru-RU" i="1" dirty="0"/>
                  <a:t>OAQ </a:t>
                </a:r>
                <a:r>
                  <a:rPr lang="ru-RU" dirty="0"/>
                  <a:t>прямой. Из прямоугольного треугольника </a:t>
                </a:r>
                <a:r>
                  <a:rPr lang="ru-RU" i="1" dirty="0"/>
                  <a:t>OAQ </a:t>
                </a:r>
                <a:r>
                  <a:rPr lang="ru-RU" dirty="0"/>
                  <a:t>получаем: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𝐴𝑀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𝑀𝑄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𝑀𝑂</m:t>
                    </m:r>
                  </m:oMath>
                </a14:m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Имеем, </a:t>
                </a:r>
                <a:r>
                  <a:rPr lang="en-US" i="1" dirty="0"/>
                  <a:t>AM = </a:t>
                </a:r>
                <a:r>
                  <a:rPr lang="en-US" dirty="0"/>
                  <a:t>6, </a:t>
                </a:r>
                <a:r>
                  <a:rPr lang="en-US" i="1" dirty="0"/>
                  <a:t>MO = </a:t>
                </a:r>
                <a:r>
                  <a:rPr lang="en-US" dirty="0"/>
                  <a:t>8. </a:t>
                </a:r>
                <a:r>
                  <a:rPr lang="ru-RU" dirty="0"/>
                  <a:t>Следовательно, </a:t>
                </a:r>
                <a:r>
                  <a:rPr lang="en-US" i="1" dirty="0"/>
                  <a:t>QM </a:t>
                </a:r>
                <a:r>
                  <a:rPr lang="ru-RU" dirty="0"/>
                  <a:t> =</a:t>
                </a:r>
                <a:r>
                  <a:rPr lang="en-US" dirty="0"/>
                  <a:t> 4,5.</a:t>
                </a:r>
                <a:endParaRPr lang="ru-RU" dirty="0"/>
              </a:p>
            </p:txBody>
          </p:sp>
        </mc:Choice>
        <mc:Fallback xmlns="">
          <p:sp>
            <p:nvSpPr>
              <p:cNvPr id="5017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2656"/>
                <a:ext cx="8967537" cy="2308324"/>
              </a:xfrm>
              <a:prstGeom prst="rect">
                <a:avLst/>
              </a:prstGeom>
              <a:blipFill>
                <a:blip r:embed="rId3"/>
                <a:stretch>
                  <a:fillRect l="-1020" t="-2116" r="-1020" b="-52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53" y="2640980"/>
            <a:ext cx="3853325" cy="241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51723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Ответ: 4,5.</a:t>
            </a:r>
          </a:p>
        </p:txBody>
      </p:sp>
    </p:spTree>
    <p:extLst>
      <p:ext uri="{BB962C8B-B14F-4D97-AF65-F5344CB8AC3E}">
        <p14:creationId xmlns:p14="http://schemas.microsoft.com/office/powerpoint/2010/main" val="31081800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4062" y="836712"/>
                <a:ext cx="9119937" cy="1357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	Теорема 5. </a:t>
                </a:r>
                <a:r>
                  <a:rPr lang="ru-RU" dirty="0">
                    <a:cs typeface="Times New Roman" pitchFamily="18" charset="0"/>
                  </a:rPr>
                  <a:t>Радиус </a:t>
                </a:r>
                <a:r>
                  <a:rPr lang="en-US" i="1" dirty="0">
                    <a:cs typeface="Times New Roman" pitchFamily="18" charset="0"/>
                  </a:rPr>
                  <a:t>r </a:t>
                </a:r>
                <a:r>
                  <a:rPr lang="ru-RU" dirty="0">
                    <a:cs typeface="Times New Roman" pitchFamily="18" charset="0"/>
                  </a:rPr>
                  <a:t>окружности, </a:t>
                </a:r>
                <a:r>
                  <a:rPr lang="ru-RU" dirty="0" err="1">
                    <a:cs typeface="Times New Roman" pitchFamily="18" charset="0"/>
                  </a:rPr>
                  <a:t>внеписанной</a:t>
                </a:r>
                <a:r>
                  <a:rPr lang="ru-RU" dirty="0">
                    <a:cs typeface="Times New Roman" pitchFamily="18" charset="0"/>
                  </a:rPr>
                  <a:t> в треугольник </a:t>
                </a:r>
                <a:r>
                  <a:rPr lang="en-US" i="1" dirty="0">
                    <a:cs typeface="Times New Roman" pitchFamily="18" charset="0"/>
                  </a:rPr>
                  <a:t>ABC</a:t>
                </a:r>
                <a:r>
                  <a:rPr lang="ru-RU" dirty="0">
                    <a:cs typeface="Times New Roman" pitchFamily="18" charset="0"/>
                  </a:rPr>
                  <a:t>, касающейся стороны </a:t>
                </a:r>
                <a:r>
                  <a:rPr lang="en-US" i="1" dirty="0">
                    <a:cs typeface="Times New Roman" pitchFamily="18" charset="0"/>
                  </a:rPr>
                  <a:t>BC, </a:t>
                </a:r>
                <a:r>
                  <a:rPr lang="ru-RU" dirty="0">
                    <a:cs typeface="Times New Roman" pitchFamily="18" charset="0"/>
                  </a:rPr>
                  <a:t>для которого </a:t>
                </a:r>
                <a:r>
                  <a:rPr lang="en-US" i="1" dirty="0">
                    <a:cs typeface="Times New Roman" pitchFamily="18" charset="0"/>
                  </a:rPr>
                  <a:t>AB = c, AC = b, BC = a </a:t>
                </a:r>
                <a:r>
                  <a:rPr lang="ru-RU" dirty="0">
                    <a:cs typeface="Times New Roman" pitchFamily="18" charset="0"/>
                  </a:rPr>
                  <a:t>и площадь равна </a:t>
                </a:r>
                <a:r>
                  <a:rPr lang="en-US" i="1" dirty="0">
                    <a:cs typeface="Times New Roman" pitchFamily="18" charset="0"/>
                  </a:rPr>
                  <a:t>S</a:t>
                </a:r>
                <a:r>
                  <a:rPr lang="ru-RU" dirty="0">
                    <a:cs typeface="Times New Roman" pitchFamily="18" charset="0"/>
                  </a:rPr>
                  <a:t>, выражается формулой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" y="836712"/>
                <a:ext cx="9119937" cy="1357616"/>
              </a:xfrm>
              <a:prstGeom prst="rect">
                <a:avLst/>
              </a:prstGeom>
              <a:blipFill rotWithShape="1">
                <a:blip r:embed="rId3"/>
                <a:stretch>
                  <a:fillRect l="-1070" t="-3587" r="-1003" b="-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348880"/>
            <a:ext cx="3196548" cy="201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4062" y="4367213"/>
                <a:ext cx="9119937" cy="2096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	Доказательство.</a:t>
                </a:r>
                <a:r>
                  <a:rPr lang="ru-RU" dirty="0">
                    <a:cs typeface="Times New Roman" pitchFamily="18" charset="0"/>
                  </a:rPr>
                  <a:t> Удвоенные площади треугольников </a:t>
                </a:r>
                <a:r>
                  <a:rPr lang="en-US" i="1" dirty="0">
                    <a:cs typeface="Times New Roman" pitchFamily="18" charset="0"/>
                  </a:rPr>
                  <a:t>ABO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ACO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>
                    <a:cs typeface="Times New Roman" pitchFamily="18" charset="0"/>
                  </a:rPr>
                  <a:t>BCO </a:t>
                </a:r>
                <a:r>
                  <a:rPr lang="ru-RU" dirty="0">
                    <a:cs typeface="Times New Roman" pitchFamily="18" charset="0"/>
                  </a:rPr>
                  <a:t>равны соответственно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  <m:r>
                      <a:rPr lang="ru-RU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𝑏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a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r>
                  <a:rPr lang="ru-RU" dirty="0"/>
                  <a:t>Площадь 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равна сумме площадей треугольников </a:t>
                </a:r>
                <a:r>
                  <a:rPr lang="en-US" i="1" dirty="0"/>
                  <a:t>ABO</a:t>
                </a:r>
                <a:r>
                  <a:rPr lang="en-US" dirty="0"/>
                  <a:t>, </a:t>
                </a:r>
                <a:r>
                  <a:rPr lang="en-US" i="1" dirty="0"/>
                  <a:t>ACO </a:t>
                </a:r>
                <a:r>
                  <a:rPr lang="ru-RU" dirty="0"/>
                  <a:t>минус площадь треугольника </a:t>
                </a:r>
                <a:r>
                  <a:rPr lang="en-US" i="1" dirty="0"/>
                  <a:t>BCO</a:t>
                </a:r>
                <a:r>
                  <a:rPr lang="ru-RU" dirty="0"/>
                  <a:t>. Следовательно, 2</a:t>
                </a:r>
                <a:r>
                  <a:rPr lang="en-US" i="1" dirty="0"/>
                  <a:t>S = </a:t>
                </a:r>
                <a:r>
                  <a:rPr lang="en-US" dirty="0"/>
                  <a:t>(</a:t>
                </a:r>
                <a:r>
                  <a:rPr lang="en-US" i="1" dirty="0"/>
                  <a:t>b + c – a</a:t>
                </a:r>
                <a:r>
                  <a:rPr lang="en-US" dirty="0"/>
                  <a:t>)</a:t>
                </a:r>
                <a:r>
                  <a:rPr lang="en-US" i="1" dirty="0"/>
                  <a:t>r</a:t>
                </a:r>
                <a:r>
                  <a:rPr lang="en-US" dirty="0"/>
                  <a:t>.</a:t>
                </a:r>
              </a:p>
              <a:p>
                <a:pPr algn="just"/>
                <a:r>
                  <a:rPr lang="ru-RU" dirty="0"/>
                  <a:t>Значит,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" y="4367213"/>
                <a:ext cx="9119937" cy="2096279"/>
              </a:xfrm>
              <a:prstGeom prst="rect">
                <a:avLst/>
              </a:prstGeom>
              <a:blipFill rotWithShape="1">
                <a:blip r:embed="rId5"/>
                <a:stretch>
                  <a:fillRect l="-1070" t="-2326" r="-1003" b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0858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60960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1. Укажите центры и найдите радиусы вневписанных окружностей для правильного треугольника со стороной 1.</a:t>
            </a:r>
            <a:r>
              <a:rPr lang="ru-RU" dirty="0">
                <a:cs typeface="Times New Roman" pitchFamily="18" charset="0"/>
              </a:rPr>
              <a:t>	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91B8D-D34E-40A7-A29D-D4AC1B72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439532"/>
            <a:ext cx="4170311" cy="400506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BF45E7D-F8CA-4B91-BE9F-E6923ECA0E48}"/>
              </a:ext>
            </a:extLst>
          </p:cNvPr>
          <p:cNvGrpSpPr/>
          <p:nvPr/>
        </p:nvGrpSpPr>
        <p:grpSpPr>
          <a:xfrm>
            <a:off x="467544" y="1556792"/>
            <a:ext cx="6408713" cy="4496290"/>
            <a:chOff x="467544" y="1556792"/>
            <a:chExt cx="6408713" cy="44962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E0CF5F6-FF6B-43E0-9899-0B7F218F1F9F}"/>
                    </a:ext>
                  </a:extLst>
                </p:cNvPr>
                <p:cNvSpPr txBox="1"/>
                <p:nvPr/>
              </p:nvSpPr>
              <p:spPr>
                <a:xfrm>
                  <a:off x="467544" y="5373216"/>
                  <a:ext cx="3816424" cy="679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solidFill>
                        <a:srgbClr val="FF0000"/>
                      </a:solidFill>
                      <a:cs typeface="Times New Roman" pitchFamily="18" charset="0"/>
                    </a:rPr>
                    <a:t>Ответ.</a:t>
                  </a:r>
                  <a:r>
                    <a:rPr lang="ru-RU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.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E0CF5F6-FF6B-43E0-9899-0B7F218F1F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44" y="5373216"/>
                  <a:ext cx="3816424" cy="679866"/>
                </a:xfrm>
                <a:prstGeom prst="rect">
                  <a:avLst/>
                </a:prstGeom>
                <a:blipFill>
                  <a:blip r:embed="rId4"/>
                  <a:stretch>
                    <a:fillRect l="-2556" b="-71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895D3A0-6B2B-4087-83E6-D18448F86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391" y="1556792"/>
              <a:ext cx="4680866" cy="3492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90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-36445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dirty="0"/>
              <a:t>	</a:t>
            </a:r>
            <a:r>
              <a:rPr lang="ru-RU" dirty="0"/>
              <a:t>2</a:t>
            </a:r>
            <a:r>
              <a:rPr lang="en-US" dirty="0"/>
              <a:t>. </a:t>
            </a:r>
            <a:r>
              <a:rPr lang="ru-RU" dirty="0"/>
              <a:t>Укажите центры и найдите радиусы вневписанных окружностей для равнобедренного прямоугольного треугольника, катеты которого равны 1.</a:t>
            </a:r>
            <a:r>
              <a:rPr lang="ru-RU" dirty="0">
                <a:cs typeface="Times New Roman" pitchFamily="18" charset="0"/>
              </a:rPr>
              <a:t>	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8ADD35-F4C6-401D-AA56-48585568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074577"/>
            <a:ext cx="3623914" cy="322663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FCA8BDE-6BDD-47BB-83D4-E5086D93B851}"/>
              </a:ext>
            </a:extLst>
          </p:cNvPr>
          <p:cNvGrpSpPr/>
          <p:nvPr/>
        </p:nvGrpSpPr>
        <p:grpSpPr>
          <a:xfrm>
            <a:off x="647563" y="1981772"/>
            <a:ext cx="5868653" cy="4287334"/>
            <a:chOff x="647563" y="1981772"/>
            <a:chExt cx="5868653" cy="428733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99CE02F-A908-4974-8461-85356A20B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5" y="1981772"/>
              <a:ext cx="3960441" cy="331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095E277-743B-4BED-87E1-B0D79479DD52}"/>
                    </a:ext>
                  </a:extLst>
                </p:cNvPr>
                <p:cNvSpPr txBox="1"/>
                <p:nvPr/>
              </p:nvSpPr>
              <p:spPr>
                <a:xfrm>
                  <a:off x="647563" y="5589240"/>
                  <a:ext cx="3816424" cy="679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eaLnBrk="1" hangingPunct="1"/>
                  <a:r>
                    <a:rPr lang="ru-RU" dirty="0">
                      <a:solidFill>
                        <a:srgbClr val="FF0000"/>
                      </a:solidFill>
                      <a:cs typeface="Times New Roman" pitchFamily="18" charset="0"/>
                    </a:rPr>
                    <a:t>Ответ.</a:t>
                  </a:r>
                  <a:r>
                    <a:rPr lang="ru-RU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, </a:t>
                  </a:r>
                  <a14:m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1+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.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095E277-743B-4BED-87E1-B0D79479D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563" y="5589240"/>
                  <a:ext cx="3816424" cy="679866"/>
                </a:xfrm>
                <a:prstGeom prst="rect">
                  <a:avLst/>
                </a:prstGeom>
                <a:blipFill>
                  <a:blip r:embed="rId5"/>
                  <a:stretch>
                    <a:fillRect l="-2396" b="-810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307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dirty="0"/>
              <a:t>	</a:t>
            </a:r>
            <a:r>
              <a:rPr lang="ru-RU" dirty="0"/>
              <a:t>3. Укажите центры и найдите радиусы вневписанных окружностей для равнобедренного треугольника, основание которого равно 8, а боковые стороны равны 5.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417D1-A7A2-49F3-A080-64ABCDE4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230264"/>
            <a:ext cx="4103306" cy="393779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FFE0505-20CF-406D-8729-C9DFDC7E5269}"/>
              </a:ext>
            </a:extLst>
          </p:cNvPr>
          <p:cNvGrpSpPr/>
          <p:nvPr/>
        </p:nvGrpSpPr>
        <p:grpSpPr>
          <a:xfrm>
            <a:off x="683568" y="1200329"/>
            <a:ext cx="6479570" cy="5079827"/>
            <a:chOff x="683568" y="1200329"/>
            <a:chExt cx="6479570" cy="507982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3864905-BF79-43D4-8FFE-B37BFCB1B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200329"/>
              <a:ext cx="4103306" cy="461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2A9B56-0715-48E2-AED0-5BE281F08F8E}"/>
                </a:ext>
              </a:extLst>
            </p:cNvPr>
            <p:cNvSpPr txBox="1"/>
            <p:nvPr/>
          </p:nvSpPr>
          <p:spPr>
            <a:xfrm>
              <a:off x="683568" y="5818491"/>
              <a:ext cx="3528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Ответ.</a:t>
              </a:r>
              <a:r>
                <a:rPr lang="ru-RU" dirty="0"/>
                <a:t> 3, 12.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5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8</a:t>
            </a:r>
            <a:r>
              <a:rPr lang="en-US" sz="3200" dirty="0">
                <a:solidFill>
                  <a:srgbClr val="FF3300"/>
                </a:solidFill>
              </a:rPr>
              <a:t>. </a:t>
            </a:r>
            <a:r>
              <a:rPr lang="ru-RU" sz="3200" dirty="0">
                <a:solidFill>
                  <a:srgbClr val="FF3300"/>
                </a:solidFill>
              </a:rPr>
              <a:t>Замечательные линии треугольника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Text Box 5"/>
              <p:cNvSpPr txBox="1">
                <a:spLocks noChangeArrowheads="1"/>
              </p:cNvSpPr>
              <p:nvPr/>
            </p:nvSpPr>
            <p:spPr bwMode="auto">
              <a:xfrm>
                <a:off x="0" y="5105401"/>
                <a:ext cx="9144000" cy="1419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dirty="0">
                    <a:cs typeface="Times New Roman" pitchFamily="18" charset="0"/>
                  </a:rPr>
                  <a:t>Треугольники </a:t>
                </a:r>
                <a:r>
                  <a:rPr lang="en-US" i="1" dirty="0">
                    <a:cs typeface="Times New Roman" pitchFamily="18" charset="0"/>
                  </a:rPr>
                  <a:t>ADC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CDB</a:t>
                </a:r>
                <a:r>
                  <a:rPr lang="ru-RU" dirty="0">
                    <a:cs typeface="Times New Roman" pitchFamily="18" charset="0"/>
                  </a:rPr>
                  <a:t> подобны. 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𝐶𝐷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𝐵𝐷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,</a:t>
                </a:r>
                <a:r>
                  <a:rPr lang="ru-RU" dirty="0">
                    <a:cs typeface="Times New Roman" pitchFamily="18" charset="0"/>
                  </a:rPr>
                  <a:t> или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baseline="30000" dirty="0">
                    <a:cs typeface="Times New Roman" pitchFamily="18" charset="0"/>
                  </a:rPr>
                  <a:t>2</a:t>
                </a:r>
                <a:r>
                  <a:rPr lang="ru-RU" dirty="0">
                    <a:cs typeface="Times New Roman" pitchFamily="18" charset="0"/>
                  </a:rPr>
                  <a:t> = </a:t>
                </a:r>
                <a:r>
                  <a:rPr lang="en-US" i="1" dirty="0">
                    <a:cs typeface="Times New Roman" pitchFamily="18" charset="0"/>
                  </a:rPr>
                  <a:t>AD</a:t>
                </a:r>
                <a:r>
                  <a:rPr lang="en-US" dirty="0">
                    <a:cs typeface="Times New Roman" pitchFamily="18" charset="0"/>
                    <a:sym typeface="Symbol" pitchFamily="18" charset="2"/>
                  </a:rPr>
                  <a:t></a:t>
                </a:r>
                <a:r>
                  <a:rPr lang="en-US" i="1" dirty="0">
                    <a:cs typeface="Times New Roman" pitchFamily="18" charset="0"/>
                  </a:rPr>
                  <a:t>BD</a:t>
                </a:r>
                <a:r>
                  <a:rPr lang="ru-RU" dirty="0">
                    <a:cs typeface="Times New Roman" pitchFamily="18" charset="0"/>
                  </a:rPr>
                  <a:t>, т.е.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dirty="0">
                    <a:cs typeface="Times New Roman" pitchFamily="18" charset="0"/>
                  </a:rPr>
                  <a:t> является средним геометрическим </a:t>
                </a:r>
                <a:r>
                  <a:rPr lang="en-US" i="1" dirty="0">
                    <a:cs typeface="Times New Roman" pitchFamily="18" charset="0"/>
                  </a:rPr>
                  <a:t>AD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BD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939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05401"/>
                <a:ext cx="9144000" cy="1419556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000" b="-90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90900"/>
            <a:ext cx="32004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76200" y="907127"/>
                <a:ext cx="8991600" cy="2408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Теорема.</a:t>
                </a:r>
                <a:r>
                  <a:rPr lang="ru-RU" dirty="0"/>
                  <a:t> В</a:t>
                </a:r>
                <a:r>
                  <a:rPr lang="ru-RU" dirty="0">
                    <a:cs typeface="Times New Roman" pitchFamily="18" charset="0"/>
                  </a:rPr>
                  <a:t> прямоугольном треугольнике перпендикуляр, опущенный из прямого угла на гипотенузу, есть среднее геометрическое проекций катетов на гипотенузу.</a:t>
                </a:r>
                <a:endParaRPr lang="en-US" dirty="0">
                  <a:cs typeface="Times New Roman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(</a:t>
                </a:r>
                <a:r>
                  <a:rPr lang="ru-RU" dirty="0"/>
                  <a:t>С</a:t>
                </a:r>
                <a:r>
                  <a:rPr lang="ru-RU" dirty="0">
                    <a:cs typeface="Times New Roman" pitchFamily="18" charset="0"/>
                  </a:rPr>
                  <a:t>редним геометрическим двух положительных чисел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называется положительное число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, квадрат которого равен</a:t>
                </a:r>
                <a:r>
                  <a:rPr lang="ru-RU" dirty="0"/>
                  <a:t> </a:t>
                </a:r>
                <a:r>
                  <a:rPr lang="en-US" i="1" dirty="0" err="1"/>
                  <a:t>ab</a:t>
                </a:r>
                <a:r>
                  <a:rPr lang="ru-RU" dirty="0"/>
                  <a:t>, т.</a:t>
                </a:r>
                <a:r>
                  <a:rPr lang="en-US" dirty="0"/>
                  <a:t> </a:t>
                </a:r>
                <a:r>
                  <a:rPr lang="ru-RU" dirty="0"/>
                  <a:t>е.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i="1" dirty="0">
                    <a:cs typeface="Times New Roman" pitchFamily="18" charset="0"/>
                  </a:rPr>
                  <a:t> =</a:t>
                </a:r>
                <a:r>
                  <a:rPr lang="ru-RU" i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).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907127"/>
                <a:ext cx="8991600" cy="2408352"/>
              </a:xfrm>
              <a:prstGeom prst="rect">
                <a:avLst/>
              </a:prstGeom>
              <a:blipFill rotWithShape="1">
                <a:blip r:embed="rId5"/>
                <a:stretch>
                  <a:fillRect l="-1085" r="-1017" b="-50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766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2800" dirty="0">
                <a:solidFill>
                  <a:srgbClr val="FF3300"/>
                </a:solidFill>
              </a:rPr>
              <a:t>Высоты треугольника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19672484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8839200" cy="14807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/>
                  <a:t>	</a:t>
                </a:r>
                <a:r>
                  <a:rPr lang="ru-RU" dirty="0"/>
                  <a:t>Если площадь 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равна </a:t>
                </a:r>
                <a:r>
                  <a:rPr lang="en-US" i="1" dirty="0"/>
                  <a:t>S </a:t>
                </a:r>
                <a:r>
                  <a:rPr lang="ru-RU" dirty="0"/>
                  <a:t>и одна из сторон равна </a:t>
                </a:r>
                <a:r>
                  <a:rPr lang="en-US" i="1" dirty="0"/>
                  <a:t>c</a:t>
                </a:r>
                <a:r>
                  <a:rPr lang="en-US" dirty="0"/>
                  <a:t>, </a:t>
                </a:r>
                <a:r>
                  <a:rPr lang="ru-RU" dirty="0"/>
                  <a:t>то высота</a:t>
                </a:r>
                <a:r>
                  <a:rPr lang="en-US" dirty="0"/>
                  <a:t> </a:t>
                </a:r>
                <a:r>
                  <a:rPr lang="en-US" i="1" dirty="0" err="1"/>
                  <a:t>h</a:t>
                </a:r>
                <a:r>
                  <a:rPr lang="en-US" i="1" baseline="-25000" dirty="0" err="1"/>
                  <a:t>c</a:t>
                </a:r>
                <a:r>
                  <a:rPr lang="ru-RU" dirty="0"/>
                  <a:t>, проведённая к этой стороне, находится по формуле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69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8839200" cy="1480726"/>
              </a:xfrm>
              <a:prstGeom prst="rect">
                <a:avLst/>
              </a:prstGeom>
              <a:blipFill rotWithShape="1">
                <a:blip r:embed="rId3"/>
                <a:stretch>
                  <a:fillRect l="-1034" r="-1034" b="-2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64" y="1196752"/>
            <a:ext cx="3044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19251" y="4077072"/>
                <a:ext cx="9144000" cy="1931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/>
                  <a:t>	</a:t>
                </a:r>
                <a:r>
                  <a:rPr lang="ru-RU" dirty="0"/>
                  <a:t>Если в треугольнике </a:t>
                </a:r>
                <a:r>
                  <a:rPr lang="en-US" i="1" dirty="0"/>
                  <a:t>ABC AB = c</a:t>
                </a:r>
                <a:r>
                  <a:rPr lang="en-US" dirty="0"/>
                  <a:t>, </a:t>
                </a:r>
                <a:r>
                  <a:rPr lang="en-US" i="1" dirty="0"/>
                  <a:t>AC = b</a:t>
                </a:r>
                <a:r>
                  <a:rPr lang="en-US" dirty="0"/>
                  <a:t>, </a:t>
                </a:r>
                <a:r>
                  <a:rPr lang="en-US" i="1" dirty="0"/>
                  <a:t>BC = a</a:t>
                </a:r>
                <a:r>
                  <a:rPr lang="ru-RU" dirty="0"/>
                  <a:t>, то</a:t>
                </a:r>
                <a:r>
                  <a:rPr lang="en-US" dirty="0"/>
                  <a:t> </a:t>
                </a:r>
                <a:r>
                  <a:rPr lang="ru-RU" dirty="0"/>
                  <a:t>площадь этого треугольника можно найти с помощью формулы Герона</a:t>
                </a: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cs typeface="Times New Roman" pitchFamily="18" charset="0"/>
                  </a:rPr>
                  <a:t>,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 - </a:t>
                </a:r>
                <a:r>
                  <a:rPr lang="ru-RU" dirty="0">
                    <a:cs typeface="Times New Roman" pitchFamily="18" charset="0"/>
                  </a:rPr>
                  <a:t>полупериметр.	</a:t>
                </a: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51" y="4077072"/>
                <a:ext cx="9144000" cy="1931298"/>
              </a:xfrm>
              <a:prstGeom prst="rect">
                <a:avLst/>
              </a:prstGeom>
              <a:blipFill>
                <a:blip r:embed="rId5"/>
                <a:stretch>
                  <a:fillRect l="-1000" r="-1067" b="-2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06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5465" y="738644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2. Изобразите треугольник, середины сторон которого отмечены на рисунке.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55275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F98723D-06F7-4605-8EC8-340BEAE1CE88}"/>
              </a:ext>
            </a:extLst>
          </p:cNvPr>
          <p:cNvGrpSpPr/>
          <p:nvPr/>
        </p:nvGrpSpPr>
        <p:grpSpPr>
          <a:xfrm>
            <a:off x="1021717" y="1916832"/>
            <a:ext cx="4518865" cy="3329136"/>
            <a:chOff x="1021717" y="1916832"/>
            <a:chExt cx="4518865" cy="3329136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8628F011-CBA2-455E-8A26-F94EA3B04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717" y="4784303"/>
              <a:ext cx="22098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Ответ:</a:t>
              </a:r>
              <a:endParaRPr lang="ru-RU" dirty="0"/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DB9747F7-8A52-46BD-8838-F28C5F148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916832"/>
              <a:ext cx="2552758" cy="252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55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2400" y="40466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1.</a:t>
            </a:r>
            <a:r>
              <a:rPr lang="ru-RU" sz="2800" dirty="0"/>
              <a:t> Катеты прямоугольного треугольника равны 6 и 8. Найдите высоту, опущенную на гипотенузу.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03446" y="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17" y="1552436"/>
            <a:ext cx="9108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Ответ.</a:t>
            </a:r>
            <a:r>
              <a:rPr lang="ru-RU" sz="2800" dirty="0"/>
              <a:t> 4,8.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46" y="2527449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2.</a:t>
            </a:r>
            <a:r>
              <a:rPr lang="ru-RU" sz="2800" dirty="0"/>
              <a:t> Стороны равнобедренного треугольника  равны 5, 5, 6. Найдите высоту, опущенную на боковую сторону.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917" y="3645024"/>
            <a:ext cx="9108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Ответ.</a:t>
            </a:r>
            <a:r>
              <a:rPr lang="ru-RU" sz="2800" dirty="0"/>
              <a:t> 4,8.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46" y="4509120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3.</a:t>
            </a:r>
            <a:r>
              <a:rPr lang="ru-RU" sz="2800" dirty="0"/>
              <a:t> Стороны треугольника  равны 5, 6, 7. Найдите высоту, опущенную на сторону, равную 6. </a:t>
            </a:r>
            <a:endParaRPr lang="ru-RU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35292" y="5586338"/>
                <a:ext cx="9108708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e>
                    </m:rad>
                  </m:oMath>
                </a14:m>
                <a:r>
                  <a:rPr lang="ru-RU" sz="2800" dirty="0"/>
                  <a:t>. 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2" y="5586338"/>
                <a:ext cx="9108708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2083" b="-260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7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5292" y="404664"/>
            <a:ext cx="910870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4.</a:t>
            </a:r>
            <a:r>
              <a:rPr lang="ru-RU" sz="2800" dirty="0"/>
              <a:t> Две стороны треугольника равны 5 </a:t>
            </a:r>
            <a:r>
              <a:rPr lang="ru-RU" sz="2800"/>
              <a:t>и 4. </a:t>
            </a:r>
            <a:r>
              <a:rPr lang="ru-RU" sz="2800" dirty="0"/>
              <a:t>Высота, проведённая из их общей вершины, равна 3. Найдите третью сторону этого треугольника.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90" y="2276872"/>
            <a:ext cx="4224143" cy="234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40DF6DEF-4E24-480D-86C3-98B7A3EBF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92" y="4869160"/>
                <a:ext cx="9108708" cy="654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>
                    <a:solidFill>
                      <a:srgbClr val="FF0000"/>
                    </a:solidFill>
                  </a:rPr>
                  <a:t>	Ответ. </a:t>
                </a:r>
                <a14:m>
                  <m:oMath xmlns:m="http://schemas.openxmlformats.org/officeDocument/2006/math">
                    <m:r>
                      <a:rPr lang="ru-RU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4</m:t>
                    </m:r>
                    <m:r>
                      <a:rPr lang="ru-RU" sz="32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ru-RU" sz="3200" dirty="0"/>
                  <a:t>. 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40DF6DEF-4E24-480D-86C3-98B7A3EBF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2" y="4869160"/>
                <a:ext cx="9108708" cy="654025"/>
              </a:xfrm>
              <a:prstGeom prst="rect">
                <a:avLst/>
              </a:prstGeom>
              <a:blipFill>
                <a:blip r:embed="rId4"/>
                <a:stretch>
                  <a:fillRect t="-5607" b="-26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8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2400" y="40466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5.</a:t>
            </a:r>
            <a:r>
              <a:rPr lang="ru-RU" sz="2800" dirty="0"/>
              <a:t> В 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углы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равны.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54" y="1844824"/>
            <a:ext cx="304482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7758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961885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Окружность с диаметром </a:t>
            </a:r>
            <a:r>
              <a:rPr lang="en-US" sz="2800" i="1" dirty="0"/>
              <a:t>AB</a:t>
            </a:r>
            <a:r>
              <a:rPr lang="ru-RU" sz="2800" i="1" dirty="0"/>
              <a:t> </a:t>
            </a:r>
            <a:r>
              <a:rPr lang="ru-RU" sz="2800" dirty="0"/>
              <a:t>пройдет через точки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ru-RU" sz="2800" dirty="0"/>
              <a:t>. Вписанные углы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опираются на одну дугу </a:t>
            </a:r>
            <a:r>
              <a:rPr lang="en-US" sz="2800" i="1" dirty="0"/>
              <a:t>AB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Следовательно, они равны.</a:t>
            </a:r>
            <a:endParaRPr lang="ru-RU" sz="2800" i="1" dirty="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3044825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9245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6.</a:t>
            </a:r>
            <a:r>
              <a:rPr lang="ru-RU" sz="2800" dirty="0"/>
              <a:t> В 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углы </a:t>
            </a:r>
            <a:r>
              <a:rPr lang="en-US" sz="2800" i="1" dirty="0"/>
              <a:t>BAC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 </a:t>
            </a:r>
            <a:r>
              <a:rPr lang="ru-RU" sz="2800" dirty="0"/>
              <a:t>равны.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532486" name="Text Box 6"/>
          <p:cNvSpPr txBox="1">
            <a:spLocks noChangeArrowheads="1"/>
          </p:cNvSpPr>
          <p:nvPr/>
        </p:nvSpPr>
        <p:spPr bwMode="auto">
          <a:xfrm>
            <a:off x="0" y="47244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Угол </a:t>
            </a:r>
            <a:r>
              <a:rPr lang="en-US" sz="2800" i="1" dirty="0"/>
              <a:t>BAC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 минус угол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Угол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 минус угол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Так как углы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ru-RU" sz="2800" baseline="-25000" dirty="0"/>
              <a:t> </a:t>
            </a:r>
            <a:r>
              <a:rPr lang="ru-RU" sz="2800" dirty="0"/>
              <a:t>равны (см. предыдущую задачу), то равны и углы </a:t>
            </a:r>
            <a:r>
              <a:rPr lang="en-US" sz="2800" i="1" dirty="0"/>
              <a:t>BAC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ru-RU" sz="2800" dirty="0"/>
              <a:t>.</a:t>
            </a:r>
            <a:r>
              <a:rPr lang="en-US" sz="2800" i="1" dirty="0"/>
              <a:t> </a:t>
            </a:r>
            <a:endParaRPr lang="ru-RU" sz="2800" dirty="0"/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304482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3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6" grpId="0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7. </a:t>
            </a:r>
            <a:r>
              <a:rPr lang="ru-RU" sz="2800" dirty="0"/>
              <a:t>В 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треугольник </a:t>
            </a:r>
            <a:r>
              <a:rPr lang="en-US" sz="2800" i="1" dirty="0"/>
              <a:t>ABC </a:t>
            </a:r>
            <a:r>
              <a:rPr lang="ru-RU" sz="2800" dirty="0"/>
              <a:t>подобен треугольнику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ru-RU" sz="2800" dirty="0"/>
              <a:t>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47244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Углы </a:t>
            </a:r>
            <a:r>
              <a:rPr lang="en-US" sz="2800" i="1" dirty="0"/>
              <a:t>BAC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ru-RU" sz="2800" dirty="0"/>
              <a:t> равны (см. предыдущую задачу). Угол </a:t>
            </a:r>
            <a:r>
              <a:rPr lang="en-US" sz="2800" i="1" dirty="0"/>
              <a:t>C </a:t>
            </a:r>
            <a:r>
              <a:rPr lang="ru-RU" sz="2800" dirty="0"/>
              <a:t>треугольников </a:t>
            </a:r>
            <a:r>
              <a:rPr lang="en-US" sz="2800" i="1" dirty="0"/>
              <a:t>ABC </a:t>
            </a:r>
            <a:r>
              <a:rPr lang="ru-RU" sz="2800" dirty="0"/>
              <a:t>и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C </a:t>
            </a:r>
            <a:r>
              <a:rPr lang="ru-RU" sz="2800" dirty="0"/>
              <a:t>общий. Следовательно, данные треугольники подобны по двум углам.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304482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6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839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</a:rPr>
              <a:t>	8. </a:t>
            </a:r>
            <a:r>
              <a:rPr lang="ru-RU" sz="2800" dirty="0"/>
              <a:t>В 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ru-RU" sz="2800" dirty="0"/>
              <a:t>,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ru-RU" sz="2800" dirty="0"/>
              <a:t> и </a:t>
            </a:r>
            <a:r>
              <a:rPr lang="en-US" sz="2800" i="1" dirty="0"/>
              <a:t>CC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угол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i="1" dirty="0"/>
              <a:t>C </a:t>
            </a:r>
            <a:r>
              <a:rPr lang="ru-RU" sz="2800" dirty="0"/>
              <a:t>равен углу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ru-RU" sz="2800" dirty="0"/>
              <a:t>, т. е. биссектриса треугольника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лежит на высоте треугольника </a:t>
            </a:r>
            <a:r>
              <a:rPr lang="en-US" sz="2800" i="1" dirty="0"/>
              <a:t>ABC</a:t>
            </a:r>
            <a:r>
              <a:rPr lang="en-US" sz="2800" dirty="0"/>
              <a:t>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30448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50" name="Group 10"/>
          <p:cNvGrpSpPr>
            <a:grpSpLocks/>
          </p:cNvGrpSpPr>
          <p:nvPr/>
        </p:nvGrpSpPr>
        <p:grpSpPr bwMode="auto">
          <a:xfrm>
            <a:off x="76200" y="2057400"/>
            <a:ext cx="9067800" cy="4625975"/>
            <a:chOff x="48" y="1296"/>
            <a:chExt cx="5712" cy="2914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48" y="3600"/>
              <a:ext cx="57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Решение. </a:t>
              </a:r>
              <a:r>
                <a:rPr lang="ru-RU" sz="2800" dirty="0"/>
                <a:t>Имеют место равенства:</a:t>
              </a:r>
            </a:p>
          </p:txBody>
        </p:sp>
        <p:pic>
          <p:nvPicPr>
            <p:cNvPr id="614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296"/>
              <a:ext cx="2316" cy="2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61448" name="Object 8"/>
            <p:cNvGraphicFramePr>
              <a:graphicFrameLocks noChangeAspect="1"/>
            </p:cNvGraphicFramePr>
            <p:nvPr/>
          </p:nvGraphicFramePr>
          <p:xfrm>
            <a:off x="1248" y="3936"/>
            <a:ext cx="3168" cy="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81000" imgH="241200" progId="Equation.DSMT4">
                    <p:embed/>
                  </p:oleObj>
                </mc:Choice>
                <mc:Fallback>
                  <p:oleObj name="Equation" r:id="rId5" imgW="2781000" imgH="241200" progId="Equation.DSMT4">
                    <p:embed/>
                    <p:pic>
                      <p:nvPicPr>
                        <p:cNvPr id="6144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936"/>
                          <a:ext cx="3168" cy="2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671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Медианы треугольника</a:t>
            </a:r>
            <a:endParaRPr lang="ru-RU" sz="32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70140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 1.</a:t>
            </a:r>
            <a:r>
              <a:rPr lang="ru-RU" sz="2800" dirty="0"/>
              <a:t> Медиана треугольника меньше </a:t>
            </a:r>
            <a:r>
              <a:rPr lang="ru-RU" sz="2800" dirty="0" err="1"/>
              <a:t>полусуммы</a:t>
            </a:r>
            <a:r>
              <a:rPr lang="ru-RU" sz="2800" dirty="0"/>
              <a:t> сторон, между которыми она заключена.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8D2E5-4B3A-4C37-B251-7E5BCDDD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658"/>
            <a:ext cx="3615697" cy="2741904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B3FD4DA-2EB5-4ADA-9CC7-6CF9C5080918}"/>
              </a:ext>
            </a:extLst>
          </p:cNvPr>
          <p:cNvGrpSpPr/>
          <p:nvPr/>
        </p:nvGrpSpPr>
        <p:grpSpPr>
          <a:xfrm>
            <a:off x="181837" y="1849437"/>
            <a:ext cx="8962163" cy="4832092"/>
            <a:chOff x="181837" y="1849437"/>
            <a:chExt cx="8962163" cy="4832092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615696" y="1849437"/>
              <a:ext cx="5528304" cy="4832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Решение. </a:t>
              </a:r>
              <a:r>
                <a:rPr lang="ru-RU" sz="2800" dirty="0"/>
                <a:t>Отложим на продолжении медианы </a:t>
              </a:r>
              <a:r>
                <a:rPr lang="en-US" sz="2800" i="1" dirty="0"/>
                <a:t>CD</a:t>
              </a:r>
              <a:r>
                <a:rPr lang="ru-RU" sz="2800" i="1" dirty="0"/>
                <a:t> </a:t>
              </a:r>
              <a:r>
                <a:rPr lang="ru-RU" sz="2800" dirty="0"/>
                <a:t>отрезок </a:t>
              </a:r>
              <a:r>
                <a:rPr lang="en-US" sz="2800" i="1" dirty="0"/>
                <a:t>DE</a:t>
              </a:r>
              <a:r>
                <a:rPr lang="ru-RU" sz="2800" dirty="0"/>
                <a:t>, равный отрезку </a:t>
              </a:r>
              <a:r>
                <a:rPr lang="en-US" sz="2800" i="1" dirty="0"/>
                <a:t>CD</a:t>
              </a:r>
              <a:r>
                <a:rPr lang="en-US" sz="2800" dirty="0"/>
                <a:t>. </a:t>
              </a:r>
              <a:r>
                <a:rPr lang="ru-RU" sz="2800" dirty="0"/>
                <a:t>Треугольники </a:t>
              </a:r>
              <a:r>
                <a:rPr lang="en-US" sz="2800" i="1" dirty="0"/>
                <a:t>BCD </a:t>
              </a:r>
              <a:r>
                <a:rPr lang="ru-RU" sz="2800" dirty="0"/>
                <a:t>и </a:t>
              </a:r>
              <a:r>
                <a:rPr lang="en-US" sz="2800" i="1" dirty="0"/>
                <a:t>AED </a:t>
              </a:r>
              <a:r>
                <a:rPr lang="ru-RU" sz="2800" dirty="0"/>
                <a:t>равны по двум сторонам и углу между ними. Следовательно, </a:t>
              </a:r>
              <a:r>
                <a:rPr lang="en-US" sz="2800" i="1" dirty="0"/>
                <a:t>BC = AE</a:t>
              </a:r>
              <a:r>
                <a:rPr lang="ru-RU" sz="2800" i="1" dirty="0"/>
                <a:t>.</a:t>
              </a:r>
              <a:r>
                <a:rPr lang="en-US" sz="2800" i="1" dirty="0"/>
                <a:t> </a:t>
              </a:r>
              <a:r>
                <a:rPr lang="ru-RU" sz="2800" dirty="0"/>
                <a:t>В треугольнике </a:t>
              </a:r>
              <a:r>
                <a:rPr lang="en-US" sz="2800" i="1" dirty="0"/>
                <a:t>ACE </a:t>
              </a:r>
              <a:r>
                <a:rPr lang="ru-RU" sz="2800" dirty="0"/>
                <a:t>сторона </a:t>
              </a:r>
              <a:r>
                <a:rPr lang="en-US" sz="2800" i="1" dirty="0"/>
                <a:t>CE </a:t>
              </a:r>
              <a:r>
                <a:rPr lang="ru-RU" sz="2800" dirty="0"/>
                <a:t>меньше суммы сторон </a:t>
              </a:r>
              <a:r>
                <a:rPr lang="en-US" sz="2800" i="1" dirty="0"/>
                <a:t>AC </a:t>
              </a:r>
              <a:r>
                <a:rPr lang="ru-RU" sz="2800" dirty="0"/>
                <a:t>и </a:t>
              </a:r>
              <a:r>
                <a:rPr lang="en-US" sz="2800" i="1" dirty="0"/>
                <a:t>AE</a:t>
              </a:r>
              <a:r>
                <a:rPr lang="ru-RU" sz="2800" dirty="0"/>
                <a:t>. Следовательно, медиана </a:t>
              </a:r>
              <a:r>
                <a:rPr lang="en-US" sz="2800" i="1" dirty="0"/>
                <a:t>CD </a:t>
              </a:r>
              <a:r>
                <a:rPr lang="ru-RU" sz="2800" dirty="0"/>
                <a:t>меньше </a:t>
              </a:r>
              <a:r>
                <a:rPr lang="ru-RU" sz="2800" dirty="0" err="1"/>
                <a:t>полусуммы</a:t>
              </a:r>
              <a:r>
                <a:rPr lang="ru-RU" sz="2800" dirty="0"/>
                <a:t> сторон </a:t>
              </a:r>
              <a:r>
                <a:rPr lang="en-US" sz="2800" i="1" dirty="0"/>
                <a:t>AC </a:t>
              </a:r>
              <a:r>
                <a:rPr lang="ru-RU" sz="2800" dirty="0"/>
                <a:t>и </a:t>
              </a:r>
              <a:r>
                <a:rPr lang="en-US" sz="2800" i="1" dirty="0"/>
                <a:t>BC</a:t>
              </a:r>
              <a:r>
                <a:rPr lang="en-US" sz="2800" dirty="0"/>
                <a:t>.</a:t>
              </a:r>
              <a:endParaRPr lang="ru-RU" sz="3200" dirty="0">
                <a:cs typeface="Times New Roman" pitchFamily="18" charset="0"/>
              </a:endParaRPr>
            </a:p>
          </p:txBody>
        </p:sp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40A9AB9F-74B9-4A33-B62E-18EFCF2F6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37" y="1849437"/>
              <a:ext cx="3288950" cy="4510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3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 2.</a:t>
            </a:r>
            <a:r>
              <a:rPr lang="ru-RU" sz="2800" dirty="0"/>
              <a:t> Медиана треугольника лежит ближе к большей из двух сторон, между которыми она заключена, т.е. если в треугольнике </a:t>
            </a:r>
            <a:r>
              <a:rPr lang="en-US" sz="2800" i="1" dirty="0"/>
              <a:t>ABC </a:t>
            </a:r>
            <a:r>
              <a:rPr lang="ru-RU" sz="2800" dirty="0"/>
              <a:t>выполняется неравенство </a:t>
            </a:r>
            <a:r>
              <a:rPr lang="en-US" sz="2800" i="1" dirty="0"/>
              <a:t>AC </a:t>
            </a:r>
            <a:r>
              <a:rPr lang="en-US" sz="2800" dirty="0"/>
              <a:t>&gt; </a:t>
            </a:r>
            <a:r>
              <a:rPr lang="en-US" sz="2800" i="1" dirty="0"/>
              <a:t>BC</a:t>
            </a:r>
            <a:r>
              <a:rPr lang="en-US" sz="2800" dirty="0"/>
              <a:t>, </a:t>
            </a:r>
            <a:r>
              <a:rPr lang="ru-RU" sz="2800" dirty="0"/>
              <a:t>то для медианы </a:t>
            </a:r>
            <a:r>
              <a:rPr lang="en-US" sz="2800" i="1" dirty="0"/>
              <a:t>CD </a:t>
            </a:r>
            <a:r>
              <a:rPr lang="ru-RU" sz="2800" dirty="0"/>
              <a:t>угол</a:t>
            </a:r>
            <a:r>
              <a:rPr lang="en-US" sz="2800" dirty="0"/>
              <a:t> </a:t>
            </a:r>
            <a:r>
              <a:rPr lang="en-US" sz="2800" i="1" dirty="0"/>
              <a:t>BCD</a:t>
            </a:r>
            <a:r>
              <a:rPr lang="ru-RU" sz="2800" dirty="0"/>
              <a:t> больше угла </a:t>
            </a:r>
            <a:r>
              <a:rPr lang="en-US" sz="2800" i="1" dirty="0"/>
              <a:t>ACD</a:t>
            </a:r>
            <a:r>
              <a:rPr lang="ru-RU" sz="2800" dirty="0"/>
              <a:t>, т.е.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353F4-C7B8-422D-B31B-1FF49FCCF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4651"/>
            <a:ext cx="2987269" cy="224045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661C943-918C-48B4-B24A-966FBAE68585}"/>
              </a:ext>
            </a:extLst>
          </p:cNvPr>
          <p:cNvGrpSpPr/>
          <p:nvPr/>
        </p:nvGrpSpPr>
        <p:grpSpPr>
          <a:xfrm>
            <a:off x="106389" y="2121907"/>
            <a:ext cx="8901351" cy="4462760"/>
            <a:chOff x="106389" y="2121907"/>
            <a:chExt cx="8901351" cy="4462760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987267" y="2121907"/>
              <a:ext cx="6020473" cy="4462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Доказательство. </a:t>
              </a:r>
              <a:r>
                <a:rPr lang="ru-RU" sz="2800" dirty="0"/>
                <a:t>Отложим на продолжении медианы </a:t>
              </a:r>
              <a:r>
                <a:rPr lang="en-US" sz="2800" i="1" dirty="0"/>
                <a:t>CD</a:t>
              </a:r>
              <a:r>
                <a:rPr lang="ru-RU" sz="2800" i="1" dirty="0"/>
                <a:t> </a:t>
              </a:r>
              <a:r>
                <a:rPr lang="ru-RU" sz="2800" dirty="0"/>
                <a:t>отрезок </a:t>
              </a:r>
              <a:r>
                <a:rPr lang="en-US" sz="2800" i="1" dirty="0"/>
                <a:t>DE</a:t>
              </a:r>
              <a:r>
                <a:rPr lang="ru-RU" sz="2800" dirty="0"/>
                <a:t>, равный отрезку </a:t>
              </a:r>
              <a:r>
                <a:rPr lang="en-US" sz="2800" i="1" dirty="0"/>
                <a:t>CD</a:t>
              </a:r>
              <a:r>
                <a:rPr lang="en-US" sz="2800" dirty="0"/>
                <a:t>. </a:t>
              </a:r>
              <a:r>
                <a:rPr lang="ru-RU" sz="2800" dirty="0"/>
                <a:t>Треугольники </a:t>
              </a:r>
              <a:r>
                <a:rPr lang="en-US" sz="2800" i="1" dirty="0"/>
                <a:t>BCD </a:t>
              </a:r>
              <a:r>
                <a:rPr lang="ru-RU" sz="2800" dirty="0"/>
                <a:t>и </a:t>
              </a:r>
              <a:r>
                <a:rPr lang="en-US" sz="2800" i="1" dirty="0"/>
                <a:t>AED </a:t>
              </a:r>
              <a:r>
                <a:rPr lang="ru-RU" sz="2800" dirty="0"/>
                <a:t>равны по двум сторонам и углу между ними. Следовательно, </a:t>
              </a:r>
              <a:r>
                <a:rPr lang="en-US" sz="2800" i="1" dirty="0"/>
                <a:t>BC = AE </a:t>
              </a:r>
              <a:r>
                <a:rPr lang="ru-RU" sz="2800" dirty="0"/>
                <a:t>и угол </a:t>
              </a:r>
              <a:r>
                <a:rPr lang="en-US" sz="2800" i="1" dirty="0"/>
                <a:t>BCD </a:t>
              </a:r>
              <a:r>
                <a:rPr lang="ru-RU" sz="2800" dirty="0"/>
                <a:t>равен углу </a:t>
              </a:r>
              <a:r>
                <a:rPr lang="en-US" sz="2800" i="1" dirty="0"/>
                <a:t>AED</a:t>
              </a:r>
              <a:r>
                <a:rPr lang="ru-RU" sz="2800" dirty="0"/>
                <a:t>. В треугольнике </a:t>
              </a:r>
              <a:r>
                <a:rPr lang="en-US" sz="2800" i="1" dirty="0"/>
                <a:t>ACE </a:t>
              </a:r>
              <a:r>
                <a:rPr lang="ru-RU" sz="2800" dirty="0"/>
                <a:t>сторона </a:t>
              </a:r>
              <a:r>
                <a:rPr lang="en-US" sz="2800" i="1" dirty="0"/>
                <a:t>AC </a:t>
              </a:r>
              <a:r>
                <a:rPr lang="ru-RU" sz="2800" dirty="0"/>
                <a:t>больше стороны </a:t>
              </a:r>
              <a:r>
                <a:rPr lang="en-US" sz="2800" i="1" dirty="0"/>
                <a:t>AE</a:t>
              </a:r>
              <a:r>
                <a:rPr lang="ru-RU" sz="2800" dirty="0"/>
                <a:t>, следовательно, угол </a:t>
              </a:r>
              <a:r>
                <a:rPr lang="en-US" sz="2800" i="1" dirty="0"/>
                <a:t>E </a:t>
              </a:r>
              <a:r>
                <a:rPr lang="ru-RU" sz="2800" dirty="0"/>
                <a:t>больше угла </a:t>
              </a:r>
              <a:r>
                <a:rPr lang="ru-RU" sz="2800" i="1" dirty="0"/>
                <a:t>С</a:t>
              </a:r>
              <a:r>
                <a:rPr lang="en-US" sz="2800" i="1" dirty="0"/>
                <a:t>. </a:t>
              </a:r>
              <a:r>
                <a:rPr lang="ru-RU" sz="2800" dirty="0"/>
                <a:t>Значит, угол</a:t>
              </a:r>
              <a:r>
                <a:rPr lang="en-US" sz="2800" dirty="0"/>
                <a:t> </a:t>
              </a:r>
              <a:r>
                <a:rPr lang="en-US" sz="2800" i="1" dirty="0"/>
                <a:t>BCD</a:t>
              </a:r>
              <a:r>
                <a:rPr lang="ru-RU" sz="2800" dirty="0"/>
                <a:t> больше угла </a:t>
              </a:r>
              <a:r>
                <a:rPr lang="en-US" sz="2800" i="1" dirty="0"/>
                <a:t>ACD</a:t>
              </a:r>
              <a:r>
                <a:rPr lang="ru-RU" sz="2800" dirty="0"/>
                <a:t>.</a:t>
              </a:r>
              <a:r>
                <a:rPr lang="ru-RU" sz="3200" dirty="0">
                  <a:cs typeface="Times New Roman" pitchFamily="18" charset="0"/>
                </a:rPr>
                <a:t> </a:t>
              </a: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1785DE4-21F2-4DD7-92CA-D88AD3EFF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9" y="2124651"/>
              <a:ext cx="2774490" cy="380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354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442547"/>
                <a:ext cx="9144000" cy="1655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Теорема 3.</a:t>
                </a:r>
                <a:r>
                  <a:rPr lang="ru-RU" sz="2800" dirty="0"/>
                  <a:t> Пусть в треугольнике </a:t>
                </a:r>
                <a:r>
                  <a:rPr lang="en-US" sz="2800" i="1" dirty="0"/>
                  <a:t>ABC</a:t>
                </a:r>
                <a:r>
                  <a:rPr lang="en-US" sz="2800" dirty="0"/>
                  <a:t> </a:t>
                </a:r>
                <a:r>
                  <a:rPr lang="en-US" sz="2800" i="1" dirty="0"/>
                  <a:t>AC</a:t>
                </a:r>
                <a:r>
                  <a:rPr lang="ru-RU" sz="2800" i="1" dirty="0"/>
                  <a:t> = </a:t>
                </a:r>
                <a:r>
                  <a:rPr lang="en-US" sz="2800" i="1" dirty="0"/>
                  <a:t>b</a:t>
                </a:r>
                <a:r>
                  <a:rPr lang="ru-RU" sz="2800" dirty="0"/>
                  <a:t>, </a:t>
                </a:r>
                <a:r>
                  <a:rPr lang="en-US" sz="2800" i="1" dirty="0"/>
                  <a:t>BC</a:t>
                </a:r>
                <a:r>
                  <a:rPr lang="ru-RU" sz="2800" i="1" dirty="0"/>
                  <a:t> = </a:t>
                </a:r>
                <a:r>
                  <a:rPr lang="en-US" sz="2800" i="1" dirty="0"/>
                  <a:t>a</a:t>
                </a:r>
                <a:r>
                  <a:rPr lang="ru-RU" sz="2800" dirty="0"/>
                  <a:t>.</a:t>
                </a:r>
                <a:r>
                  <a:rPr lang="ru-RU" sz="2800" i="1" dirty="0"/>
                  <a:t> </a:t>
                </a:r>
                <a:r>
                  <a:rPr lang="ru-RU" sz="2800" dirty="0"/>
                  <a:t>Тогда для медианы </a:t>
                </a:r>
                <a:r>
                  <a:rPr lang="en-US" sz="2800" i="1" dirty="0"/>
                  <a:t>CD </a:t>
                </a:r>
                <a:r>
                  <a:rPr lang="ru-RU" sz="2800" dirty="0"/>
                  <a:t>выполняется равенство</a:t>
                </a: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∠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𝐴𝐶𝐷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∠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𝐶𝐷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2547"/>
                <a:ext cx="9144000" cy="1655390"/>
              </a:xfrm>
              <a:prstGeom prst="rect">
                <a:avLst/>
              </a:prstGeom>
              <a:blipFill rotWithShape="1">
                <a:blip r:embed="rId3"/>
                <a:stretch>
                  <a:fillRect l="-1333" t="-3690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2812917" y="2439816"/>
                <a:ext cx="6350333" cy="1568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sz="2800" dirty="0"/>
                  <a:t>По теореме синусов, применённой к треугольнику </a:t>
                </a:r>
                <a:r>
                  <a:rPr lang="en-US" sz="2800" i="1" dirty="0"/>
                  <a:t>ACD</a:t>
                </a:r>
                <a:r>
                  <a:rPr lang="ru-RU" sz="2800" dirty="0"/>
                  <a:t>, имеем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𝐴𝐷𝐶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𝐴𝐷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𝐴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𝐶𝐷</m:t>
                            </m:r>
                          </m:e>
                        </m:func>
                      </m:den>
                    </m:f>
                    <m:r>
                      <a:rPr lang="en-US" sz="28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b="0" dirty="0"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2917" y="2439816"/>
                <a:ext cx="6350333" cy="1568891"/>
              </a:xfrm>
              <a:prstGeom prst="rect">
                <a:avLst/>
              </a:prstGeom>
              <a:blipFill rotWithShape="1">
                <a:blip r:embed="rId4"/>
                <a:stretch>
                  <a:fillRect l="-1919" t="-3876" r="-2015" b="-34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7" y="2132856"/>
            <a:ext cx="2554288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51" y="4302643"/>
                <a:ext cx="9144000" cy="2614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cs typeface="Times New Roman" pitchFamily="18" charset="0"/>
                  </a:rPr>
                  <a:t>	</a:t>
                </a:r>
                <a:r>
                  <a:rPr lang="ru-RU" sz="2800" dirty="0">
                    <a:cs typeface="Times New Roman" pitchFamily="18" charset="0"/>
                  </a:rPr>
                  <a:t>Аналогично, п</a:t>
                </a:r>
                <a:r>
                  <a:rPr lang="ru-RU" sz="2800" dirty="0"/>
                  <a:t>о теореме синусов, применённой к треугольнику </a:t>
                </a:r>
                <a:r>
                  <a:rPr lang="en-US" sz="2800" i="1" dirty="0"/>
                  <a:t>BCD</a:t>
                </a:r>
                <a:r>
                  <a:rPr lang="ru-RU" sz="2800" dirty="0"/>
                  <a:t>, имеем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𝐵𝐷𝐶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𝐵𝐷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𝐵𝐶𝐷</m:t>
                            </m:r>
                          </m:e>
                        </m:func>
                      </m:den>
                    </m:f>
                    <m:r>
                      <a:rPr lang="en-US" sz="2800">
                        <a:latin typeface="Cambria Math"/>
                        <a:ea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sz="2800" dirty="0">
                  <a:cs typeface="Times New Roman" pitchFamily="18" charset="0"/>
                </a:endParaRPr>
              </a:p>
              <a:p>
                <a:pPr algn="just"/>
                <a:r>
                  <a:rPr lang="en-US" sz="2800" dirty="0"/>
                  <a:t>	</a:t>
                </a:r>
                <a:r>
                  <a:rPr lang="ru-RU" sz="2800" dirty="0"/>
                  <a:t>Учитывая, что </a:t>
                </a:r>
                <a:r>
                  <a:rPr lang="en-US" sz="2800" i="1" dirty="0"/>
                  <a:t>AD = BD </a:t>
                </a:r>
                <a:r>
                  <a:rPr lang="ru-RU" sz="2800" dirty="0"/>
                  <a:t>и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cs typeface="Times New Roman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𝐴𝐷𝐶</m:t>
                        </m:r>
                      </m:e>
                    </m:func>
                  </m:oMath>
                </a14:m>
                <a:r>
                  <a:rPr lang="ru-RU" dirty="0"/>
                  <a:t>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cs typeface="Times New Roman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𝐷𝐶</m:t>
                        </m:r>
                      </m:e>
                    </m:func>
                  </m:oMath>
                </a14:m>
                <a:r>
                  <a:rPr lang="ru-RU" sz="2800" dirty="0"/>
                  <a:t>, получаем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𝐴𝐶𝐷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𝐵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𝐶𝐷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sz="2800" dirty="0"/>
                  <a:t>, из которого и следует требуемое равенство.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1" y="4302643"/>
                <a:ext cx="9144000" cy="2614562"/>
              </a:xfrm>
              <a:prstGeom prst="rect">
                <a:avLst/>
              </a:prstGeom>
              <a:blipFill>
                <a:blip r:embed="rId6"/>
                <a:stretch>
                  <a:fillRect l="-1333" t="-2564" r="-1400" b="-5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13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3115861" cy="26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42" y="56411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</a:t>
            </a:r>
            <a:r>
              <a:rPr lang="en-US" dirty="0">
                <a:cs typeface="Times New Roman" charset="0"/>
              </a:rPr>
              <a:t>3</a:t>
            </a:r>
            <a:r>
              <a:rPr lang="ru-RU" dirty="0">
                <a:cs typeface="Times New Roman" charset="0"/>
              </a:rPr>
              <a:t>. На рисунке изображена вершина и средняя линия треугольника. Изобразите сам треугольник.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2162A38-C995-45C9-AF75-7B8E6DEDBBD7}"/>
              </a:ext>
            </a:extLst>
          </p:cNvPr>
          <p:cNvGrpSpPr/>
          <p:nvPr/>
        </p:nvGrpSpPr>
        <p:grpSpPr>
          <a:xfrm>
            <a:off x="1210071" y="1687661"/>
            <a:ext cx="5158039" cy="3113915"/>
            <a:chOff x="1210071" y="1687661"/>
            <a:chExt cx="5158039" cy="3113915"/>
          </a:xfrm>
        </p:grpSpPr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BCBA58ED-DDF8-43B9-8B92-EB2E61E6F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071" y="4339911"/>
              <a:ext cx="22098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>
                  <a:solidFill>
                    <a:srgbClr val="FF0000"/>
                  </a:solidFill>
                </a:rPr>
                <a:t>Ответ: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59BAF6B-96B7-45E8-911F-2D4937DCA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1687661"/>
              <a:ext cx="3092255" cy="265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66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1529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Теорема 4. </a:t>
                </a:r>
                <a:r>
                  <a:rPr lang="ru-RU" sz="2800" dirty="0"/>
                  <a:t>Пусть в треугольнике </a:t>
                </a:r>
                <a:r>
                  <a:rPr lang="en-US" sz="2800" i="1" dirty="0"/>
                  <a:t>ABC</a:t>
                </a:r>
                <a:r>
                  <a:rPr lang="en-US" sz="2800" dirty="0"/>
                  <a:t> </a:t>
                </a:r>
                <a:r>
                  <a:rPr lang="en-US" sz="2800" i="1" dirty="0"/>
                  <a:t>AB</a:t>
                </a:r>
                <a:r>
                  <a:rPr lang="ru-RU" sz="2800" i="1" dirty="0"/>
                  <a:t> = </a:t>
                </a:r>
                <a:r>
                  <a:rPr lang="en-US" sz="2800" i="1" dirty="0"/>
                  <a:t>c</a:t>
                </a:r>
                <a:r>
                  <a:rPr lang="ru-RU" sz="2800" dirty="0"/>
                  <a:t>, </a:t>
                </a:r>
                <a:r>
                  <a:rPr lang="en-US" sz="2800" i="1" dirty="0"/>
                  <a:t>AC</a:t>
                </a:r>
                <a:r>
                  <a:rPr lang="ru-RU" sz="2800" i="1" dirty="0"/>
                  <a:t> = </a:t>
                </a:r>
                <a:r>
                  <a:rPr lang="en-US" sz="2800" i="1" dirty="0"/>
                  <a:t>b</a:t>
                </a:r>
                <a:r>
                  <a:rPr lang="ru-RU" sz="2800" dirty="0"/>
                  <a:t>, </a:t>
                </a:r>
                <a:r>
                  <a:rPr lang="en-US" sz="2800" i="1" dirty="0"/>
                  <a:t>BC</a:t>
                </a:r>
                <a:r>
                  <a:rPr lang="ru-RU" sz="2800" i="1" dirty="0"/>
                  <a:t> = </a:t>
                </a:r>
                <a:r>
                  <a:rPr lang="en-US" sz="2800" i="1" dirty="0"/>
                  <a:t>a</a:t>
                </a:r>
                <a:r>
                  <a:rPr lang="ru-RU" sz="2800" dirty="0"/>
                  <a:t>.</a:t>
                </a:r>
                <a:r>
                  <a:rPr lang="ru-RU" sz="2800" i="1" dirty="0"/>
                  <a:t> </a:t>
                </a:r>
                <a:r>
                  <a:rPr lang="ru-RU" sz="2800" dirty="0"/>
                  <a:t>Тогда для медианы </a:t>
                </a:r>
                <a:r>
                  <a:rPr lang="en-US" sz="2800" i="1" dirty="0"/>
                  <a:t>CD = m</a:t>
                </a:r>
                <a:r>
                  <a:rPr lang="en-US" sz="2800" i="1" baseline="-25000" dirty="0"/>
                  <a:t>c</a:t>
                </a:r>
                <a:r>
                  <a:rPr lang="ru-RU" sz="2800" dirty="0"/>
                  <a:t> этого треугольника имеет место формула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1529393"/>
              </a:xfrm>
              <a:prstGeom prst="rect">
                <a:avLst/>
              </a:prstGeom>
              <a:blipFill rotWithShape="1">
                <a:blip r:embed="rId3"/>
                <a:stretch>
                  <a:fillRect l="-1333" t="-3984" r="-1333" b="-23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3327967" y="1933060"/>
                <a:ext cx="5816033" cy="1835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dirty="0"/>
                  <a:t>По теореме косинусов, применённой к треугольнику </a:t>
                </a:r>
                <a:r>
                  <a:rPr lang="en-US" i="1" dirty="0"/>
                  <a:t>ACD</a:t>
                </a:r>
                <a:r>
                  <a:rPr lang="ru-RU" dirty="0"/>
                  <a:t>, имеем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𝐴𝐷𝐶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7967" y="1933060"/>
                <a:ext cx="5816033" cy="1835952"/>
              </a:xfrm>
              <a:prstGeom prst="rect">
                <a:avLst/>
              </a:prstGeom>
              <a:blipFill rotWithShape="1">
                <a:blip r:embed="rId4"/>
                <a:stretch>
                  <a:fillRect l="-1677" r="-15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67684"/>
            <a:ext cx="2952328" cy="23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9625" y="4077072"/>
                <a:ext cx="9144000" cy="2465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/>
                  <a:t>Аналогично, по теореме косинусов, применённой к треугольнику </a:t>
                </a:r>
                <a:r>
                  <a:rPr lang="en-US" i="1" dirty="0"/>
                  <a:t>ACD</a:t>
                </a:r>
                <a:r>
                  <a:rPr lang="ru-RU" dirty="0"/>
                  <a:t>, имеем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e>
                      <m:sub/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𝐷𝐶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ru-RU" dirty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Складывая эти равенства и учитывая, что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𝐷𝐶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𝐵𝐷𝐶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получим требуемое равенство</a:t>
                </a: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/>
                            </a:rPr>
                            <m:t>+2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/>
                            </a:rPr>
                            <m:t>.</m:t>
                          </m:r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5" y="4077072"/>
                <a:ext cx="9144000" cy="2465868"/>
              </a:xfrm>
              <a:prstGeom prst="rect">
                <a:avLst/>
              </a:prstGeom>
              <a:blipFill rotWithShape="1">
                <a:blip r:embed="rId6"/>
                <a:stretch>
                  <a:fillRect l="-1000" t="-1980" r="-10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746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4076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 5. </a:t>
            </a:r>
            <a:r>
              <a:rPr lang="ru-RU" sz="2800" dirty="0"/>
              <a:t>Сумма квадратов диагоналей параллелограмма равна сумме квадратов всех его сторон.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9625" y="26064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ru-RU" dirty="0"/>
              <a:t>	</a:t>
            </a:r>
            <a:r>
              <a:rPr lang="ru-RU" sz="2800" dirty="0"/>
              <a:t>Доказанную теорему можно переформулировать как одно из важных свойств параллелограмма.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420888"/>
            <a:ext cx="4389399" cy="285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55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2400" y="404664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1.</a:t>
            </a:r>
            <a:r>
              <a:rPr lang="ru-RU" sz="2800" dirty="0"/>
              <a:t> Катеты прямоугольного треугольника равны 6 и 8. Найдите медиану, проведённую к гипотенузе (ОГЭ 2018).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03446" y="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938" y="1690487"/>
            <a:ext cx="9108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Ответ.</a:t>
            </a:r>
            <a:r>
              <a:rPr lang="ru-RU" sz="2800" dirty="0"/>
              <a:t> 5.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46" y="2348880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2.</a:t>
            </a:r>
            <a:r>
              <a:rPr lang="ru-RU" sz="2800" dirty="0"/>
              <a:t> Стороны равнобедренного треугольника  равны 5, 5, 6. Найдите медиану, проведённую к боковой стороне. </a:t>
            </a:r>
            <a:endParaRPr lang="ru-RU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4814" y="3400215"/>
                <a:ext cx="9108708" cy="777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Ответ.</a:t>
                </a:r>
                <a:r>
                  <a:rPr lang="ru-RU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b="0" i="1" smtClean="0">
                                <a:latin typeface="Cambria Math"/>
                              </a:rPr>
                              <m:t>97</m:t>
                            </m:r>
                          </m:e>
                        </m:rad>
                      </m:num>
                      <m:den>
                        <m:r>
                          <a:rPr lang="ru-RU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800" dirty="0"/>
                  <a:t>. 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4814" y="3400215"/>
                <a:ext cx="9108708" cy="777649"/>
              </a:xfrm>
              <a:prstGeom prst="rect">
                <a:avLst/>
              </a:prstGeom>
              <a:blipFill rotWithShape="1">
                <a:blip r:embed="rId3"/>
                <a:stretch>
                  <a:fillRect b="-94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292" y="4382386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3.</a:t>
            </a:r>
            <a:r>
              <a:rPr lang="ru-RU" sz="2800" dirty="0"/>
              <a:t> Стороны треугольника  равны 5, 6, 7. Найдите медиану, проведённую к стороне, равной 6. </a:t>
            </a:r>
            <a:endParaRPr lang="ru-RU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-8023" y="5600153"/>
                <a:ext cx="9108708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r>
                      <a:rPr lang="ru-RU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ru-RU" sz="2800" dirty="0"/>
                  <a:t>. 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8023" y="5600153"/>
                <a:ext cx="9108708" cy="584775"/>
              </a:xfrm>
              <a:prstGeom prst="rect">
                <a:avLst/>
              </a:prstGeom>
              <a:blipFill>
                <a:blip r:embed="rId4"/>
                <a:stretch>
                  <a:fillRect t="-3125" b="-260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52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-19251" y="476672"/>
                <a:ext cx="9144000" cy="19997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Теорема 1.</a:t>
                </a:r>
                <a:r>
                  <a:rPr lang="ru-RU" sz="2800" dirty="0"/>
                  <a:t> Биссектриса угла треугольника делит противоположную сторону на части, пропорциональные прилежащим сторонам.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.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endParaRPr lang="ru-RU" sz="28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251" y="476672"/>
                <a:ext cx="9144000" cy="1999778"/>
              </a:xfrm>
              <a:prstGeom prst="rect">
                <a:avLst/>
              </a:prstGeom>
              <a:blipFill rotWithShape="1">
                <a:blip r:embed="rId3"/>
                <a:stretch>
                  <a:fillRect l="-1400" t="-3049" r="-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0" y="4623035"/>
                <a:ext cx="9144000" cy="19997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</a:rPr>
                  <a:t>Теорема 2.</a:t>
                </a:r>
                <a:r>
                  <a:rPr lang="ru-RU" sz="2800" dirty="0"/>
                  <a:t> Биссектриса внешнего угла треугольника делит продолжение противоположной стороны на части, пропорциональные прилежащим сторонам.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.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endParaRPr lang="ru-RU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23035"/>
                <a:ext cx="9144000" cy="1999778"/>
              </a:xfrm>
              <a:prstGeom prst="rect">
                <a:avLst/>
              </a:prstGeom>
              <a:blipFill>
                <a:blip r:embed="rId4"/>
                <a:stretch>
                  <a:fillRect l="-1333" t="-3049" r="-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33" y="2747478"/>
            <a:ext cx="4577948" cy="18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24193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4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Биссектрисы треугольника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913623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1679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 3. </a:t>
                </a:r>
                <a:r>
                  <a:rPr lang="ru-RU" dirty="0"/>
                  <a:t>Пусть в треугольнике </a:t>
                </a:r>
                <a:r>
                  <a:rPr lang="en-US" i="1" dirty="0"/>
                  <a:t>ABC</a:t>
                </a:r>
                <a:r>
                  <a:rPr lang="en-US" dirty="0"/>
                  <a:t> </a:t>
                </a:r>
                <a:r>
                  <a:rPr lang="en-US" i="1" dirty="0"/>
                  <a:t>AC</a:t>
                </a:r>
                <a:r>
                  <a:rPr lang="ru-RU" i="1" dirty="0"/>
                  <a:t> =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BC</a:t>
                </a:r>
                <a:r>
                  <a:rPr lang="ru-RU" i="1" dirty="0"/>
                  <a:t> = </a:t>
                </a:r>
                <a:r>
                  <a:rPr lang="en-US" i="1" dirty="0"/>
                  <a:t>a</a:t>
                </a:r>
                <a:r>
                  <a:rPr lang="ru-RU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Тогда для биссектрисы </a:t>
                </a:r>
                <a:r>
                  <a:rPr lang="en-US" i="1" dirty="0"/>
                  <a:t>CD = </a:t>
                </a:r>
                <a:r>
                  <a:rPr lang="en-US" i="1" dirty="0" err="1"/>
                  <a:t>l</a:t>
                </a:r>
                <a:r>
                  <a:rPr lang="en-US" i="1" baseline="-25000" dirty="0" err="1"/>
                  <a:t>c</a:t>
                </a:r>
                <a:r>
                  <a:rPr lang="ru-RU" dirty="0"/>
                  <a:t> этого треугольника имеет место формула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𝑎𝑏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′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”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/>
                      <m:t>где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</m:t>
                    </m:r>
                    <m:r>
                      <m:rPr>
                        <m:nor/>
                      </m:rPr>
                      <a:rPr lang="ru-RU"/>
                      <m:t>,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’’</m:t>
                    </m:r>
                    <m:r>
                      <m:rPr>
                        <m:nor/>
                      </m:rPr>
                      <a:rPr lang="ru-RU"/>
                      <m:t> – отрезки, на которые биссектриса делит сторону </m:t>
                    </m:r>
                    <m:r>
                      <m:rPr>
                        <m:nor/>
                      </m:rPr>
                      <a:rPr lang="ru-RU" i="1"/>
                      <m:t>AB</m:t>
                    </m:r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1679947"/>
              </a:xfrm>
              <a:prstGeom prst="rect">
                <a:avLst/>
              </a:prstGeom>
              <a:blipFill>
                <a:blip r:embed="rId3"/>
                <a:stretch>
                  <a:fillRect l="-1000" b="-7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3327967" y="1933060"/>
                <a:ext cx="5816033" cy="2527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dirty="0"/>
                  <a:t>Опишем около 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окружность. Обозначим </a:t>
                </a:r>
                <a:r>
                  <a:rPr lang="en-US" i="1" dirty="0"/>
                  <a:t>E </a:t>
                </a:r>
                <a:r>
                  <a:rPr lang="ru-RU" dirty="0"/>
                  <a:t>точку пересечения продолжения биссектрисы </a:t>
                </a:r>
                <a:r>
                  <a:rPr lang="en-US" i="1" dirty="0"/>
                  <a:t>CD </a:t>
                </a:r>
                <a:r>
                  <a:rPr lang="ru-RU" dirty="0"/>
                  <a:t>с этой окружностью.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Треугольники </a:t>
                </a:r>
                <a:r>
                  <a:rPr lang="en-US" i="1" dirty="0">
                    <a:cs typeface="Times New Roman" pitchFamily="18" charset="0"/>
                  </a:rPr>
                  <a:t>CAE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>
                    <a:cs typeface="Times New Roman" pitchFamily="18" charset="0"/>
                  </a:rPr>
                  <a:t>CDB </a:t>
                </a:r>
                <a:r>
                  <a:rPr lang="ru-RU" dirty="0">
                    <a:cs typeface="Times New Roman" pitchFamily="18" charset="0"/>
                  </a:rPr>
                  <a:t>подобны по углам. 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𝐶𝐷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Откуда</a:t>
                </a: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7967" y="1933060"/>
                <a:ext cx="5816033" cy="2527551"/>
              </a:xfrm>
              <a:prstGeom prst="rect">
                <a:avLst/>
              </a:prstGeom>
              <a:blipFill rotWithShape="1">
                <a:blip r:embed="rId4"/>
                <a:stretch>
                  <a:fillRect l="-1677" r="-1572" b="-12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3060"/>
            <a:ext cx="2834803" cy="274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4725144"/>
                <a:ext cx="9144000" cy="146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𝐶𝐷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𝐶𝐷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𝐷𝐸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dirty="0"/>
                  <a:t>. </a:t>
                </a:r>
                <a:r>
                  <a:rPr lang="ru-RU" dirty="0"/>
                  <a:t>Учитывая, что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𝐷𝐸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𝐷𝐵</m:t>
                    </m:r>
                  </m:oMath>
                </a14:m>
                <a:r>
                  <a:rPr lang="ru-RU" dirty="0"/>
                  <a:t>, получаем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𝐶𝐷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𝐴𝐷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𝐷𝐵</m:t>
                    </m:r>
                  </m:oMath>
                </a14:m>
                <a:r>
                  <a:rPr lang="en-US" dirty="0"/>
                  <a:t>. </a:t>
                </a:r>
                <a:r>
                  <a:rPr lang="ru-RU" dirty="0"/>
                  <a:t>Значит, имеет место формула</a:t>
                </a:r>
                <a:r>
                  <a:rPr lang="en-US" dirty="0"/>
                  <a:t>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𝑎𝑏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”</m:t>
                          </m:r>
                        </m:e>
                      </m:rad>
                      <m:r>
                        <a:rPr lang="ru-RU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25144"/>
                <a:ext cx="9144000" cy="1463799"/>
              </a:xfrm>
              <a:prstGeom prst="rect">
                <a:avLst/>
              </a:prstGeom>
              <a:blipFill>
                <a:blip r:embed="rId6"/>
                <a:stretch>
                  <a:fillRect l="-1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2132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78454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1. </a:t>
            </a:r>
            <a:r>
              <a:rPr lang="ru-RU" sz="2800" dirty="0"/>
              <a:t>Катеты прямоугольного треугольника равны 8 и 6. Найдите биссектрису, проведённую к большему катету. 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48933"/>
            <a:ext cx="7772400" cy="6096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Упражнения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013176"/>
                <a:ext cx="90364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/>
                  <a:t> </a:t>
                </a:r>
                <a:r>
                  <a:rPr lang="en-US" i="1" dirty="0"/>
                  <a:t>AB = </a:t>
                </a:r>
                <a:r>
                  <a:rPr lang="en-US" dirty="0"/>
                  <a:t>10,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=3,</m:t>
                    </m:r>
                  </m:oMath>
                </a14:m>
                <a:r>
                  <a:rPr lang="en-US" b="0" i="1" dirty="0">
                    <a:solidFill>
                      <a:schemeClr val="tx1"/>
                    </a:solidFill>
                  </a:rPr>
                  <a:t> BD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60−15</m:t>
                        </m:r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13176"/>
                <a:ext cx="9036496" cy="523220"/>
              </a:xfrm>
              <a:prstGeom prst="rect">
                <a:avLst/>
              </a:prstGeom>
              <a:blipFill>
                <a:blip r:embed="rId2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806321"/>
            <a:ext cx="372754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99592" y="4950774"/>
                <a:ext cx="7416824" cy="49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en-US" i="1" dirty="0"/>
                  <a:t>BD = </a:t>
                </a:r>
                <a:r>
                  <a:rPr lang="en-US" dirty="0"/>
                  <a:t>3, </a:t>
                </a:r>
                <a:r>
                  <a:rPr lang="en-US" i="1" dirty="0"/>
                  <a:t>CD = </a:t>
                </a:r>
                <a:r>
                  <a:rPr lang="en-US" dirty="0"/>
                  <a:t>4, </a:t>
                </a:r>
                <a:r>
                  <a:rPr lang="en-US" i="1" dirty="0"/>
                  <a:t>AD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950774"/>
                <a:ext cx="7416824" cy="496483"/>
              </a:xfrm>
              <a:prstGeom prst="rect">
                <a:avLst/>
              </a:prstGeom>
              <a:blipFill>
                <a:blip r:embed="rId2"/>
                <a:stretch>
                  <a:fillRect l="-1316" t="-2439" b="-26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1545" y="375249"/>
            <a:ext cx="90124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2. </a:t>
            </a:r>
            <a:r>
              <a:rPr lang="ru-RU" sz="2800" dirty="0"/>
              <a:t>В треугольнике </a:t>
            </a:r>
            <a:r>
              <a:rPr lang="en-US" sz="2800" i="1" dirty="0"/>
              <a:t>ABC AB = </a:t>
            </a:r>
            <a:r>
              <a:rPr lang="en-US" sz="2800" dirty="0"/>
              <a:t>6, </a:t>
            </a:r>
            <a:r>
              <a:rPr lang="en-US" sz="2800" i="1" dirty="0"/>
              <a:t>BC = </a:t>
            </a:r>
            <a:r>
              <a:rPr lang="en-US" sz="2800" dirty="0"/>
              <a:t>7, </a:t>
            </a:r>
            <a:r>
              <a:rPr lang="en-US" sz="2800" i="1" dirty="0"/>
              <a:t>AC = </a:t>
            </a:r>
            <a:r>
              <a:rPr lang="en-US" sz="2800" dirty="0"/>
              <a:t>8</a:t>
            </a:r>
            <a:r>
              <a:rPr lang="ru-RU" sz="2800" dirty="0"/>
              <a:t>. Найдите биссектрису</a:t>
            </a:r>
            <a:r>
              <a:rPr lang="en-US" sz="2800" dirty="0"/>
              <a:t> </a:t>
            </a:r>
            <a:r>
              <a:rPr lang="en-US" sz="2800" i="1" dirty="0"/>
              <a:t>AD</a:t>
            </a:r>
            <a:r>
              <a:rPr lang="ru-RU" sz="28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556792"/>
            <a:ext cx="2768835" cy="3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4281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156695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 дом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7080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042" y="30275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4. Стороны треугольника равны 8 см, 10 см и 12 см. Найдите стороны треугольника, вершинами которого являются середины сторон данного треугольника.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700808"/>
            <a:ext cx="3096344" cy="3103656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09164F92-A8BB-4D3E-BF7E-936769F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181294"/>
            <a:ext cx="810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Ответ: </a:t>
            </a:r>
            <a:r>
              <a:rPr lang="ru-RU" dirty="0">
                <a:cs typeface="Times New Roman" charset="0"/>
              </a:rPr>
              <a:t>4 см, 5 см и 6 см.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32656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5. Стороны треугольника равны 2 см, 3 см и 4 см. Его вершины являются серединами сторон </a:t>
            </a:r>
            <a:r>
              <a:rPr lang="ru-RU" dirty="0"/>
              <a:t>второго</a:t>
            </a:r>
            <a:r>
              <a:rPr lang="ru-RU" dirty="0">
                <a:cs typeface="Times New Roman" charset="0"/>
              </a:rPr>
              <a:t> треугольника. Найдите периметр </a:t>
            </a:r>
            <a:r>
              <a:rPr lang="ru-RU" dirty="0"/>
              <a:t>второго </a:t>
            </a:r>
            <a:r>
              <a:rPr lang="ru-RU" dirty="0">
                <a:cs typeface="Times New Roman" charset="0"/>
              </a:rPr>
              <a:t>треугольник</a:t>
            </a:r>
            <a:r>
              <a:rPr lang="ru-RU" dirty="0"/>
              <a:t>а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660638"/>
            <a:ext cx="3528392" cy="3536724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4C8745D-4989-45C2-A313-580EB6FE1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517232"/>
            <a:ext cx="810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Ответ: </a:t>
            </a:r>
            <a:r>
              <a:rPr lang="ru-RU" dirty="0"/>
              <a:t>1</a:t>
            </a:r>
            <a:r>
              <a:rPr lang="ru-RU" dirty="0">
                <a:cs typeface="Times New Roman" charset="0"/>
              </a:rPr>
              <a:t>8 см.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209" y="44385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6. Какую часть площади данного треугольника составляет площадь треугольника, отсекаемого его средней линией?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656373"/>
            <a:ext cx="3528392" cy="3545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29FBA93-7A26-4B10-BFDE-E70925061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7584" y="5438738"/>
                <a:ext cx="6408712" cy="613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0000"/>
                    </a:solidFill>
                  </a:rPr>
                  <a:t>Ответ: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29FBA93-7A26-4B10-BFDE-E70925061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438738"/>
                <a:ext cx="6408712" cy="613886"/>
              </a:xfrm>
              <a:prstGeom prst="rect">
                <a:avLst/>
              </a:prstGeom>
              <a:blipFill>
                <a:blip r:embed="rId4"/>
                <a:stretch>
                  <a:fillRect l="-1522"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57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88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dirty="0"/>
              <a:t>7. Докажите, что середины сторон четырёхугольника являются вершинами параллелограмма. Найдите площадь этого параллелограмма, если площадь исходного четырёхугольника равна 1.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657011"/>
            <a:ext cx="4077271" cy="35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11990"/>
            <a:ext cx="8991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FF0000"/>
                </a:solidFill>
                <a:cs typeface="Times New Roman" charset="0"/>
              </a:rPr>
              <a:t>	Решение. </a:t>
            </a:r>
            <a:r>
              <a:rPr lang="ru-RU" dirty="0">
                <a:cs typeface="Times New Roman" charset="0"/>
              </a:rPr>
              <a:t>Пусть </a:t>
            </a:r>
            <a:r>
              <a:rPr lang="en-US" i="1" dirty="0">
                <a:cs typeface="Times New Roman" charset="0"/>
              </a:rPr>
              <a:t>E</a:t>
            </a:r>
            <a:r>
              <a:rPr lang="en-US" dirty="0">
                <a:cs typeface="Times New Roman" charset="0"/>
              </a:rPr>
              <a:t>, </a:t>
            </a:r>
            <a:r>
              <a:rPr lang="en-US" i="1" dirty="0">
                <a:cs typeface="Times New Roman" charset="0"/>
              </a:rPr>
              <a:t>F</a:t>
            </a:r>
            <a:r>
              <a:rPr lang="en-US" dirty="0">
                <a:cs typeface="Times New Roman" charset="0"/>
              </a:rPr>
              <a:t>, </a:t>
            </a:r>
            <a:r>
              <a:rPr lang="en-US" i="1" dirty="0">
                <a:cs typeface="Times New Roman" charset="0"/>
              </a:rPr>
              <a:t>G</a:t>
            </a:r>
            <a:r>
              <a:rPr lang="en-US" dirty="0">
                <a:cs typeface="Times New Roman" charset="0"/>
              </a:rPr>
              <a:t>, </a:t>
            </a:r>
            <a:r>
              <a:rPr lang="en-US" i="1" dirty="0">
                <a:cs typeface="Times New Roman" charset="0"/>
              </a:rPr>
              <a:t>H</a:t>
            </a:r>
            <a:r>
              <a:rPr lang="en-US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– середины соответствующих сторон четырёхугольника </a:t>
            </a:r>
            <a:r>
              <a:rPr lang="en-US" i="1" dirty="0">
                <a:cs typeface="Times New Roman" charset="0"/>
              </a:rPr>
              <a:t>ABCD</a:t>
            </a:r>
            <a:r>
              <a:rPr lang="ru-RU" dirty="0">
                <a:cs typeface="Times New Roman" charset="0"/>
              </a:rPr>
              <a:t>. </a:t>
            </a:r>
            <a:r>
              <a:rPr lang="ru-RU" sz="2400" dirty="0">
                <a:cs typeface="Times New Roman" charset="0"/>
              </a:rPr>
              <a:t>Проведем диагонали </a:t>
            </a:r>
            <a:r>
              <a:rPr lang="en-US" sz="2400" i="1" dirty="0">
                <a:cs typeface="Times New Roman" charset="0"/>
              </a:rPr>
              <a:t>AC </a:t>
            </a:r>
            <a:r>
              <a:rPr lang="ru-RU" sz="2400" dirty="0">
                <a:cs typeface="Times New Roman" charset="0"/>
              </a:rPr>
              <a:t>и </a:t>
            </a:r>
            <a:r>
              <a:rPr lang="en-US" sz="2400" i="1" dirty="0">
                <a:cs typeface="Times New Roman" charset="0"/>
              </a:rPr>
              <a:t>BD</a:t>
            </a:r>
            <a:r>
              <a:rPr lang="ru-RU" sz="2400" dirty="0">
                <a:cs typeface="Times New Roman" charset="0"/>
              </a:rPr>
              <a:t>. Отрезок </a:t>
            </a:r>
            <a:r>
              <a:rPr lang="en-US" sz="2400" i="1" dirty="0">
                <a:cs typeface="Times New Roman" charset="0"/>
              </a:rPr>
              <a:t>EF</a:t>
            </a:r>
            <a:r>
              <a:rPr lang="ru-RU" sz="2400" dirty="0">
                <a:cs typeface="Times New Roman" charset="0"/>
              </a:rPr>
              <a:t> является средней линией треугольника </a:t>
            </a:r>
            <a:r>
              <a:rPr lang="en-US" sz="2400" i="1" dirty="0">
                <a:cs typeface="Times New Roman" charset="0"/>
              </a:rPr>
              <a:t>ABC</a:t>
            </a:r>
            <a:r>
              <a:rPr lang="ru-RU" sz="2400" dirty="0">
                <a:cs typeface="Times New Roman" charset="0"/>
              </a:rPr>
              <a:t>. Следовательно, он параллелен диагонали </a:t>
            </a:r>
            <a:r>
              <a:rPr lang="en-US" sz="2400" i="1" dirty="0">
                <a:cs typeface="Times New Roman" charset="0"/>
              </a:rPr>
              <a:t>AC </a:t>
            </a:r>
            <a:r>
              <a:rPr lang="ru-RU" sz="2400" dirty="0">
                <a:cs typeface="Times New Roman" charset="0"/>
              </a:rPr>
              <a:t>и равен её половине. Отрезок </a:t>
            </a:r>
            <a:r>
              <a:rPr lang="en-US" sz="2400" i="1" dirty="0">
                <a:cs typeface="Times New Roman" charset="0"/>
              </a:rPr>
              <a:t>HG </a:t>
            </a:r>
            <a:r>
              <a:rPr lang="ru-RU" sz="2400" dirty="0">
                <a:cs typeface="Times New Roman" charset="0"/>
              </a:rPr>
              <a:t>также параллелен диагонали </a:t>
            </a:r>
            <a:r>
              <a:rPr lang="en-US" sz="2400" i="1" dirty="0">
                <a:cs typeface="Times New Roman" charset="0"/>
              </a:rPr>
              <a:t>AC </a:t>
            </a:r>
            <a:r>
              <a:rPr lang="ru-RU" sz="2400" dirty="0">
                <a:cs typeface="Times New Roman" charset="0"/>
              </a:rPr>
              <a:t>и равен её половине. Следовательно, стороны </a:t>
            </a:r>
            <a:r>
              <a:rPr lang="en-US" sz="2400" i="1" dirty="0">
                <a:cs typeface="Times New Roman" charset="0"/>
              </a:rPr>
              <a:t>EF </a:t>
            </a:r>
            <a:r>
              <a:rPr lang="ru-RU" sz="2400" dirty="0">
                <a:cs typeface="Times New Roman" charset="0"/>
              </a:rPr>
              <a:t>и </a:t>
            </a:r>
            <a:r>
              <a:rPr lang="en-US" sz="2400" i="1" dirty="0">
                <a:cs typeface="Times New Roman" charset="0"/>
              </a:rPr>
              <a:t>HG </a:t>
            </a:r>
            <a:r>
              <a:rPr lang="ru-RU" sz="2400" dirty="0">
                <a:cs typeface="Times New Roman" charset="0"/>
              </a:rPr>
              <a:t>четырёхугольника </a:t>
            </a:r>
            <a:r>
              <a:rPr lang="en-US" sz="2400" i="1" dirty="0">
                <a:cs typeface="Times New Roman" charset="0"/>
              </a:rPr>
              <a:t>EFGH </a:t>
            </a:r>
            <a:r>
              <a:rPr lang="ru-RU" sz="2400" dirty="0">
                <a:cs typeface="Times New Roman" charset="0"/>
              </a:rPr>
              <a:t>равны и параллельны.    Значит, этот четырёхугольник – параллелограмм. Его площадь равна половине площади четырёхугольника </a:t>
            </a:r>
            <a:r>
              <a:rPr lang="en-US" sz="2400" i="1" dirty="0">
                <a:cs typeface="Times New Roman" charset="0"/>
              </a:rPr>
              <a:t>ABCD</a:t>
            </a:r>
            <a:r>
              <a:rPr lang="en-US" sz="2400" dirty="0">
                <a:cs typeface="Times New Roman" charset="0"/>
              </a:rPr>
              <a:t>.</a:t>
            </a:r>
            <a:endParaRPr lang="ru-RU" dirty="0">
              <a:cs typeface="Times New Roman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18" y="3395045"/>
            <a:ext cx="3609763" cy="3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0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6886" y="88176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	</a:t>
            </a:r>
            <a:r>
              <a:rPr lang="ru-RU" dirty="0"/>
              <a:t>8. Докажите, что отрезки, соединяющие середины противоположных сторон четырёхугольника, делят друг друга пополам.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41294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2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0" y="147642"/>
            <a:ext cx="91805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Учебники и пособия, входящие в УМК по геометрии издательства «Мнемозина». </a:t>
            </a:r>
            <a:endParaRPr lang="en-US" sz="2000" dirty="0"/>
          </a:p>
          <a:p>
            <a:pPr marL="0" indent="0" algn="ctr"/>
            <a:r>
              <a:rPr lang="ru-RU" sz="2000" dirty="0"/>
              <a:t>Учебники имеют гриф «Рекомендовано»</a:t>
            </a:r>
            <a:r>
              <a:rPr lang="en-US" sz="2000" dirty="0"/>
              <a:t> </a:t>
            </a:r>
            <a:r>
              <a:rPr lang="ru-RU" sz="2000" dirty="0"/>
              <a:t>и входят в Федеральный 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044415"/>
            <a:ext cx="2094931" cy="270004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8448" y="1052736"/>
            <a:ext cx="2034388" cy="2708366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142" y="3933342"/>
            <a:ext cx="2034421" cy="270004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3445" y="3933342"/>
            <a:ext cx="2034421" cy="270004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583158" y="3921732"/>
            <a:ext cx="4099769" cy="2787404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48C5862D-0BF1-4A88-8D14-09A1AA05F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" y="1036090"/>
            <a:ext cx="1935537" cy="270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8A5A0BE-D2F3-43FF-BB08-EC2CAB345B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54" y="1044415"/>
            <a:ext cx="1929987" cy="270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2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350" y="116632"/>
            <a:ext cx="9164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dirty="0">
                <a:cs typeface="Times New Roman" charset="0"/>
              </a:rPr>
              <a:t>Четырёхугольник </a:t>
            </a:r>
            <a:r>
              <a:rPr lang="en-US" i="1" dirty="0">
                <a:cs typeface="Times New Roman" charset="0"/>
              </a:rPr>
              <a:t>EFGH </a:t>
            </a:r>
            <a:r>
              <a:rPr lang="ru-RU" dirty="0">
                <a:cs typeface="Times New Roman" charset="0"/>
              </a:rPr>
              <a:t>является параллелограммом. Следовательно, его диагонали делятся в точке пересечения пополам.</a:t>
            </a:r>
            <a:endParaRPr lang="en-US" dirty="0">
              <a:cs typeface="Times New Roman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47893"/>
            <a:ext cx="413362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436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82940"/>
            <a:ext cx="9164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9. </a:t>
            </a:r>
            <a:r>
              <a:rPr lang="ru-RU" dirty="0"/>
              <a:t>Отрезки, соединяющие середины противоположных сторон выпуклого четырёхугольника, взаимно перпендикулярны и равны 2 и 7. Найдите площадь четырёхугольника.</a:t>
            </a:r>
            <a:endParaRPr lang="en-US" dirty="0">
              <a:cs typeface="Times New Roman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12876"/>
            <a:ext cx="48770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7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953" y="-28473"/>
            <a:ext cx="9164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dirty="0">
                <a:cs typeface="Times New Roman" charset="0"/>
              </a:rPr>
              <a:t>Четырёхугольник </a:t>
            </a:r>
            <a:r>
              <a:rPr lang="en-US" i="1" dirty="0">
                <a:cs typeface="Times New Roman" charset="0"/>
              </a:rPr>
              <a:t>EHFG </a:t>
            </a:r>
            <a:r>
              <a:rPr lang="ru-RU" dirty="0">
                <a:cs typeface="Times New Roman" charset="0"/>
              </a:rPr>
              <a:t>является ромбом. Его площадь равна 7. Она равна половине площади четырёхугольника </a:t>
            </a:r>
            <a:r>
              <a:rPr lang="en-US" i="1" dirty="0">
                <a:cs typeface="Times New Roman" charset="0"/>
              </a:rPr>
              <a:t>ABCD</a:t>
            </a:r>
            <a:r>
              <a:rPr lang="ru-RU" i="1" dirty="0">
                <a:cs typeface="Times New Roman" charset="0"/>
              </a:rPr>
              <a:t>. </a:t>
            </a:r>
            <a:r>
              <a:rPr lang="ru-RU" dirty="0">
                <a:cs typeface="Times New Roman" charset="0"/>
              </a:rPr>
              <a:t>Следовательно, площадь четырёхугольника </a:t>
            </a:r>
            <a:r>
              <a:rPr lang="en-US" i="1" dirty="0">
                <a:cs typeface="Times New Roman" charset="0"/>
              </a:rPr>
              <a:t>ABCD </a:t>
            </a:r>
            <a:r>
              <a:rPr lang="ru-RU" dirty="0">
                <a:cs typeface="Times New Roman" charset="0"/>
              </a:rPr>
              <a:t>равна 14.</a:t>
            </a:r>
            <a:r>
              <a:rPr lang="ru-RU" i="1" dirty="0">
                <a:cs typeface="Times New Roman" charset="0"/>
              </a:rPr>
              <a:t> </a:t>
            </a:r>
            <a:endParaRPr lang="en-US" dirty="0">
              <a:cs typeface="Times New Roman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95" y="1700808"/>
            <a:ext cx="521261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74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-20602" y="188640"/>
            <a:ext cx="916460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cs typeface="Times New Roman" charset="0"/>
              </a:rPr>
              <a:t>	</a:t>
            </a:r>
            <a:r>
              <a:rPr lang="en-US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0. </a:t>
            </a:r>
            <a:r>
              <a:rPr lang="ru-RU" dirty="0"/>
              <a:t>Отрезки, соединяющие середины противоположных сторон выпуклого четырёхугольника, равны между собой. Найдите площадь четырёхугольника, если его диагонали равны 8 и 12.</a:t>
            </a:r>
            <a:endParaRPr lang="en-US" dirty="0">
              <a:cs typeface="Times New Roman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628800"/>
            <a:ext cx="392878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275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350" y="-18485"/>
            <a:ext cx="916460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dirty="0">
                <a:cs typeface="Times New Roman" charset="0"/>
              </a:rPr>
              <a:t>Четырёхугольник </a:t>
            </a:r>
            <a:r>
              <a:rPr lang="en-US" i="1" dirty="0">
                <a:cs typeface="Times New Roman" charset="0"/>
              </a:rPr>
              <a:t>EGFH </a:t>
            </a:r>
            <a:r>
              <a:rPr lang="ru-RU" dirty="0">
                <a:cs typeface="Times New Roman" charset="0"/>
              </a:rPr>
              <a:t>является прямоугольником. Следовательно, диагонали </a:t>
            </a:r>
            <a:r>
              <a:rPr lang="en-US" i="1" dirty="0">
                <a:cs typeface="Times New Roman" charset="0"/>
              </a:rPr>
              <a:t>AC </a:t>
            </a:r>
            <a:r>
              <a:rPr lang="ru-RU" dirty="0">
                <a:cs typeface="Times New Roman" charset="0"/>
              </a:rPr>
              <a:t>и </a:t>
            </a:r>
            <a:r>
              <a:rPr lang="en-US" i="1" dirty="0">
                <a:cs typeface="Times New Roman" charset="0"/>
              </a:rPr>
              <a:t>BD </a:t>
            </a:r>
            <a:r>
              <a:rPr lang="ru-RU" dirty="0">
                <a:cs typeface="Times New Roman" charset="0"/>
              </a:rPr>
              <a:t>четырёхугольника </a:t>
            </a:r>
            <a:r>
              <a:rPr lang="en-US" i="1" dirty="0">
                <a:cs typeface="Times New Roman" charset="0"/>
              </a:rPr>
              <a:t>ABCD </a:t>
            </a:r>
            <a:r>
              <a:rPr lang="ru-RU" dirty="0">
                <a:cs typeface="Times New Roman" charset="0"/>
              </a:rPr>
              <a:t>перпендикулярны. Площадь четырёхугольника </a:t>
            </a:r>
            <a:r>
              <a:rPr lang="en-US" i="1" dirty="0">
                <a:cs typeface="Times New Roman" charset="0"/>
              </a:rPr>
              <a:t>ABCD </a:t>
            </a:r>
            <a:r>
              <a:rPr lang="ru-RU" dirty="0">
                <a:cs typeface="Times New Roman" charset="0"/>
              </a:rPr>
              <a:t>равна половине произведения диагоналей, т. е. равна 48.</a:t>
            </a:r>
            <a:r>
              <a:rPr lang="ru-RU" i="1" dirty="0">
                <a:cs typeface="Times New Roman" charset="0"/>
              </a:rPr>
              <a:t> </a:t>
            </a:r>
            <a:endParaRPr lang="en-US" dirty="0">
              <a:cs typeface="Times New Roman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058384" cy="316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1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8275" y="116632"/>
            <a:ext cx="8991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cs typeface="Times New Roman" charset="0"/>
              </a:rPr>
              <a:t>	</a:t>
            </a:r>
            <a:r>
              <a:rPr lang="en-US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1. </a:t>
            </a:r>
            <a:r>
              <a:rPr lang="ru-RU" dirty="0"/>
              <a:t>В выпуклом четырёхугольнике </a:t>
            </a:r>
            <a:r>
              <a:rPr lang="ru-RU" i="1" dirty="0"/>
              <a:t>ABCD </a:t>
            </a:r>
            <a:r>
              <a:rPr lang="ru-RU" dirty="0"/>
              <a:t>отрезок, соединяющий середины диагоналей, равен отрезку, соединяющему середины сторон </a:t>
            </a:r>
            <a:r>
              <a:rPr lang="ru-RU" i="1" dirty="0"/>
              <a:t>A</a:t>
            </a:r>
            <a:r>
              <a:rPr lang="en-US" i="1" dirty="0"/>
              <a:t>B</a:t>
            </a:r>
            <a:r>
              <a:rPr lang="ru-RU" i="1" dirty="0"/>
              <a:t> </a:t>
            </a:r>
            <a:r>
              <a:rPr lang="ru-RU" dirty="0"/>
              <a:t>и </a:t>
            </a:r>
            <a:r>
              <a:rPr lang="en-US" i="1" dirty="0"/>
              <a:t>CD</a:t>
            </a:r>
            <a:r>
              <a:rPr lang="ru-RU" dirty="0"/>
              <a:t>. Найдите угол, образованный продолжениями сторон </a:t>
            </a:r>
            <a:r>
              <a:rPr lang="en-US" i="1" dirty="0"/>
              <a:t>AD </a:t>
            </a:r>
            <a:r>
              <a:rPr lang="ru-RU" dirty="0"/>
              <a:t>и </a:t>
            </a:r>
            <a:r>
              <a:rPr lang="en-US" i="1" dirty="0"/>
              <a:t>BC</a:t>
            </a:r>
            <a:r>
              <a:rPr lang="en-US" dirty="0"/>
              <a:t>.</a:t>
            </a:r>
            <a:endParaRPr lang="en-US" dirty="0">
              <a:cs typeface="Times New Roman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9778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850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-1350" y="-18485"/>
                <a:ext cx="9164601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cs typeface="Times New Roman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charset="0"/>
                  </a:rPr>
                  <a:t>Решение. </a:t>
                </a:r>
                <a:r>
                  <a:rPr lang="ru-RU" dirty="0">
                    <a:cs typeface="Times New Roman" charset="0"/>
                  </a:rPr>
                  <a:t>Четырёхугольник </a:t>
                </a:r>
                <a:r>
                  <a:rPr lang="en-US" i="1" dirty="0">
                    <a:cs typeface="Times New Roman" charset="0"/>
                  </a:rPr>
                  <a:t>EHFG </a:t>
                </a:r>
                <a:r>
                  <a:rPr lang="ru-RU" dirty="0">
                    <a:cs typeface="Times New Roman" charset="0"/>
                  </a:rPr>
                  <a:t>является прямоугольником. Следовательно,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charset="0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charset="0"/>
                      </a:rPr>
                      <m:t>𝐻𝐹𝐺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charset="0"/>
                      </a:rPr>
                      <m:t>=90°.</m:t>
                    </m:r>
                  </m:oMath>
                </a14:m>
                <a:r>
                  <a:rPr lang="ru-RU" dirty="0">
                    <a:cs typeface="Times New Roman" charset="0"/>
                  </a:rPr>
                  <a:t> Отрезки </a:t>
                </a:r>
                <a:r>
                  <a:rPr lang="en-US" i="1" dirty="0">
                    <a:cs typeface="Times New Roman" charset="0"/>
                  </a:rPr>
                  <a:t>HF </a:t>
                </a:r>
                <a:r>
                  <a:rPr lang="ru-RU" dirty="0">
                    <a:cs typeface="Times New Roman" charset="0"/>
                  </a:rPr>
                  <a:t>и </a:t>
                </a:r>
                <a:r>
                  <a:rPr lang="en-US" i="1" dirty="0">
                    <a:cs typeface="Times New Roman" charset="0"/>
                  </a:rPr>
                  <a:t>FG </a:t>
                </a:r>
                <a:r>
                  <a:rPr lang="ru-RU" dirty="0">
                    <a:cs typeface="Times New Roman" charset="0"/>
                  </a:rPr>
                  <a:t>являются средними линиями треугольников соответственно </a:t>
                </a:r>
                <a:r>
                  <a:rPr lang="en-US" i="1" dirty="0">
                    <a:cs typeface="Times New Roman" charset="0"/>
                  </a:rPr>
                  <a:t>BCD </a:t>
                </a:r>
                <a:r>
                  <a:rPr lang="ru-RU" dirty="0">
                    <a:cs typeface="Times New Roman" charset="0"/>
                  </a:rPr>
                  <a:t>и </a:t>
                </a:r>
                <a:r>
                  <a:rPr lang="en-US" i="1" dirty="0">
                    <a:cs typeface="Times New Roman" charset="0"/>
                  </a:rPr>
                  <a:t>ACD</a:t>
                </a:r>
                <a:r>
                  <a:rPr lang="en-US" dirty="0">
                    <a:cs typeface="Times New Roman" charset="0"/>
                  </a:rPr>
                  <a:t>. </a:t>
                </a:r>
                <a:r>
                  <a:rPr lang="ru-RU" dirty="0">
                    <a:cs typeface="Times New Roman" charset="0"/>
                  </a:rPr>
                  <a:t>Значит, прямые </a:t>
                </a:r>
                <a:r>
                  <a:rPr lang="en-US" i="1" dirty="0">
                    <a:cs typeface="Times New Roman" charset="0"/>
                  </a:rPr>
                  <a:t>AD </a:t>
                </a:r>
                <a:r>
                  <a:rPr lang="ru-RU" dirty="0">
                    <a:cs typeface="Times New Roman" charset="0"/>
                  </a:rPr>
                  <a:t>и </a:t>
                </a:r>
                <a:r>
                  <a:rPr lang="en-US" i="1" dirty="0">
                    <a:cs typeface="Times New Roman" charset="0"/>
                  </a:rPr>
                  <a:t>BC </a:t>
                </a:r>
                <a:r>
                  <a:rPr lang="ru-RU" dirty="0">
                    <a:cs typeface="Times New Roman" charset="0"/>
                  </a:rPr>
                  <a:t>перпендикулярны. Искомый угол равен 90</a:t>
                </a:r>
                <a:r>
                  <a:rPr lang="ru-RU" baseline="30000" dirty="0">
                    <a:cs typeface="Times New Roman" charset="0"/>
                  </a:rPr>
                  <a:t>о</a:t>
                </a:r>
                <a:r>
                  <a:rPr lang="ru-RU" dirty="0">
                    <a:cs typeface="Times New Roman" charset="0"/>
                  </a:rPr>
                  <a:t>.</a:t>
                </a:r>
                <a:endParaRPr lang="en-US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350" y="-18485"/>
                <a:ext cx="9164601" cy="1938992"/>
              </a:xfrm>
              <a:prstGeom prst="rect">
                <a:avLst/>
              </a:prstGeom>
              <a:blipFill>
                <a:blip r:embed="rId3"/>
                <a:stretch>
                  <a:fillRect l="-1065" t="-2516" r="-998" b="-62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4673"/>
            <a:ext cx="5514700" cy="294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049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7057" y="745706"/>
            <a:ext cx="918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Теорема.</a:t>
            </a:r>
            <a:r>
              <a:rPr lang="ru-RU" b="1" dirty="0"/>
              <a:t> </a:t>
            </a:r>
            <a:r>
              <a:rPr lang="ru-RU" dirty="0"/>
              <a:t>Средняя линия трапеции параллельна основаниям и равна их </a:t>
            </a:r>
            <a:r>
              <a:rPr lang="ru-RU" dirty="0" err="1"/>
              <a:t>полусумме</a:t>
            </a:r>
            <a:r>
              <a:rPr lang="ru-RU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7570" y="3934123"/>
            <a:ext cx="91805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sz="2000" dirty="0">
                <a:solidFill>
                  <a:srgbClr val="FF0000"/>
                </a:solidFill>
              </a:rPr>
              <a:t>Доказательство. </a:t>
            </a:r>
            <a:r>
              <a:rPr lang="ru-RU" sz="2000" dirty="0"/>
              <a:t>Рассмотрим трапецию </a:t>
            </a:r>
            <a:r>
              <a:rPr lang="ru-RU" sz="2000" i="1" dirty="0"/>
              <a:t>ABCD  </a:t>
            </a:r>
            <a:r>
              <a:rPr lang="ru-RU" sz="2000" dirty="0"/>
              <a:t>(</a:t>
            </a:r>
            <a:r>
              <a:rPr lang="ru-RU" sz="2000" i="1" dirty="0"/>
              <a:t>AB </a:t>
            </a:r>
            <a:r>
              <a:rPr lang="ru-RU" sz="2000" dirty="0"/>
              <a:t>|| </a:t>
            </a:r>
            <a:r>
              <a:rPr lang="ru-RU" sz="2000" i="1" dirty="0"/>
              <a:t>CD</a:t>
            </a:r>
            <a:r>
              <a:rPr lang="ru-RU" sz="2000" dirty="0"/>
              <a:t>)</a:t>
            </a:r>
            <a:r>
              <a:rPr lang="ru-RU" sz="2000" i="1" dirty="0"/>
              <a:t> </a:t>
            </a:r>
            <a:r>
              <a:rPr lang="ru-RU" sz="2000" dirty="0"/>
              <a:t>и её среднюю линию </a:t>
            </a:r>
            <a:r>
              <a:rPr lang="ru-RU" sz="2000" i="1" dirty="0"/>
              <a:t>EF</a:t>
            </a:r>
            <a:r>
              <a:rPr lang="ru-RU" sz="2000" dirty="0"/>
              <a:t>. Проведём прямую </a:t>
            </a:r>
            <a:r>
              <a:rPr lang="ru-RU" sz="2000" i="1" dirty="0"/>
              <a:t>DF</a:t>
            </a:r>
            <a:r>
              <a:rPr lang="ru-RU" sz="2000" dirty="0"/>
              <a:t>. Обозначим </a:t>
            </a:r>
            <a:r>
              <a:rPr lang="ru-RU" sz="2000" i="1" dirty="0"/>
              <a:t>G</a:t>
            </a:r>
            <a:r>
              <a:rPr lang="ru-RU" sz="2000" dirty="0"/>
              <a:t> её точку пересечения с прямой </a:t>
            </a:r>
            <a:r>
              <a:rPr lang="ru-RU" sz="2000" i="1" dirty="0"/>
              <a:t>AB</a:t>
            </a:r>
            <a:r>
              <a:rPr lang="ru-RU" sz="2000" dirty="0"/>
              <a:t>. Треугольники </a:t>
            </a:r>
            <a:r>
              <a:rPr lang="ru-RU" sz="2000" i="1" dirty="0"/>
              <a:t>DFC</a:t>
            </a:r>
            <a:r>
              <a:rPr lang="ru-RU" sz="2000" dirty="0"/>
              <a:t> и </a:t>
            </a:r>
            <a:r>
              <a:rPr lang="ru-RU" sz="2000" i="1" dirty="0"/>
              <a:t>GFB</a:t>
            </a:r>
            <a:r>
              <a:rPr lang="ru-RU" sz="2000" dirty="0"/>
              <a:t> равны по второму признаку равенства треугольни­ков. Следовательно, равны отрезки </a:t>
            </a:r>
            <a:r>
              <a:rPr lang="ru-RU" sz="2000" i="1" dirty="0"/>
              <a:t>DF </a:t>
            </a:r>
            <a:r>
              <a:rPr lang="ru-RU" sz="2000" dirty="0"/>
              <a:t>и</a:t>
            </a:r>
            <a:r>
              <a:rPr lang="ru-RU" sz="2000" i="1" dirty="0"/>
              <a:t> GF</a:t>
            </a:r>
            <a:r>
              <a:rPr lang="ru-RU" sz="2000" dirty="0"/>
              <a:t>. Зна­чит, </a:t>
            </a:r>
            <a:r>
              <a:rPr lang="ru-RU" sz="2000" i="1" dirty="0"/>
              <a:t>EF</a:t>
            </a:r>
            <a:r>
              <a:rPr lang="ru-RU" sz="2000" dirty="0"/>
              <a:t> - средняя линия треугольника </a:t>
            </a:r>
            <a:r>
              <a:rPr lang="ru-RU" sz="2000" i="1" dirty="0"/>
              <a:t>AGD</a:t>
            </a:r>
            <a:r>
              <a:rPr lang="ru-RU" sz="2000" dirty="0"/>
              <a:t>. Из теоремы о средней линии треугольника получаем, что отрезок </a:t>
            </a:r>
            <a:r>
              <a:rPr lang="ru-RU" sz="2000" i="1" dirty="0"/>
              <a:t>EF</a:t>
            </a:r>
            <a:r>
              <a:rPr lang="ru-RU" sz="2000" dirty="0"/>
              <a:t> параллелен </a:t>
            </a:r>
            <a:r>
              <a:rPr lang="ru-RU" sz="2000" i="1" dirty="0"/>
              <a:t>AB </a:t>
            </a:r>
            <a:r>
              <a:rPr lang="ru-RU" sz="2000" dirty="0"/>
              <a:t>и равен половине отрезка </a:t>
            </a:r>
            <a:r>
              <a:rPr lang="ru-RU" sz="2000" i="1" dirty="0"/>
              <a:t>AG</a:t>
            </a:r>
            <a:r>
              <a:rPr lang="ru-RU" sz="2000" dirty="0"/>
              <a:t>. Так как </a:t>
            </a:r>
            <a:r>
              <a:rPr lang="ru-RU" sz="2000" i="1" dirty="0"/>
              <a:t>AB </a:t>
            </a:r>
            <a:r>
              <a:rPr lang="ru-RU" sz="2000" dirty="0"/>
              <a:t>|| </a:t>
            </a:r>
            <a:r>
              <a:rPr lang="ru-RU" sz="2000" i="1" dirty="0"/>
              <a:t>CD</a:t>
            </a:r>
            <a:r>
              <a:rPr lang="ru-RU" sz="2000" dirty="0"/>
              <a:t>, то отрезок </a:t>
            </a:r>
            <a:r>
              <a:rPr lang="ru-RU" sz="2000" i="1" dirty="0"/>
              <a:t>EF </a:t>
            </a:r>
            <a:r>
              <a:rPr lang="ru-RU" sz="2000" dirty="0"/>
              <a:t>будет параллелен обоим основаниям трапеции. Так как отрезок </a:t>
            </a:r>
            <a:r>
              <a:rPr lang="ru-RU" sz="2000" i="1" dirty="0"/>
              <a:t>AG </a:t>
            </a:r>
            <a:r>
              <a:rPr lang="ru-RU" sz="2000" dirty="0"/>
              <a:t>равен сумме оснований трапеции, то отрезок </a:t>
            </a:r>
            <a:r>
              <a:rPr lang="ru-RU" sz="2000" i="1" dirty="0"/>
              <a:t>EF</a:t>
            </a:r>
            <a:r>
              <a:rPr lang="ru-RU" sz="2000" dirty="0"/>
              <a:t> будет равен </a:t>
            </a:r>
            <a:r>
              <a:rPr lang="ru-RU" sz="2000" dirty="0" err="1"/>
              <a:t>полусумме</a:t>
            </a:r>
            <a:r>
              <a:rPr lang="ru-RU" sz="2000" dirty="0"/>
              <a:t> оснований трапеции.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6" y="1601702"/>
            <a:ext cx="7560840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52" y="791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2. Средняя линия трапеции</a:t>
            </a:r>
          </a:p>
        </p:txBody>
      </p:sp>
    </p:spTree>
    <p:extLst>
      <p:ext uri="{BB962C8B-B14F-4D97-AF65-F5344CB8AC3E}">
        <p14:creationId xmlns:p14="http://schemas.microsoft.com/office/powerpoint/2010/main" val="2091644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81" y="84744"/>
            <a:ext cx="9180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Следствие.</a:t>
            </a:r>
            <a:r>
              <a:rPr lang="ru-RU" dirty="0"/>
              <a:t> Если прямая проходит через середину одной боковой стороны и параллельна основанию трапеции, то она проходит через середину второй боковой стороны этой трапеции.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81" y="3449570"/>
            <a:ext cx="9180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Доказательство.</a:t>
            </a:r>
            <a:r>
              <a:rPr lang="ru-RU" dirty="0"/>
              <a:t> Пусть прямая проходит через середину </a:t>
            </a:r>
            <a:r>
              <a:rPr lang="en-US" i="1" dirty="0"/>
              <a:t>E </a:t>
            </a:r>
            <a:r>
              <a:rPr lang="ru-RU" dirty="0"/>
              <a:t>стороны </a:t>
            </a:r>
            <a:r>
              <a:rPr lang="en-US" i="1" dirty="0"/>
              <a:t>AD </a:t>
            </a:r>
            <a:r>
              <a:rPr lang="ru-RU" dirty="0"/>
              <a:t>и параллельна стороне </a:t>
            </a:r>
            <a:r>
              <a:rPr lang="en-US" i="1" dirty="0"/>
              <a:t>AB </a:t>
            </a:r>
            <a:r>
              <a:rPr lang="ru-RU" dirty="0"/>
              <a:t>трапеции </a:t>
            </a:r>
            <a:r>
              <a:rPr lang="en-US" i="1" dirty="0"/>
              <a:t>ABCD </a:t>
            </a:r>
            <a:r>
              <a:rPr lang="ru-RU" dirty="0"/>
              <a:t>(</a:t>
            </a:r>
            <a:r>
              <a:rPr lang="en-US" i="1" dirty="0"/>
              <a:t>AB </a:t>
            </a:r>
            <a:r>
              <a:rPr lang="ru-RU" dirty="0"/>
              <a:t>|| </a:t>
            </a:r>
            <a:r>
              <a:rPr lang="en-US" i="1" dirty="0"/>
              <a:t>CD</a:t>
            </a:r>
            <a:r>
              <a:rPr lang="ru-RU" dirty="0"/>
              <a:t>). Так как средняя линия </a:t>
            </a:r>
            <a:r>
              <a:rPr lang="en-US" i="1" dirty="0"/>
              <a:t>EF </a:t>
            </a:r>
            <a:r>
              <a:rPr lang="ru-RU" dirty="0"/>
              <a:t>также параллельна стороне </a:t>
            </a:r>
            <a:r>
              <a:rPr lang="en-US" i="1" dirty="0"/>
              <a:t>AB</a:t>
            </a:r>
            <a:r>
              <a:rPr lang="ru-RU" dirty="0"/>
              <a:t>, то она должна лежать на данной прямой. Следовательно, середина </a:t>
            </a:r>
            <a:r>
              <a:rPr lang="en-US" i="1" dirty="0"/>
              <a:t>F </a:t>
            </a:r>
            <a:r>
              <a:rPr lang="ru-RU" dirty="0"/>
              <a:t>стороны </a:t>
            </a:r>
            <a:r>
              <a:rPr lang="en-US" i="1" dirty="0"/>
              <a:t>BC </a:t>
            </a:r>
            <a:r>
              <a:rPr lang="ru-RU" dirty="0"/>
              <a:t>принадлежит этой прямой.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38361"/>
            <a:ext cx="3209528" cy="210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757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0" y="53340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1. Проведите среднюю линию трапеции, изображенной на рисунке.</a:t>
            </a:r>
          </a:p>
        </p:txBody>
      </p:sp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99037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8C684-47F9-4EBB-A51A-2BCF31AEC1D9}"/>
              </a:ext>
            </a:extLst>
          </p:cNvPr>
          <p:cNvGrpSpPr/>
          <p:nvPr/>
        </p:nvGrpSpPr>
        <p:grpSpPr>
          <a:xfrm>
            <a:off x="432837" y="1628799"/>
            <a:ext cx="8558763" cy="2952327"/>
            <a:chOff x="432837" y="1628799"/>
            <a:chExt cx="8558763" cy="2952327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1BA94765-F89E-467A-B781-112446C8A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837" y="4119461"/>
              <a:ext cx="855876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	</a:t>
              </a:r>
              <a:r>
                <a:rPr lang="ru-RU" dirty="0">
                  <a:solidFill>
                    <a:srgbClr val="FF0000"/>
                  </a:solidFill>
                </a:rPr>
                <a:t>Ответ.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DBAB147-0E6E-44C4-AE16-0CCB6BD09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628799"/>
              <a:ext cx="2992770" cy="2952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23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646956"/>
            <a:ext cx="1917389" cy="2952328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646956"/>
            <a:ext cx="1894606" cy="2952328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5" y="3789040"/>
            <a:ext cx="1900941" cy="2952328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5" y="3789040"/>
            <a:ext cx="19835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646956"/>
            <a:ext cx="19225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461392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2. Изобразите трапецию, если заданы две её вершины </a:t>
            </a:r>
            <a:r>
              <a:rPr lang="en-US" i="1" dirty="0"/>
              <a:t>A</a:t>
            </a:r>
            <a:r>
              <a:rPr lang="ru-RU" dirty="0"/>
              <a:t>, </a:t>
            </a:r>
            <a:r>
              <a:rPr lang="en-US" i="1" dirty="0"/>
              <a:t>C</a:t>
            </a:r>
            <a:r>
              <a:rPr lang="ru-RU" dirty="0"/>
              <a:t> и средняя линия </a:t>
            </a:r>
            <a:r>
              <a:rPr lang="en-US" i="1" dirty="0"/>
              <a:t>EF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7366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858EE07-1FA1-4E35-9B17-9AC5924937A9}"/>
              </a:ext>
            </a:extLst>
          </p:cNvPr>
          <p:cNvGrpSpPr/>
          <p:nvPr/>
        </p:nvGrpSpPr>
        <p:grpSpPr>
          <a:xfrm>
            <a:off x="467544" y="1556792"/>
            <a:ext cx="8524056" cy="3724579"/>
            <a:chOff x="467544" y="1556792"/>
            <a:chExt cx="8524056" cy="3724579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578E2E9B-CB66-4CCE-9438-B1AB2DA3D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4819706"/>
              <a:ext cx="852405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	</a:t>
              </a:r>
              <a:r>
                <a:rPr lang="ru-RU" dirty="0">
                  <a:solidFill>
                    <a:srgbClr val="FF0000"/>
                  </a:solidFill>
                </a:rPr>
                <a:t>Ответ.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68974DB-252F-4E75-AE83-34116CF1C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556792"/>
              <a:ext cx="5616624" cy="2913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67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06" y="369971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Средняя линия трапеции равна 30 см, а меньшее основание равно 20 см. Найдите большее основание.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082949" cy="179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672CEA6-21BB-40FE-8033-8D547EA6E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" y="4653136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>
                <a:cs typeface="Times New Roman" pitchFamily="18" charset="0"/>
              </a:rPr>
              <a:t>40 см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4298" y="122413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4. Основания трапеции относятся как 5:2, а их разность равна 18 см. Найдите среднюю линию трапеции.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276872"/>
            <a:ext cx="4773071" cy="2817158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7D29952-CF66-42A6-A88F-1F09AA080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" y="5633864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>
                <a:cs typeface="Times New Roman" pitchFamily="18" charset="0"/>
              </a:rPr>
              <a:t>21 см.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669" y="148478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5</a:t>
            </a:r>
            <a:r>
              <a:rPr lang="ru-RU" dirty="0"/>
              <a:t>.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Основания трапеции </a:t>
            </a:r>
            <a:r>
              <a:rPr lang="en-US" i="1" dirty="0"/>
              <a:t>ABCD </a:t>
            </a:r>
            <a:r>
              <a:rPr lang="ru-RU" dirty="0"/>
              <a:t>равны 6 и 4. Найдите отрезки, на которые диагонали этой трапеции делят её среднюю линию </a:t>
            </a:r>
            <a:r>
              <a:rPr lang="en-US" i="1" dirty="0"/>
              <a:t>EF</a:t>
            </a:r>
            <a:r>
              <a:rPr lang="ru-RU" dirty="0"/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36912"/>
            <a:ext cx="36794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B790A30-A45D-46BE-BFD0-C2E296E1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" y="5517232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>
                <a:cs typeface="Times New Roman" charset="0"/>
              </a:rPr>
              <a:t>2, 1, 2. 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93" y="189894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en-US" dirty="0"/>
              <a:t>6</a:t>
            </a:r>
            <a:r>
              <a:rPr lang="ru-RU" dirty="0"/>
              <a:t>. Боковые стороны трапеции, описанной около окружности, равны 4 и 6. Найдите среднюю линию этой трапеции.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009876" cy="21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5BE13E2-F630-41EE-8F3D-5834A7D0F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" y="5257590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>
                <a:cs typeface="Times New Roman" charset="0"/>
              </a:rPr>
              <a:t>5 см. 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3769" y="332656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7</a:t>
            </a:r>
            <a:r>
              <a:rPr lang="ru-RU" dirty="0">
                <a:cs typeface="Times New Roman" pitchFamily="18" charset="0"/>
              </a:rPr>
              <a:t>. Может ли средняя линия трапеции пройти через точку пересечения диагоналей?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FE60EE0-A676-4C9D-A462-C5045FD058AF}"/>
              </a:ext>
            </a:extLst>
          </p:cNvPr>
          <p:cNvGrpSpPr/>
          <p:nvPr/>
        </p:nvGrpSpPr>
        <p:grpSpPr>
          <a:xfrm>
            <a:off x="-1" y="1366897"/>
            <a:ext cx="9134453" cy="4124206"/>
            <a:chOff x="-9547" y="1366897"/>
            <a:chExt cx="9144000" cy="4124206"/>
          </a:xfrm>
        </p:grpSpPr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250A58B-2104-4EB1-8C32-17E0925FF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547" y="1366897"/>
              <a:ext cx="9144000" cy="206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</a:t>
              </a:r>
              <a:r>
                <a:rPr lang="ru-RU" sz="2000" dirty="0">
                  <a:solidFill>
                    <a:srgbClr val="FF3300"/>
                  </a:solidFill>
                </a:rPr>
                <a:t>Решение.</a:t>
              </a:r>
              <a:r>
                <a:rPr lang="ru-RU" sz="2000" dirty="0">
                  <a:solidFill>
                    <a:schemeClr val="accent1"/>
                  </a:solidFill>
                </a:rPr>
                <a:t> </a:t>
              </a:r>
              <a:r>
                <a:rPr lang="ru-RU" sz="2000" dirty="0"/>
                <a:t>Нет. Действительно, пусть </a:t>
              </a:r>
              <a:r>
                <a:rPr lang="en-US" sz="2000" i="1" dirty="0"/>
                <a:t>ABCD </a:t>
              </a:r>
              <a:r>
                <a:rPr lang="ru-RU" sz="2000" dirty="0"/>
                <a:t>– трапеция, </a:t>
              </a:r>
              <a:r>
                <a:rPr lang="en-US" sz="2000" i="1" dirty="0"/>
                <a:t>EF </a:t>
              </a:r>
              <a:r>
                <a:rPr lang="ru-RU" sz="2000" dirty="0"/>
                <a:t>– средняя линия, </a:t>
              </a:r>
              <a:r>
                <a:rPr lang="en-US" sz="2000" i="1" dirty="0"/>
                <a:t>G</a:t>
              </a:r>
              <a:r>
                <a:rPr lang="en-US" sz="2000" dirty="0"/>
                <a:t>, </a:t>
              </a:r>
              <a:r>
                <a:rPr lang="en-US" sz="2000" i="1" dirty="0"/>
                <a:t>H</a:t>
              </a:r>
              <a:r>
                <a:rPr lang="en-US" sz="2000" dirty="0"/>
                <a:t> </a:t>
              </a:r>
              <a:r>
                <a:rPr lang="ru-RU" sz="2000" dirty="0"/>
                <a:t>– ее точки пересечения с диагоналями. Тогда </a:t>
              </a:r>
              <a:r>
                <a:rPr lang="en-US" sz="2000" i="1" dirty="0"/>
                <a:t>EG </a:t>
              </a:r>
              <a:r>
                <a:rPr lang="ru-RU" sz="2000" dirty="0"/>
                <a:t>– средняя линия треугольника </a:t>
              </a:r>
              <a:r>
                <a:rPr lang="en-US" sz="2000" i="1" dirty="0"/>
                <a:t>ACD</a:t>
              </a:r>
              <a:r>
                <a:rPr lang="ru-RU" sz="2000" dirty="0"/>
                <a:t> и, следовательно, равна половине </a:t>
              </a:r>
              <a:r>
                <a:rPr lang="en-US" sz="2000" i="1" dirty="0"/>
                <a:t>CD</a:t>
              </a:r>
              <a:r>
                <a:rPr lang="ru-RU" sz="2000" dirty="0"/>
                <a:t>. </a:t>
              </a:r>
              <a:r>
                <a:rPr lang="en-US" sz="2000" i="1" dirty="0"/>
                <a:t>FH </a:t>
              </a:r>
              <a:r>
                <a:rPr lang="ru-RU" sz="2000" dirty="0"/>
                <a:t>– средняя линия треугольника </a:t>
              </a:r>
              <a:r>
                <a:rPr lang="en-US" sz="2000" i="1" dirty="0"/>
                <a:t>BCD</a:t>
              </a:r>
              <a:r>
                <a:rPr lang="ru-RU" sz="2000" dirty="0"/>
                <a:t> и, следовательно, равна половине </a:t>
              </a:r>
              <a:r>
                <a:rPr lang="en-US" sz="2000" i="1" dirty="0"/>
                <a:t>CD</a:t>
              </a:r>
              <a:r>
                <a:rPr lang="ru-RU" sz="2000" dirty="0"/>
                <a:t>. Если бы точки </a:t>
              </a:r>
              <a:r>
                <a:rPr lang="en-US" sz="2000" i="1" dirty="0"/>
                <a:t>G </a:t>
              </a:r>
              <a:r>
                <a:rPr lang="ru-RU" sz="2000" dirty="0"/>
                <a:t>и </a:t>
              </a:r>
              <a:r>
                <a:rPr lang="en-US" sz="2000" i="1" dirty="0"/>
                <a:t>H </a:t>
              </a:r>
              <a:r>
                <a:rPr lang="ru-RU" sz="2000" dirty="0"/>
                <a:t>совпадали, то средняя линия </a:t>
              </a:r>
              <a:r>
                <a:rPr lang="en-US" sz="2000" i="1" dirty="0"/>
                <a:t>EF</a:t>
              </a:r>
              <a:r>
                <a:rPr lang="ru-RU" sz="2000" dirty="0"/>
                <a:t> была бы равна </a:t>
              </a:r>
              <a:r>
                <a:rPr lang="en-US" sz="2000" i="1" dirty="0"/>
                <a:t>CD</a:t>
              </a:r>
              <a:r>
                <a:rPr lang="ru-RU" sz="2000" dirty="0"/>
                <a:t>. В этом случае четырёхугольник </a:t>
              </a:r>
              <a:r>
                <a:rPr lang="en-US" sz="2000" i="1" dirty="0"/>
                <a:t>ABCD</a:t>
              </a:r>
              <a:r>
                <a:rPr lang="ru-RU" sz="2000" dirty="0"/>
                <a:t> был бы параллелограммом.</a:t>
              </a: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2CDDCBD7-5412-4A6A-8629-D451044F5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2" y="3429000"/>
              <a:ext cx="4103511" cy="206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39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50156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en-US" dirty="0"/>
              <a:t>8</a:t>
            </a:r>
            <a:r>
              <a:rPr lang="ru-RU" dirty="0"/>
              <a:t>. Диагонали равнобедренной трапеции перпендикулярны. Найдите площадь этой трапеции, если её средняя линия равна 4.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140131" cy="276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478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</a:t>
            </a:r>
            <a:r>
              <a:rPr lang="ru-RU" sz="2000" dirty="0">
                <a:solidFill>
                  <a:srgbClr val="FF3300"/>
                </a:solidFill>
              </a:rPr>
              <a:t>Решение.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/>
              <a:t>Через вершину </a:t>
            </a:r>
            <a:r>
              <a:rPr lang="en-US" sz="2000" i="1" dirty="0"/>
              <a:t>C</a:t>
            </a:r>
            <a:r>
              <a:rPr lang="ru-RU" sz="2000" dirty="0"/>
              <a:t> проведём прямую, параллельную прямой </a:t>
            </a:r>
            <a:r>
              <a:rPr lang="en-US" sz="2000" i="1" dirty="0"/>
              <a:t>BD</a:t>
            </a:r>
            <a:r>
              <a:rPr lang="ru-RU" sz="2000" dirty="0"/>
              <a:t>. Обозначим </a:t>
            </a:r>
            <a:r>
              <a:rPr lang="en-US" sz="2000" i="1" dirty="0"/>
              <a:t>G </a:t>
            </a:r>
            <a:r>
              <a:rPr lang="ru-RU" sz="2000" dirty="0"/>
              <a:t>точку её пересечения с прямой </a:t>
            </a:r>
            <a:r>
              <a:rPr lang="en-US" sz="2000" i="1" dirty="0"/>
              <a:t>AB</a:t>
            </a:r>
            <a:r>
              <a:rPr lang="en-US" sz="2000" dirty="0"/>
              <a:t>. </a:t>
            </a:r>
            <a:r>
              <a:rPr lang="ru-RU" sz="2000" dirty="0"/>
              <a:t>Треугольник </a:t>
            </a:r>
            <a:r>
              <a:rPr lang="en-US" sz="2000" i="1" dirty="0"/>
              <a:t>BGC </a:t>
            </a:r>
            <a:r>
              <a:rPr lang="ru-RU" sz="2000" dirty="0"/>
              <a:t>равен треугольнику </a:t>
            </a:r>
            <a:r>
              <a:rPr lang="en-US" sz="2000" i="1" dirty="0"/>
              <a:t>CDB</a:t>
            </a:r>
            <a:r>
              <a:rPr lang="en-US" sz="2000" dirty="0"/>
              <a:t>. </a:t>
            </a:r>
            <a:r>
              <a:rPr lang="ru-RU" sz="2000" dirty="0"/>
              <a:t>Площадь треугольника </a:t>
            </a:r>
            <a:r>
              <a:rPr lang="en-US" sz="2000" i="1" dirty="0"/>
              <a:t>ABD </a:t>
            </a:r>
            <a:r>
              <a:rPr lang="ru-RU" sz="2000" dirty="0"/>
              <a:t>равна площади треугольника </a:t>
            </a:r>
            <a:r>
              <a:rPr lang="en-US" sz="2000" i="1" dirty="0"/>
              <a:t>ABC</a:t>
            </a:r>
            <a:r>
              <a:rPr lang="ru-RU" sz="2000" dirty="0"/>
              <a:t>. Следовательно, площадь трапеции равна площади равнобедренного прямоугольного треугольника </a:t>
            </a:r>
            <a:r>
              <a:rPr lang="en-US" sz="2000" i="1" dirty="0"/>
              <a:t>AGC</a:t>
            </a:r>
            <a:r>
              <a:rPr lang="ru-RU" sz="2000" dirty="0"/>
              <a:t>, гипотенуза которого равна 8. Значит, искомая площадь равна 16.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349551" cy="255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058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629" y="872934"/>
            <a:ext cx="9134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	</a:t>
            </a:r>
            <a:r>
              <a:rPr lang="ru-RU" dirty="0">
                <a:solidFill>
                  <a:srgbClr val="FF0000"/>
                </a:solidFill>
              </a:rPr>
              <a:t>Теорема (Фалеса).</a:t>
            </a:r>
            <a:r>
              <a:rPr lang="ru-RU" dirty="0"/>
              <a:t> Если параллельные прямые, пересекающие стороны угла, отсекают на одной его стороне равные отрезки, то они отсекают равные отрезки и на другой его стороне.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9629" y="4521893"/>
            <a:ext cx="9134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	</a:t>
            </a:r>
            <a:r>
              <a:rPr lang="ru-RU" dirty="0">
                <a:solidFill>
                  <a:srgbClr val="FF0000"/>
                </a:solidFill>
              </a:rPr>
              <a:t>Доказательство.</a:t>
            </a:r>
            <a:r>
              <a:rPr lang="ru-RU" dirty="0"/>
              <a:t> Пусть три параллельные прямые пересекают стороны этого угла соответственно в точках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dirty="0"/>
              <a:t>,</a:t>
            </a:r>
            <a:r>
              <a:rPr lang="ru-RU" i="1" dirty="0"/>
              <a:t> А</a:t>
            </a:r>
            <a:r>
              <a:rPr lang="ru-RU" baseline="-25000" dirty="0"/>
              <a:t>2</a:t>
            </a:r>
            <a:r>
              <a:rPr lang="ru-RU" dirty="0"/>
              <a:t>,</a:t>
            </a:r>
            <a:r>
              <a:rPr lang="ru-RU" i="1" dirty="0"/>
              <a:t> А</a:t>
            </a:r>
            <a:r>
              <a:rPr lang="ru-RU" baseline="-25000" dirty="0"/>
              <a:t>3</a:t>
            </a:r>
            <a:r>
              <a:rPr lang="ru-RU" dirty="0"/>
              <a:t> и 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dirty="0"/>
              <a:t>,</a:t>
            </a:r>
            <a:r>
              <a:rPr lang="ru-RU" i="1" dirty="0"/>
              <a:t> В</a:t>
            </a:r>
            <a:r>
              <a:rPr lang="ru-RU" baseline="-25000" dirty="0"/>
              <a:t>2</a:t>
            </a:r>
            <a:r>
              <a:rPr lang="ru-RU" dirty="0"/>
              <a:t>,</a:t>
            </a:r>
            <a:r>
              <a:rPr lang="ru-RU" i="1" dirty="0"/>
              <a:t> В</a:t>
            </a:r>
            <a:r>
              <a:rPr lang="ru-RU" baseline="-25000" dirty="0"/>
              <a:t>3</a:t>
            </a:r>
            <a:r>
              <a:rPr lang="ru-RU" dirty="0"/>
              <a:t>. Если отрезки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i="1" dirty="0"/>
              <a:t>А</a:t>
            </a:r>
            <a:r>
              <a:rPr lang="ru-RU" baseline="-25000" dirty="0"/>
              <a:t>2</a:t>
            </a:r>
            <a:r>
              <a:rPr lang="ru-RU" i="1" dirty="0"/>
              <a:t> </a:t>
            </a:r>
            <a:r>
              <a:rPr lang="ru-RU" dirty="0"/>
              <a:t>и</a:t>
            </a:r>
            <a:r>
              <a:rPr lang="ru-RU" i="1" dirty="0"/>
              <a:t> А</a:t>
            </a:r>
            <a:r>
              <a:rPr lang="ru-RU" baseline="-25000" dirty="0"/>
              <a:t>2</a:t>
            </a:r>
            <a:r>
              <a:rPr lang="ru-RU" i="1" dirty="0"/>
              <a:t>А</a:t>
            </a:r>
            <a:r>
              <a:rPr lang="ru-RU" baseline="-25000" dirty="0"/>
              <a:t>3</a:t>
            </a:r>
            <a:r>
              <a:rPr lang="ru-RU" dirty="0"/>
              <a:t> равны, то </a:t>
            </a:r>
            <a:r>
              <a:rPr lang="ru-RU" i="1" dirty="0"/>
              <a:t>А</a:t>
            </a:r>
            <a:r>
              <a:rPr lang="ru-RU" baseline="-25000" dirty="0"/>
              <a:t>2</a:t>
            </a:r>
            <a:r>
              <a:rPr lang="ru-RU" i="1" dirty="0"/>
              <a:t>В</a:t>
            </a:r>
            <a:r>
              <a:rPr lang="ru-RU" baseline="-25000" dirty="0"/>
              <a:t>2</a:t>
            </a:r>
            <a:r>
              <a:rPr lang="ru-RU" dirty="0"/>
              <a:t> – средняя линия трапеции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i="1" dirty="0"/>
              <a:t>А</a:t>
            </a:r>
            <a:r>
              <a:rPr lang="ru-RU" baseline="-25000" dirty="0"/>
              <a:t>3</a:t>
            </a:r>
            <a:r>
              <a:rPr lang="ru-RU" i="1" dirty="0"/>
              <a:t>В</a:t>
            </a:r>
            <a:r>
              <a:rPr lang="ru-RU" baseline="-25000" dirty="0"/>
              <a:t>3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dirty="0"/>
              <a:t>. Следовательно, равны и отрезки 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i="1" dirty="0"/>
              <a:t>В</a:t>
            </a:r>
            <a:r>
              <a:rPr lang="ru-RU" baseline="-25000" dirty="0"/>
              <a:t>2</a:t>
            </a:r>
            <a:r>
              <a:rPr lang="ru-RU" i="1" dirty="0"/>
              <a:t> </a:t>
            </a:r>
            <a:r>
              <a:rPr lang="ru-RU" dirty="0"/>
              <a:t>и</a:t>
            </a:r>
            <a:r>
              <a:rPr lang="ru-RU" i="1" dirty="0"/>
              <a:t> В</a:t>
            </a:r>
            <a:r>
              <a:rPr lang="ru-RU" baseline="-25000" dirty="0"/>
              <a:t>2</a:t>
            </a:r>
            <a:r>
              <a:rPr lang="ru-RU" i="1" dirty="0"/>
              <a:t>В</a:t>
            </a:r>
            <a:r>
              <a:rPr lang="ru-RU" baseline="-25000" dirty="0"/>
              <a:t>3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37958"/>
            <a:ext cx="3744405" cy="225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886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3. Теорема Фалеса</a:t>
            </a:r>
          </a:p>
        </p:txBody>
      </p:sp>
    </p:spTree>
    <p:extLst>
      <p:ext uri="{BB962C8B-B14F-4D97-AF65-F5344CB8AC3E}">
        <p14:creationId xmlns:p14="http://schemas.microsoft.com/office/powerpoint/2010/main" val="434992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0" y="69269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1. Стороны 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OC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OB </a:t>
            </a:r>
            <a:r>
              <a:rPr lang="ru-RU" dirty="0">
                <a:cs typeface="Times New Roman" pitchFamily="18" charset="0"/>
              </a:rPr>
              <a:t>=</a:t>
            </a:r>
            <a:r>
              <a:rPr lang="ru-RU" i="1" dirty="0"/>
              <a:t> </a:t>
            </a:r>
            <a:r>
              <a:rPr lang="en-US" i="1" dirty="0"/>
              <a:t>BD =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5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OA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6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04120"/>
            <a:ext cx="3194892" cy="261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2B0E3-9738-4194-BDA9-91DA0CE57CED}"/>
              </a:ext>
            </a:extLst>
          </p:cNvPr>
          <p:cNvSpPr txBox="1"/>
          <p:nvPr/>
        </p:nvSpPr>
        <p:spPr>
          <a:xfrm>
            <a:off x="323528" y="515719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 </a:t>
            </a:r>
            <a:r>
              <a:rPr lang="ru-RU"/>
              <a:t>12.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9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657" y="573832"/>
            <a:ext cx="1964343" cy="2952328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5" y="573832"/>
            <a:ext cx="1950395" cy="2952328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5" y="573832"/>
            <a:ext cx="1964343" cy="2952328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7" y="3717032"/>
            <a:ext cx="1950395" cy="2952328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992240" cy="2952328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96434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84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5597" y="271385"/>
            <a:ext cx="90117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2. В треугольнике </a:t>
            </a:r>
            <a:r>
              <a:rPr lang="ru-RU" i="1" dirty="0">
                <a:cs typeface="Times New Roman" charset="0"/>
              </a:rPr>
              <a:t>АВС</a:t>
            </a:r>
            <a:r>
              <a:rPr lang="ru-RU" dirty="0">
                <a:cs typeface="Times New Roman" charset="0"/>
              </a:rPr>
              <a:t> сторона </a:t>
            </a:r>
            <a:r>
              <a:rPr lang="ru-RU" i="1" dirty="0">
                <a:cs typeface="Times New Roman" charset="0"/>
              </a:rPr>
              <a:t>ВС</a:t>
            </a:r>
            <a:r>
              <a:rPr lang="ru-RU" dirty="0">
                <a:cs typeface="Times New Roman" charset="0"/>
              </a:rPr>
              <a:t> разделена на четыре равные части и через полученные точки деления проведены прямые, параллельные стороне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, равной 18 см. Найдите отрезки этих прямых, заключенные внутри треугольника.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59" y="2132856"/>
            <a:ext cx="343388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F1080-12B2-4D29-9EF1-26EA6C7DD939}"/>
              </a:ext>
            </a:extLst>
          </p:cNvPr>
          <p:cNvSpPr txBox="1"/>
          <p:nvPr/>
        </p:nvSpPr>
        <p:spPr>
          <a:xfrm>
            <a:off x="179512" y="515719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	Ответ. </a:t>
            </a:r>
            <a:r>
              <a:rPr lang="ru-RU" dirty="0"/>
              <a:t>4,5, 9, 13,5.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522" y="-33554"/>
            <a:ext cx="909747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3. Основания трапеции равны 14 см и 20 см. Одна из боковых сторон разделена на три равные части и через точки деления проведены прямые, параллельные основаниям трапеции. Найдите отрезки этих прямых, заключенные внутри трапеции.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3526892" cy="234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0D9F5-83C4-4406-90E7-CC94A636A632}"/>
              </a:ext>
            </a:extLst>
          </p:cNvPr>
          <p:cNvSpPr txBox="1"/>
          <p:nvPr/>
        </p:nvSpPr>
        <p:spPr>
          <a:xfrm>
            <a:off x="395536" y="486916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dirty="0"/>
              <a:t> 16, 18.</a:t>
            </a:r>
          </a:p>
        </p:txBody>
      </p:sp>
    </p:spTree>
    <p:extLst>
      <p:ext uri="{BB962C8B-B14F-4D97-AF65-F5344CB8AC3E}">
        <p14:creationId xmlns:p14="http://schemas.microsoft.com/office/powerpoint/2010/main" val="147468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06889"/>
            <a:ext cx="90117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4. С помощью линейки разделите отрезок </a:t>
            </a:r>
            <a:r>
              <a:rPr lang="en-US" i="1" dirty="0">
                <a:cs typeface="Times New Roman" charset="0"/>
              </a:rPr>
              <a:t>AB </a:t>
            </a:r>
            <a:r>
              <a:rPr lang="ru-RU" dirty="0">
                <a:cs typeface="Times New Roman" charset="0"/>
              </a:rPr>
              <a:t>на три равные части.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277417" cy="22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4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66006"/>
            <a:ext cx="3073384" cy="31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34076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</a:p>
        </p:txBody>
      </p:sp>
    </p:spTree>
    <p:extLst>
      <p:ext uri="{BB962C8B-B14F-4D97-AF65-F5344CB8AC3E}">
        <p14:creationId xmlns:p14="http://schemas.microsoft.com/office/powerpoint/2010/main" val="3549601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56" y="1988840"/>
            <a:ext cx="2059463" cy="207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836712"/>
            <a:ext cx="90117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5. С помощью линейки разделите отрезок </a:t>
            </a:r>
            <a:r>
              <a:rPr lang="en-US" i="1" dirty="0">
                <a:cs typeface="Times New Roman" charset="0"/>
              </a:rPr>
              <a:t>AB </a:t>
            </a:r>
            <a:r>
              <a:rPr lang="ru-RU" dirty="0">
                <a:cs typeface="Times New Roman" charset="0"/>
              </a:rPr>
              <a:t>на пять равных частей.</a:t>
            </a:r>
          </a:p>
        </p:txBody>
      </p:sp>
    </p:spTree>
    <p:extLst>
      <p:ext uri="{BB962C8B-B14F-4D97-AF65-F5344CB8AC3E}">
        <p14:creationId xmlns:p14="http://schemas.microsoft.com/office/powerpoint/2010/main" val="1185854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3324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2397279" cy="43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568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624" y="1649323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Теорема.</a:t>
                </a:r>
                <a:r>
                  <a:rPr lang="ru-RU" b="1" dirty="0"/>
                  <a:t> </a:t>
                </a:r>
                <a:r>
                  <a:rPr lang="ru-RU" dirty="0"/>
                  <a:t>(О пропорциональных отрезках.) Параллельные прямые, пересекающие стороны угла, отсекают от сторон угла пропорциональные отрезки,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1649323"/>
                <a:ext cx="9144000" cy="1355628"/>
              </a:xfrm>
              <a:prstGeom prst="rect">
                <a:avLst/>
              </a:prstGeom>
              <a:blipFill rotWithShape="1">
                <a:blip r:embed="rId3"/>
                <a:stretch>
                  <a:fillRect l="-1067" t="-3604" r="-1000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95" y="3004951"/>
            <a:ext cx="2953417" cy="17820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-1" y="524579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FF0000"/>
                </a:solidFill>
              </a:rPr>
              <a:t>	</a:t>
            </a:r>
            <a:r>
              <a:rPr lang="ru-RU" dirty="0"/>
              <a:t>Отношением</a:t>
            </a:r>
            <a:r>
              <a:rPr lang="ru-RU" b="1" i="1" dirty="0"/>
              <a:t>  </a:t>
            </a:r>
            <a:r>
              <a:rPr lang="ru-RU" dirty="0"/>
              <a:t>двух отрезков </a:t>
            </a:r>
            <a:r>
              <a:rPr lang="en-US" i="1" dirty="0"/>
              <a:t>AB</a:t>
            </a:r>
            <a:r>
              <a:rPr lang="ru-RU" dirty="0"/>
              <a:t> и </a:t>
            </a:r>
            <a:r>
              <a:rPr lang="en-US" i="1" dirty="0"/>
              <a:t>CD</a:t>
            </a:r>
            <a:r>
              <a:rPr lang="ru-RU" dirty="0"/>
              <a:t> называется число, показывающее, сколько раз отрезок </a:t>
            </a:r>
            <a:r>
              <a:rPr lang="en-US" i="1" dirty="0"/>
              <a:t>CD</a:t>
            </a:r>
            <a:r>
              <a:rPr lang="ru-RU" dirty="0"/>
              <a:t> и его части укладываются в отрезке </a:t>
            </a:r>
            <a:r>
              <a:rPr lang="ru-RU" i="1" dirty="0"/>
              <a:t>АВ</a:t>
            </a:r>
            <a:r>
              <a:rPr lang="ru-RU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9624" y="4787015"/>
                <a:ext cx="9144000" cy="2135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/>
                  <a:t> </a:t>
                </a:r>
                <a:r>
                  <a:rPr lang="ru-RU" sz="2000" dirty="0"/>
                  <a:t>Прямые, параллельные </a:t>
                </a:r>
                <a:r>
                  <a:rPr lang="ru-RU" sz="2000" i="1" dirty="0"/>
                  <a:t>ВD</a:t>
                </a:r>
                <a:r>
                  <a:rPr lang="ru-RU" sz="2000" dirty="0"/>
                  <a:t>, переводят равные отрезки на прямой </a:t>
                </a:r>
                <a:r>
                  <a:rPr lang="ru-RU" sz="2000" i="1" dirty="0"/>
                  <a:t>АC</a:t>
                </a:r>
                <a:r>
                  <a:rPr lang="ru-RU" sz="2000" dirty="0"/>
                  <a:t> в равные отрезки на прямой </a:t>
                </a:r>
                <a:r>
                  <a:rPr lang="ru-RU" sz="2000" i="1" dirty="0"/>
                  <a:t>АE</a:t>
                </a:r>
                <a:r>
                  <a:rPr lang="ru-RU" sz="2000" dirty="0"/>
                  <a:t>. Отрезку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соответствует отрезок </a:t>
                </a:r>
                <a:r>
                  <a:rPr lang="ru-RU" sz="2000" i="1" dirty="0"/>
                  <a:t>АD</a:t>
                </a:r>
                <a:r>
                  <a:rPr lang="ru-RU" sz="2000" dirty="0"/>
                  <a:t>. Одной десятой части отрезка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соответствует одна десятая часть отрезка </a:t>
                </a:r>
                <a:r>
                  <a:rPr lang="ru-RU" sz="2000" i="1" dirty="0"/>
                  <a:t>AD</a:t>
                </a:r>
                <a:r>
                  <a:rPr lang="ru-RU" sz="2000" dirty="0"/>
                  <a:t> и т. д. Таким образом, если отрезок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и его части укладываются в отрезке </a:t>
                </a:r>
                <a:r>
                  <a:rPr lang="ru-RU" sz="2000" i="1" dirty="0"/>
                  <a:t>АC k</a:t>
                </a:r>
                <a:r>
                  <a:rPr lang="ru-RU" sz="2000" dirty="0"/>
                  <a:t> раз, то отрезок </a:t>
                </a:r>
                <a:r>
                  <a:rPr lang="ru-RU" sz="2000" i="1" dirty="0"/>
                  <a:t>AD</a:t>
                </a:r>
                <a:r>
                  <a:rPr lang="ru-RU" sz="2000" dirty="0"/>
                  <a:t> и его части будут укладываться в отрезке </a:t>
                </a:r>
                <a:r>
                  <a:rPr lang="ru-RU" sz="2000" i="1" dirty="0"/>
                  <a:t>АE</a:t>
                </a:r>
                <a:r>
                  <a:rPr lang="ru-RU" sz="2000" dirty="0"/>
                  <a:t> также </a:t>
                </a:r>
                <a:r>
                  <a:rPr lang="ru-RU" sz="2000" i="1" dirty="0"/>
                  <a:t>k</a:t>
                </a:r>
                <a:r>
                  <a:rPr lang="ru-RU" sz="2000" dirty="0"/>
                  <a:t> раз, т. е.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i="1">
                        <a:latin typeface="Cambria Math"/>
                      </a:rPr>
                      <m:t>𝑘</m:t>
                    </m:r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4787015"/>
                <a:ext cx="9144000" cy="2135906"/>
              </a:xfrm>
              <a:prstGeom prst="rect">
                <a:avLst/>
              </a:prstGeom>
              <a:blipFill rotWithShape="1">
                <a:blip r:embed="rId5"/>
                <a:stretch>
                  <a:fillRect l="-733" r="-667" b="-5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4. Теорема о пропорциональных отрезках</a:t>
            </a:r>
          </a:p>
        </p:txBody>
      </p:sp>
    </p:spTree>
    <p:extLst>
      <p:ext uri="{BB962C8B-B14F-4D97-AF65-F5344CB8AC3E}">
        <p14:creationId xmlns:p14="http://schemas.microsoft.com/office/powerpoint/2010/main" val="263506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624" y="0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Следствие</a:t>
                </a:r>
                <a:r>
                  <a:rPr lang="en-US" dirty="0">
                    <a:solidFill>
                      <a:srgbClr val="FF0000"/>
                    </a:solidFill>
                  </a:rPr>
                  <a:t> 1</a:t>
                </a:r>
                <a:r>
                  <a:rPr lang="ru-RU" dirty="0">
                    <a:solidFill>
                      <a:srgbClr val="FF0000"/>
                    </a:solidFill>
                  </a:rPr>
                  <a:t>.</a:t>
                </a:r>
                <a:r>
                  <a:rPr lang="ru-RU" b="1" dirty="0"/>
                  <a:t> </a:t>
                </a:r>
                <a:r>
                  <a:rPr lang="ru-RU" dirty="0"/>
                  <a:t>Если параллельные прямые пересекают стороны угла с вершиной </a:t>
                </a:r>
                <a:r>
                  <a:rPr lang="en-US" i="1" dirty="0"/>
                  <a:t>A </a:t>
                </a:r>
                <a:r>
                  <a:rPr lang="ru-RU" dirty="0"/>
                  <a:t>соответственно в точках </a:t>
                </a:r>
                <a:r>
                  <a:rPr lang="en-US" i="1" dirty="0"/>
                  <a:t>B</a:t>
                </a:r>
                <a:r>
                  <a:rPr lang="ru-RU" dirty="0"/>
                  <a:t>,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D</a:t>
                </a:r>
                <a:r>
                  <a:rPr lang="en-US" dirty="0"/>
                  <a:t>, </a:t>
                </a:r>
                <a:r>
                  <a:rPr lang="en-US" i="1" dirty="0"/>
                  <a:t>E</a:t>
                </a:r>
                <a:r>
                  <a:rPr lang="en-US" dirty="0"/>
                  <a:t>, </a:t>
                </a:r>
                <a:r>
                  <a:rPr lang="ru-RU" dirty="0"/>
                  <a:t>то имеет место равенство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0"/>
                <a:ext cx="9144000" cy="1355628"/>
              </a:xfrm>
              <a:prstGeom prst="rect">
                <a:avLst/>
              </a:prstGeom>
              <a:blipFill rotWithShape="1">
                <a:blip r:embed="rId3"/>
                <a:stretch>
                  <a:fillRect l="-1067" t="-3604" r="-1000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8" y="1375833"/>
            <a:ext cx="2953417" cy="17820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419873" y="1375833"/>
                <a:ext cx="5724128" cy="1901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/>
                  <a:t> </a:t>
                </a:r>
                <a:r>
                  <a:rPr lang="ru-RU" sz="2000" dirty="0"/>
                  <a:t>Заметим, что в этом случае имеют место равенства</a:t>
                </a:r>
                <a:r>
                  <a:rPr lang="en-US" sz="2000" dirty="0"/>
                  <a:t> </a:t>
                </a:r>
                <a:r>
                  <a:rPr lang="en-US" sz="2000" i="1" dirty="0"/>
                  <a:t>AC = AB + BC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AE = AD + DE</a:t>
                </a:r>
                <a:r>
                  <a:rPr lang="en-US" sz="2000" dirty="0"/>
                  <a:t>.</a:t>
                </a:r>
                <a:endParaRPr lang="ru-RU" sz="2000" dirty="0"/>
              </a:p>
              <a:p>
                <a:pPr algn="just"/>
                <a:r>
                  <a:rPr lang="ru-RU" sz="2000" dirty="0"/>
                  <a:t>Подставляя их в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получим равенство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</m:t>
                    </m:r>
                    <m:r>
                      <a:rPr lang="ru-RU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𝐷𝐸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,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из которого вытекает и требуемое равенство. 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3" y="1375833"/>
                <a:ext cx="5724128" cy="1901931"/>
              </a:xfrm>
              <a:prstGeom prst="rect">
                <a:avLst/>
              </a:prstGeom>
              <a:blipFill rotWithShape="1">
                <a:blip r:embed="rId5"/>
                <a:stretch>
                  <a:fillRect l="-1065" t="-1603" r="-1171" b="-48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7" y="4449051"/>
            <a:ext cx="3267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-28877" y="3283399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Следствие</a:t>
                </a:r>
                <a:r>
                  <a:rPr lang="en-US" dirty="0">
                    <a:solidFill>
                      <a:srgbClr val="FF0000"/>
                    </a:solidFill>
                  </a:rPr>
                  <a:t> 2</a:t>
                </a:r>
                <a:r>
                  <a:rPr lang="ru-RU" dirty="0">
                    <a:solidFill>
                      <a:srgbClr val="FF0000"/>
                    </a:solidFill>
                  </a:rPr>
                  <a:t>.</a:t>
                </a:r>
                <a:r>
                  <a:rPr lang="ru-RU" b="1" dirty="0"/>
                  <a:t> </a:t>
                </a:r>
                <a:r>
                  <a:rPr lang="ru-RU" dirty="0"/>
                  <a:t>Если параллельные прямые пересекают стороны угла с вершиной </a:t>
                </a:r>
                <a:r>
                  <a:rPr lang="en-US" i="1" dirty="0"/>
                  <a:t>O </a:t>
                </a:r>
                <a:r>
                  <a:rPr lang="ru-RU" dirty="0"/>
                  <a:t>соответственно в точках </a:t>
                </a:r>
                <a:r>
                  <a:rPr lang="en-US" i="1" dirty="0"/>
                  <a:t>A</a:t>
                </a:r>
                <a:r>
                  <a:rPr lang="en-US" dirty="0"/>
                  <a:t>,</a:t>
                </a:r>
                <a:r>
                  <a:rPr lang="en-US" i="1" dirty="0"/>
                  <a:t> B</a:t>
                </a:r>
                <a:r>
                  <a:rPr lang="ru-RU" dirty="0"/>
                  <a:t>,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D</a:t>
                </a:r>
                <a:r>
                  <a:rPr lang="en-US" dirty="0"/>
                  <a:t>, </a:t>
                </a:r>
                <a:r>
                  <a:rPr lang="en-US" i="1" dirty="0"/>
                  <a:t>E</a:t>
                </a:r>
                <a:r>
                  <a:rPr lang="en-US" dirty="0"/>
                  <a:t>, </a:t>
                </a:r>
                <a:r>
                  <a:rPr lang="en-US" i="1" dirty="0"/>
                  <a:t>F</a:t>
                </a:r>
                <a:r>
                  <a:rPr lang="en-US" dirty="0"/>
                  <a:t>, </a:t>
                </a:r>
                <a:r>
                  <a:rPr lang="ru-RU" dirty="0"/>
                  <a:t>то имеет место равенство</a:t>
                </a:r>
                <a:r>
                  <a:rPr lang="en-US" dirty="0"/>
                  <a:t> 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𝐸𝐹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𝐷𝐸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77" y="3283399"/>
                <a:ext cx="9144000" cy="1355628"/>
              </a:xfrm>
              <a:prstGeom prst="rect">
                <a:avLst/>
              </a:prstGeom>
              <a:blipFill rotWithShape="1">
                <a:blip r:embed="rId7"/>
                <a:stretch>
                  <a:fillRect l="-1000" t="-3604" r="-1067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419873" y="4704331"/>
                <a:ext cx="5724128" cy="1232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/>
                  <a:t> </a:t>
                </a:r>
                <a:r>
                  <a:rPr lang="ru-RU" sz="2000" dirty="0"/>
                  <a:t>Через точку </a:t>
                </a:r>
                <a:r>
                  <a:rPr lang="en-US" sz="2000" i="1" dirty="0"/>
                  <a:t>A </a:t>
                </a:r>
                <a:r>
                  <a:rPr lang="ru-RU" sz="2000" dirty="0"/>
                  <a:t>проведём прямую, параллельную </a:t>
                </a:r>
                <a:r>
                  <a:rPr lang="en-US" sz="2000" i="1" dirty="0"/>
                  <a:t>OF</a:t>
                </a:r>
                <a:r>
                  <a:rPr lang="ru-RU" sz="2000" dirty="0"/>
                  <a:t>. Тогда </a:t>
                </a:r>
                <a:r>
                  <a:rPr lang="en-US" sz="2000" i="1" dirty="0"/>
                  <a:t>DE = AE’</a:t>
                </a:r>
                <a:r>
                  <a:rPr lang="en-US" sz="2000" dirty="0"/>
                  <a:t>, </a:t>
                </a:r>
                <a:r>
                  <a:rPr lang="en-US" sz="2000" i="1" dirty="0"/>
                  <a:t>EF = E’F’</a:t>
                </a:r>
                <a:r>
                  <a:rPr lang="en-US" sz="2000" dirty="0"/>
                  <a:t>. </a:t>
                </a:r>
                <a:r>
                  <a:rPr lang="ru-RU" sz="2000" dirty="0"/>
                  <a:t>По следствию 1</a:t>
                </a:r>
                <a:r>
                  <a:rPr lang="en-US" sz="2000" dirty="0"/>
                  <a:t>,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>
                      <a:rPr lang="ru-RU" sz="200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ru-RU" sz="2000" dirty="0"/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𝐸𝐹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𝐷𝐸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3" y="4704331"/>
                <a:ext cx="5724128" cy="1232517"/>
              </a:xfrm>
              <a:prstGeom prst="rect">
                <a:avLst/>
              </a:prstGeom>
              <a:blipFill rotWithShape="1">
                <a:blip r:embed="rId8"/>
                <a:stretch>
                  <a:fillRect l="-1065" t="-2475" r="-11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540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33660" y="18039"/>
            <a:ext cx="9164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	Теорема.</a:t>
            </a:r>
            <a:r>
              <a:rPr lang="ru-RU" dirty="0"/>
              <a:t> Медианы треугольника точкой их пересечения делятся в отношении 2:1, считая от вершины.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31" y="1005606"/>
            <a:ext cx="3024336" cy="214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123"/>
            <a:ext cx="2952328" cy="208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3332993"/>
            <a:ext cx="916485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3200" dirty="0"/>
              <a:t>	</a:t>
            </a:r>
            <a:r>
              <a:rPr lang="ru-RU" dirty="0">
                <a:solidFill>
                  <a:srgbClr val="FF0000"/>
                </a:solidFill>
              </a:rPr>
              <a:t>Решение. </a:t>
            </a:r>
            <a:r>
              <a:rPr lang="ru-RU" dirty="0"/>
              <a:t>Через точку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проведём прямую, параллельную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ru-RU" dirty="0"/>
              <a:t>, и обозначим </a:t>
            </a:r>
            <a:r>
              <a:rPr lang="en-US" i="1" dirty="0"/>
              <a:t>D </a:t>
            </a:r>
            <a:r>
              <a:rPr lang="ru-RU" dirty="0"/>
              <a:t>её</a:t>
            </a:r>
            <a:r>
              <a:rPr lang="en-US" dirty="0"/>
              <a:t> </a:t>
            </a:r>
            <a:r>
              <a:rPr lang="ru-RU" dirty="0"/>
              <a:t>точку пересечения со стороной </a:t>
            </a:r>
            <a:r>
              <a:rPr lang="en-US" i="1" dirty="0"/>
              <a:t>BC</a:t>
            </a:r>
            <a:r>
              <a:rPr lang="ru-RU" dirty="0"/>
              <a:t>. </a:t>
            </a:r>
            <a:r>
              <a:rPr lang="ru-RU" i="1" dirty="0"/>
              <a:t>С</a:t>
            </a:r>
            <a:r>
              <a:rPr lang="ru-RU" baseline="-25000" dirty="0"/>
              <a:t>1</a:t>
            </a:r>
            <a:r>
              <a:rPr lang="en-US" i="1" dirty="0"/>
              <a:t>D </a:t>
            </a:r>
            <a:r>
              <a:rPr lang="ru-RU" dirty="0"/>
              <a:t>– средняя линия треугольника </a:t>
            </a:r>
            <a:r>
              <a:rPr lang="en-US" i="1" dirty="0"/>
              <a:t>ABA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следовательно, </a:t>
            </a:r>
            <a:r>
              <a:rPr lang="en-US" i="1" dirty="0"/>
              <a:t>BD = DA</a:t>
            </a:r>
            <a:r>
              <a:rPr lang="en-US" baseline="-25000" dirty="0"/>
              <a:t>1</a:t>
            </a:r>
            <a:r>
              <a:rPr lang="en-US" dirty="0"/>
              <a:t>. </a:t>
            </a:r>
            <a:r>
              <a:rPr lang="ru-RU" dirty="0"/>
              <a:t>Так как </a:t>
            </a:r>
            <a:r>
              <a:rPr lang="en-US" i="1" dirty="0"/>
              <a:t>CA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ru-RU" dirty="0"/>
              <a:t>то </a:t>
            </a:r>
            <a:r>
              <a:rPr lang="en-US" i="1" dirty="0"/>
              <a:t>CA</a:t>
            </a:r>
            <a:r>
              <a:rPr lang="en-US" baseline="-25000" dirty="0"/>
              <a:t>1</a:t>
            </a:r>
            <a:r>
              <a:rPr lang="en-US" dirty="0"/>
              <a:t> = 2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dirty="0"/>
              <a:t>. </a:t>
            </a:r>
            <a:r>
              <a:rPr lang="ru-RU" dirty="0"/>
              <a:t>Из теоремы о пропорциональных отрезках следует, что </a:t>
            </a:r>
            <a:r>
              <a:rPr lang="en-US" i="1" dirty="0"/>
              <a:t>CM = </a:t>
            </a:r>
            <a:r>
              <a:rPr lang="en-US" dirty="0"/>
              <a:t>2</a:t>
            </a:r>
            <a:r>
              <a:rPr lang="en-US" i="1" dirty="0"/>
              <a:t>MC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т. е. </a:t>
            </a:r>
            <a:r>
              <a:rPr lang="en-US" i="1" dirty="0"/>
              <a:t>CM </a:t>
            </a:r>
            <a:r>
              <a:rPr lang="en-US" dirty="0"/>
              <a:t>: </a:t>
            </a:r>
            <a:r>
              <a:rPr lang="en-US" i="1" dirty="0"/>
              <a:t>MC</a:t>
            </a:r>
            <a:r>
              <a:rPr lang="en-US" baseline="-25000" dirty="0"/>
              <a:t>1</a:t>
            </a:r>
            <a:r>
              <a:rPr lang="en-US" dirty="0"/>
              <a:t> = 2 : 1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568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0" y="821432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Теорема. </a:t>
            </a:r>
            <a:r>
              <a:rPr lang="ru-RU" sz="2800" dirty="0"/>
              <a:t>Б</a:t>
            </a:r>
            <a:r>
              <a:rPr lang="ru-RU" sz="2800" dirty="0">
                <a:cs typeface="Times New Roman" pitchFamily="18" charset="0"/>
              </a:rPr>
              <a:t>иссектриса угла треугольника делит противолежащую сторону на части, пропорциональные прилежащим сторонам</a:t>
            </a:r>
            <a:r>
              <a:rPr lang="ru-RU" sz="2800" dirty="0"/>
              <a:t>, т. е. </a:t>
            </a:r>
            <a:r>
              <a:rPr lang="ru-RU" sz="2800" dirty="0">
                <a:cs typeface="Times New Roman" pitchFamily="18" charset="0"/>
              </a:rPr>
              <a:t>если </a:t>
            </a:r>
            <a:r>
              <a:rPr lang="ru-RU" sz="2800" i="1" dirty="0">
                <a:cs typeface="Times New Roman" pitchFamily="18" charset="0"/>
              </a:rPr>
              <a:t>CD</a:t>
            </a:r>
            <a:r>
              <a:rPr lang="ru-RU" sz="2800" dirty="0">
                <a:cs typeface="Times New Roman" pitchFamily="18" charset="0"/>
              </a:rPr>
              <a:t> – биссектриса треугольника </a:t>
            </a:r>
            <a:r>
              <a:rPr lang="ru-RU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то </a:t>
            </a:r>
            <a:r>
              <a:rPr lang="ru-RU" sz="2800" i="1" dirty="0">
                <a:cs typeface="Times New Roman" pitchFamily="18" charset="0"/>
              </a:rPr>
              <a:t>AD</a:t>
            </a:r>
            <a:r>
              <a:rPr lang="ru-RU" sz="2800" dirty="0">
                <a:cs typeface="Times New Roman" pitchFamily="18" charset="0"/>
              </a:rPr>
              <a:t> : </a:t>
            </a:r>
            <a:r>
              <a:rPr lang="ru-RU" sz="2800" i="1" dirty="0">
                <a:cs typeface="Times New Roman" pitchFamily="18" charset="0"/>
              </a:rPr>
              <a:t>DB = AC</a:t>
            </a:r>
            <a:r>
              <a:rPr lang="ru-RU" sz="2800" dirty="0">
                <a:cs typeface="Times New Roman" pitchFamily="18" charset="0"/>
              </a:rPr>
              <a:t> : </a:t>
            </a:r>
            <a:r>
              <a:rPr lang="ru-RU" sz="2800" i="1" dirty="0">
                <a:cs typeface="Times New Roman" pitchFamily="18" charset="0"/>
              </a:rPr>
              <a:t>BC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 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4521997" cy="251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1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9430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7–9 и 10–11 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799"/>
          <a:ext cx="4581872" cy="302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105848" imgH="2715004" progId="PBrush">
                  <p:embed/>
                </p:oleObj>
              </mc:Choice>
              <mc:Fallback>
                <p:oleObj name="Точечный рисунок" r:id="rId2" imgW="4105848" imgH="2715004" progId="PBrush">
                  <p:embed/>
                  <p:pic>
                    <p:nvPicPr>
                      <p:cNvPr id="57348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799"/>
                        <a:ext cx="4581872" cy="3029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399" y="664078"/>
          <a:ext cx="2397913" cy="280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114845" imgH="2476190" progId="PBrush">
                  <p:embed/>
                </p:oleObj>
              </mc:Choice>
              <mc:Fallback>
                <p:oleObj name="Точечный рисунок" r:id="rId4" imgW="2114845" imgH="2476190" progId="PBrush">
                  <p:embed/>
                  <p:pic>
                    <p:nvPicPr>
                      <p:cNvPr id="57349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664078"/>
                        <a:ext cx="2397913" cy="28077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664078"/>
            <a:ext cx="2022673" cy="2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64078"/>
            <a:ext cx="2022673" cy="2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64077"/>
            <a:ext cx="2095088" cy="27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35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06" name="Text Box 6"/>
              <p:cNvSpPr txBox="1">
                <a:spLocks noChangeArrowheads="1"/>
              </p:cNvSpPr>
              <p:nvPr/>
            </p:nvSpPr>
            <p:spPr bwMode="auto">
              <a:xfrm>
                <a:off x="0" y="332656"/>
                <a:ext cx="9144000" cy="2465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	Доказательство: </a:t>
                </a:r>
                <a:r>
                  <a:rPr lang="ru-RU" dirty="0"/>
                  <a:t>Пусть </a:t>
                </a:r>
                <a:r>
                  <a:rPr lang="en-US" i="1" dirty="0"/>
                  <a:t>CD </a:t>
                </a:r>
                <a:r>
                  <a:rPr lang="ru-RU" dirty="0"/>
                  <a:t>– биссектриса треугольника </a:t>
                </a:r>
                <a:r>
                  <a:rPr lang="en-US" i="1" dirty="0"/>
                  <a:t>ABC</a:t>
                </a:r>
                <a:r>
                  <a:rPr lang="en-US" dirty="0"/>
                  <a:t>.</a:t>
                </a:r>
                <a:r>
                  <a:rPr lang="en-US" i="1" dirty="0"/>
                  <a:t> </a:t>
                </a:r>
                <a:r>
                  <a:rPr lang="ru-RU" dirty="0"/>
                  <a:t>Через точку </a:t>
                </a:r>
                <a:r>
                  <a:rPr lang="en-US" i="1" dirty="0"/>
                  <a:t>B </a:t>
                </a:r>
                <a:r>
                  <a:rPr lang="ru-RU" dirty="0"/>
                  <a:t>проведём прямую, параллельную прямой </a:t>
                </a:r>
                <a:r>
                  <a:rPr lang="en-US" i="1" dirty="0"/>
                  <a:t>CD</a:t>
                </a:r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Обозначим </a:t>
                </a:r>
                <a:r>
                  <a:rPr lang="en-US" i="1" dirty="0"/>
                  <a:t>E </a:t>
                </a:r>
                <a:r>
                  <a:rPr lang="ru-RU" dirty="0"/>
                  <a:t>её точку пересечения с прямой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𝐶𝐵𝐸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𝐴𝐶𝐷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𝐶𝐸𝐵</m:t>
                    </m:r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Следовательно, треугольник </a:t>
                </a:r>
                <a:r>
                  <a:rPr lang="en-US" i="1" dirty="0"/>
                  <a:t>BEC </a:t>
                </a:r>
                <a:r>
                  <a:rPr lang="ru-RU" dirty="0"/>
                  <a:t>равнобедренный, </a:t>
                </a:r>
                <a:r>
                  <a:rPr lang="en-US" i="1" dirty="0"/>
                  <a:t>BC = EC</a:t>
                </a:r>
                <a:r>
                  <a:rPr lang="en-US" dirty="0"/>
                  <a:t>. </a:t>
                </a:r>
                <a:r>
                  <a:rPr lang="ru-RU" dirty="0"/>
                  <a:t>По теореме о пропорциональных отрезках, имеем: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𝐶𝐸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080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2656"/>
                <a:ext cx="9144000" cy="246599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980" r="-1000" b="-14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140968"/>
            <a:ext cx="4223767" cy="3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9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0" y="381000"/>
            <a:ext cx="9067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(обратная). </a:t>
            </a:r>
            <a:r>
              <a:rPr lang="ru-RU" sz="2800" dirty="0"/>
              <a:t>Е</a:t>
            </a:r>
            <a:r>
              <a:rPr lang="ru-RU" sz="2800" dirty="0">
                <a:cs typeface="Times New Roman" pitchFamily="18" charset="0"/>
              </a:rPr>
              <a:t>сли луч, проведенный из вершины угла треугольника, делит противоположную сторону на части, пропорциональные сторонам треугольника, прилежащим к лучу, то этот луч является биссектрисой угла треугольника.</a:t>
            </a:r>
            <a:r>
              <a:rPr lang="ru-RU" sz="2800" dirty="0"/>
              <a:t> 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822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" y="3039684"/>
            <a:ext cx="29924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4" name="Text Box 6"/>
          <p:cNvSpPr txBox="1">
            <a:spLocks noChangeArrowheads="1"/>
          </p:cNvSpPr>
          <p:nvPr/>
        </p:nvSpPr>
        <p:spPr bwMode="auto">
          <a:xfrm>
            <a:off x="3276600" y="2620956"/>
            <a:ext cx="5867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Доказательство: </a:t>
            </a:r>
            <a:r>
              <a:rPr lang="ru-RU" dirty="0">
                <a:cs typeface="Times New Roman" pitchFamily="18" charset="0"/>
              </a:rPr>
              <a:t>Пусть для луча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выполняется равенство </a:t>
            </a:r>
            <a:r>
              <a:rPr lang="ru-RU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DB = AC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Проведем прямую </a:t>
            </a:r>
            <a:r>
              <a:rPr lang="ru-RU" i="1" dirty="0">
                <a:cs typeface="Times New Roman" pitchFamily="18" charset="0"/>
              </a:rPr>
              <a:t>BE</a:t>
            </a:r>
            <a:r>
              <a:rPr lang="ru-RU" dirty="0">
                <a:cs typeface="Times New Roman" pitchFamily="18" charset="0"/>
              </a:rPr>
              <a:t>, параллельную </a:t>
            </a:r>
            <a:r>
              <a:rPr lang="ru-RU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. По теорем</a:t>
            </a:r>
            <a:r>
              <a:rPr lang="ru-RU" dirty="0"/>
              <a:t>е</a:t>
            </a:r>
            <a:r>
              <a:rPr lang="ru-RU" dirty="0">
                <a:cs typeface="Times New Roman" pitchFamily="18" charset="0"/>
              </a:rPr>
              <a:t> о пропорциональных отрезках, </a:t>
            </a:r>
            <a:r>
              <a:rPr lang="ru-RU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DB = AC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CE</a:t>
            </a:r>
            <a:r>
              <a:rPr lang="ru-RU" dirty="0">
                <a:cs typeface="Times New Roman" pitchFamily="18" charset="0"/>
              </a:rPr>
              <a:t>. Сравнивая эти два равенства, получаем равенство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CE</a:t>
            </a:r>
            <a:r>
              <a:rPr lang="ru-RU" dirty="0">
                <a:cs typeface="Times New Roman" pitchFamily="18" charset="0"/>
              </a:rPr>
              <a:t>, из которого следует равенство углов </a:t>
            </a:r>
            <a:r>
              <a:rPr lang="en-US" i="1" dirty="0">
                <a:cs typeface="Times New Roman" pitchFamily="18" charset="0"/>
              </a:rPr>
              <a:t>CBE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BEC</a:t>
            </a:r>
            <a:r>
              <a:rPr lang="ru-RU" dirty="0">
                <a:cs typeface="Times New Roman" pitchFamily="18" charset="0"/>
              </a:rPr>
              <a:t>. Но угол </a:t>
            </a:r>
            <a:r>
              <a:rPr lang="en-US" i="1" dirty="0">
                <a:cs typeface="Times New Roman" pitchFamily="18" charset="0"/>
              </a:rPr>
              <a:t>CBE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BCD</a:t>
            </a:r>
            <a:r>
              <a:rPr lang="ru-RU" dirty="0">
                <a:cs typeface="Times New Roman" pitchFamily="18" charset="0"/>
              </a:rPr>
              <a:t>, а угол </a:t>
            </a:r>
            <a:r>
              <a:rPr lang="en-US" i="1" dirty="0">
                <a:cs typeface="Times New Roman" pitchFamily="18" charset="0"/>
              </a:rPr>
              <a:t>BEC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dirty="0">
                <a:cs typeface="Times New Roman" pitchFamily="18" charset="0"/>
              </a:rPr>
              <a:t>. Значит,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– биссектриса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07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8126" y="260648"/>
                <a:ext cx="9144000" cy="1815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</a:t>
                </a:r>
                <a:r>
                  <a:rPr lang="ru-RU" dirty="0"/>
                  <a:t>. Биссектриса </a:t>
                </a:r>
                <a:r>
                  <a:rPr lang="en-US" i="1" dirty="0"/>
                  <a:t>CD </a:t>
                </a:r>
                <a:r>
                  <a:rPr lang="ru-RU" dirty="0"/>
                  <a:t>внешнего угла </a:t>
                </a:r>
                <a:r>
                  <a:rPr lang="en-US" i="1" dirty="0"/>
                  <a:t>C </a:t>
                </a:r>
                <a:r>
                  <a:rPr lang="ru-RU" dirty="0"/>
                  <a:t>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делит продолжение противоположной стороны </a:t>
                </a:r>
                <a:r>
                  <a:rPr lang="en-US" i="1" dirty="0"/>
                  <a:t>AB </a:t>
                </a:r>
                <a:r>
                  <a:rPr lang="ru-RU" dirty="0"/>
                  <a:t>на части, пропорциональные прилежащим сторонам</a:t>
                </a:r>
                <a:r>
                  <a:rPr lang="en-US" dirty="0"/>
                  <a:t>, </a:t>
                </a:r>
                <a:r>
                  <a:rPr lang="ru-RU" dirty="0"/>
                  <a:t>т.е. выполняется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ru-RU" sz="2800" dirty="0"/>
                  <a:t>.</a:t>
                </a:r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endParaRPr lang="ru-RU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" y="260648"/>
                <a:ext cx="9144000" cy="1815112"/>
              </a:xfrm>
              <a:prstGeom prst="rect">
                <a:avLst/>
              </a:prstGeom>
              <a:blipFill rotWithShape="1">
                <a:blip r:embed="rId3"/>
                <a:stretch>
                  <a:fillRect l="-1067" t="-2685" r="-1000" b="-3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28" y="2204864"/>
            <a:ext cx="4463674" cy="185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506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9144000" cy="2465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Доказательство.</a:t>
                </a:r>
                <a:r>
                  <a:rPr lang="ru-RU" dirty="0"/>
                  <a:t> Через точку </a:t>
                </a:r>
                <a:r>
                  <a:rPr lang="en-US" i="1" dirty="0"/>
                  <a:t>B </a:t>
                </a:r>
                <a:r>
                  <a:rPr lang="ru-RU" dirty="0"/>
                  <a:t>проведём прямую, параллельную прямой </a:t>
                </a:r>
                <a:r>
                  <a:rPr lang="en-US" i="1" dirty="0"/>
                  <a:t>CD</a:t>
                </a:r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Обозначим </a:t>
                </a:r>
                <a:r>
                  <a:rPr lang="en-US" i="1" dirty="0"/>
                  <a:t>E </a:t>
                </a:r>
                <a:r>
                  <a:rPr lang="ru-RU" dirty="0"/>
                  <a:t>её точку пересечения с прямой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𝐶𝐵𝐸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𝐹𝐶𝐷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𝐶𝐸𝐵</m:t>
                    </m:r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Следовательно, треугольник </a:t>
                </a:r>
                <a:r>
                  <a:rPr lang="en-US" i="1" dirty="0"/>
                  <a:t>BEC </a:t>
                </a:r>
                <a:r>
                  <a:rPr lang="ru-RU" dirty="0"/>
                  <a:t>равнобедренный, </a:t>
                </a:r>
                <a:r>
                  <a:rPr lang="en-US" i="1" dirty="0"/>
                  <a:t>BC = EC</a:t>
                </a:r>
                <a:r>
                  <a:rPr lang="en-US" dirty="0"/>
                  <a:t>. </a:t>
                </a:r>
                <a:r>
                  <a:rPr lang="ru-RU" dirty="0"/>
                  <a:t>По теореме о пропорциональных отрезках, имеем: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𝐵𝐷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𝐸𝐶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.	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246599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975"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708920"/>
            <a:ext cx="5015298" cy="35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56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8100" y="370419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1. Стороны 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BD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OA </a:t>
            </a:r>
            <a:r>
              <a:rPr lang="ru-RU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</a:rPr>
              <a:t>6, </a:t>
            </a:r>
            <a:r>
              <a:rPr lang="en-US" i="1" dirty="0">
                <a:cs typeface="Times New Roman" pitchFamily="18" charset="0"/>
              </a:rPr>
              <a:t>AC = </a:t>
            </a:r>
            <a:r>
              <a:rPr lang="en-US" dirty="0">
                <a:cs typeface="Times New Roman" pitchFamily="18" charset="0"/>
              </a:rPr>
              <a:t>12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OB</a:t>
            </a:r>
            <a:r>
              <a:rPr lang="ru-RU" dirty="0">
                <a:cs typeface="Times New Roman" pitchFamily="18" charset="0"/>
              </a:rPr>
              <a:t> =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5.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93858"/>
            <a:ext cx="2656469" cy="22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220" y="400506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Ответ.</a:t>
            </a:r>
            <a:r>
              <a:rPr lang="ru-RU" dirty="0">
                <a:cs typeface="Times New Roman" pitchFamily="18" charset="0"/>
              </a:rPr>
              <a:t> 10.</a:t>
            </a:r>
          </a:p>
        </p:txBody>
      </p:sp>
    </p:spTree>
    <p:extLst>
      <p:ext uri="{BB962C8B-B14F-4D97-AF65-F5344CB8AC3E}">
        <p14:creationId xmlns:p14="http://schemas.microsoft.com/office/powerpoint/2010/main" val="40953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2656469" cy="22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220" y="260648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2. Стороны 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OA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OC </a:t>
            </a:r>
            <a:r>
              <a:rPr lang="ru-RU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</a:rPr>
              <a:t>24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OB </a:t>
            </a:r>
            <a:r>
              <a:rPr lang="ru-RU" dirty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OD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en-US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A1738FC-4E7B-4B9B-84F6-1402DE77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20" y="458112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Ответ.</a:t>
            </a:r>
            <a:r>
              <a:rPr lang="ru-RU" dirty="0">
                <a:cs typeface="Times New Roman" pitchFamily="18" charset="0"/>
              </a:rPr>
              <a:t> 16.</a:t>
            </a:r>
          </a:p>
        </p:txBody>
      </p:sp>
    </p:spTree>
    <p:extLst>
      <p:ext uri="{BB962C8B-B14F-4D97-AF65-F5344CB8AC3E}">
        <p14:creationId xmlns:p14="http://schemas.microsoft.com/office/powerpoint/2010/main" val="180131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2383" y="5486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3</a:t>
            </a:r>
            <a:r>
              <a:rPr lang="ru-RU" dirty="0"/>
              <a:t>.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В параллелограмме </a:t>
            </a:r>
            <a:r>
              <a:rPr lang="ru-RU" i="1" dirty="0"/>
              <a:t>ABCD</a:t>
            </a:r>
            <a:r>
              <a:rPr lang="ru-RU" dirty="0"/>
              <a:t> точка </a:t>
            </a:r>
            <a:r>
              <a:rPr lang="ru-RU" i="1" dirty="0"/>
              <a:t>E </a:t>
            </a:r>
            <a:r>
              <a:rPr lang="ru-RU" dirty="0"/>
              <a:t>– середина стороны </a:t>
            </a:r>
            <a:r>
              <a:rPr lang="ru-RU" i="1" dirty="0"/>
              <a:t>CD</a:t>
            </a:r>
            <a:r>
              <a:rPr lang="ru-RU" dirty="0"/>
              <a:t>. Отрезок </a:t>
            </a:r>
            <a:r>
              <a:rPr lang="ru-RU" i="1" dirty="0"/>
              <a:t>AE </a:t>
            </a:r>
            <a:r>
              <a:rPr lang="ru-RU" dirty="0"/>
              <a:t>пересекает диагональ </a:t>
            </a:r>
            <a:r>
              <a:rPr lang="ru-RU" i="1" dirty="0"/>
              <a:t>BD </a:t>
            </a:r>
            <a:r>
              <a:rPr lang="ru-RU" dirty="0"/>
              <a:t>в точке </a:t>
            </a:r>
            <a:r>
              <a:rPr lang="ru-RU" i="1" dirty="0"/>
              <a:t>F</a:t>
            </a:r>
            <a:r>
              <a:rPr lang="ru-RU" dirty="0"/>
              <a:t>. Найдите отношение </a:t>
            </a:r>
            <a:r>
              <a:rPr lang="ru-RU" i="1" dirty="0"/>
              <a:t>DF </a:t>
            </a:r>
            <a:r>
              <a:rPr lang="ru-RU" dirty="0"/>
              <a:t>: </a:t>
            </a:r>
            <a:r>
              <a:rPr lang="ru-RU" i="1" dirty="0"/>
              <a:t>FB</a:t>
            </a:r>
            <a:r>
              <a:rPr lang="ru-RU" dirty="0"/>
              <a:t>. Найдите площадь треугольника </a:t>
            </a:r>
            <a:r>
              <a:rPr lang="en-US" i="1" dirty="0"/>
              <a:t>ADF</a:t>
            </a:r>
            <a:r>
              <a:rPr lang="ru-RU" dirty="0"/>
              <a:t>, если площадь параллелограмма </a:t>
            </a:r>
            <a:r>
              <a:rPr lang="en-US" i="1" dirty="0"/>
              <a:t>ABCD </a:t>
            </a:r>
            <a:r>
              <a:rPr lang="ru-RU" dirty="0"/>
              <a:t>равна 1.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3603104" cy="18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93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0" y="-16481"/>
                <a:ext cx="9144000" cy="1755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/>
                  <a:t>Через точку </a:t>
                </a:r>
                <a:r>
                  <a:rPr lang="en-US" i="1" dirty="0"/>
                  <a:t>C </a:t>
                </a:r>
                <a:r>
                  <a:rPr lang="ru-RU" dirty="0"/>
                  <a:t>и середину </a:t>
                </a:r>
                <a:r>
                  <a:rPr lang="en-US" i="1" dirty="0"/>
                  <a:t>G </a:t>
                </a:r>
                <a:r>
                  <a:rPr lang="ru-RU" dirty="0"/>
                  <a:t>стороны </a:t>
                </a:r>
                <a:r>
                  <a:rPr lang="en-US" i="1" dirty="0"/>
                  <a:t>AB </a:t>
                </a:r>
                <a:r>
                  <a:rPr lang="ru-RU" dirty="0"/>
                  <a:t>проведем прямую. Обозначим </a:t>
                </a:r>
                <a:r>
                  <a:rPr lang="en-US" i="1" dirty="0"/>
                  <a:t>H </a:t>
                </a:r>
                <a:r>
                  <a:rPr lang="ru-RU" dirty="0"/>
                  <a:t>её точку пересечения с прямой </a:t>
                </a:r>
                <a:r>
                  <a:rPr lang="en-US" i="1" dirty="0"/>
                  <a:t>BD</a:t>
                </a:r>
                <a:r>
                  <a:rPr lang="ru-RU" dirty="0"/>
                  <a:t>. Прямые </a:t>
                </a:r>
                <a:r>
                  <a:rPr lang="en-US" i="1" dirty="0"/>
                  <a:t>EA </a:t>
                </a:r>
                <a:r>
                  <a:rPr lang="ru-RU" dirty="0"/>
                  <a:t>и </a:t>
                </a:r>
                <a:r>
                  <a:rPr lang="en-US" i="1" dirty="0"/>
                  <a:t>CG </a:t>
                </a:r>
                <a:r>
                  <a:rPr lang="ru-RU" dirty="0"/>
                  <a:t>параллельны. Следовательно, </a:t>
                </a:r>
                <a:r>
                  <a:rPr lang="en-US" i="1" dirty="0"/>
                  <a:t>DF = FH = HB</a:t>
                </a:r>
                <a:r>
                  <a:rPr lang="en-US" dirty="0"/>
                  <a:t>. </a:t>
                </a:r>
                <a:r>
                  <a:rPr lang="ru-RU" dirty="0"/>
                  <a:t>Значит, </a:t>
                </a:r>
                <a:r>
                  <a:rPr lang="en-US" i="1" dirty="0"/>
                  <a:t>DF </a:t>
                </a:r>
                <a:r>
                  <a:rPr lang="en-US" dirty="0"/>
                  <a:t>: </a:t>
                </a:r>
                <a:r>
                  <a:rPr lang="en-US" i="1" dirty="0"/>
                  <a:t>FB = </a:t>
                </a:r>
                <a:r>
                  <a:rPr lang="en-US" dirty="0"/>
                  <a:t>1 : 2. </a:t>
                </a:r>
                <a:r>
                  <a:rPr lang="ru-RU" dirty="0"/>
                  <a:t>Площадь треугольника </a:t>
                </a:r>
                <a:r>
                  <a:rPr lang="en-US" i="1" dirty="0"/>
                  <a:t>ADF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6481"/>
                <a:ext cx="9144000" cy="1755352"/>
              </a:xfrm>
              <a:prstGeom prst="rect">
                <a:avLst/>
              </a:prstGeom>
              <a:blipFill>
                <a:blip r:embed="rId3"/>
                <a:stretch>
                  <a:fillRect l="-1000" t="-2778" r="-1000" b="-6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07584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297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5658" y="548680"/>
            <a:ext cx="91456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dirty="0"/>
              <a:t>4. В треугольнике </a:t>
            </a:r>
            <a:r>
              <a:rPr lang="en-US" i="1" dirty="0"/>
              <a:t>ABC AB = </a:t>
            </a:r>
            <a:r>
              <a:rPr lang="en-US" dirty="0"/>
              <a:t>2</a:t>
            </a:r>
            <a:r>
              <a:rPr lang="en-US" i="1" dirty="0"/>
              <a:t>AC</a:t>
            </a:r>
            <a:r>
              <a:rPr lang="en-US" dirty="0"/>
              <a:t>.</a:t>
            </a:r>
            <a:r>
              <a:rPr lang="ru-RU" dirty="0"/>
              <a:t> В каком отношении медиана </a:t>
            </a:r>
            <a:r>
              <a:rPr lang="en-US" i="1" dirty="0"/>
              <a:t>CE </a:t>
            </a:r>
            <a:r>
              <a:rPr lang="ru-RU" dirty="0"/>
              <a:t>делит биссектрису </a:t>
            </a:r>
            <a:r>
              <a:rPr lang="en-US" i="1" dirty="0"/>
              <a:t>AD</a:t>
            </a:r>
            <a:r>
              <a:rPr lang="ru-RU" dirty="0"/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569141" cy="195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032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85" y="1421353"/>
            <a:ext cx="3616830" cy="200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16632"/>
                <a:ext cx="9144000" cy="101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/>
                  <a:t> Через точку </a:t>
                </a:r>
                <a:r>
                  <a:rPr lang="en-US" i="1" dirty="0"/>
                  <a:t>D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/>
                  <a:t>CE. </a:t>
                </a:r>
                <a:r>
                  <a:rPr lang="ru-RU" dirty="0"/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𝐸𝐺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𝐺𝐵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𝐶𝐷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Так как </a:t>
                </a:r>
                <a:r>
                  <a:rPr lang="en-US" i="1" dirty="0"/>
                  <a:t>AE = EB</a:t>
                </a:r>
                <a:r>
                  <a:rPr lang="ru-RU" dirty="0"/>
                  <a:t>, то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𝐴𝐹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𝐹𝐷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𝐸𝐺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6632"/>
                <a:ext cx="9144000" cy="1016689"/>
              </a:xfrm>
              <a:prstGeom prst="rect">
                <a:avLst/>
              </a:prstGeom>
              <a:blipFill>
                <a:blip r:embed="rId4"/>
                <a:stretch>
                  <a:fillRect l="-1000" t="-4790" r="-1000" b="-17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52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EF7476-0D32-4E3D-AE3C-18FD444F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37" y="404664"/>
            <a:ext cx="724671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0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330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5.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На продолжении стороны </a:t>
            </a:r>
            <a:r>
              <a:rPr lang="ru-RU" i="1" dirty="0"/>
              <a:t>AB </a:t>
            </a:r>
            <a:r>
              <a:rPr lang="ru-RU" dirty="0"/>
              <a:t>треугольника </a:t>
            </a:r>
            <a:r>
              <a:rPr lang="ru-RU" i="1" dirty="0"/>
              <a:t>ABC </a:t>
            </a:r>
            <a:r>
              <a:rPr lang="ru-RU" dirty="0"/>
              <a:t>взята точка </a:t>
            </a:r>
            <a:r>
              <a:rPr lang="ru-RU" i="1" dirty="0"/>
              <a:t>D</a:t>
            </a:r>
            <a:r>
              <a:rPr lang="ru-RU" dirty="0"/>
              <a:t>, </a:t>
            </a:r>
            <a:r>
              <a:rPr lang="ru-RU" i="1" dirty="0"/>
              <a:t>AB = BD</a:t>
            </a:r>
            <a:r>
              <a:rPr lang="ru-RU" dirty="0"/>
              <a:t>. Через неё и середину </a:t>
            </a:r>
            <a:r>
              <a:rPr lang="ru-RU" i="1" dirty="0"/>
              <a:t>E </a:t>
            </a:r>
            <a:r>
              <a:rPr lang="ru-RU" dirty="0"/>
              <a:t>стороны </a:t>
            </a:r>
            <a:r>
              <a:rPr lang="ru-RU" i="1" dirty="0"/>
              <a:t>AC </a:t>
            </a:r>
            <a:r>
              <a:rPr lang="ru-RU" dirty="0"/>
              <a:t>проведена прямая, пересекающая сторону </a:t>
            </a:r>
            <a:r>
              <a:rPr lang="ru-RU" i="1" dirty="0"/>
              <a:t>BC </a:t>
            </a:r>
            <a:r>
              <a:rPr lang="ru-RU" dirty="0"/>
              <a:t>в точке </a:t>
            </a:r>
            <a:r>
              <a:rPr lang="ru-RU" i="1" dirty="0"/>
              <a:t>F</a:t>
            </a:r>
            <a:r>
              <a:rPr lang="ru-RU" dirty="0"/>
              <a:t>. Найдите отношение </a:t>
            </a:r>
            <a:r>
              <a:rPr lang="en-US" i="1" dirty="0"/>
              <a:t>C</a:t>
            </a:r>
            <a:r>
              <a:rPr lang="ru-RU" i="1" dirty="0"/>
              <a:t>F </a:t>
            </a:r>
            <a:r>
              <a:rPr lang="ru-RU" dirty="0"/>
              <a:t>: </a:t>
            </a:r>
            <a:r>
              <a:rPr lang="ru-RU" i="1" dirty="0"/>
              <a:t>F</a:t>
            </a:r>
            <a:r>
              <a:rPr lang="en-US" i="1" dirty="0"/>
              <a:t>B</a:t>
            </a:r>
            <a:r>
              <a:rPr lang="ru-RU" dirty="0"/>
              <a:t>. Найдите площадь треугольника </a:t>
            </a:r>
            <a:r>
              <a:rPr lang="en-US" i="1" dirty="0"/>
              <a:t>CEF</a:t>
            </a:r>
            <a:r>
              <a:rPr lang="ru-RU" dirty="0"/>
              <a:t>, если 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4275364" cy="21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004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-5541" y="44624"/>
                <a:ext cx="9144000" cy="1354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/>
                  <a:t> Через точку </a:t>
                </a:r>
                <a:r>
                  <a:rPr lang="en-US" i="1" dirty="0"/>
                  <a:t>B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/>
                  <a:t>DE</a:t>
                </a:r>
                <a:r>
                  <a:rPr lang="en-US" dirty="0"/>
                  <a:t>. </a:t>
                </a:r>
                <a:r>
                  <a:rPr lang="ru-RU" dirty="0"/>
                  <a:t>Обозначим </a:t>
                </a:r>
                <a:r>
                  <a:rPr lang="en-US" i="1" dirty="0"/>
                  <a:t>G </a:t>
                </a:r>
                <a:r>
                  <a:rPr lang="ru-RU" dirty="0"/>
                  <a:t>её точку пересечения со стороной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:r>
                  <a:rPr lang="en-US" i="1" dirty="0"/>
                  <a:t>CF </a:t>
                </a:r>
                <a:r>
                  <a:rPr lang="en-US" dirty="0"/>
                  <a:t>: </a:t>
                </a:r>
                <a:r>
                  <a:rPr lang="en-US" i="1" dirty="0"/>
                  <a:t>FB</a:t>
                </a:r>
                <a:r>
                  <a:rPr lang="en-US" dirty="0"/>
                  <a:t> = </a:t>
                </a:r>
                <a:r>
                  <a:rPr lang="en-US" i="1" dirty="0"/>
                  <a:t>CE </a:t>
                </a:r>
                <a:r>
                  <a:rPr lang="en-US" dirty="0"/>
                  <a:t>: </a:t>
                </a:r>
                <a:r>
                  <a:rPr lang="en-US" i="1" dirty="0"/>
                  <a:t>EG = </a:t>
                </a:r>
                <a:r>
                  <a:rPr lang="en-US" dirty="0"/>
                  <a:t>2 : 1. </a:t>
                </a:r>
                <a:r>
                  <a:rPr lang="ru-RU" dirty="0"/>
                  <a:t>Площадь треугольника </a:t>
                </a:r>
                <a:r>
                  <a:rPr lang="en-US" i="1" dirty="0"/>
                  <a:t>CEF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41" y="44624"/>
                <a:ext cx="9144000" cy="1354410"/>
              </a:xfrm>
              <a:prstGeom prst="rect">
                <a:avLst/>
              </a:prstGeom>
              <a:blipFill>
                <a:blip r:embed="rId3"/>
                <a:stretch>
                  <a:fillRect l="-1000" t="-3587" r="-1067" b="-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340768"/>
            <a:ext cx="521339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035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328" y="428471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	</a:t>
            </a:r>
            <a:r>
              <a:rPr lang="ru-RU" dirty="0"/>
              <a:t>6 (ОГЭ). Площадь треугольника </a:t>
            </a:r>
            <a:r>
              <a:rPr lang="ru-RU" i="1" dirty="0"/>
              <a:t>ABC </a:t>
            </a:r>
            <a:r>
              <a:rPr lang="ru-RU" dirty="0"/>
              <a:t>равна 40. Биссектриса </a:t>
            </a:r>
            <a:r>
              <a:rPr lang="ru-RU" i="1" dirty="0"/>
              <a:t>AD </a:t>
            </a:r>
            <a:r>
              <a:rPr lang="ru-RU" dirty="0"/>
              <a:t>пересекает медиану </a:t>
            </a:r>
            <a:r>
              <a:rPr lang="ru-RU" i="1" dirty="0"/>
              <a:t>BK </a:t>
            </a:r>
            <a:r>
              <a:rPr lang="ru-RU" dirty="0"/>
              <a:t>в точке </a:t>
            </a:r>
            <a:r>
              <a:rPr lang="ru-RU" i="1" dirty="0"/>
              <a:t>E</a:t>
            </a:r>
            <a:r>
              <a:rPr lang="ru-RU" dirty="0"/>
              <a:t>, при этом </a:t>
            </a:r>
            <a:r>
              <a:rPr lang="ru-RU" i="1" dirty="0"/>
              <a:t>BD </a:t>
            </a:r>
            <a:r>
              <a:rPr lang="ru-RU" dirty="0"/>
              <a:t>: </a:t>
            </a:r>
            <a:r>
              <a:rPr lang="en-US" i="1" dirty="0"/>
              <a:t>DC</a:t>
            </a:r>
            <a:r>
              <a:rPr lang="ru-RU" i="1" dirty="0"/>
              <a:t> </a:t>
            </a:r>
            <a:r>
              <a:rPr lang="ru-RU" dirty="0"/>
              <a:t>= 3 : 2. Найдите площадь четырёхугольника </a:t>
            </a:r>
            <a:r>
              <a:rPr lang="ru-RU" i="1" dirty="0"/>
              <a:t>EDCK</a:t>
            </a:r>
            <a:r>
              <a:rPr lang="ru-RU" dirty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2880320" cy="226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418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240317" cy="349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26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Через точку </a:t>
                </a:r>
                <a:r>
                  <a:rPr lang="en-US" i="1" dirty="0"/>
                  <a:t>K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/>
                  <a:t>AD</a:t>
                </a:r>
                <a:r>
                  <a:rPr lang="en-US" dirty="0"/>
                  <a:t>. </a:t>
                </a:r>
                <a:r>
                  <a:rPr lang="ru-RU" dirty="0"/>
                  <a:t>Обозначим </a:t>
                </a:r>
                <a:r>
                  <a:rPr lang="en-US" i="1" dirty="0"/>
                  <a:t>L </a:t>
                </a:r>
                <a:r>
                  <a:rPr lang="ru-RU" dirty="0"/>
                  <a:t>её точку пересечения со стороной </a:t>
                </a:r>
                <a:r>
                  <a:rPr lang="en-US" i="1" dirty="0"/>
                  <a:t>BC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:r>
                  <a:rPr lang="en-US" i="1" dirty="0"/>
                  <a:t>BD</a:t>
                </a:r>
                <a:r>
                  <a:rPr lang="en-US" dirty="0"/>
                  <a:t> : </a:t>
                </a:r>
                <a:r>
                  <a:rPr lang="en-US" i="1" dirty="0"/>
                  <a:t>DL = </a:t>
                </a:r>
                <a:r>
                  <a:rPr lang="en-US" dirty="0"/>
                  <a:t>3 : 1. </a:t>
                </a:r>
                <a:r>
                  <a:rPr lang="ru-RU" dirty="0"/>
                  <a:t>Следовательно, </a:t>
                </a:r>
                <a:r>
                  <a:rPr lang="en-US" i="1" dirty="0"/>
                  <a:t>BE </a:t>
                </a:r>
                <a:r>
                  <a:rPr lang="en-US" dirty="0"/>
                  <a:t>: </a:t>
                </a:r>
                <a:r>
                  <a:rPr lang="en-US" i="1" dirty="0"/>
                  <a:t>EK</a:t>
                </a:r>
                <a:r>
                  <a:rPr lang="en-US" dirty="0"/>
                  <a:t> = 3 : 1. </a:t>
                </a:r>
                <a:r>
                  <a:rPr lang="en-US" i="1" dirty="0"/>
                  <a:t> </a:t>
                </a:r>
                <a:r>
                  <a:rPr lang="ru-RU" dirty="0"/>
                  <a:t>Площадь треугольника </a:t>
                </a:r>
                <a:r>
                  <a:rPr lang="en-US" i="1" dirty="0"/>
                  <a:t>BDE </a:t>
                </a:r>
                <a:r>
                  <a:rPr lang="ru-RU" dirty="0"/>
                  <a:t>равна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площади треугольника </a:t>
                </a:r>
                <a:r>
                  <a:rPr lang="en-US" i="1" dirty="0"/>
                  <a:t>BCK</a:t>
                </a:r>
                <a:r>
                  <a:rPr lang="ru-RU" dirty="0"/>
                  <a:t>, т.</a:t>
                </a:r>
                <a:r>
                  <a:rPr lang="en-US" dirty="0"/>
                  <a:t> </a:t>
                </a:r>
                <a:r>
                  <a:rPr lang="ru-RU" dirty="0"/>
                  <a:t>е. равна 9. Значит, площадь четырёхугольника </a:t>
                </a:r>
                <a:r>
                  <a:rPr lang="ru-RU" i="1" dirty="0"/>
                  <a:t>EDCK </a:t>
                </a:r>
                <a:r>
                  <a:rPr lang="ru-RU" dirty="0"/>
                  <a:t>равна 11.</a:t>
                </a:r>
                <a:r>
                  <a:rPr lang="ru-RU" sz="2000" dirty="0">
                    <a:cs typeface="Times New Roman" pitchFamily="18" charset="0"/>
                  </a:rPr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126993"/>
              </a:xfrm>
              <a:prstGeom prst="rect">
                <a:avLst/>
              </a:prstGeom>
              <a:blipFill>
                <a:blip r:embed="rId4"/>
                <a:stretch>
                  <a:fillRect l="-1000" t="-2292" r="-1000" b="-42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090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720" y="19532"/>
            <a:ext cx="910828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7. (Олимпиада).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делят соответственно стороны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CA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 отношении 1:2. </a:t>
            </a:r>
            <a:r>
              <a:rPr lang="ru-RU" dirty="0"/>
              <a:t>Найдите площадь треугольника </a:t>
            </a:r>
            <a:r>
              <a:rPr lang="en-US" i="1" dirty="0"/>
              <a:t>A’B’C’</a:t>
            </a:r>
            <a:r>
              <a:rPr lang="ru-RU" dirty="0"/>
              <a:t>, ограниченного прямыми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BB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CC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ru-RU" dirty="0"/>
              <a:t>если 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3A978D0-D73C-42F7-9962-50075F40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0828"/>
            <a:ext cx="354982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380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6" name="Text Box 6">
            <a:extLst>
              <a:ext uri="{FF2B5EF4-FFF2-40B4-BE49-F238E27FC236}">
                <a16:creationId xmlns:a16="http://schemas.microsoft.com/office/drawing/2014/main" id="{95D2F18B-54BD-42D5-8F89-C68DDCAC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33078"/>
            <a:ext cx="91805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Решение.</a:t>
            </a:r>
            <a:r>
              <a:rPr lang="ru-RU" altLang="ru-RU" dirty="0">
                <a:solidFill>
                  <a:schemeClr val="accent1"/>
                </a:solidFill>
              </a:rPr>
              <a:t> </a:t>
            </a:r>
            <a:r>
              <a:rPr lang="ru-RU" altLang="ru-RU" dirty="0"/>
              <a:t>Площадь треугольника </a:t>
            </a:r>
            <a:r>
              <a:rPr lang="en-US" altLang="ru-RU" i="1" dirty="0"/>
              <a:t>A’B’C’ </a:t>
            </a:r>
            <a:r>
              <a:rPr lang="ru-RU" altLang="ru-RU" dirty="0"/>
              <a:t>равна площади треугольника </a:t>
            </a:r>
            <a:r>
              <a:rPr lang="en-US" altLang="ru-RU" i="1" dirty="0"/>
              <a:t>ABC </a:t>
            </a:r>
            <a:r>
              <a:rPr lang="ru-RU" altLang="ru-RU" dirty="0"/>
              <a:t>минус площади треугольников </a:t>
            </a:r>
            <a:r>
              <a:rPr lang="en-US" altLang="ru-RU" i="1" dirty="0"/>
              <a:t>AB’B</a:t>
            </a:r>
            <a:r>
              <a:rPr lang="en-US" altLang="ru-RU" dirty="0"/>
              <a:t>, </a:t>
            </a:r>
            <a:r>
              <a:rPr lang="en-US" altLang="ru-RU" i="1" dirty="0"/>
              <a:t>BC’C</a:t>
            </a:r>
            <a:r>
              <a:rPr lang="en-US" altLang="ru-RU" dirty="0"/>
              <a:t>, </a:t>
            </a:r>
            <a:r>
              <a:rPr lang="en-US" altLang="ru-RU" i="1" dirty="0"/>
              <a:t>CA’A</a:t>
            </a:r>
            <a:r>
              <a:rPr lang="en-US" altLang="ru-RU" dirty="0"/>
              <a:t>. </a:t>
            </a:r>
            <a:r>
              <a:rPr lang="ru-RU" altLang="ru-RU" dirty="0"/>
              <a:t>Для нахождения площади треугольника </a:t>
            </a:r>
            <a:r>
              <a:rPr lang="ru-RU" altLang="ru-RU" i="1" dirty="0"/>
              <a:t>С</a:t>
            </a:r>
            <a:r>
              <a:rPr lang="en-US" altLang="ru-RU" i="1" dirty="0"/>
              <a:t>A’A</a:t>
            </a:r>
            <a:r>
              <a:rPr lang="ru-RU" altLang="ru-RU" dirty="0"/>
              <a:t> проведем отрезок </a:t>
            </a:r>
            <a:r>
              <a:rPr lang="en-US" altLang="ru-RU" i="1" dirty="0"/>
              <a:t>C</a:t>
            </a:r>
            <a:r>
              <a:rPr lang="en-US" altLang="ru-RU" baseline="-25000" dirty="0"/>
              <a:t>1</a:t>
            </a:r>
            <a:r>
              <a:rPr lang="en-US" altLang="ru-RU" i="1" dirty="0"/>
              <a:t>D</a:t>
            </a:r>
            <a:r>
              <a:rPr lang="en-US" altLang="ru-RU" baseline="-25000" dirty="0"/>
              <a:t> </a:t>
            </a:r>
            <a:r>
              <a:rPr lang="ru-RU" altLang="ru-RU" dirty="0"/>
              <a:t>параллельный прямой </a:t>
            </a:r>
            <a:r>
              <a:rPr lang="en-US" altLang="ru-RU" i="1" dirty="0"/>
              <a:t>AA</a:t>
            </a:r>
            <a:r>
              <a:rPr lang="en-US" altLang="ru-RU" baseline="-25000" dirty="0"/>
              <a:t>1</a:t>
            </a:r>
            <a:r>
              <a:rPr lang="en-US" altLang="ru-RU" dirty="0"/>
              <a:t>.</a:t>
            </a:r>
            <a:r>
              <a:rPr lang="ru-RU" altLang="ru-RU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291" name="Text Box 11">
                <a:extLst>
                  <a:ext uri="{FF2B5EF4-FFF2-40B4-BE49-F238E27FC236}">
                    <a16:creationId xmlns:a16="http://schemas.microsoft.com/office/drawing/2014/main" id="{0B11B48E-1BE5-483D-9251-DB5776567D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437112"/>
                <a:ext cx="9144000" cy="2278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/>
                  <a:t>	Тогда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1</a:t>
                </a:r>
                <a:r>
                  <a:rPr lang="en-US" altLang="ru-RU" i="1" dirty="0"/>
                  <a:t>D</a:t>
                </a:r>
                <a:r>
                  <a:rPr lang="ru-RU" altLang="ru-RU" i="1" dirty="0"/>
                  <a:t> </a:t>
                </a:r>
                <a:r>
                  <a:rPr lang="en-US" altLang="ru-RU" dirty="0"/>
                  <a:t>:</a:t>
                </a:r>
                <a:r>
                  <a:rPr lang="ru-RU" altLang="ru-RU" dirty="0"/>
                  <a:t> </a:t>
                </a:r>
                <a:r>
                  <a:rPr lang="en-US" altLang="ru-RU" i="1" dirty="0"/>
                  <a:t>DB = AC</a:t>
                </a:r>
                <a:r>
                  <a:rPr lang="en-US" altLang="ru-RU" baseline="-25000" dirty="0"/>
                  <a:t>1</a:t>
                </a:r>
                <a:r>
                  <a:rPr lang="en-US" altLang="ru-RU" baseline="30000" dirty="0"/>
                  <a:t> </a:t>
                </a:r>
                <a:r>
                  <a:rPr lang="en-US" altLang="ru-RU" dirty="0"/>
                  <a:t>: </a:t>
                </a:r>
                <a:r>
                  <a:rPr lang="en-US" altLang="ru-RU" i="1" dirty="0"/>
                  <a:t>C</a:t>
                </a:r>
                <a:r>
                  <a:rPr lang="en-US" altLang="ru-RU" baseline="-25000" dirty="0"/>
                  <a:t>1</a:t>
                </a:r>
                <a:r>
                  <a:rPr lang="en-US" altLang="ru-RU" i="1" dirty="0"/>
                  <a:t>B = </a:t>
                </a:r>
                <a:r>
                  <a:rPr lang="en-US" altLang="ru-RU" dirty="0"/>
                  <a:t>1:2, </a:t>
                </a:r>
                <a:r>
                  <a:rPr lang="en-US" altLang="ru-RU" i="1" dirty="0"/>
                  <a:t>CA</a:t>
                </a:r>
                <a:r>
                  <a:rPr lang="en-US" altLang="ru-RU" baseline="-25000" dirty="0"/>
                  <a:t>1 </a:t>
                </a:r>
                <a:r>
                  <a:rPr lang="en-US" altLang="ru-RU" dirty="0"/>
                  <a:t>: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1</a:t>
                </a:r>
                <a:r>
                  <a:rPr lang="en-US" altLang="ru-RU" i="1" dirty="0"/>
                  <a:t>D =</a:t>
                </a:r>
                <a:r>
                  <a:rPr lang="en-US" altLang="ru-RU" dirty="0"/>
                  <a:t> 6 : 1, </a:t>
                </a:r>
                <a:r>
                  <a:rPr lang="ru-RU" altLang="ru-RU" dirty="0"/>
                  <a:t>следовательно, </a:t>
                </a:r>
                <a:r>
                  <a:rPr lang="en-US" altLang="ru-RU" i="1" dirty="0"/>
                  <a:t>CA’ </a:t>
                </a:r>
                <a:r>
                  <a:rPr lang="en-US" altLang="ru-RU" dirty="0"/>
                  <a:t>:</a:t>
                </a:r>
                <a:r>
                  <a:rPr lang="en-US" altLang="ru-RU" i="1" dirty="0"/>
                  <a:t>A’C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 = 6:1. </a:t>
                </a:r>
                <a:r>
                  <a:rPr lang="ru-RU" altLang="ru-RU" dirty="0"/>
                  <a:t>Значит, площадь треугольника </a:t>
                </a:r>
                <a:r>
                  <a:rPr lang="en-US" altLang="ru-RU" i="1" dirty="0"/>
                  <a:t>CA’A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altLang="ru-RU" dirty="0"/>
                  <a:t> площади треугольника </a:t>
                </a:r>
                <a:r>
                  <a:rPr lang="en-US" altLang="ru-RU" i="1" dirty="0"/>
                  <a:t>ACC</a:t>
                </a:r>
                <a:r>
                  <a:rPr lang="en-US" altLang="ru-RU" baseline="-25000" dirty="0"/>
                  <a:t>1 </a:t>
                </a:r>
                <a:r>
                  <a:rPr lang="ru-RU" altLang="ru-RU" dirty="0"/>
                  <a:t>и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altLang="ru-RU" dirty="0"/>
                  <a:t>. Треугольники </a:t>
                </a:r>
                <a:r>
                  <a:rPr lang="en-US" altLang="ru-RU" i="1" dirty="0"/>
                  <a:t>AB’B</a:t>
                </a:r>
                <a:r>
                  <a:rPr lang="ru-RU" altLang="ru-RU" dirty="0"/>
                  <a:t> и</a:t>
                </a:r>
                <a:r>
                  <a:rPr lang="en-US" altLang="ru-RU" dirty="0"/>
                  <a:t> </a:t>
                </a:r>
                <a:r>
                  <a:rPr lang="en-US" altLang="ru-RU" i="1" dirty="0"/>
                  <a:t>BC’C</a:t>
                </a:r>
                <a:r>
                  <a:rPr lang="ru-RU" altLang="ru-RU" dirty="0"/>
                  <a:t> имеют такую же площадь. Следовательно, площадь треугольника </a:t>
                </a:r>
                <a:r>
                  <a:rPr lang="en-US" altLang="ru-RU" i="1" dirty="0"/>
                  <a:t>A’B’C’ </a:t>
                </a:r>
                <a:r>
                  <a:rPr lang="ru-RU" alt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altLang="ru-RU" dirty="0"/>
                  <a:t>.</a:t>
                </a:r>
              </a:p>
            </p:txBody>
          </p:sp>
        </mc:Choice>
        <mc:Fallback xmlns="">
          <p:sp>
            <p:nvSpPr>
              <p:cNvPr id="225291" name="Text Box 11">
                <a:extLst>
                  <a:ext uri="{FF2B5EF4-FFF2-40B4-BE49-F238E27FC236}">
                    <a16:creationId xmlns:a16="http://schemas.microsoft.com/office/drawing/2014/main" id="{0B11B48E-1BE5-483D-9251-DB577656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37112"/>
                <a:ext cx="9144000" cy="2278829"/>
              </a:xfrm>
              <a:prstGeom prst="rect">
                <a:avLst/>
              </a:prstGeom>
              <a:blipFill>
                <a:blip r:embed="rId3"/>
                <a:stretch>
                  <a:fillRect l="-1000" t="-2139" r="-1000" b="-2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295" name="Picture 15">
            <a:extLst>
              <a:ext uri="{FF2B5EF4-FFF2-40B4-BE49-F238E27FC236}">
                <a16:creationId xmlns:a16="http://schemas.microsoft.com/office/drawing/2014/main" id="{5F080CCF-CE00-4C0F-9A0F-5EE71CE2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240360" cy="282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9545" cy="609600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FF3300"/>
                </a:solidFill>
              </a:rPr>
              <a:t>5</a:t>
            </a:r>
            <a:r>
              <a:rPr lang="en-US" sz="2800" dirty="0">
                <a:solidFill>
                  <a:srgbClr val="FF3300"/>
                </a:solidFill>
              </a:rPr>
              <a:t>. </a:t>
            </a:r>
            <a:r>
              <a:rPr lang="ru-RU" sz="2800" dirty="0">
                <a:solidFill>
                  <a:srgbClr val="FF3300"/>
                </a:solidFill>
              </a:rPr>
              <a:t>Углы, связанные с окружностью</a:t>
            </a:r>
          </a:p>
        </p:txBody>
      </p:sp>
      <p:sp>
        <p:nvSpPr>
          <p:cNvPr id="3075" name="Text Box 1030"/>
          <p:cNvSpPr txBox="1">
            <a:spLocks noChangeArrowheads="1"/>
          </p:cNvSpPr>
          <p:nvPr/>
        </p:nvSpPr>
        <p:spPr bwMode="auto">
          <a:xfrm>
            <a:off x="152400" y="601216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Теорема 1. </a:t>
            </a:r>
            <a:r>
              <a:rPr lang="ru-RU" sz="2800" dirty="0">
                <a:cs typeface="Times New Roman" pitchFamily="18" charset="0"/>
              </a:rPr>
              <a:t>Вписанный угол равен половине центрального угла, опирающегося на ту же дугу окружности.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2016224" cy="198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3687"/>
            <a:ext cx="19351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7" y="4325221"/>
            <a:ext cx="1774825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88014"/>
            <a:ext cx="1944216" cy="188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76200" y="387585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Доказательство проводится рассмотрением различных случаев.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51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790" y="764704"/>
            <a:ext cx="91457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</a:rPr>
              <a:t>	Теорема 2. </a:t>
            </a:r>
            <a:r>
              <a:rPr lang="ru-RU" sz="2800" dirty="0"/>
              <a:t>У</a:t>
            </a:r>
            <a:r>
              <a:rPr lang="ru-RU" sz="2800" dirty="0">
                <a:cs typeface="Times New Roman" pitchFamily="18" charset="0"/>
              </a:rPr>
              <a:t>гол между касательной к окружности и хордой, проведенной через точку касания, измеряется половиной дуги окружности, заключенной внутри этого угла.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96523"/>
            <a:ext cx="2505385" cy="25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3594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Упражнения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9269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1. Чему равен вписанный угол, опирающийся на диаметр окружности?	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9C253FD-9365-4BFA-9401-21469D6C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170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2. Чему равен </a:t>
            </a:r>
            <a:r>
              <a:rPr lang="ru-RU" sz="2800" dirty="0"/>
              <a:t>острый </a:t>
            </a:r>
            <a:r>
              <a:rPr lang="ru-RU" sz="2800" dirty="0">
                <a:cs typeface="Times New Roman" pitchFamily="18" charset="0"/>
              </a:rPr>
              <a:t>вписанный угол, опирающийся на </a:t>
            </a:r>
            <a:r>
              <a:rPr lang="ru-RU" sz="2800" dirty="0"/>
              <a:t>хорду, равную радиусу</a:t>
            </a:r>
            <a:r>
              <a:rPr lang="ru-RU" sz="2800" dirty="0">
                <a:cs typeface="Times New Roman" pitchFamily="18" charset="0"/>
              </a:rPr>
              <a:t> окружности?	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C48B457-8BDE-4562-9566-F3AF7C686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281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3. Чему равен </a:t>
            </a:r>
            <a:r>
              <a:rPr lang="ru-RU" sz="2800" dirty="0"/>
              <a:t>тупой </a:t>
            </a:r>
            <a:r>
              <a:rPr lang="ru-RU" sz="2800" dirty="0">
                <a:cs typeface="Times New Roman" pitchFamily="18" charset="0"/>
              </a:rPr>
              <a:t>вписанный угол, опирающийся на </a:t>
            </a:r>
            <a:r>
              <a:rPr lang="ru-RU" sz="2800" dirty="0"/>
              <a:t>хорду, равную радиусу</a:t>
            </a:r>
            <a:r>
              <a:rPr lang="ru-RU" sz="2800" dirty="0">
                <a:cs typeface="Times New Roman" pitchFamily="18" charset="0"/>
              </a:rPr>
              <a:t> окружности?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E5F8A55-F000-4DB9-99C9-091AAAC7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525756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4. Найдите вписанный угол, опирающийся на дугу, которая составляет </a:t>
            </a:r>
            <a:r>
              <a:rPr lang="en-US" sz="2800" dirty="0">
                <a:cs typeface="Times New Roman" pitchFamily="18" charset="0"/>
              </a:rPr>
              <a:t>20%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окружности.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6EA2445-9313-406C-9FFD-C27AA076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62732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36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CFCFD00-D999-46DB-A5DD-07BF0AEB2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616299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150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1866BB0D-7CB6-440C-8546-3B5140C1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3112961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FC9E8C1-C8B6-4A56-AC6D-5339BB4BB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159441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90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57C6AD8-4ECF-4228-9783-E8F6347AFD0C}"/>
              </a:ext>
            </a:extLst>
          </p:cNvPr>
          <p:cNvGrpSpPr/>
          <p:nvPr/>
        </p:nvGrpSpPr>
        <p:grpSpPr>
          <a:xfrm>
            <a:off x="28876" y="2459721"/>
            <a:ext cx="8305009" cy="2086309"/>
            <a:chOff x="28876" y="2459721"/>
            <a:chExt cx="8305009" cy="2086309"/>
          </a:xfrm>
        </p:grpSpPr>
        <p:sp>
          <p:nvSpPr>
            <p:cNvPr id="11267" name="Text Box 3"/>
            <p:cNvSpPr txBox="1">
              <a:spLocks noChangeArrowheads="1"/>
            </p:cNvSpPr>
            <p:nvPr/>
          </p:nvSpPr>
          <p:spPr bwMode="auto">
            <a:xfrm>
              <a:off x="28876" y="2459721"/>
              <a:ext cx="5796136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ts val="0"/>
                </a:spcBef>
              </a:pPr>
              <a:r>
                <a:rPr lang="ru-RU" sz="3200" dirty="0">
                  <a:cs typeface="Times New Roman" pitchFamily="18" charset="0"/>
                </a:rPr>
                <a:t>	</a:t>
              </a:r>
              <a:r>
                <a:rPr lang="ru-RU" dirty="0">
                  <a:cs typeface="Times New Roman" pitchFamily="18" charset="0"/>
                </a:rPr>
                <a:t>6. Через концы </a:t>
              </a:r>
              <a:r>
                <a:rPr lang="en-US" i="1" dirty="0">
                  <a:cs typeface="Times New Roman" pitchFamily="18" charset="0"/>
                </a:rPr>
                <a:t>A</a:t>
              </a:r>
              <a:r>
                <a:rPr lang="ru-RU" dirty="0">
                  <a:cs typeface="Times New Roman" pitchFamily="18" charset="0"/>
                </a:rPr>
                <a:t>, </a:t>
              </a:r>
              <a:r>
                <a:rPr lang="en-US" i="1" dirty="0">
                  <a:cs typeface="Times New Roman" pitchFamily="18" charset="0"/>
                </a:rPr>
                <a:t>B </a:t>
              </a:r>
              <a:r>
                <a:rPr lang="ru-RU" dirty="0">
                  <a:cs typeface="Times New Roman" pitchFamily="18" charset="0"/>
                </a:rPr>
                <a:t>дуги окружности в 62</a:t>
              </a:r>
              <a:r>
                <a:rPr lang="ru-RU" baseline="30000" dirty="0">
                  <a:cs typeface="Times New Roman" pitchFamily="18" charset="0"/>
                </a:rPr>
                <a:t>о</a:t>
              </a:r>
              <a:r>
                <a:rPr lang="ru-RU" dirty="0">
                  <a:cs typeface="Times New Roman" pitchFamily="18" charset="0"/>
                </a:rPr>
                <a:t> проведены касательные </a:t>
              </a:r>
              <a:r>
                <a:rPr lang="en-US" i="1" dirty="0">
                  <a:cs typeface="Times New Roman" pitchFamily="18" charset="0"/>
                </a:rPr>
                <a:t>AC </a:t>
              </a:r>
              <a:r>
                <a:rPr lang="ru-RU" dirty="0">
                  <a:cs typeface="Times New Roman" pitchFamily="18" charset="0"/>
                </a:rPr>
                <a:t>и </a:t>
              </a:r>
              <a:r>
                <a:rPr lang="en-US" i="1" dirty="0">
                  <a:cs typeface="Times New Roman" pitchFamily="18" charset="0"/>
                </a:rPr>
                <a:t>BC</a:t>
              </a:r>
              <a:r>
                <a:rPr lang="ru-RU" dirty="0">
                  <a:cs typeface="Times New Roman" pitchFamily="18" charset="0"/>
                </a:rPr>
                <a:t>. Найдите угол </a:t>
              </a:r>
              <a:r>
                <a:rPr lang="en-US" i="1" dirty="0">
                  <a:cs typeface="Times New Roman" pitchFamily="18" charset="0"/>
                </a:rPr>
                <a:t>ACB</a:t>
              </a:r>
              <a:r>
                <a:rPr lang="ru-RU" dirty="0">
                  <a:cs typeface="Times New Roman" pitchFamily="18" charset="0"/>
                </a:rPr>
                <a:t>. 	</a:t>
              </a:r>
            </a:p>
          </p:txBody>
        </p:sp>
        <p:pic>
          <p:nvPicPr>
            <p:cNvPr id="6" name="Picture 20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042" y="2636912"/>
              <a:ext cx="2053843" cy="190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EBF83E8-ECFD-4013-AE2F-A8C5B0294EB7}"/>
              </a:ext>
            </a:extLst>
          </p:cNvPr>
          <p:cNvGrpSpPr/>
          <p:nvPr/>
        </p:nvGrpSpPr>
        <p:grpSpPr>
          <a:xfrm>
            <a:off x="28876" y="4326407"/>
            <a:ext cx="9014372" cy="2414961"/>
            <a:chOff x="28876" y="4326407"/>
            <a:chExt cx="9014372" cy="24149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28876" y="4326407"/>
                  <a:ext cx="5767260" cy="17088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ts val="0"/>
                    </a:spcBef>
                  </a:pPr>
                  <a:r>
                    <a:rPr lang="ru-RU" sz="3200" dirty="0">
                      <a:cs typeface="Times New Roman" pitchFamily="18" charset="0"/>
                    </a:rPr>
                    <a:t>	</a:t>
                  </a:r>
                  <a:r>
                    <a:rPr lang="ru-RU" dirty="0">
                      <a:cs typeface="Times New Roman" pitchFamily="18" charset="0"/>
                    </a:rPr>
                    <a:t>7. Найдите угол </a:t>
                  </a:r>
                  <a:r>
                    <a:rPr lang="en-US" i="1" dirty="0">
                      <a:cs typeface="Times New Roman" pitchFamily="18" charset="0"/>
                    </a:rPr>
                    <a:t>ACB</a:t>
                  </a:r>
                  <a:r>
                    <a:rPr lang="ru-RU" dirty="0">
                      <a:cs typeface="Times New Roman" pitchFamily="18" charset="0"/>
                    </a:rPr>
                    <a:t>, если его стороны </a:t>
                  </a:r>
                  <a:r>
                    <a:rPr lang="en-US" i="1" dirty="0">
                      <a:cs typeface="Times New Roman" pitchFamily="18" charset="0"/>
                    </a:rPr>
                    <a:t>CA </a:t>
                  </a:r>
                  <a:r>
                    <a:rPr lang="ru-RU" dirty="0">
                      <a:cs typeface="Times New Roman" pitchFamily="18" charset="0"/>
                    </a:rPr>
                    <a:t>и </a:t>
                  </a:r>
                  <a:r>
                    <a:rPr lang="en-US" i="1" dirty="0">
                      <a:cs typeface="Times New Roman" pitchFamily="18" charset="0"/>
                    </a:rPr>
                    <a:t>CB </a:t>
                  </a:r>
                  <a:r>
                    <a:rPr lang="ru-RU" dirty="0">
                      <a:cs typeface="Times New Roman" pitchFamily="18" charset="0"/>
                    </a:rPr>
                    <a:t>касаются окружности, а дуга </a:t>
                  </a:r>
                  <a14:m>
                    <m:oMath xmlns:m="http://schemas.openxmlformats.org/officeDocument/2006/math">
                      <m:acc>
                        <m:accPr>
                          <m:chr m:val="̆"/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r>
                    <a:rPr lang="ru-RU" dirty="0">
                      <a:cs typeface="Times New Roman" pitchFamily="18" charset="0"/>
                    </a:rPr>
                    <a:t> окружности, заключенная внутри этого угла, равна 132</a:t>
                  </a:r>
                  <a:r>
                    <a:rPr lang="ru-RU" baseline="30000" dirty="0">
                      <a:cs typeface="Times New Roman" pitchFamily="18" charset="0"/>
                    </a:rPr>
                    <a:t>о</a:t>
                  </a:r>
                  <a:r>
                    <a:rPr lang="ru-RU" dirty="0">
                      <a:cs typeface="Times New Roman" pitchFamily="18" charset="0"/>
                    </a:rPr>
                    <a:t>. 	</a:t>
                  </a:r>
                </a:p>
              </p:txBody>
            </p:sp>
          </mc:Choice>
          <mc:Fallback xmlns="">
            <p:sp>
              <p:nvSpPr>
                <p:cNvPr id="4" name="Text 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876" y="4326407"/>
                  <a:ext cx="5767260" cy="1708866"/>
                </a:xfrm>
                <a:prstGeom prst="rect">
                  <a:avLst/>
                </a:prstGeom>
                <a:blipFill>
                  <a:blip r:embed="rId4"/>
                  <a:stretch>
                    <a:fillRect l="-1691" r="-1586" b="-75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725144"/>
              <a:ext cx="3103096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295" y="116632"/>
            <a:ext cx="57738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5. Хорда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стягивает дугу окружности в 92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между этой хордой и касательной к окружности, проведенной через точку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42" y="116632"/>
            <a:ext cx="1920194" cy="19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4AD28CF2-C2B1-4047-83CA-07645A7B8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1677160"/>
            <a:ext cx="5282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46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5D0CD48E-0E82-4C24-B09F-D351A9D8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3738758"/>
            <a:ext cx="5282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118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90D3465-3CA2-44BC-920F-0837B123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6035273"/>
            <a:ext cx="5282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4</a:t>
            </a:r>
            <a:r>
              <a:rPr lang="ru-RU" sz="2800" dirty="0">
                <a:cs typeface="Times New Roman" pitchFamily="18" charset="0"/>
              </a:rPr>
              <a:t>8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Подготовка к ЕГЭ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0688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Проблема с подготовкой к ЕГЭ по геометрии заключается в том, что, с одной стороны, старые учебники геометрии были написаны до введения ЕГЭ и не были рассчитаны на подготовку к ЕГЭ, с другой стороны, разработчики заданий ЕГЭ не ориентируются на учебники геометрии, а составляют задания по своему усмотрению.</a:t>
            </a:r>
          </a:p>
          <a:p>
            <a:pPr algn="just"/>
            <a:r>
              <a:rPr lang="ru-RU" sz="2800" dirty="0"/>
              <a:t>	Выход из этого положения состоит в том, чтобы при обучении геометрии мы ориентировались не только на прохождение учебника геометрии, но и на получение результатов обучения, подготовку к ЕГЭ.</a:t>
            </a:r>
          </a:p>
          <a:p>
            <a:pPr algn="just"/>
            <a:r>
              <a:rPr lang="ru-RU" sz="2800" dirty="0"/>
              <a:t>	При этом подготовкой к ЕГЭ по геометрии нужно заниматься не в конце 11-го класса, а на протяжении всего периода обучения с 7-го по 11-й класс.		</a:t>
            </a:r>
          </a:p>
        </p:txBody>
      </p:sp>
    </p:spTree>
    <p:extLst>
      <p:ext uri="{BB962C8B-B14F-4D97-AF65-F5344CB8AC3E}">
        <p14:creationId xmlns:p14="http://schemas.microsoft.com/office/powerpoint/2010/main" val="35007829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04800" y="-3082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dirty="0"/>
              <a:t>8. Найдите величину угла </a:t>
            </a:r>
            <a:r>
              <a:rPr lang="en-US" i="1" dirty="0"/>
              <a:t>ABC</a:t>
            </a:r>
            <a:r>
              <a:rPr lang="en-US" dirty="0"/>
              <a:t>.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240360" cy="335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45A46D06-8C95-4C2B-BC06-F6720A5E8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916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45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04800" y="-3082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en-US" dirty="0"/>
              <a:t>9</a:t>
            </a:r>
            <a:r>
              <a:rPr lang="ru-RU" dirty="0"/>
              <a:t>. Найдите величину угла </a:t>
            </a:r>
            <a:r>
              <a:rPr lang="en-US" i="1" dirty="0"/>
              <a:t>ABC</a:t>
            </a:r>
            <a:r>
              <a:rPr lang="en-US" dirty="0"/>
              <a:t>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180428" cy="32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023A892-A87E-459F-AB63-48245117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943493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135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0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04800" y="212942"/>
            <a:ext cx="838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en-US" dirty="0"/>
              <a:t>10.</a:t>
            </a:r>
            <a:r>
              <a:rPr lang="ru-RU" dirty="0"/>
              <a:t> Найдите величину угла </a:t>
            </a:r>
            <a:r>
              <a:rPr lang="en-US" i="1" dirty="0"/>
              <a:t>ABC</a:t>
            </a:r>
            <a:r>
              <a:rPr lang="en-US" dirty="0"/>
              <a:t>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03242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24B77E5-25F4-4D97-A824-4CBA6559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94116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22,5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778" y="-14615"/>
            <a:ext cx="91552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11</a:t>
            </a:r>
            <a:r>
              <a:rPr lang="ru-RU" dirty="0">
                <a:cs typeface="Times New Roman" pitchFamily="18" charset="0"/>
              </a:rPr>
              <a:t>. Через вершину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проведена касательная к описанной окружности. Она пересекает прямую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в точке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dirty="0">
                <a:cs typeface="Times New Roman" pitchFamily="18" charset="0"/>
              </a:rPr>
              <a:t>.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– биссектриса. Докажите, что </a:t>
            </a:r>
            <a:r>
              <a:rPr lang="en-US" i="1" dirty="0">
                <a:cs typeface="Times New Roman" pitchFamily="18" charset="0"/>
              </a:rPr>
              <a:t>EC = ED</a:t>
            </a:r>
            <a:r>
              <a:rPr lang="ru-RU" i="1" dirty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58" y="1624921"/>
            <a:ext cx="4592284" cy="242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4E36F7B2-580A-4C01-8E8D-3AE699B3CB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08" y="4365104"/>
                <a:ext cx="9155229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𝐸𝐶𝐷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𝐸𝐶𝐴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+∠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𝐴𝐶𝐷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𝐸𝐵𝐶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+∠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𝐵𝐶𝐷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𝐸𝐷𝐶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Следовательно, </a:t>
                </a:r>
                <a:r>
                  <a:rPr lang="en-US" i="1" dirty="0">
                    <a:cs typeface="Times New Roman" pitchFamily="18" charset="0"/>
                  </a:rPr>
                  <a:t>EC = ED</a:t>
                </a:r>
                <a:r>
                  <a:rPr lang="en-US" dirty="0">
                    <a:cs typeface="Times New Roman" pitchFamily="18" charset="0"/>
                  </a:rPr>
                  <a:t>.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4E36F7B2-580A-4C01-8E8D-3AE699B3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7308" y="4365104"/>
                <a:ext cx="9155229" cy="892552"/>
              </a:xfrm>
              <a:prstGeom prst="rect">
                <a:avLst/>
              </a:prstGeom>
              <a:blipFill>
                <a:blip r:embed="rId4"/>
                <a:stretch>
                  <a:fillRect l="-1065" b="-150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8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53524"/>
            <a:ext cx="8991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Теорема 3. </a:t>
            </a:r>
            <a:r>
              <a:rPr lang="ru-RU" dirty="0"/>
              <a:t>У</a:t>
            </a:r>
            <a:r>
              <a:rPr lang="ru-RU" dirty="0">
                <a:cs typeface="Times New Roman" pitchFamily="18" charset="0"/>
              </a:rPr>
              <a:t>гол с вершиной внутри круга измеряется </a:t>
            </a:r>
            <a:r>
              <a:rPr lang="ru-RU" dirty="0" err="1">
                <a:cs typeface="Times New Roman" pitchFamily="18" charset="0"/>
              </a:rPr>
              <a:t>полусуммой</a:t>
            </a:r>
            <a:r>
              <a:rPr lang="ru-RU" dirty="0">
                <a:cs typeface="Times New Roman" pitchFamily="18" charset="0"/>
              </a:rPr>
              <a:t> дуг, на которые опираются данный угол и вертикальный с ним угол.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2888203" cy="322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14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1. Вписанные углы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CAD </a:t>
            </a:r>
            <a:r>
              <a:rPr lang="ru-RU" dirty="0">
                <a:cs typeface="Times New Roman" pitchFamily="18" charset="0"/>
              </a:rPr>
              <a:t>равны соответственно 36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20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BD8F7C2-C1E0-4EB9-9B57-E584E346E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22108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56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1880362-F217-489F-BC08-99BBCC79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0329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3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625" y="33265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2.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 </a:t>
            </a:r>
            <a:r>
              <a:rPr lang="ru-RU" dirty="0">
                <a:cs typeface="Times New Roman" pitchFamily="18" charset="0"/>
              </a:rPr>
              <a:t>окружности, равен 54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Вписанный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34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вписанный угол </a:t>
            </a:r>
            <a:r>
              <a:rPr lang="en-US" i="1" dirty="0">
                <a:cs typeface="Times New Roman" pitchFamily="18" charset="0"/>
              </a:rPr>
              <a:t>CAD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BD8F7C2-C1E0-4EB9-9B57-E584E346E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07707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D5CDE372-6C30-461D-A9FA-E4FC29F7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38672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9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85" y="1484784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546" y="284455"/>
            <a:ext cx="91249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Дуги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окружности составляют соответственно 72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146CE45-27A0-4270-B891-CA1F20A0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07707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55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2296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Теорема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/>
              <a:t>У</a:t>
            </a:r>
            <a:r>
              <a:rPr lang="ru-RU" dirty="0">
                <a:cs typeface="Times New Roman" pitchFamily="18" charset="0"/>
              </a:rPr>
              <a:t>гол с вершиной вне круга, стороны которого пересекают окружность, измеряется </a:t>
            </a:r>
            <a:r>
              <a:rPr lang="ru-RU" dirty="0" err="1">
                <a:cs typeface="Times New Roman" pitchFamily="18" charset="0"/>
              </a:rPr>
              <a:t>полуразностью</a:t>
            </a:r>
            <a:r>
              <a:rPr lang="ru-RU" dirty="0">
                <a:cs typeface="Times New Roman" pitchFamily="18" charset="0"/>
              </a:rPr>
              <a:t> дуг окружности, заключенных внутри этого угла.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628800"/>
            <a:ext cx="4031232" cy="28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84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1320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4. Найдите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если вписанные углы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DAE</a:t>
            </a:r>
            <a:r>
              <a:rPr lang="ru-RU" dirty="0">
                <a:cs typeface="Times New Roman" pitchFamily="18" charset="0"/>
              </a:rPr>
              <a:t> опираются на дуги окружности, градусные величины которых равны соответственно 118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412776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E924F0BC-D913-4A99-A866-9060F1D00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07707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40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Мы рассмотрим теоремы и свойства, а также примеры решения задач, относящиеся к следующим важным темам.</a:t>
            </a:r>
          </a:p>
          <a:p>
            <a:pPr algn="just"/>
            <a:r>
              <a:rPr lang="ru-RU" dirty="0"/>
              <a:t>	1. Средняя линия треугольника.</a:t>
            </a:r>
          </a:p>
          <a:p>
            <a:pPr algn="just"/>
            <a:r>
              <a:rPr lang="ru-RU" dirty="0"/>
              <a:t>	2. Средняя линия трапеции.</a:t>
            </a:r>
          </a:p>
          <a:p>
            <a:pPr algn="just"/>
            <a:r>
              <a:rPr lang="ru-RU" dirty="0"/>
              <a:t>	3. Теорема Фалеса.</a:t>
            </a:r>
          </a:p>
          <a:p>
            <a:pPr algn="just"/>
            <a:r>
              <a:rPr lang="ru-RU" dirty="0"/>
              <a:t>	4. Теорема о пропорциональных отрезках.</a:t>
            </a:r>
          </a:p>
          <a:p>
            <a:pPr algn="just"/>
            <a:r>
              <a:rPr lang="ru-RU" dirty="0"/>
              <a:t>	5. Углы, связанные с окружностью.</a:t>
            </a:r>
          </a:p>
          <a:p>
            <a:pPr algn="just"/>
            <a:r>
              <a:rPr lang="ru-RU" dirty="0"/>
              <a:t>	6. Отрезки, связанные с окружностью.</a:t>
            </a:r>
          </a:p>
          <a:p>
            <a:pPr algn="just"/>
            <a:r>
              <a:rPr lang="ru-RU" dirty="0"/>
              <a:t>	7. Вписанные и описанные окружности.</a:t>
            </a:r>
          </a:p>
          <a:p>
            <a:pPr algn="just"/>
            <a:r>
              <a:rPr lang="ru-RU" dirty="0"/>
              <a:t>	8. Замечательные точки и линии треугольника.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28968218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251" y="564257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5.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42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Градусная величина дуги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окружности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равна 124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DAE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EF697FE-D04D-43A6-9C38-0F0160DC9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628800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9250" y="322209"/>
            <a:ext cx="91247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6.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42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Градусная величина дуги </a:t>
            </a:r>
            <a:r>
              <a:rPr lang="en-US" i="1" dirty="0">
                <a:cs typeface="Times New Roman" pitchFamily="18" charset="0"/>
              </a:rPr>
              <a:t>DE </a:t>
            </a:r>
            <a:r>
              <a:rPr lang="ru-RU" dirty="0">
                <a:cs typeface="Times New Roman" pitchFamily="18" charset="0"/>
              </a:rPr>
              <a:t>окружности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равна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ADB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2CB2B63-FCB2-4244-B31A-9A8E71D77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61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6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68093"/>
            <a:ext cx="3914864" cy="239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11230" y="548680"/>
            <a:ext cx="91552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7</a:t>
            </a:r>
            <a:r>
              <a:rPr lang="ru-RU" dirty="0">
                <a:cs typeface="Times New Roman" pitchFamily="18" charset="0"/>
              </a:rPr>
              <a:t>.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 равен 48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Его стороны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касаются окружности. Найдите градусную величину дуги </a:t>
            </a:r>
            <a:r>
              <a:rPr lang="en-US" i="1" dirty="0">
                <a:cs typeface="Times New Roman" pitchFamily="18" charset="0"/>
              </a:rPr>
              <a:t>ADB</a:t>
            </a:r>
            <a:r>
              <a:rPr lang="ru-RU" dirty="0">
                <a:cs typeface="Times New Roman" pitchFamily="18" charset="0"/>
              </a:rPr>
              <a:t> окружности, заключенной внутри этого угла.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6512912-0342-4485-A156-B3F37941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228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76672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8</a:t>
            </a:r>
            <a:r>
              <a:rPr lang="ru-RU" dirty="0">
                <a:cs typeface="Times New Roman" pitchFamily="18" charset="0"/>
              </a:rPr>
              <a:t>. В угол </a:t>
            </a:r>
            <a:r>
              <a:rPr lang="ru-RU" i="1" dirty="0">
                <a:cs typeface="Times New Roman" pitchFamily="18" charset="0"/>
              </a:rPr>
              <a:t>АВС</a:t>
            </a:r>
            <a:r>
              <a:rPr lang="ru-RU" dirty="0">
                <a:cs typeface="Times New Roman" pitchFamily="18" charset="0"/>
              </a:rPr>
              <a:t> вписана окружность. Точки касания делят окружность на дуги, градусные величины которых относятся как 5:4. Найдите величину угла </a:t>
            </a:r>
            <a:r>
              <a:rPr lang="ru-RU" i="1" dirty="0">
                <a:cs typeface="Times New Roman" pitchFamily="18" charset="0"/>
              </a:rPr>
              <a:t>АВС</a:t>
            </a:r>
            <a:r>
              <a:rPr lang="ru-RU" dirty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60619"/>
            <a:ext cx="432751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25B82E2-5D96-484E-9671-61758F194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en-US" sz="2800" dirty="0">
                <a:cs typeface="Times New Roman" pitchFamily="18" charset="0"/>
              </a:rPr>
              <a:t>9</a:t>
            </a:r>
            <a:r>
              <a:rPr lang="ru-RU" sz="2800" dirty="0">
                <a:cs typeface="Times New Roman" pitchFamily="18" charset="0"/>
              </a:rPr>
              <a:t>. Найдите величину угла </a:t>
            </a:r>
            <a:r>
              <a:rPr lang="en-US" sz="2800" i="1" dirty="0">
                <a:cs typeface="Times New Roman" pitchFamily="18" charset="0"/>
              </a:rPr>
              <a:t>ACB</a:t>
            </a:r>
            <a:r>
              <a:rPr lang="ru-RU" sz="2800" dirty="0">
                <a:cs typeface="Times New Roman" pitchFamily="18" charset="0"/>
              </a:rPr>
              <a:t>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16" y="1412776"/>
            <a:ext cx="3667767" cy="361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107F9D1-5B16-47CB-AFD5-0D5DD957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5457249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45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1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en-US" sz="2800" dirty="0">
                <a:cs typeface="Times New Roman" pitchFamily="18" charset="0"/>
              </a:rPr>
              <a:t>10</a:t>
            </a:r>
            <a:r>
              <a:rPr lang="ru-RU" sz="2800" dirty="0">
                <a:cs typeface="Times New Roman" pitchFamily="18" charset="0"/>
              </a:rPr>
              <a:t>. Найдите величину угла </a:t>
            </a:r>
            <a:r>
              <a:rPr lang="en-US" sz="2800" i="1" dirty="0">
                <a:cs typeface="Times New Roman" pitchFamily="18" charset="0"/>
              </a:rPr>
              <a:t>ACB</a:t>
            </a:r>
            <a:r>
              <a:rPr lang="ru-RU" sz="2800" dirty="0">
                <a:cs typeface="Times New Roman" pitchFamily="18" charset="0"/>
              </a:rPr>
              <a:t>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3168352" cy="31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7EBA4EF-0433-4A8C-92F2-C325BD51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45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8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en-US" sz="2800" dirty="0">
                <a:cs typeface="Times New Roman" pitchFamily="18" charset="0"/>
              </a:rPr>
              <a:t>11</a:t>
            </a:r>
            <a:r>
              <a:rPr lang="ru-RU" sz="2800" dirty="0">
                <a:cs typeface="Times New Roman" pitchFamily="18" charset="0"/>
              </a:rPr>
              <a:t>. Найдите величину угла </a:t>
            </a:r>
            <a:r>
              <a:rPr lang="en-US" sz="2800" i="1" dirty="0">
                <a:cs typeface="Times New Roman" pitchFamily="18" charset="0"/>
              </a:rPr>
              <a:t>ACB</a:t>
            </a:r>
            <a:r>
              <a:rPr lang="ru-RU" sz="2800" dirty="0">
                <a:cs typeface="Times New Roman" pitchFamily="18" charset="0"/>
              </a:rPr>
              <a:t>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5"/>
            <a:ext cx="3096344" cy="310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81741D10-6CA7-4AC2-9CBF-DAB12B6F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en-US" sz="2800" dirty="0">
                <a:cs typeface="Times New Roman" pitchFamily="18" charset="0"/>
              </a:rPr>
              <a:t>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1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6</a:t>
            </a:r>
            <a:r>
              <a:rPr lang="en-US" sz="3200" dirty="0">
                <a:solidFill>
                  <a:srgbClr val="FF3300"/>
                </a:solidFill>
              </a:rPr>
              <a:t>. </a:t>
            </a:r>
            <a:r>
              <a:rPr lang="ru-RU" sz="3200" dirty="0">
                <a:solidFill>
                  <a:srgbClr val="FF3300"/>
                </a:solidFill>
              </a:rPr>
              <a:t>Отрезки, связанные с окружностью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Text Box 7"/>
              <p:cNvSpPr txBox="1">
                <a:spLocks noChangeArrowheads="1"/>
              </p:cNvSpPr>
              <p:nvPr/>
            </p:nvSpPr>
            <p:spPr bwMode="auto">
              <a:xfrm>
                <a:off x="0" y="620688"/>
                <a:ext cx="9144000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 1. </a:t>
                </a:r>
                <a:r>
                  <a:rPr lang="ru-RU" dirty="0"/>
                  <a:t>Если две хорды окружности пересекаются, то произведение отрезков одной хорды равно произведению отрезков другой хорды.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0688"/>
                <a:ext cx="9144000" cy="1261884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000" b="-101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5925"/>
            <a:ext cx="1721899" cy="170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-69850" y="3561766"/>
                <a:ext cx="921385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 2. </a:t>
                </a:r>
                <a:r>
                  <a:rPr lang="ru-RU" dirty="0">
                    <a:solidFill>
                      <a:schemeClr val="tx2"/>
                    </a:solidFill>
                  </a:rPr>
                  <a:t>Если из точки, лежащей вне окружности, проведены две секущие,</a:t>
                </a:r>
                <a:r>
                  <a:rPr lang="ru-RU" i="1" dirty="0">
                    <a:solidFill>
                      <a:schemeClr val="tx2"/>
                    </a:solidFill>
                  </a:rPr>
                  <a:t> </a:t>
                </a:r>
                <a:r>
                  <a:rPr lang="ru-RU" dirty="0">
                    <a:solidFill>
                      <a:schemeClr val="tx2"/>
                    </a:solidFill>
                  </a:rPr>
                  <a:t>то произведение </a:t>
                </a:r>
                <a:r>
                  <a:rPr lang="ru-RU" dirty="0"/>
                  <a:t>одной секущей на её внешнюю часть равно произведению другой секущей на её внешнюю часть.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𝐸𝐴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𝐸𝐵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9850" y="3561766"/>
                <a:ext cx="9213850" cy="1631216"/>
              </a:xfrm>
              <a:prstGeom prst="rect">
                <a:avLst/>
              </a:prstGeom>
              <a:blipFill rotWithShape="1">
                <a:blip r:embed="rId5"/>
                <a:stretch>
                  <a:fillRect l="-1059" r="-993" b="-7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26259"/>
            <a:ext cx="2369368" cy="157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0" y="5085184"/>
                <a:ext cx="915486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Теорема 3.</a:t>
                </a:r>
                <a:r>
                  <a:rPr lang="ru-RU" b="1" dirty="0"/>
                  <a:t> </a:t>
                </a:r>
                <a:r>
                  <a:rPr lang="ru-RU" dirty="0"/>
                  <a:t>Если из </a:t>
                </a:r>
                <a:r>
                  <a:rPr lang="ru-RU" dirty="0">
                    <a:solidFill>
                      <a:schemeClr val="tx2"/>
                    </a:solidFill>
                  </a:rPr>
                  <a:t>точки, лежащей вне окружности</a:t>
                </a:r>
                <a:r>
                  <a:rPr lang="ru-RU" dirty="0"/>
                  <a:t>, проведены касательная</a:t>
                </a:r>
                <a:r>
                  <a:rPr lang="ru-RU" i="1" dirty="0"/>
                  <a:t> </a:t>
                </a:r>
                <a:r>
                  <a:rPr lang="ru-RU" dirty="0"/>
                  <a:t>и секущая,</a:t>
                </a:r>
                <a:r>
                  <a:rPr lang="ru-RU" i="1" dirty="0"/>
                  <a:t> </a:t>
                </a:r>
                <a:r>
                  <a:rPr lang="ru-RU" dirty="0"/>
                  <a:t>то квадрат длины отрезка касательной равен произведению секущей на её внешнюю часть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𝐴𝐸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𝐸𝐵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85184"/>
                <a:ext cx="9154862" cy="1569660"/>
              </a:xfrm>
              <a:prstGeom prst="rect">
                <a:avLst/>
              </a:prstGeom>
              <a:blipFill rotWithShape="1">
                <a:blip r:embed="rId7"/>
                <a:stretch>
                  <a:fillRect l="-999" t="-3101" r="-999" b="-77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14" y="1796990"/>
            <a:ext cx="23812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0609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ru-RU" sz="2800" dirty="0">
                <a:cs typeface="Times New Roman" pitchFamily="18" charset="0"/>
              </a:rPr>
              <a:t>На рисунке </a:t>
            </a:r>
            <a:r>
              <a:rPr lang="en-US" sz="2800" i="1" dirty="0">
                <a:cs typeface="Times New Roman" pitchFamily="18" charset="0"/>
              </a:rPr>
              <a:t>AE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3, </a:t>
            </a:r>
            <a:r>
              <a:rPr lang="en-US" sz="2800" i="1" dirty="0">
                <a:cs typeface="Times New Roman" pitchFamily="18" charset="0"/>
              </a:rPr>
              <a:t>BE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6,  </a:t>
            </a:r>
            <a:r>
              <a:rPr lang="en-US" sz="2800" i="1" dirty="0">
                <a:cs typeface="Times New Roman" pitchFamily="18" charset="0"/>
              </a:rPr>
              <a:t>CE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2. Найдите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A24EC29-6EF7-4D7B-980D-F4E26A63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4.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2. На рисунке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8, </a:t>
            </a:r>
            <a:r>
              <a:rPr lang="en-US" sz="2800" i="1" dirty="0">
                <a:cs typeface="Times New Roman" pitchFamily="18" charset="0"/>
              </a:rPr>
              <a:t>BE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6, 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4. Найдите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CD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11226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26CB5F81-AC2E-4427-9E23-A0747058F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51" y="4725144"/>
                <a:ext cx="9144000" cy="702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Ответ.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5</m:t>
                    </m:r>
                    <m:f>
                      <m:fPr>
                        <m:ctrlP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800" dirty="0">
                    <a:cs typeface="Times New Roman" pitchFamily="18" charset="0"/>
                  </a:rPr>
                  <a:t>.</a:t>
                </a:r>
                <a:endParaRPr lang="ru-RU" sz="32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26CB5F81-AC2E-4427-9E23-A0747058F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51" y="4725144"/>
                <a:ext cx="9144000" cy="702885"/>
              </a:xfrm>
              <a:prstGeom prst="rect">
                <a:avLst/>
              </a:prstGeom>
              <a:blipFill>
                <a:blip r:embed="rId4"/>
                <a:stretch>
                  <a:fillRect b="-104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9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8543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Теорема.</a:t>
            </a:r>
            <a:r>
              <a:rPr lang="ru-RU" b="1" dirty="0"/>
              <a:t> </a:t>
            </a:r>
            <a:r>
              <a:rPr lang="ru-RU" dirty="0"/>
              <a:t>Средняя линия треугольника параллельна одной из его сторон и равна её половине.</a:t>
            </a:r>
            <a:r>
              <a:rPr lang="ru-RU" dirty="0">
                <a:solidFill>
                  <a:srgbClr val="FF0000"/>
                </a:solidFill>
              </a:rPr>
              <a:t>	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722447"/>
            <a:ext cx="2480513" cy="166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85365"/>
            <a:ext cx="2914604" cy="165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26" y="3587585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sz="2200" dirty="0">
                <a:solidFill>
                  <a:srgbClr val="FF0000"/>
                </a:solidFill>
              </a:rPr>
              <a:t>Доказательство.</a:t>
            </a:r>
            <a:r>
              <a:rPr lang="ru-RU" sz="2200" b="1" dirty="0"/>
              <a:t> </a:t>
            </a:r>
            <a:r>
              <a:rPr lang="ru-RU" sz="2200" dirty="0"/>
              <a:t>Пусть </a:t>
            </a:r>
            <a:r>
              <a:rPr lang="en-US" sz="2200" i="1" dirty="0"/>
              <a:t>DE </a:t>
            </a:r>
            <a:r>
              <a:rPr lang="ru-RU" sz="2200" dirty="0"/>
              <a:t>– средняя линия треугольника </a:t>
            </a:r>
            <a:r>
              <a:rPr lang="en-US" sz="2200" i="1" dirty="0"/>
              <a:t>ABC. </a:t>
            </a:r>
            <a:r>
              <a:rPr lang="ru-RU" sz="2200" dirty="0"/>
              <a:t>Отложим на прямой </a:t>
            </a:r>
            <a:r>
              <a:rPr lang="en-US" sz="2200" i="1" dirty="0"/>
              <a:t>DE</a:t>
            </a:r>
            <a:r>
              <a:rPr lang="ru-RU" sz="2200" dirty="0"/>
              <a:t> отрезок </a:t>
            </a:r>
            <a:r>
              <a:rPr lang="en-US" sz="2200" i="1" dirty="0"/>
              <a:t>EF</a:t>
            </a:r>
            <a:r>
              <a:rPr lang="ru-RU" sz="2200" i="1" dirty="0"/>
              <a:t> = </a:t>
            </a:r>
            <a:r>
              <a:rPr lang="en-US" sz="2200" i="1" dirty="0"/>
              <a:t>DE</a:t>
            </a:r>
            <a:r>
              <a:rPr lang="ru-RU" sz="2200" dirty="0"/>
              <a:t> и соединим отрезком точки </a:t>
            </a:r>
            <a:r>
              <a:rPr lang="en-US" sz="2200" i="1" dirty="0"/>
              <a:t>B</a:t>
            </a:r>
            <a:r>
              <a:rPr lang="ru-RU" sz="2200" dirty="0"/>
              <a:t> и </a:t>
            </a:r>
            <a:r>
              <a:rPr lang="en-US" sz="2200" i="1" dirty="0"/>
              <a:t>F</a:t>
            </a:r>
            <a:r>
              <a:rPr lang="ru-RU" sz="2200" dirty="0"/>
              <a:t>. Треугольники </a:t>
            </a:r>
            <a:r>
              <a:rPr lang="en-US" sz="2200" i="1" dirty="0"/>
              <a:t>ECD</a:t>
            </a:r>
            <a:r>
              <a:rPr lang="ru-RU" sz="2200" dirty="0"/>
              <a:t> и </a:t>
            </a:r>
            <a:r>
              <a:rPr lang="en-US" sz="2200" i="1" dirty="0"/>
              <a:t>EBF</a:t>
            </a:r>
            <a:r>
              <a:rPr lang="ru-RU" sz="2200" dirty="0"/>
              <a:t> равны по первому признаку равенства треугольников. Следовательно, </a:t>
            </a:r>
            <a:r>
              <a:rPr lang="en-US" sz="2200" i="1" dirty="0"/>
              <a:t>BF</a:t>
            </a:r>
            <a:r>
              <a:rPr lang="ru-RU" sz="2200" i="1" dirty="0"/>
              <a:t> = </a:t>
            </a:r>
            <a:r>
              <a:rPr lang="en-US" sz="2200" i="1" dirty="0"/>
              <a:t>CD = AD</a:t>
            </a:r>
            <a:r>
              <a:rPr lang="ru-RU" sz="2200" dirty="0"/>
              <a:t>. Так как угол 2 ра­вен углу 2’, то прямые </a:t>
            </a:r>
            <a:r>
              <a:rPr lang="en-US" sz="2200" i="1" dirty="0"/>
              <a:t>AC</a:t>
            </a:r>
            <a:r>
              <a:rPr lang="ru-RU" sz="2200" dirty="0"/>
              <a:t> и </a:t>
            </a:r>
            <a:r>
              <a:rPr lang="en-US" sz="2200" i="1" dirty="0"/>
              <a:t>BF</a:t>
            </a:r>
            <a:r>
              <a:rPr lang="en-US" sz="2200" dirty="0"/>
              <a:t> </a:t>
            </a:r>
            <a:r>
              <a:rPr lang="ru-RU" sz="2200" dirty="0"/>
              <a:t> параллельны. Таким образом, стороны </a:t>
            </a:r>
            <a:r>
              <a:rPr lang="en-US" sz="2200" i="1" dirty="0"/>
              <a:t>AD </a:t>
            </a:r>
            <a:r>
              <a:rPr lang="ru-RU" sz="2200" dirty="0"/>
              <a:t>и </a:t>
            </a:r>
            <a:r>
              <a:rPr lang="en-US" sz="2200" i="1" dirty="0"/>
              <a:t>BF </a:t>
            </a:r>
            <a:r>
              <a:rPr lang="ru-RU" sz="2200" dirty="0"/>
              <a:t>четырёхугольника </a:t>
            </a:r>
            <a:r>
              <a:rPr lang="en-US" sz="2200" i="1" dirty="0"/>
              <a:t>ABFD </a:t>
            </a:r>
            <a:r>
              <a:rPr lang="ru-RU" sz="2200" dirty="0"/>
              <a:t>равны и параллельны. Следовательно, этот четырёхугольник – параллелограмм. Значит, стороны </a:t>
            </a:r>
            <a:r>
              <a:rPr lang="ru-RU" sz="2200" i="1" dirty="0"/>
              <a:t>АВ</a:t>
            </a:r>
            <a:r>
              <a:rPr lang="ru-RU" sz="2200" dirty="0"/>
              <a:t> и </a:t>
            </a:r>
            <a:r>
              <a:rPr lang="en-US" sz="2200" i="1" dirty="0"/>
              <a:t>DF </a:t>
            </a:r>
            <a:r>
              <a:rPr lang="ru-RU" sz="2200" dirty="0"/>
              <a:t>равны и параллельны. Средняя линия </a:t>
            </a:r>
            <a:r>
              <a:rPr lang="en-US" sz="2200" i="1" dirty="0"/>
              <a:t>DE</a:t>
            </a:r>
            <a:r>
              <a:rPr lang="ru-RU" sz="2200" dirty="0"/>
              <a:t> равна половине стороны </a:t>
            </a:r>
            <a:r>
              <a:rPr lang="en-US" sz="2200" i="1" dirty="0"/>
              <a:t>DF</a:t>
            </a:r>
            <a:r>
              <a:rPr lang="ru-RU" sz="2200" dirty="0"/>
              <a:t> и, следовательно, параллельна стороне </a:t>
            </a:r>
            <a:r>
              <a:rPr lang="en-US" sz="2200" i="1" dirty="0"/>
              <a:t>AB </a:t>
            </a:r>
            <a:r>
              <a:rPr lang="ru-RU" sz="2200" dirty="0"/>
              <a:t>и равна её половине.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512" y="2335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	</a:t>
            </a:r>
            <a:r>
              <a:rPr lang="ru-RU" sz="3200" dirty="0">
                <a:solidFill>
                  <a:srgbClr val="FF0000"/>
                </a:solidFill>
              </a:rPr>
              <a:t>1. Средняя линия треугольника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10695596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3. На рисунке </a:t>
            </a:r>
            <a:r>
              <a:rPr lang="en-US" sz="2800" i="1" dirty="0">
                <a:cs typeface="Times New Roman" pitchFamily="18" charset="0"/>
              </a:rPr>
              <a:t>CE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2,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5,  </a:t>
            </a:r>
            <a:r>
              <a:rPr lang="en-US" sz="2800" i="1" dirty="0">
                <a:cs typeface="Times New Roman" pitchFamily="18" charset="0"/>
              </a:rPr>
              <a:t>AE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4. Найдите </a:t>
            </a:r>
            <a:r>
              <a:rPr lang="en-US" sz="2800" i="1" dirty="0">
                <a:cs typeface="Times New Roman" pitchFamily="18" charset="0"/>
              </a:rPr>
              <a:t>BE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10654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93ACD0E-35CC-460D-A3D7-2F03AA1B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10.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4. На рисунке </a:t>
            </a:r>
            <a:r>
              <a:rPr lang="en-US" sz="2800" i="1" dirty="0">
                <a:cs typeface="Times New Roman" pitchFamily="18" charset="0"/>
              </a:rPr>
              <a:t>CE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4, </a:t>
            </a:r>
            <a:r>
              <a:rPr lang="en-US" sz="2800" i="1" dirty="0">
                <a:cs typeface="Times New Roman" pitchFamily="18" charset="0"/>
              </a:rPr>
              <a:t>CD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10,  </a:t>
            </a:r>
            <a:r>
              <a:rPr lang="en-US" sz="2800" i="1" dirty="0">
                <a:cs typeface="Times New Roman" pitchFamily="18" charset="0"/>
              </a:rPr>
              <a:t>AE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6. Найдите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2743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642D3DE-68F6-48E1-8012-37646043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15.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5. На рисунке </a:t>
            </a:r>
            <a:r>
              <a:rPr lang="en-US" i="1" dirty="0">
                <a:cs typeface="Times New Roman" pitchFamily="18" charset="0"/>
              </a:rPr>
              <a:t>AE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9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8</a:t>
            </a:r>
            <a:r>
              <a:rPr lang="ru-RU" dirty="0">
                <a:cs typeface="Times New Roman" pitchFamily="18" charset="0"/>
              </a:rPr>
              <a:t>,  </a:t>
            </a:r>
            <a:r>
              <a:rPr lang="en-US" i="1" dirty="0">
                <a:cs typeface="Times New Roman" pitchFamily="18" charset="0"/>
              </a:rPr>
              <a:t>CE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ru-RU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4</a:t>
            </a:r>
            <a:r>
              <a:rPr lang="ru-RU" dirty="0">
                <a:cs typeface="Times New Roman" pitchFamily="18" charset="0"/>
              </a:rPr>
              <a:t>. Найдите </a:t>
            </a:r>
            <a:r>
              <a:rPr lang="en-US" i="1" dirty="0">
                <a:cs typeface="Times New Roman" pitchFamily="18" charset="0"/>
              </a:rPr>
              <a:t>DE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40447"/>
            <a:ext cx="3559606" cy="267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D18DE895-1FC7-453F-A7FF-F9DD28F3B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27.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832" y="622199"/>
            <a:ext cx="91341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6. На рисунке </a:t>
            </a:r>
            <a:r>
              <a:rPr lang="en-US" i="1" dirty="0">
                <a:cs typeface="Times New Roman" pitchFamily="18" charset="0"/>
              </a:rPr>
              <a:t>AE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ru-RU" dirty="0"/>
              <a:t>6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/>
              <a:t>DE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24</a:t>
            </a:r>
            <a:r>
              <a:rPr lang="ru-RU" dirty="0">
                <a:cs typeface="Times New Roman" pitchFamily="18" charset="0"/>
              </a:rPr>
              <a:t>. Найдите </a:t>
            </a:r>
            <a:r>
              <a:rPr lang="en-US" i="1" dirty="0">
                <a:cs typeface="Times New Roman" pitchFamily="18" charset="0"/>
              </a:rPr>
              <a:t>BE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47811"/>
            <a:ext cx="3796948" cy="310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18832D6-9D48-4CC1-869F-716282934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" y="472514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800" dirty="0">
                <a:cs typeface="Times New Roman" pitchFamily="18" charset="0"/>
              </a:rPr>
              <a:t>3,2.</a:t>
            </a:r>
            <a:endParaRPr lang="ru-RU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34658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7</a:t>
            </a:r>
            <a:r>
              <a:rPr lang="ru-RU" dirty="0">
                <a:cs typeface="Times New Roman" pitchFamily="18" charset="0"/>
              </a:rPr>
              <a:t>. Докажите, что прямая, проходящая через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пересечения двух окружностей, делит пополам отрезок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их общей касательной. 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720098" cy="25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39494518-D09E-403F-9186-9F5FD8B92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240846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𝐵𝐸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𝐷𝐸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  <a:cs typeface="Times New Roman" pitchFamily="18" charset="0"/>
                  </a:rPr>
                  <a:t>Следовательно, </a:t>
                </a:r>
                <a:r>
                  <a:rPr lang="en-US" i="1" dirty="0">
                    <a:solidFill>
                      <a:schemeClr val="tx1"/>
                    </a:solidFill>
                    <a:cs typeface="Times New Roman" pitchFamily="18" charset="0"/>
                  </a:rPr>
                  <a:t>CE = DE</a:t>
                </a:r>
                <a:r>
                  <a:rPr lang="en-US" dirty="0">
                    <a:solidFill>
                      <a:schemeClr val="tx1"/>
                    </a:solidFill>
                    <a:cs typeface="Times New Roman" pitchFamily="18" charset="0"/>
                  </a:rPr>
                  <a:t>.</a:t>
                </a:r>
                <a:endParaRPr lang="ru-RU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39494518-D09E-403F-9186-9F5FD8B92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40846"/>
                <a:ext cx="9144000" cy="523220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0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96" y="226387"/>
            <a:ext cx="9094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8</a:t>
            </a:r>
            <a:r>
              <a:rPr lang="ru-RU" dirty="0"/>
              <a:t>. Через точку </a:t>
            </a:r>
            <a:r>
              <a:rPr lang="ru-RU" i="1" dirty="0"/>
              <a:t>М </a:t>
            </a:r>
            <a:r>
              <a:rPr lang="ru-RU" dirty="0"/>
              <a:t>вне окружности проведены касательные </a:t>
            </a:r>
            <a:r>
              <a:rPr lang="ru-RU" i="1" dirty="0"/>
              <a:t>МА </a:t>
            </a:r>
            <a:r>
              <a:rPr lang="ru-RU" dirty="0"/>
              <a:t>и </a:t>
            </a:r>
            <a:r>
              <a:rPr lang="ru-RU" i="1" dirty="0"/>
              <a:t>МВ</a:t>
            </a:r>
            <a:r>
              <a:rPr lang="ru-RU" dirty="0"/>
              <a:t>, и через точку </a:t>
            </a:r>
            <a:r>
              <a:rPr lang="ru-RU" i="1" dirty="0"/>
              <a:t>С </a:t>
            </a:r>
            <a:r>
              <a:rPr lang="ru-RU" dirty="0"/>
              <a:t>на окружности проведена касательная, пересекающая отрезки </a:t>
            </a:r>
            <a:r>
              <a:rPr lang="ru-RU" i="1" dirty="0"/>
              <a:t>МА </a:t>
            </a:r>
            <a:r>
              <a:rPr lang="ru-RU" dirty="0"/>
              <a:t>и </a:t>
            </a:r>
            <a:r>
              <a:rPr lang="ru-RU" i="1" dirty="0"/>
              <a:t>МВ </a:t>
            </a:r>
            <a:r>
              <a:rPr lang="ru-RU" dirty="0"/>
              <a:t>в точках </a:t>
            </a:r>
            <a:r>
              <a:rPr lang="ru-RU" i="1" dirty="0"/>
              <a:t>K </a:t>
            </a:r>
            <a:r>
              <a:rPr lang="ru-RU" dirty="0"/>
              <a:t>и </a:t>
            </a:r>
            <a:r>
              <a:rPr lang="ru-RU" i="1" dirty="0"/>
              <a:t>L </a:t>
            </a:r>
            <a:r>
              <a:rPr lang="ru-RU" dirty="0"/>
              <a:t>соответственно. Докажите, что периметр треугольника </a:t>
            </a:r>
            <a:r>
              <a:rPr lang="ru-RU" i="1" dirty="0"/>
              <a:t>KML </a:t>
            </a:r>
            <a:r>
              <a:rPr lang="ru-RU" dirty="0"/>
              <a:t>не зависит от положения точки </a:t>
            </a:r>
            <a:r>
              <a:rPr lang="ru-RU" i="1" dirty="0"/>
              <a:t>С</a:t>
            </a:r>
            <a:r>
              <a:rPr lang="ru-RU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37275"/>
            <a:ext cx="3124529" cy="218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31A785B4-A969-443C-A566-536A3FF86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0846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Решение.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tx1"/>
                </a:solidFill>
                <a:cs typeface="Times New Roman" pitchFamily="18" charset="0"/>
              </a:rPr>
              <a:t>CK = AK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i="1" dirty="0">
                <a:solidFill>
                  <a:schemeClr val="tx1"/>
                </a:solidFill>
                <a:cs typeface="Times New Roman" pitchFamily="18" charset="0"/>
              </a:rPr>
              <a:t>CL = BL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US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Следовательно, </a:t>
            </a:r>
            <a:r>
              <a:rPr lang="en-US" i="1" dirty="0">
                <a:cs typeface="Times New Roman" pitchFamily="18" charset="0"/>
              </a:rPr>
              <a:t>LM + MK + KL = MA + MB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6524" y="1265655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>
                <a:cs typeface="Times New Roman" pitchFamily="18" charset="0"/>
              </a:rPr>
              <a:t>	9. </a:t>
            </a:r>
            <a:r>
              <a:rPr lang="ru-RU" dirty="0"/>
              <a:t>В прямоугольном треугольнике </a:t>
            </a:r>
            <a:r>
              <a:rPr lang="en-US" i="1" dirty="0"/>
              <a:t>ABC </a:t>
            </a:r>
            <a:r>
              <a:rPr lang="ru-RU" dirty="0"/>
              <a:t>на катете </a:t>
            </a:r>
            <a:r>
              <a:rPr lang="en-US" i="1" dirty="0"/>
              <a:t>AC </a:t>
            </a:r>
            <a:r>
              <a:rPr lang="ru-RU" dirty="0"/>
              <a:t>как на диаметре построена окружность, которая пересекает гипотенузу </a:t>
            </a:r>
            <a:r>
              <a:rPr lang="en-US" i="1" dirty="0"/>
              <a:t>AB</a:t>
            </a:r>
            <a:r>
              <a:rPr lang="ru-RU" dirty="0"/>
              <a:t> в точке </a:t>
            </a:r>
            <a:r>
              <a:rPr lang="en-US" i="1" dirty="0"/>
              <a:t>D. </a:t>
            </a:r>
            <a:r>
              <a:rPr lang="ru-RU" dirty="0"/>
              <a:t>Через точку </a:t>
            </a:r>
            <a:r>
              <a:rPr lang="en-US" i="1" dirty="0"/>
              <a:t>D </a:t>
            </a:r>
            <a:r>
              <a:rPr lang="ru-RU" dirty="0"/>
              <a:t>проведена касательная к окружности, которая пересекает катет </a:t>
            </a:r>
            <a:r>
              <a:rPr lang="en-US" i="1" dirty="0"/>
              <a:t>BC</a:t>
            </a:r>
            <a:r>
              <a:rPr lang="ru-RU" dirty="0"/>
              <a:t> в точке </a:t>
            </a:r>
            <a:r>
              <a:rPr lang="en-US" i="1" dirty="0"/>
              <a:t>E</a:t>
            </a:r>
            <a:r>
              <a:rPr lang="en-US" dirty="0"/>
              <a:t>. </a:t>
            </a:r>
            <a:r>
              <a:rPr lang="ru-RU" dirty="0"/>
              <a:t>Найдите длину отрезка </a:t>
            </a:r>
            <a:r>
              <a:rPr lang="en-US" i="1" dirty="0"/>
              <a:t>BE</a:t>
            </a:r>
            <a:r>
              <a:rPr lang="ru-RU" dirty="0"/>
              <a:t>, если </a:t>
            </a:r>
            <a:r>
              <a:rPr lang="en-US" i="1" dirty="0"/>
              <a:t>AD = </a:t>
            </a:r>
            <a:r>
              <a:rPr lang="en-US" dirty="0"/>
              <a:t>2, </a:t>
            </a:r>
            <a:r>
              <a:rPr lang="en-US" i="1" dirty="0"/>
              <a:t>DB = </a:t>
            </a:r>
            <a:r>
              <a:rPr lang="en-US" dirty="0"/>
              <a:t>6.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771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Приведём пример задачи, которая предлагалась в этом году на Объединенной межвузовской математической олимпиаде (ОММО).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000"/>
            <a:ext cx="4540051" cy="22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4069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26524" y="689591"/>
                <a:ext cx="9144000" cy="901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𝐵𝐶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𝐵𝐷</m:t>
                        </m:r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EC = ED. </a:t>
                </a:r>
                <a:r>
                  <a:rPr lang="ru-RU" dirty="0"/>
                  <a:t>Следовательно, </a:t>
                </a:r>
                <a:r>
                  <a:rPr lang="en-US" i="1" dirty="0"/>
                  <a:t>E </a:t>
                </a:r>
                <a:r>
                  <a:rPr lang="ru-RU" dirty="0"/>
                  <a:t>– середина отрезка </a:t>
                </a:r>
                <a:r>
                  <a:rPr lang="en-US" i="1" dirty="0"/>
                  <a:t>BC</a:t>
                </a:r>
                <a:r>
                  <a:rPr lang="en-US" dirty="0"/>
                  <a:t>. </a:t>
                </a:r>
                <a:r>
                  <a:rPr lang="en-US" i="1" dirty="0"/>
                  <a:t> </a:t>
                </a:r>
                <a:r>
                  <a:rPr lang="ru-RU" dirty="0"/>
                  <a:t>Значит, </a:t>
                </a:r>
                <a:r>
                  <a:rPr lang="en-US" i="1" dirty="0"/>
                  <a:t>BE = </a:t>
                </a:r>
                <a:r>
                  <a:rPr lang="ru-RU" dirty="0"/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6524" y="689591"/>
                <a:ext cx="9144000" cy="901785"/>
              </a:xfrm>
              <a:prstGeom prst="rect">
                <a:avLst/>
              </a:prstGeom>
              <a:blipFill>
                <a:blip r:embed="rId3"/>
                <a:stretch>
                  <a:fillRect l="-1067" t="-1351" r="-1000" b="-14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77622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1186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4868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10.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dirty="0"/>
              <a:t>Две окружности касаются внешним образом в точке </a:t>
            </a:r>
            <a:r>
              <a:rPr lang="ru-RU" i="1" dirty="0"/>
              <a:t>K</a:t>
            </a:r>
            <a:r>
              <a:rPr lang="ru-RU" dirty="0"/>
              <a:t>. Прямая </a:t>
            </a:r>
            <a:r>
              <a:rPr lang="ru-RU" i="1" dirty="0"/>
              <a:t>AB </a:t>
            </a:r>
            <a:r>
              <a:rPr lang="ru-RU" dirty="0"/>
              <a:t>касается первой окружности в точке </a:t>
            </a:r>
            <a:r>
              <a:rPr lang="ru-RU" i="1" dirty="0"/>
              <a:t>A</a:t>
            </a:r>
            <a:r>
              <a:rPr lang="ru-RU" dirty="0"/>
              <a:t>, а второй — в точке </a:t>
            </a:r>
            <a:r>
              <a:rPr lang="ru-RU" i="1" dirty="0"/>
              <a:t>B</a:t>
            </a:r>
            <a:r>
              <a:rPr lang="ru-RU" dirty="0"/>
              <a:t>. Прямая </a:t>
            </a:r>
            <a:r>
              <a:rPr lang="ru-RU" i="1" dirty="0"/>
              <a:t>BK </a:t>
            </a:r>
            <a:r>
              <a:rPr lang="ru-RU" dirty="0"/>
              <a:t>пересекает первую окружность в точке </a:t>
            </a:r>
            <a:r>
              <a:rPr lang="ru-RU" i="1" dirty="0"/>
              <a:t>D</a:t>
            </a:r>
            <a:r>
              <a:rPr lang="ru-RU" dirty="0"/>
              <a:t>, прямая </a:t>
            </a:r>
            <a:r>
              <a:rPr lang="ru-RU" i="1" dirty="0"/>
              <a:t>AK </a:t>
            </a:r>
            <a:r>
              <a:rPr lang="ru-RU" dirty="0"/>
              <a:t>пересекает вторую окружность в точке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algn="just"/>
            <a:r>
              <a:rPr lang="ru-RU" dirty="0"/>
              <a:t>	а) Докажите, что прямые </a:t>
            </a:r>
            <a:r>
              <a:rPr lang="ru-RU" i="1" dirty="0"/>
              <a:t>AD </a:t>
            </a:r>
            <a:r>
              <a:rPr lang="ru-RU" dirty="0"/>
              <a:t>и </a:t>
            </a:r>
            <a:r>
              <a:rPr lang="ru-RU" i="1" dirty="0"/>
              <a:t>BC </a:t>
            </a:r>
            <a:r>
              <a:rPr lang="ru-RU" dirty="0"/>
              <a:t>параллельны.</a:t>
            </a:r>
          </a:p>
          <a:p>
            <a:pPr algn="just"/>
            <a:r>
              <a:rPr lang="ru-RU" dirty="0"/>
              <a:t>	б) Найдите площадь треугольника </a:t>
            </a:r>
            <a:r>
              <a:rPr lang="ru-RU" i="1" dirty="0"/>
              <a:t>AKB </a:t>
            </a:r>
            <a:r>
              <a:rPr lang="ru-RU" dirty="0"/>
              <a:t>, если известно, что радиусы окружностей равны 4 и 1.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746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Пример задачи из демоверсии ЕГЭ 2019 года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79" y="3287891"/>
            <a:ext cx="3644299" cy="310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2449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9251" y="-26382"/>
            <a:ext cx="914400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</a:rPr>
              <a:t>Решение.</a:t>
            </a:r>
            <a:r>
              <a:rPr lang="ru-RU" sz="2200" b="1" dirty="0"/>
              <a:t> </a:t>
            </a:r>
            <a:r>
              <a:rPr lang="ru-RU" sz="2200" dirty="0"/>
              <a:t>Обозначим центры окружностей </a:t>
            </a:r>
            <a:r>
              <a:rPr lang="ru-RU" sz="2200" i="1" dirty="0"/>
              <a:t>O</a:t>
            </a:r>
            <a:r>
              <a:rPr lang="ru-RU" sz="2200" baseline="-25000" dirty="0"/>
              <a:t>1</a:t>
            </a:r>
            <a:r>
              <a:rPr lang="ru-RU" sz="2200" dirty="0"/>
              <a:t> и </a:t>
            </a:r>
            <a:r>
              <a:rPr lang="ru-RU" sz="2200" i="1" dirty="0"/>
              <a:t>O</a:t>
            </a:r>
            <a:r>
              <a:rPr lang="ru-RU" sz="2200" baseline="-25000" dirty="0"/>
              <a:t>2</a:t>
            </a:r>
            <a:r>
              <a:rPr lang="ru-RU" sz="2200" dirty="0"/>
              <a:t> соответственно. Пусть общая касательная, проведённая к окружностям в точке </a:t>
            </a:r>
            <a:r>
              <a:rPr lang="ru-RU" sz="2200" i="1" dirty="0"/>
              <a:t>K</a:t>
            </a:r>
            <a:r>
              <a:rPr lang="ru-RU" sz="2200" dirty="0"/>
              <a:t>, пересекает </a:t>
            </a:r>
            <a:r>
              <a:rPr lang="ru-RU" sz="2200" i="1" dirty="0"/>
              <a:t>AB </a:t>
            </a:r>
            <a:r>
              <a:rPr lang="ru-RU" sz="2200" dirty="0"/>
              <a:t>в точке </a:t>
            </a:r>
            <a:r>
              <a:rPr lang="ru-RU" sz="2200" i="1" dirty="0"/>
              <a:t>M</a:t>
            </a:r>
            <a:r>
              <a:rPr lang="ru-RU" sz="2200" dirty="0"/>
              <a:t>. По свойству касательных, проведённых из одной точки, </a:t>
            </a:r>
            <a:r>
              <a:rPr lang="ru-RU" sz="2200" i="1" dirty="0"/>
              <a:t>AM </a:t>
            </a:r>
            <a:r>
              <a:rPr lang="ru-RU" sz="2200" dirty="0"/>
              <a:t>= </a:t>
            </a:r>
            <a:r>
              <a:rPr lang="ru-RU" sz="2200" i="1" dirty="0"/>
              <a:t>KM </a:t>
            </a:r>
            <a:r>
              <a:rPr lang="ru-RU" sz="2200" dirty="0"/>
              <a:t>и </a:t>
            </a:r>
            <a:r>
              <a:rPr lang="ru-RU" sz="2200" i="1" dirty="0"/>
              <a:t>KM </a:t>
            </a:r>
            <a:r>
              <a:rPr lang="ru-RU" sz="2200" dirty="0"/>
              <a:t>= </a:t>
            </a:r>
            <a:r>
              <a:rPr lang="ru-RU" sz="2200" i="1" dirty="0"/>
              <a:t>BM</a:t>
            </a:r>
            <a:r>
              <a:rPr lang="ru-RU" sz="2200" dirty="0"/>
              <a:t>. Треугольник </a:t>
            </a:r>
            <a:r>
              <a:rPr lang="ru-RU" sz="2200" i="1" dirty="0"/>
              <a:t>AKB</a:t>
            </a:r>
            <a:r>
              <a:rPr lang="ru-RU" sz="2200" dirty="0"/>
              <a:t>, у которого медиана равна половине стороны, к которой она проведена, прямоугольный. Вписанный угол </a:t>
            </a:r>
            <a:r>
              <a:rPr lang="ru-RU" sz="2200" i="1" dirty="0"/>
              <a:t>AKD </a:t>
            </a:r>
            <a:r>
              <a:rPr lang="ru-RU" sz="2200" dirty="0"/>
              <a:t>прямой, поэтому он опирается на диаметр </a:t>
            </a:r>
            <a:r>
              <a:rPr lang="ru-RU" sz="2200" i="1" dirty="0"/>
              <a:t>AD</a:t>
            </a:r>
            <a:r>
              <a:rPr lang="ru-RU" sz="2200" dirty="0"/>
              <a:t>. Значит, </a:t>
            </a:r>
            <a:r>
              <a:rPr lang="ru-RU" sz="2200" i="1" dirty="0"/>
              <a:t>AD </a:t>
            </a:r>
            <a:r>
              <a:rPr lang="ru-RU" sz="2200" dirty="0"/>
              <a:t>⊥ </a:t>
            </a:r>
            <a:r>
              <a:rPr lang="ru-RU" sz="2200" i="1" dirty="0"/>
              <a:t>AB</a:t>
            </a:r>
            <a:r>
              <a:rPr lang="ru-RU" sz="2200" dirty="0"/>
              <a:t>. Аналогично, получаем, что </a:t>
            </a:r>
            <a:r>
              <a:rPr lang="ru-RU" sz="2200" i="1" dirty="0"/>
              <a:t>BC </a:t>
            </a:r>
            <a:r>
              <a:rPr lang="ru-RU" sz="2200" dirty="0"/>
              <a:t>⊥ </a:t>
            </a:r>
            <a:r>
              <a:rPr lang="ru-RU" sz="2200" i="1" dirty="0"/>
              <a:t>AB</a:t>
            </a:r>
            <a:r>
              <a:rPr lang="ru-RU" sz="2200" dirty="0"/>
              <a:t>. Следовательно, прямые </a:t>
            </a:r>
            <a:r>
              <a:rPr lang="ru-RU" sz="2200" i="1" dirty="0"/>
              <a:t>AD </a:t>
            </a:r>
            <a:r>
              <a:rPr lang="ru-RU" sz="2200" dirty="0"/>
              <a:t>и </a:t>
            </a:r>
            <a:r>
              <a:rPr lang="en-US" sz="2200" i="1" dirty="0"/>
              <a:t>BC </a:t>
            </a:r>
            <a:r>
              <a:rPr lang="ru-RU" sz="2200" dirty="0"/>
              <a:t>параллельны. Из треугольника </a:t>
            </a:r>
            <a:r>
              <a:rPr lang="en-US" sz="2200" i="1" dirty="0"/>
              <a:t>O</a:t>
            </a:r>
            <a:r>
              <a:rPr lang="en-US" sz="2200" baseline="-25000" dirty="0"/>
              <a:t>1</a:t>
            </a:r>
            <a:r>
              <a:rPr lang="en-US" sz="2200" i="1" dirty="0"/>
              <a:t>O</a:t>
            </a:r>
            <a:r>
              <a:rPr lang="en-US" sz="2200" baseline="-25000" dirty="0"/>
              <a:t>2</a:t>
            </a:r>
            <a:r>
              <a:rPr lang="en-US" sz="2200" i="1" dirty="0"/>
              <a:t>E </a:t>
            </a:r>
            <a:r>
              <a:rPr lang="ru-RU" sz="2200" dirty="0"/>
              <a:t>находим </a:t>
            </a:r>
            <a:r>
              <a:rPr lang="en-US" sz="2200" i="1" dirty="0"/>
              <a:t>AB = O</a:t>
            </a:r>
            <a:r>
              <a:rPr lang="en-US" sz="2200" baseline="-25000" dirty="0"/>
              <a:t>2</a:t>
            </a:r>
            <a:r>
              <a:rPr lang="en-US" sz="2200" i="1" dirty="0"/>
              <a:t>E = </a:t>
            </a:r>
            <a:r>
              <a:rPr lang="en-US" sz="2200" dirty="0"/>
              <a:t>4. </a:t>
            </a:r>
            <a:r>
              <a:rPr lang="ru-RU" sz="2200" dirty="0"/>
              <a:t>Площадь треугольника </a:t>
            </a:r>
            <a:r>
              <a:rPr lang="en-US" sz="2200" i="1" dirty="0"/>
              <a:t>ABD </a:t>
            </a:r>
            <a:r>
              <a:rPr lang="ru-RU" sz="2200" dirty="0"/>
              <a:t>равна 16. Площадь треугольника </a:t>
            </a:r>
            <a:r>
              <a:rPr lang="en-US" sz="2200" i="1" dirty="0"/>
              <a:t>ABK </a:t>
            </a:r>
            <a:r>
              <a:rPr lang="ru-RU" sz="2200" dirty="0"/>
              <a:t>составляет одну пятую площади треугольника </a:t>
            </a:r>
            <a:r>
              <a:rPr lang="en-US" sz="2200" i="1" dirty="0"/>
              <a:t>ABD</a:t>
            </a:r>
            <a:r>
              <a:rPr lang="ru-RU" sz="2200" dirty="0"/>
              <a:t>, т. е. равна 3,2.</a:t>
            </a:r>
            <a:r>
              <a:rPr lang="ru-RU" sz="2200" b="1" dirty="0"/>
              <a:t>	</a:t>
            </a:r>
            <a:endParaRPr lang="ru-RU" sz="2200" dirty="0"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60039"/>
            <a:ext cx="37052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165304"/>
            <a:ext cx="315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b="1" dirty="0"/>
              <a:t> </a:t>
            </a:r>
            <a:r>
              <a:rPr lang="ru-RU" dirty="0"/>
              <a:t>3,2.</a:t>
            </a:r>
          </a:p>
        </p:txBody>
      </p:sp>
    </p:spTree>
    <p:extLst>
      <p:ext uri="{BB962C8B-B14F-4D97-AF65-F5344CB8AC3E}">
        <p14:creationId xmlns:p14="http://schemas.microsoft.com/office/powerpoint/2010/main" val="63900452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3818929</TotalTime>
  <Words>7942</Words>
  <Application>Microsoft Office PowerPoint</Application>
  <PresentationFormat>Экран (4:3)</PresentationFormat>
  <Paragraphs>600</Paragraphs>
  <Slides>137</Slides>
  <Notes>129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137</vt:i4>
      </vt:variant>
    </vt:vector>
  </HeadingPairs>
  <TitlesOfParts>
    <vt:vector size="144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Подготовка к ЕГЭ по математике (Планиметрия)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ЕГЭ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Углы, связанные с окружностью</vt:lpstr>
      <vt:lpstr>Презентация PowerPoint</vt:lpstr>
      <vt:lpstr>Упражнения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Отрезки, связанные с окружностью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Теорема 1. (Теорема синусов.) Стороны треугольника ABC пропорциональны синусам противолежащих углов. Причем отношение стороны треугольника к синусу противолежащего угла равно диаметру описанной около треугольника окружности, т. 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Вневписанная окружность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8. Замечательные линии треугольника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325</cp:revision>
  <dcterms:created xsi:type="dcterms:W3CDTF">2008-04-30T05:51:18Z</dcterms:created>
  <dcterms:modified xsi:type="dcterms:W3CDTF">2021-03-05T04:25:48Z</dcterms:modified>
</cp:coreProperties>
</file>