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56" r:id="rId2"/>
    <p:sldId id="398" r:id="rId3"/>
    <p:sldId id="359" r:id="rId4"/>
    <p:sldId id="360" r:id="rId5"/>
    <p:sldId id="399" r:id="rId6"/>
    <p:sldId id="358" r:id="rId7"/>
    <p:sldId id="331" r:id="rId8"/>
    <p:sldId id="326" r:id="rId9"/>
    <p:sldId id="327" r:id="rId10"/>
    <p:sldId id="345" r:id="rId11"/>
    <p:sldId id="329" r:id="rId12"/>
    <p:sldId id="330" r:id="rId13"/>
    <p:sldId id="309" r:id="rId14"/>
    <p:sldId id="336" r:id="rId15"/>
    <p:sldId id="347" r:id="rId16"/>
    <p:sldId id="349" r:id="rId17"/>
    <p:sldId id="351" r:id="rId18"/>
    <p:sldId id="352" r:id="rId19"/>
    <p:sldId id="353" r:id="rId20"/>
    <p:sldId id="354" r:id="rId21"/>
    <p:sldId id="355" r:id="rId22"/>
    <p:sldId id="280" r:id="rId23"/>
    <p:sldId id="281" r:id="rId24"/>
    <p:sldId id="361" r:id="rId25"/>
    <p:sldId id="362" r:id="rId26"/>
    <p:sldId id="293" r:id="rId27"/>
    <p:sldId id="337" r:id="rId28"/>
    <p:sldId id="363" r:id="rId29"/>
    <p:sldId id="294" r:id="rId30"/>
    <p:sldId id="338" r:id="rId31"/>
    <p:sldId id="364" r:id="rId32"/>
    <p:sldId id="295" r:id="rId33"/>
    <p:sldId id="339" r:id="rId34"/>
    <p:sldId id="365" r:id="rId35"/>
    <p:sldId id="282" r:id="rId36"/>
    <p:sldId id="305" r:id="rId37"/>
    <p:sldId id="346" r:id="rId38"/>
    <p:sldId id="366" r:id="rId39"/>
    <p:sldId id="340" r:id="rId40"/>
    <p:sldId id="367" r:id="rId41"/>
    <p:sldId id="385" r:id="rId42"/>
    <p:sldId id="386" r:id="rId43"/>
    <p:sldId id="368" r:id="rId44"/>
    <p:sldId id="369" r:id="rId45"/>
    <p:sldId id="370" r:id="rId46"/>
    <p:sldId id="310" r:id="rId47"/>
    <p:sldId id="341" r:id="rId48"/>
    <p:sldId id="387" r:id="rId49"/>
    <p:sldId id="300" r:id="rId50"/>
    <p:sldId id="342" r:id="rId51"/>
    <p:sldId id="388" r:id="rId52"/>
    <p:sldId id="301" r:id="rId53"/>
    <p:sldId id="343" r:id="rId54"/>
    <p:sldId id="389" r:id="rId55"/>
    <p:sldId id="285" r:id="rId56"/>
    <p:sldId id="306" r:id="rId57"/>
    <p:sldId id="390" r:id="rId58"/>
    <p:sldId id="391" r:id="rId59"/>
    <p:sldId id="394" r:id="rId60"/>
    <p:sldId id="311" r:id="rId61"/>
    <p:sldId id="287" r:id="rId62"/>
    <p:sldId id="288" r:id="rId63"/>
    <p:sldId id="392" r:id="rId64"/>
    <p:sldId id="371" r:id="rId65"/>
    <p:sldId id="372" r:id="rId66"/>
    <p:sldId id="373" r:id="rId67"/>
    <p:sldId id="393" r:id="rId68"/>
    <p:sldId id="397" r:id="rId69"/>
    <p:sldId id="396" r:id="rId70"/>
    <p:sldId id="403" r:id="rId71"/>
    <p:sldId id="404" r:id="rId72"/>
    <p:sldId id="408" r:id="rId73"/>
    <p:sldId id="410" r:id="rId74"/>
    <p:sldId id="409" r:id="rId75"/>
    <p:sldId id="406" r:id="rId76"/>
    <p:sldId id="401" r:id="rId77"/>
    <p:sldId id="402" r:id="rId78"/>
    <p:sldId id="374" r:id="rId79"/>
    <p:sldId id="375" r:id="rId80"/>
    <p:sldId id="376" r:id="rId81"/>
    <p:sldId id="377" r:id="rId82"/>
    <p:sldId id="378" r:id="rId83"/>
    <p:sldId id="379" r:id="rId84"/>
    <p:sldId id="380" r:id="rId85"/>
    <p:sldId id="381" r:id="rId86"/>
    <p:sldId id="382" r:id="rId87"/>
    <p:sldId id="383" r:id="rId88"/>
    <p:sldId id="400" r:id="rId8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0970" autoAdjust="0"/>
  </p:normalViewPr>
  <p:slideViewPr>
    <p:cSldViewPr>
      <p:cViewPr varScale="1">
        <p:scale>
          <a:sx n="103" d="100"/>
          <a:sy n="103" d="100"/>
        </p:scale>
        <p:origin x="11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1F5D7-F136-47BF-AAFB-CDEC0B5B27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6357B1-F8B9-4DE4-9F3C-32B13F2B4582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40986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7CA9B5-EADC-4690-BC1A-39FA21861E20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6577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24016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854684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54701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74267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599174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926599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0517CD-4439-4EE1-A84E-D8AE2FDE885C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3512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768085-CB10-47B0-B9D0-750D80503EFA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862492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8878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6EA49A-0AA1-4252-9C43-18E10624C626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251752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F93FA4-479F-4047-A52B-923B084B4437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682F64-E030-46B3-A74E-FD6856CBE303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31860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FCADD2-329C-40DB-BCDC-9DB5689A0A03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457988-A77B-4D94-B84E-6064132AB401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89612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7FD3D3-4344-4A30-B066-6E8CB91CCE80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23937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B9F416-0089-445E-8149-14A394A8D0EB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0BE68F-43BB-4F32-AD55-6E00C9B94971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B66AC1-B709-492B-B8DF-47DBE4E60EC0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0CCDBA-2B07-41F2-8F71-32FDA75421BD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50024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4E63F9-B75F-44E7-92AF-E9A0618C1037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710277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074822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45256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5AAC7E-9F28-40C1-AEDE-09912A700AAB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0D9CFE-1A14-40CE-A8AB-4EB52B66D903}" type="slidenum">
              <a:rPr lang="ru-RU" altLang="ru-RU" sz="1200"/>
              <a:pPr eaLnBrk="1" hangingPunct="1"/>
              <a:t>43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удлиненную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262200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B19B56-2FD5-43BD-991F-540D43E7C6DB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7214344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972873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F275F9-546D-4F16-B041-CDD5D5BEF5F2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2A4A1-682F-4CBB-B288-EFCCDBDE346B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893461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C4D39E-F2FD-4E4F-8A44-D1CF1539430F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A779E2-C554-42D8-BAF8-847488A24940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837165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F71715-0E29-47D5-A5F0-F2C6A8EC47F8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A5F62D-D5F7-475A-9708-6E71E8CC795C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5E004A-FAFF-4B7F-BDFF-474756FE2D55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5460381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3F10F6-ED9C-4381-A05F-E8E51C62599E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астроиду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D33A1F-8F14-45C8-9F9B-4A9EF9A12219}" type="slidenum">
              <a:rPr lang="ru-RU" altLang="ru-RU" sz="1200"/>
              <a:pPr eaLnBrk="1" hangingPunct="1"/>
              <a:t>56</a:t>
            </a:fld>
            <a:endParaRPr lang="ru-RU" alt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0229382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4247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AF8D38-F5DD-4FCB-B2FA-D14B79AA0F29}" type="slidenum">
              <a:rPr lang="ru-RU" altLang="ru-RU" sz="1200"/>
              <a:pPr eaLnBrk="1" hangingPunct="1"/>
              <a:t>59</a:t>
            </a:fld>
            <a:endParaRPr lang="ru-RU" alt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удлиненную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0379595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7AA432-F02D-433C-86C6-CE8CF77B2FF3}" type="slidenum">
              <a:rPr lang="ru-RU" altLang="ru-RU" sz="1200"/>
              <a:pPr eaLnBrk="1" hangingPunct="1"/>
              <a:t>60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E0FCC1-D282-4B53-B9A7-06FC493E3E56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кривую Штейнера можно посмотреть в движении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B75B2D-9A05-4D7C-939D-CB6CD31D3951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удлиненную кривую Штейнера можно посмотреть в движении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530B3C-80FC-45CC-957F-6BB749FFD404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D1CE7C-7183-40C0-95EE-D60A050F5666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0469771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21D3E8-EB01-4C74-A57C-CD54D9863E56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6745378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39F563-48D2-4305-BB99-C963371346ED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8808102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F25637-2DDB-42F2-9B69-E5C5126A5565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эпициклоиду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41024261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CCCD97-D322-4C1E-90A6-29C828EDBD3D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0666158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2134DC-3874-4D54-8A4A-CE3A7E3F09C4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5794382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1601872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70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0673490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322432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8708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914A15-938A-45DB-B9DD-127F34B9A7D7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555333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1135888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167423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76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6165428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77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734842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78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3455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79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52365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80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59742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81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73619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82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102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6BC839-C732-419E-92C9-CA606660AAA5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83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05909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84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84551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85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331282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86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6606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87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249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E1D215-7A21-4D18-93B6-0FF100A03CFE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3539E-61A6-430C-B016-01800C031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32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FADCC-0E06-465E-A41F-7D520201C1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6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748F9-B53D-4176-AA5A-33B740FCB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09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4A4F5-706C-41BD-9480-0B0154AEB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20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3F692-4A88-4CEE-A733-930809C5CE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33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5DC28-CC06-40AB-8BBF-5AB9901971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02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AF78-1880-4B15-AAB7-53A383E18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23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C5883-7569-4C6E-BCB8-8609DEDD3F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4F901-6C9E-4509-8D97-93D38715F1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5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A6FE9-DEC8-4A9B-8A73-F054393007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81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A4F40-7F81-4955-A6A3-9C806265AF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0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0AD95-0002-46D7-A884-CDA89F8EBC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9.png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3.png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7.png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2.png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87.png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emozina.ru/" TargetMode="External"/><Relationship Id="rId7" Type="http://schemas.openxmlformats.org/officeDocument/2006/relationships/image" Target="../media/image129.png"/><Relationship Id="rId2" Type="http://schemas.openxmlformats.org/officeDocument/2006/relationships/hyperlink" Target="mailto:ioc@mnemozina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ketschool.ru/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http://shop.mnemozina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Кривые, как траектории движения точек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физико-математических наук,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кафедрой элементарной математики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МПГУ,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автор учебников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7—9 и 10—11 классов</a:t>
            </a:r>
          </a:p>
        </p:txBody>
      </p:sp>
      <p:pic>
        <p:nvPicPr>
          <p:cNvPr id="33793" name="Picture 1" descr="M:\Голубенцева Анна\входящие\11.НОЯБРЬ\Смирнов\Заставка_Смирнов-8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59" cy="1567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6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152400" y="609600"/>
            <a:ext cx="8991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На </a:t>
            </a:r>
            <a:r>
              <a:rPr lang="ru-RU" altLang="ru-RU" sz="3200" dirty="0"/>
              <a:t>клетчатой бумаге отложите отрезок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величиной 24 клетки. Нарисуйте окружность радиуса 4 клетки</a:t>
            </a:r>
            <a:r>
              <a:rPr lang="ru-RU" altLang="ru-RU" sz="3200" dirty="0">
                <a:cs typeface="Times New Roman" panose="02020603050405020304" pitchFamily="18" charset="0"/>
              </a:rPr>
              <a:t>. Проведите построение циклоиды.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7869238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67075"/>
            <a:ext cx="7951788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Свойство 1</a:t>
            </a:r>
          </a:p>
        </p:txBody>
      </p:sp>
      <p:sp>
        <p:nvSpPr>
          <p:cNvPr id="7171" name="Text Box 2051"/>
          <p:cNvSpPr txBox="1">
            <a:spLocks noChangeArrowheads="1"/>
          </p:cNvSpPr>
          <p:nvPr/>
        </p:nvSpPr>
        <p:spPr bwMode="auto">
          <a:xfrm>
            <a:off x="152400" y="5334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Ледяная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гора.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 1696 году И.Бернулли поставил задачу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о </a:t>
            </a:r>
            <a:r>
              <a:rPr lang="ru-RU" altLang="ru-RU" dirty="0">
                <a:cs typeface="Times New Roman" panose="02020603050405020304" pitchFamily="18" charset="0"/>
              </a:rPr>
              <a:t>нахождении кривой наискорейшего спуска, или, иначе говоря, задачу о том, какова должна быть форма ледяной горки</a:t>
            </a:r>
            <a:r>
              <a:rPr lang="ru-RU" altLang="ru-RU" dirty="0"/>
              <a:t> (рис. а)</a:t>
            </a:r>
            <a:r>
              <a:rPr lang="ru-RU" altLang="ru-RU" dirty="0">
                <a:cs typeface="Times New Roman" panose="02020603050405020304" pitchFamily="18" charset="0"/>
              </a:rPr>
              <a:t>, чтобы, скатываясь по ней, совершить путь из начальной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cs typeface="Times New Roman" panose="02020603050405020304" pitchFamily="18" charset="0"/>
              </a:rPr>
              <a:t>конечную точку </a:t>
            </a:r>
            <a:r>
              <a:rPr lang="ru-RU" altLang="ru-RU" i="1" dirty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за кратчайшее время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Искомую кривую назвали "брахистохроной", т.е. кривой кратчайшего времени.</a:t>
            </a:r>
          </a:p>
        </p:txBody>
      </p:sp>
      <p:sp>
        <p:nvSpPr>
          <p:cNvPr id="7172" name="Text Box 2052"/>
          <p:cNvSpPr txBox="1">
            <a:spLocks noChangeArrowheads="1"/>
          </p:cNvSpPr>
          <p:nvPr/>
        </p:nvSpPr>
        <p:spPr bwMode="auto">
          <a:xfrm>
            <a:off x="228600" y="27432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Среди </a:t>
            </a:r>
            <a:r>
              <a:rPr lang="ru-RU" altLang="ru-RU" dirty="0">
                <a:cs typeface="Times New Roman" panose="02020603050405020304" pitchFamily="18" charset="0"/>
              </a:rPr>
              <a:t>математиков, решавших эту задачу, были: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Г. Лейбниц</a:t>
            </a:r>
            <a:r>
              <a:rPr lang="ru-RU" altLang="ru-RU" dirty="0">
                <a:cs typeface="Times New Roman" panose="02020603050405020304" pitchFamily="18" charset="0"/>
              </a:rPr>
              <a:t>, И</a:t>
            </a:r>
            <a:r>
              <a:rPr lang="ru-RU" altLang="ru-RU" dirty="0" smtClean="0">
                <a:cs typeface="Times New Roman" panose="02020603050405020304" pitchFamily="18" charset="0"/>
              </a:rPr>
              <a:t>. Ньютон</a:t>
            </a:r>
            <a:r>
              <a:rPr lang="ru-RU" altLang="ru-RU" dirty="0">
                <a:cs typeface="Times New Roman" panose="02020603050405020304" pitchFamily="18" charset="0"/>
              </a:rPr>
              <a:t>, Г</a:t>
            </a:r>
            <a:r>
              <a:rPr lang="ru-RU" altLang="ru-RU" dirty="0" smtClean="0">
                <a:cs typeface="Times New Roman" panose="02020603050405020304" pitchFamily="18" charset="0"/>
              </a:rPr>
              <a:t>. </a:t>
            </a:r>
            <a:r>
              <a:rPr lang="ru-RU" altLang="ru-RU" dirty="0" err="1" smtClean="0">
                <a:cs typeface="Times New Roman" panose="02020603050405020304" pitchFamily="18" charset="0"/>
              </a:rPr>
              <a:t>Лопиталь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 Я</a:t>
            </a:r>
            <a:r>
              <a:rPr lang="ru-RU" altLang="ru-RU" dirty="0" smtClean="0">
                <a:cs typeface="Times New Roman" panose="02020603050405020304" pitchFamily="18" charset="0"/>
              </a:rPr>
              <a:t>. Бернулли</a:t>
            </a:r>
            <a:r>
              <a:rPr lang="ru-RU" altLang="ru-RU" dirty="0">
                <a:cs typeface="Times New Roman" panose="02020603050405020304" pitchFamily="18" charset="0"/>
              </a:rPr>
              <a:t>. Они доказали, что искомой кривой является </a:t>
            </a:r>
            <a:r>
              <a:rPr lang="ru-RU" altLang="ru-RU" dirty="0" smtClean="0">
                <a:cs typeface="Times New Roman" panose="02020603050405020304" pitchFamily="18" charset="0"/>
              </a:rPr>
              <a:t>перевёрнутая </a:t>
            </a:r>
            <a:r>
              <a:rPr lang="ru-RU" altLang="ru-RU" dirty="0">
                <a:cs typeface="Times New Roman" panose="02020603050405020304" pitchFamily="18" charset="0"/>
              </a:rPr>
              <a:t>циклоида (рис. </a:t>
            </a:r>
            <a:r>
              <a:rPr lang="ru-RU" altLang="ru-RU" dirty="0"/>
              <a:t>б</a:t>
            </a:r>
            <a:r>
              <a:rPr lang="ru-RU" altLang="ru-RU" dirty="0"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7173" name="Picture 2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914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Свойство 2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991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Часы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с маятником.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Часы с обычным маятником не могут идти точно, поскольку период колебаний маятника зависит от его амплитуды. Голландский ученый Христиан Гюйгенс (</a:t>
            </a:r>
            <a:r>
              <a:rPr lang="ru-RU" altLang="ru-RU" dirty="0" smtClean="0">
                <a:cs typeface="Times New Roman" panose="02020603050405020304" pitchFamily="18" charset="0"/>
              </a:rPr>
              <a:t>1629–1695</a:t>
            </a:r>
            <a:r>
              <a:rPr lang="ru-RU" altLang="ru-RU" dirty="0">
                <a:cs typeface="Times New Roman" panose="02020603050405020304" pitchFamily="18" charset="0"/>
              </a:rPr>
              <a:t>) задался вопросом, по какой кривой должен двигаться шарик на нитке маятника, чтобы период его колебаний не зависел от амплитуды. Искомой кривой оказалась </a:t>
            </a:r>
            <a:r>
              <a:rPr lang="ru-RU" altLang="ru-RU" dirty="0" smtClean="0">
                <a:cs typeface="Times New Roman" panose="02020603050405020304" pitchFamily="18" charset="0"/>
              </a:rPr>
              <a:t>перевёрнутая </a:t>
            </a:r>
            <a:r>
              <a:rPr lang="ru-RU" altLang="ru-RU" dirty="0">
                <a:cs typeface="Times New Roman" panose="02020603050405020304" pitchFamily="18" charset="0"/>
              </a:rPr>
              <a:t>циклоида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(рис.</a:t>
            </a:r>
            <a:r>
              <a:rPr lang="ru-RU" altLang="ru-RU" dirty="0"/>
              <a:t> 1, 2</a:t>
            </a:r>
            <a:r>
              <a:rPr lang="ru-RU" altLang="ru-RU" dirty="0">
                <a:cs typeface="Times New Roman" panose="02020603050405020304" pitchFamily="18" charset="0"/>
              </a:rPr>
              <a:t>). За это свойство циклоиду называют также "</a:t>
            </a:r>
            <a:r>
              <a:rPr lang="ru-RU" altLang="ru-RU" dirty="0" err="1">
                <a:cs typeface="Times New Roman" panose="02020603050405020304" pitchFamily="18" charset="0"/>
              </a:rPr>
              <a:t>таутохрона</a:t>
            </a:r>
            <a:r>
              <a:rPr lang="ru-RU" altLang="ru-RU" dirty="0">
                <a:cs typeface="Times New Roman" panose="02020603050405020304" pitchFamily="18" charset="0"/>
              </a:rPr>
              <a:t>" – кривая равных </a:t>
            </a:r>
            <a:r>
              <a:rPr lang="ru-RU" altLang="ru-RU" dirty="0" smtClean="0">
                <a:cs typeface="Times New Roman" panose="02020603050405020304" pitchFamily="18" charset="0"/>
              </a:rPr>
              <a:t>времён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Если, например, в форме </a:t>
            </a:r>
            <a:r>
              <a:rPr lang="ru-RU" altLang="ru-RU" dirty="0" smtClean="0">
                <a:cs typeface="Times New Roman" panose="02020603050405020304" pitchFamily="18" charset="0"/>
              </a:rPr>
              <a:t>перевёрнутой </a:t>
            </a:r>
            <a:r>
              <a:rPr lang="ru-RU" altLang="ru-RU" dirty="0">
                <a:cs typeface="Times New Roman" panose="02020603050405020304" pitchFamily="18" charset="0"/>
              </a:rPr>
              <a:t>циклоиды изготовить желоб </a:t>
            </a:r>
            <a:r>
              <a:rPr lang="ru-RU" altLang="ru-RU" dirty="0"/>
              <a:t>(рис. 1) </a:t>
            </a:r>
            <a:r>
              <a:rPr lang="ru-RU" altLang="ru-RU" dirty="0">
                <a:cs typeface="Times New Roman" panose="02020603050405020304" pitchFamily="18" charset="0"/>
              </a:rPr>
              <a:t>и пустить по нему шарик, то период движения шарика под действием силы тяжести не будет зависеть от начального его положения и от амплитуды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66278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15240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Имеет </a:t>
            </a:r>
            <a:r>
              <a:rPr lang="ru-RU" altLang="ru-RU" sz="3200" dirty="0">
                <a:cs typeface="Times New Roman" panose="02020603050405020304" pitchFamily="18" charset="0"/>
              </a:rPr>
              <a:t>ли циклоида: а) оси симметрии;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cs typeface="Times New Roman" panose="02020603050405020304" pitchFamily="18" charset="0"/>
              </a:rPr>
            </a:br>
            <a:r>
              <a:rPr lang="ru-RU" altLang="ru-RU" sz="3200" dirty="0" smtClean="0">
                <a:cs typeface="Times New Roman" panose="02020603050405020304" pitchFamily="18" charset="0"/>
              </a:rPr>
              <a:t>б</a:t>
            </a:r>
            <a:r>
              <a:rPr lang="ru-RU" altLang="ru-RU" sz="3200" dirty="0">
                <a:cs typeface="Times New Roman" panose="02020603050405020304" pitchFamily="18" charset="0"/>
              </a:rPr>
              <a:t>) центр симметрии?</a:t>
            </a:r>
          </a:p>
        </p:txBody>
      </p:sp>
      <p:sp>
        <p:nvSpPr>
          <p:cNvPr id="296966" name="Text Box 1030"/>
          <p:cNvSpPr txBox="1">
            <a:spLocks noChangeArrowheads="1"/>
          </p:cNvSpPr>
          <p:nvPr/>
        </p:nvSpPr>
        <p:spPr bwMode="auto">
          <a:xfrm>
            <a:off x="3048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а) </a:t>
            </a:r>
            <a:r>
              <a:rPr lang="ru-RU" altLang="ru-RU" sz="3200" dirty="0" smtClean="0"/>
              <a:t>да</a:t>
            </a:r>
            <a:r>
              <a:rPr lang="ru-RU" altLang="ru-RU" sz="3200" dirty="0"/>
              <a:t>; </a:t>
            </a:r>
          </a:p>
        </p:txBody>
      </p:sp>
      <p:sp>
        <p:nvSpPr>
          <p:cNvPr id="296971" name="Text Box 1035"/>
          <p:cNvSpPr txBox="1">
            <a:spLocks noChangeArrowheads="1"/>
          </p:cNvSpPr>
          <p:nvPr/>
        </p:nvSpPr>
        <p:spPr bwMode="auto">
          <a:xfrm>
            <a:off x="26670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341" y="2060848"/>
            <a:ext cx="7544859" cy="296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6" grpId="0" autoUpdateAnimBg="0"/>
      <p:bldP spid="2969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проведения лабораторной работы потребуется полоска прямоугольной формы шириной примерно 3 см и длиной примерно </a:t>
            </a:r>
            <a:r>
              <a:rPr lang="ru-RU" altLang="ru-RU" dirty="0" smtClean="0"/>
              <a:t>15–20 </a:t>
            </a:r>
            <a:r>
              <a:rPr lang="ru-RU" altLang="ru-RU" dirty="0"/>
              <a:t>см, вырезанная из плотного картона, и круг радиуса 2 см, вырезанный из плотного картона, на краю которого вырезан небольшой уголок, в который можно поставить острие карандаша. </a:t>
            </a: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2286000" y="2667000"/>
          <a:ext cx="38862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Точечный рисунок" r:id="rId4" imgW="3885714" imgH="1390844" progId="PBrush">
                  <p:embed/>
                </p:oleObj>
              </mc:Choice>
              <mc:Fallback>
                <p:oleObj name="Точечный рисунок" r:id="rId4" imgW="3885714" imgH="1390844" progId="PBrus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8862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Приклеиваем полоску к листу бумаги. Устанавливаем круг так, чтобы вырезанный уголок находился на краю полоски.</a:t>
            </a:r>
            <a:r>
              <a:rPr lang="en-US" altLang="ru-RU" dirty="0"/>
              <a:t> </a:t>
            </a:r>
            <a:r>
              <a:rPr lang="ru-RU" altLang="ru-RU" dirty="0"/>
              <a:t>Катим круг по краю полоски и отмечаем карандашом положения вырезанного уголка. Соединяя плавной кривой отмеченные точки, получаем циклоиду.</a:t>
            </a:r>
          </a:p>
        </p:txBody>
      </p:sp>
      <p:graphicFrame>
        <p:nvGraphicFramePr>
          <p:cNvPr id="362506" name="Object 10"/>
          <p:cNvGraphicFramePr>
            <a:graphicFrameLocks noChangeAspect="1"/>
          </p:cNvGraphicFramePr>
          <p:nvPr/>
        </p:nvGraphicFramePr>
        <p:xfrm>
          <a:off x="2286000" y="2667000"/>
          <a:ext cx="3886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Точечный рисунок" r:id="rId6" imgW="3885714" imgH="1400000" progId="PBrush">
                  <p:embed/>
                </p:oleObj>
              </mc:Choice>
              <mc:Fallback>
                <p:oleObj name="Точечный рисунок" r:id="rId6" imgW="3885714" imgH="1400000" progId="PBrush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8862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</a:t>
            </a:r>
            <a:r>
              <a:rPr lang="en-US" altLang="ru-RU" sz="3600" dirty="0" smtClean="0">
                <a:solidFill>
                  <a:srgbClr val="FF3300"/>
                </a:solidFill>
              </a:rPr>
              <a:t> 2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</a:t>
            </a:r>
            <a:r>
              <a:rPr lang="ru-RU" altLang="ru-RU" dirty="0" smtClean="0"/>
              <a:t>получения циклоиды можно воспользоваться программой </a:t>
            </a:r>
            <a:r>
              <a:rPr lang="en-US" altLang="ru-RU" dirty="0" err="1" smtClean="0"/>
              <a:t>GeoGebra</a:t>
            </a:r>
            <a:r>
              <a:rPr lang="en-US" altLang="ru-RU" dirty="0" smtClean="0"/>
              <a:t>. </a:t>
            </a:r>
            <a:r>
              <a:rPr lang="ru-RU" altLang="ru-RU" dirty="0" smtClean="0"/>
              <a:t>Её рабочее окно показано на рисунке.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5976096" cy="45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en-US" altLang="ru-RU" dirty="0" smtClean="0"/>
              <a:t>1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В панели инструментов выберем «Ползунок». В открывшемся окне зададим изменения ползунка, например, от -1 до 10.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6607167" cy="49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2.</a:t>
            </a:r>
            <a:r>
              <a:rPr lang="en-US" altLang="ru-RU" dirty="0" smtClean="0"/>
              <a:t> </a:t>
            </a:r>
            <a:r>
              <a:rPr lang="ru-RU" altLang="ru-RU" dirty="0" smtClean="0"/>
              <a:t>В строке «Ввод» наберём: </a:t>
            </a:r>
            <a:r>
              <a:rPr lang="en-US" altLang="ru-RU" dirty="0" smtClean="0"/>
              <a:t>O=(a,1) </a:t>
            </a:r>
            <a:r>
              <a:rPr lang="ru-RU" altLang="ru-RU" dirty="0" smtClean="0"/>
              <a:t>и нажмём </a:t>
            </a:r>
            <a:r>
              <a:rPr lang="en-US" altLang="ru-RU" dirty="0" smtClean="0"/>
              <a:t>“Enter”. </a:t>
            </a:r>
            <a:r>
              <a:rPr lang="ru-RU" altLang="ru-RU" dirty="0" smtClean="0"/>
              <a:t>Наберём: </a:t>
            </a:r>
            <a:r>
              <a:rPr lang="en-US" altLang="ru-RU" dirty="0" smtClean="0"/>
              <a:t>A=(a,0) </a:t>
            </a:r>
            <a:r>
              <a:rPr lang="ru-RU" altLang="ru-RU" dirty="0" smtClean="0"/>
              <a:t>и нажмём </a:t>
            </a:r>
            <a:r>
              <a:rPr lang="en-US" altLang="ru-RU" dirty="0" smtClean="0"/>
              <a:t>“Enter”.</a:t>
            </a:r>
            <a:r>
              <a:rPr lang="ru-RU" altLang="ru-RU" dirty="0" smtClean="0"/>
              <a:t> Получим соответствующие точки.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6696744" cy="50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3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С помощью инструмента «Окружность по центру и радиусу» построим окружность с центром </a:t>
            </a:r>
            <a:r>
              <a:rPr lang="en-US" altLang="ru-RU" i="1" dirty="0" smtClean="0"/>
              <a:t>O </a:t>
            </a:r>
            <a:r>
              <a:rPr lang="ru-RU" altLang="ru-RU" dirty="0" smtClean="0"/>
              <a:t> и радиусом 1.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7487695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4.</a:t>
            </a:r>
            <a:r>
              <a:rPr lang="en-US" altLang="ru-RU" dirty="0" smtClean="0"/>
              <a:t> </a:t>
            </a:r>
            <a:r>
              <a:rPr lang="ru-RU" altLang="ru-RU" dirty="0" smtClean="0"/>
              <a:t>С помощью инструмента «Поворот вокруг точки» повернём точку </a:t>
            </a:r>
            <a:r>
              <a:rPr lang="en-US" altLang="ru-RU" i="1" dirty="0" smtClean="0"/>
              <a:t>A </a:t>
            </a:r>
            <a:r>
              <a:rPr lang="ru-RU" altLang="ru-RU" dirty="0" smtClean="0"/>
              <a:t>вокруг точки </a:t>
            </a:r>
            <a:r>
              <a:rPr lang="en-US" altLang="ru-RU" i="1" dirty="0" smtClean="0"/>
              <a:t>O </a:t>
            </a:r>
            <a:r>
              <a:rPr lang="ru-RU" altLang="ru-RU" dirty="0" smtClean="0"/>
              <a:t>на угол </a:t>
            </a:r>
            <a:r>
              <a:rPr lang="en-US" altLang="ru-RU" i="1" dirty="0" smtClean="0"/>
              <a:t>a </a:t>
            </a:r>
            <a:r>
              <a:rPr lang="ru-RU" altLang="ru-RU" dirty="0" smtClean="0"/>
              <a:t>радиан по часовой стрелке.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16961"/>
            <a:ext cx="6915031" cy="52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Литература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1. Берман Г.Н. Циклоида. – М.: Наука, 1980.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2. </a:t>
            </a:r>
            <a:r>
              <a:rPr lang="ru-RU" altLang="ru-RU" dirty="0" err="1"/>
              <a:t>Веров</a:t>
            </a:r>
            <a:r>
              <a:rPr lang="ru-RU" altLang="ru-RU" dirty="0"/>
              <a:t> С. Касательные к рулеттам. – Квант, 1975, № 5, с. </a:t>
            </a:r>
            <a:r>
              <a:rPr lang="ru-RU" altLang="ru-RU" dirty="0" smtClean="0"/>
              <a:t>22–30</a:t>
            </a:r>
            <a:r>
              <a:rPr lang="ru-RU" altLang="ru-RU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3. </a:t>
            </a:r>
            <a:r>
              <a:rPr lang="ru-RU" altLang="ru-RU" dirty="0" err="1"/>
              <a:t>Веров</a:t>
            </a:r>
            <a:r>
              <a:rPr lang="ru-RU" altLang="ru-RU" dirty="0"/>
              <a:t> С. Тайны циклоиды. – Квант, 1975, № 8, с. </a:t>
            </a:r>
            <a:r>
              <a:rPr lang="ru-RU" altLang="ru-RU" dirty="0" smtClean="0"/>
              <a:t>19–27</a:t>
            </a:r>
            <a:r>
              <a:rPr lang="ru-RU" altLang="ru-RU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4. </a:t>
            </a:r>
            <a:r>
              <a:rPr lang="ru-RU" altLang="ru-RU" dirty="0" err="1"/>
              <a:t>Веров</a:t>
            </a:r>
            <a:r>
              <a:rPr lang="ru-RU" altLang="ru-RU" dirty="0"/>
              <a:t> С. Брахистохрона, или Еще одна тайна циклоиды. – Квант, 1975, № 12, с. </a:t>
            </a:r>
            <a:r>
              <a:rPr lang="ru-RU" altLang="ru-RU" dirty="0" smtClean="0"/>
              <a:t>29–35</a:t>
            </a:r>
            <a:r>
              <a:rPr lang="ru-RU" altLang="ru-RU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5. Смирнова И.М., Смирнов В.А. Кривые. – М.: Мнемозина, 2007</a:t>
            </a:r>
            <a:r>
              <a:rPr lang="ru-RU" altLang="ru-RU" dirty="0" smtClean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6. Сайт «Математические этюды»</a:t>
            </a:r>
            <a:r>
              <a:rPr lang="en-US" altLang="ru-RU" dirty="0"/>
              <a:t>:</a:t>
            </a:r>
            <a:r>
              <a:rPr lang="ru-RU" altLang="ru-RU" dirty="0" smtClean="0"/>
              <a:t> </a:t>
            </a:r>
            <a:r>
              <a:rPr lang="en-US" altLang="ru-RU" dirty="0" smtClean="0"/>
              <a:t>www.etudes.ru</a:t>
            </a:r>
            <a:r>
              <a:rPr lang="ru-RU" altLang="ru-RU" dirty="0" smtClean="0"/>
              <a:t> </a:t>
            </a:r>
            <a:r>
              <a:rPr lang="en-US" altLang="ru-RU" dirty="0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16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5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С помощью инструмента «Отрезок» соединим точки </a:t>
            </a:r>
            <a:r>
              <a:rPr lang="en-US" altLang="ru-RU" i="1" dirty="0" smtClean="0"/>
              <a:t>O </a:t>
            </a:r>
            <a:r>
              <a:rPr lang="ru-RU" altLang="ru-RU" dirty="0" smtClean="0"/>
              <a:t>и </a:t>
            </a:r>
            <a:r>
              <a:rPr lang="en-US" altLang="ru-RU" i="1" dirty="0" smtClean="0"/>
              <a:t>A’ </a:t>
            </a:r>
            <a:r>
              <a:rPr lang="ru-RU" altLang="ru-RU" dirty="0" smtClean="0"/>
              <a:t>отрезком.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Правой кнопкой «мыши» кликнем по точке </a:t>
            </a:r>
            <a:r>
              <a:rPr lang="en-US" altLang="ru-RU" i="1" dirty="0" smtClean="0"/>
              <a:t>A’</a:t>
            </a:r>
            <a:r>
              <a:rPr lang="ru-RU" altLang="ru-RU" dirty="0" smtClean="0"/>
              <a:t> и выберем строчку «Оставлять след».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Уберём лишние обозначения и изменим цвет.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7029715" cy="53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en-US" altLang="ru-RU" dirty="0" smtClean="0"/>
              <a:t>6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Правой кнопкой «мыши» кликнем по ползунку, и выберем строчку «анимировать».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Окружность покатится по оси абсцисс, </a:t>
            </a:r>
            <a:br>
              <a:rPr lang="ru-RU" altLang="ru-RU" dirty="0" smtClean="0"/>
            </a:br>
            <a:r>
              <a:rPr lang="ru-RU" altLang="ru-RU" dirty="0" smtClean="0"/>
              <a:t>а закреплённая на ней точка будет описывать циклоиду.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6912768" cy="52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Удлинённая циклоида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Кривая, которую описывает точка,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закреплённая </a:t>
            </a:r>
            <a:r>
              <a:rPr lang="ru-RU" altLang="ru-RU" dirty="0">
                <a:cs typeface="Times New Roman" panose="02020603050405020304" pitchFamily="18" charset="0"/>
              </a:rPr>
              <a:t>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удлиненной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0" y="14478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полученном ранее рисунке циклоиды отметьте точку,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закреплённую </a:t>
            </a:r>
            <a:r>
              <a:rPr lang="ru-RU" altLang="ru-RU" dirty="0">
                <a:cs typeface="Times New Roman" panose="02020603050405020304" pitchFamily="18" charset="0"/>
              </a:rPr>
              <a:t>на продолжении радиуса. Отметьте положения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</a:t>
            </a:r>
            <a:r>
              <a:rPr lang="ru-RU" altLang="ru-RU" dirty="0" err="1">
                <a:cs typeface="Times New Roman" panose="02020603050405020304" pitchFamily="18" charset="0"/>
              </a:rPr>
              <a:t>д</a:t>
            </a:r>
            <a:r>
              <a:rPr lang="ru-RU" altLang="ru-RU" dirty="0">
                <a:cs typeface="Times New Roman" panose="02020603050405020304" pitchFamily="18" charset="0"/>
              </a:rPr>
              <a:t>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</a:t>
            </a:r>
            <a:r>
              <a:rPr lang="ru-RU" altLang="ru-RU" dirty="0" err="1">
                <a:cs typeface="Times New Roman" panose="02020603050405020304" pitchFamily="18" charset="0"/>
              </a:rPr>
              <a:t>з</a:t>
            </a:r>
            <a:r>
              <a:rPr lang="ru-RU" altLang="ru-RU" dirty="0">
                <a:cs typeface="Times New Roman" panose="02020603050405020304" pitchFamily="18" charset="0"/>
              </a:rPr>
              <a:t>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 dirty="0"/>
              <a:t> </a:t>
            </a:r>
          </a:p>
        </p:txBody>
      </p:sp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436938"/>
            <a:ext cx="67722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386138"/>
            <a:ext cx="692785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Укороченная циклоида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Кривая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закрепленная на </a:t>
            </a:r>
            <a:r>
              <a:rPr lang="ru-RU" altLang="ru-RU" dirty="0"/>
              <a:t>радиусе внутри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укороченной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0" y="18288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На </a:t>
            </a:r>
            <a:r>
              <a:rPr lang="ru-RU" altLang="ru-RU" dirty="0">
                <a:cs typeface="Times New Roman" panose="02020603050405020304" pitchFamily="18" charset="0"/>
              </a:rPr>
              <a:t>полученном ранее рисунке циклоиды отметьте точку,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закреплённую </a:t>
            </a:r>
            <a:r>
              <a:rPr lang="ru-RU" altLang="ru-RU" dirty="0">
                <a:cs typeface="Times New Roman" panose="02020603050405020304" pitchFamily="18" charset="0"/>
              </a:rPr>
              <a:t>на радиусе окружности. Отметьте положения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з)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endParaRPr lang="ru-RU" altLang="ru-RU" dirty="0"/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64103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35388"/>
            <a:ext cx="64103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47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</a:t>
            </a:r>
            <a:r>
              <a:rPr lang="ru-RU" altLang="ru-RU" dirty="0" smtClean="0"/>
              <a:t>получения удлинённой и укороченной циклоиды можно воспользоваться циклоидой, полученной в программой </a:t>
            </a:r>
            <a:r>
              <a:rPr lang="en-US" altLang="ru-RU" dirty="0" err="1" smtClean="0"/>
              <a:t>GeoGebra</a:t>
            </a:r>
            <a:r>
              <a:rPr lang="en-US" altLang="ru-RU" dirty="0" smtClean="0"/>
              <a:t>.</a:t>
            </a:r>
            <a:r>
              <a:rPr lang="ru-RU" altLang="ru-RU" dirty="0" smtClean="0"/>
              <a:t> Для этого нужно создать ещё один ползунок,</a:t>
            </a:r>
            <a:r>
              <a:rPr lang="en-US" altLang="ru-RU" dirty="0" smtClean="0"/>
              <a:t> </a:t>
            </a:r>
            <a:r>
              <a:rPr lang="ru-RU" altLang="ru-RU" dirty="0" smtClean="0"/>
              <a:t>изменяющийся, например, от -1 до 1. Изменить точку </a:t>
            </a:r>
            <a:r>
              <a:rPr lang="en-US" altLang="ru-RU" i="1" dirty="0" smtClean="0"/>
              <a:t>A</a:t>
            </a:r>
            <a:r>
              <a:rPr lang="ru-RU" altLang="ru-RU" dirty="0" smtClean="0"/>
              <a:t>, кликнув по ней правой кнопкой «мыши». В открывшемся окне выбрать «Свойства»</a:t>
            </a:r>
            <a:r>
              <a:rPr lang="en-US" altLang="ru-RU" dirty="0" smtClean="0"/>
              <a:t>. </a:t>
            </a:r>
            <a:r>
              <a:rPr lang="ru-RU" altLang="ru-RU" dirty="0" smtClean="0"/>
              <a:t>В разделе «Основные» в качестве координат точки </a:t>
            </a:r>
            <a:r>
              <a:rPr lang="en-US" altLang="ru-RU" i="1" dirty="0" smtClean="0"/>
              <a:t>A </a:t>
            </a:r>
            <a:r>
              <a:rPr lang="ru-RU" altLang="ru-RU" dirty="0" smtClean="0"/>
              <a:t>написать </a:t>
            </a:r>
            <a:r>
              <a:rPr lang="en-US" altLang="ru-RU" dirty="0" smtClean="0"/>
              <a:t>(</a:t>
            </a:r>
            <a:r>
              <a:rPr lang="en-US" altLang="ru-RU" dirty="0" err="1" smtClean="0"/>
              <a:t>a,b</a:t>
            </a:r>
            <a:r>
              <a:rPr lang="en-US" altLang="ru-RU" dirty="0" smtClean="0"/>
              <a:t>) </a:t>
            </a:r>
            <a:r>
              <a:rPr lang="ru-RU" altLang="ru-RU" dirty="0" smtClean="0"/>
              <a:t>и нажать </a:t>
            </a:r>
            <a:r>
              <a:rPr lang="en-US" altLang="ru-RU" dirty="0" smtClean="0"/>
              <a:t>“Enter”. </a:t>
            </a:r>
            <a:r>
              <a:rPr lang="ru-RU" altLang="ru-RU" dirty="0" smtClean="0"/>
              <a:t>На рисунке показан случай </a:t>
            </a:r>
            <a:r>
              <a:rPr lang="en-US" altLang="ru-RU" i="1" dirty="0" smtClean="0"/>
              <a:t>b = </a:t>
            </a:r>
            <a:r>
              <a:rPr lang="en-US" altLang="ru-RU" dirty="0" smtClean="0"/>
              <a:t>-0,5.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140968"/>
            <a:ext cx="4726982" cy="35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Если в качестве значения </a:t>
            </a:r>
            <a:r>
              <a:rPr lang="en-US" altLang="ru-RU" i="1" dirty="0" smtClean="0"/>
              <a:t>b </a:t>
            </a:r>
            <a:r>
              <a:rPr lang="ru-RU" altLang="ru-RU" dirty="0" smtClean="0"/>
              <a:t>взять, например,</a:t>
            </a:r>
            <a:r>
              <a:rPr lang="en-US" altLang="ru-RU" i="1" dirty="0" smtClean="0"/>
              <a:t> </a:t>
            </a:r>
            <a:r>
              <a:rPr lang="en-US" altLang="ru-RU" dirty="0" smtClean="0"/>
              <a:t>0,5</a:t>
            </a:r>
            <a:r>
              <a:rPr lang="ru-RU" altLang="ru-RU" dirty="0" smtClean="0"/>
              <a:t>, то получим укороченную циклоиду.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46480"/>
            <a:ext cx="5706934" cy="43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 клетчатой бумаге отложите отрезок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величиной 24 клетки. Нарисуйте </a:t>
            </a:r>
            <a:r>
              <a:rPr lang="ru-RU" altLang="ru-RU" sz="3200" dirty="0" smtClean="0"/>
              <a:t>«правильный» </a:t>
            </a:r>
            <a:r>
              <a:rPr lang="ru-RU" altLang="ru-RU" sz="3200" dirty="0"/>
              <a:t>треугольник со стороной, равной 8 клеток</a:t>
            </a:r>
            <a:r>
              <a:rPr lang="ru-RU" altLang="ru-RU" sz="3200" dirty="0">
                <a:cs typeface="Times New Roman" panose="02020603050405020304" pitchFamily="18" charset="0"/>
              </a:rPr>
              <a:t>. Отметьте точку в вершине треугольника. </a:t>
            </a:r>
            <a:r>
              <a:rPr lang="ru-RU" altLang="ru-RU" sz="3200" dirty="0"/>
              <a:t>Нарисуйте траекторию движения этой точки, когда треугольник катится по прямой.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63627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63627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проведения лабораторной работы потребуется полоска прямоугольной формы шириной примерно 3 см и длиной примерно </a:t>
            </a:r>
            <a:r>
              <a:rPr lang="ru-RU" altLang="ru-RU" dirty="0" smtClean="0"/>
              <a:t>15–20 </a:t>
            </a:r>
            <a:r>
              <a:rPr lang="ru-RU" altLang="ru-RU" dirty="0"/>
              <a:t>см, вырезанная из плотного картона, и правильный треугольник со стороной примерно 4 см, вырезанный из плотного картона, на одном углу которого вырезан небольшой уголок. </a:t>
            </a:r>
          </a:p>
        </p:txBody>
      </p:sp>
      <p:sp>
        <p:nvSpPr>
          <p:cNvPr id="14340" name="Text Box 1029"/>
          <p:cNvSpPr txBox="1">
            <a:spLocks noChangeArrowheads="1"/>
          </p:cNvSpPr>
          <p:nvPr/>
        </p:nvSpPr>
        <p:spPr bwMode="auto">
          <a:xfrm>
            <a:off x="152400" y="47244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полоску к листу бумаги. Устанавливаем треугольник на краю полоски.</a:t>
            </a:r>
            <a:r>
              <a:rPr lang="en-US" altLang="ru-RU"/>
              <a:t> </a:t>
            </a:r>
            <a:r>
              <a:rPr lang="ru-RU" altLang="ru-RU"/>
              <a:t>Поворачиваем треугольник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14341" name="Object 1031"/>
          <p:cNvGraphicFramePr>
            <a:graphicFrameLocks noChangeAspect="1"/>
          </p:cNvGraphicFramePr>
          <p:nvPr/>
        </p:nvGraphicFramePr>
        <p:xfrm>
          <a:off x="2185988" y="2671763"/>
          <a:ext cx="47720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Точечный рисунок" r:id="rId4" imgW="4772691" imgH="1514686" progId="PBrush">
                  <p:embed/>
                </p:oleObj>
              </mc:Choice>
              <mc:Fallback>
                <p:oleObj name="Точечный рисунок" r:id="rId4" imgW="4772691" imgH="1514686" progId="PBrus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671763"/>
                        <a:ext cx="477202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2" name="Object 1032"/>
          <p:cNvGraphicFramePr>
            <a:graphicFrameLocks noChangeAspect="1"/>
          </p:cNvGraphicFramePr>
          <p:nvPr/>
        </p:nvGraphicFramePr>
        <p:xfrm>
          <a:off x="2185988" y="2624138"/>
          <a:ext cx="47720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Точечный рисунок" r:id="rId6" imgW="4772691" imgH="1609524" progId="PBrush">
                  <p:embed/>
                </p:oleObj>
              </mc:Choice>
              <mc:Fallback>
                <p:oleObj name="Точечный рисунок" r:id="rId6" imgW="4772691" imgH="1609524" progId="PBrush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624138"/>
                        <a:ext cx="47720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5909411" cy="49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На </a:t>
            </a:r>
            <a:r>
              <a:rPr lang="ru-RU" altLang="ru-RU" sz="3200" dirty="0"/>
              <a:t>клетчатой бумаге отложите отрезок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величиной 24 клетки. Нарисуйте квадрат со стороной, равной 6 клеток</a:t>
            </a:r>
            <a:r>
              <a:rPr lang="ru-RU" altLang="ru-RU" sz="3200" dirty="0">
                <a:cs typeface="Times New Roman" panose="02020603050405020304" pitchFamily="18" charset="0"/>
              </a:rPr>
              <a:t>. Отметьте точку в вершине квадрата. </a:t>
            </a:r>
            <a:r>
              <a:rPr lang="ru-RU" altLang="ru-RU" sz="3200" dirty="0"/>
              <a:t>Нарисуйте траекторию движения этой точки, когда квадрат катится по прямой.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860800"/>
            <a:ext cx="6362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851275"/>
            <a:ext cx="63627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179512" y="260648"/>
            <a:ext cx="8964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Учебные пособия по наглядной геометрии для 5, 6 классов издательства </a:t>
            </a:r>
            <a:r>
              <a:rPr lang="ru-RU" sz="2800" dirty="0">
                <a:solidFill>
                  <a:srgbClr val="FF0000"/>
                </a:solidFill>
              </a:rPr>
              <a:t>«Мнемозина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21" name="Picture 1" descr="M:\Голубенцева Анна\входящие\09.СЕНТЯБРЬ 2020\3. ПРЕЗЕНТАЦИИ - по авторам\Смирнов - 2\Геометрия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690937" cy="5159375"/>
          </a:xfrm>
          <a:prstGeom prst="rect">
            <a:avLst/>
          </a:prstGeom>
          <a:noFill/>
        </p:spPr>
      </p:pic>
      <p:pic>
        <p:nvPicPr>
          <p:cNvPr id="30722" name="Picture 2" descr="M:\Голубенцева Анна\входящие\09.СЕНТЯБРЬ 2020\3. ПРЕЗЕНТАЦИИ - по авторам\Смирнов - 2\Геометрия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690938" cy="515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6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проведения лабораторной работы потребуется полоска прямоугольной формы шириной примерно 3 см и длиной примерно </a:t>
            </a:r>
            <a:r>
              <a:rPr lang="ru-RU" altLang="ru-RU" dirty="0" smtClean="0"/>
              <a:t>15–20 </a:t>
            </a:r>
            <a:r>
              <a:rPr lang="ru-RU" altLang="ru-RU" dirty="0"/>
              <a:t>см, вырезанная из плотного картона, и квадрат со стороной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4 </a:t>
            </a:r>
            <a:r>
              <a:rPr lang="ru-RU" altLang="ru-RU" dirty="0"/>
              <a:t>см, вырезанный из плотного картона, на одном углу которого вырезан небольшой уголок. </a:t>
            </a: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152400" y="47244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полоску к листу бумаги. Устанавливаем квадрат на краю полоски.</a:t>
            </a:r>
            <a:r>
              <a:rPr lang="en-US" altLang="ru-RU"/>
              <a:t> </a:t>
            </a:r>
            <a:r>
              <a:rPr lang="ru-RU" altLang="ru-RU"/>
              <a:t>Поворачиваем квадрат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16389" name="Object 1031"/>
          <p:cNvGraphicFramePr>
            <a:graphicFrameLocks noChangeAspect="1"/>
          </p:cNvGraphicFramePr>
          <p:nvPr/>
        </p:nvGraphicFramePr>
        <p:xfrm>
          <a:off x="1981200" y="2819400"/>
          <a:ext cx="47720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Точечный рисунок" r:id="rId4" imgW="4772691" imgH="1580952" progId="PBrush">
                  <p:embed/>
                </p:oleObj>
              </mc:Choice>
              <mc:Fallback>
                <p:oleObj name="Точечный рисунок" r:id="rId4" imgW="4772691" imgH="1580952" progId="PBrus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477202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0" name="Object 1032"/>
          <p:cNvGraphicFramePr>
            <a:graphicFrameLocks noChangeAspect="1"/>
          </p:cNvGraphicFramePr>
          <p:nvPr/>
        </p:nvGraphicFramePr>
        <p:xfrm>
          <a:off x="1981200" y="2462213"/>
          <a:ext cx="47720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Точечный рисунок" r:id="rId6" imgW="4772691" imgH="1933333" progId="PBrush">
                  <p:embed/>
                </p:oleObj>
              </mc:Choice>
              <mc:Fallback>
                <p:oleObj name="Точечный рисунок" r:id="rId6" imgW="4772691" imgH="1933333" progId="PBrush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62213"/>
                        <a:ext cx="47720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29220"/>
            <a:ext cx="6821979" cy="52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На клетчатой бумаге отложите отрезок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величиной 24 клетки. Нарисуйте </a:t>
            </a:r>
            <a:r>
              <a:rPr lang="ru-RU" altLang="ru-RU" sz="2800" dirty="0" smtClean="0"/>
              <a:t>«правильный» </a:t>
            </a:r>
            <a:r>
              <a:rPr lang="ru-RU" altLang="ru-RU" sz="2800" dirty="0"/>
              <a:t>шестиугольник со стороной, равной 4 клетки</a:t>
            </a:r>
            <a:r>
              <a:rPr lang="ru-RU" altLang="ru-RU" sz="2800" dirty="0">
                <a:cs typeface="Times New Roman" panose="02020603050405020304" pitchFamily="18" charset="0"/>
              </a:rPr>
              <a:t>. Отметьте точку в вершине шестиугольника. </a:t>
            </a:r>
            <a:r>
              <a:rPr lang="ru-RU" altLang="ru-RU" sz="2800" dirty="0"/>
              <a:t>Нарисуйте траекторию движения этой точки, когда шестиугольник катится по прямой.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63627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63627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проведения лабораторной работы потребуется полоска прямоугольной формы шириной примерно 3 см и длиной примерно </a:t>
            </a:r>
            <a:r>
              <a:rPr lang="ru-RU" altLang="ru-RU" dirty="0" smtClean="0"/>
              <a:t>15–20 </a:t>
            </a:r>
            <a:r>
              <a:rPr lang="ru-RU" altLang="ru-RU" dirty="0"/>
              <a:t>см, вырезанная из плотного картона, и правильный шестиугольник со стороной 2 см, вырезанный из плотного картона, на одном углу которого вырезан небольшой уголок. </a:t>
            </a: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152400" y="47244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полоску к листу бумаги. Устанавливаем шестиугольник на краю полоски.</a:t>
            </a:r>
            <a:r>
              <a:rPr lang="en-US" altLang="ru-RU"/>
              <a:t> </a:t>
            </a:r>
            <a:r>
              <a:rPr lang="ru-RU" altLang="ru-RU"/>
              <a:t>Поворачиваем шестиугольник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18437" name="Object 1031"/>
          <p:cNvGraphicFramePr>
            <a:graphicFrameLocks noChangeAspect="1"/>
          </p:cNvGraphicFramePr>
          <p:nvPr/>
        </p:nvGraphicFramePr>
        <p:xfrm>
          <a:off x="2185988" y="2819400"/>
          <a:ext cx="47720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Точечный рисунок" r:id="rId4" imgW="4772691" imgH="1628571" progId="PBrush">
                  <p:embed/>
                </p:oleObj>
              </mc:Choice>
              <mc:Fallback>
                <p:oleObj name="Точечный рисунок" r:id="rId4" imgW="4772691" imgH="1628571" progId="PBrus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819400"/>
                        <a:ext cx="47720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1032"/>
          <p:cNvGraphicFramePr>
            <a:graphicFrameLocks noChangeAspect="1"/>
          </p:cNvGraphicFramePr>
          <p:nvPr/>
        </p:nvGraphicFramePr>
        <p:xfrm>
          <a:off x="2185988" y="2743200"/>
          <a:ext cx="47720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Точечный рисунок" r:id="rId6" imgW="4772691" imgH="1752381" progId="PBrush">
                  <p:embed/>
                </p:oleObj>
              </mc:Choice>
              <mc:Fallback>
                <p:oleObj name="Точечный рисунок" r:id="rId6" imgW="4772691" imgH="1752381" progId="PBrush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743200"/>
                        <a:ext cx="47720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6693023" cy="46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Кардиоида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раектория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закрепленной на окружности, катящейся с внешней стороны по другой окружности того же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кардиоидой.</a:t>
            </a:r>
          </a:p>
        </p:txBody>
      </p:sp>
      <p:pic>
        <p:nvPicPr>
          <p:cNvPr id="19460" name="Picture 1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119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506" name="Group 130"/>
          <p:cNvGrpSpPr>
            <a:grpSpLocks/>
          </p:cNvGrpSpPr>
          <p:nvPr/>
        </p:nvGrpSpPr>
        <p:grpSpPr bwMode="auto">
          <a:xfrm>
            <a:off x="228600" y="2819400"/>
            <a:ext cx="8766175" cy="2819400"/>
            <a:chOff x="144" y="1728"/>
            <a:chExt cx="5522" cy="1776"/>
          </a:xfrm>
        </p:grpSpPr>
        <p:sp>
          <p:nvSpPr>
            <p:cNvPr id="19481" name="Text Box 131"/>
            <p:cNvSpPr txBox="1">
              <a:spLocks noChangeArrowheads="1"/>
            </p:cNvSpPr>
            <p:nvPr/>
          </p:nvSpPr>
          <p:spPr bwMode="auto">
            <a:xfrm>
              <a:off x="144" y="3216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а) </a:t>
              </a:r>
              <a:r>
                <a:rPr lang="ru-RU" altLang="ru-RU" dirty="0" smtClean="0"/>
                <a:t>запад</a:t>
              </a:r>
              <a:r>
                <a:rPr lang="ru-RU" altLang="ru-RU" dirty="0"/>
                <a:t>;</a:t>
              </a:r>
            </a:p>
          </p:txBody>
        </p:sp>
        <p:pic>
          <p:nvPicPr>
            <p:cNvPr id="19482" name="Picture 1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8"/>
              <a:ext cx="2834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09" name="Group 133"/>
          <p:cNvGrpSpPr>
            <a:grpSpLocks/>
          </p:cNvGrpSpPr>
          <p:nvPr/>
        </p:nvGrpSpPr>
        <p:grpSpPr bwMode="auto">
          <a:xfrm>
            <a:off x="2438400" y="1828800"/>
            <a:ext cx="6556375" cy="3810000"/>
            <a:chOff x="1536" y="1104"/>
            <a:chExt cx="4130" cy="2400"/>
          </a:xfrm>
        </p:grpSpPr>
        <p:sp>
          <p:nvSpPr>
            <p:cNvPr id="19479" name="Text Box 134"/>
            <p:cNvSpPr txBox="1">
              <a:spLocks noChangeArrowheads="1"/>
            </p:cNvSpPr>
            <p:nvPr/>
          </p:nvSpPr>
          <p:spPr bwMode="auto">
            <a:xfrm>
              <a:off x="1536" y="321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б) восток;</a:t>
              </a:r>
            </a:p>
          </p:txBody>
        </p:sp>
        <p:pic>
          <p:nvPicPr>
            <p:cNvPr id="19480" name="Picture 1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2" name="Group 136"/>
          <p:cNvGrpSpPr>
            <a:grpSpLocks/>
          </p:cNvGrpSpPr>
          <p:nvPr/>
        </p:nvGrpSpPr>
        <p:grpSpPr bwMode="auto">
          <a:xfrm>
            <a:off x="304800" y="1828800"/>
            <a:ext cx="8689975" cy="4267200"/>
            <a:chOff x="192" y="1104"/>
            <a:chExt cx="5474" cy="2688"/>
          </a:xfrm>
        </p:grpSpPr>
        <p:sp>
          <p:nvSpPr>
            <p:cNvPr id="19477" name="Text Box 137"/>
            <p:cNvSpPr txBox="1">
              <a:spLocks noChangeArrowheads="1"/>
            </p:cNvSpPr>
            <p:nvPr/>
          </p:nvSpPr>
          <p:spPr bwMode="auto">
            <a:xfrm>
              <a:off x="192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в) восток;</a:t>
              </a:r>
            </a:p>
          </p:txBody>
        </p:sp>
        <p:pic>
          <p:nvPicPr>
            <p:cNvPr id="19478" name="Picture 1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5" name="Group 139"/>
          <p:cNvGrpSpPr>
            <a:grpSpLocks/>
          </p:cNvGrpSpPr>
          <p:nvPr/>
        </p:nvGrpSpPr>
        <p:grpSpPr bwMode="auto">
          <a:xfrm>
            <a:off x="1676400" y="1828800"/>
            <a:ext cx="7318375" cy="4267200"/>
            <a:chOff x="1056" y="1104"/>
            <a:chExt cx="4610" cy="2688"/>
          </a:xfrm>
        </p:grpSpPr>
        <p:sp>
          <p:nvSpPr>
            <p:cNvPr id="19475" name="Text Box 140"/>
            <p:cNvSpPr txBox="1">
              <a:spLocks noChangeArrowheads="1"/>
            </p:cNvSpPr>
            <p:nvPr/>
          </p:nvSpPr>
          <p:spPr bwMode="auto">
            <a:xfrm>
              <a:off x="1056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г) юг;</a:t>
              </a:r>
            </a:p>
          </p:txBody>
        </p:sp>
        <p:pic>
          <p:nvPicPr>
            <p:cNvPr id="19476" name="Picture 14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8" name="Group 142"/>
          <p:cNvGrpSpPr>
            <a:grpSpLocks/>
          </p:cNvGrpSpPr>
          <p:nvPr/>
        </p:nvGrpSpPr>
        <p:grpSpPr bwMode="auto">
          <a:xfrm>
            <a:off x="2590800" y="1828800"/>
            <a:ext cx="6403975" cy="4267200"/>
            <a:chOff x="1632" y="1104"/>
            <a:chExt cx="4034" cy="2688"/>
          </a:xfrm>
        </p:grpSpPr>
        <p:sp>
          <p:nvSpPr>
            <p:cNvPr id="19473" name="Text Box 143"/>
            <p:cNvSpPr txBox="1">
              <a:spLocks noChangeArrowheads="1"/>
            </p:cNvSpPr>
            <p:nvPr/>
          </p:nvSpPr>
          <p:spPr bwMode="auto">
            <a:xfrm>
              <a:off x="1632" y="350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д) север;</a:t>
              </a:r>
            </a:p>
          </p:txBody>
        </p:sp>
        <p:pic>
          <p:nvPicPr>
            <p:cNvPr id="19474" name="Picture 14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1" name="Group 145"/>
          <p:cNvGrpSpPr>
            <a:grpSpLocks/>
          </p:cNvGrpSpPr>
          <p:nvPr/>
        </p:nvGrpSpPr>
        <p:grpSpPr bwMode="auto">
          <a:xfrm>
            <a:off x="228600" y="1828800"/>
            <a:ext cx="8766175" cy="4724400"/>
            <a:chOff x="144" y="1104"/>
            <a:chExt cx="5522" cy="2976"/>
          </a:xfrm>
        </p:grpSpPr>
        <p:sp>
          <p:nvSpPr>
            <p:cNvPr id="19471" name="Text Box 146"/>
            <p:cNvSpPr txBox="1">
              <a:spLocks noChangeArrowheads="1"/>
            </p:cNvSpPr>
            <p:nvPr/>
          </p:nvSpPr>
          <p:spPr bwMode="auto">
            <a:xfrm>
              <a:off x="144" y="379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е) юг;</a:t>
              </a:r>
            </a:p>
          </p:txBody>
        </p:sp>
        <p:pic>
          <p:nvPicPr>
            <p:cNvPr id="19472" name="Picture 14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4" name="Group 148"/>
          <p:cNvGrpSpPr>
            <a:grpSpLocks/>
          </p:cNvGrpSpPr>
          <p:nvPr/>
        </p:nvGrpSpPr>
        <p:grpSpPr bwMode="auto">
          <a:xfrm>
            <a:off x="1143000" y="1828800"/>
            <a:ext cx="7851775" cy="4724400"/>
            <a:chOff x="720" y="1104"/>
            <a:chExt cx="4946" cy="2976"/>
          </a:xfrm>
        </p:grpSpPr>
        <p:sp>
          <p:nvSpPr>
            <p:cNvPr id="19469" name="Text Box 149"/>
            <p:cNvSpPr txBox="1">
              <a:spLocks noChangeArrowheads="1"/>
            </p:cNvSpPr>
            <p:nvPr/>
          </p:nvSpPr>
          <p:spPr bwMode="auto">
            <a:xfrm>
              <a:off x="720" y="379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ж) север.</a:t>
              </a:r>
            </a:p>
          </p:txBody>
        </p:sp>
        <p:pic>
          <p:nvPicPr>
            <p:cNvPr id="19470" name="Picture 1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8" name="Text Box 151"/>
          <p:cNvSpPr txBox="1">
            <a:spLocks noChangeArrowheads="1"/>
          </p:cNvSpPr>
          <p:nvPr/>
        </p:nvSpPr>
        <p:spPr bwMode="auto">
          <a:xfrm>
            <a:off x="304800" y="1830747"/>
            <a:ext cx="426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Для изображения кардиоиды р</a:t>
            </a:r>
            <a:r>
              <a:rPr lang="ru-RU" altLang="ru-RU" dirty="0">
                <a:cs typeface="Times New Roman" panose="02020603050405020304" pitchFamily="18" charset="0"/>
              </a:rPr>
              <a:t>азделим </a:t>
            </a:r>
            <a:r>
              <a:rPr lang="ru-RU" altLang="ru-RU" dirty="0"/>
              <a:t>окружность</a:t>
            </a:r>
            <a:r>
              <a:rPr lang="ru-RU" altLang="ru-RU" dirty="0">
                <a:cs typeface="Times New Roman" panose="02020603050405020304" pitchFamily="18" charset="0"/>
              </a:rPr>
              <a:t> на 8 равных частей точками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...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А</a:t>
            </a:r>
            <a:r>
              <a:rPr lang="ru-RU" altLang="ru-RU" baseline="-30000" dirty="0"/>
              <a:t>7</a:t>
            </a:r>
            <a:r>
              <a:rPr lang="ru-RU" altLang="ru-RU" i="1" dirty="0">
                <a:cs typeface="Times New Roman" panose="02020603050405020304" pitchFamily="18" charset="0"/>
              </a:rPr>
              <a:t>.</a:t>
            </a:r>
            <a:r>
              <a:rPr lang="ru-RU" altLang="ru-RU" i="1" dirty="0"/>
              <a:t> </a:t>
            </a:r>
            <a:r>
              <a:rPr lang="ru-RU" altLang="ru-RU" dirty="0"/>
              <a:t>Выясните, где будет находиться отмеченная точка </a:t>
            </a:r>
            <a:r>
              <a:rPr lang="en-US" altLang="ru-RU" i="1" dirty="0"/>
              <a:t>A</a:t>
            </a:r>
            <a:r>
              <a:rPr lang="ru-RU" altLang="ru-RU" dirty="0"/>
              <a:t>, когда катящаяся окружность достигнет точки: а) </a:t>
            </a:r>
            <a:r>
              <a:rPr lang="en-US" altLang="ru-RU" i="1" dirty="0"/>
              <a:t>A</a:t>
            </a:r>
            <a:r>
              <a:rPr lang="en-US" altLang="ru-RU" baseline="-25000" dirty="0"/>
              <a:t>4</a:t>
            </a:r>
            <a:r>
              <a:rPr lang="ru-RU" altLang="ru-RU" dirty="0"/>
              <a:t>; б)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; </a:t>
            </a:r>
            <a:r>
              <a:rPr lang="en-US" altLang="ru-RU" baseline="-25000" dirty="0"/>
              <a:t> </a:t>
            </a:r>
            <a:r>
              <a:rPr lang="ru-RU" altLang="ru-RU" dirty="0"/>
              <a:t>в) </a:t>
            </a:r>
            <a:r>
              <a:rPr lang="en-US" altLang="ru-RU" i="1" dirty="0"/>
              <a:t>A</a:t>
            </a:r>
            <a:r>
              <a:rPr lang="en-US" altLang="ru-RU" baseline="-25000" dirty="0"/>
              <a:t>6</a:t>
            </a:r>
            <a:r>
              <a:rPr lang="en-US" altLang="ru-RU" dirty="0"/>
              <a:t>; </a:t>
            </a:r>
            <a:r>
              <a:rPr lang="ru-RU" altLang="ru-RU" dirty="0"/>
              <a:t>г)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en-US" altLang="ru-RU" dirty="0"/>
              <a:t>;</a:t>
            </a:r>
            <a:r>
              <a:rPr lang="ru-RU" altLang="ru-RU" dirty="0"/>
              <a:t> д) </a:t>
            </a:r>
            <a:r>
              <a:rPr lang="en-US" altLang="ru-RU" i="1" dirty="0"/>
              <a:t>A</a:t>
            </a:r>
            <a:r>
              <a:rPr lang="ru-RU" altLang="ru-RU" baseline="-25000" dirty="0"/>
              <a:t>3</a:t>
            </a:r>
            <a:r>
              <a:rPr lang="en-US" altLang="ru-RU" dirty="0"/>
              <a:t>;</a:t>
            </a:r>
            <a:r>
              <a:rPr lang="ru-RU" altLang="ru-RU" dirty="0"/>
              <a:t> е) </a:t>
            </a:r>
            <a:r>
              <a:rPr lang="en-US" altLang="ru-RU" i="1" dirty="0"/>
              <a:t>A</a:t>
            </a:r>
            <a:r>
              <a:rPr lang="ru-RU" altLang="ru-RU" baseline="-25000" dirty="0"/>
              <a:t>5</a:t>
            </a:r>
            <a:r>
              <a:rPr lang="en-US" altLang="ru-RU" dirty="0"/>
              <a:t>;</a:t>
            </a:r>
            <a:r>
              <a:rPr lang="ru-RU" altLang="ru-RU" dirty="0"/>
              <a:t> ж) </a:t>
            </a:r>
            <a:r>
              <a:rPr lang="en-US" altLang="ru-RU" i="1" dirty="0"/>
              <a:t>A</a:t>
            </a:r>
            <a:r>
              <a:rPr lang="ru-RU" altLang="ru-RU" baseline="-25000" dirty="0"/>
              <a:t>7</a:t>
            </a:r>
            <a:r>
              <a:rPr lang="ru-RU" alt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Соединяя плавной кривой построенные точки, получим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solidFill>
                  <a:srgbClr val="FF3300"/>
                </a:solidFill>
              </a:rPr>
              <a:t>карди</a:t>
            </a:r>
            <a:r>
              <a:rPr lang="ru-RU" altLang="ru-RU" sz="3200">
                <a:solidFill>
                  <a:srgbClr val="FF3300"/>
                </a:solidFill>
                <a:cs typeface="Times New Roman" panose="02020603050405020304" pitchFamily="18" charset="0"/>
              </a:rPr>
              <a:t>оид</a:t>
            </a:r>
            <a:r>
              <a:rPr lang="ru-RU" altLang="ru-RU" sz="3200">
                <a:solidFill>
                  <a:srgbClr val="FF3300"/>
                </a:solidFill>
              </a:rPr>
              <a:t>у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50" y="404813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</a:t>
            </a:r>
            <a:r>
              <a:rPr lang="ru-RU" altLang="ru-RU" sz="2800" dirty="0" smtClean="0"/>
              <a:t>На </a:t>
            </a:r>
            <a:r>
              <a:rPr lang="ru-RU" altLang="ru-RU" sz="2800" dirty="0"/>
              <a:t>клетчатой бумаге нарисуйте две окружности радиуса 4 клетки. Разделите одну окружность на 8 равных частей. Отметьте точку на другой окружности.</a:t>
            </a:r>
            <a:r>
              <a:rPr lang="ru-RU" altLang="ru-RU" sz="2800" dirty="0">
                <a:cs typeface="Times New Roman" panose="02020603050405020304" pitchFamily="18" charset="0"/>
              </a:rPr>
              <a:t> Проведите построение кардиоиды.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466975"/>
            <a:ext cx="42386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466975"/>
            <a:ext cx="4343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Имеет ли кардиоида: а) оси симметрии; б) центр симметрии?</a:t>
            </a: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381000" y="5877272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</a:t>
            </a:r>
            <a:r>
              <a:rPr lang="ru-RU" altLang="ru-RU" sz="3200" dirty="0" smtClean="0"/>
              <a:t>да</a:t>
            </a:r>
            <a:r>
              <a:rPr lang="ru-RU" altLang="ru-RU" sz="3200" dirty="0"/>
              <a:t>; </a:t>
            </a:r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2819400" y="5877272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5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6" grpId="0" autoUpdateAnimBg="0"/>
      <p:bldP spid="27649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потребуются два круга одинаковых радиусов примерно по 3 см, вырезанные из плотного картона,  на краю одного из которых вырезан небольшой уголок. </a:t>
            </a:r>
          </a:p>
        </p:txBody>
      </p:sp>
      <p:sp>
        <p:nvSpPr>
          <p:cNvPr id="22532" name="Text Box 1028"/>
          <p:cNvSpPr txBox="1">
            <a:spLocks noChangeArrowheads="1"/>
          </p:cNvSpPr>
          <p:nvPr/>
        </p:nvSpPr>
        <p:spPr bwMode="auto">
          <a:xfrm>
            <a:off x="3505200" y="1905000"/>
            <a:ext cx="533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Приклеиваем целый круг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к </a:t>
            </a:r>
            <a:r>
              <a:rPr lang="ru-RU" altLang="ru-RU" dirty="0"/>
              <a:t>листу бумаги. Устанавливаем круг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вырезанным уголком так, чтобы </a:t>
            </a:r>
            <a:r>
              <a:rPr lang="ru-RU" altLang="ru-RU" dirty="0" err="1"/>
              <a:t>чтобы</a:t>
            </a:r>
            <a:r>
              <a:rPr lang="ru-RU" altLang="ru-RU" dirty="0"/>
              <a:t> вырезанный уголок касался закрепленного круга.</a:t>
            </a:r>
            <a:r>
              <a:rPr lang="en-US" altLang="ru-RU" dirty="0"/>
              <a:t> </a:t>
            </a:r>
            <a:r>
              <a:rPr lang="ru-RU" altLang="ru-RU" dirty="0"/>
              <a:t>Катим круг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вырезанным уголком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по </a:t>
            </a:r>
            <a:r>
              <a:rPr lang="ru-RU" altLang="ru-RU" dirty="0"/>
              <a:t>закрепленному кругу и отмечаем карандашом положения вырезанного уголка. Соединяя отмеченные точки плавной кривой, получаем искомую траекторию.</a:t>
            </a:r>
          </a:p>
        </p:txBody>
      </p:sp>
      <p:graphicFrame>
        <p:nvGraphicFramePr>
          <p:cNvPr id="22533" name="Object 1031"/>
          <p:cNvGraphicFramePr>
            <a:graphicFrameLocks noChangeAspect="1"/>
          </p:cNvGraphicFramePr>
          <p:nvPr/>
        </p:nvGraphicFramePr>
        <p:xfrm>
          <a:off x="1371600" y="3048000"/>
          <a:ext cx="1924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Точечный рисунок" r:id="rId4" imgW="1924319" imgH="961905" progId="PBrush">
                  <p:embed/>
                </p:oleObj>
              </mc:Choice>
              <mc:Fallback>
                <p:oleObj name="Точечный рисунок" r:id="rId4" imgW="1924319" imgH="961905" progId="PBrush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9240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6" name="Object 1032"/>
          <p:cNvGraphicFramePr>
            <a:graphicFrameLocks noChangeAspect="1"/>
          </p:cNvGraphicFramePr>
          <p:nvPr/>
        </p:nvGraphicFramePr>
        <p:xfrm>
          <a:off x="381000" y="2133600"/>
          <a:ext cx="29337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Точечный рисунок" r:id="rId6" imgW="2933333" imgH="2809524" progId="PBrush">
                  <p:embed/>
                </p:oleObj>
              </mc:Choice>
              <mc:Fallback>
                <p:oleObj name="Точечный рисунок" r:id="rId6" imgW="2933333" imgH="2809524" progId="PBrush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293370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4644008" y="620688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>
                <a:solidFill>
                  <a:srgbClr val="FF0000"/>
                </a:solidFill>
              </a:rPr>
              <a:t>6</a:t>
            </a:r>
            <a:r>
              <a:rPr lang="ru-RU" sz="2800" dirty="0" smtClean="0">
                <a:solidFill>
                  <a:srgbClr val="FF0000"/>
                </a:solidFill>
              </a:rPr>
              <a:t>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503044" cy="3744416"/>
          </a:xfrm>
          <a:prstGeom prst="rect">
            <a:avLst/>
          </a:prstGeom>
        </p:spPr>
      </p:pic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07504" y="620688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5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812" y="1293312"/>
            <a:ext cx="4478881" cy="3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71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478571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 </a:t>
            </a:r>
            <a:r>
              <a:rPr lang="ru-RU" altLang="ru-RU" sz="2000" dirty="0"/>
              <a:t>Для получения </a:t>
            </a:r>
            <a:r>
              <a:rPr lang="ru-RU" altLang="ru-RU" sz="2000" dirty="0" smtClean="0"/>
              <a:t>кардиоиды </a:t>
            </a:r>
            <a:r>
              <a:rPr lang="ru-RU" altLang="ru-RU" sz="2000" dirty="0"/>
              <a:t>можно воспользоваться программой </a:t>
            </a:r>
            <a:r>
              <a:rPr lang="en-US" altLang="ru-RU" sz="2000" dirty="0" err="1"/>
              <a:t>GeoGebra</a:t>
            </a:r>
            <a:r>
              <a:rPr lang="en-US" altLang="ru-RU" sz="2000" dirty="0"/>
              <a:t>. </a:t>
            </a:r>
            <a:r>
              <a:rPr lang="ru-RU" altLang="ru-RU" sz="2000" dirty="0" smtClean="0"/>
              <a:t>Для этого в строке «Ввод» наберём: </a:t>
            </a:r>
            <a:r>
              <a:rPr lang="en-US" altLang="ru-RU" sz="2000" dirty="0" smtClean="0"/>
              <a:t>O</a:t>
            </a:r>
            <a:r>
              <a:rPr lang="en-US" altLang="ru-RU" sz="2000" i="1" dirty="0" smtClean="0"/>
              <a:t> = </a:t>
            </a:r>
            <a:r>
              <a:rPr lang="en-US" altLang="ru-RU" sz="2000" dirty="0" smtClean="0"/>
              <a:t>(0,0) </a:t>
            </a:r>
            <a:r>
              <a:rPr lang="ru-RU" altLang="ru-RU" sz="2000" dirty="0" smtClean="0"/>
              <a:t>и нажмём </a:t>
            </a:r>
            <a:r>
              <a:rPr lang="en-US" altLang="ru-RU" sz="2000" dirty="0" smtClean="0"/>
              <a:t>“Enter”. </a:t>
            </a:r>
            <a:r>
              <a:rPr lang="ru-RU" altLang="ru-RU" sz="2000" dirty="0" smtClean="0"/>
              <a:t>С помощью инструмента «Окружность по центру и радиусу» создадим окружность с центром </a:t>
            </a:r>
            <a:r>
              <a:rPr lang="en-US" altLang="ru-RU" sz="2000" dirty="0" smtClean="0"/>
              <a:t>O </a:t>
            </a:r>
            <a:r>
              <a:rPr lang="ru-RU" altLang="ru-RU" sz="2000" dirty="0" smtClean="0"/>
              <a:t>и радиусом 1.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/>
              <a:t>	В </a:t>
            </a:r>
            <a:r>
              <a:rPr lang="ru-RU" altLang="ru-RU" sz="2000" dirty="0"/>
              <a:t>строке «Ввод» наберём: </a:t>
            </a:r>
            <a:r>
              <a:rPr lang="en-US" altLang="ru-RU" sz="2000" dirty="0"/>
              <a:t>A</a:t>
            </a:r>
            <a:r>
              <a:rPr lang="en-US" altLang="ru-RU" sz="2000" i="1" dirty="0" smtClean="0"/>
              <a:t> </a:t>
            </a:r>
            <a:r>
              <a:rPr lang="en-US" altLang="ru-RU" sz="2000" i="1" dirty="0"/>
              <a:t>= </a:t>
            </a:r>
            <a:r>
              <a:rPr lang="en-US" altLang="ru-RU" sz="2000" dirty="0" smtClean="0"/>
              <a:t>(2,0</a:t>
            </a:r>
            <a:r>
              <a:rPr lang="en-US" altLang="ru-RU" sz="2000" dirty="0"/>
              <a:t>) </a:t>
            </a:r>
            <a:r>
              <a:rPr lang="ru-RU" altLang="ru-RU" sz="2000" dirty="0"/>
              <a:t>и нажмём </a:t>
            </a:r>
            <a:r>
              <a:rPr lang="en-US" altLang="ru-RU" sz="2000" dirty="0"/>
              <a:t>“Enter”. </a:t>
            </a:r>
            <a:r>
              <a:rPr lang="ru-RU" altLang="ru-RU" sz="2000" dirty="0"/>
              <a:t>С помощью инструмента «Окружность по центру и радиусу» создадим окружность с центром </a:t>
            </a:r>
            <a:r>
              <a:rPr lang="en-US" altLang="ru-RU" sz="2000" dirty="0" smtClean="0"/>
              <a:t>A </a:t>
            </a:r>
            <a:r>
              <a:rPr lang="ru-RU" altLang="ru-RU" sz="2000" dirty="0"/>
              <a:t>и радиусом 1</a:t>
            </a:r>
            <a:r>
              <a:rPr lang="ru-RU" altLang="ru-RU" sz="2000" dirty="0" smtClean="0"/>
              <a:t>.</a:t>
            </a:r>
            <a:endParaRPr lang="en-US" altLang="ru-RU" sz="2000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В строке «Ввод» наберём: </a:t>
            </a:r>
            <a:r>
              <a:rPr lang="en-US" altLang="ru-RU" sz="2000" dirty="0" smtClean="0"/>
              <a:t>B</a:t>
            </a:r>
            <a:r>
              <a:rPr lang="en-US" altLang="ru-RU" sz="2000" i="1" dirty="0" smtClean="0"/>
              <a:t> </a:t>
            </a:r>
            <a:r>
              <a:rPr lang="en-US" altLang="ru-RU" sz="2000" i="1" dirty="0"/>
              <a:t>= </a:t>
            </a:r>
            <a:r>
              <a:rPr lang="en-US" altLang="ru-RU" sz="2000" dirty="0" smtClean="0"/>
              <a:t>(1,0</a:t>
            </a:r>
            <a:r>
              <a:rPr lang="en-US" altLang="ru-RU" sz="2000" dirty="0"/>
              <a:t>) </a:t>
            </a:r>
            <a:r>
              <a:rPr lang="ru-RU" altLang="ru-RU" sz="2000" dirty="0"/>
              <a:t>и нажмём </a:t>
            </a:r>
            <a:r>
              <a:rPr lang="en-US" altLang="ru-RU" sz="2000" dirty="0"/>
              <a:t>“Enter”. </a:t>
            </a:r>
            <a:endParaRPr lang="ru-RU" alt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212976"/>
            <a:ext cx="4248472" cy="33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 Box 1027"/>
              <p:cNvSpPr txBox="1">
                <a:spLocks noChangeArrowheads="1"/>
              </p:cNvSpPr>
              <p:nvPr/>
            </p:nvSpPr>
            <p:spPr bwMode="auto">
              <a:xfrm>
                <a:off x="-9728" y="44624"/>
                <a:ext cx="914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/>
                  <a:t>	 </a:t>
                </a:r>
                <a:r>
                  <a:rPr lang="ru-RU" altLang="ru-RU" dirty="0" smtClean="0"/>
                  <a:t>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 smtClean="0"/>
                  <a:t>, изменяющийся от 0</a:t>
                </a:r>
                <a:r>
                  <a:rPr lang="ru-RU" altLang="ru-RU" baseline="30000" dirty="0" smtClean="0"/>
                  <a:t>о</a:t>
                </a:r>
                <a:r>
                  <a:rPr lang="ru-RU" altLang="ru-RU" dirty="0" smtClean="0"/>
                  <a:t> до 360</a:t>
                </a:r>
                <a:r>
                  <a:rPr lang="ru-RU" altLang="ru-RU" baseline="30000" dirty="0" smtClean="0"/>
                  <a:t>о</a:t>
                </a:r>
                <a:r>
                  <a:rPr lang="ru-RU" altLang="ru-RU" dirty="0" smtClean="0"/>
                  <a:t>. С помощью инструмента «Поворот вокруг точки» повернём окружность с центром </a:t>
                </a:r>
                <a:r>
                  <a:rPr lang="en-US" altLang="ru-RU" dirty="0" smtClean="0"/>
                  <a:t>A </a:t>
                </a:r>
                <a:r>
                  <a:rPr lang="ru-RU" altLang="ru-RU" dirty="0" smtClean="0"/>
                  <a:t>вокруг точки </a:t>
                </a:r>
                <a:r>
                  <a:rPr lang="en-US" altLang="ru-RU" dirty="0" smtClean="0"/>
                  <a:t>O </a:t>
                </a:r>
                <a:r>
                  <a:rPr lang="ru-RU" altLang="ru-RU" dirty="0" smtClean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 smtClean="0"/>
                  <a:t> против часовой стрелки. То же самое сделаем с точками </a:t>
                </a:r>
                <a:r>
                  <a:rPr lang="en-US" altLang="ru-RU" dirty="0" smtClean="0"/>
                  <a:t>A </a:t>
                </a:r>
                <a:r>
                  <a:rPr lang="ru-RU" altLang="ru-RU" dirty="0" smtClean="0"/>
                  <a:t>и </a:t>
                </a:r>
                <a:r>
                  <a:rPr lang="en-US" altLang="ru-RU" dirty="0" smtClean="0"/>
                  <a:t>B. </a:t>
                </a:r>
                <a:r>
                  <a:rPr lang="ru-RU" altLang="ru-RU" dirty="0" smtClean="0"/>
                  <a:t>Повернём точку </a:t>
                </a:r>
                <a:r>
                  <a:rPr lang="en-US" altLang="ru-RU" dirty="0" smtClean="0"/>
                  <a:t>B’ </a:t>
                </a:r>
                <a:r>
                  <a:rPr lang="ru-RU" altLang="ru-RU" dirty="0" smtClean="0"/>
                  <a:t>вокруг точки </a:t>
                </a:r>
                <a:r>
                  <a:rPr lang="en-US" altLang="ru-RU" dirty="0" smtClean="0"/>
                  <a:t>A’ </a:t>
                </a:r>
                <a:r>
                  <a:rPr lang="ru-RU" altLang="ru-RU" dirty="0" smtClean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/>
                  <a:t> против часовой стрелки. </a:t>
                </a:r>
                <a:r>
                  <a:rPr lang="ru-RU" altLang="ru-RU" dirty="0" smtClean="0"/>
                  <a:t>Соединим отрезком полученные точки </a:t>
                </a:r>
                <a:r>
                  <a:rPr lang="en-US" altLang="ru-RU" dirty="0" smtClean="0"/>
                  <a:t>A’ </a:t>
                </a:r>
                <a:r>
                  <a:rPr lang="ru-RU" altLang="ru-RU" dirty="0" smtClean="0"/>
                  <a:t>и </a:t>
                </a:r>
                <a:r>
                  <a:rPr lang="en-US" altLang="ru-RU" dirty="0" smtClean="0"/>
                  <a:t>B’.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4339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728" y="44624"/>
                <a:ext cx="9144000" cy="2308324"/>
              </a:xfrm>
              <a:prstGeom prst="rect">
                <a:avLst/>
              </a:prstGeom>
              <a:blipFill>
                <a:blip r:embed="rId3" cstate="print"/>
                <a:stretch>
                  <a:fillRect l="-1000" t="-2111" r="-1067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492896"/>
            <a:ext cx="5124608" cy="40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-9728" y="44624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 </a:t>
            </a:r>
            <a:r>
              <a:rPr lang="ru-RU" altLang="ru-RU" dirty="0" smtClean="0"/>
              <a:t>Уберём лишние фигуры, изменим цвет. Кликнем правой кнопкой «мыши» по точке </a:t>
            </a:r>
            <a:r>
              <a:rPr lang="en-US" altLang="ru-RU" dirty="0" smtClean="0"/>
              <a:t>B”</a:t>
            </a:r>
            <a:r>
              <a:rPr lang="ru-RU" altLang="ru-RU" dirty="0" smtClean="0"/>
              <a:t>, и выберем строку «Оставлять след».</a:t>
            </a:r>
            <a:r>
              <a:rPr lang="en-US" altLang="ru-RU" dirty="0" smtClean="0"/>
              <a:t> </a:t>
            </a:r>
            <a:r>
              <a:rPr lang="ru-RU" altLang="ru-RU" dirty="0" smtClean="0"/>
              <a:t>Кликнем правой кнопкой «мыши» по ползунку и выберем строку «Анимировать». В результате окружность будет катиться по окружности, а закреплённая точка будет описывать кардиоиду.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132856"/>
            <a:ext cx="53685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Удлинённая кардиоида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Траектория </a:t>
            </a:r>
            <a:r>
              <a:rPr lang="ru-RU" altLang="ru-RU" dirty="0"/>
              <a:t>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</a:t>
            </a:r>
            <a:r>
              <a:rPr lang="ru-RU" altLang="ru-RU" dirty="0" smtClean="0"/>
              <a:t>ой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по </a:t>
            </a:r>
            <a:r>
              <a:rPr lang="ru-RU" altLang="ru-RU" dirty="0"/>
              <a:t>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FF3300"/>
                </a:solidFill>
              </a:rPr>
              <a:t>удлинённой </a:t>
            </a:r>
            <a:r>
              <a:rPr lang="ru-RU" altLang="ru-RU" dirty="0">
                <a:solidFill>
                  <a:srgbClr val="FF3300"/>
                </a:solidFill>
              </a:rPr>
              <a:t>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0" y="15240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Пусть </a:t>
            </a:r>
            <a:r>
              <a:rPr lang="ru-RU" altLang="ru-RU" dirty="0">
                <a:cs typeface="Times New Roman" panose="02020603050405020304" pitchFamily="18" charset="0"/>
              </a:rPr>
              <a:t>точка закреплена на продолжении радиуса окружности, находящейся в положении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Отметьте положение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 dirty="0"/>
              <a:t> </a:t>
            </a:r>
          </a:p>
        </p:txBody>
      </p:sp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0400"/>
            <a:ext cx="37957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50" y="3200400"/>
            <a:ext cx="3706812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Укороченная кардиоида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Траектория </a:t>
            </a:r>
            <a:r>
              <a:rPr lang="ru-RU" altLang="ru-RU" dirty="0"/>
              <a:t>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</a:t>
            </a:r>
            <a:r>
              <a:rPr lang="ru-RU" altLang="ru-RU" dirty="0" smtClean="0"/>
              <a:t>ой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</a:t>
            </a:r>
            <a:r>
              <a:rPr lang="ru-RU" altLang="ru-RU" dirty="0"/>
              <a:t>радиусе внутри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по 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укороченной 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0" y="1447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Пусть </a:t>
            </a:r>
            <a:r>
              <a:rPr lang="ru-RU" altLang="ru-RU" dirty="0">
                <a:cs typeface="Times New Roman" panose="02020603050405020304" pitchFamily="18" charset="0"/>
              </a:rPr>
              <a:t>точка закреплена на радиусе окружности, находящейся в положении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Отметьте положение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в)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ж</a:t>
            </a:r>
            <a:r>
              <a:rPr lang="ru-RU" altLang="ru-RU" dirty="0">
                <a:cs typeface="Times New Roman" panose="02020603050405020304" pitchFamily="18" charset="0"/>
              </a:rPr>
              <a:t>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 dirty="0"/>
              <a:t> </a:t>
            </a: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4200"/>
            <a:ext cx="379571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4200"/>
            <a:ext cx="3462337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465162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удлинённой и укороченной кардиоиды можно </a:t>
            </a:r>
            <a:r>
              <a:rPr lang="ru-RU" altLang="ru-RU" dirty="0"/>
              <a:t>воспользоваться </a:t>
            </a:r>
            <a:r>
              <a:rPr lang="ru-RU" altLang="ru-RU" dirty="0" smtClean="0"/>
              <a:t>ранее полученной </a:t>
            </a:r>
            <a:r>
              <a:rPr lang="ru-RU" altLang="ru-RU" dirty="0" err="1" smtClean="0"/>
              <a:t>кардиодой</a:t>
            </a:r>
            <a:r>
              <a:rPr lang="ru-RU" altLang="ru-RU" dirty="0"/>
              <a:t> </a:t>
            </a:r>
            <a:r>
              <a:rPr lang="ru-RU" altLang="ru-RU" dirty="0" smtClean="0"/>
              <a:t>в программе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r>
              <a:rPr lang="ru-RU" altLang="ru-RU" dirty="0"/>
              <a:t>Для этого </a:t>
            </a:r>
            <a:r>
              <a:rPr lang="ru-RU" altLang="ru-RU" dirty="0" smtClean="0"/>
              <a:t>создадим ещё один ползунок </a:t>
            </a:r>
            <a:r>
              <a:rPr lang="en-US" altLang="ru-RU" dirty="0" smtClean="0"/>
              <a:t>a</a:t>
            </a:r>
            <a:r>
              <a:rPr lang="ru-RU" altLang="ru-RU" dirty="0" smtClean="0"/>
              <a:t>, изменяющийся, например, от 1 до 3</a:t>
            </a:r>
            <a:r>
              <a:rPr lang="en-US" altLang="ru-RU" dirty="0" smtClean="0"/>
              <a:t>.</a:t>
            </a:r>
            <a:r>
              <a:rPr lang="ru-RU" altLang="ru-RU" dirty="0" smtClean="0"/>
              <a:t> Изменим координаты точки </a:t>
            </a:r>
            <a:r>
              <a:rPr lang="en-US" altLang="ru-RU" dirty="0" smtClean="0"/>
              <a:t>B</a:t>
            </a:r>
            <a:r>
              <a:rPr lang="ru-RU" altLang="ru-RU" dirty="0" smtClean="0"/>
              <a:t>, поставив </a:t>
            </a:r>
            <a:br>
              <a:rPr lang="ru-RU" altLang="ru-RU" dirty="0" smtClean="0"/>
            </a:br>
            <a:r>
              <a:rPr lang="ru-RU" altLang="ru-RU" dirty="0" smtClean="0"/>
              <a:t>(</a:t>
            </a:r>
            <a:r>
              <a:rPr lang="en-US" altLang="ru-RU" dirty="0" smtClean="0"/>
              <a:t>|a-1|,0)</a:t>
            </a:r>
            <a:r>
              <a:rPr lang="ru-RU" altLang="ru-RU" dirty="0" smtClean="0"/>
              <a:t>. В случае 1 </a:t>
            </a:r>
            <a:r>
              <a:rPr lang="en-US" altLang="ru-RU" dirty="0" smtClean="0"/>
              <a:t>&lt; a &lt; 2 </a:t>
            </a:r>
            <a:r>
              <a:rPr lang="ru-RU" altLang="ru-RU" dirty="0" smtClean="0"/>
              <a:t>получим удлинённую кардиоиду. </a:t>
            </a:r>
            <a:br>
              <a:rPr lang="ru-RU" altLang="ru-RU" dirty="0" smtClean="0"/>
            </a:br>
            <a:r>
              <a:rPr lang="ru-RU" altLang="ru-RU" dirty="0" smtClean="0"/>
              <a:t>В случае </a:t>
            </a:r>
            <a:r>
              <a:rPr lang="en-US" altLang="ru-RU" dirty="0" smtClean="0"/>
              <a:t>2 &lt; a &lt; 3 </a:t>
            </a:r>
            <a:r>
              <a:rPr lang="ru-RU" altLang="ru-RU" dirty="0" smtClean="0"/>
              <a:t>получим укороченную кардиоиду.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4028777" cy="3188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96952"/>
            <a:ext cx="4028776" cy="31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клетчатой бумаге нарисуйте два </a:t>
            </a:r>
            <a:r>
              <a:rPr lang="ru-RU" altLang="ru-RU" dirty="0" smtClean="0"/>
              <a:t>«правильных» </a:t>
            </a:r>
            <a:r>
              <a:rPr lang="ru-RU" altLang="ru-RU" dirty="0"/>
              <a:t>треугольника с общей стороной 8 клеток. Отметьте точку в вершине одного из них.</a:t>
            </a:r>
            <a:r>
              <a:rPr lang="ru-RU" altLang="ru-RU" dirty="0">
                <a:cs typeface="Times New Roman" panose="02020603050405020304" pitchFamily="18" charset="0"/>
              </a:rPr>
              <a:t> Нарисуйте траекторию движения точки, когда один треугольник катится по другому.</a:t>
            </a: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359025"/>
            <a:ext cx="42195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правильных треугольника со стороной примерно 4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67000" y="2133600"/>
            <a:ext cx="6324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Приклеиваем целый треугольник к листу бумаги. Устанавливаем треугольник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вырезанным уголком так, чтобы </a:t>
            </a:r>
            <a:r>
              <a:rPr lang="ru-RU" altLang="ru-RU" dirty="0" smtClean="0"/>
              <a:t>сторона </a:t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вырезанным уголком треугольника касалась стороны </a:t>
            </a:r>
            <a:r>
              <a:rPr lang="ru-RU" altLang="ru-RU" dirty="0" smtClean="0"/>
              <a:t>закреплённого </a:t>
            </a:r>
            <a:r>
              <a:rPr lang="ru-RU" altLang="ru-RU" dirty="0"/>
              <a:t>треугольника.</a:t>
            </a:r>
            <a:r>
              <a:rPr lang="en-US" altLang="ru-RU" dirty="0"/>
              <a:t> </a:t>
            </a:r>
            <a:r>
              <a:rPr lang="ru-RU" altLang="ru-RU" dirty="0"/>
              <a:t>Поворачиваем треугольник с вырезанным уголком вокруг </a:t>
            </a:r>
            <a:r>
              <a:rPr lang="ru-RU" altLang="ru-RU" dirty="0" smtClean="0"/>
              <a:t>закреплённого </a:t>
            </a:r>
            <a:r>
              <a:rPr lang="ru-RU" altLang="ru-RU" dirty="0"/>
              <a:t>треугольника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1143000" y="3124200"/>
          <a:ext cx="1190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Точечный рисунок" r:id="rId4" imgW="1190476" imgH="695238" progId="PBrush">
                  <p:embed/>
                </p:oleObj>
              </mc:Choice>
              <mc:Fallback>
                <p:oleObj name="Точечный рисунок" r:id="rId4" imgW="1190476" imgH="695238" progId="PBrush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11906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304800" y="2362200"/>
          <a:ext cx="20478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Точечный рисунок" r:id="rId6" imgW="2048161" imgH="2247619" progId="PBrush">
                  <p:embed/>
                </p:oleObj>
              </mc:Choice>
              <mc:Fallback>
                <p:oleObj name="Точечный рисунок" r:id="rId6" imgW="2048161" imgH="2247619" progId="PBrush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20478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597667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Нарисуйте траекторию движения вершины квадрата, катящегося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внешней стороны по другому квадрату.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916113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924050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492388"/>
            <a:ext cx="7313932" cy="6334780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квадрата со стороной примерно 4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2971800" y="1828800"/>
            <a:ext cx="6019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Приклеиваем целый квадрат к листу бумаги. Устанавливаем квадрат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вырезанным уголком так, чтобы </a:t>
            </a:r>
            <a:r>
              <a:rPr lang="ru-RU" altLang="ru-RU" dirty="0" smtClean="0"/>
              <a:t>сторона </a:t>
            </a:r>
            <a:r>
              <a:rPr lang="ru-RU" altLang="ru-RU" dirty="0"/>
              <a:t>с вырезанным уголком касалась стороны </a:t>
            </a:r>
            <a:r>
              <a:rPr lang="ru-RU" altLang="ru-RU" dirty="0" smtClean="0"/>
              <a:t>закреплённого </a:t>
            </a:r>
            <a:r>
              <a:rPr lang="ru-RU" altLang="ru-RU" dirty="0"/>
              <a:t>квадрата.</a:t>
            </a:r>
            <a:r>
              <a:rPr lang="en-US" altLang="ru-RU" dirty="0"/>
              <a:t> </a:t>
            </a:r>
            <a:r>
              <a:rPr lang="ru-RU" altLang="ru-RU" dirty="0"/>
              <a:t>Поворачиваем квадрат с вырезанным уголком вокруг </a:t>
            </a:r>
            <a:r>
              <a:rPr lang="ru-RU" altLang="ru-RU" dirty="0" smtClean="0"/>
              <a:t>закреплённого </a:t>
            </a:r>
            <a:r>
              <a:rPr lang="ru-RU" altLang="ru-RU" dirty="0"/>
              <a:t>квадрата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27653" name="Object 1031"/>
          <p:cNvGraphicFramePr>
            <a:graphicFrameLocks noChangeAspect="1"/>
          </p:cNvGraphicFramePr>
          <p:nvPr/>
        </p:nvGraphicFramePr>
        <p:xfrm>
          <a:off x="1371600" y="3048000"/>
          <a:ext cx="1476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Точечный рисунок" r:id="rId4" imgW="1476190" imgH="762106" progId="PBrush">
                  <p:embed/>
                </p:oleObj>
              </mc:Choice>
              <mc:Fallback>
                <p:oleObj name="Точечный рисунок" r:id="rId4" imgW="1476190" imgH="762106" progId="PBrush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4763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2" name="Object 1032"/>
          <p:cNvGraphicFramePr>
            <a:graphicFrameLocks noChangeAspect="1"/>
          </p:cNvGraphicFramePr>
          <p:nvPr/>
        </p:nvGraphicFramePr>
        <p:xfrm>
          <a:off x="457200" y="2057400"/>
          <a:ext cx="24098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Точечный рисунок" r:id="rId6" imgW="2409524" imgH="2419048" progId="PBrush">
                  <p:embed/>
                </p:oleObj>
              </mc:Choice>
              <mc:Fallback>
                <p:oleObj name="Точечный рисунок" r:id="rId6" imgW="2409524" imgH="2419048" progId="PBrush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240982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72816"/>
            <a:ext cx="6120112" cy="46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Нарисуйте траекторию движения вершины </a:t>
            </a:r>
            <a:r>
              <a:rPr lang="ru-RU" altLang="ru-RU" dirty="0" smtClean="0"/>
              <a:t>«правильного» </a:t>
            </a:r>
            <a:r>
              <a:rPr lang="ru-RU" altLang="ru-RU" dirty="0"/>
              <a:t>шестиугольника, катящегося с внешней стороны по другому </a:t>
            </a:r>
            <a:r>
              <a:rPr lang="ru-RU" altLang="ru-RU" dirty="0" smtClean="0"/>
              <a:t>«правильному» </a:t>
            </a:r>
            <a:r>
              <a:rPr lang="ru-RU" altLang="ru-RU" dirty="0"/>
              <a:t>шестиугольнику.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060575"/>
            <a:ext cx="4276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060575"/>
            <a:ext cx="4276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правильных шестиугольника со стороной примерно 2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0" y="2057400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Приклеиваем целый шестиугольник к листу бумаги. Устанавливаем шестиугольник с вырезанным уголком так, чтобы </a:t>
            </a:r>
            <a:r>
              <a:rPr lang="ru-RU" altLang="ru-RU" dirty="0" smtClean="0"/>
              <a:t>сторона </a:t>
            </a:r>
            <a:r>
              <a:rPr lang="ru-RU" altLang="ru-RU" dirty="0"/>
              <a:t>с вырезанным уголком касалась стороны </a:t>
            </a:r>
            <a:r>
              <a:rPr lang="ru-RU" altLang="ru-RU" dirty="0" smtClean="0"/>
              <a:t>закреплённого </a:t>
            </a:r>
            <a:r>
              <a:rPr lang="ru-RU" altLang="ru-RU" dirty="0"/>
              <a:t>шестиугольника.</a:t>
            </a:r>
            <a:r>
              <a:rPr lang="en-US" altLang="ru-RU" dirty="0"/>
              <a:t> </a:t>
            </a:r>
            <a:r>
              <a:rPr lang="ru-RU" altLang="ru-RU" dirty="0"/>
              <a:t>Поворачиваем шестиугольник с вырезанным уголком вокруг </a:t>
            </a:r>
            <a:r>
              <a:rPr lang="ru-RU" altLang="ru-RU" dirty="0" smtClean="0"/>
              <a:t>закреплённого </a:t>
            </a:r>
            <a:r>
              <a:rPr lang="ru-RU" altLang="ru-RU" dirty="0"/>
              <a:t>шестиугольника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1143000" y="2971800"/>
          <a:ext cx="16383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Точечный рисунок" r:id="rId4" imgW="1638529" imgH="1228571" progId="PBrush">
                  <p:embed/>
                </p:oleObj>
              </mc:Choice>
              <mc:Fallback>
                <p:oleObj name="Точечный рисунок" r:id="rId4" imgW="1638529" imgH="1228571" progId="PBrush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16383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228600" y="2514600"/>
          <a:ext cx="257175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Точечный рисунок" r:id="rId6" imgW="2572109" imgH="2495238" progId="PBrush">
                  <p:embed/>
                </p:oleObj>
              </mc:Choice>
              <mc:Fallback>
                <p:oleObj name="Точечный рисунок" r:id="rId6" imgW="2572109" imgH="2495238" progId="PBrush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257175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408144" cy="48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Астроида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раектория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закреплённой </a:t>
            </a:r>
            <a:r>
              <a:rPr lang="ru-RU" altLang="ru-RU" dirty="0">
                <a:cs typeface="Times New Roman" panose="02020603050405020304" pitchFamily="18" charset="0"/>
              </a:rPr>
              <a:t>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4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астро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4114800" y="1289050"/>
            <a:ext cx="50292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Для изображения астроиды разделим окружность на 8 равных частей точками </a:t>
            </a:r>
            <a:r>
              <a:rPr lang="ru-RU" altLang="ru-RU" i="1">
                <a:cs typeface="Times New Roman" panose="02020603050405020304" pitchFamily="18" charset="0"/>
              </a:rPr>
              <a:t>А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</a:t>
            </a:r>
            <a:r>
              <a:rPr lang="ru-RU" altLang="ru-RU" i="1">
                <a:cs typeface="Times New Roman" panose="02020603050405020304" pitchFamily="18" charset="0"/>
              </a:rPr>
              <a:t> ...</a:t>
            </a:r>
            <a:r>
              <a:rPr lang="ru-RU" altLang="ru-RU">
                <a:cs typeface="Times New Roman" panose="02020603050405020304" pitchFamily="18" charset="0"/>
              </a:rPr>
              <a:t>,</a:t>
            </a:r>
            <a:r>
              <a:rPr lang="ru-RU" altLang="ru-RU" i="1">
                <a:cs typeface="Times New Roman" panose="02020603050405020304" pitchFamily="18" charset="0"/>
              </a:rPr>
              <a:t> А</a:t>
            </a:r>
            <a:r>
              <a:rPr lang="ru-RU" altLang="ru-RU" baseline="-30000">
                <a:cs typeface="Times New Roman" panose="02020603050405020304" pitchFamily="18" charset="0"/>
              </a:rPr>
              <a:t>7</a:t>
            </a:r>
            <a:r>
              <a:rPr lang="ru-RU" altLang="ru-RU" i="1">
                <a:cs typeface="Times New Roman" panose="02020603050405020304" pitchFamily="18" charset="0"/>
              </a:rPr>
              <a:t>. </a:t>
            </a:r>
            <a:r>
              <a:rPr lang="ru-RU" altLang="ru-RU">
                <a:cs typeface="Times New Roman" panose="02020603050405020304" pitchFamily="18" charset="0"/>
              </a:rPr>
              <a:t>Отметьте положение этой точки, когда катящаяся окружность достигнет точки: а)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4</a:t>
            </a:r>
            <a:r>
              <a:rPr lang="ru-RU" altLang="ru-RU">
                <a:cs typeface="Times New Roman" panose="02020603050405020304" pitchFamily="18" charset="0"/>
              </a:rPr>
              <a:t>; б)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;  в)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6</a:t>
            </a:r>
            <a:r>
              <a:rPr lang="ru-RU" altLang="ru-RU">
                <a:cs typeface="Times New Roman" panose="02020603050405020304" pitchFamily="18" charset="0"/>
              </a:rPr>
              <a:t>; г)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; д)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3</a:t>
            </a:r>
            <a:r>
              <a:rPr lang="ru-RU" altLang="ru-RU">
                <a:cs typeface="Times New Roman" panose="02020603050405020304" pitchFamily="18" charset="0"/>
              </a:rPr>
              <a:t>; е)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5</a:t>
            </a:r>
            <a:r>
              <a:rPr lang="ru-RU" altLang="ru-RU">
                <a:cs typeface="Times New Roman" panose="02020603050405020304" pitchFamily="18" charset="0"/>
              </a:rPr>
              <a:t>; ж)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7</a:t>
            </a:r>
            <a:r>
              <a:rPr lang="ru-RU" altLang="ru-RU">
                <a:cs typeface="Times New Roman" panose="02020603050405020304" pitchFamily="18" charset="0"/>
              </a:rPr>
              <a:t>. (Для указания положения точки используйте направления: восток, запад, север, юг, северо-восток, северо-запад, юго-восток, юго-запад. Воспользуйтесь тем, что длина маленькой окружности в 4 раза меньше длины большой окружности.)</a:t>
            </a:r>
            <a:endParaRPr lang="ru-RU" altLang="ru-RU"/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0068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600200"/>
            <a:ext cx="386238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Имеет ли астроида: а) оси симметрии;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cs typeface="Times New Roman" panose="02020603050405020304" pitchFamily="18" charset="0"/>
              </a:rPr>
            </a:br>
            <a:r>
              <a:rPr lang="ru-RU" altLang="ru-RU" sz="3200" dirty="0" smtClean="0">
                <a:cs typeface="Times New Roman" panose="02020603050405020304" pitchFamily="18" charset="0"/>
              </a:rPr>
              <a:t>б</a:t>
            </a:r>
            <a:r>
              <a:rPr lang="ru-RU" altLang="ru-RU" sz="3200" dirty="0">
                <a:cs typeface="Times New Roman" panose="02020603050405020304" pitchFamily="18" charset="0"/>
              </a:rPr>
              <a:t>) центр симметрии?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3810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а) </a:t>
            </a:r>
            <a:r>
              <a:rPr lang="ru-RU" altLang="ru-RU" sz="3200" dirty="0" smtClean="0"/>
              <a:t>да</a:t>
            </a:r>
            <a:r>
              <a:rPr lang="ru-RU" altLang="ru-RU" sz="3200" dirty="0"/>
              <a:t>;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27432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да.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3072"/>
            <a:ext cx="3107990" cy="31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6" grpId="0" autoUpdateAnimBg="0"/>
      <p:bldP spid="29082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проведения лабораторной работы потребуется </a:t>
            </a:r>
            <a:r>
              <a:rPr lang="ru-RU" altLang="ru-RU" dirty="0" smtClean="0"/>
              <a:t>прямоугольник из плотного картона с вырезанным кругом и маленький круг с вырезанным уголком, </a:t>
            </a:r>
            <a:r>
              <a:rPr lang="ru-RU" altLang="ru-RU" dirty="0"/>
              <a:t>в который можно поставить острие карандаша.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485" y="2132856"/>
            <a:ext cx="3629030" cy="3384376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142" y="5517232"/>
            <a:ext cx="91298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Катим маленький круг </a:t>
            </a:r>
            <a:r>
              <a:rPr lang="ru-RU" altLang="ru-RU" dirty="0"/>
              <a:t>по краю </a:t>
            </a:r>
            <a:r>
              <a:rPr lang="ru-RU" altLang="ru-RU" dirty="0" smtClean="0"/>
              <a:t>вырезанного большого круга, </a:t>
            </a:r>
            <a:r>
              <a:rPr lang="ru-RU" altLang="ru-RU" dirty="0"/>
              <a:t>и </a:t>
            </a:r>
            <a:r>
              <a:rPr lang="ru-RU" altLang="ru-RU" dirty="0" smtClean="0"/>
              <a:t>удерживаем карандаш в вырезанном уголке. В результате получим </a:t>
            </a:r>
            <a:r>
              <a:rPr lang="ru-RU" altLang="ru-RU" dirty="0" smtClean="0"/>
              <a:t>астроиду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5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</a:t>
            </a:r>
            <a:r>
              <a:rPr lang="en-US" altLang="ru-RU" sz="3600" dirty="0" smtClean="0">
                <a:solidFill>
                  <a:srgbClr val="FF3300"/>
                </a:solidFill>
              </a:rPr>
              <a:t>2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0" y="40341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астроиды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 smtClean="0"/>
              <a:t>GeoGebra</a:t>
            </a:r>
            <a:r>
              <a:rPr lang="ru-RU" altLang="ru-RU" dirty="0" smtClean="0"/>
              <a:t>, аналогично тому, как была получена кардиоида</a:t>
            </a:r>
            <a:r>
              <a:rPr lang="en-US" altLang="ru-RU" dirty="0" smtClean="0"/>
              <a:t>. 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1786" y="1603747"/>
            <a:ext cx="64604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0386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1. Изобразите 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раекторию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закреплённой </a:t>
            </a:r>
            <a:r>
              <a:rPr lang="ru-RU" altLang="ru-RU" dirty="0">
                <a:cs typeface="Times New Roman" panose="02020603050405020304" pitchFamily="18" charset="0"/>
              </a:rPr>
              <a:t>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4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радиуса.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FF3300"/>
                </a:solidFill>
              </a:rPr>
              <a:t>удлинённой </a:t>
            </a:r>
            <a:r>
              <a:rPr lang="ru-RU" altLang="ru-RU" dirty="0">
                <a:solidFill>
                  <a:srgbClr val="FF3300"/>
                </a:solidFill>
              </a:rPr>
              <a:t>астро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9030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Циклоида</a:t>
            </a:r>
          </a:p>
        </p:txBody>
      </p:sp>
      <p:sp>
        <p:nvSpPr>
          <p:cNvPr id="2051" name="Text Box 1060"/>
          <p:cNvSpPr txBox="1">
            <a:spLocks noChangeArrowheads="1"/>
          </p:cNvSpPr>
          <p:nvPr/>
        </p:nvSpPr>
        <p:spPr bwMode="auto">
          <a:xfrm>
            <a:off x="152400" y="533400"/>
            <a:ext cx="8991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Одним </a:t>
            </a:r>
            <a:r>
              <a:rPr lang="ru-RU" altLang="ru-RU" sz="2800" dirty="0">
                <a:cs typeface="Times New Roman" panose="02020603050405020304" pitchFamily="18" charset="0"/>
              </a:rPr>
              <a:t>из древнейших способов образования кривых является кинематический способ, при котором кривая получается как траектория движения точки.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Кривая</a:t>
            </a:r>
            <a:r>
              <a:rPr lang="ru-RU" altLang="ru-RU" sz="2800" dirty="0">
                <a:cs typeface="Times New Roman" panose="02020603050405020304" pitchFamily="18" charset="0"/>
              </a:rPr>
              <a:t>, которую описывает точка,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закреплённая </a:t>
            </a:r>
            <a:r>
              <a:rPr lang="ru-RU" altLang="ru-RU" sz="2800" dirty="0">
                <a:cs typeface="Times New Roman" panose="02020603050405020304" pitchFamily="18" charset="0"/>
              </a:rPr>
              <a:t>на окружности, катящейся по прямой, называется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</a:t>
            </a:r>
            <a:r>
              <a:rPr lang="ru-RU" altLang="ru-RU" sz="2800" dirty="0">
                <a:cs typeface="Times New Roman" panose="02020603050405020304" pitchFamily="18" charset="0"/>
              </a:rPr>
              <a:t>, что в переводе с греческого языка означает кругообразная.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Циклоиду</a:t>
            </a:r>
            <a:r>
              <a:rPr lang="ru-RU" altLang="ru-RU" sz="2800" dirty="0">
                <a:cs typeface="Times New Roman" panose="02020603050405020304" pitchFamily="18" charset="0"/>
              </a:rPr>
              <a:t>, например, описывает точка,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закреплённая </a:t>
            </a:r>
            <a:r>
              <a:rPr lang="ru-RU" altLang="ru-RU" sz="2800" dirty="0">
                <a:cs typeface="Times New Roman" panose="02020603050405020304" pitchFamily="18" charset="0"/>
              </a:rPr>
              <a:t>на ободе колеса велосипеда, катящегося по ровной дороге.</a:t>
            </a:r>
          </a:p>
        </p:txBody>
      </p:sp>
    </p:spTree>
    <p:extLst>
      <p:ext uri="{BB962C8B-B14F-4D97-AF65-F5344CB8AC3E}">
        <p14:creationId xmlns:p14="http://schemas.microsoft.com/office/powerpoint/2010/main" val="39743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08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2. Нарисуйте </a:t>
            </a:r>
            <a:r>
              <a:rPr lang="ru-RU" altLang="ru-RU" dirty="0"/>
              <a:t>траекторию движения вершины квадрата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со </a:t>
            </a:r>
            <a:r>
              <a:rPr lang="ru-RU" altLang="ru-RU" dirty="0"/>
              <a:t>стороной 1, катящегося с внутренней стороны по другому квадрату со стороной 4.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057400"/>
            <a:ext cx="41560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005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3. Изобразите 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раекторию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закреплённой </a:t>
            </a:r>
            <a:r>
              <a:rPr lang="ru-RU" altLang="ru-RU" dirty="0">
                <a:cs typeface="Times New Roman" panose="02020603050405020304" pitchFamily="18" charset="0"/>
              </a:rPr>
              <a:t>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3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радиуса.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кривой Штейнера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0365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4. Изобразите 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раекторию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закреплённой </a:t>
            </a:r>
            <a:r>
              <a:rPr lang="ru-RU" altLang="ru-RU" dirty="0">
                <a:cs typeface="Times New Roman" panose="02020603050405020304" pitchFamily="18" charset="0"/>
              </a:rPr>
              <a:t>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</a:t>
            </a:r>
            <a:r>
              <a:rPr lang="en-US" altLang="ru-RU" dirty="0"/>
              <a:t>3</a:t>
            </a:r>
            <a:r>
              <a:rPr lang="ru-RU" altLang="ru-RU" dirty="0"/>
              <a:t>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радиуса.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FF3300"/>
                </a:solidFill>
              </a:rPr>
              <a:t>удлинённой </a:t>
            </a:r>
            <a:r>
              <a:rPr lang="ru-RU" altLang="ru-RU" dirty="0">
                <a:solidFill>
                  <a:srgbClr val="FF3300"/>
                </a:solidFill>
              </a:rPr>
              <a:t>кривой Штейнера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40386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5. Нарисуйте </a:t>
            </a:r>
            <a:r>
              <a:rPr lang="ru-RU" altLang="ru-RU" dirty="0"/>
              <a:t>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</a:t>
            </a:r>
            <a:r>
              <a:rPr lang="ru-RU" altLang="ru-RU" dirty="0" smtClean="0"/>
              <a:t>ой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1:2.</a:t>
            </a:r>
          </a:p>
        </p:txBody>
      </p:sp>
      <p:pic>
        <p:nvPicPr>
          <p:cNvPr id="270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6004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6.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траекторию движения точки,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закреплённой </a:t>
            </a:r>
            <a:r>
              <a:rPr lang="ru-RU" altLang="ru-RU" dirty="0">
                <a:cs typeface="Times New Roman" panose="02020603050405020304" pitchFamily="18" charset="0"/>
              </a:rPr>
              <a:t>на окружности, катящейся по другой окружности, в 3 раза большего радиуса. (Воспользуйтесь тем, что длина маленькой окружности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cs typeface="Times New Roman" panose="02020603050405020304" pitchFamily="18" charset="0"/>
              </a:rPr>
              <a:t>3 раза меньше длины большой окружности.)</a:t>
            </a:r>
            <a:r>
              <a:rPr lang="ru-RU" altLang="ru-RU" dirty="0"/>
              <a:t> 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708275"/>
            <a:ext cx="32670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608263"/>
            <a:ext cx="32956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7.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траекторию движения точки,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закреплённой </a:t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по другой окружности, в 2,5 раза большего радиуса. (Воспользуйтесь тем, что длина маленькой окружности в 2,5 раза меньше длины большой окружности.)</a:t>
            </a:r>
            <a:r>
              <a:rPr lang="ru-RU" altLang="ru-RU" dirty="0"/>
              <a:t> 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835275"/>
            <a:ext cx="27527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822932"/>
            <a:ext cx="29146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8. Нарисуйте </a:t>
            </a:r>
            <a:r>
              <a:rPr lang="ru-RU" altLang="ru-RU" dirty="0"/>
              <a:t>к</a:t>
            </a:r>
            <a:r>
              <a:rPr lang="ru-RU" altLang="ru-RU" dirty="0">
                <a:cs typeface="Times New Roman" panose="02020603050405020304" pitchFamily="18" charset="0"/>
              </a:rPr>
              <a:t>рив</a:t>
            </a:r>
            <a:r>
              <a:rPr lang="ru-RU" altLang="ru-RU" dirty="0"/>
              <a:t>ую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закреплённая </a:t>
            </a:r>
            <a:r>
              <a:rPr lang="ru-RU" altLang="ru-RU" dirty="0">
                <a:cs typeface="Times New Roman" panose="02020603050405020304" pitchFamily="18" charset="0"/>
              </a:rPr>
              <a:t>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dirty="0"/>
              <a:t> в 1,5 раза большего радиуса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762375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7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9. Нарисуйте </a:t>
            </a:r>
            <a:r>
              <a:rPr lang="ru-RU" altLang="ru-RU" dirty="0"/>
              <a:t>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</a:t>
            </a:r>
            <a:r>
              <a:rPr lang="ru-RU" altLang="ru-RU" dirty="0" smtClean="0"/>
              <a:t>ой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2:1.</a:t>
            </a:r>
          </a:p>
        </p:txBody>
      </p:sp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0386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10. Нарисуйте </a:t>
            </a:r>
            <a:r>
              <a:rPr lang="ru-RU" altLang="ru-RU" dirty="0"/>
              <a:t>к</a:t>
            </a:r>
            <a:r>
              <a:rPr lang="ru-RU" altLang="ru-RU" dirty="0">
                <a:cs typeface="Times New Roman" panose="02020603050405020304" pitchFamily="18" charset="0"/>
              </a:rPr>
              <a:t>рив</a:t>
            </a:r>
            <a:r>
              <a:rPr lang="ru-RU" altLang="ru-RU" dirty="0"/>
              <a:t>ую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закреплённая </a:t>
            </a:r>
            <a:r>
              <a:rPr lang="ru-RU" altLang="ru-RU" dirty="0">
                <a:cs typeface="Times New Roman" panose="02020603050405020304" pitchFamily="18" charset="0"/>
              </a:rPr>
              <a:t>на окружности, катящейся </a:t>
            </a:r>
            <a:r>
              <a:rPr lang="ru-RU" altLang="ru-RU" dirty="0"/>
              <a:t>с внутренней стороны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по </a:t>
            </a:r>
            <a:r>
              <a:rPr lang="ru-RU" altLang="ru-RU" dirty="0"/>
              <a:t>другой окружности в 2,5 раза большего радиуса.</a:t>
            </a:r>
          </a:p>
        </p:txBody>
      </p:sp>
      <p:pic>
        <p:nvPicPr>
          <p:cNvPr id="3543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624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11. Докажите</a:t>
            </a:r>
            <a:r>
              <a:rPr lang="ru-RU" altLang="ru-RU" dirty="0"/>
              <a:t>, что траекторией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закреплённ</a:t>
            </a:r>
            <a:r>
              <a:rPr lang="ru-RU" altLang="ru-RU" dirty="0" smtClean="0"/>
              <a:t>ой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другой окружности в два раза большего радиуса, является диаметр.</a:t>
            </a:r>
          </a:p>
        </p:txBody>
      </p:sp>
      <p:pic>
        <p:nvPicPr>
          <p:cNvPr id="5120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1593186"/>
            <a:ext cx="2952977" cy="285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31" name="Group 11"/>
          <p:cNvGrpSpPr>
            <a:grpSpLocks/>
          </p:cNvGrpSpPr>
          <p:nvPr/>
        </p:nvGrpSpPr>
        <p:grpSpPr bwMode="auto">
          <a:xfrm>
            <a:off x="0" y="1598613"/>
            <a:ext cx="9144000" cy="5064126"/>
            <a:chOff x="0" y="1007"/>
            <a:chExt cx="5760" cy="3190"/>
          </a:xfrm>
        </p:grpSpPr>
        <p:sp>
          <p:nvSpPr>
            <p:cNvPr id="51206" name="Text Box 7"/>
            <p:cNvSpPr txBox="1">
              <a:spLocks noChangeArrowheads="1"/>
            </p:cNvSpPr>
            <p:nvPr/>
          </p:nvSpPr>
          <p:spPr bwMode="auto">
            <a:xfrm>
              <a:off x="0" y="2976"/>
              <a:ext cx="576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 smtClean="0">
                  <a:solidFill>
                    <a:srgbClr val="FF3300"/>
                  </a:solidFill>
                </a:rPr>
                <a:t>	Решение</a:t>
              </a:r>
              <a:r>
                <a:rPr lang="ru-RU" altLang="ru-RU" dirty="0">
                  <a:solidFill>
                    <a:srgbClr val="FF3300"/>
                  </a:solidFill>
                </a:rPr>
                <a:t>:</a:t>
              </a:r>
              <a:r>
                <a:rPr lang="ru-RU" altLang="ru-RU" dirty="0"/>
                <a:t> Пусть катящаяся окружность переместилась из точки </a:t>
              </a:r>
              <a:r>
                <a:rPr lang="en-US" altLang="ru-RU" i="1" dirty="0"/>
                <a:t>B </a:t>
              </a:r>
              <a:r>
                <a:rPr lang="ru-RU" altLang="ru-RU" dirty="0"/>
                <a:t>в точку </a:t>
              </a:r>
              <a:r>
                <a:rPr lang="en-US" altLang="ru-RU" i="1" dirty="0"/>
                <a:t>D</a:t>
              </a:r>
              <a:r>
                <a:rPr lang="en-US" altLang="ru-RU" dirty="0"/>
                <a:t>,</a:t>
              </a:r>
              <a:r>
                <a:rPr lang="ru-RU" altLang="ru-RU" i="1" dirty="0"/>
                <a:t> </a:t>
              </a:r>
              <a:r>
                <a:rPr lang="en-US" altLang="ru-RU" i="1" dirty="0"/>
                <a:t>P </a:t>
              </a:r>
              <a:r>
                <a:rPr lang="ru-RU" altLang="ru-RU" i="1" dirty="0"/>
                <a:t>– </a:t>
              </a:r>
              <a:r>
                <a:rPr lang="ru-RU" altLang="ru-RU" dirty="0" smtClean="0"/>
                <a:t>её </a:t>
              </a:r>
              <a:r>
                <a:rPr lang="ru-RU" altLang="ru-RU" dirty="0"/>
                <a:t>центр. Обозначим </a:t>
              </a:r>
              <a:r>
                <a:rPr lang="en-US" altLang="ru-RU" i="1" dirty="0"/>
                <a:t>C </a:t>
              </a:r>
              <a:r>
                <a:rPr lang="ru-RU" altLang="ru-RU" dirty="0"/>
                <a:t>точку пересечения диаметра </a:t>
              </a:r>
              <a:r>
                <a:rPr lang="en-US" altLang="ru-RU" i="1" dirty="0"/>
                <a:t>AB </a:t>
              </a:r>
              <a:r>
                <a:rPr lang="ru-RU" altLang="ru-RU" dirty="0"/>
                <a:t>с этой окружностью. Тогда угол </a:t>
              </a:r>
              <a:r>
                <a:rPr lang="en-US" altLang="ru-RU" i="1" dirty="0"/>
                <a:t>CPD </a:t>
              </a:r>
              <a:r>
                <a:rPr lang="ru-RU" altLang="ru-RU" dirty="0"/>
                <a:t>в два раза больше угла </a:t>
              </a:r>
              <a:r>
                <a:rPr lang="en-US" altLang="ru-RU" i="1" dirty="0"/>
                <a:t>BOD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дуги </a:t>
              </a:r>
              <a:r>
                <a:rPr lang="en-US" altLang="ru-RU" i="1" dirty="0"/>
                <a:t>BD </a:t>
              </a:r>
              <a:r>
                <a:rPr lang="ru-RU" altLang="ru-RU" dirty="0"/>
                <a:t>и </a:t>
              </a:r>
              <a:r>
                <a:rPr lang="en-US" altLang="ru-RU" i="1" dirty="0"/>
                <a:t>CD </a:t>
              </a:r>
              <a:r>
                <a:rPr lang="ru-RU" altLang="ru-RU" dirty="0"/>
                <a:t>равны, т.е. </a:t>
              </a:r>
              <a:r>
                <a:rPr lang="en-US" altLang="ru-RU" i="1" dirty="0"/>
                <a:t>C </a:t>
              </a:r>
              <a:r>
                <a:rPr lang="ru-RU" altLang="ru-RU" i="1" dirty="0"/>
                <a:t>–</a:t>
              </a:r>
              <a:r>
                <a:rPr lang="ru-RU" altLang="ru-RU" dirty="0"/>
                <a:t> точка, </a:t>
              </a:r>
              <a:r>
                <a:rPr lang="ru-RU" altLang="ru-RU" dirty="0" smtClean="0"/>
                <a:t>закреплённая </a:t>
              </a:r>
              <a:r>
                <a:rPr lang="ru-RU" altLang="ru-RU" dirty="0"/>
                <a:t>на катящейся окружности.</a:t>
              </a:r>
            </a:p>
          </p:txBody>
        </p:sp>
        <p:pic>
          <p:nvPicPr>
            <p:cNvPr id="51207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007"/>
              <a:ext cx="2064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25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Первым, кто  стал  изучать  циклоиду, был Галилео Галилей (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1564–1642</a:t>
            </a:r>
            <a:r>
              <a:rPr lang="ru-RU" altLang="ru-RU" sz="2800" dirty="0">
                <a:cs typeface="Times New Roman" panose="02020603050405020304" pitchFamily="18" charset="0"/>
              </a:rPr>
              <a:t>). Он же придумал и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её </a:t>
            </a:r>
            <a:r>
              <a:rPr lang="ru-RU" altLang="ru-RU" sz="2800" dirty="0">
                <a:cs typeface="Times New Roman" panose="02020603050405020304" pitchFamily="18" charset="0"/>
              </a:rPr>
              <a:t>название.</a:t>
            </a:r>
          </a:p>
        </p:txBody>
      </p:sp>
      <p:pic>
        <p:nvPicPr>
          <p:cNvPr id="3076" name="Picture 7" descr="C:\Documents and Settings\Администратор\Мои документы\VOL\Презентации\Вводный курс\Галил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5163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</a:t>
            </a:r>
            <a:r>
              <a:rPr lang="en-US" altLang="ru-RU" dirty="0" smtClean="0"/>
              <a:t>2</a:t>
            </a:r>
            <a:r>
              <a:rPr lang="ru-RU" altLang="ru-RU" dirty="0" smtClean="0"/>
              <a:t>. Изобразите траекторию движения точки, закреплённой на большой окружности, катящейся внутренним образом по окружности в два раза меньшего радиуса, изображённой на рисунке.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556792"/>
            <a:ext cx="507123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Ответ.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764704"/>
            <a:ext cx="4636087" cy="45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</a:t>
            </a:r>
            <a:r>
              <a:rPr lang="ru-RU" altLang="ru-RU" dirty="0"/>
              <a:t>3</a:t>
            </a:r>
            <a:r>
              <a:rPr lang="ru-RU" altLang="ru-RU" dirty="0" smtClean="0"/>
              <a:t>. Докажите, что траектория из предыдущей задачи является кардиоидой.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268760"/>
            <a:ext cx="4636087" cy="45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Text Box 3"/>
              <p:cNvSpPr txBox="1">
                <a:spLocks noChangeArrowheads="1"/>
              </p:cNvSpPr>
              <p:nvPr/>
            </p:nvSpPr>
            <p:spPr bwMode="auto">
              <a:xfrm>
                <a:off x="0" y="5715"/>
                <a:ext cx="9144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/>
                  <a:t>	</a:t>
                </a:r>
                <a:r>
                  <a:rPr lang="ru-RU" altLang="ru-RU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Предположим, что </a:t>
                </a:r>
                <a:r>
                  <a:rPr lang="ru-RU" altLang="ru-RU" dirty="0"/>
                  <a:t>б</a:t>
                </a:r>
                <a:r>
                  <a:rPr lang="ru-RU" altLang="ru-RU" dirty="0" smtClean="0"/>
                  <a:t>ольшая окружность повернулась вокруг центра </a:t>
                </a:r>
                <a:r>
                  <a:rPr lang="en-US" altLang="ru-RU" i="1" dirty="0" smtClean="0"/>
                  <a:t>O </a:t>
                </a:r>
                <a:r>
                  <a:rPr lang="ru-RU" altLang="ru-RU" dirty="0" smtClean="0"/>
                  <a:t>маленькой окружности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 smtClean="0"/>
                  <a:t>. 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5120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15"/>
                <a:ext cx="9144000" cy="830997"/>
              </a:xfrm>
              <a:prstGeom prst="rect">
                <a:avLst/>
              </a:prstGeom>
              <a:blipFill>
                <a:blip r:embed="rId3" cstate="print"/>
                <a:stretch>
                  <a:fillRect l="-1000" t="-5882" r="-1000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3" y="1052736"/>
            <a:ext cx="3916883" cy="3899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9683" y="871342"/>
                <a:ext cx="4797045" cy="4154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/>
                  <a:t>	</a:t>
                </a:r>
                <a:r>
                  <a:rPr lang="ru-RU" altLang="ru-RU" dirty="0"/>
                  <a:t>Пусть </a:t>
                </a:r>
                <a:r>
                  <a:rPr lang="en-US" altLang="ru-RU" i="1" dirty="0"/>
                  <a:t>D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центр полученной большой окружности,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 – её точка касания с маленькой окружностью, </a:t>
                </a:r>
                <a:r>
                  <a:rPr lang="en-US" altLang="ru-RU" i="1" dirty="0"/>
                  <a:t>C</a:t>
                </a:r>
                <a:r>
                  <a:rPr lang="ru-RU" altLang="ru-RU" dirty="0"/>
                  <a:t> – точка, в которую перешла точка </a:t>
                </a:r>
                <a:r>
                  <a:rPr lang="en-US" altLang="ru-RU" i="1" dirty="0"/>
                  <a:t>A</a:t>
                </a:r>
                <a:r>
                  <a:rPr lang="en-US" altLang="ru-RU" dirty="0"/>
                  <a:t>(1, 0). </a:t>
                </a:r>
                <a:r>
                  <a:rPr lang="ru-RU" altLang="ru-RU" dirty="0"/>
                  <a:t>Рассмотрим единичную окружность с центром </a:t>
                </a:r>
                <a:r>
                  <a:rPr lang="en-US" altLang="ru-RU" i="1" dirty="0"/>
                  <a:t>Q</a:t>
                </a:r>
                <a:r>
                  <a:rPr lang="en-US" altLang="ru-RU" dirty="0"/>
                  <a:t>, </a:t>
                </a:r>
                <a:r>
                  <a:rPr lang="ru-RU" altLang="ru-RU" dirty="0"/>
                  <a:t>полученную поворотом единичной окружности с центром </a:t>
                </a:r>
                <a:r>
                  <a:rPr lang="en-US" altLang="ru-RU" i="1" dirty="0"/>
                  <a:t>P</a:t>
                </a:r>
                <a:r>
                  <a:rPr lang="en-US" altLang="ru-RU" dirty="0"/>
                  <a:t>(2, 0) </a:t>
                </a:r>
                <a:r>
                  <a:rPr lang="ru-RU" altLang="ru-RU" dirty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dirty="0"/>
                  <a:t>/2</a:t>
                </a:r>
                <a:r>
                  <a:rPr lang="en-US" altLang="ru-RU" dirty="0" smtClean="0"/>
                  <a:t>. </a:t>
                </a:r>
                <a:r>
                  <a:rPr lang="ru-RU" altLang="ru-RU" dirty="0" smtClean="0"/>
                  <a:t>Тогда в четырёхугольнике </a:t>
                </a:r>
                <a:r>
                  <a:rPr lang="en-US" altLang="ru-RU" i="1" dirty="0" smtClean="0"/>
                  <a:t>OQCD </a:t>
                </a:r>
                <a:r>
                  <a:rPr lang="ru-RU" altLang="ru-RU" dirty="0" smtClean="0"/>
                  <a:t>стороны </a:t>
                </a:r>
                <a:r>
                  <a:rPr lang="en-US" altLang="ru-RU" i="1" dirty="0" smtClean="0"/>
                  <a:t>OQ </a:t>
                </a:r>
                <a:r>
                  <a:rPr lang="ru-RU" altLang="ru-RU" dirty="0" smtClean="0"/>
                  <a:t>и </a:t>
                </a:r>
                <a:r>
                  <a:rPr lang="en-US" altLang="ru-RU" i="1" dirty="0" smtClean="0"/>
                  <a:t>DC </a:t>
                </a:r>
                <a:r>
                  <a:rPr lang="ru-RU" altLang="ru-RU" dirty="0" smtClean="0"/>
                  <a:t>равны и параллельны.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83" y="871342"/>
                <a:ext cx="4797045" cy="4154984"/>
              </a:xfrm>
              <a:prstGeom prst="rect">
                <a:avLst/>
              </a:prstGeom>
              <a:blipFill>
                <a:blip r:embed="rId5" cstate="print"/>
                <a:stretch>
                  <a:fillRect l="-2033" t="-1173" r="-1906" b="-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4937895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/>
                  <a:t>	Следовательно</a:t>
                </a:r>
                <a:r>
                  <a:rPr lang="ru-RU" altLang="ru-RU" dirty="0"/>
                  <a:t>, этот четырёхугольник – параллелограмм</a:t>
                </a:r>
                <a:r>
                  <a:rPr lang="ru-RU" altLang="ru-RU" dirty="0" smtClean="0"/>
                  <a:t>. Значит, стороны </a:t>
                </a:r>
                <a:r>
                  <a:rPr lang="en-US" altLang="ru-RU" i="1" dirty="0" smtClean="0"/>
                  <a:t>OD </a:t>
                </a:r>
                <a:r>
                  <a:rPr lang="ru-RU" altLang="ru-RU" dirty="0" smtClean="0"/>
                  <a:t>и </a:t>
                </a:r>
                <a:r>
                  <a:rPr lang="en-US" altLang="ru-RU" i="1" dirty="0" smtClean="0"/>
                  <a:t>QC </a:t>
                </a:r>
                <a:r>
                  <a:rPr lang="ru-RU" altLang="ru-RU" dirty="0" smtClean="0"/>
                  <a:t>равны, а угол </a:t>
                </a:r>
                <a:r>
                  <a:rPr lang="en-US" altLang="ru-RU" i="1" dirty="0" smtClean="0"/>
                  <a:t>OQC </a:t>
                </a:r>
                <a:r>
                  <a:rPr lang="ru-RU" altLang="ru-RU" dirty="0" smtClean="0"/>
                  <a:t>равен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dirty="0" smtClean="0"/>
                  <a:t>/2</a:t>
                </a:r>
                <a:r>
                  <a:rPr lang="ru-RU" altLang="ru-RU" dirty="0" smtClean="0"/>
                  <a:t>. Следовательно, точка </a:t>
                </a:r>
                <a:r>
                  <a:rPr lang="en-US" altLang="ru-RU" i="1" dirty="0" smtClean="0"/>
                  <a:t>C </a:t>
                </a:r>
                <a:r>
                  <a:rPr lang="ru-RU" altLang="ru-RU" dirty="0" smtClean="0"/>
                  <a:t>принадлежит кардиоиде.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895"/>
                <a:ext cx="9144000" cy="1200329"/>
              </a:xfrm>
              <a:prstGeom prst="rect">
                <a:avLst/>
              </a:prstGeom>
              <a:blipFill>
                <a:blip r:embed="rId6" cstate="print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</a:t>
            </a:r>
            <a:r>
              <a:rPr lang="ru-RU" altLang="ru-RU" dirty="0"/>
              <a:t>4</a:t>
            </a:r>
            <a:r>
              <a:rPr lang="ru-RU" altLang="ru-RU" dirty="0" smtClean="0"/>
              <a:t>. Изобразите траекторию движения точки, закреплённой на большо</a:t>
            </a:r>
            <a:r>
              <a:rPr lang="ru-RU" altLang="ru-RU" dirty="0"/>
              <a:t>м</a:t>
            </a:r>
            <a:r>
              <a:rPr lang="ru-RU" altLang="ru-RU" dirty="0" smtClean="0"/>
              <a:t> квадрате, катящемся внутренним образом по квадрату </a:t>
            </a:r>
            <a:br>
              <a:rPr lang="ru-RU" altLang="ru-RU" dirty="0" smtClean="0"/>
            </a:br>
            <a:r>
              <a:rPr lang="ru-RU" altLang="ru-RU" dirty="0" smtClean="0"/>
              <a:t>в два раза меньшей стороной, изображённому на рисунке.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916832"/>
            <a:ext cx="3571341" cy="36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Ответ.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9772" y="1340768"/>
            <a:ext cx="4104456" cy="41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12. Изобразите траекторию движения точки </a:t>
            </a:r>
            <a:r>
              <a:rPr lang="en-US" altLang="ru-RU" i="1" dirty="0" smtClean="0"/>
              <a:t>C</a:t>
            </a:r>
            <a:r>
              <a:rPr lang="ru-RU" altLang="ru-RU" dirty="0" smtClean="0"/>
              <a:t>, закреплённой на прямой, катящейся по единичной окружности.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68760"/>
            <a:ext cx="4248743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 </a:t>
            </a:r>
            <a:r>
              <a:rPr lang="ru-RU" altLang="ru-RU" dirty="0" smtClean="0">
                <a:solidFill>
                  <a:srgbClr val="FF0000"/>
                </a:solidFill>
              </a:rPr>
              <a:t>Ответ.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132856"/>
            <a:ext cx="4258400" cy="37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60" y="6206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13. Дана прямая </a:t>
            </a:r>
            <a:r>
              <a:rPr lang="en-US" i="1" dirty="0" smtClean="0"/>
              <a:t>c </a:t>
            </a:r>
            <a:r>
              <a:rPr lang="ru-RU" dirty="0" smtClean="0"/>
              <a:t>и точка </a:t>
            </a:r>
            <a:r>
              <a:rPr lang="en-US" i="1" dirty="0" smtClean="0"/>
              <a:t>O </a:t>
            </a:r>
            <a:r>
              <a:rPr lang="ru-RU" dirty="0" smtClean="0"/>
              <a:t>на расстоянии 2 от этой прямой. Через точку </a:t>
            </a:r>
            <a:r>
              <a:rPr lang="en-US" i="1" dirty="0" smtClean="0"/>
              <a:t>O </a:t>
            </a:r>
            <a:r>
              <a:rPr lang="ru-RU" dirty="0" smtClean="0"/>
              <a:t>проводятся прямые, пересекающие прямую </a:t>
            </a:r>
            <a:r>
              <a:rPr lang="en-US" i="1" dirty="0" smtClean="0"/>
              <a:t>c </a:t>
            </a:r>
            <a:r>
              <a:rPr lang="ru-RU" dirty="0" smtClean="0"/>
              <a:t>в точках </a:t>
            </a:r>
            <a:r>
              <a:rPr lang="en-US" i="1" dirty="0" smtClean="0"/>
              <a:t>C</a:t>
            </a:r>
            <a:r>
              <a:rPr lang="en-US" dirty="0" smtClean="0"/>
              <a:t>. </a:t>
            </a:r>
            <a:r>
              <a:rPr lang="ru-RU" dirty="0" smtClean="0"/>
              <a:t>От точек </a:t>
            </a:r>
            <a:r>
              <a:rPr lang="en-US" i="1" dirty="0" smtClean="0"/>
              <a:t>C</a:t>
            </a:r>
            <a:r>
              <a:rPr lang="ru-RU" i="1" dirty="0" smtClean="0"/>
              <a:t> </a:t>
            </a:r>
            <a:r>
              <a:rPr lang="ru-RU" dirty="0" smtClean="0"/>
              <a:t>на этих прямых откладываются отрезки </a:t>
            </a:r>
            <a:r>
              <a:rPr lang="en-US" i="1" dirty="0" smtClean="0"/>
              <a:t>CA = CB = </a:t>
            </a: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ru-RU" dirty="0" smtClean="0"/>
              <a:t>Изобразите кривую, которую при этом описывают точки </a:t>
            </a:r>
            <a:r>
              <a:rPr lang="en-US" i="1" dirty="0" smtClean="0"/>
              <a:t>A </a:t>
            </a:r>
            <a:r>
              <a:rPr lang="ru-RU" dirty="0" smtClean="0"/>
              <a:t>и </a:t>
            </a:r>
            <a:r>
              <a:rPr lang="en-US" i="1" dirty="0" smtClean="0"/>
              <a:t>B</a:t>
            </a:r>
            <a:r>
              <a:rPr lang="ru-RU" i="1" dirty="0" smtClean="0"/>
              <a:t>.</a:t>
            </a:r>
            <a:r>
              <a:rPr lang="ru-RU" dirty="0" smtClean="0"/>
              <a:t> Она называется </a:t>
            </a:r>
            <a:r>
              <a:rPr lang="ru-RU" dirty="0" smtClean="0">
                <a:solidFill>
                  <a:srgbClr val="FF0000"/>
                </a:solidFill>
              </a:rPr>
              <a:t>конхоидой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5298" y="2857416"/>
            <a:ext cx="5733083" cy="38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39552" y="1484784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564904"/>
            <a:ext cx="6336704" cy="36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Построение циклоиды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Окружность </a:t>
            </a:r>
            <a:r>
              <a:rPr lang="ru-RU" altLang="ru-RU" dirty="0"/>
              <a:t>прокатилась по отрезку </a:t>
            </a:r>
            <a:r>
              <a:rPr lang="en-US" altLang="ru-RU" i="1" dirty="0"/>
              <a:t>AB</a:t>
            </a:r>
            <a:r>
              <a:rPr lang="ru-RU" altLang="ru-RU" dirty="0"/>
              <a:t>, сделав полный оборот. Точки,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…, </a:t>
            </a:r>
            <a:r>
              <a:rPr lang="en-US" altLang="ru-RU" i="1" dirty="0"/>
              <a:t>A</a:t>
            </a:r>
            <a:r>
              <a:rPr lang="en-US" altLang="ru-RU" baseline="-25000" dirty="0"/>
              <a:t>8</a:t>
            </a:r>
            <a:r>
              <a:rPr lang="en-US" altLang="ru-RU" dirty="0"/>
              <a:t> </a:t>
            </a:r>
            <a:r>
              <a:rPr lang="ru-RU" altLang="ru-RU" dirty="0"/>
              <a:t>делят отрезок </a:t>
            </a:r>
            <a:r>
              <a:rPr lang="en-US" altLang="ru-RU" i="1" dirty="0"/>
              <a:t>AB </a:t>
            </a:r>
            <a:r>
              <a:rPr lang="ru-RU" altLang="ru-RU" dirty="0"/>
              <a:t>на 8 равных частей.</a:t>
            </a:r>
            <a:r>
              <a:rPr lang="en-US" altLang="ru-RU" i="1" dirty="0"/>
              <a:t> </a:t>
            </a:r>
            <a:r>
              <a:rPr lang="ru-RU" altLang="ru-RU" dirty="0"/>
              <a:t>Где будет находится отмеченная точка </a:t>
            </a:r>
            <a:r>
              <a:rPr lang="en-US" altLang="ru-RU" i="1" dirty="0"/>
              <a:t>A</a:t>
            </a:r>
            <a:r>
              <a:rPr lang="ru-RU" altLang="ru-RU" dirty="0"/>
              <a:t>, когда окружность, катящаяся по прямой, достигнет точки: а) </a:t>
            </a:r>
            <a:r>
              <a:rPr lang="en-US" altLang="ru-RU" i="1" dirty="0"/>
              <a:t>A</a:t>
            </a:r>
            <a:r>
              <a:rPr lang="en-US" altLang="ru-RU" baseline="-25000" dirty="0"/>
              <a:t>4</a:t>
            </a:r>
            <a:r>
              <a:rPr lang="ru-RU" altLang="ru-RU" dirty="0"/>
              <a:t>; б)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; </a:t>
            </a:r>
            <a:r>
              <a:rPr lang="en-US" altLang="ru-RU" baseline="-25000" dirty="0"/>
              <a:t> </a:t>
            </a:r>
            <a:r>
              <a:rPr lang="ru-RU" altLang="ru-RU" dirty="0"/>
              <a:t>в) </a:t>
            </a:r>
            <a:r>
              <a:rPr lang="en-US" altLang="ru-RU" i="1" dirty="0"/>
              <a:t>A</a:t>
            </a:r>
            <a:r>
              <a:rPr lang="en-US" altLang="ru-RU" baseline="-25000" dirty="0"/>
              <a:t>6</a:t>
            </a:r>
            <a:r>
              <a:rPr lang="en-US" altLang="ru-RU" dirty="0"/>
              <a:t>; </a:t>
            </a:r>
            <a:r>
              <a:rPr lang="ru-RU" altLang="ru-RU" dirty="0"/>
              <a:t>г)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en-US" altLang="ru-RU" dirty="0"/>
              <a:t>;</a:t>
            </a:r>
            <a:r>
              <a:rPr lang="ru-RU" altLang="ru-RU" dirty="0"/>
              <a:t> д) </a:t>
            </a:r>
            <a:r>
              <a:rPr lang="en-US" altLang="ru-RU" i="1" dirty="0"/>
              <a:t>A</a:t>
            </a:r>
            <a:r>
              <a:rPr lang="ru-RU" altLang="ru-RU" baseline="-25000" dirty="0"/>
              <a:t>3</a:t>
            </a:r>
            <a:r>
              <a:rPr lang="en-US" altLang="ru-RU" dirty="0"/>
              <a:t>;</a:t>
            </a:r>
            <a:r>
              <a:rPr lang="ru-RU" altLang="ru-RU" dirty="0"/>
              <a:t> е) </a:t>
            </a:r>
            <a:r>
              <a:rPr lang="en-US" altLang="ru-RU" i="1" dirty="0"/>
              <a:t>A</a:t>
            </a:r>
            <a:r>
              <a:rPr lang="ru-RU" altLang="ru-RU" baseline="-25000" dirty="0"/>
              <a:t>5</a:t>
            </a:r>
            <a:r>
              <a:rPr lang="en-US" altLang="ru-RU" dirty="0"/>
              <a:t>;</a:t>
            </a:r>
            <a:r>
              <a:rPr lang="ru-RU" altLang="ru-RU" dirty="0"/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ж</a:t>
            </a:r>
            <a:r>
              <a:rPr lang="ru-RU" altLang="ru-RU" dirty="0"/>
              <a:t>) </a:t>
            </a:r>
            <a:r>
              <a:rPr lang="en-US" altLang="ru-RU" i="1" dirty="0"/>
              <a:t>A</a:t>
            </a:r>
            <a:r>
              <a:rPr lang="ru-RU" altLang="ru-RU" baseline="-25000" dirty="0"/>
              <a:t>7</a:t>
            </a:r>
            <a:r>
              <a:rPr lang="ru-RU" altLang="ru-RU" dirty="0"/>
              <a:t>? (Для указания положения точки используйте направления: восток, запад, север, юг и т.д.)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2089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25" name="Group 5"/>
          <p:cNvGrpSpPr>
            <a:grpSpLocks/>
          </p:cNvGrpSpPr>
          <p:nvPr/>
        </p:nvGrpSpPr>
        <p:grpSpPr bwMode="auto">
          <a:xfrm>
            <a:off x="228600" y="3048000"/>
            <a:ext cx="8361363" cy="3048000"/>
            <a:chOff x="144" y="1920"/>
            <a:chExt cx="5267" cy="1920"/>
          </a:xfrm>
        </p:grpSpPr>
        <p:pic>
          <p:nvPicPr>
            <p:cNvPr id="412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1" name="Text Box 7"/>
            <p:cNvSpPr txBox="1">
              <a:spLocks noChangeArrowheads="1"/>
            </p:cNvSpPr>
            <p:nvPr/>
          </p:nvSpPr>
          <p:spPr bwMode="auto">
            <a:xfrm>
              <a:off x="144" y="3552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а) север;</a:t>
              </a:r>
            </a:p>
          </p:txBody>
        </p:sp>
      </p:grpSp>
      <p:grpSp>
        <p:nvGrpSpPr>
          <p:cNvPr id="337928" name="Group 8"/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4118" name="Text Box 9"/>
            <p:cNvSpPr txBox="1">
              <a:spLocks noChangeArrowheads="1"/>
            </p:cNvSpPr>
            <p:nvPr/>
          </p:nvSpPr>
          <p:spPr bwMode="auto">
            <a:xfrm>
              <a:off x="144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б) запад;</a:t>
              </a:r>
            </a:p>
          </p:txBody>
        </p:sp>
        <p:pic>
          <p:nvPicPr>
            <p:cNvPr id="411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31" name="Group 11"/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4116" name="Text Box 12"/>
            <p:cNvSpPr txBox="1">
              <a:spLocks noChangeArrowheads="1"/>
            </p:cNvSpPr>
            <p:nvPr/>
          </p:nvSpPr>
          <p:spPr bwMode="auto">
            <a:xfrm>
              <a:off x="216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в) восток;</a:t>
              </a:r>
            </a:p>
          </p:txBody>
        </p:sp>
        <p:pic>
          <p:nvPicPr>
            <p:cNvPr id="4117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34" name="Group 14"/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4114" name="Text Box 15"/>
            <p:cNvSpPr txBox="1">
              <a:spLocks noChangeArrowheads="1"/>
            </p:cNvSpPr>
            <p:nvPr/>
          </p:nvSpPr>
          <p:spPr bwMode="auto">
            <a:xfrm>
              <a:off x="3024" y="355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г) юго-запад;</a:t>
              </a:r>
            </a:p>
          </p:txBody>
        </p:sp>
        <p:pic>
          <p:nvPicPr>
            <p:cNvPr id="4115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37" name="Group 17"/>
          <p:cNvGrpSpPr>
            <a:grpSpLocks/>
          </p:cNvGrpSpPr>
          <p:nvPr/>
        </p:nvGrpSpPr>
        <p:grpSpPr bwMode="auto">
          <a:xfrm>
            <a:off x="381000" y="3048000"/>
            <a:ext cx="8610600" cy="3048000"/>
            <a:chOff x="240" y="1920"/>
            <a:chExt cx="5424" cy="1920"/>
          </a:xfrm>
        </p:grpSpPr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4176" y="3552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д) северо-запад;</a:t>
              </a:r>
            </a:p>
          </p:txBody>
        </p:sp>
        <p:pic>
          <p:nvPicPr>
            <p:cNvPr id="4113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40" name="Group 20"/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4110" name="Text Box 21"/>
            <p:cNvSpPr txBox="1">
              <a:spLocks noChangeArrowheads="1"/>
            </p:cNvSpPr>
            <p:nvPr/>
          </p:nvSpPr>
          <p:spPr bwMode="auto">
            <a:xfrm>
              <a:off x="720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е) северо-восток;</a:t>
              </a:r>
            </a:p>
          </p:txBody>
        </p:sp>
        <p:pic>
          <p:nvPicPr>
            <p:cNvPr id="4111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43" name="Group 23"/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4108" name="Text Box 24"/>
            <p:cNvSpPr txBox="1">
              <a:spLocks noChangeArrowheads="1"/>
            </p:cNvSpPr>
            <p:nvPr/>
          </p:nvSpPr>
          <p:spPr bwMode="auto">
            <a:xfrm>
              <a:off x="2208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ж) юго-восток.</a:t>
              </a:r>
            </a:p>
          </p:txBody>
        </p:sp>
        <p:pic>
          <p:nvPicPr>
            <p:cNvPr id="4109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98" y="1700808"/>
            <a:ext cx="64202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160" y="1797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14. Изобразите конхоиду для случая, когда точка </a:t>
            </a:r>
            <a:r>
              <a:rPr lang="en-US" sz="2800" i="1" dirty="0" smtClean="0"/>
              <a:t>O </a:t>
            </a:r>
            <a:r>
              <a:rPr lang="ru-RU" sz="2800" dirty="0" smtClean="0"/>
              <a:t>удалена от прямой </a:t>
            </a:r>
            <a:r>
              <a:rPr lang="en-US" sz="2800" i="1" dirty="0" smtClean="0"/>
              <a:t>c </a:t>
            </a:r>
            <a:r>
              <a:rPr lang="ru-RU" sz="2800" dirty="0" smtClean="0"/>
              <a:t>на расстояние 2 и </a:t>
            </a:r>
            <a:r>
              <a:rPr lang="en-US" sz="2800" i="1" dirty="0" smtClean="0"/>
              <a:t>CA = CB = </a:t>
            </a:r>
            <a:r>
              <a:rPr lang="en-US" sz="2800" dirty="0" smtClean="0"/>
              <a:t>4.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98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8703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536581" cy="60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40920"/>
            <a:ext cx="5508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15. Дана прямая и точка </a:t>
            </a:r>
            <a:r>
              <a:rPr lang="en-US" i="1" dirty="0" smtClean="0"/>
              <a:t>O </a:t>
            </a:r>
            <a:r>
              <a:rPr lang="ru-RU" dirty="0" smtClean="0"/>
              <a:t>на расстоянии </a:t>
            </a:r>
            <a:r>
              <a:rPr lang="en-US" i="1" dirty="0" smtClean="0"/>
              <a:t>OP = </a:t>
            </a:r>
            <a:r>
              <a:rPr lang="ru-RU" dirty="0" smtClean="0"/>
              <a:t>2 от этой прямой. Через точку </a:t>
            </a:r>
            <a:r>
              <a:rPr lang="en-US" i="1" dirty="0" smtClean="0"/>
              <a:t>O </a:t>
            </a:r>
            <a:r>
              <a:rPr lang="ru-RU" dirty="0" smtClean="0"/>
              <a:t>проводятся прямые, пересекающие прямую </a:t>
            </a:r>
            <a:r>
              <a:rPr lang="en-US" i="1" dirty="0" smtClean="0"/>
              <a:t>c </a:t>
            </a:r>
            <a:r>
              <a:rPr lang="ru-RU" dirty="0" smtClean="0"/>
              <a:t>в точках </a:t>
            </a:r>
            <a:r>
              <a:rPr lang="en-US" i="1" dirty="0" smtClean="0"/>
              <a:t>C</a:t>
            </a:r>
            <a:r>
              <a:rPr lang="en-US" dirty="0" smtClean="0"/>
              <a:t>. </a:t>
            </a:r>
            <a:r>
              <a:rPr lang="ru-RU" dirty="0" smtClean="0"/>
              <a:t>От точек </a:t>
            </a:r>
            <a:r>
              <a:rPr lang="en-US" i="1" dirty="0" smtClean="0"/>
              <a:t>C</a:t>
            </a:r>
            <a:r>
              <a:rPr lang="ru-RU" i="1" dirty="0" smtClean="0"/>
              <a:t> </a:t>
            </a:r>
            <a:r>
              <a:rPr lang="ru-RU" dirty="0" smtClean="0"/>
              <a:t>на этих прямых откладываются отрезки </a:t>
            </a:r>
            <a:r>
              <a:rPr lang="en-US" i="1" dirty="0" smtClean="0"/>
              <a:t>CA = CB = CP</a:t>
            </a:r>
            <a:r>
              <a:rPr lang="en-US" dirty="0" smtClean="0"/>
              <a:t>. </a:t>
            </a:r>
            <a:r>
              <a:rPr lang="ru-RU" dirty="0" smtClean="0"/>
              <a:t>Изобразите кривую, которую при этом описывают точки </a:t>
            </a:r>
            <a:r>
              <a:rPr lang="en-US" i="1" dirty="0" smtClean="0"/>
              <a:t>A </a:t>
            </a:r>
            <a:r>
              <a:rPr lang="ru-RU" dirty="0" smtClean="0"/>
              <a:t>и </a:t>
            </a:r>
            <a:r>
              <a:rPr lang="en-US" i="1" dirty="0" smtClean="0"/>
              <a:t>B</a:t>
            </a:r>
            <a:r>
              <a:rPr lang="ru-RU" i="1" dirty="0" smtClean="0"/>
              <a:t>.</a:t>
            </a:r>
            <a:r>
              <a:rPr lang="ru-RU" dirty="0" smtClean="0"/>
              <a:t> Она называется </a:t>
            </a:r>
            <a:r>
              <a:rPr lang="ru-RU" dirty="0" smtClean="0">
                <a:solidFill>
                  <a:srgbClr val="FF0000"/>
                </a:solidFill>
              </a:rPr>
              <a:t>строфоидой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4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843808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1124"/>
            <a:ext cx="3600400" cy="549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" y="836712"/>
            <a:ext cx="581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16. Дана прямая и точка </a:t>
            </a:r>
            <a:r>
              <a:rPr lang="en-US" i="1" dirty="0" smtClean="0"/>
              <a:t>O </a:t>
            </a:r>
            <a:r>
              <a:rPr lang="ru-RU" dirty="0" smtClean="0"/>
              <a:t>на расстоянии </a:t>
            </a:r>
            <a:r>
              <a:rPr lang="en-US" i="1" dirty="0" smtClean="0"/>
              <a:t>OQ = </a:t>
            </a:r>
            <a:r>
              <a:rPr lang="en-US" dirty="0"/>
              <a:t>4</a:t>
            </a:r>
            <a:r>
              <a:rPr lang="ru-RU" dirty="0" smtClean="0"/>
              <a:t> от этой прямой. С диаметром </a:t>
            </a:r>
            <a:r>
              <a:rPr lang="en-US" i="1" dirty="0" smtClean="0"/>
              <a:t>OQ </a:t>
            </a:r>
            <a:r>
              <a:rPr lang="ru-RU" dirty="0" smtClean="0"/>
              <a:t>проведена окружность. Через точку </a:t>
            </a:r>
            <a:r>
              <a:rPr lang="en-US" i="1" dirty="0" smtClean="0"/>
              <a:t>O </a:t>
            </a:r>
            <a:r>
              <a:rPr lang="ru-RU" dirty="0" smtClean="0"/>
              <a:t>проводятся прямые, пересекающие окружность в точках </a:t>
            </a:r>
            <a:r>
              <a:rPr lang="en-US" i="1" dirty="0" smtClean="0"/>
              <a:t>B </a:t>
            </a:r>
            <a:r>
              <a:rPr lang="ru-RU" dirty="0" smtClean="0"/>
              <a:t>и прямую </a:t>
            </a:r>
            <a:r>
              <a:rPr lang="en-US" i="1" dirty="0" smtClean="0"/>
              <a:t>c </a:t>
            </a:r>
            <a:r>
              <a:rPr lang="ru-RU" dirty="0" smtClean="0"/>
              <a:t>в точках </a:t>
            </a:r>
            <a:r>
              <a:rPr lang="en-US" i="1" dirty="0" smtClean="0"/>
              <a:t>C</a:t>
            </a:r>
            <a:r>
              <a:rPr lang="en-US" dirty="0" smtClean="0"/>
              <a:t>. </a:t>
            </a:r>
            <a:r>
              <a:rPr lang="ru-RU" dirty="0" smtClean="0"/>
              <a:t>От точек </a:t>
            </a:r>
            <a:r>
              <a:rPr lang="en-US" i="1" dirty="0"/>
              <a:t>O</a:t>
            </a:r>
            <a:r>
              <a:rPr lang="ru-RU" i="1" dirty="0" smtClean="0"/>
              <a:t> </a:t>
            </a:r>
            <a:r>
              <a:rPr lang="ru-RU" dirty="0" smtClean="0"/>
              <a:t>на этих прямых откладываются отрезки </a:t>
            </a:r>
            <a:r>
              <a:rPr lang="en-US" i="1" dirty="0" smtClean="0"/>
              <a:t>OA = BC</a:t>
            </a:r>
            <a:r>
              <a:rPr lang="en-US" dirty="0" smtClean="0"/>
              <a:t>. </a:t>
            </a:r>
            <a:r>
              <a:rPr lang="ru-RU" dirty="0" smtClean="0"/>
              <a:t>Изобразите кривую, которую при этом описывают точки </a:t>
            </a:r>
            <a:r>
              <a:rPr lang="en-US" i="1" dirty="0" smtClean="0"/>
              <a:t>A </a:t>
            </a:r>
            <a:r>
              <a:rPr lang="ru-RU" dirty="0" smtClean="0"/>
              <a:t>и </a:t>
            </a:r>
            <a:r>
              <a:rPr lang="en-US" i="1" dirty="0" smtClean="0"/>
              <a:t>B</a:t>
            </a:r>
            <a:r>
              <a:rPr lang="ru-RU" i="1" dirty="0" smtClean="0"/>
              <a:t>.</a:t>
            </a:r>
            <a:r>
              <a:rPr lang="ru-RU" dirty="0" smtClean="0"/>
              <a:t> Она называется </a:t>
            </a:r>
            <a:r>
              <a:rPr lang="ru-RU" dirty="0" smtClean="0">
                <a:solidFill>
                  <a:srgbClr val="FF0000"/>
                </a:solidFill>
              </a:rPr>
              <a:t>циссоидой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19" y="620688"/>
            <a:ext cx="3213613" cy="561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265080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412"/>
            <a:ext cx="3024336" cy="57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54872" y="35594"/>
            <a:ext cx="9128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17. Дана окружность радиусом 2 и точка </a:t>
            </a:r>
            <a:r>
              <a:rPr lang="en-US" i="1" dirty="0" smtClean="0"/>
              <a:t>O</a:t>
            </a:r>
            <a:r>
              <a:rPr lang="ru-RU" dirty="0" smtClean="0"/>
              <a:t>, ей принадлежащая.</a:t>
            </a:r>
            <a:r>
              <a:rPr lang="en-US" i="1" dirty="0" smtClean="0"/>
              <a:t> </a:t>
            </a:r>
            <a:r>
              <a:rPr lang="ru-RU" dirty="0" smtClean="0"/>
              <a:t>Через точку </a:t>
            </a:r>
            <a:r>
              <a:rPr lang="en-US" i="1" dirty="0" smtClean="0"/>
              <a:t>O </a:t>
            </a:r>
            <a:r>
              <a:rPr lang="ru-RU" dirty="0" smtClean="0"/>
              <a:t>проводятся прямые, пересекающие окружность в точках </a:t>
            </a:r>
            <a:r>
              <a:rPr lang="en-US" i="1" dirty="0" smtClean="0"/>
              <a:t>C</a:t>
            </a:r>
            <a:r>
              <a:rPr lang="en-US" dirty="0" smtClean="0"/>
              <a:t>. </a:t>
            </a:r>
            <a:r>
              <a:rPr lang="ru-RU" dirty="0" smtClean="0"/>
              <a:t>От точек </a:t>
            </a:r>
            <a:r>
              <a:rPr lang="ru-RU" i="1" dirty="0" smtClean="0"/>
              <a:t>С </a:t>
            </a:r>
            <a:r>
              <a:rPr lang="ru-RU" dirty="0" smtClean="0"/>
              <a:t>на этих прямых откладываются отрезки </a:t>
            </a:r>
            <a:r>
              <a:rPr lang="ru-RU" i="1" dirty="0"/>
              <a:t>С</a:t>
            </a:r>
            <a:r>
              <a:rPr lang="en-US" i="1" dirty="0" smtClean="0"/>
              <a:t>A = CB = </a:t>
            </a:r>
            <a:r>
              <a:rPr lang="ru-RU" dirty="0"/>
              <a:t>1</a:t>
            </a:r>
            <a:r>
              <a:rPr lang="en-US" dirty="0" smtClean="0"/>
              <a:t>. </a:t>
            </a:r>
            <a:r>
              <a:rPr lang="ru-RU" dirty="0" smtClean="0"/>
              <a:t>Изобразите кривую, которую при этом описывают точки </a:t>
            </a:r>
            <a:r>
              <a:rPr lang="en-US" i="1" dirty="0" smtClean="0"/>
              <a:t>A </a:t>
            </a:r>
            <a:r>
              <a:rPr lang="ru-RU" dirty="0" smtClean="0"/>
              <a:t>и </a:t>
            </a:r>
            <a:r>
              <a:rPr lang="en-US" i="1" dirty="0" smtClean="0"/>
              <a:t>B</a:t>
            </a:r>
            <a:r>
              <a:rPr lang="ru-RU" i="1" dirty="0" smtClean="0"/>
              <a:t>.</a:t>
            </a:r>
            <a:r>
              <a:rPr lang="ru-RU" dirty="0" smtClean="0"/>
              <a:t> Она называется </a:t>
            </a:r>
            <a:r>
              <a:rPr lang="ru-RU" dirty="0" smtClean="0">
                <a:solidFill>
                  <a:srgbClr val="FF0000"/>
                </a:solidFill>
              </a:rPr>
              <a:t>улиткой Паскаля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061768" cy="40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24744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23849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188640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Издательство «Мнемозина»: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105043, Москва, ул. 6-я Парковая, д. 29 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8 (499) 367–67–81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ioc@mnemozina.ru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Сайт: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Интернет-магазин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shop.mnemozina.ru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Торговый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дом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td@mnemozina.ru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 8 (495) 644–20–26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Электронные формы учебников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пособий представлены на сайте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«Школа в кармане»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/>
              </a:rPr>
              <a:t>http://pocketschool.ru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16632"/>
            <a:ext cx="1296144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15240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Соединяя </a:t>
            </a:r>
            <a:r>
              <a:rPr lang="ru-RU" altLang="ru-RU" sz="3200" dirty="0"/>
              <a:t>плавной кривой построенные точки, получим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</a:t>
            </a:r>
            <a:r>
              <a:rPr lang="ru-RU" altLang="ru-RU" sz="3200" dirty="0">
                <a:solidFill>
                  <a:srgbClr val="FF3300"/>
                </a:solidFill>
              </a:rPr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81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1539</Words>
  <Application>Microsoft Office PowerPoint</Application>
  <PresentationFormat>Экран (4:3)</PresentationFormat>
  <Paragraphs>359</Paragraphs>
  <Slides>88</Slides>
  <Notes>84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4" baseType="lpstr">
      <vt:lpstr>Arial</vt:lpstr>
      <vt:lpstr>Arial Black</vt:lpstr>
      <vt:lpstr>Cambria Math</vt:lpstr>
      <vt:lpstr>Times New Roman</vt:lpstr>
      <vt:lpstr>Оформление по умолчанию</vt:lpstr>
      <vt:lpstr>Точечный рисунок</vt:lpstr>
      <vt:lpstr>Кривые, как траектории движения точек</vt:lpstr>
      <vt:lpstr>Литература</vt:lpstr>
      <vt:lpstr>Презентация PowerPoint</vt:lpstr>
      <vt:lpstr>Презентация PowerPoint</vt:lpstr>
      <vt:lpstr>Презентация PowerPoint</vt:lpstr>
      <vt:lpstr>Циклоида</vt:lpstr>
      <vt:lpstr>Презентация PowerPoint</vt:lpstr>
      <vt:lpstr>Построение циклоиды</vt:lpstr>
      <vt:lpstr>Презентация PowerPoint</vt:lpstr>
      <vt:lpstr>Упражнение</vt:lpstr>
      <vt:lpstr>Свойство 1</vt:lpstr>
      <vt:lpstr>Свойство 2</vt:lpstr>
      <vt:lpstr>Упражнение</vt:lpstr>
      <vt:lpstr>Лабораторная работа 1</vt:lpstr>
      <vt:lpstr>Лабораторная работа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Удлинённая циклоида</vt:lpstr>
      <vt:lpstr>Укороченная циклоида</vt:lpstr>
      <vt:lpstr>Лабораторная работа</vt:lpstr>
      <vt:lpstr>Презентация PowerPoint</vt:lpstr>
      <vt:lpstr>Упражнение</vt:lpstr>
      <vt:lpstr>Лабораторная работа 1</vt:lpstr>
      <vt:lpstr>Лабораторная работа 2</vt:lpstr>
      <vt:lpstr>Упражнение</vt:lpstr>
      <vt:lpstr>Лабораторная работа</vt:lpstr>
      <vt:lpstr>Лабораторная работа 2</vt:lpstr>
      <vt:lpstr>Упражнение 4</vt:lpstr>
      <vt:lpstr>Лабораторная работа</vt:lpstr>
      <vt:lpstr>Лабораторная работа 2</vt:lpstr>
      <vt:lpstr>Кардиоида</vt:lpstr>
      <vt:lpstr>Презентация PowerPoint</vt:lpstr>
      <vt:lpstr>Упражнение</vt:lpstr>
      <vt:lpstr>Упражнение</vt:lpstr>
      <vt:lpstr>Лабораторная работа 1</vt:lpstr>
      <vt:lpstr>Лабораторная работа 2</vt:lpstr>
      <vt:lpstr>Презентация PowerPoint</vt:lpstr>
      <vt:lpstr>Презентация PowerPoint</vt:lpstr>
      <vt:lpstr>Удлинённая кардиоида</vt:lpstr>
      <vt:lpstr>Укороченная кардиоида</vt:lpstr>
      <vt:lpstr>Лабораторная работа</vt:lpstr>
      <vt:lpstr>Упражнение</vt:lpstr>
      <vt:lpstr>Лабораторная работа 1</vt:lpstr>
      <vt:lpstr>Лабораторная работа 2</vt:lpstr>
      <vt:lpstr>Упражнение</vt:lpstr>
      <vt:lpstr>Лабораторная работа 1</vt:lpstr>
      <vt:lpstr>Лабораторная работа 2</vt:lpstr>
      <vt:lpstr>Упражнение</vt:lpstr>
      <vt:lpstr>Лабораторная работа 1</vt:lpstr>
      <vt:lpstr>Лабораторная работа 2</vt:lpstr>
      <vt:lpstr>Астроида</vt:lpstr>
      <vt:lpstr>Упражнение</vt:lpstr>
      <vt:lpstr>Лабораторная работа 1</vt:lpstr>
      <vt:lpstr>Лабораторная работа 2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165</cp:revision>
  <dcterms:created xsi:type="dcterms:W3CDTF">2008-04-30T05:51:18Z</dcterms:created>
  <dcterms:modified xsi:type="dcterms:W3CDTF">2020-11-19T16:10:42Z</dcterms:modified>
</cp:coreProperties>
</file>