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sldIdLst>
    <p:sldId id="534" r:id="rId2"/>
    <p:sldId id="535" r:id="rId3"/>
    <p:sldId id="669" r:id="rId4"/>
    <p:sldId id="536" r:id="rId5"/>
    <p:sldId id="537" r:id="rId6"/>
    <p:sldId id="460" r:id="rId7"/>
    <p:sldId id="622" r:id="rId8"/>
    <p:sldId id="621" r:id="rId9"/>
    <p:sldId id="593" r:id="rId10"/>
    <p:sldId id="462" r:id="rId11"/>
    <p:sldId id="624" r:id="rId12"/>
    <p:sldId id="623" r:id="rId13"/>
    <p:sldId id="594" r:id="rId14"/>
    <p:sldId id="475" r:id="rId15"/>
    <p:sldId id="626" r:id="rId16"/>
    <p:sldId id="625" r:id="rId17"/>
    <p:sldId id="595" r:id="rId18"/>
    <p:sldId id="465" r:id="rId19"/>
    <p:sldId id="628" r:id="rId20"/>
    <p:sldId id="627" r:id="rId21"/>
    <p:sldId id="596" r:id="rId22"/>
    <p:sldId id="468" r:id="rId23"/>
    <p:sldId id="630" r:id="rId24"/>
    <p:sldId id="629" r:id="rId25"/>
    <p:sldId id="597" r:id="rId26"/>
    <p:sldId id="533" r:id="rId27"/>
    <p:sldId id="493" r:id="rId28"/>
    <p:sldId id="494" r:id="rId29"/>
    <p:sldId id="495" r:id="rId30"/>
    <p:sldId id="633" r:id="rId31"/>
    <p:sldId id="631" r:id="rId32"/>
    <p:sldId id="634" r:id="rId33"/>
    <p:sldId id="632" r:id="rId34"/>
    <p:sldId id="598" r:id="rId35"/>
    <p:sldId id="498" r:id="rId36"/>
    <p:sldId id="637" r:id="rId37"/>
    <p:sldId id="635" r:id="rId38"/>
    <p:sldId id="638" r:id="rId39"/>
    <p:sldId id="636" r:id="rId40"/>
    <p:sldId id="599" r:id="rId41"/>
    <p:sldId id="501" r:id="rId42"/>
    <p:sldId id="641" r:id="rId43"/>
    <p:sldId id="639" r:id="rId44"/>
    <p:sldId id="642" r:id="rId45"/>
    <p:sldId id="640" r:id="rId46"/>
    <p:sldId id="600" r:id="rId47"/>
    <p:sldId id="504" r:id="rId48"/>
    <p:sldId id="601" r:id="rId49"/>
    <p:sldId id="511" r:id="rId50"/>
    <p:sldId id="512" r:id="rId51"/>
    <p:sldId id="513" r:id="rId52"/>
    <p:sldId id="644" r:id="rId53"/>
    <p:sldId id="643" r:id="rId54"/>
    <p:sldId id="602" r:id="rId55"/>
    <p:sldId id="515" r:id="rId56"/>
    <p:sldId id="646" r:id="rId57"/>
    <p:sldId id="645" r:id="rId58"/>
    <p:sldId id="603" r:id="rId59"/>
    <p:sldId id="517" r:id="rId60"/>
    <p:sldId id="648" r:id="rId61"/>
    <p:sldId id="647" r:id="rId62"/>
    <p:sldId id="604" r:id="rId63"/>
    <p:sldId id="519" r:id="rId64"/>
    <p:sldId id="650" r:id="rId65"/>
    <p:sldId id="649" r:id="rId66"/>
    <p:sldId id="605" r:id="rId67"/>
    <p:sldId id="521" r:id="rId68"/>
    <p:sldId id="652" r:id="rId69"/>
    <p:sldId id="651" r:id="rId70"/>
    <p:sldId id="606" r:id="rId71"/>
    <p:sldId id="528" r:id="rId72"/>
    <p:sldId id="538" r:id="rId73"/>
    <p:sldId id="539" r:id="rId74"/>
    <p:sldId id="653" r:id="rId75"/>
    <p:sldId id="655" r:id="rId76"/>
    <p:sldId id="656" r:id="rId77"/>
    <p:sldId id="654" r:id="rId78"/>
    <p:sldId id="657" r:id="rId79"/>
    <p:sldId id="658" r:id="rId80"/>
    <p:sldId id="659" r:id="rId81"/>
    <p:sldId id="660" r:id="rId82"/>
    <p:sldId id="661" r:id="rId83"/>
    <p:sldId id="662" r:id="rId84"/>
    <p:sldId id="540" r:id="rId85"/>
    <p:sldId id="608" r:id="rId86"/>
    <p:sldId id="607" r:id="rId87"/>
    <p:sldId id="541" r:id="rId88"/>
    <p:sldId id="547" r:id="rId89"/>
    <p:sldId id="548" r:id="rId90"/>
    <p:sldId id="663" r:id="rId91"/>
    <p:sldId id="664" r:id="rId92"/>
    <p:sldId id="665" r:id="rId93"/>
    <p:sldId id="666" r:id="rId94"/>
    <p:sldId id="609" r:id="rId95"/>
    <p:sldId id="610" r:id="rId96"/>
    <p:sldId id="611" r:id="rId97"/>
    <p:sldId id="612" r:id="rId98"/>
    <p:sldId id="667" r:id="rId99"/>
    <p:sldId id="668" r:id="rId100"/>
    <p:sldId id="550" r:id="rId101"/>
    <p:sldId id="551" r:id="rId102"/>
    <p:sldId id="558" r:id="rId103"/>
    <p:sldId id="559" r:id="rId104"/>
    <p:sldId id="561" r:id="rId105"/>
    <p:sldId id="562" r:id="rId106"/>
    <p:sldId id="564" r:id="rId107"/>
    <p:sldId id="565" r:id="rId108"/>
    <p:sldId id="567" r:id="rId109"/>
    <p:sldId id="568" r:id="rId110"/>
    <p:sldId id="570" r:id="rId111"/>
    <p:sldId id="571" r:id="rId112"/>
    <p:sldId id="573" r:id="rId113"/>
    <p:sldId id="574" r:id="rId114"/>
    <p:sldId id="576" r:id="rId115"/>
    <p:sldId id="577" r:id="rId116"/>
    <p:sldId id="584" r:id="rId117"/>
    <p:sldId id="585" r:id="rId118"/>
    <p:sldId id="670" r:id="rId119"/>
    <p:sldId id="671" r:id="rId120"/>
    <p:sldId id="586" r:id="rId121"/>
    <p:sldId id="587" r:id="rId122"/>
    <p:sldId id="588" r:id="rId123"/>
    <p:sldId id="589" r:id="rId124"/>
    <p:sldId id="590" r:id="rId125"/>
    <p:sldId id="591" r:id="rId126"/>
    <p:sldId id="615" r:id="rId127"/>
    <p:sldId id="616" r:id="rId128"/>
    <p:sldId id="617" r:id="rId129"/>
    <p:sldId id="618" r:id="rId130"/>
    <p:sldId id="619" r:id="rId131"/>
    <p:sldId id="620" r:id="rId132"/>
    <p:sldId id="592" r:id="rId1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0929"/>
  </p:normalViewPr>
  <p:slideViewPr>
    <p:cSldViewPr>
      <p:cViewPr varScale="1">
        <p:scale>
          <a:sx n="98" d="100"/>
          <a:sy n="98" d="100"/>
        </p:scale>
        <p:origin x="3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78BF6F-DB85-40C7-97EA-C8670AAC6E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00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71D7F-FF58-4306-BF1D-7B5EC6B0BB88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079317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E24329-DF74-402D-930D-23BA0BDB2748}" type="slidenum">
              <a:rPr lang="ru-RU" altLang="ru-RU" sz="1200"/>
              <a:pPr eaLnBrk="1" hangingPunct="1"/>
              <a:t>103</a:t>
            </a:fld>
            <a:endParaRPr lang="ru-RU" alt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504517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A8B545-6C95-45C9-842D-6B2604BD1C29}" type="slidenum">
              <a:rPr lang="ru-RU" altLang="ru-RU" sz="1200"/>
              <a:pPr eaLnBrk="1" hangingPunct="1"/>
              <a:t>104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792860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A8B545-6C95-45C9-842D-6B2604BD1C29}" type="slidenum">
              <a:rPr lang="ru-RU" altLang="ru-RU" sz="1200"/>
              <a:pPr eaLnBrk="1" hangingPunct="1"/>
              <a:t>105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274125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E36084-9D91-4A67-BBC7-5989667FD2FA}" type="slidenum">
              <a:rPr lang="ru-RU" altLang="ru-RU" sz="1200"/>
              <a:pPr eaLnBrk="1" hangingPunct="1"/>
              <a:t>106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7473054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E36084-9D91-4A67-BBC7-5989667FD2FA}" type="slidenum">
              <a:rPr lang="ru-RU" altLang="ru-RU" sz="1200"/>
              <a:pPr eaLnBrk="1" hangingPunct="1"/>
              <a:t>107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470471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EDAE98-B7A6-4E1A-B189-3E976D43258B}" type="slidenum">
              <a:rPr lang="ru-RU" altLang="ru-RU" sz="1200"/>
              <a:pPr eaLnBrk="1" hangingPunct="1"/>
              <a:t>108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783475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EDAE98-B7A6-4E1A-B189-3E976D43258B}" type="slidenum">
              <a:rPr lang="ru-RU" altLang="ru-RU" sz="1200"/>
              <a:pPr eaLnBrk="1" hangingPunct="1"/>
              <a:t>109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25048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F2277B-9424-411B-8051-1BD259B4CBE5}" type="slidenum">
              <a:rPr lang="ru-RU" altLang="ru-RU" sz="1200"/>
              <a:pPr eaLnBrk="1" hangingPunct="1"/>
              <a:t>110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47561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F2277B-9424-411B-8051-1BD259B4CBE5}" type="slidenum">
              <a:rPr lang="ru-RU" altLang="ru-RU" sz="1200"/>
              <a:pPr eaLnBrk="1" hangingPunct="1"/>
              <a:t>111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942896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117543-643C-4A72-B05A-E4008E53BFDC}" type="slidenum">
              <a:rPr lang="ru-RU" altLang="ru-RU" sz="1200"/>
              <a:pPr eaLnBrk="1" hangingPunct="1"/>
              <a:t>112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378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FA1BC-3F0C-492A-A1AC-BD958C83692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117543-643C-4A72-B05A-E4008E53BFDC}" type="slidenum">
              <a:rPr lang="ru-RU" altLang="ru-RU" sz="1200"/>
              <a:pPr eaLnBrk="1" hangingPunct="1"/>
              <a:t>113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0210773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07E9FC-00BC-4BDD-A3F8-DA01E619F480}" type="slidenum">
              <a:rPr lang="ru-RU" altLang="ru-RU" sz="1200"/>
              <a:pPr eaLnBrk="1" hangingPunct="1"/>
              <a:t>114</a:t>
            </a:fld>
            <a:endParaRPr lang="ru-RU" alt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487281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07E9FC-00BC-4BDD-A3F8-DA01E619F480}" type="slidenum">
              <a:rPr lang="ru-RU" altLang="ru-RU" sz="1200"/>
              <a:pPr eaLnBrk="1" hangingPunct="1"/>
              <a:t>115</a:t>
            </a:fld>
            <a:endParaRPr lang="ru-RU" alt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3414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9252516-355E-4CE5-8495-B49F79F6788D}" type="slidenum">
              <a:rPr lang="ru-RU" altLang="ru-RU" sz="1200"/>
              <a:pPr eaLnBrk="1" hangingPunct="1"/>
              <a:t>116</a:t>
            </a:fld>
            <a:endParaRPr lang="ru-RU" alt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603352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9252516-355E-4CE5-8495-B49F79F6788D}" type="slidenum">
              <a:rPr lang="ru-RU" altLang="ru-RU" sz="1200"/>
              <a:pPr eaLnBrk="1" hangingPunct="1"/>
              <a:t>117</a:t>
            </a:fld>
            <a:endParaRPr lang="ru-RU" alt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601344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EB99EE-E354-4BBD-A674-C29D12FD2685}" type="slidenum">
              <a:rPr lang="ru-RU" altLang="ru-RU" sz="1200"/>
              <a:pPr eaLnBrk="1" hangingPunct="1"/>
              <a:t>118</a:t>
            </a:fld>
            <a:endParaRPr lang="ru-RU" alt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5936892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EB99EE-E354-4BBD-A674-C29D12FD2685}" type="slidenum">
              <a:rPr lang="ru-RU" altLang="ru-RU" sz="1200"/>
              <a:pPr eaLnBrk="1" hangingPunct="1"/>
              <a:t>119</a:t>
            </a:fld>
            <a:endParaRPr lang="ru-RU" alt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423996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EB99EE-E354-4BBD-A674-C29D12FD2685}" type="slidenum">
              <a:rPr lang="ru-RU" altLang="ru-RU" sz="1200"/>
              <a:pPr eaLnBrk="1" hangingPunct="1"/>
              <a:t>120</a:t>
            </a:fld>
            <a:endParaRPr lang="ru-RU" alt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371908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EB99EE-E354-4BBD-A674-C29D12FD2685}" type="slidenum">
              <a:rPr lang="ru-RU" altLang="ru-RU" sz="1200"/>
              <a:pPr eaLnBrk="1" hangingPunct="1"/>
              <a:t>121</a:t>
            </a:fld>
            <a:endParaRPr lang="ru-RU" alt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087876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84220A-D6F6-4D15-916B-CBD6338F2EE8}" type="slidenum">
              <a:rPr lang="ru-RU" altLang="ru-RU" sz="1200"/>
              <a:pPr eaLnBrk="1" hangingPunct="1"/>
              <a:t>122</a:t>
            </a:fld>
            <a:endParaRPr lang="ru-RU" alt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1290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FA1BC-3F0C-492A-A1AC-BD958C83692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983146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C0FBF1-4F6A-4411-9C19-5E4F6023CBCA}" type="slidenum">
              <a:rPr lang="ru-RU" altLang="ru-RU" sz="1200"/>
              <a:pPr eaLnBrk="1" hangingPunct="1"/>
              <a:t>123</a:t>
            </a:fld>
            <a:endParaRPr lang="ru-RU" alt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7095760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38F12A-68A1-4333-A4A0-8E8C09AACB55}" type="slidenum">
              <a:rPr lang="ru-RU" altLang="ru-RU" sz="1200"/>
              <a:pPr eaLnBrk="1" hangingPunct="1"/>
              <a:t>124</a:t>
            </a:fld>
            <a:endParaRPr lang="ru-RU" alt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1205627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1A33EA-14EC-4C37-8AFD-EC365C6452DC}" type="slidenum">
              <a:rPr lang="ru-RU" altLang="ru-RU" sz="1200"/>
              <a:pPr eaLnBrk="1" hangingPunct="1"/>
              <a:t>125</a:t>
            </a:fld>
            <a:endParaRPr lang="ru-RU" altLang="ru-RU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808765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126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7938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127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688237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128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7636709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129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089453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130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153827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131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961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FA1BC-3F0C-492A-A1AC-BD958C83692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535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FA1BC-3F0C-492A-A1AC-BD958C836927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7580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40FD6-D057-4111-837A-576B6096C15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40FD6-D057-4111-837A-576B6096C15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69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40FD6-D057-4111-837A-576B6096C15B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4126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40FD6-D057-4111-837A-576B6096C15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7243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EB57-AA10-44D3-9B7B-26324B68737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EAA3D-D5FD-4B5A-A970-169D1C06989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0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5420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EB57-AA10-44D3-9B7B-26324B68737C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604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EB57-AA10-44D3-9B7B-26324B68737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9949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EB57-AA10-44D3-9B7B-26324B68737C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47552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4C9CD-F345-4FBA-A423-263DBAF7465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8960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65A13-9A64-4922-9025-1606415EE2F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98906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3D36D-F3BD-421C-8123-E33E5CF2C89A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7548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8522E-1A7C-452B-B55D-0EEA0C0B6AC7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3424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8522E-1A7C-452B-B55D-0EEA0C0B6AC7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43170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8522E-1A7C-452B-B55D-0EEA0C0B6AC7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7338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8522E-1A7C-452B-B55D-0EEA0C0B6AC7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0446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C42-ACA1-4428-BE41-7B3042DC2CA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8522E-1A7C-452B-B55D-0EEA0C0B6AC7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084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8522E-1A7C-452B-B55D-0EEA0C0B6AC7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51389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92EA-387E-4424-A2D1-5AB7A4B3E625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032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92EA-387E-4424-A2D1-5AB7A4B3E625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0813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92EA-387E-4424-A2D1-5AB7A4B3E625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3583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92EA-387E-4424-A2D1-5AB7A4B3E625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6284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92EA-387E-4424-A2D1-5AB7A4B3E625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7792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492EA-387E-4424-A2D1-5AB7A4B3E625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7181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6B0FB-F374-40F0-B326-62170ADFC3A2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320279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6B0FB-F374-40F0-B326-62170ADFC3A2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3540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C42-ACA1-4428-BE41-7B3042DC2CA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57355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6B0FB-F374-40F0-B326-62170ADFC3A2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99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6B0FB-F374-40F0-B326-62170ADFC3A2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09854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6B0FB-F374-40F0-B326-62170ADFC3A2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8020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6B0FB-F374-40F0-B326-62170ADFC3A2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81267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76E67-161A-46AB-A03D-E520BC87D945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7899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76E67-161A-46AB-A03D-E520BC87D945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25809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5FA2D-04C8-4E6F-A993-8641A4E9862E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1780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3980D-209E-4721-B465-7255825DE7ED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70181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F4AFB-F165-4F3D-819D-75FBCF0851EA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22804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F4AFB-F165-4F3D-819D-75FBCF0851EA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378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C42-ACA1-4428-BE41-7B3042DC2CA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014319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F4AFB-F165-4F3D-819D-75FBCF0851EA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59862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F4AFB-F165-4F3D-819D-75FBCF0851EA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29561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1502D-CD45-421B-B9FF-FEC3A9044F14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747775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1502D-CD45-421B-B9FF-FEC3A9044F14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050427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1502D-CD45-421B-B9FF-FEC3A9044F14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28391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1502D-CD45-421B-B9FF-FEC3A9044F14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81601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D8A9A-1092-4746-9334-0AA35AC08205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60158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D8A9A-1092-4746-9334-0AA35AC08205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79832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D8A9A-1092-4746-9334-0AA35AC08205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72803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D8A9A-1092-4746-9334-0AA35AC08205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391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CC42-ACA1-4428-BE41-7B3042DC2CA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15974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E5786-361D-44CF-AE05-8BA89B927429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088964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E5786-361D-44CF-AE05-8BA89B927429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19027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E5786-361D-44CF-AE05-8BA89B927429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917064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E5786-361D-44CF-AE05-8BA89B927429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56350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03B2-57FF-4B8F-B46C-74DE51EFBC14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787660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03B2-57FF-4B8F-B46C-74DE51EFBC14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923625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03B2-57FF-4B8F-B46C-74DE51EFBC14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90036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03B2-57FF-4B8F-B46C-74DE51EFBC14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853872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0F31D-608A-4A7A-AE5B-C34F93DCF5FB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02058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2A1E9E-1A35-405A-896A-7E9649800169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068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71D7F-FF58-4306-BF1D-7B5EC6B0BB8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37B701-EBBD-40BA-8A6D-04BD3E6B4132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667891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9FE311-EA44-40EA-8BE3-9ABFD5EAC9B9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4433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B0873A-828C-4D48-BC77-24E9CC3AA1E8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07117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9D470ED-3735-44B4-9D66-4EB81D2FBDF8}" type="slidenum">
              <a:rPr lang="ru-RU" altLang="ru-RU" sz="1200"/>
              <a:pPr eaLnBrk="1" hangingPunct="1"/>
              <a:t>76</a:t>
            </a:fld>
            <a:endParaRPr lang="ru-RU" altLang="ru-R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92535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107F45-D7D2-4466-B45A-3263DFF1FA26}" type="slidenum">
              <a:rPr lang="ru-RU" altLang="ru-RU" sz="1200"/>
              <a:pPr eaLnBrk="1" hangingPunct="1"/>
              <a:t>77</a:t>
            </a:fld>
            <a:endParaRPr lang="ru-RU" alt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</a:rPr>
              <a:t>В режиме слайдов ответы появляются после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кликанья</a:t>
            </a:r>
            <a:r>
              <a:rPr lang="ru-RU" altLang="ru-RU" dirty="0" smtClean="0">
                <a:latin typeface="Times New Roman" panose="02020603050405020304" pitchFamily="18" charset="0"/>
              </a:rPr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46376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3F6C51-9E18-4BE9-B75B-F8CA1455F348}" type="slidenum">
              <a:rPr lang="ru-RU" altLang="ru-RU" sz="1200"/>
              <a:pPr eaLnBrk="1" hangingPunct="1"/>
              <a:t>78</a:t>
            </a:fld>
            <a:endParaRPr lang="ru-RU" alt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329200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E36084-9D91-4A67-BBC7-5989667FD2FA}" type="slidenum">
              <a:rPr lang="ru-RU" altLang="ru-RU" sz="1200"/>
              <a:pPr eaLnBrk="1" hangingPunct="1"/>
              <a:t>79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218505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5376D6-1379-4F47-95DC-D27CFCBF0C72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99963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4131EE-2A00-4B10-AD08-3B42FD59782C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14548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86E196-704F-4FC0-A3D3-8715C125AE07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8778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71D7F-FF58-4306-BF1D-7B5EC6B0BB8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83559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87EFAC-5FC3-43EE-9174-258FBFAB1988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77348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9C45B3-A94B-4561-B052-D6BD0910FD9F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159679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9C45B3-A94B-4561-B052-D6BD0910FD9F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81827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9C45B3-A94B-4561-B052-D6BD0910FD9F}" type="slidenum">
              <a:rPr lang="ru-RU" altLang="ru-RU" sz="1200"/>
              <a:pPr eaLnBrk="1" hangingPunct="1"/>
              <a:t>86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52969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9C45B3-A94B-4561-B052-D6BD0910FD9F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946042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B72FF1-6D34-4EAC-9665-1AEF425975A3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61497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B72FF1-6D34-4EAC-9665-1AEF425975A3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82326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A8749D-5CFC-451C-9364-297DE0D24BF1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6506109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A8749D-5CFC-451C-9364-297DE0D24BF1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280507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1324BC-8582-4D45-AE94-0FF4576E1FCD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680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71D7F-FF58-4306-BF1D-7B5EC6B0BB88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43826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1324BC-8582-4D45-AE94-0FF4576E1FCD}" type="slidenum">
              <a:rPr lang="ru-RU" altLang="ru-RU" sz="1200"/>
              <a:pPr eaLnBrk="1" hangingPunct="1"/>
              <a:t>93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564603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8D7567-A119-4C4A-93C8-D418D9F9C7AF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257798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8D7567-A119-4C4A-93C8-D418D9F9C7AF}" type="slidenum">
              <a:rPr lang="ru-RU" altLang="ru-RU" sz="1200"/>
              <a:pPr eaLnBrk="1" hangingPunct="1"/>
              <a:t>95</a:t>
            </a:fld>
            <a:endParaRPr lang="ru-RU" alt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86630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0BF5D9-ABF0-45B5-BD42-4FB6EB7762F5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233192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0BF5D9-ABF0-45B5-BD42-4FB6EB7762F5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7716807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C893E0-61DE-45E2-9BB8-98164ED791FC}" type="slidenum">
              <a:rPr lang="ru-RU" altLang="ru-RU" sz="1200"/>
              <a:pPr eaLnBrk="1" hangingPunct="1"/>
              <a:t>98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791850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C893E0-61DE-45E2-9BB8-98164ED791FC}" type="slidenum">
              <a:rPr lang="ru-RU" altLang="ru-RU" sz="1200"/>
              <a:pPr eaLnBrk="1" hangingPunct="1"/>
              <a:t>99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8510393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F04DE2-6001-4C81-A77E-F14FA0B8F898}" type="slidenum">
              <a:rPr lang="ru-RU" altLang="ru-RU" sz="1200"/>
              <a:pPr eaLnBrk="1" hangingPunct="1"/>
              <a:t>100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82592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F04DE2-6001-4C81-A77E-F14FA0B8F898}" type="slidenum">
              <a:rPr lang="ru-RU" altLang="ru-RU" sz="1200"/>
              <a:pPr eaLnBrk="1" hangingPunct="1"/>
              <a:t>101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732585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E24329-DF74-402D-930D-23BA0BDB2748}" type="slidenum">
              <a:rPr lang="ru-RU" altLang="ru-RU" sz="1200"/>
              <a:pPr eaLnBrk="1" hangingPunct="1"/>
              <a:t>102</a:t>
            </a:fld>
            <a:endParaRPr lang="ru-RU" alt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46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5829D-9C75-4E44-AA1E-4231F5464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93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E8C22-0556-4D57-BBCE-1EF4114917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91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ADC13-5D25-4CEE-8B6B-DA31BF621B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9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88F7-DFCD-44B2-B27D-2D9513CB9B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0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3F47B-44AD-4CA6-A553-457FFCCAC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45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A15AE-DAD6-47B9-840A-9D315C1B9A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81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3A2E7-2AD1-4926-BE5F-52EC93335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60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42A-FBB9-4B2B-AE40-A846714AE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1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9B87-1780-46CE-B662-682817B49C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5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AAD0D-DD89-48B0-87D1-FAF23FE7A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9F3F1-52E0-43AF-8A17-DAA56CA672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4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421765-DEBA-4EFF-B75C-ED6F582882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geogebra.org/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emozina.ru/" TargetMode="External"/><Relationship Id="rId7" Type="http://schemas.openxmlformats.org/officeDocument/2006/relationships/image" Target="../media/image143.png"/><Relationship Id="rId2" Type="http://schemas.openxmlformats.org/officeDocument/2006/relationships/hyperlink" Target="mailto:ioc@mnemozina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ketschool.ru/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http://shop.mnemozina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Наглядная геометрия.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Симметрия. </a:t>
            </a:r>
            <a:r>
              <a:rPr lang="ru-RU" sz="3200" dirty="0" smtClean="0">
                <a:latin typeface="Arial Black" pitchFamily="34" charset="0"/>
              </a:rPr>
              <a:t>Паркеты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физико-математических наук,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кафедрой элементарной математики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МПГУ,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автор учебников по геометрии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5-6 7-9 и 10-11 классов</a:t>
            </a: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3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74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9*. Продолжите </a:t>
            </a:r>
            <a:r>
              <a:rPr lang="ru-RU" altLang="ru-RU" dirty="0">
                <a:cs typeface="Times New Roman" panose="02020603050405020304" pitchFamily="18" charset="0"/>
              </a:rPr>
              <a:t>составление паркета из квадратов и треугольников, равных данным, так, чтобы в каждой вершине сходилось два квадрата и три треугольника. Раскрасьте квадраты одним цветом, а треугольники – другим.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5758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597" name="Group 5"/>
          <p:cNvGrpSpPr>
            <a:grpSpLocks/>
          </p:cNvGrpSpPr>
          <p:nvPr/>
        </p:nvGrpSpPr>
        <p:grpSpPr bwMode="auto">
          <a:xfrm>
            <a:off x="304800" y="764704"/>
            <a:ext cx="6080125" cy="4648200"/>
            <a:chOff x="192" y="1296"/>
            <a:chExt cx="3830" cy="2928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96"/>
              <a:ext cx="2246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14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-2905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10. Изобразите </a:t>
            </a:r>
            <a:r>
              <a:rPr lang="ru-RU" altLang="ru-RU" sz="2800" dirty="0"/>
              <a:t>паркет из квадратов и </a:t>
            </a:r>
            <a:r>
              <a:rPr lang="ru-RU" altLang="ru-RU" sz="2800" dirty="0" smtClean="0"/>
              <a:t>треугольников так, чтобы в каждой вершине сходилось два квадрата и три треугольника.</a:t>
            </a:r>
            <a:endParaRPr lang="ru-RU" alt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268760"/>
            <a:ext cx="4163006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34" y="836712"/>
            <a:ext cx="4172532" cy="550621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9552" y="1700808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11. Продолжите </a:t>
            </a:r>
            <a:r>
              <a:rPr lang="ru-RU" altLang="ru-RU" dirty="0">
                <a:cs typeface="Times New Roman" panose="02020603050405020304" pitchFamily="18" charset="0"/>
              </a:rPr>
              <a:t>составление паркета из шестиугольников и треугольников, равных данным, так, чтобы в каждой вершине сходилось два шестиугольника и два треугольника. Раскрасьте шестиугольники одним цветом, а треугольники – другим.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548063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45" name="Group 5"/>
          <p:cNvGrpSpPr>
            <a:grpSpLocks/>
          </p:cNvGrpSpPr>
          <p:nvPr/>
        </p:nvGrpSpPr>
        <p:grpSpPr bwMode="auto">
          <a:xfrm>
            <a:off x="304800" y="692696"/>
            <a:ext cx="5924550" cy="4648200"/>
            <a:chOff x="192" y="1344"/>
            <a:chExt cx="3732" cy="2928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244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74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12. Продолжите </a:t>
            </a:r>
            <a:r>
              <a:rPr lang="ru-RU" altLang="ru-RU" dirty="0">
                <a:cs typeface="Times New Roman" panose="02020603050405020304" pitchFamily="18" charset="0"/>
              </a:rPr>
              <a:t>составление паркета из шестиугольников и треугольников, равных данным, так, чтобы в каждой вершине сходилось два шестиугольника и два треугольника. Раскрасьте шестиугольники одним цветом, а треугольники – другим.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04864"/>
            <a:ext cx="3134285" cy="41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836712"/>
            <a:ext cx="4324954" cy="5715798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9632" y="1628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13*. Продолжите </a:t>
            </a:r>
            <a:r>
              <a:rPr lang="ru-RU" altLang="ru-RU" dirty="0">
                <a:cs typeface="Times New Roman" panose="02020603050405020304" pitchFamily="18" charset="0"/>
              </a:rPr>
              <a:t>составление паркета из шестиугольников, квадратов и треугольников, равных данным, так, чтобы в каждой вершине сходились шестиугольник, два квадрата и треугольник. Раскрасьте шестиугольники и треугольники одним цветом, а квадраты – другим.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562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693" name="Group 5"/>
          <p:cNvGrpSpPr>
            <a:grpSpLocks/>
          </p:cNvGrpSpPr>
          <p:nvPr/>
        </p:nvGrpSpPr>
        <p:grpSpPr bwMode="auto">
          <a:xfrm>
            <a:off x="304800" y="836712"/>
            <a:ext cx="5918200" cy="4648200"/>
            <a:chOff x="192" y="1296"/>
            <a:chExt cx="3728" cy="2928"/>
          </a:xfrm>
        </p:grpSpPr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96"/>
              <a:ext cx="224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3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347936" y="4077072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874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14. Продолжите </a:t>
            </a:r>
            <a:r>
              <a:rPr lang="ru-RU" altLang="ru-RU" dirty="0">
                <a:cs typeface="Times New Roman" panose="02020603050405020304" pitchFamily="18" charset="0"/>
              </a:rPr>
              <a:t>составление паркета из восьмиугольников и квадратов, равных данным, так, чтобы в каждой вершине сходилось два восьмиугольника и один квадрат. Раскрасьте восьмиугольники одним цветом, а квадраты – другим.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1838"/>
            <a:ext cx="372427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741" name="Group 5"/>
          <p:cNvGrpSpPr>
            <a:grpSpLocks/>
          </p:cNvGrpSpPr>
          <p:nvPr/>
        </p:nvGrpSpPr>
        <p:grpSpPr bwMode="auto">
          <a:xfrm>
            <a:off x="304800" y="548680"/>
            <a:ext cx="6088063" cy="4876800"/>
            <a:chOff x="192" y="1248"/>
            <a:chExt cx="3835" cy="3072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48"/>
              <a:ext cx="2347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25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15832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15*. Продолжите </a:t>
            </a:r>
            <a:r>
              <a:rPr lang="ru-RU" altLang="ru-RU" dirty="0">
                <a:cs typeface="Times New Roman" panose="02020603050405020304" pitchFamily="18" charset="0"/>
              </a:rPr>
              <a:t>составление паркета из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двенадцатиугольников</a:t>
            </a:r>
            <a:r>
              <a:rPr lang="ru-RU" altLang="ru-RU" dirty="0">
                <a:cs typeface="Times New Roman" panose="02020603050405020304" pitchFamily="18" charset="0"/>
              </a:rPr>
              <a:t> и треугольников, равных данным, так, чтобы в каждой вершине сходилось два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двенадцатиугольника</a:t>
            </a:r>
            <a:r>
              <a:rPr lang="ru-RU" altLang="ru-RU" dirty="0">
                <a:cs typeface="Times New Roman" panose="02020603050405020304" pitchFamily="18" charset="0"/>
              </a:rPr>
              <a:t> и один треугольник. Раскрасьте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двенадцатиугольники</a:t>
            </a:r>
            <a:r>
              <a:rPr lang="ru-RU" altLang="ru-RU" dirty="0">
                <a:cs typeface="Times New Roman" panose="02020603050405020304" pitchFamily="18" charset="0"/>
              </a:rPr>
              <a:t> одним цветом, а треугольники – другим.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72816"/>
            <a:ext cx="36591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89" name="Group 5"/>
          <p:cNvGrpSpPr>
            <a:grpSpLocks/>
          </p:cNvGrpSpPr>
          <p:nvPr/>
        </p:nvGrpSpPr>
        <p:grpSpPr bwMode="auto">
          <a:xfrm>
            <a:off x="304800" y="404664"/>
            <a:ext cx="5975350" cy="4800600"/>
            <a:chOff x="192" y="1296"/>
            <a:chExt cx="3764" cy="3024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296"/>
              <a:ext cx="2324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649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16*. Продолжите </a:t>
            </a:r>
            <a:r>
              <a:rPr lang="ru-RU" altLang="ru-RU" dirty="0">
                <a:cs typeface="Times New Roman" panose="02020603050405020304" pitchFamily="18" charset="0"/>
              </a:rPr>
              <a:t>составление паркета из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двенадцатиугольников</a:t>
            </a:r>
            <a:r>
              <a:rPr lang="ru-RU" altLang="ru-RU" dirty="0">
                <a:cs typeface="Times New Roman" panose="02020603050405020304" pitchFamily="18" charset="0"/>
              </a:rPr>
              <a:t>, шестиугольников и квадратов, равных данным, так, чтобы в каждой вершине сходилось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</a:t>
            </a:r>
            <a:r>
              <a:rPr lang="ru-RU" altLang="ru-RU" dirty="0">
                <a:cs typeface="Times New Roman" panose="02020603050405020304" pitchFamily="18" charset="0"/>
              </a:rPr>
              <a:t>, шестиугольник и квадрат. Раскрасьте </a:t>
            </a:r>
            <a:r>
              <a:rPr lang="ru-RU" altLang="ru-RU" dirty="0" err="1">
                <a:cs typeface="Times New Roman" panose="02020603050405020304" pitchFamily="18" charset="0"/>
              </a:rPr>
              <a:t>двенадцатиугольники</a:t>
            </a:r>
            <a:r>
              <a:rPr lang="ru-RU" altLang="ru-RU" dirty="0">
                <a:cs typeface="Times New Roman" panose="02020603050405020304" pitchFamily="18" charset="0"/>
              </a:rPr>
              <a:t> одним цветом, шестиугольники – другим, а квадраты – третьим.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83390"/>
            <a:ext cx="3467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837" name="Group 5"/>
          <p:cNvGrpSpPr>
            <a:grpSpLocks/>
          </p:cNvGrpSpPr>
          <p:nvPr/>
        </p:nvGrpSpPr>
        <p:grpSpPr bwMode="auto">
          <a:xfrm>
            <a:off x="304800" y="836712"/>
            <a:ext cx="6015038" cy="4572000"/>
            <a:chOff x="192" y="1440"/>
            <a:chExt cx="3789" cy="2880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40"/>
              <a:ext cx="2205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77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7713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17. Заполните </a:t>
            </a:r>
            <a:r>
              <a:rPr lang="ru-RU" altLang="ru-RU" dirty="0"/>
              <a:t>плоскость</a:t>
            </a:r>
            <a:r>
              <a:rPr lang="ru-RU" altLang="ru-RU" dirty="0">
                <a:cs typeface="Times New Roman" panose="02020603050405020304" pitchFamily="18" charset="0"/>
              </a:rPr>
              <a:t> многоугольник</a:t>
            </a:r>
            <a:r>
              <a:rPr lang="ru-RU" altLang="ru-RU" dirty="0"/>
              <a:t>ами</a:t>
            </a:r>
            <a:r>
              <a:rPr lang="ru-RU" altLang="ru-RU" dirty="0">
                <a:cs typeface="Times New Roman" panose="02020603050405020304" pitchFamily="18" charset="0"/>
              </a:rPr>
              <a:t>, равны</a:t>
            </a:r>
            <a:r>
              <a:rPr lang="ru-RU" altLang="ru-RU" dirty="0"/>
              <a:t>ми</a:t>
            </a:r>
            <a:r>
              <a:rPr lang="ru-RU" altLang="ru-RU" dirty="0">
                <a:cs typeface="Times New Roman" panose="02020603050405020304" pitchFamily="18" charset="0"/>
              </a:rPr>
              <a:t> данному. Раскрасьте </a:t>
            </a:r>
            <a:r>
              <a:rPr lang="ru-RU" altLang="ru-RU" dirty="0"/>
              <a:t>многоугольники</a:t>
            </a:r>
            <a:r>
              <a:rPr lang="ru-RU" altLang="ru-RU" dirty="0">
                <a:cs typeface="Times New Roman" panose="02020603050405020304" pitchFamily="18" charset="0"/>
              </a:rPr>
              <a:t> в два цвета так, чтобы соседние многоугольники были окрашены в разные цвета.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40768"/>
            <a:ext cx="4016375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85" name="Group 5"/>
          <p:cNvGrpSpPr>
            <a:grpSpLocks/>
          </p:cNvGrpSpPr>
          <p:nvPr/>
        </p:nvGrpSpPr>
        <p:grpSpPr bwMode="auto">
          <a:xfrm>
            <a:off x="304800" y="620688"/>
            <a:ext cx="6323013" cy="5257800"/>
            <a:chOff x="192" y="1008"/>
            <a:chExt cx="3983" cy="3312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08"/>
              <a:ext cx="2543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8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18*. Заполните </a:t>
            </a:r>
            <a:r>
              <a:rPr lang="ru-RU" altLang="ru-RU" dirty="0"/>
              <a:t>плоскость</a:t>
            </a:r>
            <a:r>
              <a:rPr lang="ru-RU" altLang="ru-RU" dirty="0">
                <a:cs typeface="Times New Roman" panose="02020603050405020304" pitchFamily="18" charset="0"/>
              </a:rPr>
              <a:t> многоугольник</a:t>
            </a:r>
            <a:r>
              <a:rPr lang="ru-RU" altLang="ru-RU" dirty="0"/>
              <a:t>ами</a:t>
            </a:r>
            <a:r>
              <a:rPr lang="ru-RU" altLang="ru-RU" dirty="0">
                <a:cs typeface="Times New Roman" panose="02020603050405020304" pitchFamily="18" charset="0"/>
              </a:rPr>
              <a:t>, равны</a:t>
            </a:r>
            <a:r>
              <a:rPr lang="ru-RU" altLang="ru-RU" dirty="0"/>
              <a:t>ми</a:t>
            </a:r>
            <a:r>
              <a:rPr lang="ru-RU" altLang="ru-RU" dirty="0">
                <a:cs typeface="Times New Roman" panose="02020603050405020304" pitchFamily="18" charset="0"/>
              </a:rPr>
              <a:t> данному. Раскрасьте </a:t>
            </a:r>
            <a:r>
              <a:rPr lang="ru-RU" altLang="ru-RU" dirty="0"/>
              <a:t>многоугольники</a:t>
            </a:r>
            <a:r>
              <a:rPr lang="ru-RU" altLang="ru-RU" dirty="0">
                <a:cs typeface="Times New Roman" panose="02020603050405020304" pitchFamily="18" charset="0"/>
              </a:rPr>
              <a:t> в два цвета так, чтобы соседние многоугольники были окрашены в разные цвета.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88840"/>
            <a:ext cx="690433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" y="451368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32856"/>
            <a:ext cx="5587828" cy="32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4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19*. Заполните </a:t>
            </a:r>
            <a:r>
              <a:rPr lang="ru-RU" altLang="ru-RU" dirty="0"/>
              <a:t>плоскость</a:t>
            </a:r>
            <a:r>
              <a:rPr lang="ru-RU" altLang="ru-RU" dirty="0">
                <a:cs typeface="Times New Roman" panose="02020603050405020304" pitchFamily="18" charset="0"/>
              </a:rPr>
              <a:t> многоугольник</a:t>
            </a:r>
            <a:r>
              <a:rPr lang="ru-RU" altLang="ru-RU" dirty="0"/>
              <a:t>ами</a:t>
            </a:r>
            <a:r>
              <a:rPr lang="ru-RU" altLang="ru-RU" dirty="0">
                <a:cs typeface="Times New Roman" panose="02020603050405020304" pitchFamily="18" charset="0"/>
              </a:rPr>
              <a:t>, равны</a:t>
            </a:r>
            <a:r>
              <a:rPr lang="ru-RU" altLang="ru-RU" dirty="0"/>
              <a:t>ми</a:t>
            </a:r>
            <a:r>
              <a:rPr lang="ru-RU" altLang="ru-RU" dirty="0">
                <a:cs typeface="Times New Roman" panose="02020603050405020304" pitchFamily="18" charset="0"/>
              </a:rPr>
              <a:t> данному. Раскрасьте </a:t>
            </a:r>
            <a:r>
              <a:rPr lang="ru-RU" altLang="ru-RU" dirty="0"/>
              <a:t>многоугольники</a:t>
            </a:r>
            <a:r>
              <a:rPr lang="ru-RU" altLang="ru-RU" dirty="0">
                <a:cs typeface="Times New Roman" panose="02020603050405020304" pitchFamily="18" charset="0"/>
              </a:rPr>
              <a:t> в два цвета так, чтобы соседние многоугольники были окрашены в разные цвета.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9703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0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933" name="Group 5"/>
          <p:cNvGrpSpPr>
            <a:grpSpLocks/>
          </p:cNvGrpSpPr>
          <p:nvPr/>
        </p:nvGrpSpPr>
        <p:grpSpPr bwMode="auto">
          <a:xfrm>
            <a:off x="304800" y="476672"/>
            <a:ext cx="6265863" cy="5180012"/>
            <a:chOff x="192" y="1057"/>
            <a:chExt cx="3947" cy="3263"/>
          </a:xfrm>
        </p:grpSpPr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891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7"/>
              <a:ext cx="2507" cy="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61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Картины М. Эшера (Всадники)</a:t>
            </a:r>
          </a:p>
        </p:txBody>
      </p:sp>
      <p:pic>
        <p:nvPicPr>
          <p:cNvPr id="45059" name="Picture 7" descr="C:\Documents and Settings\Администратор\Мои документы\PICTURE\jpg\HORSE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1245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Картины М. Эшера (Птицы)</a:t>
            </a:r>
          </a:p>
        </p:txBody>
      </p:sp>
      <p:pic>
        <p:nvPicPr>
          <p:cNvPr id="46083" name="Picture 5" descr="C:\Documents and Settings\Администратор\Мои документы\PICTURE\Учебники\Птицы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Картины М. Эшера (Ящерицы)</a:t>
            </a:r>
          </a:p>
        </p:txBody>
      </p:sp>
      <p:pic>
        <p:nvPicPr>
          <p:cNvPr id="47107" name="Picture 5" descr="C:\Documents and Settings\Администратор\Мои документы\PICTURE\Учебники\Ящерицы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6198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1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Картины М. Эшера (Круг)</a:t>
            </a:r>
          </a:p>
        </p:txBody>
      </p:sp>
      <p:pic>
        <p:nvPicPr>
          <p:cNvPr id="48131" name="Picture 5" descr="C:\Documents and Settings\Администратор\Мои документы\PICTURE\jpg\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09600"/>
            <a:ext cx="58134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Программа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это свободно распространяемая программа, которую можно скачать с официального сайта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geogebra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u="sng" dirty="0"/>
              <a:t>.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	Она позволяет моделировать и решать различные алгебраические и геометрические задачи, строить графики функций, находить наибольшие и наименьшие значения, пределы, производные интегралы, получать изображения плоских и пространственных фигур, проводить дополнительные построения, создавать анимацию рисунков. </a:t>
            </a:r>
          </a:p>
          <a:p>
            <a:pPr algn="just"/>
            <a:r>
              <a:rPr lang="ru-RU" dirty="0"/>
              <a:t>	Кроме того, эта программа позволяет ставить геометрические опыты, проводить эксперименты, иллюстрировать формулы и теоремы, устанавливать зависимости между геометрическими величинами и мн. др.</a:t>
            </a:r>
          </a:p>
          <a:p>
            <a:pPr algn="just"/>
            <a:r>
              <a:rPr lang="ru-RU" dirty="0"/>
              <a:t>	Здесь мы рассмотрим возможности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для использования её в обучении </a:t>
            </a:r>
            <a:r>
              <a:rPr lang="ru-RU" dirty="0" smtClean="0"/>
              <a:t>наглядной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9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5" y="5947"/>
            <a:ext cx="91334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/>
              <a:t>Инструмент </a:t>
            </a:r>
            <a:r>
              <a:rPr lang="ru-RU" dirty="0" smtClean="0"/>
              <a:t>«Отражение относительно точки» </a:t>
            </a:r>
            <a:r>
              <a:rPr lang="ru-RU" dirty="0"/>
              <a:t>позволяет получать изображения </a:t>
            </a:r>
            <a:r>
              <a:rPr lang="ru-RU" dirty="0" smtClean="0"/>
              <a:t>фигур, центрально-симметричных данным. </a:t>
            </a:r>
            <a:r>
              <a:rPr lang="ru-RU" dirty="0"/>
              <a:t>Для этого нужно левой кнопкой мыши поочерёдно указать </a:t>
            </a:r>
            <a:r>
              <a:rPr lang="ru-RU" dirty="0" smtClean="0"/>
              <a:t>фигуру и центр симметрии. </a:t>
            </a:r>
            <a:r>
              <a:rPr lang="ru-RU" dirty="0"/>
              <a:t>На </a:t>
            </a:r>
            <a:r>
              <a:rPr lang="ru-RU" dirty="0" smtClean="0"/>
              <a:t>рисунке показан треугольник, полученный </a:t>
            </a:r>
            <a:r>
              <a:rPr lang="ru-RU" dirty="0"/>
              <a:t>таким образом</a:t>
            </a:r>
            <a:r>
              <a:rPr lang="ru-RU" dirty="0" smtClean="0"/>
              <a:t>. Цвет</a:t>
            </a:r>
            <a:r>
              <a:rPr lang="ru-RU" dirty="0"/>
              <a:t>, размеры </a:t>
            </a:r>
            <a:r>
              <a:rPr lang="ru-RU" dirty="0" smtClean="0"/>
              <a:t>вершин и сторон, </a:t>
            </a:r>
            <a:r>
              <a:rPr lang="ru-RU" dirty="0"/>
              <a:t>а также их обозначения, можно изменять.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2406156"/>
            <a:ext cx="5544616" cy="42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5" y="0"/>
            <a:ext cx="91334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/>
              <a:t>Инструмент </a:t>
            </a:r>
            <a:r>
              <a:rPr lang="ru-RU" dirty="0" smtClean="0"/>
              <a:t>«Отражение относительно прямой» </a:t>
            </a:r>
            <a:r>
              <a:rPr lang="ru-RU" dirty="0"/>
              <a:t>позволяет получать изображения </a:t>
            </a:r>
            <a:r>
              <a:rPr lang="ru-RU" dirty="0" smtClean="0"/>
              <a:t>фигур, симметричных данным относительно данной прямой. </a:t>
            </a:r>
            <a:r>
              <a:rPr lang="ru-RU" dirty="0"/>
              <a:t>Для этого нужно левой кнопкой мыши поочерёдно указать </a:t>
            </a:r>
            <a:r>
              <a:rPr lang="ru-RU" dirty="0" smtClean="0"/>
              <a:t>фигуру и ось симметрии. </a:t>
            </a:r>
            <a:r>
              <a:rPr lang="ru-RU" dirty="0"/>
              <a:t>На </a:t>
            </a:r>
            <a:r>
              <a:rPr lang="ru-RU" dirty="0" smtClean="0"/>
              <a:t>рисунке показан треугольник, полученный </a:t>
            </a:r>
            <a:r>
              <a:rPr lang="ru-RU" dirty="0"/>
              <a:t>таким образом</a:t>
            </a:r>
            <a:r>
              <a:rPr lang="ru-RU" dirty="0" smtClean="0"/>
              <a:t>. Цвет</a:t>
            </a:r>
            <a:r>
              <a:rPr lang="ru-RU" dirty="0"/>
              <a:t>, размеры </a:t>
            </a:r>
            <a:r>
              <a:rPr lang="ru-RU" dirty="0" smtClean="0"/>
              <a:t>вершин и сторон, </a:t>
            </a:r>
            <a:r>
              <a:rPr lang="ru-RU" dirty="0"/>
              <a:t>а также их обозначения, можно изменять.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296118"/>
            <a:ext cx="5876900" cy="44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5" y="-9594"/>
            <a:ext cx="913345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/>
              <a:t>Инструмент </a:t>
            </a:r>
            <a:r>
              <a:rPr lang="ru-RU" dirty="0" smtClean="0"/>
              <a:t>«Поворот вокруг точки» </a:t>
            </a:r>
            <a:r>
              <a:rPr lang="ru-RU" dirty="0"/>
              <a:t>позволяет </a:t>
            </a:r>
            <a:r>
              <a:rPr lang="ru-RU" dirty="0" smtClean="0"/>
              <a:t>строить фигуру, полученную поворотом данной фигуры на данный угол. </a:t>
            </a:r>
            <a:r>
              <a:rPr lang="ru-RU" dirty="0"/>
              <a:t>Для этого нужно левой кнопкой мыши поочерёдно указать </a:t>
            </a:r>
            <a:r>
              <a:rPr lang="ru-RU" dirty="0" smtClean="0"/>
              <a:t>фигуру и центр поворота. В открывшемся окне указать величину угла и нажать </a:t>
            </a:r>
            <a:r>
              <a:rPr lang="en-US" dirty="0" smtClean="0"/>
              <a:t>“Enter”. </a:t>
            </a:r>
            <a:r>
              <a:rPr lang="ru-RU" dirty="0" smtClean="0"/>
              <a:t>На рисунке показан треугольник, полученный </a:t>
            </a:r>
            <a:r>
              <a:rPr lang="ru-RU" dirty="0"/>
              <a:t>таким образом</a:t>
            </a:r>
            <a:r>
              <a:rPr lang="ru-RU" dirty="0" smtClean="0"/>
              <a:t>. Цвет</a:t>
            </a:r>
            <a:r>
              <a:rPr lang="ru-RU" dirty="0"/>
              <a:t>, размеры </a:t>
            </a:r>
            <a:r>
              <a:rPr lang="ru-RU" dirty="0" smtClean="0"/>
              <a:t>вершин и сторон, </a:t>
            </a:r>
            <a:r>
              <a:rPr lang="ru-RU" dirty="0"/>
              <a:t>а также их обозначения, можно изменять.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93" y="2736015"/>
            <a:ext cx="5133571" cy="39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347936" y="4077072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2985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6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5" y="175072"/>
            <a:ext cx="91334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/>
              <a:t>Инструмент </a:t>
            </a:r>
            <a:r>
              <a:rPr lang="ru-RU" dirty="0" smtClean="0"/>
              <a:t>«Параллельный перенос по вектору» </a:t>
            </a:r>
            <a:r>
              <a:rPr lang="ru-RU" dirty="0"/>
              <a:t>позволяет </a:t>
            </a:r>
            <a:r>
              <a:rPr lang="ru-RU" dirty="0" smtClean="0"/>
              <a:t>строить фигуру, полученную параллельным переносом данной фигуры на данный вектор. </a:t>
            </a:r>
            <a:r>
              <a:rPr lang="ru-RU" dirty="0"/>
              <a:t>Для этого нужно левой кнопкой мыши поочерёдно указать </a:t>
            </a:r>
            <a:r>
              <a:rPr lang="ru-RU" dirty="0" smtClean="0"/>
              <a:t>фигуру и вектор. На рисунке показан треугольник, полученный </a:t>
            </a:r>
            <a:r>
              <a:rPr lang="ru-RU" dirty="0"/>
              <a:t>таким образом</a:t>
            </a:r>
            <a:r>
              <a:rPr lang="ru-RU" dirty="0" smtClean="0"/>
              <a:t>. Цвет</a:t>
            </a:r>
            <a:r>
              <a:rPr lang="ru-RU" dirty="0"/>
              <a:t>, размеры </a:t>
            </a:r>
            <a:r>
              <a:rPr lang="ru-RU" dirty="0" smtClean="0"/>
              <a:t>вершин и сторон, </a:t>
            </a:r>
            <a:r>
              <a:rPr lang="ru-RU" dirty="0"/>
              <a:t>а также их обозначения, можно изменять.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53184"/>
            <a:ext cx="5301405" cy="40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5" y="7962"/>
            <a:ext cx="91334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 smtClean="0"/>
              <a:t>Используя центральную симметрию и параллельный перенос, можно строить различные паркеты. На рисунке показан паркет из четырёхугольников, полученный </a:t>
            </a:r>
            <a:r>
              <a:rPr lang="ru-RU" dirty="0"/>
              <a:t>таким образом</a:t>
            </a:r>
            <a:r>
              <a:rPr lang="ru-RU" dirty="0" smtClean="0"/>
              <a:t>. Цвет</a:t>
            </a:r>
            <a:r>
              <a:rPr lang="ru-RU" dirty="0"/>
              <a:t>, размеры </a:t>
            </a:r>
            <a:r>
              <a:rPr lang="ru-RU" dirty="0" smtClean="0"/>
              <a:t>вершин и сторон, </a:t>
            </a:r>
            <a:r>
              <a:rPr lang="ru-RU" dirty="0"/>
              <a:t>а также их обозначения, можно изменять.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2816"/>
            <a:ext cx="5112568" cy="4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188640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Издательство «Мнемозина»: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105043, Москва, ул. 6-я Парковая, д. 29 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8 (499) 367–67–81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ioc@mnemozina.ru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Сайт: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Интернет-магазин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shop.mnemozina.ru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Торговый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дом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td@mnemozina.ru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 8 (495) 644–20–26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Электронные формы учебников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пособий представлены на сайте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«Школа в кармане»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/>
              </a:rPr>
              <a:t>http://pocketschool.ru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16632"/>
            <a:ext cx="1296144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5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. 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прямую, симметричную данной прямой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относительно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</a:t>
            </a:r>
            <a:endParaRPr lang="en-US" altLang="ru-RU" sz="3200" dirty="0"/>
          </a:p>
        </p:txBody>
      </p:sp>
      <p:pic>
        <p:nvPicPr>
          <p:cNvPr id="514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3" y="198884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1331640" y="4293096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14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84" y="1628800"/>
            <a:ext cx="31242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>
                <a:cs typeface="Times New Roman" panose="02020603050405020304" pitchFamily="18" charset="0"/>
              </a:rPr>
              <a:t>6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. 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прямую, симметричную данной прямой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относительно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</a:t>
            </a:r>
            <a:endParaRPr lang="en-US" altLang="ru-RU" sz="3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125853" cy="308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1403648" y="4293096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32" y="1628799"/>
            <a:ext cx="3123374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7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A’B’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935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467544" y="40050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935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179512" y="260648"/>
            <a:ext cx="8964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Учебники по наглядной геометрии для 5, 6 классов издательства </a:t>
            </a:r>
            <a:r>
              <a:rPr lang="ru-RU" sz="2800" dirty="0">
                <a:solidFill>
                  <a:srgbClr val="FF0000"/>
                </a:solidFill>
              </a:rPr>
              <a:t>«Мнемозина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4" y="1414720"/>
            <a:ext cx="3525130" cy="4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301"/>
            <a:ext cx="3515022" cy="49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8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A’B’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7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467544" y="40050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9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четырехугольник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четырехугольнику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997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325913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107504" y="3933056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4997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04" y="1342256"/>
            <a:ext cx="325913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10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четырехугольник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четырехугольнику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257851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1403648" y="4293096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212682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9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>
                <a:cs typeface="Times New Roman" panose="02020603050405020304" pitchFamily="18" charset="0"/>
              </a:rPr>
              <a:t>11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. Какие </a:t>
            </a:r>
            <a:r>
              <a:rPr lang="ru-RU" altLang="ru-RU" sz="3200" dirty="0">
                <a:cs typeface="Times New Roman" panose="02020603050405020304" pitchFamily="18" charset="0"/>
              </a:rPr>
              <a:t>из фигур, изображенных на рисунке, имеют центр симметрии?</a:t>
            </a:r>
          </a:p>
        </p:txBody>
      </p:sp>
      <p:pic>
        <p:nvPicPr>
          <p:cNvPr id="569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670050"/>
            <a:ext cx="5065713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Осевая симметрия</a:t>
            </a:r>
          </a:p>
        </p:txBody>
      </p:sp>
      <p:sp>
        <p:nvSpPr>
          <p:cNvPr id="249891" name="Text Box 35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Две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симметричными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эта прямая проходит через середину отрезка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АА'</a:t>
            </a:r>
            <a:r>
              <a:rPr lang="ru-RU" altLang="ru-RU" sz="2800" dirty="0">
                <a:cs typeface="Times New Roman" panose="02020603050405020304" pitchFamily="18" charset="0"/>
              </a:rPr>
              <a:t> и перпендикулярна к нему. Каждая точка 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 считается симметричной самой себе.</a:t>
            </a:r>
          </a:p>
        </p:txBody>
      </p:sp>
      <p:pic>
        <p:nvPicPr>
          <p:cNvPr id="24989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1804"/>
            <a:ext cx="2570584" cy="314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41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Осевая симметрия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Две 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i="1" dirty="0">
                <a:cs typeface="Times New Roman" panose="02020603050405020304" pitchFamily="18" charset="0"/>
              </a:rPr>
              <a:t>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симметричными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оси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каждой точке одной фигуры соответствует симметричная точка другой фигуры. Фигура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оси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она симметрична сама себе. </a:t>
            </a:r>
          </a:p>
        </p:txBody>
      </p:sp>
      <p:pic>
        <p:nvPicPr>
          <p:cNvPr id="4649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74662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9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6289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3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1. </a:t>
            </a:r>
            <a:r>
              <a:rPr lang="ru-RU" altLang="ru-RU" sz="3200" dirty="0" smtClean="0"/>
              <a:t>Изобразите </a:t>
            </a:r>
            <a:r>
              <a:rPr lang="ru-RU" altLang="ru-RU" sz="3200" dirty="0"/>
              <a:t>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23342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4644008" y="620688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>
                <a:solidFill>
                  <a:srgbClr val="FF0000"/>
                </a:solidFill>
              </a:rPr>
              <a:t>6</a:t>
            </a:r>
            <a:r>
              <a:rPr lang="ru-RU" sz="2800" dirty="0" smtClean="0">
                <a:solidFill>
                  <a:srgbClr val="FF0000"/>
                </a:solidFill>
              </a:rPr>
              <a:t>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268760"/>
            <a:ext cx="4503044" cy="3744416"/>
          </a:xfrm>
          <a:prstGeom prst="rect">
            <a:avLst/>
          </a:prstGeom>
        </p:spPr>
      </p:pic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07504" y="620688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5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2" y="1293312"/>
            <a:ext cx="4478881" cy="3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611560" y="22048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14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30459"/>
            <a:ext cx="2358563" cy="232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2</a:t>
            </a:r>
            <a:r>
              <a:rPr lang="en-US" altLang="ru-RU" sz="3200" dirty="0" smtClean="0"/>
              <a:t>. </a:t>
            </a:r>
            <a:r>
              <a:rPr lang="ru-RU" altLang="ru-RU" sz="3200" dirty="0" smtClean="0"/>
              <a:t>Изобразите </a:t>
            </a:r>
            <a:r>
              <a:rPr lang="ru-RU" altLang="ru-RU" sz="3200" dirty="0"/>
              <a:t>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376264" cy="23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5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611560" y="22048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21723"/>
            <a:ext cx="2376264" cy="23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3</a:t>
            </a:r>
            <a:r>
              <a:rPr lang="en-US" altLang="ru-RU" sz="3200" dirty="0" smtClean="0"/>
              <a:t>. </a:t>
            </a:r>
            <a:r>
              <a:rPr lang="ru-RU" altLang="ru-RU" sz="3200" dirty="0" smtClean="0"/>
              <a:t>Изобразите </a:t>
            </a:r>
            <a:r>
              <a:rPr lang="ru-RU" altLang="ru-RU" sz="3200" dirty="0"/>
              <a:t>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376264" cy="23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7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611560" y="2204864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2376264" cy="23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5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4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6260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611560" y="1523752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20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23342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5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6260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3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611560" y="1523752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23342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8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6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26260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1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492388"/>
            <a:ext cx="7313932" cy="6334780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611560" y="1523752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23426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7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97" y="2132856"/>
            <a:ext cx="24072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539552" y="134076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26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30487"/>
            <a:ext cx="2448272" cy="241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7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8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4072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539552" y="134076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436747" cy="2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9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2445371" cy="2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4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539552" y="134076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30487"/>
            <a:ext cx="2459797" cy="241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Text Box 3"/>
          <p:cNvSpPr txBox="1">
            <a:spLocks noChangeArrowheads="1"/>
          </p:cNvSpPr>
          <p:nvPr/>
        </p:nvSpPr>
        <p:spPr bwMode="auto">
          <a:xfrm>
            <a:off x="300607" y="0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>
                <a:cs typeface="Times New Roman" panose="02020603050405020304" pitchFamily="18" charset="0"/>
              </a:rPr>
              <a:t>10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. Сколько </a:t>
            </a:r>
            <a:r>
              <a:rPr lang="ru-RU" altLang="ru-RU" sz="3200" dirty="0">
                <a:cs typeface="Times New Roman" panose="02020603050405020304" pitchFamily="18" charset="0"/>
              </a:rPr>
              <a:t>осей симметрии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имеет: а) </a:t>
            </a:r>
            <a:r>
              <a:rPr lang="ru-RU" altLang="ru-RU" sz="3200" dirty="0">
                <a:cs typeface="Times New Roman" panose="02020603050405020304" pitchFamily="18" charset="0"/>
              </a:rPr>
              <a:t>правильный </a:t>
            </a:r>
            <a:r>
              <a:rPr lang="ru-RU" altLang="ru-RU" sz="3200" dirty="0" smtClean="0"/>
              <a:t>тре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угольник; б) квадрат; в) правильный пятиугольник? Изобразите эти оси симметрии.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44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132856"/>
            <a:ext cx="2201570" cy="18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5480"/>
            <a:ext cx="2410850" cy="22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246" y="2131146"/>
            <a:ext cx="1966034" cy="1966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4407174"/>
            <a:ext cx="2500061" cy="21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323528" y="476672"/>
            <a:ext cx="1467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</a:t>
            </a:r>
            <a:r>
              <a:rPr lang="ru-RU" altLang="ru-RU" sz="3200" dirty="0" smtClean="0">
                <a:solidFill>
                  <a:srgbClr val="FF3300"/>
                </a:solidFill>
              </a:rPr>
              <a:t>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44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79" y="756250"/>
            <a:ext cx="2520280" cy="2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2713430" cy="262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1784"/>
            <a:ext cx="272415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789981"/>
            <a:ext cx="2172003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Поворот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891" name="Text Box 35"/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 smtClean="0">
                    <a:cs typeface="Times New Roman" panose="02020603050405020304" pitchFamily="18" charset="0"/>
                  </a:rPr>
                  <a:t>	Точка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' плоскости получается из точки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28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поворотом</a:t>
                </a:r>
                <a:r>
                  <a:rPr lang="ru-RU" altLang="ru-RU" sz="2800" i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вокруг точки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на угол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φ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если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OA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' =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OA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sz="2800" i="1" dirty="0" smtClean="0">
                    <a:cs typeface="Times New Roman" panose="02020603050405020304" pitchFamily="18" charset="0"/>
                  </a:rPr>
                  <a:t>AOA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'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= </a:t>
                </a:r>
                <a:r>
                  <a:rPr lang="en-US" altLang="ru-RU" sz="2800" dirty="0">
                    <a:cs typeface="Times New Roman" panose="02020603050405020304" pitchFamily="18" charset="0"/>
                  </a:rPr>
                  <a:t>φ.</a:t>
                </a:r>
                <a:r>
                  <a:rPr lang="en-US" altLang="ru-RU" sz="28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989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893" name="Text Box 37"/>
          <p:cNvSpPr txBox="1">
            <a:spLocks noChangeArrowheads="1"/>
          </p:cNvSpPr>
          <p:nvPr/>
        </p:nvSpPr>
        <p:spPr bwMode="auto">
          <a:xfrm>
            <a:off x="0" y="40386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Преобразование </a:t>
            </a:r>
            <a:r>
              <a:rPr lang="ru-RU" altLang="ru-RU" sz="2800" dirty="0">
                <a:cs typeface="Times New Roman" panose="02020603050405020304" pitchFamily="18" charset="0"/>
              </a:rPr>
              <a:t>плоскости, при котором данная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остается на месте, а все остальные точки поворачиваются 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в одном и том же направлении (против часовой стрелки или по часовой стрелке) на заданный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поворотом </a:t>
            </a:r>
            <a:r>
              <a:rPr lang="ru-RU" altLang="ru-RU" sz="2800" dirty="0">
                <a:cs typeface="Times New Roman" panose="02020603050405020304" pitchFamily="18" charset="0"/>
              </a:rPr>
              <a:t>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на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9895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5146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9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Центральная симметрия</a:t>
            </a:r>
          </a:p>
        </p:txBody>
      </p:sp>
      <p:sp>
        <p:nvSpPr>
          <p:cNvPr id="249891" name="Text Box 35"/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симметричными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, если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является серединой отрезка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АА'</a:t>
            </a:r>
            <a:r>
              <a:rPr lang="ru-RU" altLang="ru-RU" sz="2800" dirty="0">
                <a:cs typeface="Times New Roman" panose="02020603050405020304" pitchFamily="18" charset="0"/>
              </a:rPr>
              <a:t>.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считается симметричной сама себе.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4989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7719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9897" name="Group 41"/>
          <p:cNvGrpSpPr>
            <a:grpSpLocks/>
          </p:cNvGrpSpPr>
          <p:nvPr/>
        </p:nvGrpSpPr>
        <p:grpSpPr bwMode="auto">
          <a:xfrm>
            <a:off x="0" y="2362200"/>
            <a:ext cx="9144000" cy="4495800"/>
            <a:chOff x="0" y="1488"/>
            <a:chExt cx="5760" cy="2832"/>
          </a:xfrm>
        </p:grpSpPr>
        <p:sp>
          <p:nvSpPr>
            <p:cNvPr id="249895" name="Text Box 39"/>
            <p:cNvSpPr txBox="1">
              <a:spLocks noChangeArrowheads="1"/>
            </p:cNvSpPr>
            <p:nvPr/>
          </p:nvSpPr>
          <p:spPr bwMode="auto">
            <a:xfrm>
              <a:off x="0" y="1488"/>
              <a:ext cx="5760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 smtClean="0">
                  <a:cs typeface="Times New Roman" panose="02020603050405020304" pitchFamily="18" charset="0"/>
                </a:rPr>
                <a:t>	Две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фигуры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'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называются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центрально-симметричными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относительно центра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О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если каждой точке одной фигуры соответствует симметричная точка другой фигуры. Фигура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называется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центрально-симметричной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относительно центра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О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 если она симметрична сама себе.</a:t>
              </a:r>
            </a:p>
          </p:txBody>
        </p:sp>
        <p:pic>
          <p:nvPicPr>
            <p:cNvPr id="249896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11"/>
              <a:ext cx="4848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92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Симметрия </a:t>
            </a:r>
            <a:r>
              <a:rPr lang="en-US" altLang="ru-RU" sz="3600" i="1">
                <a:solidFill>
                  <a:srgbClr val="FF3300"/>
                </a:solidFill>
              </a:rPr>
              <a:t>n</a:t>
            </a:r>
            <a:r>
              <a:rPr lang="ru-RU" altLang="ru-RU" sz="3600">
                <a:solidFill>
                  <a:srgbClr val="FF3300"/>
                </a:solidFill>
              </a:rPr>
              <a:t>-го порядка</a:t>
            </a:r>
          </a:p>
        </p:txBody>
      </p:sp>
      <p:sp>
        <p:nvSpPr>
          <p:cNvPr id="464899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Фигура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i="1" dirty="0">
                <a:cs typeface="Times New Roman" panose="02020603050405020304" pitchFamily="18" charset="0"/>
              </a:rPr>
              <a:t>'</a:t>
            </a:r>
            <a:r>
              <a:rPr lang="ru-RU" altLang="ru-RU" sz="2800" dirty="0">
                <a:cs typeface="Times New Roman" panose="02020603050405020304" pitchFamily="18" charset="0"/>
              </a:rPr>
              <a:t> получается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поворотом </a:t>
            </a:r>
            <a:r>
              <a:rPr lang="ru-RU" altLang="ru-RU" sz="2800" dirty="0">
                <a:cs typeface="Times New Roman" panose="02020603050405020304" pitchFamily="18" charset="0"/>
              </a:rPr>
              <a:t>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/>
              <a:t> на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, если все точки 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i="1" dirty="0">
                <a:cs typeface="Times New Roman" panose="02020603050405020304" pitchFamily="18" charset="0"/>
              </a:rPr>
              <a:t>'</a:t>
            </a:r>
            <a:r>
              <a:rPr lang="ru-RU" altLang="ru-RU" sz="2800" dirty="0">
                <a:cs typeface="Times New Roman" panose="02020603050405020304" pitchFamily="18" charset="0"/>
              </a:rPr>
              <a:t> получаются всевозможными поворотами точек 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на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64904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0988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4905" name="Text Box 1033"/>
              <p:cNvSpPr txBox="1">
                <a:spLocks noChangeArrowheads="1"/>
              </p:cNvSpPr>
              <p:nvPr/>
            </p:nvSpPr>
            <p:spPr bwMode="auto">
              <a:xfrm>
                <a:off x="0" y="5257802"/>
                <a:ext cx="9144000" cy="138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 smtClean="0">
                    <a:cs typeface="Times New Roman" panose="02020603050405020304" pitchFamily="18" charset="0"/>
                  </a:rPr>
                  <a:t>	Точка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называется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центром симметрии </a:t>
                </a:r>
                <a:r>
                  <a:rPr lang="en-US" altLang="ru-RU" i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- </a:t>
                </a:r>
                <a:r>
                  <a:rPr lang="ru-RU" altLang="ru-RU" dirty="0" err="1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го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порядка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если при повороте 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altLang="ru-RU" dirty="0" smtClean="0">
                    <a:cs typeface="Times New Roman" panose="02020603050405020304" pitchFamily="18" charset="0"/>
                  </a:rPr>
                  <a:t> фигура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совмещается сама с собой.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64905" name="Text Box 10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57802"/>
                <a:ext cx="9144000" cy="1385888"/>
              </a:xfrm>
              <a:prstGeom prst="rect">
                <a:avLst/>
              </a:prstGeom>
              <a:blipFill>
                <a:blip r:embed="rId4"/>
                <a:stretch>
                  <a:fillRect l="-1000" t="-3524" r="-1000" b="-74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4908" name="Picture 1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4892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4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-9728" y="25518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</a:t>
            </a:r>
            <a:r>
              <a:rPr lang="en-US" altLang="ru-RU" sz="3200" dirty="0" smtClean="0"/>
              <a:t>1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точку </a:t>
            </a:r>
            <a:r>
              <a:rPr lang="en-US" altLang="ru-RU" sz="3200" i="1" dirty="0"/>
              <a:t>A’</a:t>
            </a:r>
            <a:r>
              <a:rPr lang="ru-RU" altLang="ru-RU" sz="3200" dirty="0"/>
              <a:t>, полученную из точки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</a:t>
            </a:r>
            <a:r>
              <a:rPr lang="ru-RU" altLang="ru-RU" sz="3200" dirty="0" smtClean="0"/>
              <a:t>угол 90</a:t>
            </a:r>
            <a:r>
              <a:rPr lang="ru-RU" altLang="ru-RU" sz="3200" baseline="30000" dirty="0" smtClean="0"/>
              <a:t>о </a:t>
            </a:r>
            <a:r>
              <a:rPr lang="ru-RU" altLang="ru-RU" sz="3200" dirty="0" smtClean="0"/>
              <a:t>против </a:t>
            </a:r>
            <a:r>
              <a:rPr lang="ru-RU" altLang="ru-RU" sz="3200" dirty="0"/>
              <a:t>часовой </a:t>
            </a:r>
            <a:r>
              <a:rPr lang="ru-RU" altLang="ru-RU" sz="3200" dirty="0" smtClean="0"/>
              <a:t>стрелки.</a:t>
            </a:r>
            <a:endParaRPr lang="ru-RU" altLang="ru-RU" sz="3200" dirty="0"/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28" y="2132856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1619672" y="4005064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24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16" y="1566664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2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-9728" y="25518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</a:t>
            </a:r>
            <a:r>
              <a:rPr lang="ru-RU" altLang="ru-RU" sz="3200" dirty="0"/>
              <a:t>2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точку </a:t>
            </a:r>
            <a:r>
              <a:rPr lang="en-US" altLang="ru-RU" sz="3200" i="1" dirty="0"/>
              <a:t>A’</a:t>
            </a:r>
            <a:r>
              <a:rPr lang="ru-RU" altLang="ru-RU" sz="3200" dirty="0"/>
              <a:t>, полученную из точки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</a:t>
            </a:r>
            <a:r>
              <a:rPr lang="ru-RU" altLang="ru-RU" sz="3200" dirty="0" smtClean="0"/>
              <a:t>угол 270</a:t>
            </a:r>
            <a:r>
              <a:rPr lang="ru-RU" altLang="ru-RU" sz="3200" baseline="30000" dirty="0" smtClean="0"/>
              <a:t>о</a:t>
            </a:r>
            <a:r>
              <a:rPr lang="ru-RU" altLang="ru-RU" sz="3200" dirty="0" smtClean="0"/>
              <a:t> против </a:t>
            </a:r>
            <a:r>
              <a:rPr lang="ru-RU" altLang="ru-RU" sz="3200" dirty="0"/>
              <a:t>часовой </a:t>
            </a:r>
            <a:r>
              <a:rPr lang="ru-RU" altLang="ru-RU" sz="3200" dirty="0" smtClean="0"/>
              <a:t>стрелки.</a:t>
            </a:r>
            <a:endParaRPr lang="ru-RU" alt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89" y="1595178"/>
            <a:ext cx="4944165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1486272" y="3922613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3119438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0" y="50301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3. Изобразите </a:t>
            </a:r>
            <a:r>
              <a:rPr lang="ru-RU" altLang="ru-RU" sz="3200" dirty="0"/>
              <a:t>отрезок </a:t>
            </a:r>
            <a:r>
              <a:rPr lang="en-US" altLang="ru-RU" sz="3200" i="1" dirty="0"/>
              <a:t>A’B’</a:t>
            </a:r>
            <a:r>
              <a:rPr lang="ru-RU" altLang="ru-RU" sz="3200" dirty="0"/>
              <a:t>, полученный из отрезка </a:t>
            </a:r>
            <a:r>
              <a:rPr lang="en-US" altLang="ru-RU" sz="3200" i="1" dirty="0"/>
              <a:t>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90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по часовой стрелке.</a:t>
            </a:r>
          </a:p>
        </p:txBody>
      </p:sp>
      <p:pic>
        <p:nvPicPr>
          <p:cNvPr id="528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702296" y="3995192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28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0" y="50301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</a:t>
            </a:r>
            <a:r>
              <a:rPr lang="en-US" altLang="ru-RU" sz="3200" dirty="0" smtClean="0"/>
              <a:t>4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отрезок </a:t>
            </a:r>
            <a:r>
              <a:rPr lang="en-US" altLang="ru-RU" sz="3200" i="1" dirty="0"/>
              <a:t>A’B’</a:t>
            </a:r>
            <a:r>
              <a:rPr lang="ru-RU" altLang="ru-RU" sz="3200" dirty="0"/>
              <a:t>, полученный из отрезка </a:t>
            </a:r>
            <a:r>
              <a:rPr lang="en-US" altLang="ru-RU" sz="3200" i="1" dirty="0"/>
              <a:t>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90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по часовой стрелке.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132856"/>
            <a:ext cx="3105305" cy="30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907704" y="3212976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533" y="404664"/>
            <a:ext cx="3571379" cy="35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5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полученный из треугольника </a:t>
            </a:r>
            <a:r>
              <a:rPr lang="en-US" altLang="ru-RU" sz="3200" i="1" dirty="0"/>
              <a:t>AB</a:t>
            </a:r>
            <a:r>
              <a:rPr lang="ru-RU" altLang="ru-RU" sz="3200" i="1" dirty="0"/>
              <a:t>С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</a:t>
            </a:r>
            <a:r>
              <a:rPr lang="ru-RU" altLang="ru-RU" sz="3200" dirty="0" smtClean="0"/>
              <a:t>90</a:t>
            </a:r>
            <a:r>
              <a:rPr lang="ru-RU" altLang="ru-RU" sz="3200" baseline="30000" dirty="0" smtClean="0"/>
              <a:t>о</a:t>
            </a:r>
            <a:r>
              <a:rPr lang="ru-RU" altLang="ru-RU" sz="3200" dirty="0" smtClean="0"/>
              <a:t> против </a:t>
            </a:r>
            <a:r>
              <a:rPr lang="ru-RU" altLang="ru-RU" sz="3200" dirty="0"/>
              <a:t>часовой </a:t>
            </a:r>
            <a:r>
              <a:rPr lang="ru-RU" altLang="ru-RU" sz="3200" dirty="0" smtClean="0"/>
              <a:t>стрелки.</a:t>
            </a:r>
            <a:endParaRPr lang="ru-RU" altLang="ru-RU" sz="3200" dirty="0"/>
          </a:p>
        </p:txBody>
      </p:sp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152400" y="116632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1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434752" y="4643264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6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полученный из треугольника </a:t>
            </a:r>
            <a:r>
              <a:rPr lang="en-US" altLang="ru-RU" sz="3200" i="1" dirty="0"/>
              <a:t>AB</a:t>
            </a:r>
            <a:r>
              <a:rPr lang="ru-RU" altLang="ru-RU" sz="3200" i="1" dirty="0"/>
              <a:t>С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</a:t>
            </a:r>
            <a:r>
              <a:rPr lang="ru-RU" altLang="ru-RU" sz="3200" dirty="0" smtClean="0"/>
              <a:t>90</a:t>
            </a:r>
            <a:r>
              <a:rPr lang="ru-RU" altLang="ru-RU" sz="3200" baseline="30000" dirty="0" smtClean="0"/>
              <a:t>о</a:t>
            </a:r>
            <a:r>
              <a:rPr lang="ru-RU" altLang="ru-RU" sz="3200" dirty="0" smtClean="0"/>
              <a:t> по часовой стрелке.</a:t>
            </a:r>
            <a:endParaRPr lang="ru-RU" altLang="ru-RU" sz="32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3078163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1691680" y="3501008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88" y="1009628"/>
            <a:ext cx="3078163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7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треугольник, полученный из треугольника </a:t>
            </a:r>
            <a:r>
              <a:rPr lang="en-US" altLang="ru-RU" sz="3200" i="1" dirty="0"/>
              <a:t>OAB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</a:t>
            </a:r>
            <a:r>
              <a:rPr lang="ru-RU" altLang="ru-RU" sz="3200" dirty="0" smtClean="0"/>
              <a:t>угол </a:t>
            </a:r>
            <a:r>
              <a:rPr lang="en-US" altLang="ru-RU" sz="3200" dirty="0" smtClean="0"/>
              <a:t>6</a:t>
            </a:r>
            <a:r>
              <a:rPr lang="ru-RU" altLang="ru-RU" sz="3200" dirty="0"/>
              <a:t>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против часовой </a:t>
            </a:r>
            <a:r>
              <a:rPr lang="ru-RU" altLang="ru-RU" sz="3200" dirty="0" smtClean="0"/>
              <a:t>стрелки.</a:t>
            </a:r>
            <a:endParaRPr lang="ru-RU" altLang="ru-RU" sz="3200" dirty="0"/>
          </a:p>
        </p:txBody>
      </p:sp>
      <p:pic>
        <p:nvPicPr>
          <p:cNvPr id="536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5759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755576" y="404664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36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96752"/>
            <a:ext cx="3578374" cy="3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6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8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треугольник, полученный из треугольника </a:t>
            </a:r>
            <a:r>
              <a:rPr lang="en-US" altLang="ru-RU" sz="3200" i="1" dirty="0"/>
              <a:t>OAB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</a:t>
            </a:r>
            <a:r>
              <a:rPr lang="ru-RU" altLang="ru-RU" sz="3200" dirty="0" smtClean="0"/>
              <a:t>угол </a:t>
            </a:r>
            <a:r>
              <a:rPr lang="en-US" altLang="ru-RU" sz="3200" dirty="0"/>
              <a:t>4</a:t>
            </a:r>
            <a:r>
              <a:rPr lang="ru-RU" altLang="ru-RU" sz="3200" dirty="0"/>
              <a:t>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по часовой стрелке.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600400" cy="333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2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755576" y="404664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3672408" cy="340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7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>
                <a:cs typeface="Times New Roman" panose="02020603050405020304" pitchFamily="18" charset="0"/>
              </a:rPr>
              <a:t>9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. Треугольник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DEF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540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739229" y="4232176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40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29567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10. Треугольник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DEF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103060"/>
            <a:ext cx="3061585" cy="32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492696" y="3737322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83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739229" y="4232176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576152"/>
            <a:ext cx="3023508" cy="32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3200" dirty="0" smtClean="0">
                <a:cs typeface="Times New Roman" panose="02020603050405020304" pitchFamily="18" charset="0"/>
              </a:rPr>
              <a:t>1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1. Симметрией </a:t>
            </a:r>
            <a:r>
              <a:rPr lang="ru-RU" altLang="ru-RU" sz="3200" dirty="0">
                <a:cs typeface="Times New Roman" panose="02020603050405020304" pitchFamily="18" charset="0"/>
              </a:rPr>
              <a:t>какого порядка обладают снежинки?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73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81463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Паркеты</a:t>
            </a:r>
          </a:p>
        </p:txBody>
      </p:sp>
      <p:sp>
        <p:nvSpPr>
          <p:cNvPr id="2051" name="Text Box 35"/>
          <p:cNvSpPr txBox="1">
            <a:spLocks noChangeArrowheads="1"/>
          </p:cNvSpPr>
          <p:nvPr/>
        </p:nvSpPr>
        <p:spPr bwMode="auto">
          <a:xfrm>
            <a:off x="0" y="609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Паркетом </a:t>
            </a:r>
            <a:r>
              <a:rPr lang="ru-RU" altLang="ru-RU" sz="3200" dirty="0">
                <a:cs typeface="Times New Roman" panose="02020603050405020304" pitchFamily="18" charset="0"/>
              </a:rPr>
              <a:t>называется такое заполнение плоскости многоугольниками, при котором любые два многоугольника либо имеют общую сторону, либо имеют общую вершину, либо не имеют общих точек.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2" name="Text Box 46"/>
          <p:cNvSpPr txBox="1">
            <a:spLocks noChangeArrowheads="1"/>
          </p:cNvSpPr>
          <p:nvPr/>
        </p:nvSpPr>
        <p:spPr bwMode="auto">
          <a:xfrm>
            <a:off x="0" y="304800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Паркет </a:t>
            </a:r>
            <a:r>
              <a:rPr lang="ru-RU" altLang="ru-RU" sz="3200" dirty="0">
                <a:cs typeface="Times New Roman" panose="02020603050405020304" pitchFamily="18" charset="0"/>
              </a:rPr>
              <a:t>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правильным</a:t>
            </a:r>
            <a:r>
              <a:rPr lang="ru-RU" altLang="ru-RU" sz="3200" dirty="0">
                <a:cs typeface="Times New Roman" panose="02020603050405020304" pitchFamily="18" charset="0"/>
              </a:rPr>
              <a:t>, если он состоит из правильных многоугольников, и вокруг каждой вершины правильные многоугольники расположены одним и тем же способом.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Всего имеется 11 правильных паркетов.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1. На </a:t>
            </a:r>
            <a:r>
              <a:rPr lang="ru-RU" altLang="ru-RU" sz="3200" dirty="0"/>
              <a:t>рисунке приведен фрагмент правильного паркета из треугольников.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309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051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2. На </a:t>
            </a:r>
            <a:r>
              <a:rPr lang="ru-RU" altLang="ru-RU" sz="3200" dirty="0"/>
              <a:t>рисунке приведен фрагмент правильного паркета из квадратов.</a:t>
            </a:r>
          </a:p>
        </p:txBody>
      </p:sp>
      <p:pic>
        <p:nvPicPr>
          <p:cNvPr id="6148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4672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3. На </a:t>
            </a:r>
            <a:r>
              <a:rPr lang="ru-RU" altLang="ru-RU" sz="3200" dirty="0"/>
              <a:t>рисунке приведен фрагмент правильного паркета из шестиугольников.</a:t>
            </a:r>
          </a:p>
        </p:txBody>
      </p:sp>
      <p:pic>
        <p:nvPicPr>
          <p:cNvPr id="7172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6887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4. На </a:t>
            </a:r>
            <a:r>
              <a:rPr lang="ru-RU" altLang="ru-RU" sz="3200" dirty="0"/>
              <a:t>рисунке приведен фрагмент правильного паркета из квадратов и треугольников.</a:t>
            </a:r>
          </a:p>
        </p:txBody>
      </p:sp>
      <p:pic>
        <p:nvPicPr>
          <p:cNvPr id="10244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33400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051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5. На </a:t>
            </a:r>
            <a:r>
              <a:rPr lang="ru-RU" altLang="ru-RU" sz="3200" dirty="0"/>
              <a:t>рисунке приведен фрагмент правильного паркета из квадратов и треугольников.</a:t>
            </a:r>
          </a:p>
        </p:txBody>
      </p:sp>
      <p:pic>
        <p:nvPicPr>
          <p:cNvPr id="11268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1625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04800" y="6096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6. На </a:t>
            </a:r>
            <a:r>
              <a:rPr lang="ru-RU" altLang="ru-RU" sz="3200" dirty="0"/>
              <a:t>рисунке приведен фрагмент </a:t>
            </a:r>
            <a:r>
              <a:rPr lang="ru-RU" altLang="ru-RU" sz="3200" dirty="0" smtClean="0"/>
              <a:t>правильного </a:t>
            </a:r>
            <a:r>
              <a:rPr lang="ru-RU" altLang="ru-RU" sz="3200" dirty="0"/>
              <a:t>паркета из шестиугольников и треугольников.</a:t>
            </a:r>
          </a:p>
        </p:txBody>
      </p:sp>
      <p:pic>
        <p:nvPicPr>
          <p:cNvPr id="12292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71036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075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7. На </a:t>
            </a:r>
            <a:r>
              <a:rPr lang="ru-RU" altLang="ru-RU" sz="3200" dirty="0"/>
              <a:t>рисунке приведен фрагмент правильного паркета из шестиугольников и треугольников.</a:t>
            </a:r>
          </a:p>
        </p:txBody>
      </p:sp>
      <p:pic>
        <p:nvPicPr>
          <p:cNvPr id="9220" name="Picture 3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49688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152400" y="116632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2</a:t>
            </a:r>
            <a:r>
              <a:rPr lang="ru-RU" altLang="ru-RU" sz="3200" dirty="0" smtClean="0"/>
              <a:t>. Изобразите </a:t>
            </a:r>
            <a:r>
              <a:rPr lang="ru-RU" altLang="ru-RU" sz="3200" dirty="0"/>
              <a:t>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6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304800" y="6096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8. На </a:t>
            </a:r>
            <a:r>
              <a:rPr lang="ru-RU" altLang="ru-RU" sz="2800" dirty="0"/>
              <a:t>рисунке приведен фрагмент </a:t>
            </a:r>
            <a:r>
              <a:rPr lang="ru-RU" altLang="ru-RU" sz="2800" dirty="0" smtClean="0"/>
              <a:t>правильного </a:t>
            </a:r>
            <a:r>
              <a:rPr lang="ru-RU" altLang="ru-RU" sz="2800" dirty="0"/>
              <a:t>паркета из шестиугольников, квадратов и треугольников.</a:t>
            </a:r>
          </a:p>
        </p:txBody>
      </p:sp>
      <p:pic>
        <p:nvPicPr>
          <p:cNvPr id="13316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259388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051"/>
          <p:cNvSpPr txBox="1">
            <a:spLocks noChangeArrowheads="1"/>
          </p:cNvSpPr>
          <p:nvPr/>
        </p:nvSpPr>
        <p:spPr bwMode="auto">
          <a:xfrm>
            <a:off x="304800" y="6096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9. На </a:t>
            </a:r>
            <a:r>
              <a:rPr lang="ru-RU" altLang="ru-RU" sz="2800" dirty="0"/>
              <a:t>рисунке приведен фрагмент </a:t>
            </a:r>
            <a:r>
              <a:rPr lang="ru-RU" altLang="ru-RU" sz="2800" dirty="0" smtClean="0"/>
              <a:t>правильного </a:t>
            </a:r>
            <a:r>
              <a:rPr lang="ru-RU" altLang="ru-RU" sz="2800" dirty="0"/>
              <a:t>паркета из восьмиугольников и квадратов.</a:t>
            </a:r>
          </a:p>
        </p:txBody>
      </p:sp>
      <p:pic>
        <p:nvPicPr>
          <p:cNvPr id="16388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710363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1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304800" y="6096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10. На </a:t>
            </a:r>
            <a:r>
              <a:rPr lang="ru-RU" altLang="ru-RU" sz="2800" dirty="0"/>
              <a:t>рисунке приведен фрагмент </a:t>
            </a:r>
            <a:r>
              <a:rPr lang="ru-RU" altLang="ru-RU" sz="2800" dirty="0" smtClean="0"/>
              <a:t>правильного </a:t>
            </a:r>
            <a:r>
              <a:rPr lang="ru-RU" altLang="ru-RU" sz="2800" dirty="0"/>
              <a:t>паркета из </a:t>
            </a:r>
            <a:r>
              <a:rPr lang="ru-RU" altLang="ru-RU" sz="2800" dirty="0" err="1"/>
              <a:t>двенадцатиугольников</a:t>
            </a:r>
            <a:r>
              <a:rPr lang="ru-RU" altLang="ru-RU" sz="2800" dirty="0"/>
              <a:t>, и треугольников.</a:t>
            </a:r>
          </a:p>
        </p:txBody>
      </p:sp>
      <p:pic>
        <p:nvPicPr>
          <p:cNvPr id="14340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710363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11. На </a:t>
            </a:r>
            <a:r>
              <a:rPr lang="ru-RU" altLang="ru-RU" sz="2800" dirty="0"/>
              <a:t>рисунке приведен фрагмент </a:t>
            </a:r>
            <a:r>
              <a:rPr lang="ru-RU" altLang="ru-RU" sz="2800" dirty="0" smtClean="0"/>
              <a:t>правильного </a:t>
            </a:r>
            <a:r>
              <a:rPr lang="ru-RU" altLang="ru-RU" sz="2800" dirty="0"/>
              <a:t>паркета из </a:t>
            </a:r>
            <a:r>
              <a:rPr lang="ru-RU" altLang="ru-RU" sz="2800" dirty="0" err="1"/>
              <a:t>двенадцатиугольников</a:t>
            </a:r>
            <a:r>
              <a:rPr lang="ru-RU" altLang="ru-RU" sz="2800" dirty="0"/>
              <a:t>, шестиугольников и квадратов.</a:t>
            </a:r>
          </a:p>
        </p:txBody>
      </p:sp>
      <p:pic>
        <p:nvPicPr>
          <p:cNvPr id="15364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5017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6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 smtClean="0">
                <a:cs typeface="Times New Roman" panose="02020603050405020304" pitchFamily="18" charset="0"/>
              </a:rPr>
              <a:t>1. </a:t>
            </a:r>
            <a:r>
              <a:rPr lang="ru-RU" altLang="ru-RU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паркет, составленный из треугольников, равных данному. Раскрасьте треугольники в два цвета так, чтобы соседние треугольники были окрашены разными цветами.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2194"/>
            <a:ext cx="3673475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4281" y="2482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Упражнения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9512" y="116632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679825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1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2.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паркет, составленный из треугольников, равных данному. Раскрасьте треугольники в два цвета так, чтобы соседние треугольники были окрашены разными цветами.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68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9512" y="116632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703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7481" y="332656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3.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паркет, составленный из ромбов, равных данному. Раскрасьте ромбы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62125"/>
            <a:ext cx="391636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357" name="Group 5"/>
          <p:cNvGrpSpPr>
            <a:grpSpLocks/>
          </p:cNvGrpSpPr>
          <p:nvPr/>
        </p:nvGrpSpPr>
        <p:grpSpPr bwMode="auto">
          <a:xfrm>
            <a:off x="304800" y="620688"/>
            <a:ext cx="6208713" cy="5105400"/>
            <a:chOff x="192" y="1104"/>
            <a:chExt cx="3911" cy="3216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04"/>
              <a:ext cx="2471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492696" y="3737322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319" y="116632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4</a:t>
            </a:r>
            <a:r>
              <a:rPr lang="ru-RU" altLang="ru-RU" dirty="0" smtClean="0">
                <a:cs typeface="Times New Roman" panose="02020603050405020304" pitchFamily="18" charset="0"/>
              </a:rPr>
              <a:t>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паркет,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856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501" name="Group 5"/>
          <p:cNvGrpSpPr>
            <a:grpSpLocks/>
          </p:cNvGrpSpPr>
          <p:nvPr/>
        </p:nvGrpSpPr>
        <p:grpSpPr bwMode="auto">
          <a:xfrm>
            <a:off x="304800" y="764704"/>
            <a:ext cx="6161088" cy="5029200"/>
            <a:chOff x="192" y="1152"/>
            <a:chExt cx="3881" cy="3168"/>
          </a:xfrm>
        </p:grpSpPr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52"/>
              <a:ext cx="2441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27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5.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паркет,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73238"/>
            <a:ext cx="3898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549" name="Group 5"/>
          <p:cNvGrpSpPr>
            <a:grpSpLocks/>
          </p:cNvGrpSpPr>
          <p:nvPr/>
        </p:nvGrpSpPr>
        <p:grpSpPr bwMode="auto">
          <a:xfrm>
            <a:off x="304800" y="764704"/>
            <a:ext cx="6049963" cy="5105400"/>
            <a:chOff x="192" y="1104"/>
            <a:chExt cx="3811" cy="3216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04"/>
              <a:ext cx="2467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16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17713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6*.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9084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05" name="Group 5"/>
          <p:cNvGrpSpPr>
            <a:grpSpLocks/>
          </p:cNvGrpSpPr>
          <p:nvPr/>
        </p:nvGrpSpPr>
        <p:grpSpPr bwMode="auto">
          <a:xfrm>
            <a:off x="304800" y="332656"/>
            <a:ext cx="6126163" cy="5105400"/>
            <a:chOff x="192" y="1104"/>
            <a:chExt cx="3859" cy="3216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04"/>
              <a:ext cx="2467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9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17713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7*.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556792"/>
            <a:ext cx="3898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4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453" name="Group 5"/>
          <p:cNvGrpSpPr>
            <a:grpSpLocks/>
          </p:cNvGrpSpPr>
          <p:nvPr/>
        </p:nvGrpSpPr>
        <p:grpSpPr bwMode="auto">
          <a:xfrm>
            <a:off x="304800" y="836712"/>
            <a:ext cx="6256338" cy="5105400"/>
            <a:chOff x="192" y="1104"/>
            <a:chExt cx="3941" cy="3216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192" y="3600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04"/>
              <a:ext cx="245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03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18864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8*. Составьте </a:t>
            </a:r>
            <a:r>
              <a:rPr lang="ru-RU" altLang="ru-RU" dirty="0"/>
              <a:t>паркет из </a:t>
            </a:r>
            <a:r>
              <a:rPr lang="ru-RU" altLang="ru-RU" dirty="0" smtClean="0"/>
              <a:t>пятиугольника, изображённого на рисунке.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84784"/>
            <a:ext cx="3672408" cy="48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24744"/>
            <a:ext cx="4104456" cy="5416479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1340768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684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2837</Words>
  <Application>Microsoft Office PowerPoint</Application>
  <PresentationFormat>Экран (4:3)</PresentationFormat>
  <Paragraphs>423</Paragraphs>
  <Slides>132</Slides>
  <Notes>128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132</vt:i4>
      </vt:variant>
    </vt:vector>
  </HeadingPairs>
  <TitlesOfParts>
    <vt:vector size="137" baseType="lpstr">
      <vt:lpstr>Arial</vt:lpstr>
      <vt:lpstr>Arial Black</vt:lpstr>
      <vt:lpstr>Cambria Math</vt:lpstr>
      <vt:lpstr>Times New Roman</vt:lpstr>
      <vt:lpstr>Оформление по умолчанию</vt:lpstr>
      <vt:lpstr>Наглядная геометрия. Симметрия. Паркеты</vt:lpstr>
      <vt:lpstr>Презентация PowerPoint</vt:lpstr>
      <vt:lpstr>Презентация PowerPoint</vt:lpstr>
      <vt:lpstr>Презентация PowerPoint</vt:lpstr>
      <vt:lpstr>Центральная симметрия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Осевая симметрия</vt:lpstr>
      <vt:lpstr>Осевая симметрия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Поворот</vt:lpstr>
      <vt:lpstr>Симметрия n-го порядка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Паркеты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Картины М. Эшера (Всадники)</vt:lpstr>
      <vt:lpstr>Картины М. Эшера (Птицы)</vt:lpstr>
      <vt:lpstr>Картины М. Эшера (Ящерицы)</vt:lpstr>
      <vt:lpstr>Картины М. Эшера (Круг)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132</cp:revision>
  <dcterms:created xsi:type="dcterms:W3CDTF">2008-04-30T05:51:18Z</dcterms:created>
  <dcterms:modified xsi:type="dcterms:W3CDTF">2020-10-09T04:16:07Z</dcterms:modified>
</cp:coreProperties>
</file>