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389" r:id="rId2"/>
    <p:sldId id="390" r:id="rId3"/>
    <p:sldId id="391" r:id="rId4"/>
    <p:sldId id="392" r:id="rId5"/>
    <p:sldId id="393" r:id="rId6"/>
    <p:sldId id="394" r:id="rId7"/>
    <p:sldId id="395" r:id="rId8"/>
    <p:sldId id="396" r:id="rId9"/>
    <p:sldId id="397" r:id="rId10"/>
    <p:sldId id="398" r:id="rId11"/>
    <p:sldId id="364" r:id="rId12"/>
    <p:sldId id="331" r:id="rId13"/>
    <p:sldId id="365" r:id="rId14"/>
    <p:sldId id="332" r:id="rId15"/>
    <p:sldId id="366" r:id="rId16"/>
    <p:sldId id="333" r:id="rId17"/>
    <p:sldId id="368" r:id="rId18"/>
    <p:sldId id="336" r:id="rId19"/>
    <p:sldId id="369" r:id="rId20"/>
    <p:sldId id="337" r:id="rId21"/>
    <p:sldId id="370" r:id="rId22"/>
    <p:sldId id="452" r:id="rId23"/>
    <p:sldId id="326" r:id="rId24"/>
    <p:sldId id="371" r:id="rId25"/>
    <p:sldId id="347" r:id="rId26"/>
    <p:sldId id="348" r:id="rId27"/>
    <p:sldId id="329" r:id="rId28"/>
    <p:sldId id="350" r:id="rId29"/>
    <p:sldId id="453" r:id="rId30"/>
    <p:sldId id="448" r:id="rId31"/>
    <p:sldId id="450" r:id="rId32"/>
    <p:sldId id="451" r:id="rId33"/>
    <p:sldId id="454" r:id="rId34"/>
    <p:sldId id="360" r:id="rId35"/>
    <p:sldId id="373" r:id="rId36"/>
    <p:sldId id="359" r:id="rId37"/>
    <p:sldId id="362" r:id="rId38"/>
    <p:sldId id="363" r:id="rId39"/>
    <p:sldId id="361" r:id="rId40"/>
    <p:sldId id="420" r:id="rId41"/>
    <p:sldId id="421" r:id="rId42"/>
    <p:sldId id="455" r:id="rId43"/>
    <p:sldId id="374" r:id="rId44"/>
    <p:sldId id="381" r:id="rId45"/>
    <p:sldId id="382" r:id="rId46"/>
    <p:sldId id="457" r:id="rId47"/>
    <p:sldId id="458" r:id="rId48"/>
    <p:sldId id="461" r:id="rId49"/>
    <p:sldId id="469" r:id="rId50"/>
    <p:sldId id="470" r:id="rId51"/>
    <p:sldId id="459" r:id="rId52"/>
    <p:sldId id="471" r:id="rId53"/>
    <p:sldId id="467" r:id="rId54"/>
    <p:sldId id="472" r:id="rId55"/>
    <p:sldId id="474" r:id="rId56"/>
    <p:sldId id="475" r:id="rId57"/>
    <p:sldId id="399" r:id="rId58"/>
    <p:sldId id="400" r:id="rId59"/>
    <p:sldId id="423" r:id="rId60"/>
    <p:sldId id="424" r:id="rId61"/>
    <p:sldId id="425" r:id="rId62"/>
    <p:sldId id="422" r:id="rId63"/>
    <p:sldId id="428" r:id="rId64"/>
    <p:sldId id="401" r:id="rId65"/>
    <p:sldId id="429" r:id="rId66"/>
    <p:sldId id="402" r:id="rId67"/>
    <p:sldId id="430" r:id="rId68"/>
    <p:sldId id="403" r:id="rId69"/>
    <p:sldId id="431" r:id="rId70"/>
    <p:sldId id="404" r:id="rId71"/>
    <p:sldId id="432" r:id="rId72"/>
    <p:sldId id="405" r:id="rId73"/>
    <p:sldId id="433" r:id="rId74"/>
    <p:sldId id="406" r:id="rId75"/>
    <p:sldId id="434" r:id="rId76"/>
    <p:sldId id="407" r:id="rId77"/>
    <p:sldId id="435" r:id="rId78"/>
    <p:sldId id="408" r:id="rId79"/>
    <p:sldId id="436" r:id="rId80"/>
    <p:sldId id="410" r:id="rId81"/>
    <p:sldId id="437" r:id="rId82"/>
    <p:sldId id="411" r:id="rId83"/>
    <p:sldId id="438" r:id="rId84"/>
    <p:sldId id="412" r:id="rId85"/>
    <p:sldId id="439" r:id="rId86"/>
    <p:sldId id="440" r:id="rId87"/>
    <p:sldId id="413" r:id="rId88"/>
    <p:sldId id="414" r:id="rId89"/>
    <p:sldId id="441" r:id="rId90"/>
    <p:sldId id="415" r:id="rId91"/>
    <p:sldId id="442" r:id="rId92"/>
    <p:sldId id="416" r:id="rId93"/>
    <p:sldId id="443" r:id="rId94"/>
    <p:sldId id="417" r:id="rId95"/>
    <p:sldId id="444" r:id="rId96"/>
    <p:sldId id="418" r:id="rId97"/>
    <p:sldId id="445" r:id="rId98"/>
    <p:sldId id="419" r:id="rId99"/>
    <p:sldId id="446" r:id="rId100"/>
    <p:sldId id="447" r:id="rId10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52" autoAdjust="0"/>
    <p:restoredTop sz="90929"/>
  </p:normalViewPr>
  <p:slideViewPr>
    <p:cSldViewPr>
      <p:cViewPr varScale="1">
        <p:scale>
          <a:sx n="98" d="100"/>
          <a:sy n="98" d="100"/>
        </p:scale>
        <p:origin x="4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image" Target="../media/image12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image" Target="../media/image12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FC9B3F3-4D5A-40D6-B31C-9526012892D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6403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 smtClean="0"/>
              <a:t>В режиме слайдов ответы появляются после </a:t>
            </a:r>
            <a:r>
              <a:rPr lang="ru-RU" dirty="0" err="1" smtClean="0"/>
              <a:t>кликанья</a:t>
            </a:r>
            <a:r>
              <a:rPr lang="ru-RU" dirty="0" smtClean="0"/>
              <a:t> мышкой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9AA26-4938-478F-9E23-412DB3B236F4}" type="slidenum">
              <a:rPr lang="ru-RU"/>
              <a:pPr/>
              <a:t>17</a:t>
            </a:fld>
            <a:endParaRPr lang="ru-RU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7D7A32-8C32-4742-81CD-55DD0B0D5419}" type="slidenum">
              <a:rPr lang="ru-RU"/>
              <a:pPr/>
              <a:t>18</a:t>
            </a:fld>
            <a:endParaRPr lang="ru-RU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7D7A32-8C32-4742-81CD-55DD0B0D5419}" type="slidenum">
              <a:rPr lang="ru-RU"/>
              <a:pPr/>
              <a:t>19</a:t>
            </a:fld>
            <a:endParaRPr lang="ru-RU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3F3820-DBDE-4403-88CC-7D9529E485D4}" type="slidenum">
              <a:rPr lang="ru-RU"/>
              <a:pPr/>
              <a:t>20</a:t>
            </a:fld>
            <a:endParaRPr lang="ru-RU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3F3820-DBDE-4403-88CC-7D9529E485D4}" type="slidenum">
              <a:rPr lang="ru-RU"/>
              <a:pPr/>
              <a:t>21</a:t>
            </a:fld>
            <a:endParaRPr lang="ru-RU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E35E95-2C0F-4617-BD4B-A33F9724B984}" type="slidenum">
              <a:rPr lang="ru-RU"/>
              <a:pPr/>
              <a:t>22</a:t>
            </a:fld>
            <a:endParaRPr lang="ru-RU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038823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0DC7C3-F95F-4418-8F15-7258DB549483}" type="slidenum">
              <a:rPr lang="ru-RU"/>
              <a:pPr/>
              <a:t>23</a:t>
            </a:fld>
            <a:endParaRPr lang="ru-RU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0DC7C3-F95F-4418-8F15-7258DB549483}" type="slidenum">
              <a:rPr lang="ru-RU"/>
              <a:pPr/>
              <a:t>24</a:t>
            </a:fld>
            <a:endParaRPr lang="ru-RU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189B53-6FB6-4438-A818-94625ECEF096}" type="slidenum">
              <a:rPr lang="ru-RU"/>
              <a:pPr/>
              <a:t>25</a:t>
            </a:fld>
            <a:endParaRPr lang="ru-RU"/>
          </a:p>
        </p:txBody>
      </p:sp>
      <p:sp>
        <p:nvSpPr>
          <p:cNvPr id="2078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ABAD02-4558-4329-9C9A-54AAE7857CD8}" type="slidenum">
              <a:rPr lang="ru-RU"/>
              <a:pPr/>
              <a:t>26</a:t>
            </a:fld>
            <a:endParaRPr lang="ru-RU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B496F0-78F3-404E-ABFE-EA2CAB541549}" type="slidenum">
              <a:rPr lang="ru-RU"/>
              <a:pPr/>
              <a:t>9</a:t>
            </a:fld>
            <a:endParaRPr lang="ru-RU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851DF9-AB4C-4558-A301-FA6EA7EA18D8}" type="slidenum">
              <a:rPr lang="ru-RU"/>
              <a:pPr/>
              <a:t>27</a:t>
            </a:fld>
            <a:endParaRPr lang="ru-RU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37F8BC-3E8C-4E82-ADF0-F437466614EC}" type="slidenum">
              <a:rPr lang="ru-RU"/>
              <a:pPr/>
              <a:t>28</a:t>
            </a:fld>
            <a:endParaRPr lang="ru-RU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E2241D-CC39-4F99-B041-D0E47E5FAFC9}" type="slidenum">
              <a:rPr lang="ru-RU"/>
              <a:pPr/>
              <a:t>29</a:t>
            </a:fld>
            <a:endParaRPr lang="ru-RU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49267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48B3EA-14FC-49F6-8725-FF58690355C8}" type="slidenum">
              <a:rPr lang="ru-RU"/>
              <a:pPr/>
              <a:t>30</a:t>
            </a:fld>
            <a:endParaRPr lang="ru-RU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48B3EA-14FC-49F6-8725-FF58690355C8}" type="slidenum">
              <a:rPr lang="ru-RU"/>
              <a:pPr/>
              <a:t>31</a:t>
            </a:fld>
            <a:endParaRPr lang="ru-RU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E2241D-CC39-4F99-B041-D0E47E5FAFC9}" type="slidenum">
              <a:rPr lang="ru-RU"/>
              <a:pPr/>
              <a:t>32</a:t>
            </a:fld>
            <a:endParaRPr lang="ru-RU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D4427A-2896-4070-A05E-374B1129C4E0}" type="slidenum">
              <a:rPr lang="ru-RU"/>
              <a:pPr/>
              <a:t>33</a:t>
            </a:fld>
            <a:endParaRPr lang="ru-RU"/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4851871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08DF14-832C-4D44-B516-86C8BCF23AA7}" type="slidenum">
              <a:rPr lang="ru-RU"/>
              <a:pPr/>
              <a:t>34</a:t>
            </a:fld>
            <a:endParaRPr lang="ru-RU"/>
          </a:p>
        </p:txBody>
      </p:sp>
      <p:sp>
        <p:nvSpPr>
          <p:cNvPr id="37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08DF14-832C-4D44-B516-86C8BCF23AA7}" type="slidenum">
              <a:rPr lang="ru-RU"/>
              <a:pPr/>
              <a:t>35</a:t>
            </a:fld>
            <a:endParaRPr lang="ru-RU"/>
          </a:p>
        </p:txBody>
      </p:sp>
      <p:sp>
        <p:nvSpPr>
          <p:cNvPr id="37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D236A30F-32EB-408B-8685-49C28DFC830B}" type="slidenum">
              <a:rPr lang="ru-RU" sz="1200" smtClean="0"/>
              <a:pPr eaLnBrk="1" hangingPunct="1"/>
              <a:t>36</a:t>
            </a:fld>
            <a:endParaRPr lang="ru-RU" sz="1200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B496F0-78F3-404E-ABFE-EA2CAB541549}" type="slidenum">
              <a:rPr lang="ru-RU"/>
              <a:pPr/>
              <a:t>10</a:t>
            </a:fld>
            <a:endParaRPr lang="ru-RU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11E69920-E3AC-449C-97BB-46234896F427}" type="slidenum">
              <a:rPr lang="ru-RU" sz="1200" smtClean="0"/>
              <a:pPr eaLnBrk="1" hangingPunct="1"/>
              <a:t>37</a:t>
            </a:fld>
            <a:endParaRPr lang="ru-RU" sz="1200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>
                <a:latin typeface="Times New Roman" charset="0"/>
              </a:rPr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D689F6FE-5F00-4518-83D6-F5954F35FC48}" type="slidenum">
              <a:rPr lang="ru-RU" sz="1200" smtClean="0"/>
              <a:pPr eaLnBrk="1" hangingPunct="1"/>
              <a:t>38</a:t>
            </a:fld>
            <a:endParaRPr lang="ru-RU" sz="1200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>
                <a:latin typeface="Times New Roman" charset="0"/>
              </a:rPr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D236A30F-32EB-408B-8685-49C28DFC830B}" type="slidenum">
              <a:rPr lang="ru-RU" sz="1200" smtClean="0"/>
              <a:pPr eaLnBrk="1" hangingPunct="1"/>
              <a:t>39</a:t>
            </a:fld>
            <a:endParaRPr lang="ru-RU" sz="1200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9868D7-58A7-456E-8173-2C3AC28BF365}" type="slidenum">
              <a:rPr lang="ru-RU"/>
              <a:pPr/>
              <a:t>40</a:t>
            </a:fld>
            <a:endParaRPr lang="ru-RU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9868D7-58A7-456E-8173-2C3AC28BF365}" type="slidenum">
              <a:rPr lang="ru-RU"/>
              <a:pPr/>
              <a:t>41</a:t>
            </a:fld>
            <a:endParaRPr lang="ru-RU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D4427A-2896-4070-A05E-374B1129C4E0}" type="slidenum">
              <a:rPr lang="ru-RU"/>
              <a:pPr/>
              <a:t>42</a:t>
            </a:fld>
            <a:endParaRPr lang="ru-RU"/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4951598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D236A30F-32EB-408B-8685-49C28DFC830B}" type="slidenum">
              <a:rPr lang="ru-RU" sz="1200" smtClean="0"/>
              <a:pPr eaLnBrk="1" hangingPunct="1"/>
              <a:t>43</a:t>
            </a:fld>
            <a:endParaRPr lang="ru-RU" sz="1200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D236A30F-32EB-408B-8685-49C28DFC830B}" type="slidenum">
              <a:rPr lang="ru-RU" sz="1200" smtClean="0"/>
              <a:pPr eaLnBrk="1" hangingPunct="1"/>
              <a:t>44</a:t>
            </a:fld>
            <a:endParaRPr lang="ru-RU" sz="1200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D236A30F-32EB-408B-8685-49C28DFC830B}" type="slidenum">
              <a:rPr lang="ru-RU" sz="1200" smtClean="0"/>
              <a:pPr eaLnBrk="1" hangingPunct="1"/>
              <a:t>45</a:t>
            </a:fld>
            <a:endParaRPr lang="ru-RU" sz="1200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0AC44D5E-85F2-4128-B0A7-C9D3C8332A54}" type="slidenum">
              <a:rPr lang="ru-RU" altLang="ru-RU" sz="1200"/>
              <a:pPr algn="r" eaLnBrk="1" hangingPunct="1"/>
              <a:t>46</a:t>
            </a:fld>
            <a:endParaRPr lang="ru-RU" altLang="ru-RU" sz="120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 smtClean="0">
                <a:latin typeface="Times New Roman" panose="02020603050405020304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231768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B496F0-78F3-404E-ABFE-EA2CAB541549}" type="slidenum">
              <a:rPr lang="ru-RU"/>
              <a:pPr/>
              <a:t>11</a:t>
            </a:fld>
            <a:endParaRPr lang="ru-RU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5C012004-2948-47EC-84FB-5EA0B753957D}" type="slidenum">
              <a:rPr lang="ru-RU" altLang="ru-RU" sz="1200"/>
              <a:pPr algn="r" eaLnBrk="1" hangingPunct="1"/>
              <a:t>47</a:t>
            </a:fld>
            <a:endParaRPr lang="ru-RU" altLang="ru-RU" sz="120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 smtClean="0">
                <a:latin typeface="Times New Roman" panose="02020603050405020304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992851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3CCCE0-842F-4122-A87D-A4E95FB84582}" type="slidenum">
              <a:rPr lang="ru-RU" altLang="ru-RU"/>
              <a:pPr/>
              <a:t>48</a:t>
            </a:fld>
            <a:endParaRPr lang="ru-RU" altLang="ru-RU"/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2439022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3CCCE0-842F-4122-A87D-A4E95FB84582}" type="slidenum">
              <a:rPr lang="ru-RU" altLang="ru-RU"/>
              <a:pPr/>
              <a:t>49</a:t>
            </a:fld>
            <a:endParaRPr lang="ru-RU" altLang="ru-RU"/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7564513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3CCCE0-842F-4122-A87D-A4E95FB84582}" type="slidenum">
              <a:rPr lang="ru-RU" altLang="ru-RU"/>
              <a:pPr/>
              <a:t>50</a:t>
            </a:fld>
            <a:endParaRPr lang="ru-RU" altLang="ru-RU"/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8807885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397C6D-BC59-40A0-8A22-06F1DEAA9688}" type="slidenum">
              <a:rPr lang="ru-RU" altLang="ru-RU"/>
              <a:pPr/>
              <a:t>51</a:t>
            </a:fld>
            <a:endParaRPr lang="ru-RU" altLang="ru-RU"/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8680149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397C6D-BC59-40A0-8A22-06F1DEAA9688}" type="slidenum">
              <a:rPr lang="ru-RU" altLang="ru-RU"/>
              <a:pPr/>
              <a:t>52</a:t>
            </a:fld>
            <a:endParaRPr lang="ru-RU" altLang="ru-RU"/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2180410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2932C4-FB57-4C54-9217-E32D5326FBAC}" type="slidenum">
              <a:rPr lang="ru-RU" altLang="ru-RU"/>
              <a:pPr/>
              <a:t>53</a:t>
            </a:fld>
            <a:endParaRPr lang="ru-RU" altLang="ru-RU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8561547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351DED-B24A-4753-977D-7923D1FEC761}" type="slidenum">
              <a:rPr lang="ru-RU" altLang="ru-RU"/>
              <a:pPr/>
              <a:t>54</a:t>
            </a:fld>
            <a:endParaRPr lang="ru-RU" altLang="ru-RU"/>
          </a:p>
        </p:txBody>
      </p:sp>
      <p:sp>
        <p:nvSpPr>
          <p:cNvPr id="93186" name="Rectangle 1026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02008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1C34F6-BFF6-486A-8FCD-2316F04E7B7F}" type="slidenum">
              <a:rPr lang="ru-RU" altLang="ru-RU"/>
              <a:pPr/>
              <a:t>55</a:t>
            </a:fld>
            <a:endParaRPr lang="ru-RU" altLang="ru-RU"/>
          </a:p>
        </p:txBody>
      </p:sp>
      <p:sp>
        <p:nvSpPr>
          <p:cNvPr id="216066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2927570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206E7A-C1E6-48FF-8398-0F6B6ACB03B8}" type="slidenum">
              <a:rPr lang="ru-RU" altLang="ru-RU"/>
              <a:pPr/>
              <a:t>56</a:t>
            </a:fld>
            <a:endParaRPr lang="ru-RU" altLang="ru-RU"/>
          </a:p>
        </p:txBody>
      </p:sp>
      <p:sp>
        <p:nvSpPr>
          <p:cNvPr id="21811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529495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92071E-6C45-484D-A9F1-BBB2D1083ED8}" type="slidenum">
              <a:rPr lang="ru-RU"/>
              <a:pPr/>
              <a:t>12</a:t>
            </a:fld>
            <a:endParaRPr lang="ru-RU"/>
          </a:p>
        </p:txBody>
      </p:sp>
      <p:sp>
        <p:nvSpPr>
          <p:cNvPr id="1730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4B7AFA-59F1-4FAD-9178-2E231B575264}" type="slidenum">
              <a:rPr lang="ru-RU"/>
              <a:pPr/>
              <a:t>57</a:t>
            </a:fld>
            <a:endParaRPr lang="ru-RU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156227-DB50-4172-A2C8-B3AF157FF247}" type="slidenum">
              <a:rPr lang="ru-RU"/>
              <a:pPr/>
              <a:t>58</a:t>
            </a:fld>
            <a:endParaRPr lang="ru-RU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156227-DB50-4172-A2C8-B3AF157FF247}" type="slidenum">
              <a:rPr lang="ru-RU"/>
              <a:pPr/>
              <a:t>59</a:t>
            </a:fld>
            <a:endParaRPr lang="ru-RU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156227-DB50-4172-A2C8-B3AF157FF247}" type="slidenum">
              <a:rPr lang="ru-RU"/>
              <a:pPr/>
              <a:t>60</a:t>
            </a:fld>
            <a:endParaRPr lang="ru-RU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156227-DB50-4172-A2C8-B3AF157FF247}" type="slidenum">
              <a:rPr lang="ru-RU"/>
              <a:pPr/>
              <a:t>61</a:t>
            </a:fld>
            <a:endParaRPr lang="ru-RU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156227-DB50-4172-A2C8-B3AF157FF247}" type="slidenum">
              <a:rPr lang="ru-RU"/>
              <a:pPr/>
              <a:t>62</a:t>
            </a:fld>
            <a:endParaRPr lang="ru-RU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156227-DB50-4172-A2C8-B3AF157FF247}" type="slidenum">
              <a:rPr lang="ru-RU"/>
              <a:pPr/>
              <a:t>63</a:t>
            </a:fld>
            <a:endParaRPr lang="ru-RU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C26721-D1C2-4203-A757-EB20D12A21EA}" type="slidenum">
              <a:rPr lang="ru-RU"/>
              <a:pPr/>
              <a:t>64</a:t>
            </a:fld>
            <a:endParaRPr lang="ru-RU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C26721-D1C2-4203-A757-EB20D12A21EA}" type="slidenum">
              <a:rPr lang="ru-RU"/>
              <a:pPr/>
              <a:t>65</a:t>
            </a:fld>
            <a:endParaRPr lang="ru-RU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2CADBB-C523-44A0-88EF-8256C556179F}" type="slidenum">
              <a:rPr lang="ru-RU"/>
              <a:pPr/>
              <a:t>66</a:t>
            </a:fld>
            <a:endParaRPr lang="ru-RU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92071E-6C45-484D-A9F1-BBB2D1083ED8}" type="slidenum">
              <a:rPr lang="ru-RU"/>
              <a:pPr/>
              <a:t>13</a:t>
            </a:fld>
            <a:endParaRPr lang="ru-RU"/>
          </a:p>
        </p:txBody>
      </p:sp>
      <p:sp>
        <p:nvSpPr>
          <p:cNvPr id="1730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2CADBB-C523-44A0-88EF-8256C556179F}" type="slidenum">
              <a:rPr lang="ru-RU"/>
              <a:pPr/>
              <a:t>67</a:t>
            </a:fld>
            <a:endParaRPr lang="ru-RU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7C4F6F-997C-41FA-94B4-725ACB8ADC8F}" type="slidenum">
              <a:rPr lang="ru-RU"/>
              <a:pPr/>
              <a:t>68</a:t>
            </a:fld>
            <a:endParaRPr lang="ru-RU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7C4F6F-997C-41FA-94B4-725ACB8ADC8F}" type="slidenum">
              <a:rPr lang="ru-RU"/>
              <a:pPr/>
              <a:t>69</a:t>
            </a:fld>
            <a:endParaRPr lang="ru-RU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BA7AE8-F62C-4EC1-B7FF-1481E83D3E6C}" type="slidenum">
              <a:rPr lang="ru-RU"/>
              <a:pPr/>
              <a:t>70</a:t>
            </a:fld>
            <a:endParaRPr lang="ru-RU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BA7AE8-F62C-4EC1-B7FF-1481E83D3E6C}" type="slidenum">
              <a:rPr lang="ru-RU"/>
              <a:pPr/>
              <a:t>71</a:t>
            </a:fld>
            <a:endParaRPr lang="ru-RU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F4891C-032A-40C9-AD43-BFE3449AEB51}" type="slidenum">
              <a:rPr lang="ru-RU"/>
              <a:pPr/>
              <a:t>72</a:t>
            </a:fld>
            <a:endParaRPr lang="ru-RU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F4891C-032A-40C9-AD43-BFE3449AEB51}" type="slidenum">
              <a:rPr lang="ru-RU"/>
              <a:pPr/>
              <a:t>73</a:t>
            </a:fld>
            <a:endParaRPr lang="ru-RU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B32D9D-CE9D-461E-991A-6A4A4A56BFC6}" type="slidenum">
              <a:rPr lang="ru-RU"/>
              <a:pPr/>
              <a:t>74</a:t>
            </a:fld>
            <a:endParaRPr lang="ru-RU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B32D9D-CE9D-461E-991A-6A4A4A56BFC6}" type="slidenum">
              <a:rPr lang="ru-RU"/>
              <a:pPr/>
              <a:t>75</a:t>
            </a:fld>
            <a:endParaRPr lang="ru-RU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9CA68F-3D1B-4C97-A101-3C4161AD5422}" type="slidenum">
              <a:rPr lang="ru-RU"/>
              <a:pPr/>
              <a:t>76</a:t>
            </a:fld>
            <a:endParaRPr lang="ru-RU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EBE3BF-ED5C-4F3E-A0F8-AD3016B42B2C}" type="slidenum">
              <a:rPr lang="ru-RU"/>
              <a:pPr/>
              <a:t>14</a:t>
            </a:fld>
            <a:endParaRPr lang="ru-RU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9CA68F-3D1B-4C97-A101-3C4161AD5422}" type="slidenum">
              <a:rPr lang="ru-RU"/>
              <a:pPr/>
              <a:t>77</a:t>
            </a:fld>
            <a:endParaRPr lang="ru-RU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E5C007-4F0C-4691-B6DA-CE42AF35BE1A}" type="slidenum">
              <a:rPr lang="ru-RU"/>
              <a:pPr/>
              <a:t>78</a:t>
            </a:fld>
            <a:endParaRPr lang="ru-RU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E5C007-4F0C-4691-B6DA-CE42AF35BE1A}" type="slidenum">
              <a:rPr lang="ru-RU"/>
              <a:pPr/>
              <a:t>79</a:t>
            </a:fld>
            <a:endParaRPr lang="ru-RU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C9BD29-D4ED-4958-8639-A59D90762B0E}" type="slidenum">
              <a:rPr lang="ru-RU"/>
              <a:pPr/>
              <a:t>80</a:t>
            </a:fld>
            <a:endParaRPr lang="ru-RU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C9BD29-D4ED-4958-8639-A59D90762B0E}" type="slidenum">
              <a:rPr lang="ru-RU"/>
              <a:pPr/>
              <a:t>81</a:t>
            </a:fld>
            <a:endParaRPr lang="ru-RU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E9B42F-3772-4D44-90F7-F3E568DD3F96}" type="slidenum">
              <a:rPr lang="ru-RU"/>
              <a:pPr/>
              <a:t>82</a:t>
            </a:fld>
            <a:endParaRPr lang="ru-RU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E9B42F-3772-4D44-90F7-F3E568DD3F96}" type="slidenum">
              <a:rPr lang="ru-RU"/>
              <a:pPr/>
              <a:t>83</a:t>
            </a:fld>
            <a:endParaRPr lang="ru-RU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FA40D6-717A-42D8-B5D7-969B045B67BC}" type="slidenum">
              <a:rPr lang="ru-RU"/>
              <a:pPr/>
              <a:t>84</a:t>
            </a:fld>
            <a:endParaRPr lang="ru-RU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FA40D6-717A-42D8-B5D7-969B045B67BC}" type="slidenum">
              <a:rPr lang="ru-RU"/>
              <a:pPr/>
              <a:t>85</a:t>
            </a:fld>
            <a:endParaRPr lang="ru-RU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68A76A-BA92-40D6-9440-8809B7EFF1C8}" type="slidenum">
              <a:rPr lang="ru-RU"/>
              <a:pPr/>
              <a:t>86</a:t>
            </a:fld>
            <a:endParaRPr lang="ru-RU"/>
          </a:p>
        </p:txBody>
      </p:sp>
      <p:sp>
        <p:nvSpPr>
          <p:cNvPr id="1157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EBE3BF-ED5C-4F3E-A0F8-AD3016B42B2C}" type="slidenum">
              <a:rPr lang="ru-RU"/>
              <a:pPr/>
              <a:t>15</a:t>
            </a:fld>
            <a:endParaRPr lang="ru-RU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68A76A-BA92-40D6-9440-8809B7EFF1C8}" type="slidenum">
              <a:rPr lang="ru-RU"/>
              <a:pPr/>
              <a:t>87</a:t>
            </a:fld>
            <a:endParaRPr lang="ru-RU"/>
          </a:p>
        </p:txBody>
      </p:sp>
      <p:sp>
        <p:nvSpPr>
          <p:cNvPr id="1157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1D573A-2B30-4A8D-BB16-42571154E6D5}" type="slidenum">
              <a:rPr lang="ru-RU"/>
              <a:pPr/>
              <a:t>88</a:t>
            </a:fld>
            <a:endParaRPr lang="ru-RU"/>
          </a:p>
        </p:txBody>
      </p:sp>
      <p:sp>
        <p:nvSpPr>
          <p:cNvPr id="97282" name="Rectangle 4098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409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1D573A-2B30-4A8D-BB16-42571154E6D5}" type="slidenum">
              <a:rPr lang="ru-RU"/>
              <a:pPr/>
              <a:t>89</a:t>
            </a:fld>
            <a:endParaRPr lang="ru-RU"/>
          </a:p>
        </p:txBody>
      </p:sp>
      <p:sp>
        <p:nvSpPr>
          <p:cNvPr id="97282" name="Rectangle 4098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409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F57B80-D7AA-4573-8C5F-39D3D19E008F}" type="slidenum">
              <a:rPr lang="ru-RU"/>
              <a:pPr/>
              <a:t>90</a:t>
            </a:fld>
            <a:endParaRPr lang="ru-RU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F57B80-D7AA-4573-8C5F-39D3D19E008F}" type="slidenum">
              <a:rPr lang="ru-RU"/>
              <a:pPr/>
              <a:t>91</a:t>
            </a:fld>
            <a:endParaRPr lang="ru-RU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C3D19E-A840-4E65-BAE3-FEBA3C4457F0}" type="slidenum">
              <a:rPr lang="ru-RU"/>
              <a:pPr/>
              <a:t>92</a:t>
            </a:fld>
            <a:endParaRPr lang="ru-RU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C3D19E-A840-4E65-BAE3-FEBA3C4457F0}" type="slidenum">
              <a:rPr lang="ru-RU"/>
              <a:pPr/>
              <a:t>93</a:t>
            </a:fld>
            <a:endParaRPr lang="ru-RU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44AE8B-175C-41FB-A10C-41D02D707ADF}" type="slidenum">
              <a:rPr lang="ru-RU"/>
              <a:pPr/>
              <a:t>94</a:t>
            </a:fld>
            <a:endParaRPr lang="ru-RU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44AE8B-175C-41FB-A10C-41D02D707ADF}" type="slidenum">
              <a:rPr lang="ru-RU"/>
              <a:pPr/>
              <a:t>95</a:t>
            </a:fld>
            <a:endParaRPr lang="ru-RU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A9AAE5-7EE7-4527-B95C-A7BC54CC9FF6}" type="slidenum">
              <a:rPr lang="ru-RU"/>
              <a:pPr/>
              <a:t>96</a:t>
            </a:fld>
            <a:endParaRPr lang="ru-RU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9AA26-4938-478F-9E23-412DB3B236F4}" type="slidenum">
              <a:rPr lang="ru-RU"/>
              <a:pPr/>
              <a:t>16</a:t>
            </a:fld>
            <a:endParaRPr lang="ru-RU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A9AAE5-7EE7-4527-B95C-A7BC54CC9FF6}" type="slidenum">
              <a:rPr lang="ru-RU"/>
              <a:pPr/>
              <a:t>97</a:t>
            </a:fld>
            <a:endParaRPr lang="ru-RU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формулировки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5E661C-1E7A-406D-A0EE-08AFA0C89F40}" type="slidenum">
              <a:rPr lang="ru-RU"/>
              <a:pPr/>
              <a:t>98</a:t>
            </a:fld>
            <a:endParaRPr lang="ru-RU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5E661C-1E7A-406D-A0EE-08AFA0C89F40}" type="slidenum">
              <a:rPr lang="ru-RU"/>
              <a:pPr/>
              <a:t>99</a:t>
            </a:fld>
            <a:endParaRPr lang="ru-RU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9A359-5A6B-4F65-98CB-905460B0BC2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331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0A491A-0E2D-4997-B3C6-10D8E13B260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987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91997-19F0-4AAA-8E89-7577599A8CE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711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84969-5FFE-4836-8BFD-B63B32A93C0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575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8BB84B-B5C4-4B03-BB27-16610B20CE1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185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1D5038-BF89-40AB-BB85-18AEB6D42D1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69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1E3DF-F2DA-4221-A849-FAD326F21AB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21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0F0C61-FF43-44DD-8AD1-3F383E35E80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1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83F6CD-7529-4117-AD76-E2F636651F5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874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38BAC0-CAFD-44BA-8104-9D8ED4F783F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442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85CB11-2E96-438A-B4E0-DD8AE1FB3B8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248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45D49E9-7D1E-4A23-8031-F3C6CDD1E865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nemozina.ru/" TargetMode="External"/><Relationship Id="rId7" Type="http://schemas.openxmlformats.org/officeDocument/2006/relationships/image" Target="../media/image155.png"/><Relationship Id="rId2" Type="http://schemas.openxmlformats.org/officeDocument/2006/relationships/hyperlink" Target="mailto:ioc@mnemozina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ocketschool.ru/" TargetMode="External"/><Relationship Id="rId5" Type="http://schemas.openxmlformats.org/officeDocument/2006/relationships/hyperlink" Target="mailto:td@mnemozina.ru" TargetMode="External"/><Relationship Id="rId4" Type="http://schemas.openxmlformats.org/officeDocument/2006/relationships/hyperlink" Target="http://shop.mnemozina.ru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png"/><Relationship Id="rId9" Type="http://schemas.openxmlformats.org/officeDocument/2006/relationships/image" Target="../media/image2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9.png"/><Relationship Id="rId7" Type="http://schemas.openxmlformats.org/officeDocument/2006/relationships/image" Target="../media/image88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0.png"/><Relationship Id="rId5" Type="http://schemas.openxmlformats.org/officeDocument/2006/relationships/image" Target="../media/image860.png"/><Relationship Id="rId4" Type="http://schemas.openxmlformats.org/officeDocument/2006/relationships/image" Target="../media/image9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3.png"/><Relationship Id="rId7" Type="http://schemas.openxmlformats.org/officeDocument/2006/relationships/image" Target="../media/image95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2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png"/><Relationship Id="rId5" Type="http://schemas.openxmlformats.org/officeDocument/2006/relationships/image" Target="../media/image1030.png"/><Relationship Id="rId4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0.png"/><Relationship Id="rId5" Type="http://schemas.openxmlformats.org/officeDocument/2006/relationships/image" Target="../media/image107.png"/><Relationship Id="rId4" Type="http://schemas.openxmlformats.org/officeDocument/2006/relationships/image" Target="../media/image109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png"/><Relationship Id="rId5" Type="http://schemas.openxmlformats.org/officeDocument/2006/relationships/image" Target="../media/image111.png"/><Relationship Id="rId4" Type="http://schemas.openxmlformats.org/officeDocument/2006/relationships/image" Target="../media/image115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8.png"/><Relationship Id="rId4" Type="http://schemas.openxmlformats.org/officeDocument/2006/relationships/image" Target="../media/image1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2.png"/><Relationship Id="rId4" Type="http://schemas.openxmlformats.org/officeDocument/2006/relationships/image" Target="../media/image12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4.png"/><Relationship Id="rId4" Type="http://schemas.openxmlformats.org/officeDocument/2006/relationships/oleObject" Target="../embeddings/oleObject3.bin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notesSlide" Target="../notesSlides/notesSlide76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3.png"/><Relationship Id="rId5" Type="http://schemas.openxmlformats.org/officeDocument/2006/relationships/image" Target="../media/image125.png"/><Relationship Id="rId4" Type="http://schemas.openxmlformats.org/officeDocument/2006/relationships/oleObject" Target="../embeddings/oleObject4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27.png"/><Relationship Id="rId4" Type="http://schemas.openxmlformats.org/officeDocument/2006/relationships/oleObject" Target="../embeddings/oleObject6.bin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notesSlide" Target="../notesSlides/notesSlide78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7.png"/><Relationship Id="rId5" Type="http://schemas.openxmlformats.org/officeDocument/2006/relationships/image" Target="../media/image129.png"/><Relationship Id="rId4" Type="http://schemas.openxmlformats.org/officeDocument/2006/relationships/oleObject" Target="../embeddings/oleObject7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4.png"/><Relationship Id="rId4" Type="http://schemas.openxmlformats.org/officeDocument/2006/relationships/image" Target="../media/image14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8.png"/><Relationship Id="rId5" Type="http://schemas.openxmlformats.org/officeDocument/2006/relationships/image" Target="../media/image1420.png"/><Relationship Id="rId4" Type="http://schemas.openxmlformats.org/officeDocument/2006/relationships/image" Target="../media/image1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2.png"/><Relationship Id="rId4" Type="http://schemas.openxmlformats.org/officeDocument/2006/relationships/image" Target="../media/image147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6.png"/><Relationship Id="rId4" Type="http://schemas.openxmlformats.org/officeDocument/2006/relationships/image" Target="../media/image15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8.png"/><Relationship Id="rId4" Type="http://schemas.openxmlformats.org/officeDocument/2006/relationships/image" Target="../media/image15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0.png"/><Relationship Id="rId4" Type="http://schemas.openxmlformats.org/officeDocument/2006/relationships/image" Target="../media/image15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54.png"/><Relationship Id="rId5" Type="http://schemas.openxmlformats.org/officeDocument/2006/relationships/image" Target="../media/image152.wmf"/><Relationship Id="rId4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1520" y="2132856"/>
            <a:ext cx="8280920" cy="2232248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latin typeface="Arial Black" pitchFamily="34" charset="0"/>
              </a:rPr>
              <a:t>Геометрические задачи на нахождение наибольших и наименьших значений</a:t>
            </a:r>
            <a:endParaRPr lang="ru-RU" sz="3600" dirty="0">
              <a:latin typeface="Arial Black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0" y="4797152"/>
            <a:ext cx="4932040" cy="1296144"/>
          </a:xfrm>
          <a:solidFill>
            <a:srgbClr val="DFDBC7"/>
          </a:solidFill>
          <a:ln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marL="180000" algn="l">
              <a:spcBef>
                <a:spcPts val="0"/>
              </a:spcBef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ВЕДУЩИЙ: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Смирнов 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Владимир Алексеевич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профессор,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доктор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физико-математических наук, </a:t>
            </a:r>
            <a:endParaRPr lang="ru-RU" sz="1600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80000" algn="l">
              <a:spcBef>
                <a:spcPts val="0"/>
              </a:spcBef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заведующий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кафедрой элементарной математики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МПГУ,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автор учебников по геометрии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для 7—9 и 10—11 классов</a:t>
            </a:r>
          </a:p>
        </p:txBody>
      </p:sp>
      <p:pic>
        <p:nvPicPr>
          <p:cNvPr id="5" name="Рисунок 4" descr="Заставка_Геометр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564749"/>
          </a:xfrm>
          <a:prstGeom prst="rect">
            <a:avLst/>
          </a:prstGeom>
        </p:spPr>
      </p:pic>
      <p:sp>
        <p:nvSpPr>
          <p:cNvPr id="10" name="Подзаголовок 3"/>
          <p:cNvSpPr txBox="1">
            <a:spLocks/>
          </p:cNvSpPr>
          <p:nvPr/>
        </p:nvSpPr>
        <p:spPr>
          <a:xfrm>
            <a:off x="5004048" y="4797152"/>
            <a:ext cx="216024" cy="1296144"/>
          </a:xfrm>
          <a:prstGeom prst="rect">
            <a:avLst/>
          </a:prstGeom>
          <a:solidFill>
            <a:srgbClr val="DFDBC7"/>
          </a:solidFill>
          <a:ln w="25400" cap="flat" cmpd="dbl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Подзаголовок 3"/>
          <p:cNvSpPr txBox="1">
            <a:spLocks/>
          </p:cNvSpPr>
          <p:nvPr/>
        </p:nvSpPr>
        <p:spPr>
          <a:xfrm>
            <a:off x="5283696" y="4797152"/>
            <a:ext cx="224408" cy="1296144"/>
          </a:xfrm>
          <a:prstGeom prst="rect">
            <a:avLst/>
          </a:prstGeom>
          <a:solidFill>
            <a:srgbClr val="DFDBC7"/>
          </a:solidFill>
          <a:ln w="25400" cap="flat" cmpd="dbl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Подзаголовок 3"/>
          <p:cNvSpPr txBox="1">
            <a:spLocks/>
          </p:cNvSpPr>
          <p:nvPr/>
        </p:nvSpPr>
        <p:spPr>
          <a:xfrm>
            <a:off x="5580112" y="4797152"/>
            <a:ext cx="224408" cy="1296144"/>
          </a:xfrm>
          <a:prstGeom prst="rect">
            <a:avLst/>
          </a:prstGeom>
          <a:solidFill>
            <a:srgbClr val="DFDBC7"/>
          </a:solidFill>
          <a:ln w="25400" cap="flat" cmpd="dbl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14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7" name="Text Box 3"/>
          <p:cNvSpPr txBox="1">
            <a:spLocks noChangeArrowheads="1"/>
          </p:cNvSpPr>
          <p:nvPr/>
        </p:nvSpPr>
        <p:spPr bwMode="auto">
          <a:xfrm>
            <a:off x="0" y="1124744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На</a:t>
            </a:r>
            <a:r>
              <a:rPr lang="ru-RU" dirty="0" smtClean="0">
                <a:cs typeface="Times New Roman" charset="0"/>
              </a:rPr>
              <a:t> </a:t>
            </a:r>
            <a:r>
              <a:rPr lang="ru-RU" dirty="0">
                <a:cs typeface="Times New Roman" charset="0"/>
              </a:rPr>
              <a:t>данной прямой </a:t>
            </a:r>
            <a:r>
              <a:rPr lang="ru-RU" i="1" dirty="0"/>
              <a:t>с</a:t>
            </a:r>
            <a:r>
              <a:rPr lang="en-US" i="1" dirty="0">
                <a:cs typeface="Times New Roman" charset="0"/>
              </a:rPr>
              <a:t> </a:t>
            </a:r>
            <a:r>
              <a:rPr lang="ru-RU" dirty="0">
                <a:cs typeface="Times New Roman" charset="0"/>
              </a:rPr>
              <a:t>най</a:t>
            </a:r>
            <a:r>
              <a:rPr lang="ru-RU" dirty="0"/>
              <a:t>дите</a:t>
            </a:r>
            <a:r>
              <a:rPr lang="ru-RU" dirty="0">
                <a:cs typeface="Times New Roman" charset="0"/>
              </a:rPr>
              <a:t> такую точку </a:t>
            </a:r>
            <a:r>
              <a:rPr lang="en-US" i="1" dirty="0">
                <a:cs typeface="Times New Roman" charset="0"/>
              </a:rPr>
              <a:t>C</a:t>
            </a:r>
            <a:r>
              <a:rPr lang="ru-RU" dirty="0">
                <a:cs typeface="Times New Roman" charset="0"/>
              </a:rPr>
              <a:t>, расстояние </a:t>
            </a:r>
            <a:r>
              <a:rPr lang="ru-RU" dirty="0"/>
              <a:t>до</a:t>
            </a:r>
            <a:r>
              <a:rPr lang="ru-RU" dirty="0">
                <a:cs typeface="Times New Roman" charset="0"/>
              </a:rPr>
              <a:t> которой </a:t>
            </a:r>
            <a:r>
              <a:rPr lang="ru-RU" dirty="0"/>
              <a:t>от</a:t>
            </a:r>
            <a:r>
              <a:rPr lang="ru-RU" dirty="0">
                <a:cs typeface="Times New Roman" charset="0"/>
              </a:rPr>
              <a:t> данной точки </a:t>
            </a:r>
            <a:r>
              <a:rPr lang="en-US" i="1" dirty="0">
                <a:cs typeface="Times New Roman" charset="0"/>
              </a:rPr>
              <a:t>A</a:t>
            </a:r>
            <a:r>
              <a:rPr lang="ru-RU" dirty="0">
                <a:cs typeface="Times New Roman" charset="0"/>
              </a:rPr>
              <a:t>, не принадлежащей прямой </a:t>
            </a:r>
            <a:r>
              <a:rPr lang="en-US" i="1" dirty="0">
                <a:cs typeface="Times New Roman" charset="0"/>
              </a:rPr>
              <a:t>c</a:t>
            </a:r>
            <a:r>
              <a:rPr lang="ru-RU" dirty="0">
                <a:cs typeface="Times New Roman" charset="0"/>
              </a:rPr>
              <a:t>, наименьшее. </a:t>
            </a:r>
            <a:endParaRPr lang="ru-RU" dirty="0"/>
          </a:p>
        </p:txBody>
      </p:sp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2209800"/>
            <a:ext cx="3302000" cy="182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046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Задачи на нахождение наименьших и наибольших расстояний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46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339752" y="692696"/>
            <a:ext cx="3600400" cy="12241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Контактная </a:t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</a:b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информация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576" y="2060848"/>
            <a:ext cx="799288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Издательство «Мнемозина»: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105043, Москва, ул. 6-я Парковая, д. 29 Б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Тел.: 8 (499) 367–67–81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E-mail: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2"/>
              </a:rPr>
              <a:t>ioc@mnemozina.ru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Сайт: 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3"/>
              </a:rPr>
              <a:t>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Интернет-магазин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ru-RU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4"/>
              </a:rPr>
              <a:t>shop.mnemozina.ru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Торговый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дом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E-mail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5"/>
              </a:rPr>
              <a:t>td@mnemozina.ru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Тел.:  8 (495) 644–20–26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Электронные формы учебников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 пособий представлены на сайте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«Школа в кармане»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ru-RU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en-US" b="0" i="0" u="none" strike="noStrike" kern="0" cap="none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6"/>
              </a:rPr>
              <a:t>http://pocketschool.ru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Рисунок 10" descr="Mnemozina_LOGOTYPE_RE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620688"/>
            <a:ext cx="1296144" cy="12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2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9" name="Text Box 5"/>
          <p:cNvSpPr txBox="1">
            <a:spLocks noChangeArrowheads="1"/>
          </p:cNvSpPr>
          <p:nvPr/>
        </p:nvSpPr>
        <p:spPr bwMode="auto">
          <a:xfrm>
            <a:off x="0" y="260648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solidFill>
                  <a:srgbClr val="FF3300"/>
                </a:solidFill>
              </a:rPr>
              <a:t>	Ответ</a:t>
            </a:r>
            <a:r>
              <a:rPr lang="ru-RU" dirty="0">
                <a:solidFill>
                  <a:srgbClr val="FF3300"/>
                </a:solidFill>
              </a:rPr>
              <a:t>.</a:t>
            </a:r>
            <a:r>
              <a:rPr lang="ru-RU" dirty="0"/>
              <a:t> Искомой точкой является основание </a:t>
            </a:r>
            <a:r>
              <a:rPr lang="en-US" i="1" dirty="0"/>
              <a:t>C </a:t>
            </a:r>
            <a:r>
              <a:rPr lang="ru-RU" dirty="0"/>
              <a:t>перпендикуляра </a:t>
            </a:r>
            <a:r>
              <a:rPr lang="en-US" i="1" dirty="0"/>
              <a:t>AC</a:t>
            </a:r>
            <a:r>
              <a:rPr lang="en-US" dirty="0"/>
              <a:t>.</a:t>
            </a:r>
            <a:r>
              <a:rPr lang="en-US" i="1" dirty="0"/>
              <a:t> </a:t>
            </a:r>
            <a:r>
              <a:rPr lang="ru-RU" dirty="0" smtClean="0"/>
              <a:t>Так как перпендикуляр короче наклонной, то для </a:t>
            </a:r>
            <a:r>
              <a:rPr lang="ru-RU" dirty="0"/>
              <a:t>любой другой точки </a:t>
            </a:r>
            <a:r>
              <a:rPr lang="en-US" i="1" dirty="0"/>
              <a:t>D </a:t>
            </a:r>
            <a:r>
              <a:rPr lang="ru-RU" dirty="0"/>
              <a:t>прямой </a:t>
            </a:r>
            <a:r>
              <a:rPr lang="en-US" i="1" dirty="0"/>
              <a:t>c </a:t>
            </a:r>
            <a:r>
              <a:rPr lang="ru-RU" dirty="0"/>
              <a:t>будет выполняться неравенство </a:t>
            </a:r>
            <a:r>
              <a:rPr lang="en-US" i="1" dirty="0"/>
              <a:t>AC &lt; AD</a:t>
            </a:r>
            <a:r>
              <a:rPr lang="en-US" dirty="0"/>
              <a:t>.</a:t>
            </a:r>
            <a:r>
              <a:rPr lang="en-US" i="1" dirty="0"/>
              <a:t> </a:t>
            </a:r>
            <a:endParaRPr lang="ru-RU" dirty="0"/>
          </a:p>
        </p:txBody>
      </p:sp>
      <p:pic>
        <p:nvPicPr>
          <p:cNvPr id="1699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88840"/>
            <a:ext cx="3302000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69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5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Пусть </a:t>
            </a:r>
            <a:r>
              <a:rPr lang="ru-RU" dirty="0"/>
              <a:t>точка </a:t>
            </a:r>
            <a:r>
              <a:rPr lang="en-US" i="1" dirty="0"/>
              <a:t>A </a:t>
            </a:r>
            <a:r>
              <a:rPr lang="ru-RU" dirty="0"/>
              <a:t> не принадлежит прямой </a:t>
            </a:r>
            <a:r>
              <a:rPr lang="en-US" i="1" dirty="0"/>
              <a:t>c</a:t>
            </a:r>
            <a:r>
              <a:rPr lang="en-US" dirty="0"/>
              <a:t>.</a:t>
            </a:r>
            <a:r>
              <a:rPr lang="en-US" i="1" dirty="0"/>
              <a:t> </a:t>
            </a:r>
            <a:r>
              <a:rPr lang="ru-RU" dirty="0">
                <a:cs typeface="Times New Roman" charset="0"/>
              </a:rPr>
              <a:t>Существует ли точка </a:t>
            </a:r>
            <a:r>
              <a:rPr lang="en-US" i="1" dirty="0">
                <a:cs typeface="Times New Roman" charset="0"/>
              </a:rPr>
              <a:t>D</a:t>
            </a:r>
            <a:r>
              <a:rPr lang="ru-RU" dirty="0">
                <a:cs typeface="Times New Roman" charset="0"/>
              </a:rPr>
              <a:t> на прямой </a:t>
            </a:r>
            <a:r>
              <a:rPr lang="en-US" i="1" dirty="0">
                <a:cs typeface="Times New Roman" charset="0"/>
              </a:rPr>
              <a:t>c</a:t>
            </a:r>
            <a:r>
              <a:rPr lang="ru-RU" dirty="0">
                <a:cs typeface="Times New Roman" charset="0"/>
              </a:rPr>
              <a:t>, для которой расстояние </a:t>
            </a:r>
            <a:r>
              <a:rPr lang="en-US" i="1" dirty="0">
                <a:cs typeface="Times New Roman" charset="0"/>
              </a:rPr>
              <a:t>AD</a:t>
            </a:r>
            <a:r>
              <a:rPr lang="ru-RU" dirty="0">
                <a:cs typeface="Times New Roman" charset="0"/>
              </a:rPr>
              <a:t> наибольшее?</a:t>
            </a:r>
            <a:r>
              <a:rPr lang="ru-RU" dirty="0"/>
              <a:t> </a:t>
            </a:r>
          </a:p>
        </p:txBody>
      </p:sp>
      <p:pic>
        <p:nvPicPr>
          <p:cNvPr id="1720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2209800"/>
            <a:ext cx="3302000" cy="182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8" name="Text Box 6"/>
          <p:cNvSpPr txBox="1">
            <a:spLocks noChangeArrowheads="1"/>
          </p:cNvSpPr>
          <p:nvPr/>
        </p:nvSpPr>
        <p:spPr bwMode="auto">
          <a:xfrm>
            <a:off x="0" y="116632"/>
            <a:ext cx="91440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solidFill>
                  <a:srgbClr val="FF3300"/>
                </a:solidFill>
              </a:rPr>
              <a:t>	Ответ</a:t>
            </a:r>
            <a:r>
              <a:rPr lang="ru-RU" dirty="0">
                <a:solidFill>
                  <a:srgbClr val="FF3300"/>
                </a:solidFill>
              </a:rPr>
              <a:t>.</a:t>
            </a:r>
            <a:r>
              <a:rPr lang="ru-RU" dirty="0"/>
              <a:t> Нет. Для любой точки </a:t>
            </a:r>
            <a:r>
              <a:rPr lang="en-US" i="1" dirty="0"/>
              <a:t>D </a:t>
            </a:r>
            <a:r>
              <a:rPr lang="ru-RU" dirty="0"/>
              <a:t>прямой </a:t>
            </a:r>
            <a:r>
              <a:rPr lang="en-US" i="1" dirty="0"/>
              <a:t>c </a:t>
            </a:r>
            <a:r>
              <a:rPr lang="ru-RU" dirty="0"/>
              <a:t>существует точка </a:t>
            </a:r>
            <a:r>
              <a:rPr lang="en-US" i="1" dirty="0"/>
              <a:t>E</a:t>
            </a:r>
            <a:r>
              <a:rPr lang="en-US" dirty="0"/>
              <a:t> </a:t>
            </a:r>
            <a:r>
              <a:rPr lang="ru-RU" dirty="0"/>
              <a:t>на этой прямой, для которой </a:t>
            </a:r>
            <a:r>
              <a:rPr lang="en-US" i="1" dirty="0"/>
              <a:t>AE &gt; AD</a:t>
            </a:r>
            <a:r>
              <a:rPr lang="en-US" dirty="0" smtClean="0"/>
              <a:t>.</a:t>
            </a:r>
            <a:r>
              <a:rPr lang="ru-RU" dirty="0" smtClean="0"/>
              <a:t> Действительно, если </a:t>
            </a:r>
            <a:r>
              <a:rPr lang="ru-RU" i="1" dirty="0" smtClean="0"/>
              <a:t>С </a:t>
            </a:r>
            <a:r>
              <a:rPr lang="ru-RU" dirty="0" smtClean="0"/>
              <a:t>– основание </a:t>
            </a:r>
            <a:r>
              <a:rPr lang="ru-RU" dirty="0" smtClean="0"/>
              <a:t>перпендикуляра, точки </a:t>
            </a:r>
            <a:r>
              <a:rPr lang="en-US" i="1" dirty="0"/>
              <a:t>D</a:t>
            </a:r>
            <a:r>
              <a:rPr lang="en-US" dirty="0" smtClean="0"/>
              <a:t>, </a:t>
            </a:r>
            <a:r>
              <a:rPr lang="en-US" i="1" dirty="0" smtClean="0"/>
              <a:t>E </a:t>
            </a:r>
            <a:r>
              <a:rPr lang="ru-RU" dirty="0" smtClean="0"/>
              <a:t>лежат</a:t>
            </a:r>
            <a:r>
              <a:rPr lang="en-US" dirty="0" smtClean="0"/>
              <a:t> </a:t>
            </a:r>
            <a:r>
              <a:rPr lang="ru-RU" dirty="0" smtClean="0"/>
              <a:t>на прямой </a:t>
            </a:r>
            <a:r>
              <a:rPr lang="en-US" i="1" dirty="0" smtClean="0"/>
              <a:t>c</a:t>
            </a:r>
            <a:r>
              <a:rPr lang="ru-RU" dirty="0" smtClean="0"/>
              <a:t> по одну сторону от точки </a:t>
            </a:r>
            <a:r>
              <a:rPr lang="en-US" i="1" dirty="0" smtClean="0"/>
              <a:t>C </a:t>
            </a:r>
            <a:r>
              <a:rPr lang="ru-RU" dirty="0" smtClean="0"/>
              <a:t>и </a:t>
            </a:r>
            <a:r>
              <a:rPr lang="en-US" i="1" dirty="0" smtClean="0"/>
              <a:t>CE &gt; CD</a:t>
            </a:r>
            <a:r>
              <a:rPr lang="ru-RU" dirty="0" smtClean="0"/>
              <a:t>, то угол </a:t>
            </a:r>
            <a:r>
              <a:rPr lang="en-US" i="1" dirty="0" smtClean="0"/>
              <a:t>ADE </a:t>
            </a:r>
            <a:r>
              <a:rPr lang="ru-RU" dirty="0" smtClean="0"/>
              <a:t>прямой (если </a:t>
            </a:r>
            <a:r>
              <a:rPr lang="en-US" i="1" dirty="0" smtClean="0"/>
              <a:t>D </a:t>
            </a:r>
            <a:r>
              <a:rPr lang="ru-RU" dirty="0" smtClean="0"/>
              <a:t>совпадает с </a:t>
            </a:r>
            <a:r>
              <a:rPr lang="en-US" i="1" dirty="0" smtClean="0"/>
              <a:t>C</a:t>
            </a:r>
            <a:r>
              <a:rPr lang="ru-RU" dirty="0" smtClean="0"/>
              <a:t>) или </a:t>
            </a:r>
            <a:r>
              <a:rPr lang="ru-RU" dirty="0" smtClean="0"/>
              <a:t>тупой</a:t>
            </a:r>
            <a:r>
              <a:rPr lang="en-US" dirty="0" smtClean="0"/>
              <a:t> </a:t>
            </a:r>
            <a:r>
              <a:rPr lang="ru-RU" dirty="0"/>
              <a:t>(если </a:t>
            </a:r>
            <a:r>
              <a:rPr lang="en-US" i="1" dirty="0"/>
              <a:t>D </a:t>
            </a:r>
            <a:r>
              <a:rPr lang="ru-RU" dirty="0" smtClean="0"/>
              <a:t>не совпадает </a:t>
            </a:r>
            <a:r>
              <a:rPr lang="ru-RU" dirty="0"/>
              <a:t>с </a:t>
            </a:r>
            <a:r>
              <a:rPr lang="en-US" i="1" dirty="0"/>
              <a:t>C</a:t>
            </a:r>
            <a:r>
              <a:rPr lang="ru-RU" dirty="0"/>
              <a:t>) . </a:t>
            </a:r>
            <a:r>
              <a:rPr lang="ru-RU" dirty="0" smtClean="0"/>
              <a:t>Так как угол </a:t>
            </a:r>
            <a:r>
              <a:rPr lang="en-US" i="1" dirty="0" smtClean="0"/>
              <a:t>AEC </a:t>
            </a:r>
            <a:r>
              <a:rPr lang="ru-RU" dirty="0" smtClean="0"/>
              <a:t>острый, и против большего угла лежит большая сторона, то сторона </a:t>
            </a:r>
            <a:r>
              <a:rPr lang="en-US" i="1" dirty="0" smtClean="0"/>
              <a:t>AE </a:t>
            </a:r>
            <a:r>
              <a:rPr lang="ru-RU" dirty="0" smtClean="0"/>
              <a:t>треугольника </a:t>
            </a:r>
            <a:r>
              <a:rPr lang="en-US" i="1" dirty="0" smtClean="0"/>
              <a:t>ADE </a:t>
            </a:r>
            <a:r>
              <a:rPr lang="ru-RU" dirty="0" smtClean="0"/>
              <a:t>больше стороны </a:t>
            </a:r>
            <a:r>
              <a:rPr lang="en-US" i="1" dirty="0" smtClean="0"/>
              <a:t>AD</a:t>
            </a:r>
            <a:r>
              <a:rPr lang="en-US" dirty="0" smtClean="0"/>
              <a:t>.</a:t>
            </a:r>
            <a:endParaRPr lang="ru-RU" i="1" dirty="0"/>
          </a:p>
        </p:txBody>
      </p:sp>
      <p:pic>
        <p:nvPicPr>
          <p:cNvPr id="17204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212976"/>
            <a:ext cx="3322638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059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 smtClean="0"/>
              <a:t>	На </a:t>
            </a:r>
            <a:r>
              <a:rPr lang="ru-RU" dirty="0"/>
              <a:t>данной окружности найдите точку, </a:t>
            </a:r>
            <a:r>
              <a:rPr lang="ru-RU" dirty="0"/>
              <a:t>расстояние до которой</a:t>
            </a:r>
            <a:r>
              <a:rPr lang="en-US" i="1" dirty="0" smtClean="0"/>
              <a:t> </a:t>
            </a:r>
            <a:r>
              <a:rPr lang="ru-RU" dirty="0"/>
              <a:t>от данной точки </a:t>
            </a:r>
            <a:r>
              <a:rPr lang="en-US" i="1" dirty="0" smtClean="0"/>
              <a:t>A</a:t>
            </a:r>
            <a:r>
              <a:rPr lang="ru-RU" dirty="0" smtClean="0"/>
              <a:t>, расположенной вне</a:t>
            </a:r>
            <a:r>
              <a:rPr lang="en-US" i="1" dirty="0" smtClean="0"/>
              <a:t> </a:t>
            </a:r>
            <a:r>
              <a:rPr lang="ru-RU" dirty="0" smtClean="0"/>
              <a:t>окружности, наименьшее</a:t>
            </a:r>
            <a:r>
              <a:rPr lang="ru-RU" dirty="0"/>
              <a:t>.</a:t>
            </a:r>
          </a:p>
        </p:txBody>
      </p:sp>
      <p:pic>
        <p:nvPicPr>
          <p:cNvPr id="17408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057400"/>
            <a:ext cx="35052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6" name="Text Box 6"/>
          <p:cNvSpPr txBox="1">
            <a:spLocks noChangeArrowheads="1"/>
          </p:cNvSpPr>
          <p:nvPr/>
        </p:nvSpPr>
        <p:spPr bwMode="auto">
          <a:xfrm>
            <a:off x="0" y="116632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solidFill>
                  <a:srgbClr val="FF3300"/>
                </a:solidFill>
              </a:rPr>
              <a:t>	Ответ</a:t>
            </a:r>
            <a:r>
              <a:rPr lang="ru-RU" dirty="0">
                <a:solidFill>
                  <a:srgbClr val="FF3300"/>
                </a:solidFill>
              </a:rPr>
              <a:t>.</a:t>
            </a:r>
            <a:r>
              <a:rPr lang="ru-RU" dirty="0"/>
              <a:t> Искомой точкой является точка </a:t>
            </a:r>
            <a:r>
              <a:rPr lang="en-US" i="1" dirty="0" smtClean="0"/>
              <a:t>B</a:t>
            </a:r>
            <a:r>
              <a:rPr lang="ru-RU" dirty="0" smtClean="0"/>
              <a:t>, указанная на рисунке.</a:t>
            </a:r>
            <a:endParaRPr lang="ru-RU" dirty="0"/>
          </a:p>
        </p:txBody>
      </p:sp>
      <p:sp>
        <p:nvSpPr>
          <p:cNvPr id="174091" name="Text Box 11"/>
          <p:cNvSpPr txBox="1">
            <a:spLocks noChangeArrowheads="1"/>
          </p:cNvSpPr>
          <p:nvPr/>
        </p:nvSpPr>
        <p:spPr bwMode="auto">
          <a:xfrm>
            <a:off x="0" y="3551237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Действительно</a:t>
            </a:r>
            <a:r>
              <a:rPr lang="ru-RU" dirty="0"/>
              <a:t>, пусть </a:t>
            </a:r>
            <a:r>
              <a:rPr lang="en-US" i="1" dirty="0"/>
              <a:t>B’ </a:t>
            </a:r>
            <a:r>
              <a:rPr lang="ru-RU" dirty="0"/>
              <a:t>– другая точка окружности. Если она совпадает с </a:t>
            </a:r>
            <a:r>
              <a:rPr lang="en-US" i="1" dirty="0"/>
              <a:t>C</a:t>
            </a:r>
            <a:r>
              <a:rPr lang="ru-RU" dirty="0"/>
              <a:t>, то </a:t>
            </a:r>
            <a:r>
              <a:rPr lang="en-US" i="1" dirty="0"/>
              <a:t>AB &lt; AC</a:t>
            </a:r>
            <a:r>
              <a:rPr lang="en-US" dirty="0"/>
              <a:t>. </a:t>
            </a:r>
            <a:r>
              <a:rPr lang="ru-RU" dirty="0" smtClean="0"/>
              <a:t>Если </a:t>
            </a:r>
            <a:r>
              <a:rPr lang="en-US" i="1" dirty="0"/>
              <a:t>B’  </a:t>
            </a:r>
            <a:r>
              <a:rPr lang="ru-RU" dirty="0"/>
              <a:t>не совпадает с </a:t>
            </a:r>
            <a:r>
              <a:rPr lang="en-US" i="1" dirty="0" smtClean="0"/>
              <a:t>C</a:t>
            </a:r>
            <a:r>
              <a:rPr lang="ru-RU" dirty="0" smtClean="0"/>
              <a:t>, то </a:t>
            </a:r>
            <a:r>
              <a:rPr lang="en-US" i="1" dirty="0" smtClean="0"/>
              <a:t>AB + BO &lt; AB’ + B’O’ </a:t>
            </a:r>
            <a:r>
              <a:rPr lang="ru-RU" dirty="0" smtClean="0"/>
              <a:t>(по неравенству треугольника). Так как </a:t>
            </a:r>
            <a:r>
              <a:rPr lang="en-US" i="1" dirty="0" smtClean="0"/>
              <a:t>BO = B’O</a:t>
            </a:r>
            <a:r>
              <a:rPr lang="en-US" dirty="0" smtClean="0"/>
              <a:t>, </a:t>
            </a:r>
            <a:r>
              <a:rPr lang="ru-RU" dirty="0" smtClean="0"/>
              <a:t>то из этого неравенства следует, что </a:t>
            </a:r>
            <a:r>
              <a:rPr lang="en-US" i="1" dirty="0" smtClean="0"/>
              <a:t>AB &lt; AB’</a:t>
            </a:r>
            <a:r>
              <a:rPr lang="en-US" dirty="0" smtClean="0"/>
              <a:t>.</a:t>
            </a:r>
            <a:r>
              <a:rPr lang="en-US" i="1" dirty="0" smtClean="0"/>
              <a:t> </a:t>
            </a:r>
            <a:endParaRPr lang="ru-RU" dirty="0"/>
          </a:p>
        </p:txBody>
      </p:sp>
      <p:pic>
        <p:nvPicPr>
          <p:cNvPr id="17409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052736"/>
            <a:ext cx="4029075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56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4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1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1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 smtClean="0"/>
              <a:t>	На </a:t>
            </a:r>
            <a:r>
              <a:rPr lang="ru-RU" dirty="0"/>
              <a:t>данной окружности найдите точку, </a:t>
            </a:r>
            <a:r>
              <a:rPr lang="ru-RU" dirty="0"/>
              <a:t>расстояние до которой от </a:t>
            </a:r>
            <a:r>
              <a:rPr lang="ru-RU" dirty="0"/>
              <a:t>данной точки </a:t>
            </a:r>
            <a:r>
              <a:rPr lang="en-US" i="1" dirty="0" smtClean="0"/>
              <a:t>A</a:t>
            </a:r>
            <a:r>
              <a:rPr lang="ru-RU" dirty="0" smtClean="0"/>
              <a:t>, расположенной вне окружности,</a:t>
            </a:r>
            <a:r>
              <a:rPr lang="en-US" i="1" dirty="0" smtClean="0"/>
              <a:t> </a:t>
            </a:r>
            <a:r>
              <a:rPr lang="ru-RU" dirty="0"/>
              <a:t>наибольшее.</a:t>
            </a:r>
          </a:p>
        </p:txBody>
      </p:sp>
      <p:pic>
        <p:nvPicPr>
          <p:cNvPr id="176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057400"/>
            <a:ext cx="35052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6" name="Text Box 8"/>
          <p:cNvSpPr txBox="1">
            <a:spLocks noChangeArrowheads="1"/>
          </p:cNvSpPr>
          <p:nvPr/>
        </p:nvSpPr>
        <p:spPr bwMode="auto">
          <a:xfrm>
            <a:off x="0" y="360027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Действительно</a:t>
            </a:r>
            <a:r>
              <a:rPr lang="ru-RU" dirty="0"/>
              <a:t>, пусть </a:t>
            </a:r>
            <a:r>
              <a:rPr lang="ru-RU" i="1" dirty="0"/>
              <a:t>С</a:t>
            </a:r>
            <a:r>
              <a:rPr lang="en-US" i="1" dirty="0"/>
              <a:t>’ </a:t>
            </a:r>
            <a:r>
              <a:rPr lang="ru-RU" dirty="0"/>
              <a:t>– другая точка окружности. Если она совпадает с </a:t>
            </a:r>
            <a:r>
              <a:rPr lang="en-US" i="1" dirty="0"/>
              <a:t>B</a:t>
            </a:r>
            <a:r>
              <a:rPr lang="ru-RU" dirty="0"/>
              <a:t>, то </a:t>
            </a:r>
            <a:r>
              <a:rPr lang="en-US" i="1" dirty="0"/>
              <a:t>AC  &gt; </a:t>
            </a:r>
            <a:r>
              <a:rPr lang="en-US" i="1" dirty="0" smtClean="0"/>
              <a:t>AB</a:t>
            </a:r>
            <a:r>
              <a:rPr lang="ru-RU" dirty="0"/>
              <a:t>.</a:t>
            </a:r>
            <a:r>
              <a:rPr lang="en-US" dirty="0" smtClean="0"/>
              <a:t> </a:t>
            </a:r>
            <a:r>
              <a:rPr lang="ru-RU" dirty="0" smtClean="0"/>
              <a:t>Если </a:t>
            </a:r>
            <a:r>
              <a:rPr lang="en-US" i="1" dirty="0"/>
              <a:t>C’  </a:t>
            </a:r>
            <a:r>
              <a:rPr lang="ru-RU" dirty="0"/>
              <a:t>не совпадает с </a:t>
            </a:r>
            <a:r>
              <a:rPr lang="en-US" i="1" dirty="0" smtClean="0"/>
              <a:t>B</a:t>
            </a:r>
            <a:r>
              <a:rPr lang="ru-RU" dirty="0"/>
              <a:t>,</a:t>
            </a:r>
            <a:r>
              <a:rPr lang="ru-RU" dirty="0" smtClean="0"/>
              <a:t> то </a:t>
            </a:r>
            <a:r>
              <a:rPr lang="en-US" i="1" dirty="0" smtClean="0"/>
              <a:t>AC = AO + OC = AO + OC’ &gt; AC’.</a:t>
            </a:r>
            <a:endParaRPr lang="ru-RU" dirty="0"/>
          </a:p>
        </p:txBody>
      </p:sp>
      <p:sp>
        <p:nvSpPr>
          <p:cNvPr id="176134" name="Text Box 6"/>
          <p:cNvSpPr txBox="1">
            <a:spLocks noChangeArrowheads="1"/>
          </p:cNvSpPr>
          <p:nvPr/>
        </p:nvSpPr>
        <p:spPr bwMode="auto">
          <a:xfrm>
            <a:off x="0" y="18864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solidFill>
                  <a:srgbClr val="FF3300"/>
                </a:solidFill>
              </a:rPr>
              <a:t>	Ответ</a:t>
            </a:r>
            <a:r>
              <a:rPr lang="ru-RU" dirty="0">
                <a:solidFill>
                  <a:srgbClr val="FF3300"/>
                </a:solidFill>
              </a:rPr>
              <a:t>.</a:t>
            </a:r>
            <a:r>
              <a:rPr lang="ru-RU" dirty="0"/>
              <a:t> Искомой точкой является точка </a:t>
            </a:r>
            <a:r>
              <a:rPr lang="ru-RU" i="1" dirty="0" smtClean="0"/>
              <a:t>С</a:t>
            </a:r>
            <a:r>
              <a:rPr lang="ru-RU" dirty="0" smtClean="0"/>
              <a:t>, указанная на рисунке.</a:t>
            </a:r>
            <a:endParaRPr lang="ru-RU" dirty="0"/>
          </a:p>
        </p:txBody>
      </p:sp>
      <p:pic>
        <p:nvPicPr>
          <p:cNvPr id="17614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56389"/>
            <a:ext cx="4029075" cy="202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9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6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6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Text Box 1027"/>
          <p:cNvSpPr txBox="1">
            <a:spLocks noChangeArrowheads="1"/>
          </p:cNvSpPr>
          <p:nvPr/>
        </p:nvSpPr>
        <p:spPr bwMode="auto">
          <a:xfrm>
            <a:off x="0" y="6858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На </a:t>
            </a:r>
            <a:r>
              <a:rPr lang="ru-RU" dirty="0"/>
              <a:t>двух данных </a:t>
            </a:r>
            <a:r>
              <a:rPr lang="ru-RU" dirty="0" smtClean="0"/>
              <a:t>окружностях, изображённых на рисунке, </a:t>
            </a:r>
            <a:r>
              <a:rPr lang="ru-RU" dirty="0"/>
              <a:t>найдите точки, расстояние между которыми наименьшее.</a:t>
            </a:r>
          </a:p>
        </p:txBody>
      </p:sp>
      <p:pic>
        <p:nvPicPr>
          <p:cNvPr id="184332" name="Picture 10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060848"/>
            <a:ext cx="414655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4" name="Text Box 1028"/>
          <p:cNvSpPr txBox="1">
            <a:spLocks noChangeArrowheads="1"/>
          </p:cNvSpPr>
          <p:nvPr/>
        </p:nvSpPr>
        <p:spPr bwMode="auto">
          <a:xfrm>
            <a:off x="76200" y="4343400"/>
            <a:ext cx="906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 smtClean="0"/>
              <a:t>	Действительно</a:t>
            </a:r>
            <a:r>
              <a:rPr lang="ru-RU" dirty="0"/>
              <a:t>, </a:t>
            </a:r>
            <a:r>
              <a:rPr lang="ru-RU" dirty="0" smtClean="0"/>
              <a:t>если 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’</a:t>
            </a:r>
            <a:r>
              <a:rPr lang="en-US" dirty="0"/>
              <a:t>, </a:t>
            </a:r>
            <a:r>
              <a:rPr lang="en-US" i="1" dirty="0"/>
              <a:t>B</a:t>
            </a:r>
            <a:r>
              <a:rPr lang="en-US" baseline="-25000" dirty="0"/>
              <a:t>2</a:t>
            </a:r>
            <a:r>
              <a:rPr lang="en-US" i="1" dirty="0"/>
              <a:t>’ </a:t>
            </a:r>
            <a:r>
              <a:rPr lang="ru-RU" dirty="0"/>
              <a:t>– другие точки </a:t>
            </a:r>
            <a:r>
              <a:rPr lang="ru-RU" dirty="0" smtClean="0"/>
              <a:t>окружностей, </a:t>
            </a:r>
            <a:endParaRPr lang="ru-RU" dirty="0"/>
          </a:p>
        </p:txBody>
      </p:sp>
      <p:sp>
        <p:nvSpPr>
          <p:cNvPr id="184327" name="Text Box 1031"/>
          <p:cNvSpPr txBox="1">
            <a:spLocks noChangeArrowheads="1"/>
          </p:cNvSpPr>
          <p:nvPr/>
        </p:nvSpPr>
        <p:spPr bwMode="auto">
          <a:xfrm>
            <a:off x="152400" y="188640"/>
            <a:ext cx="899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solidFill>
                  <a:srgbClr val="FF3300"/>
                </a:solidFill>
              </a:rPr>
              <a:t>	Ответ</a:t>
            </a:r>
            <a:r>
              <a:rPr lang="ru-RU" dirty="0">
                <a:solidFill>
                  <a:srgbClr val="FF3300"/>
                </a:solidFill>
              </a:rPr>
              <a:t>.</a:t>
            </a:r>
            <a:r>
              <a:rPr lang="ru-RU" dirty="0"/>
              <a:t> Искомыми точками являются точки 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i="1" dirty="0" smtClean="0"/>
              <a:t>B</a:t>
            </a:r>
            <a:r>
              <a:rPr lang="en-US" baseline="-25000" dirty="0" smtClean="0"/>
              <a:t>2</a:t>
            </a:r>
            <a:r>
              <a:rPr lang="ru-RU" dirty="0" smtClean="0"/>
              <a:t>, указанные на рисунке.</a:t>
            </a:r>
            <a:endParaRPr lang="ru-RU" dirty="0"/>
          </a:p>
        </p:txBody>
      </p:sp>
      <p:sp>
        <p:nvSpPr>
          <p:cNvPr id="184330" name="Text Box 1034"/>
          <p:cNvSpPr txBox="1">
            <a:spLocks noChangeArrowheads="1"/>
          </p:cNvSpPr>
          <p:nvPr/>
        </p:nvSpPr>
        <p:spPr bwMode="auto">
          <a:xfrm>
            <a:off x="152400" y="4800600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то </a:t>
            </a:r>
            <a:r>
              <a:rPr lang="en-US" i="1" dirty="0"/>
              <a:t>O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’ + B</a:t>
            </a:r>
            <a:r>
              <a:rPr lang="en-US" baseline="-25000" dirty="0"/>
              <a:t>1</a:t>
            </a:r>
            <a:r>
              <a:rPr lang="en-US" i="1" dirty="0"/>
              <a:t>’B</a:t>
            </a:r>
            <a:r>
              <a:rPr lang="en-US" baseline="-25000" dirty="0"/>
              <a:t>2</a:t>
            </a:r>
            <a:r>
              <a:rPr lang="en-US" i="1" dirty="0"/>
              <a:t>’ + B</a:t>
            </a:r>
            <a:r>
              <a:rPr lang="en-US" baseline="-25000" dirty="0"/>
              <a:t>2</a:t>
            </a:r>
            <a:r>
              <a:rPr lang="en-US" i="1" dirty="0"/>
              <a:t>’O</a:t>
            </a:r>
            <a:r>
              <a:rPr lang="en-US" baseline="-25000" dirty="0"/>
              <a:t>2</a:t>
            </a:r>
            <a:r>
              <a:rPr lang="en-US" i="1" dirty="0"/>
              <a:t> &gt; O</a:t>
            </a:r>
            <a:r>
              <a:rPr lang="en-US" baseline="-25000" dirty="0"/>
              <a:t>1</a:t>
            </a:r>
            <a:r>
              <a:rPr lang="en-US" i="1" dirty="0"/>
              <a:t>O</a:t>
            </a:r>
            <a:r>
              <a:rPr lang="en-US" baseline="-25000" dirty="0"/>
              <a:t>2</a:t>
            </a:r>
            <a:r>
              <a:rPr lang="en-US" i="1" dirty="0"/>
              <a:t>= O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 + B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2</a:t>
            </a:r>
            <a:r>
              <a:rPr lang="en-US" dirty="0"/>
              <a:t> + </a:t>
            </a:r>
            <a:r>
              <a:rPr lang="en-US" i="1" dirty="0"/>
              <a:t>B</a:t>
            </a:r>
            <a:r>
              <a:rPr lang="en-US" baseline="-25000" dirty="0"/>
              <a:t>2</a:t>
            </a:r>
            <a:r>
              <a:rPr lang="en-US" i="1" dirty="0"/>
              <a:t>O</a:t>
            </a:r>
            <a:r>
              <a:rPr lang="en-US" baseline="-25000" dirty="0"/>
              <a:t>2</a:t>
            </a:r>
            <a:r>
              <a:rPr lang="en-US" dirty="0"/>
              <a:t>. </a:t>
            </a:r>
            <a:r>
              <a:rPr lang="ru-RU" dirty="0"/>
              <a:t>Так как </a:t>
            </a:r>
            <a:r>
              <a:rPr lang="en-US" i="1" dirty="0"/>
              <a:t>O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’</a:t>
            </a:r>
            <a:r>
              <a:rPr lang="ru-RU" i="1" dirty="0"/>
              <a:t> = </a:t>
            </a:r>
            <a:r>
              <a:rPr lang="en-US" i="1" dirty="0"/>
              <a:t>O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ru-RU" i="1" dirty="0"/>
              <a:t> </a:t>
            </a:r>
            <a:r>
              <a:rPr lang="ru-RU" dirty="0"/>
              <a:t>и </a:t>
            </a:r>
            <a:r>
              <a:rPr lang="en-US" i="1" dirty="0"/>
              <a:t>B</a:t>
            </a:r>
            <a:r>
              <a:rPr lang="en-US" baseline="-25000" dirty="0"/>
              <a:t>2</a:t>
            </a:r>
            <a:r>
              <a:rPr lang="en-US" i="1" dirty="0"/>
              <a:t>’O</a:t>
            </a:r>
            <a:r>
              <a:rPr lang="en-US" baseline="-25000" dirty="0"/>
              <a:t>2</a:t>
            </a:r>
            <a:r>
              <a:rPr lang="ru-RU" baseline="-25000" dirty="0"/>
              <a:t> </a:t>
            </a:r>
            <a:r>
              <a:rPr lang="ru-RU" dirty="0"/>
              <a:t> = </a:t>
            </a:r>
            <a:r>
              <a:rPr lang="en-US" i="1" dirty="0"/>
              <a:t>B</a:t>
            </a:r>
            <a:r>
              <a:rPr lang="en-US" baseline="-25000" dirty="0"/>
              <a:t>2</a:t>
            </a:r>
            <a:r>
              <a:rPr lang="en-US" i="1" dirty="0"/>
              <a:t>O</a:t>
            </a:r>
            <a:r>
              <a:rPr lang="en-US" baseline="-25000" dirty="0"/>
              <a:t>2</a:t>
            </a:r>
            <a:r>
              <a:rPr lang="ru-RU" dirty="0"/>
              <a:t>, то будет выполняться неравенство 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’B</a:t>
            </a:r>
            <a:r>
              <a:rPr lang="en-US" baseline="-25000" dirty="0"/>
              <a:t>2</a:t>
            </a:r>
            <a:r>
              <a:rPr lang="en-US" i="1" dirty="0"/>
              <a:t>’</a:t>
            </a:r>
            <a:r>
              <a:rPr lang="ru-RU" i="1" dirty="0"/>
              <a:t> </a:t>
            </a:r>
            <a:r>
              <a:rPr lang="en-US" i="1" dirty="0"/>
              <a:t>&gt; B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2</a:t>
            </a:r>
            <a:r>
              <a:rPr lang="en-US" dirty="0"/>
              <a:t>.</a:t>
            </a:r>
            <a:endParaRPr lang="ru-RU" i="1" dirty="0"/>
          </a:p>
        </p:txBody>
      </p:sp>
      <p:pic>
        <p:nvPicPr>
          <p:cNvPr id="184336" name="Picture 1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256" y="1268760"/>
            <a:ext cx="4433888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91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4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Авторский сайт: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vasmirnov.ru</a:t>
            </a:r>
            <a:r>
              <a:rPr lang="ru-RU" sz="2800" dirty="0">
                <a:solidFill>
                  <a:srgbClr val="FF0000"/>
                </a:solidFill>
              </a:rPr>
              <a:t>	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02" y="492388"/>
            <a:ext cx="7313932" cy="6334780"/>
          </a:xfrm>
          <a:prstGeom prst="rect">
            <a:avLst/>
          </a:prstGeom>
          <a:noFill/>
          <a:ln>
            <a:solidFill>
              <a:srgbClr val="D2ECB6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84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1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На </a:t>
            </a:r>
            <a:r>
              <a:rPr lang="ru-RU" dirty="0"/>
              <a:t>двух данных окружностях найдите точки, расстояние между которыми наибольшее.</a:t>
            </a:r>
          </a:p>
        </p:txBody>
      </p:sp>
      <p:pic>
        <p:nvPicPr>
          <p:cNvPr id="1863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44824"/>
            <a:ext cx="414655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2" name="Text Box 4"/>
          <p:cNvSpPr txBox="1">
            <a:spLocks noChangeArrowheads="1"/>
          </p:cNvSpPr>
          <p:nvPr/>
        </p:nvSpPr>
        <p:spPr bwMode="auto">
          <a:xfrm>
            <a:off x="27272" y="3284984"/>
            <a:ext cx="9067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Действительно</a:t>
            </a:r>
            <a:r>
              <a:rPr lang="ru-RU" dirty="0"/>
              <a:t>, </a:t>
            </a:r>
            <a:r>
              <a:rPr lang="ru-RU" dirty="0" smtClean="0"/>
              <a:t>если </a:t>
            </a:r>
            <a:r>
              <a:rPr lang="ru-RU" i="1" dirty="0"/>
              <a:t>С</a:t>
            </a:r>
            <a:r>
              <a:rPr lang="en-US" baseline="-25000" dirty="0"/>
              <a:t>1</a:t>
            </a:r>
            <a:r>
              <a:rPr lang="en-US" i="1" dirty="0"/>
              <a:t>’</a:t>
            </a:r>
            <a:r>
              <a:rPr lang="en-US" dirty="0"/>
              <a:t>, </a:t>
            </a:r>
            <a:r>
              <a:rPr lang="ru-RU" i="1" dirty="0"/>
              <a:t>С</a:t>
            </a:r>
            <a:r>
              <a:rPr lang="en-US" baseline="-25000" dirty="0"/>
              <a:t>2</a:t>
            </a:r>
            <a:r>
              <a:rPr lang="en-US" i="1" dirty="0"/>
              <a:t>’ </a:t>
            </a:r>
            <a:r>
              <a:rPr lang="ru-RU" dirty="0"/>
              <a:t>– другие точки </a:t>
            </a:r>
            <a:r>
              <a:rPr lang="ru-RU" dirty="0" smtClean="0"/>
              <a:t>окружностей, то </a:t>
            </a:r>
            <a:r>
              <a:rPr lang="ru-RU" i="1" dirty="0" smtClean="0"/>
              <a:t>С</a:t>
            </a:r>
            <a:r>
              <a:rPr lang="ru-RU" baseline="-25000" dirty="0" smtClean="0"/>
              <a:t>1</a:t>
            </a:r>
            <a:r>
              <a:rPr lang="en-US" i="1" dirty="0" smtClean="0"/>
              <a:t>’</a:t>
            </a:r>
            <a:r>
              <a:rPr lang="en-US" baseline="-25000" dirty="0" smtClean="0"/>
              <a:t> </a:t>
            </a:r>
            <a:r>
              <a:rPr lang="ru-RU" i="1" dirty="0" smtClean="0"/>
              <a:t>С</a:t>
            </a:r>
            <a:r>
              <a:rPr lang="ru-RU" baseline="-25000" dirty="0" smtClean="0"/>
              <a:t>2</a:t>
            </a:r>
            <a:r>
              <a:rPr lang="en-US" i="1" dirty="0" smtClean="0"/>
              <a:t>’</a:t>
            </a:r>
            <a:r>
              <a:rPr lang="ru-RU" dirty="0" smtClean="0"/>
              <a:t> </a:t>
            </a:r>
            <a:r>
              <a:rPr lang="en-US" dirty="0" smtClean="0"/>
              <a:t>&lt;</a:t>
            </a:r>
            <a:r>
              <a:rPr lang="ru-RU" i="1" dirty="0" smtClean="0"/>
              <a:t> </a:t>
            </a:r>
            <a:r>
              <a:rPr lang="en-US" i="1" dirty="0" smtClean="0"/>
              <a:t>O</a:t>
            </a:r>
            <a:r>
              <a:rPr lang="en-US" baseline="-25000" dirty="0" smtClean="0"/>
              <a:t>1</a:t>
            </a:r>
            <a:r>
              <a:rPr lang="en-US" i="1" dirty="0" smtClean="0"/>
              <a:t>C</a:t>
            </a:r>
            <a:r>
              <a:rPr lang="en-US" baseline="-25000" dirty="0" smtClean="0"/>
              <a:t>1</a:t>
            </a:r>
            <a:r>
              <a:rPr lang="en-US" i="1" dirty="0" smtClean="0"/>
              <a:t>’ + </a:t>
            </a:r>
            <a:r>
              <a:rPr lang="ru-RU" i="1" dirty="0" smtClean="0"/>
              <a:t>С</a:t>
            </a:r>
            <a:r>
              <a:rPr lang="ru-RU" baseline="-25000" dirty="0" smtClean="0"/>
              <a:t>1</a:t>
            </a:r>
            <a:r>
              <a:rPr lang="en-US" i="1" dirty="0" smtClean="0"/>
              <a:t>’</a:t>
            </a:r>
            <a:r>
              <a:rPr lang="en-US" baseline="-25000" dirty="0" smtClean="0"/>
              <a:t> </a:t>
            </a:r>
            <a:r>
              <a:rPr lang="ru-RU" i="1" dirty="0" smtClean="0"/>
              <a:t>С</a:t>
            </a:r>
            <a:r>
              <a:rPr lang="ru-RU" baseline="-25000" dirty="0" smtClean="0"/>
              <a:t>2</a:t>
            </a:r>
            <a:r>
              <a:rPr lang="en-US" i="1" dirty="0" smtClean="0"/>
              <a:t>’</a:t>
            </a:r>
            <a:r>
              <a:rPr lang="ru-RU" dirty="0" smtClean="0"/>
              <a:t> </a:t>
            </a:r>
            <a:r>
              <a:rPr lang="en-US" i="1" dirty="0" smtClean="0"/>
              <a:t>+ C</a:t>
            </a:r>
            <a:r>
              <a:rPr lang="en-US" baseline="-25000" dirty="0" smtClean="0"/>
              <a:t>2</a:t>
            </a:r>
            <a:r>
              <a:rPr lang="en-US" i="1" dirty="0" smtClean="0"/>
              <a:t>’O</a:t>
            </a:r>
            <a:r>
              <a:rPr lang="en-US" baseline="-25000" dirty="0" smtClean="0"/>
              <a:t>2</a:t>
            </a:r>
            <a:r>
              <a:rPr lang="en-US" i="1" dirty="0" smtClean="0"/>
              <a:t> = C</a:t>
            </a:r>
            <a:r>
              <a:rPr lang="en-US" baseline="-25000" dirty="0" smtClean="0"/>
              <a:t>1</a:t>
            </a:r>
            <a:r>
              <a:rPr lang="en-US" i="1" dirty="0" smtClean="0"/>
              <a:t>O</a:t>
            </a:r>
            <a:r>
              <a:rPr lang="en-US" baseline="-25000" dirty="0" smtClean="0"/>
              <a:t>1</a:t>
            </a:r>
            <a:r>
              <a:rPr lang="en-US" i="1" dirty="0" smtClean="0"/>
              <a:t>+ O</a:t>
            </a:r>
            <a:r>
              <a:rPr lang="en-US" baseline="-25000" dirty="0" smtClean="0"/>
              <a:t>1</a:t>
            </a:r>
            <a:r>
              <a:rPr lang="en-US" i="1" dirty="0" smtClean="0"/>
              <a:t>O</a:t>
            </a:r>
            <a:r>
              <a:rPr lang="en-US" baseline="-25000" dirty="0" smtClean="0"/>
              <a:t>2</a:t>
            </a:r>
            <a:r>
              <a:rPr lang="en-US" i="1" dirty="0" smtClean="0"/>
              <a:t>+ O</a:t>
            </a:r>
            <a:r>
              <a:rPr lang="en-US" baseline="-25000" dirty="0" smtClean="0"/>
              <a:t>2</a:t>
            </a:r>
            <a:r>
              <a:rPr lang="en-US" i="1" dirty="0" smtClean="0"/>
              <a:t>C</a:t>
            </a:r>
            <a:r>
              <a:rPr lang="en-US" baseline="-25000" dirty="0" smtClean="0"/>
              <a:t>2</a:t>
            </a:r>
            <a:r>
              <a:rPr lang="en-US" i="1" dirty="0" smtClean="0"/>
              <a:t> = C</a:t>
            </a:r>
            <a:r>
              <a:rPr lang="en-US" baseline="-25000" dirty="0" smtClean="0"/>
              <a:t>1</a:t>
            </a:r>
            <a:r>
              <a:rPr lang="en-US" i="1" dirty="0" smtClean="0"/>
              <a:t>C</a:t>
            </a:r>
            <a:r>
              <a:rPr lang="en-US" baseline="-25000" dirty="0" smtClean="0"/>
              <a:t>2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186375" name="Text Box 7"/>
          <p:cNvSpPr txBox="1">
            <a:spLocks noChangeArrowheads="1"/>
          </p:cNvSpPr>
          <p:nvPr/>
        </p:nvSpPr>
        <p:spPr bwMode="auto">
          <a:xfrm>
            <a:off x="152400" y="116632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 smtClean="0">
                <a:solidFill>
                  <a:srgbClr val="FF3300"/>
                </a:solidFill>
              </a:rPr>
              <a:t>	Ответ</a:t>
            </a:r>
            <a:r>
              <a:rPr lang="ru-RU" dirty="0">
                <a:solidFill>
                  <a:srgbClr val="FF3300"/>
                </a:solidFill>
              </a:rPr>
              <a:t>.</a:t>
            </a:r>
            <a:r>
              <a:rPr lang="ru-RU" dirty="0"/>
              <a:t> Искомыми точками являются точки </a:t>
            </a:r>
            <a:r>
              <a:rPr lang="ru-RU" i="1" dirty="0"/>
              <a:t>С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ru-RU" i="1" dirty="0"/>
              <a:t>С</a:t>
            </a:r>
            <a:r>
              <a:rPr lang="en-US" baseline="-25000" dirty="0"/>
              <a:t>2</a:t>
            </a:r>
            <a:r>
              <a:rPr lang="ru-RU" dirty="0"/>
              <a:t>.</a:t>
            </a:r>
          </a:p>
        </p:txBody>
      </p:sp>
      <p:pic>
        <p:nvPicPr>
          <p:cNvPr id="18638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08720"/>
            <a:ext cx="4519613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72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2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7732"/>
            <a:ext cx="7772400" cy="457200"/>
          </a:xfrm>
        </p:spPr>
        <p:txBody>
          <a:bodyPr/>
          <a:lstStyle/>
          <a:p>
            <a:r>
              <a:rPr lang="ru-RU" sz="2800" dirty="0" smtClean="0">
                <a:solidFill>
                  <a:srgbClr val="FF3300"/>
                </a:solidFill>
              </a:rPr>
              <a:t>Задача Герона</a:t>
            </a:r>
            <a:endParaRPr lang="ru-RU" sz="2800" dirty="0">
              <a:solidFill>
                <a:srgbClr val="FF3300"/>
              </a:solidFill>
            </a:endParaRPr>
          </a:p>
        </p:txBody>
      </p:sp>
      <p:sp>
        <p:nvSpPr>
          <p:cNvPr id="190467" name="Text Box 3"/>
          <p:cNvSpPr txBox="1">
            <a:spLocks noChangeArrowheads="1"/>
          </p:cNvSpPr>
          <p:nvPr/>
        </p:nvSpPr>
        <p:spPr bwMode="auto">
          <a:xfrm>
            <a:off x="152400" y="1064932"/>
            <a:ext cx="88392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>
                <a:cs typeface="Times New Roman" charset="0"/>
              </a:rPr>
              <a:t>	</a:t>
            </a:r>
            <a:r>
              <a:rPr lang="ru-RU" dirty="0" smtClean="0">
                <a:cs typeface="Times New Roman" charset="0"/>
              </a:rPr>
              <a:t>Дана </a:t>
            </a:r>
            <a:r>
              <a:rPr lang="ru-RU" dirty="0">
                <a:cs typeface="Times New Roman" charset="0"/>
              </a:rPr>
              <a:t>прямая </a:t>
            </a:r>
            <a:r>
              <a:rPr lang="ru-RU" i="1" dirty="0">
                <a:cs typeface="Times New Roman" charset="0"/>
              </a:rPr>
              <a:t>с</a:t>
            </a:r>
            <a:r>
              <a:rPr lang="ru-RU" dirty="0">
                <a:cs typeface="Times New Roman" charset="0"/>
              </a:rPr>
              <a:t> и две точки </a:t>
            </a:r>
            <a:r>
              <a:rPr lang="ru-RU" i="1" dirty="0">
                <a:cs typeface="Times New Roman" charset="0"/>
              </a:rPr>
              <a:t>А</a:t>
            </a:r>
            <a:r>
              <a:rPr lang="ru-RU" dirty="0">
                <a:cs typeface="Times New Roman" charset="0"/>
              </a:rPr>
              <a:t> и </a:t>
            </a:r>
            <a:r>
              <a:rPr lang="ru-RU" i="1" dirty="0">
                <a:cs typeface="Times New Roman" charset="0"/>
              </a:rPr>
              <a:t>В</a:t>
            </a:r>
            <a:r>
              <a:rPr lang="ru-RU" dirty="0"/>
              <a:t>, лежащие от нее по одну сторону.</a:t>
            </a:r>
            <a:r>
              <a:rPr lang="ru-RU" dirty="0">
                <a:cs typeface="Times New Roman" charset="0"/>
              </a:rPr>
              <a:t> </a:t>
            </a:r>
            <a:r>
              <a:rPr lang="ru-RU" dirty="0"/>
              <a:t>На прямой </a:t>
            </a:r>
            <a:r>
              <a:rPr lang="en-US" i="1" dirty="0"/>
              <a:t>c </a:t>
            </a:r>
            <a:r>
              <a:rPr lang="ru-RU" dirty="0"/>
              <a:t>н</a:t>
            </a:r>
            <a:r>
              <a:rPr lang="ru-RU" dirty="0">
                <a:cs typeface="Times New Roman" charset="0"/>
              </a:rPr>
              <a:t>ай</a:t>
            </a:r>
            <a:r>
              <a:rPr lang="ru-RU" dirty="0"/>
              <a:t>дите</a:t>
            </a:r>
            <a:r>
              <a:rPr lang="ru-RU" dirty="0">
                <a:cs typeface="Times New Roman" charset="0"/>
              </a:rPr>
              <a:t> такую точку </a:t>
            </a:r>
            <a:r>
              <a:rPr lang="ru-RU" i="1" dirty="0">
                <a:cs typeface="Times New Roman" charset="0"/>
              </a:rPr>
              <a:t>С</a:t>
            </a:r>
            <a:r>
              <a:rPr lang="ru-RU" dirty="0">
                <a:cs typeface="Times New Roman" charset="0"/>
              </a:rPr>
              <a:t>, </a:t>
            </a:r>
            <a:r>
              <a:rPr lang="ru-RU" dirty="0"/>
              <a:t>для которой</a:t>
            </a:r>
            <a:r>
              <a:rPr lang="ru-RU" dirty="0">
                <a:cs typeface="Times New Roman" charset="0"/>
              </a:rPr>
              <a:t> сумма расстояний </a:t>
            </a:r>
            <a:r>
              <a:rPr lang="ru-RU" i="1" dirty="0">
                <a:cs typeface="Times New Roman" charset="0"/>
              </a:rPr>
              <a:t>АС + СВ</a:t>
            </a:r>
            <a:r>
              <a:rPr lang="ru-RU" dirty="0">
                <a:cs typeface="Times New Roman" charset="0"/>
              </a:rPr>
              <a:t> наименьш</a:t>
            </a:r>
            <a:r>
              <a:rPr lang="ru-RU" dirty="0"/>
              <a:t>ая</a:t>
            </a:r>
            <a:r>
              <a:rPr lang="ru-RU" dirty="0">
                <a:cs typeface="Times New Roman" charset="0"/>
              </a:rPr>
              <a:t>.</a:t>
            </a:r>
            <a:r>
              <a:rPr lang="ru-RU" dirty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9047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12732"/>
            <a:ext cx="3302000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0481" name="Text Box 17"/>
          <p:cNvSpPr txBox="1">
            <a:spLocks noChangeArrowheads="1"/>
          </p:cNvSpPr>
          <p:nvPr/>
        </p:nvSpPr>
        <p:spPr bwMode="auto">
          <a:xfrm>
            <a:off x="0" y="4316132"/>
            <a:ext cx="8991600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/>
              <a:t>	</a:t>
            </a:r>
            <a:r>
              <a:rPr lang="ru-RU" dirty="0" smtClean="0"/>
              <a:t>Задачу </a:t>
            </a:r>
            <a:r>
              <a:rPr lang="ru-RU" dirty="0"/>
              <a:t>Герона можно интерпретировать следующим образом. Два населенных пункта расположены по одну сторону от прямолинейного участка шоссе. В каком месте шоссе следует построить автобусную остановку и проложить от нее прямолинейные дорожки до населенных пунктов, чтобы суммарная длина этих дорожек была наименьшей.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5800" y="27417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ru-RU" sz="2800" kern="0" dirty="0" smtClean="0">
                <a:solidFill>
                  <a:srgbClr val="FF3300"/>
                </a:solidFill>
              </a:rPr>
              <a:t>Задачи на нахождение кратчайших путей</a:t>
            </a:r>
            <a:endParaRPr lang="ru-RU" sz="2800" kern="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439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Text Box 3"/>
          <p:cNvSpPr txBox="1">
            <a:spLocks noChangeArrowheads="1"/>
          </p:cNvSpPr>
          <p:nvPr/>
        </p:nvSpPr>
        <p:spPr bwMode="auto">
          <a:xfrm>
            <a:off x="152400" y="896888"/>
            <a:ext cx="88392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dirty="0" smtClean="0">
                <a:cs typeface="Times New Roman" charset="0"/>
              </a:rPr>
              <a:t>	Дана </a:t>
            </a:r>
            <a:r>
              <a:rPr lang="ru-RU" sz="2800" dirty="0">
                <a:cs typeface="Times New Roman" charset="0"/>
              </a:rPr>
              <a:t>прямая </a:t>
            </a:r>
            <a:r>
              <a:rPr lang="ru-RU" sz="2800" i="1" dirty="0">
                <a:cs typeface="Times New Roman" charset="0"/>
              </a:rPr>
              <a:t>с</a:t>
            </a:r>
            <a:r>
              <a:rPr lang="ru-RU" sz="2800" dirty="0">
                <a:cs typeface="Times New Roman" charset="0"/>
              </a:rPr>
              <a:t> и две точки </a:t>
            </a:r>
            <a:r>
              <a:rPr lang="ru-RU" sz="2800" i="1" dirty="0">
                <a:cs typeface="Times New Roman" charset="0"/>
              </a:rPr>
              <a:t>А</a:t>
            </a:r>
            <a:r>
              <a:rPr lang="ru-RU" sz="2800" dirty="0">
                <a:cs typeface="Times New Roman" charset="0"/>
              </a:rPr>
              <a:t> и </a:t>
            </a:r>
            <a:r>
              <a:rPr lang="ru-RU" sz="2800" i="1" dirty="0">
                <a:cs typeface="Times New Roman" charset="0"/>
              </a:rPr>
              <a:t>В</a:t>
            </a:r>
            <a:r>
              <a:rPr lang="ru-RU" sz="2800" dirty="0"/>
              <a:t>, лежащие от нее по разные стороны.</a:t>
            </a:r>
            <a:r>
              <a:rPr lang="ru-RU" sz="2800" dirty="0">
                <a:cs typeface="Times New Roman" charset="0"/>
              </a:rPr>
              <a:t> </a:t>
            </a:r>
            <a:r>
              <a:rPr lang="ru-RU" sz="2800" dirty="0"/>
              <a:t>На прямой </a:t>
            </a:r>
            <a:r>
              <a:rPr lang="en-US" sz="2800" i="1" dirty="0"/>
              <a:t>c </a:t>
            </a:r>
            <a:r>
              <a:rPr lang="ru-RU" sz="2800" dirty="0"/>
              <a:t>н</a:t>
            </a:r>
            <a:r>
              <a:rPr lang="ru-RU" sz="2800" dirty="0">
                <a:cs typeface="Times New Roman" charset="0"/>
              </a:rPr>
              <a:t>ай</a:t>
            </a:r>
            <a:r>
              <a:rPr lang="ru-RU" sz="2800" dirty="0"/>
              <a:t>дите</a:t>
            </a:r>
            <a:r>
              <a:rPr lang="ru-RU" sz="2800" dirty="0">
                <a:cs typeface="Times New Roman" charset="0"/>
              </a:rPr>
              <a:t> такую точку </a:t>
            </a:r>
            <a:r>
              <a:rPr lang="ru-RU" sz="2800" i="1" dirty="0">
                <a:cs typeface="Times New Roman" charset="0"/>
              </a:rPr>
              <a:t>С</a:t>
            </a:r>
            <a:r>
              <a:rPr lang="ru-RU" sz="2800" dirty="0">
                <a:cs typeface="Times New Roman" charset="0"/>
              </a:rPr>
              <a:t>, </a:t>
            </a:r>
            <a:r>
              <a:rPr lang="ru-RU" sz="2800" dirty="0"/>
              <a:t>для которой</a:t>
            </a:r>
            <a:r>
              <a:rPr lang="ru-RU" sz="2800" dirty="0">
                <a:cs typeface="Times New Roman" charset="0"/>
              </a:rPr>
              <a:t> сумма расстояний </a:t>
            </a:r>
            <a:r>
              <a:rPr lang="ru-RU" sz="2800" i="1" dirty="0">
                <a:cs typeface="Times New Roman" charset="0"/>
              </a:rPr>
              <a:t>АС + СВ</a:t>
            </a:r>
            <a:r>
              <a:rPr lang="ru-RU" sz="2800" dirty="0">
                <a:cs typeface="Times New Roman" charset="0"/>
              </a:rPr>
              <a:t> наименьш</a:t>
            </a:r>
            <a:r>
              <a:rPr lang="ru-RU" sz="2800" dirty="0"/>
              <a:t>ая</a:t>
            </a:r>
            <a:r>
              <a:rPr lang="ru-RU" sz="2800" dirty="0">
                <a:cs typeface="Times New Roman" charset="0"/>
              </a:rPr>
              <a:t>.</a:t>
            </a:r>
            <a:r>
              <a:rPr lang="ru-RU" sz="2800" dirty="0">
                <a:solidFill>
                  <a:schemeClr val="accent1"/>
                </a:solidFill>
              </a:rPr>
              <a:t> 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16180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420888"/>
            <a:ext cx="3302000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260648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Предварительная задача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7" name="Text Box 5"/>
          <p:cNvSpPr txBox="1">
            <a:spLocks noChangeArrowheads="1"/>
          </p:cNvSpPr>
          <p:nvPr/>
        </p:nvSpPr>
        <p:spPr bwMode="auto">
          <a:xfrm>
            <a:off x="0" y="116632"/>
            <a:ext cx="914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solidFill>
                  <a:srgbClr val="FF3300"/>
                </a:solidFill>
                <a:cs typeface="Times New Roman" charset="0"/>
              </a:rPr>
              <a:t>	Решение</a:t>
            </a:r>
            <a:r>
              <a:rPr lang="ru-RU" dirty="0">
                <a:solidFill>
                  <a:srgbClr val="FF3300"/>
                </a:solidFill>
                <a:cs typeface="Times New Roman" charset="0"/>
              </a:rPr>
              <a:t>.</a:t>
            </a:r>
            <a:r>
              <a:rPr lang="ru-RU" dirty="0">
                <a:solidFill>
                  <a:schemeClr val="accent1"/>
                </a:solidFill>
                <a:cs typeface="Times New Roman" charset="0"/>
              </a:rPr>
              <a:t> </a:t>
            </a:r>
            <a:r>
              <a:rPr lang="ru-RU" dirty="0"/>
              <a:t>Искомой точкой </a:t>
            </a:r>
            <a:r>
              <a:rPr lang="en-US" i="1" dirty="0"/>
              <a:t>C </a:t>
            </a:r>
            <a:r>
              <a:rPr lang="ru-RU" dirty="0"/>
              <a:t>является точка пересечения прямой </a:t>
            </a:r>
            <a:r>
              <a:rPr lang="en-US" i="1" dirty="0"/>
              <a:t>c </a:t>
            </a:r>
            <a:r>
              <a:rPr lang="ru-RU" dirty="0"/>
              <a:t>и отрезка </a:t>
            </a:r>
            <a:r>
              <a:rPr lang="en-US" i="1" dirty="0"/>
              <a:t>AB</a:t>
            </a:r>
            <a:r>
              <a:rPr lang="en-US" dirty="0"/>
              <a:t>.</a:t>
            </a:r>
            <a:r>
              <a:rPr lang="ru-RU" dirty="0"/>
              <a:t> </a:t>
            </a:r>
          </a:p>
        </p:txBody>
      </p:sp>
      <p:sp>
        <p:nvSpPr>
          <p:cNvPr id="161803" name="Text Box 11"/>
          <p:cNvSpPr txBox="1">
            <a:spLocks noChangeArrowheads="1"/>
          </p:cNvSpPr>
          <p:nvPr/>
        </p:nvSpPr>
        <p:spPr bwMode="auto">
          <a:xfrm>
            <a:off x="0" y="3429000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Действительно</a:t>
            </a:r>
            <a:r>
              <a:rPr lang="ru-RU" dirty="0"/>
              <a:t>, для любой другой точки </a:t>
            </a:r>
            <a:r>
              <a:rPr lang="en-US" i="1" dirty="0"/>
              <a:t>C’ </a:t>
            </a:r>
            <a:r>
              <a:rPr lang="ru-RU" dirty="0"/>
              <a:t>прямой </a:t>
            </a:r>
            <a:r>
              <a:rPr lang="en-US" i="1" dirty="0"/>
              <a:t>c </a:t>
            </a:r>
            <a:r>
              <a:rPr lang="ru-RU" dirty="0"/>
              <a:t>выполняется неравенство </a:t>
            </a:r>
            <a:r>
              <a:rPr lang="en-US" i="1" dirty="0"/>
              <a:t>AC’ + C’B &gt; AC + CB </a:t>
            </a:r>
            <a:r>
              <a:rPr lang="en-US" dirty="0"/>
              <a:t>(</a:t>
            </a:r>
            <a:r>
              <a:rPr lang="ru-RU" dirty="0"/>
              <a:t>неравенство треугольника)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16180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52736"/>
            <a:ext cx="3302000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45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4" name="Text Box 6"/>
          <p:cNvSpPr txBox="1">
            <a:spLocks noChangeArrowheads="1"/>
          </p:cNvSpPr>
          <p:nvPr/>
        </p:nvSpPr>
        <p:spPr bwMode="auto">
          <a:xfrm>
            <a:off x="0" y="85725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solidFill>
                  <a:srgbClr val="FF3300"/>
                </a:solidFill>
                <a:cs typeface="Times New Roman" charset="0"/>
              </a:rPr>
              <a:t>	Решение задачи Герона.</a:t>
            </a:r>
            <a:r>
              <a:rPr lang="ru-RU" dirty="0" smtClean="0">
                <a:solidFill>
                  <a:schemeClr val="accent1"/>
                </a:solidFill>
                <a:cs typeface="Times New Roman" charset="0"/>
              </a:rPr>
              <a:t> </a:t>
            </a:r>
            <a:r>
              <a:rPr lang="ru-RU" dirty="0"/>
              <a:t>Из точки </a:t>
            </a:r>
            <a:r>
              <a:rPr lang="en-US" i="1" dirty="0"/>
              <a:t>B </a:t>
            </a:r>
            <a:r>
              <a:rPr lang="ru-RU" dirty="0"/>
              <a:t>опустим перпендикуляр </a:t>
            </a:r>
            <a:r>
              <a:rPr lang="en-US" i="1" dirty="0"/>
              <a:t>BH </a:t>
            </a:r>
            <a:r>
              <a:rPr lang="ru-RU" dirty="0"/>
              <a:t>на прямую </a:t>
            </a:r>
            <a:r>
              <a:rPr lang="en-US" i="1" dirty="0"/>
              <a:t>c</a:t>
            </a:r>
            <a:r>
              <a:rPr lang="ru-RU" dirty="0"/>
              <a:t>,</a:t>
            </a:r>
            <a:r>
              <a:rPr lang="en-US" i="1" dirty="0"/>
              <a:t> </a:t>
            </a:r>
            <a:r>
              <a:rPr lang="ru-RU" dirty="0"/>
              <a:t>и отложим на его продолжении отрезок </a:t>
            </a:r>
            <a:r>
              <a:rPr lang="en-US" i="1" dirty="0" smtClean="0"/>
              <a:t>HB</a:t>
            </a:r>
            <a:r>
              <a:rPr lang="ru-RU" baseline="-25000" dirty="0" smtClean="0"/>
              <a:t>1</a:t>
            </a:r>
            <a:r>
              <a:rPr lang="ru-RU" dirty="0" smtClean="0"/>
              <a:t>, </a:t>
            </a:r>
            <a:r>
              <a:rPr lang="ru-RU" dirty="0"/>
              <a:t>равный </a:t>
            </a:r>
            <a:r>
              <a:rPr lang="en-US" i="1" dirty="0"/>
              <a:t>BH</a:t>
            </a:r>
            <a:r>
              <a:rPr lang="ru-RU" dirty="0"/>
              <a:t>. </a:t>
            </a:r>
            <a:r>
              <a:rPr lang="en-US" i="1" dirty="0"/>
              <a:t> </a:t>
            </a:r>
            <a:r>
              <a:rPr lang="ru-RU" dirty="0"/>
              <a:t>Искомой точкой </a:t>
            </a:r>
            <a:r>
              <a:rPr lang="en-US" i="1" dirty="0"/>
              <a:t>C </a:t>
            </a:r>
            <a:r>
              <a:rPr lang="ru-RU" dirty="0"/>
              <a:t>будет точка пересечения прямой </a:t>
            </a:r>
            <a:r>
              <a:rPr lang="en-US" i="1" dirty="0"/>
              <a:t>c </a:t>
            </a:r>
            <a:r>
              <a:rPr lang="ru-RU" dirty="0"/>
              <a:t>и отрезка </a:t>
            </a:r>
            <a:r>
              <a:rPr lang="en-US" i="1" dirty="0" smtClean="0"/>
              <a:t>AB</a:t>
            </a:r>
            <a:r>
              <a:rPr lang="ru-RU" baseline="-25000" dirty="0" smtClean="0"/>
              <a:t>1</a:t>
            </a:r>
            <a:r>
              <a:rPr lang="en-US" dirty="0" smtClean="0"/>
              <a:t>.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06857" name="Text Box 9"/>
          <p:cNvSpPr txBox="1">
            <a:spLocks noChangeArrowheads="1"/>
          </p:cNvSpPr>
          <p:nvPr/>
        </p:nvSpPr>
        <p:spPr bwMode="auto">
          <a:xfrm>
            <a:off x="0" y="5248726"/>
            <a:ext cx="91440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Действительно</a:t>
            </a:r>
            <a:r>
              <a:rPr lang="ru-RU" dirty="0"/>
              <a:t>,</a:t>
            </a:r>
            <a:r>
              <a:rPr lang="en-US" dirty="0"/>
              <a:t> </a:t>
            </a:r>
            <a:r>
              <a:rPr lang="ru-RU" dirty="0"/>
              <a:t>прямоугольные треугольники </a:t>
            </a:r>
            <a:r>
              <a:rPr lang="en-US" i="1" dirty="0"/>
              <a:t>BCH </a:t>
            </a:r>
            <a:r>
              <a:rPr lang="ru-RU" dirty="0"/>
              <a:t>и </a:t>
            </a:r>
            <a:r>
              <a:rPr lang="en-US" i="1" dirty="0" smtClean="0"/>
              <a:t>B</a:t>
            </a:r>
            <a:r>
              <a:rPr lang="ru-RU" baseline="-25000" dirty="0" smtClean="0"/>
              <a:t>1</a:t>
            </a:r>
            <a:r>
              <a:rPr lang="en-US" i="1" dirty="0" smtClean="0"/>
              <a:t>CH </a:t>
            </a:r>
            <a:r>
              <a:rPr lang="ru-RU" dirty="0"/>
              <a:t>равны по двум катетам. Следовательно, </a:t>
            </a:r>
            <a:r>
              <a:rPr lang="en-US" i="1" dirty="0"/>
              <a:t>CB = </a:t>
            </a:r>
            <a:r>
              <a:rPr lang="en-US" i="1" dirty="0" smtClean="0"/>
              <a:t>CB</a:t>
            </a:r>
            <a:r>
              <a:rPr lang="ru-RU" baseline="-25000" dirty="0"/>
              <a:t>1 </a:t>
            </a:r>
            <a:r>
              <a:rPr lang="ru-RU" dirty="0" smtClean="0"/>
              <a:t>и</a:t>
            </a:r>
            <a:r>
              <a:rPr lang="en-US" i="1" dirty="0" smtClean="0"/>
              <a:t> </a:t>
            </a:r>
            <a:r>
              <a:rPr lang="en-US" i="1" dirty="0"/>
              <a:t>AC + CB = AC + </a:t>
            </a:r>
            <a:r>
              <a:rPr lang="en-US" i="1" dirty="0" smtClean="0"/>
              <a:t>CB</a:t>
            </a:r>
            <a:r>
              <a:rPr lang="ru-RU" baseline="-25000" dirty="0"/>
              <a:t>1 </a:t>
            </a:r>
            <a:r>
              <a:rPr lang="en-US" i="1" dirty="0"/>
              <a:t>= </a:t>
            </a:r>
            <a:r>
              <a:rPr lang="en-US" i="1" dirty="0" smtClean="0"/>
              <a:t>AB</a:t>
            </a:r>
            <a:r>
              <a:rPr lang="ru-RU" baseline="-25000" dirty="0"/>
              <a:t>1</a:t>
            </a:r>
            <a:r>
              <a:rPr lang="ru-RU" dirty="0" smtClean="0"/>
              <a:t>.</a:t>
            </a:r>
            <a:r>
              <a:rPr lang="en-US" i="1" dirty="0" smtClean="0"/>
              <a:t> </a:t>
            </a:r>
            <a:r>
              <a:rPr lang="ru-RU" dirty="0"/>
              <a:t>Для любой другой точки </a:t>
            </a:r>
            <a:r>
              <a:rPr lang="en-US" i="1" dirty="0"/>
              <a:t>C’ </a:t>
            </a:r>
            <a:r>
              <a:rPr lang="ru-RU" dirty="0"/>
              <a:t>прямой </a:t>
            </a:r>
            <a:r>
              <a:rPr lang="en-US" i="1" dirty="0"/>
              <a:t>c </a:t>
            </a:r>
            <a:r>
              <a:rPr lang="ru-RU" dirty="0"/>
              <a:t>имеем: </a:t>
            </a:r>
            <a:r>
              <a:rPr lang="en-US" i="1" dirty="0"/>
              <a:t>AC’ + C’B </a:t>
            </a:r>
            <a:r>
              <a:rPr lang="ru-RU" i="1" dirty="0"/>
              <a:t>= </a:t>
            </a:r>
            <a:r>
              <a:rPr lang="en-US" i="1" dirty="0"/>
              <a:t>AC’ + C’ B</a:t>
            </a:r>
            <a:r>
              <a:rPr lang="ru-RU" baseline="-25000" dirty="0"/>
              <a:t>1 </a:t>
            </a:r>
            <a:r>
              <a:rPr lang="en-US" i="1" dirty="0"/>
              <a:t>&gt; </a:t>
            </a:r>
            <a:r>
              <a:rPr lang="en-US" i="1" dirty="0" smtClean="0"/>
              <a:t>AB</a:t>
            </a:r>
            <a:r>
              <a:rPr lang="ru-RU" baseline="-25000" dirty="0"/>
              <a:t>1 </a:t>
            </a:r>
            <a:r>
              <a:rPr lang="en-US" i="1" dirty="0" smtClean="0"/>
              <a:t>= </a:t>
            </a:r>
            <a:r>
              <a:rPr lang="en-US" i="1" dirty="0"/>
              <a:t>AC + CB </a:t>
            </a:r>
            <a:r>
              <a:rPr lang="en-US" dirty="0"/>
              <a:t>(</a:t>
            </a:r>
            <a:r>
              <a:rPr lang="ru-RU" dirty="0"/>
              <a:t>неравенство треугольника)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84784"/>
            <a:ext cx="4318694" cy="324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7" name="Text Box 3"/>
          <p:cNvSpPr txBox="1">
            <a:spLocks noChangeArrowheads="1"/>
          </p:cNvSpPr>
          <p:nvPr/>
        </p:nvSpPr>
        <p:spPr bwMode="auto">
          <a:xfrm>
            <a:off x="152400" y="457200"/>
            <a:ext cx="8839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>
                <a:cs typeface="Times New Roman" charset="0"/>
              </a:rPr>
              <a:t>	</a:t>
            </a:r>
            <a:r>
              <a:rPr lang="ru-RU" sz="2800" dirty="0" smtClean="0">
                <a:solidFill>
                  <a:srgbClr val="FF0000"/>
                </a:solidFill>
                <a:cs typeface="Times New Roman" charset="0"/>
              </a:rPr>
              <a:t>Следствие. </a:t>
            </a:r>
            <a:r>
              <a:rPr lang="ru-RU" sz="2800" dirty="0" smtClean="0">
                <a:cs typeface="Times New Roman" charset="0"/>
              </a:rPr>
              <a:t>Для точки</a:t>
            </a:r>
            <a:r>
              <a:rPr lang="ru-RU" sz="2800" dirty="0" smtClean="0"/>
              <a:t> </a:t>
            </a:r>
            <a:r>
              <a:rPr lang="ru-RU" sz="2800" i="1" dirty="0" smtClean="0">
                <a:cs typeface="Times New Roman" charset="0"/>
              </a:rPr>
              <a:t>С</a:t>
            </a:r>
            <a:r>
              <a:rPr lang="ru-RU" sz="2800" dirty="0" smtClean="0">
                <a:cs typeface="Times New Roman" charset="0"/>
              </a:rPr>
              <a:t>, являющейся решением задачи Герона, угол 1 равен углу 2.</a:t>
            </a:r>
            <a:endParaRPr lang="en-US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628800"/>
            <a:ext cx="4238625" cy="3248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r>
              <a:rPr lang="ru-RU" sz="3600">
                <a:solidFill>
                  <a:srgbClr val="FF3300"/>
                </a:solidFill>
              </a:rPr>
              <a:t>Отражение света</a:t>
            </a:r>
          </a:p>
        </p:txBody>
      </p:sp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152400" y="457200"/>
            <a:ext cx="8839200" cy="308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/>
              <a:t>	И</a:t>
            </a:r>
            <a:r>
              <a:rPr lang="ru-RU" sz="2800" dirty="0" smtClean="0">
                <a:cs typeface="Times New Roman" charset="0"/>
              </a:rPr>
              <a:t>звестно</a:t>
            </a:r>
            <a:r>
              <a:rPr lang="ru-RU" sz="2800" dirty="0">
                <a:cs typeface="Times New Roman" charset="0"/>
              </a:rPr>
              <a:t>, что луч света распространяется по кратчайшему пути. Поэтому, если луч света исходит из точки </a:t>
            </a:r>
            <a:r>
              <a:rPr lang="en-US" sz="2800" i="1" dirty="0">
                <a:cs typeface="Times New Roman" charset="0"/>
              </a:rPr>
              <a:t>A</a:t>
            </a:r>
            <a:r>
              <a:rPr lang="ru-RU" sz="2800" dirty="0">
                <a:cs typeface="Times New Roman" charset="0"/>
              </a:rPr>
              <a:t>, отражается от прямой </a:t>
            </a:r>
            <a:r>
              <a:rPr lang="en-US" sz="2800" i="1" dirty="0">
                <a:cs typeface="Times New Roman" charset="0"/>
              </a:rPr>
              <a:t>c</a:t>
            </a:r>
            <a:r>
              <a:rPr lang="ru-RU" sz="2800" dirty="0">
                <a:cs typeface="Times New Roman" charset="0"/>
              </a:rPr>
              <a:t> и приходит в точку </a:t>
            </a:r>
            <a:r>
              <a:rPr lang="en-US" sz="2800" i="1" dirty="0">
                <a:cs typeface="Times New Roman" charset="0"/>
              </a:rPr>
              <a:t>B</a:t>
            </a:r>
            <a:r>
              <a:rPr lang="ru-RU" sz="2800" dirty="0">
                <a:cs typeface="Times New Roman" charset="0"/>
              </a:rPr>
              <a:t>, то точка </a:t>
            </a:r>
            <a:r>
              <a:rPr lang="en-US" sz="2800" i="1" dirty="0">
                <a:cs typeface="Times New Roman" charset="0"/>
              </a:rPr>
              <a:t>C</a:t>
            </a:r>
            <a:r>
              <a:rPr lang="ru-RU" sz="2800" dirty="0"/>
              <a:t>, найденная в задаче Герона,</a:t>
            </a:r>
            <a:r>
              <a:rPr lang="ru-RU" sz="2800" dirty="0">
                <a:cs typeface="Times New Roman" charset="0"/>
              </a:rPr>
              <a:t> будет точкой отражения и, таким образом, имеет место закон отражения света: угол падения светового луча равен углу отражения. </a:t>
            </a:r>
          </a:p>
        </p:txBody>
      </p:sp>
      <p:pic>
        <p:nvPicPr>
          <p:cNvPr id="167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17032"/>
            <a:ext cx="3494833" cy="235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3" name="Text Box 3"/>
          <p:cNvSpPr txBox="1">
            <a:spLocks noChangeArrowheads="1"/>
          </p:cNvSpPr>
          <p:nvPr/>
        </p:nvSpPr>
        <p:spPr bwMode="auto">
          <a:xfrm>
            <a:off x="152400" y="457200"/>
            <a:ext cx="8839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/>
              <a:t>	На </a:t>
            </a:r>
            <a:r>
              <a:rPr lang="ru-RU" sz="2800" dirty="0"/>
              <a:t>прямой </a:t>
            </a:r>
            <a:r>
              <a:rPr lang="en-US" sz="2800" i="1" dirty="0"/>
              <a:t>c </a:t>
            </a:r>
            <a:r>
              <a:rPr lang="ru-RU" sz="2800" dirty="0"/>
              <a:t>укажите точку </a:t>
            </a:r>
            <a:r>
              <a:rPr lang="en-US" sz="2800" i="1" dirty="0"/>
              <a:t>C</a:t>
            </a:r>
            <a:r>
              <a:rPr lang="ru-RU" sz="2800" dirty="0"/>
              <a:t>, для которой сумма расстояний до двух данных точек </a:t>
            </a:r>
            <a:r>
              <a:rPr lang="en-US" sz="2800" i="1" dirty="0"/>
              <a:t>A </a:t>
            </a:r>
            <a:r>
              <a:rPr lang="ru-RU" sz="2800" dirty="0"/>
              <a:t>и </a:t>
            </a:r>
            <a:r>
              <a:rPr lang="en-US" sz="2800" i="1" dirty="0"/>
              <a:t>B </a:t>
            </a:r>
            <a:r>
              <a:rPr lang="ru-RU" sz="2800" dirty="0"/>
              <a:t>наименьшая.</a:t>
            </a:r>
            <a:endParaRPr lang="ru-RU" sz="2800" dirty="0">
              <a:cs typeface="Times New Roman" charset="0"/>
            </a:endParaRPr>
          </a:p>
        </p:txBody>
      </p:sp>
      <p:pic>
        <p:nvPicPr>
          <p:cNvPr id="21504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01825"/>
            <a:ext cx="2504185" cy="2463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907" y="1901825"/>
            <a:ext cx="2504185" cy="2463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87538"/>
            <a:ext cx="2533231" cy="2491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dirty="0" smtClean="0">
                <a:cs typeface="Times New Roman" charset="0"/>
              </a:rPr>
              <a:t>	</a:t>
            </a:r>
            <a:r>
              <a:rPr lang="ru-RU" sz="2800" dirty="0" smtClean="0">
                <a:cs typeface="Times New Roman" charset="0"/>
              </a:rPr>
              <a:t>Дана </a:t>
            </a:r>
            <a:r>
              <a:rPr lang="ru-RU" sz="2800" dirty="0">
                <a:cs typeface="Times New Roman" charset="0"/>
              </a:rPr>
              <a:t>прямая </a:t>
            </a:r>
            <a:r>
              <a:rPr lang="ru-RU" sz="2800" i="1" dirty="0">
                <a:cs typeface="Times New Roman" charset="0"/>
              </a:rPr>
              <a:t>с</a:t>
            </a:r>
            <a:r>
              <a:rPr lang="ru-RU" sz="2800" dirty="0">
                <a:cs typeface="Times New Roman" charset="0"/>
              </a:rPr>
              <a:t> и две точки </a:t>
            </a:r>
            <a:r>
              <a:rPr lang="ru-RU" sz="2800" i="1" dirty="0">
                <a:cs typeface="Times New Roman" charset="0"/>
              </a:rPr>
              <a:t>А</a:t>
            </a:r>
            <a:r>
              <a:rPr lang="ru-RU" sz="2800" dirty="0">
                <a:cs typeface="Times New Roman" charset="0"/>
              </a:rPr>
              <a:t> и </a:t>
            </a:r>
            <a:r>
              <a:rPr lang="ru-RU" sz="2800" i="1" dirty="0">
                <a:cs typeface="Times New Roman" charset="0"/>
              </a:rPr>
              <a:t>В</a:t>
            </a:r>
            <a:r>
              <a:rPr lang="ru-RU" sz="2800" dirty="0"/>
              <a:t>, лежащие от нее по разные стороны.</a:t>
            </a:r>
            <a:r>
              <a:rPr lang="ru-RU" sz="2800" dirty="0">
                <a:cs typeface="Times New Roman" charset="0"/>
              </a:rPr>
              <a:t> </a:t>
            </a:r>
            <a:r>
              <a:rPr lang="ru-RU" sz="2800" dirty="0"/>
              <a:t>На прямой </a:t>
            </a:r>
            <a:r>
              <a:rPr lang="en-US" sz="2800" i="1" dirty="0"/>
              <a:t>c </a:t>
            </a:r>
            <a:r>
              <a:rPr lang="ru-RU" sz="2800" dirty="0"/>
              <a:t>н</a:t>
            </a:r>
            <a:r>
              <a:rPr lang="ru-RU" sz="2800" dirty="0">
                <a:cs typeface="Times New Roman" charset="0"/>
              </a:rPr>
              <a:t>ай</a:t>
            </a:r>
            <a:r>
              <a:rPr lang="ru-RU" sz="2800" dirty="0"/>
              <a:t>дите</a:t>
            </a:r>
            <a:r>
              <a:rPr lang="ru-RU" sz="2800" dirty="0">
                <a:cs typeface="Times New Roman" charset="0"/>
              </a:rPr>
              <a:t> такую точку </a:t>
            </a:r>
            <a:r>
              <a:rPr lang="ru-RU" sz="2800" i="1" dirty="0">
                <a:cs typeface="Times New Roman" charset="0"/>
              </a:rPr>
              <a:t>С</a:t>
            </a:r>
            <a:r>
              <a:rPr lang="ru-RU" sz="2800" dirty="0">
                <a:cs typeface="Times New Roman" charset="0"/>
              </a:rPr>
              <a:t>, чтобы </a:t>
            </a:r>
            <a:r>
              <a:rPr lang="ru-RU" sz="2800" dirty="0" smtClean="0">
                <a:cs typeface="Times New Roman" charset="0"/>
              </a:rPr>
              <a:t>модуль </a:t>
            </a:r>
            <a:r>
              <a:rPr lang="ru-RU" sz="2800" dirty="0" smtClean="0"/>
              <a:t>разности</a:t>
            </a:r>
            <a:r>
              <a:rPr lang="ru-RU" sz="2800" dirty="0" smtClean="0">
                <a:cs typeface="Times New Roman" charset="0"/>
              </a:rPr>
              <a:t> </a:t>
            </a:r>
            <a:r>
              <a:rPr lang="en-US" sz="2800" dirty="0" smtClean="0">
                <a:cs typeface="Times New Roman" charset="0"/>
              </a:rPr>
              <a:t>|</a:t>
            </a:r>
            <a:r>
              <a:rPr lang="ru-RU" sz="2800" i="1" dirty="0" smtClean="0">
                <a:cs typeface="Times New Roman" charset="0"/>
              </a:rPr>
              <a:t>АС </a:t>
            </a:r>
            <a:r>
              <a:rPr lang="ru-RU" sz="2800" i="1" dirty="0"/>
              <a:t>–</a:t>
            </a:r>
            <a:r>
              <a:rPr lang="ru-RU" sz="2800" i="1" dirty="0">
                <a:cs typeface="Times New Roman" charset="0"/>
              </a:rPr>
              <a:t> </a:t>
            </a:r>
            <a:r>
              <a:rPr lang="ru-RU" sz="2800" i="1" dirty="0" smtClean="0">
                <a:cs typeface="Times New Roman" charset="0"/>
              </a:rPr>
              <a:t>СВ</a:t>
            </a:r>
            <a:r>
              <a:rPr lang="en-US" sz="2800" i="1" dirty="0" smtClean="0">
                <a:cs typeface="Times New Roman" charset="0"/>
              </a:rPr>
              <a:t>|</a:t>
            </a:r>
            <a:r>
              <a:rPr lang="ru-RU" sz="2800" dirty="0" smtClean="0">
                <a:cs typeface="Times New Roman" charset="0"/>
              </a:rPr>
              <a:t> был наи</a:t>
            </a:r>
            <a:r>
              <a:rPr lang="ru-RU" sz="2800" dirty="0" smtClean="0"/>
              <a:t>боль</a:t>
            </a:r>
            <a:r>
              <a:rPr lang="ru-RU" sz="2800" dirty="0" smtClean="0">
                <a:cs typeface="Times New Roman" charset="0"/>
              </a:rPr>
              <a:t>шим.</a:t>
            </a:r>
            <a:r>
              <a:rPr lang="ru-RU" sz="2800" dirty="0" smtClean="0">
                <a:solidFill>
                  <a:schemeClr val="accent1"/>
                </a:solidFill>
              </a:rPr>
              <a:t> 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19662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950" y="1556792"/>
            <a:ext cx="3866786" cy="248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216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26"/>
          <p:cNvSpPr txBox="1">
            <a:spLocks noChangeArrowheads="1"/>
          </p:cNvSpPr>
          <p:nvPr/>
        </p:nvSpPr>
        <p:spPr bwMode="auto">
          <a:xfrm>
            <a:off x="179512" y="260648"/>
            <a:ext cx="89644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indent="0" algn="ctr"/>
            <a:r>
              <a:rPr lang="ru-RU" sz="2000" dirty="0"/>
              <a:t>С 2003 года учебники и пособия, входящие в УМК </a:t>
            </a:r>
            <a:r>
              <a:rPr lang="ru-RU" sz="2000" dirty="0" smtClean="0"/>
              <a:t>по геометрии</a:t>
            </a:r>
            <a:r>
              <a:rPr lang="ru-RU" sz="2000" dirty="0"/>
              <a:t>, </a:t>
            </a:r>
            <a:r>
              <a:rPr lang="ru-RU" sz="2000" dirty="0" smtClean="0"/>
              <a:t>выпускаются </a:t>
            </a:r>
            <a:r>
              <a:rPr lang="ru-RU" sz="2000" dirty="0"/>
              <a:t>в издательстве «Мнемозина</a:t>
            </a:r>
            <a:r>
              <a:rPr lang="ru-RU" sz="2000" dirty="0" smtClean="0"/>
              <a:t>», </a:t>
            </a:r>
            <a:endParaRPr lang="en-US" sz="2000" dirty="0" smtClean="0"/>
          </a:p>
          <a:p>
            <a:pPr marL="0" indent="0" algn="ctr"/>
            <a:r>
              <a:rPr lang="ru-RU" sz="2000" dirty="0" smtClean="0"/>
              <a:t>учебники имеют </a:t>
            </a:r>
            <a:r>
              <a:rPr lang="ru-RU" sz="2000" dirty="0"/>
              <a:t>гриф «</a:t>
            </a:r>
            <a:r>
              <a:rPr lang="ru-RU" sz="2000" dirty="0" smtClean="0"/>
              <a:t>Рекомендовано»</a:t>
            </a:r>
            <a:r>
              <a:rPr lang="en-US" sz="2000" dirty="0" smtClean="0"/>
              <a:t> </a:t>
            </a:r>
            <a:r>
              <a:rPr lang="ru-RU" sz="2000" dirty="0" smtClean="0"/>
              <a:t>и </a:t>
            </a:r>
            <a:r>
              <a:rPr lang="ru-RU" sz="2000" dirty="0"/>
              <a:t>входят в Федеральный </a:t>
            </a:r>
            <a:r>
              <a:rPr lang="ru-RU" sz="2000" dirty="0" smtClean="0"/>
              <a:t>перечень</a:t>
            </a:r>
            <a:endParaRPr lang="ru-RU" sz="1600" dirty="0"/>
          </a:p>
        </p:txBody>
      </p:sp>
      <p:pic>
        <p:nvPicPr>
          <p:cNvPr id="4" name="Рисунок 3" descr="Geom_7-9_Obl_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484784"/>
            <a:ext cx="1815580" cy="2340000"/>
          </a:xfrm>
          <a:prstGeom prst="rect">
            <a:avLst/>
          </a:prstGeom>
        </p:spPr>
      </p:pic>
      <p:pic>
        <p:nvPicPr>
          <p:cNvPr id="5" name="Рисунок 4" descr="Geom_10-11_Obl_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6" y="1484784"/>
            <a:ext cx="1757690" cy="2340000"/>
          </a:xfrm>
          <a:prstGeom prst="rect">
            <a:avLst/>
          </a:prstGeom>
        </p:spPr>
      </p:pic>
      <p:pic>
        <p:nvPicPr>
          <p:cNvPr id="7" name="Рисунок 6" descr="Geom_10_Obl_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7" y="1484784"/>
            <a:ext cx="1763139" cy="2340000"/>
          </a:xfrm>
          <a:prstGeom prst="rect">
            <a:avLst/>
          </a:prstGeom>
        </p:spPr>
      </p:pic>
      <p:pic>
        <p:nvPicPr>
          <p:cNvPr id="8" name="Рисунок 7" descr="Geom_11_Ob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4" y="1484784"/>
            <a:ext cx="1763139" cy="234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536" y="378904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1.2.4.3.8.1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27784" y="378904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1.3.4.1.14.1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8024" y="378904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1.3.4.1.15.1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8264" y="378904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1.3.4.1.15.2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2843808" y="4293096"/>
            <a:ext cx="3441719" cy="2340000"/>
            <a:chOff x="2771800" y="4365104"/>
            <a:chExt cx="3441719" cy="2340000"/>
          </a:xfrm>
        </p:grpSpPr>
        <p:pic>
          <p:nvPicPr>
            <p:cNvPr id="13" name="Рисунок 12" descr="Obl_Matem_10_baza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1800" y="4365104"/>
              <a:ext cx="1560594" cy="2340000"/>
            </a:xfrm>
            <a:prstGeom prst="rect">
              <a:avLst/>
            </a:prstGeom>
          </p:spPr>
        </p:pic>
        <p:pic>
          <p:nvPicPr>
            <p:cNvPr id="14" name="Рисунок 13" descr="Obl_Matem_11_baza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44008" y="4365104"/>
              <a:ext cx="1569511" cy="23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045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3" name="Text Box 3"/>
          <p:cNvSpPr txBox="1">
            <a:spLocks noChangeArrowheads="1"/>
          </p:cNvSpPr>
          <p:nvPr/>
        </p:nvSpPr>
        <p:spPr bwMode="auto">
          <a:xfrm>
            <a:off x="152400" y="964704"/>
            <a:ext cx="88392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>
                <a:cs typeface="Times New Roman" charset="0"/>
              </a:rPr>
              <a:t>	Дана </a:t>
            </a:r>
            <a:r>
              <a:rPr lang="ru-RU" sz="2800" dirty="0">
                <a:cs typeface="Times New Roman" charset="0"/>
              </a:rPr>
              <a:t>прямая </a:t>
            </a:r>
            <a:r>
              <a:rPr lang="ru-RU" sz="2800" i="1" dirty="0">
                <a:cs typeface="Times New Roman" charset="0"/>
              </a:rPr>
              <a:t>с</a:t>
            </a:r>
            <a:r>
              <a:rPr lang="ru-RU" sz="2800" dirty="0">
                <a:cs typeface="Times New Roman" charset="0"/>
              </a:rPr>
              <a:t> и две точки </a:t>
            </a:r>
            <a:r>
              <a:rPr lang="ru-RU" sz="2800" i="1" dirty="0">
                <a:cs typeface="Times New Roman" charset="0"/>
              </a:rPr>
              <a:t>А</a:t>
            </a:r>
            <a:r>
              <a:rPr lang="ru-RU" sz="2800" dirty="0">
                <a:cs typeface="Times New Roman" charset="0"/>
              </a:rPr>
              <a:t> и </a:t>
            </a:r>
            <a:r>
              <a:rPr lang="ru-RU" sz="2800" i="1" dirty="0">
                <a:cs typeface="Times New Roman" charset="0"/>
              </a:rPr>
              <a:t>В</a:t>
            </a:r>
            <a:r>
              <a:rPr lang="ru-RU" sz="2800" dirty="0"/>
              <a:t>, лежащие от нее по одну сторону.</a:t>
            </a:r>
            <a:r>
              <a:rPr lang="ru-RU" sz="2800" dirty="0">
                <a:cs typeface="Times New Roman" charset="0"/>
              </a:rPr>
              <a:t> </a:t>
            </a:r>
            <a:r>
              <a:rPr lang="ru-RU" sz="2800" dirty="0"/>
              <a:t>На прямой </a:t>
            </a:r>
            <a:r>
              <a:rPr lang="en-US" sz="2800" i="1" dirty="0"/>
              <a:t>c </a:t>
            </a:r>
            <a:r>
              <a:rPr lang="ru-RU" sz="2800" dirty="0"/>
              <a:t>н</a:t>
            </a:r>
            <a:r>
              <a:rPr lang="ru-RU" sz="2800" dirty="0">
                <a:cs typeface="Times New Roman" charset="0"/>
              </a:rPr>
              <a:t>ай</a:t>
            </a:r>
            <a:r>
              <a:rPr lang="ru-RU" sz="2800" dirty="0"/>
              <a:t>дите</a:t>
            </a:r>
            <a:r>
              <a:rPr lang="ru-RU" sz="2800" dirty="0">
                <a:cs typeface="Times New Roman" charset="0"/>
              </a:rPr>
              <a:t> такую точку </a:t>
            </a:r>
            <a:r>
              <a:rPr lang="ru-RU" sz="2800" i="1" dirty="0">
                <a:cs typeface="Times New Roman" charset="0"/>
              </a:rPr>
              <a:t>С</a:t>
            </a:r>
            <a:r>
              <a:rPr lang="ru-RU" sz="2800" dirty="0">
                <a:cs typeface="Times New Roman" charset="0"/>
              </a:rPr>
              <a:t>, чтобы </a:t>
            </a:r>
            <a:r>
              <a:rPr lang="ru-RU" sz="2800" dirty="0" smtClean="0">
                <a:cs typeface="Times New Roman" charset="0"/>
              </a:rPr>
              <a:t>модуль </a:t>
            </a:r>
            <a:r>
              <a:rPr lang="ru-RU" sz="2800" dirty="0" smtClean="0"/>
              <a:t>разности</a:t>
            </a:r>
            <a:r>
              <a:rPr lang="ru-RU" sz="2800" dirty="0" smtClean="0">
                <a:cs typeface="Times New Roman" charset="0"/>
              </a:rPr>
              <a:t> </a:t>
            </a:r>
            <a:r>
              <a:rPr lang="en-US" sz="2800" dirty="0" smtClean="0">
                <a:cs typeface="Times New Roman" charset="0"/>
              </a:rPr>
              <a:t>|</a:t>
            </a:r>
            <a:r>
              <a:rPr lang="ru-RU" sz="2800" i="1" dirty="0" smtClean="0">
                <a:cs typeface="Times New Roman" charset="0"/>
              </a:rPr>
              <a:t>АС </a:t>
            </a:r>
            <a:r>
              <a:rPr lang="ru-RU" sz="2800" i="1" dirty="0"/>
              <a:t>–</a:t>
            </a:r>
            <a:r>
              <a:rPr lang="ru-RU" sz="2800" i="1" dirty="0">
                <a:cs typeface="Times New Roman" charset="0"/>
              </a:rPr>
              <a:t> </a:t>
            </a:r>
            <a:r>
              <a:rPr lang="ru-RU" sz="2800" i="1" dirty="0" smtClean="0">
                <a:cs typeface="Times New Roman" charset="0"/>
              </a:rPr>
              <a:t>СВ</a:t>
            </a:r>
            <a:r>
              <a:rPr lang="en-US" sz="2800" i="1" dirty="0" smtClean="0">
                <a:cs typeface="Times New Roman" charset="0"/>
              </a:rPr>
              <a:t>|</a:t>
            </a:r>
            <a:r>
              <a:rPr lang="ru-RU" sz="2800" dirty="0" smtClean="0">
                <a:cs typeface="Times New Roman" charset="0"/>
              </a:rPr>
              <a:t> был наи</a:t>
            </a:r>
            <a:r>
              <a:rPr lang="ru-RU" sz="2800" dirty="0" smtClean="0"/>
              <a:t>большим</a:t>
            </a:r>
            <a:r>
              <a:rPr lang="ru-RU" sz="2800" dirty="0" smtClean="0">
                <a:cs typeface="Times New Roman" charset="0"/>
              </a:rPr>
              <a:t>.</a:t>
            </a:r>
            <a:r>
              <a:rPr lang="ru-RU" sz="2800" dirty="0" smtClean="0">
                <a:solidFill>
                  <a:schemeClr val="accent1"/>
                </a:solidFill>
              </a:rPr>
              <a:t> 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19457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564904"/>
            <a:ext cx="4383556" cy="1875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9752" y="260648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Предварительная задача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54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6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solidFill>
                  <a:srgbClr val="FF3300"/>
                </a:solidFill>
                <a:cs typeface="Times New Roman" charset="0"/>
              </a:rPr>
              <a:t>	Решение</a:t>
            </a:r>
            <a:r>
              <a:rPr lang="ru-RU" dirty="0">
                <a:solidFill>
                  <a:srgbClr val="FF3300"/>
                </a:solidFill>
                <a:cs typeface="Times New Roman" charset="0"/>
              </a:rPr>
              <a:t>.</a:t>
            </a:r>
            <a:r>
              <a:rPr lang="ru-RU" dirty="0">
                <a:solidFill>
                  <a:schemeClr val="accent1"/>
                </a:solidFill>
                <a:cs typeface="Times New Roman" charset="0"/>
              </a:rPr>
              <a:t> </a:t>
            </a:r>
            <a:r>
              <a:rPr lang="ru-RU" dirty="0"/>
              <a:t>Искомой точкой </a:t>
            </a:r>
            <a:r>
              <a:rPr lang="en-US" i="1" dirty="0"/>
              <a:t>C </a:t>
            </a:r>
            <a:r>
              <a:rPr lang="ru-RU" dirty="0"/>
              <a:t>является точка пересечения луча </a:t>
            </a:r>
            <a:r>
              <a:rPr lang="en-US" i="1" dirty="0"/>
              <a:t>AB </a:t>
            </a:r>
            <a:r>
              <a:rPr lang="ru-RU" dirty="0"/>
              <a:t>и прямой </a:t>
            </a:r>
            <a:r>
              <a:rPr lang="en-US" i="1" dirty="0"/>
              <a:t>c</a:t>
            </a:r>
            <a:r>
              <a:rPr lang="en-US" dirty="0"/>
              <a:t>, </a:t>
            </a:r>
            <a:r>
              <a:rPr lang="en-US" i="1" dirty="0"/>
              <a:t>AC – CB = AB</a:t>
            </a:r>
            <a:r>
              <a:rPr lang="en-US" dirty="0"/>
              <a:t>.</a:t>
            </a:r>
            <a:r>
              <a:rPr lang="ru-RU" dirty="0"/>
              <a:t> </a:t>
            </a:r>
          </a:p>
        </p:txBody>
      </p:sp>
      <p:sp>
        <p:nvSpPr>
          <p:cNvPr id="194569" name="Text Box 9"/>
          <p:cNvSpPr txBox="1">
            <a:spLocks noChangeArrowheads="1"/>
          </p:cNvSpPr>
          <p:nvPr/>
        </p:nvSpPr>
        <p:spPr bwMode="auto">
          <a:xfrm>
            <a:off x="0" y="3284984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Для </a:t>
            </a:r>
            <a:r>
              <a:rPr lang="ru-RU" dirty="0"/>
              <a:t>любой другой точки </a:t>
            </a:r>
            <a:r>
              <a:rPr lang="en-US" i="1" dirty="0"/>
              <a:t>C’ </a:t>
            </a:r>
            <a:r>
              <a:rPr lang="ru-RU" dirty="0"/>
              <a:t>прямой </a:t>
            </a:r>
            <a:r>
              <a:rPr lang="en-US" i="1" dirty="0"/>
              <a:t>c </a:t>
            </a:r>
            <a:r>
              <a:rPr lang="ru-RU" dirty="0"/>
              <a:t>выполняется неравенство </a:t>
            </a:r>
            <a:r>
              <a:rPr lang="en-US" dirty="0" smtClean="0"/>
              <a:t>|</a:t>
            </a:r>
            <a:r>
              <a:rPr lang="en-US" i="1" dirty="0" smtClean="0"/>
              <a:t>AC</a:t>
            </a:r>
            <a:r>
              <a:rPr lang="en-US" i="1" dirty="0"/>
              <a:t>’ </a:t>
            </a:r>
            <a:r>
              <a:rPr lang="ru-RU" i="1" dirty="0"/>
              <a:t>–</a:t>
            </a:r>
            <a:r>
              <a:rPr lang="en-US" i="1" dirty="0"/>
              <a:t> </a:t>
            </a:r>
            <a:r>
              <a:rPr lang="en-US" i="1" dirty="0" smtClean="0"/>
              <a:t>C’B| </a:t>
            </a:r>
            <a:r>
              <a:rPr lang="en-US" i="1" dirty="0"/>
              <a:t>&lt; AB </a:t>
            </a:r>
            <a:r>
              <a:rPr lang="en-US" dirty="0"/>
              <a:t>(</a:t>
            </a:r>
            <a:r>
              <a:rPr lang="ru-RU" dirty="0"/>
              <a:t>неравенство треугольника)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19457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908720"/>
            <a:ext cx="426361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39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4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 smtClean="0">
                <a:solidFill>
                  <a:srgbClr val="FF3300"/>
                </a:solidFill>
                <a:cs typeface="Times New Roman" charset="0"/>
              </a:rPr>
              <a:t>	</a:t>
            </a:r>
            <a:r>
              <a:rPr lang="ru-RU" dirty="0" smtClean="0">
                <a:solidFill>
                  <a:srgbClr val="FF3300"/>
                </a:solidFill>
                <a:cs typeface="Times New Roman" charset="0"/>
              </a:rPr>
              <a:t>Решение</a:t>
            </a:r>
            <a:r>
              <a:rPr lang="ru-RU" dirty="0">
                <a:solidFill>
                  <a:srgbClr val="FF3300"/>
                </a:solidFill>
                <a:cs typeface="Times New Roman" charset="0"/>
              </a:rPr>
              <a:t>.</a:t>
            </a:r>
            <a:r>
              <a:rPr lang="ru-RU" dirty="0">
                <a:solidFill>
                  <a:schemeClr val="accent1"/>
                </a:solidFill>
                <a:cs typeface="Times New Roman" charset="0"/>
              </a:rPr>
              <a:t> </a:t>
            </a:r>
            <a:r>
              <a:rPr lang="ru-RU" dirty="0"/>
              <a:t>Из</a:t>
            </a:r>
            <a:r>
              <a:rPr lang="en-US" dirty="0"/>
              <a:t> </a:t>
            </a:r>
            <a:r>
              <a:rPr lang="ru-RU" dirty="0"/>
              <a:t>точки </a:t>
            </a:r>
            <a:r>
              <a:rPr lang="en-US" i="1" dirty="0"/>
              <a:t>B </a:t>
            </a:r>
            <a:r>
              <a:rPr lang="ru-RU" dirty="0"/>
              <a:t>опустим перпендикуляр </a:t>
            </a:r>
            <a:r>
              <a:rPr lang="en-US" i="1" dirty="0"/>
              <a:t>BH </a:t>
            </a:r>
            <a:r>
              <a:rPr lang="ru-RU" dirty="0"/>
              <a:t>на прямую </a:t>
            </a:r>
            <a:r>
              <a:rPr lang="en-US" i="1" dirty="0"/>
              <a:t>c</a:t>
            </a:r>
            <a:r>
              <a:rPr lang="en-US" dirty="0"/>
              <a:t>. </a:t>
            </a:r>
            <a:r>
              <a:rPr lang="ru-RU" dirty="0"/>
              <a:t>На его продолжении отложим отрезок </a:t>
            </a:r>
            <a:r>
              <a:rPr lang="en-US" i="1" dirty="0"/>
              <a:t>HB’</a:t>
            </a:r>
            <a:r>
              <a:rPr lang="en-US" dirty="0"/>
              <a:t>, </a:t>
            </a:r>
            <a:r>
              <a:rPr lang="ru-RU" dirty="0"/>
              <a:t>равны </a:t>
            </a:r>
            <a:r>
              <a:rPr lang="en-US" i="1" dirty="0"/>
              <a:t>BH</a:t>
            </a:r>
            <a:r>
              <a:rPr lang="en-US" dirty="0"/>
              <a:t>.</a:t>
            </a:r>
            <a:r>
              <a:rPr lang="en-US" i="1" dirty="0"/>
              <a:t> </a:t>
            </a:r>
            <a:r>
              <a:rPr lang="ru-RU" dirty="0"/>
              <a:t>Искомой точкой </a:t>
            </a:r>
            <a:r>
              <a:rPr lang="en-US" i="1" dirty="0"/>
              <a:t>C </a:t>
            </a:r>
            <a:r>
              <a:rPr lang="ru-RU" dirty="0"/>
              <a:t>является точка пересечения луча </a:t>
            </a:r>
            <a:r>
              <a:rPr lang="en-US" i="1" dirty="0"/>
              <a:t>AB </a:t>
            </a:r>
            <a:r>
              <a:rPr lang="ru-RU" dirty="0"/>
              <a:t>и прямой </a:t>
            </a:r>
            <a:r>
              <a:rPr lang="en-US" i="1" dirty="0"/>
              <a:t>c</a:t>
            </a:r>
            <a:r>
              <a:rPr lang="en-US" dirty="0"/>
              <a:t>, </a:t>
            </a:r>
            <a:r>
              <a:rPr lang="en-US" i="1" dirty="0"/>
              <a:t>AC – CB = AB’</a:t>
            </a:r>
            <a:r>
              <a:rPr lang="en-US" dirty="0"/>
              <a:t>.</a:t>
            </a:r>
            <a:r>
              <a:rPr lang="ru-RU" dirty="0"/>
              <a:t> </a:t>
            </a:r>
          </a:p>
        </p:txBody>
      </p:sp>
      <p:sp>
        <p:nvSpPr>
          <p:cNvPr id="196617" name="Text Box 9"/>
          <p:cNvSpPr txBox="1">
            <a:spLocks noChangeArrowheads="1"/>
          </p:cNvSpPr>
          <p:nvPr/>
        </p:nvSpPr>
        <p:spPr bwMode="auto">
          <a:xfrm>
            <a:off x="0" y="4005064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 smtClean="0"/>
              <a:t>	</a:t>
            </a:r>
            <a:r>
              <a:rPr lang="ru-RU" dirty="0" smtClean="0"/>
              <a:t>Для </a:t>
            </a:r>
            <a:r>
              <a:rPr lang="ru-RU" dirty="0"/>
              <a:t>любой другой точки </a:t>
            </a:r>
            <a:r>
              <a:rPr lang="en-US" i="1" dirty="0"/>
              <a:t>C’ </a:t>
            </a:r>
            <a:r>
              <a:rPr lang="ru-RU" dirty="0"/>
              <a:t>прямой </a:t>
            </a:r>
            <a:r>
              <a:rPr lang="en-US" i="1" dirty="0"/>
              <a:t>c </a:t>
            </a:r>
            <a:r>
              <a:rPr lang="ru-RU" dirty="0"/>
              <a:t>выполняется неравенство </a:t>
            </a:r>
            <a:r>
              <a:rPr lang="en-US" dirty="0"/>
              <a:t>|</a:t>
            </a:r>
            <a:r>
              <a:rPr lang="en-US" i="1" dirty="0" smtClean="0"/>
              <a:t>AC</a:t>
            </a:r>
            <a:r>
              <a:rPr lang="en-US" i="1" dirty="0"/>
              <a:t>’ </a:t>
            </a:r>
            <a:r>
              <a:rPr lang="ru-RU" i="1" dirty="0"/>
              <a:t>–</a:t>
            </a:r>
            <a:r>
              <a:rPr lang="en-US" i="1" dirty="0"/>
              <a:t> </a:t>
            </a:r>
            <a:r>
              <a:rPr lang="en-US" i="1" dirty="0" smtClean="0"/>
              <a:t>C’B| </a:t>
            </a:r>
            <a:r>
              <a:rPr lang="en-US" i="1" dirty="0"/>
              <a:t>&lt; AB’ </a:t>
            </a:r>
            <a:r>
              <a:rPr lang="en-US" dirty="0"/>
              <a:t>(</a:t>
            </a:r>
            <a:r>
              <a:rPr lang="ru-RU" dirty="0"/>
              <a:t>неравенство треугольника)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19662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359" y="1268760"/>
            <a:ext cx="4139281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-1" y="5531565"/>
                <a:ext cx="9144000" cy="9089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dirty="0" smtClean="0"/>
                  <a:t>Найдите наименьшее значение функции</a:t>
                </a:r>
              </a:p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b="0" i="1" smtClean="0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ru-RU" b="0" i="1" smtClean="0">
                                  <a:latin typeface="Cambria Math"/>
                                </a:rPr>
                                <m:t>−2)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r>
                            <a:rPr lang="ru-RU" b="0" i="1" smtClean="0">
                              <a:latin typeface="Cambria Math"/>
                            </a:rPr>
                            <m:t>16</m:t>
                          </m:r>
                        </m:e>
                      </m:rad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b="0" i="1" smtClean="0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ru-RU" b="0" i="1" smtClean="0">
                                  <a:latin typeface="Cambria Math"/>
                                </a:rPr>
                                <m:t>−10)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r>
                            <a:rPr lang="ru-RU" b="0" i="1" smtClean="0">
                              <a:latin typeface="Cambria Math"/>
                            </a:rPr>
                            <m:t>4</m:t>
                          </m:r>
                        </m:e>
                      </m:rad>
                      <m:r>
                        <a:rPr lang="en-US" b="0" i="1" smtClean="0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" y="5531565"/>
                <a:ext cx="9144000" cy="908903"/>
              </a:xfrm>
              <a:prstGeom prst="rect">
                <a:avLst/>
              </a:prstGeom>
              <a:blipFill>
                <a:blip r:embed="rId4"/>
                <a:stretch>
                  <a:fillRect t="-5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9727" y="5042991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 smtClean="0"/>
              <a:t>	</a:t>
            </a:r>
            <a:r>
              <a:rPr lang="ru-RU" dirty="0" smtClean="0">
                <a:solidFill>
                  <a:srgbClr val="FF0000"/>
                </a:solidFill>
              </a:rPr>
              <a:t>Задача из пособия для подготовки к ЕГЭ С.А. Шестакова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22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-17790" y="608798"/>
            <a:ext cx="9144000" cy="5609167"/>
            <a:chOff x="-17790" y="608798"/>
            <a:chExt cx="9144000" cy="56091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-17790" y="608798"/>
                  <a:ext cx="9144000" cy="18024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dirty="0" smtClean="0">
                      <a:solidFill>
                        <a:srgbClr val="FF0000"/>
                      </a:solidFill>
                    </a:rPr>
                    <a:t>	Решение.</a:t>
                  </a:r>
                  <a:r>
                    <a:rPr lang="ru-RU" dirty="0" smtClean="0"/>
                    <a:t> Первое слагаемое равно расстоянию от точки (</a:t>
                  </a:r>
                  <a:r>
                    <a:rPr lang="en-US" i="1" dirty="0" smtClean="0"/>
                    <a:t>x</a:t>
                  </a:r>
                  <a:r>
                    <a:rPr lang="en-US" dirty="0" smtClean="0"/>
                    <a:t>, 0) </a:t>
                  </a:r>
                  <a:r>
                    <a:rPr lang="ru-RU" dirty="0" smtClean="0"/>
                    <a:t>до точки (2, 4). Второе </a:t>
                  </a:r>
                  <a:r>
                    <a:rPr lang="ru-RU" dirty="0"/>
                    <a:t>слагаемое равно расстоянию от точки (</a:t>
                  </a:r>
                  <a:r>
                    <a:rPr lang="en-US" i="1" dirty="0"/>
                    <a:t>x</a:t>
                  </a:r>
                  <a:r>
                    <a:rPr lang="en-US" dirty="0"/>
                    <a:t>, 0) </a:t>
                  </a:r>
                  <a:r>
                    <a:rPr lang="ru-RU" dirty="0"/>
                    <a:t>до точки </a:t>
                  </a:r>
                  <a:r>
                    <a:rPr lang="ru-RU" dirty="0" smtClean="0"/>
                    <a:t>(10, 2). Наименьшее значение принимается в точке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b="0" i="1" smtClean="0">
                              <a:latin typeface="Cambria Math"/>
                            </a:rPr>
                            <m:t>7</m:t>
                          </m:r>
                          <m:f>
                            <m:fPr>
                              <m:ctrlP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ru-RU" b="0" i="1" smtClean="0"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/>
                            </a:rPr>
                            <m:t>, 0</m:t>
                          </m:r>
                        </m:e>
                      </m:d>
                    </m:oMath>
                  </a14:m>
                  <a:r>
                    <a:rPr lang="ru-RU" dirty="0" smtClean="0"/>
                    <a:t> и равно</a:t>
                  </a:r>
                  <a:r>
                    <a:rPr lang="en-US" dirty="0" smtClean="0"/>
                    <a:t> 10</a:t>
                  </a:r>
                  <a:r>
                    <a:rPr lang="ru-RU" dirty="0" smtClean="0"/>
                    <a:t>. </a:t>
                  </a:r>
                  <a:endParaRPr lang="ru-RU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7790" y="608798"/>
                  <a:ext cx="9144000" cy="1802481"/>
                </a:xfrm>
                <a:prstGeom prst="rect">
                  <a:avLst/>
                </a:prstGeom>
                <a:blipFill>
                  <a:blip r:embed="rId3"/>
                  <a:stretch>
                    <a:fillRect l="-1000" t="-2703" r="-533" b="-405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6822" y="2492896"/>
              <a:ext cx="4801394" cy="37250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663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sz="2800" dirty="0" smtClean="0">
                <a:solidFill>
                  <a:srgbClr val="FF3300"/>
                </a:solidFill>
              </a:rPr>
              <a:t>Задача о мосте</a:t>
            </a:r>
            <a:endParaRPr lang="ru-RU" sz="2800" dirty="0">
              <a:solidFill>
                <a:srgbClr val="FF3300"/>
              </a:solidFill>
            </a:endParaRPr>
          </a:p>
        </p:txBody>
      </p:sp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>
                <a:cs typeface="Times New Roman" charset="0"/>
              </a:rPr>
              <a:t>	Населённые </a:t>
            </a:r>
            <a:r>
              <a:rPr lang="ru-RU" sz="2800" dirty="0">
                <a:cs typeface="Times New Roman" charset="0"/>
              </a:rPr>
              <a:t>пункты </a:t>
            </a:r>
            <a:r>
              <a:rPr lang="ru-RU" sz="2800" i="1" dirty="0">
                <a:cs typeface="Times New Roman" charset="0"/>
              </a:rPr>
              <a:t>A </a:t>
            </a:r>
            <a:r>
              <a:rPr lang="ru-RU" sz="2800" dirty="0">
                <a:cs typeface="Times New Roman" charset="0"/>
              </a:rPr>
              <a:t>и </a:t>
            </a:r>
            <a:r>
              <a:rPr lang="ru-RU" sz="2800" i="1" dirty="0">
                <a:cs typeface="Times New Roman" charset="0"/>
              </a:rPr>
              <a:t>B</a:t>
            </a:r>
            <a:r>
              <a:rPr lang="ru-RU" sz="2800" dirty="0">
                <a:cs typeface="Times New Roman" charset="0"/>
              </a:rPr>
              <a:t> расположены на противоположных берегах реки. В каком месте реки следует построить мост </a:t>
            </a:r>
            <a:r>
              <a:rPr lang="ru-RU" sz="2800" i="1" dirty="0">
                <a:cs typeface="Times New Roman" charset="0"/>
              </a:rPr>
              <a:t>CD </a:t>
            </a:r>
            <a:r>
              <a:rPr lang="ru-RU" sz="2800" dirty="0">
                <a:cs typeface="Times New Roman" charset="0"/>
              </a:rPr>
              <a:t>и проложить дороги </a:t>
            </a:r>
            <a:r>
              <a:rPr lang="ru-RU" sz="2800" i="1" dirty="0">
                <a:cs typeface="Times New Roman" charset="0"/>
              </a:rPr>
              <a:t>AC </a:t>
            </a:r>
            <a:r>
              <a:rPr lang="ru-RU" sz="2800" dirty="0">
                <a:cs typeface="Times New Roman" charset="0"/>
              </a:rPr>
              <a:t>и </a:t>
            </a:r>
            <a:r>
              <a:rPr lang="ru-RU" sz="2800" i="1" dirty="0">
                <a:cs typeface="Times New Roman" charset="0"/>
              </a:rPr>
              <a:t>BD</a:t>
            </a:r>
            <a:r>
              <a:rPr lang="ru-RU" sz="2800" dirty="0">
                <a:cs typeface="Times New Roman" charset="0"/>
              </a:rPr>
              <a:t>, чтобы путь </a:t>
            </a:r>
            <a:r>
              <a:rPr lang="ru-RU" sz="2800" i="1" dirty="0">
                <a:cs typeface="Times New Roman" charset="0"/>
              </a:rPr>
              <a:t>AC + CD + DB</a:t>
            </a:r>
            <a:r>
              <a:rPr lang="ru-RU" sz="2800" dirty="0">
                <a:cs typeface="Times New Roman" charset="0"/>
              </a:rPr>
              <a:t> имел наименьшую длину? (Берега </a:t>
            </a:r>
            <a:r>
              <a:rPr lang="ru-RU" sz="2800" i="1" dirty="0">
                <a:cs typeface="Times New Roman" charset="0"/>
              </a:rPr>
              <a:t>c</a:t>
            </a:r>
            <a:r>
              <a:rPr lang="ru-RU" sz="2800" dirty="0">
                <a:cs typeface="Times New Roman" charset="0"/>
              </a:rPr>
              <a:t>, </a:t>
            </a:r>
            <a:r>
              <a:rPr lang="ru-RU" sz="2800" i="1" dirty="0">
                <a:cs typeface="Times New Roman" charset="0"/>
              </a:rPr>
              <a:t>d</a:t>
            </a:r>
            <a:r>
              <a:rPr lang="ru-RU" sz="2800" dirty="0">
                <a:cs typeface="Times New Roman" charset="0"/>
              </a:rPr>
              <a:t> реки предполагаются параллельными, а мост строится перпендикулярно этим берегам). </a:t>
            </a:r>
            <a:endParaRPr lang="en-US" sz="2800" dirty="0">
              <a:cs typeface="Times New Roman" charset="0"/>
            </a:endParaRPr>
          </a:p>
        </p:txBody>
      </p:sp>
      <p:pic>
        <p:nvPicPr>
          <p:cNvPr id="3706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73" y="3398899"/>
            <a:ext cx="3356054" cy="331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84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4" name="Text Box 6"/>
          <p:cNvSpPr txBox="1">
            <a:spLocks noChangeArrowheads="1"/>
          </p:cNvSpPr>
          <p:nvPr/>
        </p:nvSpPr>
        <p:spPr bwMode="auto">
          <a:xfrm>
            <a:off x="0" y="-25656"/>
            <a:ext cx="91440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solidFill>
                  <a:srgbClr val="FF3300"/>
                </a:solidFill>
              </a:rPr>
              <a:t>	Решение. </a:t>
            </a:r>
            <a:r>
              <a:rPr lang="ru-RU" dirty="0" smtClean="0"/>
              <a:t>Через точку </a:t>
            </a:r>
            <a:r>
              <a:rPr lang="en-US" i="1" dirty="0" smtClean="0"/>
              <a:t>A </a:t>
            </a:r>
            <a:r>
              <a:rPr lang="ru-RU" dirty="0" smtClean="0"/>
              <a:t>проведём прямую, перпендикулярную прямой </a:t>
            </a:r>
            <a:r>
              <a:rPr lang="en-US" i="1" dirty="0" smtClean="0"/>
              <a:t>c</a:t>
            </a:r>
            <a:r>
              <a:rPr lang="ru-RU" dirty="0" smtClean="0"/>
              <a:t>, и отложим на ней отрезок </a:t>
            </a:r>
            <a:r>
              <a:rPr lang="en-US" i="1" dirty="0" smtClean="0"/>
              <a:t>AA’</a:t>
            </a:r>
            <a:r>
              <a:rPr lang="ru-RU" dirty="0" smtClean="0"/>
              <a:t>, равный ширине реки. Обозначим </a:t>
            </a:r>
            <a:r>
              <a:rPr lang="en-US" i="1" dirty="0" smtClean="0"/>
              <a:t>D </a:t>
            </a:r>
            <a:r>
              <a:rPr lang="ru-RU" dirty="0" smtClean="0"/>
              <a:t>точку пересечения отрезка </a:t>
            </a:r>
            <a:r>
              <a:rPr lang="en-US" i="1" dirty="0" smtClean="0"/>
              <a:t>A’B </a:t>
            </a:r>
            <a:r>
              <a:rPr lang="ru-RU" dirty="0" smtClean="0"/>
              <a:t>и прямой </a:t>
            </a:r>
            <a:r>
              <a:rPr lang="en-US" i="1" dirty="0" smtClean="0"/>
              <a:t>d</a:t>
            </a:r>
            <a:r>
              <a:rPr lang="ru-RU" dirty="0" smtClean="0"/>
              <a:t>. Через точку </a:t>
            </a:r>
            <a:r>
              <a:rPr lang="en-US" i="1" dirty="0" smtClean="0"/>
              <a:t>D </a:t>
            </a:r>
            <a:r>
              <a:rPr lang="ru-RU" dirty="0" smtClean="0"/>
              <a:t>проведём прямую, перпендикулярную прямой </a:t>
            </a:r>
            <a:r>
              <a:rPr lang="en-US" i="1" dirty="0" smtClean="0"/>
              <a:t>d</a:t>
            </a:r>
            <a:r>
              <a:rPr lang="ru-RU" dirty="0" smtClean="0"/>
              <a:t>, и обозначим </a:t>
            </a:r>
            <a:r>
              <a:rPr lang="en-US" i="1" dirty="0" smtClean="0"/>
              <a:t>C </a:t>
            </a:r>
            <a:r>
              <a:rPr lang="ru-RU" dirty="0" smtClean="0"/>
              <a:t>точку её пересечения с прямой </a:t>
            </a:r>
            <a:r>
              <a:rPr lang="en-US" i="1" dirty="0" smtClean="0"/>
              <a:t>c</a:t>
            </a:r>
            <a:r>
              <a:rPr lang="ru-RU" dirty="0" smtClean="0"/>
              <a:t>. Соединим отрезками точки </a:t>
            </a:r>
            <a:r>
              <a:rPr lang="en-US" i="1" dirty="0" smtClean="0"/>
              <a:t>A</a:t>
            </a:r>
            <a:r>
              <a:rPr lang="en-US" dirty="0"/>
              <a:t> </a:t>
            </a:r>
            <a:r>
              <a:rPr lang="ru-RU" dirty="0" smtClean="0"/>
              <a:t>и </a:t>
            </a:r>
            <a:r>
              <a:rPr lang="en-US" i="1" dirty="0" smtClean="0"/>
              <a:t>C</a:t>
            </a:r>
            <a:r>
              <a:rPr lang="ru-RU" dirty="0" smtClean="0"/>
              <a:t>, </a:t>
            </a:r>
            <a:r>
              <a:rPr lang="en-US" i="1" dirty="0" smtClean="0"/>
              <a:t>C </a:t>
            </a:r>
            <a:r>
              <a:rPr lang="ru-RU" dirty="0" smtClean="0"/>
              <a:t>и </a:t>
            </a:r>
            <a:r>
              <a:rPr lang="en-US" i="1" dirty="0" smtClean="0"/>
              <a:t>D</a:t>
            </a:r>
            <a:r>
              <a:rPr lang="ru-RU" dirty="0" smtClean="0"/>
              <a:t>, </a:t>
            </a:r>
            <a:r>
              <a:rPr lang="en-US" i="1" dirty="0" smtClean="0"/>
              <a:t>D </a:t>
            </a:r>
            <a:r>
              <a:rPr lang="ru-RU" dirty="0" smtClean="0"/>
              <a:t>и </a:t>
            </a:r>
            <a:r>
              <a:rPr lang="en-US" i="1" dirty="0" smtClean="0"/>
              <a:t>B</a:t>
            </a:r>
            <a:r>
              <a:rPr lang="ru-RU" dirty="0" smtClean="0"/>
              <a:t>. Путь </a:t>
            </a:r>
            <a:r>
              <a:rPr lang="en-US" i="1" dirty="0" smtClean="0"/>
              <a:t>ACDB </a:t>
            </a:r>
            <a:r>
              <a:rPr lang="ru-RU" dirty="0" smtClean="0"/>
              <a:t>будет искомым кратчайшим путём.</a:t>
            </a:r>
            <a:endParaRPr lang="ru-RU" dirty="0">
              <a:cs typeface="Times New Roman" charset="0"/>
            </a:endParaRPr>
          </a:p>
        </p:txBody>
      </p:sp>
      <p:pic>
        <p:nvPicPr>
          <p:cNvPr id="3706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082320"/>
            <a:ext cx="342901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0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2800" dirty="0" smtClean="0">
                <a:solidFill>
                  <a:srgbClr val="FF3300"/>
                </a:solidFill>
              </a:rPr>
              <a:t>Задача о трёх домиках и колодце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228600" y="609600"/>
            <a:ext cx="86868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/>
              <a:t>	Три </a:t>
            </a:r>
            <a:r>
              <a:rPr lang="ru-RU" sz="2800" dirty="0"/>
              <a:t>соседа по дачным участкам решили вырыть общий колодец и проложить от него дорожки к своим домикам. Где нужно расположить колодец, чтобы суммарная длина дорожек была наименьшей?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564904"/>
            <a:ext cx="4251052" cy="370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775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-9625" y="27827"/>
            <a:ext cx="91440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/>
            <a:r>
              <a:rPr lang="ru-RU" sz="2800" dirty="0" smtClean="0">
                <a:cs typeface="Times New Roman" charset="0"/>
              </a:rPr>
              <a:t>	Для решения этой задачи рассмотрим одну из замечательных точек треугольника – точку Торричелли. </a:t>
            </a:r>
          </a:p>
          <a:p>
            <a:pPr algn="just" eaLnBrk="1" hangingPunct="1"/>
            <a:r>
              <a:rPr lang="ru-RU" sz="2800" dirty="0">
                <a:cs typeface="Times New Roman" charset="0"/>
              </a:rPr>
              <a:t>	</a:t>
            </a:r>
            <a:r>
              <a:rPr lang="ru-RU" sz="2800" dirty="0" smtClean="0">
                <a:cs typeface="Times New Roman" charset="0"/>
              </a:rPr>
              <a:t>Точкой Торричелли </a:t>
            </a:r>
            <a:r>
              <a:rPr lang="ru-RU" sz="2800" dirty="0">
                <a:cs typeface="Times New Roman" charset="0"/>
              </a:rPr>
              <a:t>треугольника </a:t>
            </a:r>
            <a:r>
              <a:rPr lang="en-US" sz="2800" i="1" dirty="0">
                <a:cs typeface="Times New Roman" charset="0"/>
              </a:rPr>
              <a:t>ABC </a:t>
            </a:r>
            <a:r>
              <a:rPr lang="ru-RU" sz="2800" dirty="0">
                <a:cs typeface="Times New Roman" charset="0"/>
              </a:rPr>
              <a:t>называется такая точка </a:t>
            </a:r>
            <a:r>
              <a:rPr lang="en-US" sz="2800" i="1" dirty="0">
                <a:cs typeface="Times New Roman" charset="0"/>
              </a:rPr>
              <a:t>T</a:t>
            </a:r>
            <a:r>
              <a:rPr lang="ru-RU" sz="2800" dirty="0" smtClean="0">
                <a:cs typeface="Times New Roman" charset="0"/>
              </a:rPr>
              <a:t>, </a:t>
            </a:r>
            <a:r>
              <a:rPr lang="ru-RU" sz="2800" dirty="0">
                <a:cs typeface="Times New Roman" charset="0"/>
              </a:rPr>
              <a:t>из которой стороны данного треугольника видны под углом 120</a:t>
            </a:r>
            <a:r>
              <a:rPr lang="ru-RU" sz="2800" baseline="30000" dirty="0"/>
              <a:t>о</a:t>
            </a:r>
            <a:r>
              <a:rPr lang="ru-RU" sz="2800" dirty="0">
                <a:cs typeface="Times New Roman" charset="0"/>
              </a:rPr>
              <a:t>, т</a:t>
            </a:r>
            <a:r>
              <a:rPr lang="ru-RU" sz="2800" dirty="0" smtClean="0">
                <a:cs typeface="Times New Roman" charset="0"/>
              </a:rPr>
              <a:t>. е</a:t>
            </a:r>
            <a:r>
              <a:rPr lang="ru-RU" sz="2800" dirty="0">
                <a:cs typeface="Times New Roman" charset="0"/>
              </a:rPr>
              <a:t>. углы </a:t>
            </a:r>
            <a:r>
              <a:rPr lang="ru-RU" sz="2800" i="1" dirty="0" smtClean="0">
                <a:cs typeface="Times New Roman" charset="0"/>
              </a:rPr>
              <a:t>A</a:t>
            </a:r>
            <a:r>
              <a:rPr lang="en-US" sz="2800" i="1" dirty="0" smtClean="0">
                <a:cs typeface="Times New Roman" charset="0"/>
              </a:rPr>
              <a:t>T</a:t>
            </a:r>
            <a:r>
              <a:rPr lang="ru-RU" sz="2800" i="1" dirty="0" smtClean="0">
                <a:cs typeface="Times New Roman" charset="0"/>
              </a:rPr>
              <a:t>B</a:t>
            </a:r>
            <a:r>
              <a:rPr lang="ru-RU" sz="2800" dirty="0">
                <a:cs typeface="Times New Roman" charset="0"/>
              </a:rPr>
              <a:t>, </a:t>
            </a:r>
            <a:r>
              <a:rPr lang="ru-RU" sz="2800" i="1" dirty="0" smtClean="0">
                <a:cs typeface="Times New Roman" charset="0"/>
              </a:rPr>
              <a:t>A</a:t>
            </a:r>
            <a:r>
              <a:rPr lang="en-US" sz="2800" i="1" dirty="0" smtClean="0">
                <a:cs typeface="Times New Roman" charset="0"/>
              </a:rPr>
              <a:t>T</a:t>
            </a:r>
            <a:r>
              <a:rPr lang="ru-RU" sz="2800" i="1" dirty="0" smtClean="0">
                <a:cs typeface="Times New Roman" charset="0"/>
              </a:rPr>
              <a:t>C</a:t>
            </a:r>
            <a:r>
              <a:rPr lang="ru-RU" sz="2800" dirty="0" smtClean="0">
                <a:cs typeface="Times New Roman" charset="0"/>
              </a:rPr>
              <a:t> </a:t>
            </a:r>
            <a:r>
              <a:rPr lang="ru-RU" sz="2800" dirty="0">
                <a:cs typeface="Times New Roman" charset="0"/>
              </a:rPr>
              <a:t>и </a:t>
            </a:r>
            <a:r>
              <a:rPr lang="ru-RU" sz="2800" i="1" dirty="0" smtClean="0">
                <a:cs typeface="Times New Roman" charset="0"/>
              </a:rPr>
              <a:t>B</a:t>
            </a:r>
            <a:r>
              <a:rPr lang="en-US" sz="2800" i="1" dirty="0" smtClean="0">
                <a:cs typeface="Times New Roman" charset="0"/>
              </a:rPr>
              <a:t>T</a:t>
            </a:r>
            <a:r>
              <a:rPr lang="ru-RU" sz="2800" i="1" dirty="0" smtClean="0">
                <a:cs typeface="Times New Roman" charset="0"/>
              </a:rPr>
              <a:t>C</a:t>
            </a:r>
            <a:r>
              <a:rPr lang="ru-RU" sz="2800" dirty="0" smtClean="0">
                <a:cs typeface="Times New Roman" charset="0"/>
              </a:rPr>
              <a:t> </a:t>
            </a:r>
            <a:r>
              <a:rPr lang="ru-RU" sz="2800" dirty="0">
                <a:cs typeface="Times New Roman" charset="0"/>
              </a:rPr>
              <a:t>равны 120</a:t>
            </a:r>
            <a:r>
              <a:rPr lang="ru-RU" sz="2800" baseline="30000" dirty="0"/>
              <a:t>о</a:t>
            </a:r>
            <a:r>
              <a:rPr lang="ru-RU" sz="2800" dirty="0">
                <a:cs typeface="Times New Roman" charset="0"/>
              </a:rPr>
              <a:t>. 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440" y="2564904"/>
            <a:ext cx="4683869" cy="413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4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3635896" y="2356658"/>
            <a:ext cx="5508104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/>
            <a:r>
              <a:rPr lang="ru-RU" dirty="0">
                <a:cs typeface="Times New Roman" charset="0"/>
              </a:rPr>
              <a:t>Аналогичн</a:t>
            </a:r>
            <a:r>
              <a:rPr lang="ru-RU" dirty="0"/>
              <a:t>о</a:t>
            </a:r>
            <a:r>
              <a:rPr lang="ru-RU" dirty="0">
                <a:cs typeface="Times New Roman" charset="0"/>
              </a:rPr>
              <a:t>, на стороне </a:t>
            </a:r>
            <a:r>
              <a:rPr lang="en-US" i="1" dirty="0">
                <a:cs typeface="Times New Roman" charset="0"/>
              </a:rPr>
              <a:t>A</a:t>
            </a:r>
            <a:r>
              <a:rPr lang="en-US" i="1" dirty="0" smtClean="0">
                <a:cs typeface="Times New Roman" charset="0"/>
              </a:rPr>
              <a:t>C</a:t>
            </a:r>
            <a:r>
              <a:rPr lang="ru-RU" dirty="0" smtClean="0">
                <a:cs typeface="Times New Roman" charset="0"/>
              </a:rPr>
              <a:t> </a:t>
            </a:r>
            <a:r>
              <a:rPr lang="ru-RU" dirty="0">
                <a:cs typeface="Times New Roman" charset="0"/>
              </a:rPr>
              <a:t>треугольника </a:t>
            </a:r>
            <a:r>
              <a:rPr lang="en-US" i="1" dirty="0">
                <a:cs typeface="Times New Roman" charset="0"/>
              </a:rPr>
              <a:t>ABC</a:t>
            </a:r>
            <a:r>
              <a:rPr lang="ru-RU" dirty="0">
                <a:cs typeface="Times New Roman" charset="0"/>
              </a:rPr>
              <a:t> построим равносторонний </a:t>
            </a:r>
            <a:r>
              <a:rPr lang="ru-RU" dirty="0" smtClean="0">
                <a:cs typeface="Times New Roman" charset="0"/>
              </a:rPr>
              <a:t>треугольник, </a:t>
            </a:r>
            <a:r>
              <a:rPr lang="ru-RU" dirty="0">
                <a:cs typeface="Times New Roman" charset="0"/>
              </a:rPr>
              <a:t>и опишем около него окружность. </a:t>
            </a:r>
            <a:r>
              <a:rPr lang="ru-RU" dirty="0"/>
              <a:t>Из т</a:t>
            </a:r>
            <a:r>
              <a:rPr lang="ru-RU" dirty="0">
                <a:cs typeface="Times New Roman" charset="0"/>
              </a:rPr>
              <a:t>оч</a:t>
            </a:r>
            <a:r>
              <a:rPr lang="ru-RU" dirty="0"/>
              <a:t>ек</a:t>
            </a:r>
            <a:r>
              <a:rPr lang="ru-RU" dirty="0">
                <a:cs typeface="Times New Roman" charset="0"/>
              </a:rPr>
              <a:t> соответствующей дуги, отличны</a:t>
            </a:r>
            <a:r>
              <a:rPr lang="ru-RU" dirty="0"/>
              <a:t>х</a:t>
            </a:r>
            <a:r>
              <a:rPr lang="ru-RU" dirty="0">
                <a:cs typeface="Times New Roman" charset="0"/>
              </a:rPr>
              <a:t> </a:t>
            </a:r>
            <a:r>
              <a:rPr lang="en-US" i="1" dirty="0">
                <a:cs typeface="Times New Roman" charset="0"/>
              </a:rPr>
              <a:t>A</a:t>
            </a:r>
            <a:r>
              <a:rPr lang="ru-RU" dirty="0" smtClean="0">
                <a:cs typeface="Times New Roman" charset="0"/>
              </a:rPr>
              <a:t> </a:t>
            </a:r>
            <a:r>
              <a:rPr lang="ru-RU" dirty="0">
                <a:cs typeface="Times New Roman" charset="0"/>
              </a:rPr>
              <a:t>и </a:t>
            </a:r>
            <a:r>
              <a:rPr lang="en-US" i="1" dirty="0">
                <a:cs typeface="Times New Roman" charset="0"/>
              </a:rPr>
              <a:t>C</a:t>
            </a:r>
            <a:r>
              <a:rPr lang="ru-RU" dirty="0">
                <a:cs typeface="Times New Roman" charset="0"/>
              </a:rPr>
              <a:t>, отрезок </a:t>
            </a:r>
            <a:r>
              <a:rPr lang="en-US" i="1" dirty="0">
                <a:cs typeface="Times New Roman" charset="0"/>
              </a:rPr>
              <a:t>A</a:t>
            </a:r>
            <a:r>
              <a:rPr lang="en-US" i="1" dirty="0" smtClean="0">
                <a:cs typeface="Times New Roman" charset="0"/>
              </a:rPr>
              <a:t>C</a:t>
            </a:r>
            <a:r>
              <a:rPr lang="ru-RU" dirty="0" smtClean="0">
                <a:cs typeface="Times New Roman" charset="0"/>
              </a:rPr>
              <a:t> </a:t>
            </a:r>
            <a:r>
              <a:rPr lang="ru-RU" dirty="0">
                <a:cs typeface="Times New Roman" charset="0"/>
              </a:rPr>
              <a:t>виден под углом 120</a:t>
            </a:r>
            <a:r>
              <a:rPr lang="ru-RU" baseline="30000" dirty="0"/>
              <a:t>о</a:t>
            </a:r>
            <a:r>
              <a:rPr lang="ru-RU" dirty="0">
                <a:cs typeface="Times New Roman" charset="0"/>
              </a:rPr>
              <a:t>. В случае, когда углы треугольника меньше 120</a:t>
            </a:r>
            <a:r>
              <a:rPr lang="ru-RU" baseline="30000" dirty="0"/>
              <a:t>о</a:t>
            </a:r>
            <a:r>
              <a:rPr lang="ru-RU" dirty="0">
                <a:cs typeface="Times New Roman" charset="0"/>
              </a:rPr>
              <a:t>, эти дуги пересекаются в некоторой внутренней точке </a:t>
            </a:r>
            <a:r>
              <a:rPr lang="en-US" i="1" dirty="0">
                <a:cs typeface="Times New Roman" charset="0"/>
              </a:rPr>
              <a:t>T</a:t>
            </a:r>
            <a:r>
              <a:rPr lang="ru-RU" dirty="0" smtClean="0"/>
              <a:t>, </a:t>
            </a:r>
            <a:r>
              <a:rPr lang="ru-RU" dirty="0"/>
              <a:t>из которой стороны треугольника </a:t>
            </a:r>
            <a:r>
              <a:rPr lang="en-US" i="1" dirty="0"/>
              <a:t>ABC </a:t>
            </a:r>
            <a:r>
              <a:rPr lang="ru-RU" dirty="0"/>
              <a:t>видны под углом 120</a:t>
            </a:r>
            <a:r>
              <a:rPr lang="ru-RU" baseline="30000" dirty="0"/>
              <a:t>о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0" y="13208"/>
            <a:ext cx="91440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dirty="0" smtClean="0">
                <a:cs typeface="Times New Roman" charset="0"/>
              </a:rPr>
              <a:t>	Докажем, что в случае, если углы треугольника </a:t>
            </a:r>
            <a:r>
              <a:rPr lang="en-US" i="1" dirty="0" smtClean="0">
                <a:cs typeface="Times New Roman" charset="0"/>
              </a:rPr>
              <a:t>ABC </a:t>
            </a:r>
            <a:r>
              <a:rPr lang="ru-RU" dirty="0" smtClean="0">
                <a:cs typeface="Times New Roman" charset="0"/>
              </a:rPr>
              <a:t>меньше 120</a:t>
            </a:r>
            <a:r>
              <a:rPr lang="ru-RU" baseline="30000" dirty="0" smtClean="0">
                <a:cs typeface="Times New Roman" charset="0"/>
              </a:rPr>
              <a:t>о</a:t>
            </a:r>
            <a:r>
              <a:rPr lang="ru-RU" dirty="0" smtClean="0">
                <a:cs typeface="Times New Roman" charset="0"/>
              </a:rPr>
              <a:t>, то точка Торричелли существует. </a:t>
            </a:r>
          </a:p>
          <a:p>
            <a:pPr algn="just" eaLnBrk="1" hangingPunct="1">
              <a:spcBef>
                <a:spcPts val="0"/>
              </a:spcBef>
            </a:pPr>
            <a:r>
              <a:rPr lang="ru-RU" dirty="0" smtClean="0">
                <a:cs typeface="Times New Roman" charset="0"/>
              </a:rPr>
              <a:t>	На </a:t>
            </a:r>
            <a:r>
              <a:rPr lang="ru-RU" dirty="0">
                <a:cs typeface="Times New Roman" charset="0"/>
              </a:rPr>
              <a:t>стороне </a:t>
            </a:r>
            <a:r>
              <a:rPr lang="en-US" i="1" dirty="0">
                <a:cs typeface="Times New Roman" charset="0"/>
              </a:rPr>
              <a:t>AB</a:t>
            </a:r>
            <a:r>
              <a:rPr lang="ru-RU" dirty="0">
                <a:cs typeface="Times New Roman" charset="0"/>
              </a:rPr>
              <a:t> треугольника </a:t>
            </a:r>
            <a:r>
              <a:rPr lang="en-US" i="1" dirty="0">
                <a:cs typeface="Times New Roman" charset="0"/>
              </a:rPr>
              <a:t>ABC</a:t>
            </a:r>
            <a:r>
              <a:rPr lang="ru-RU" dirty="0">
                <a:cs typeface="Times New Roman" charset="0"/>
              </a:rPr>
              <a:t> построим равносторонний </a:t>
            </a:r>
            <a:r>
              <a:rPr lang="ru-RU" dirty="0" smtClean="0">
                <a:cs typeface="Times New Roman" charset="0"/>
              </a:rPr>
              <a:t>треугольник, </a:t>
            </a:r>
            <a:r>
              <a:rPr lang="ru-RU" dirty="0">
                <a:cs typeface="Times New Roman" charset="0"/>
              </a:rPr>
              <a:t>и опишем около него окружность. Отрезок </a:t>
            </a:r>
            <a:r>
              <a:rPr lang="en-US" i="1" dirty="0">
                <a:cs typeface="Times New Roman" charset="0"/>
              </a:rPr>
              <a:t>AB</a:t>
            </a:r>
            <a:r>
              <a:rPr lang="ru-RU" dirty="0">
                <a:cs typeface="Times New Roman" charset="0"/>
              </a:rPr>
              <a:t> стягивает дугу этой окружности величиной 120</a:t>
            </a:r>
            <a:r>
              <a:rPr lang="ru-RU" baseline="30000" dirty="0"/>
              <a:t>о</a:t>
            </a:r>
            <a:r>
              <a:rPr lang="ru-RU" dirty="0">
                <a:cs typeface="Times New Roman" charset="0"/>
              </a:rPr>
              <a:t>. Следовательно, </a:t>
            </a:r>
            <a:r>
              <a:rPr lang="ru-RU" dirty="0"/>
              <a:t>из </a:t>
            </a:r>
            <a:r>
              <a:rPr lang="ru-RU" dirty="0">
                <a:cs typeface="Times New Roman" charset="0"/>
              </a:rPr>
              <a:t>точ</a:t>
            </a:r>
            <a:r>
              <a:rPr lang="ru-RU" dirty="0"/>
              <a:t>ек</a:t>
            </a:r>
            <a:r>
              <a:rPr lang="ru-RU" dirty="0">
                <a:cs typeface="Times New Roman" charset="0"/>
              </a:rPr>
              <a:t> этой дуги, отличны</a:t>
            </a:r>
            <a:r>
              <a:rPr lang="ru-RU" dirty="0"/>
              <a:t>х</a:t>
            </a:r>
            <a:r>
              <a:rPr lang="ru-RU" dirty="0">
                <a:cs typeface="Times New Roman" charset="0"/>
              </a:rPr>
              <a:t> от </a:t>
            </a:r>
            <a:r>
              <a:rPr lang="en-US" i="1" dirty="0">
                <a:cs typeface="Times New Roman" charset="0"/>
              </a:rPr>
              <a:t>A</a:t>
            </a:r>
            <a:r>
              <a:rPr lang="ru-RU" dirty="0">
                <a:cs typeface="Times New Roman" charset="0"/>
              </a:rPr>
              <a:t> и </a:t>
            </a:r>
            <a:r>
              <a:rPr lang="en-US" i="1" dirty="0">
                <a:cs typeface="Times New Roman" charset="0"/>
              </a:rPr>
              <a:t>B</a:t>
            </a:r>
            <a:r>
              <a:rPr lang="ru-RU" dirty="0">
                <a:cs typeface="Times New Roman" charset="0"/>
              </a:rPr>
              <a:t>, отрезок </a:t>
            </a:r>
            <a:r>
              <a:rPr lang="en-US" i="1" dirty="0">
                <a:cs typeface="Times New Roman" charset="0"/>
              </a:rPr>
              <a:t>AB</a:t>
            </a:r>
            <a:r>
              <a:rPr lang="en-US" dirty="0">
                <a:cs typeface="Times New Roman" charset="0"/>
              </a:rPr>
              <a:t> </a:t>
            </a:r>
            <a:r>
              <a:rPr lang="ru-RU" dirty="0">
                <a:cs typeface="Times New Roman" charset="0"/>
              </a:rPr>
              <a:t>виден под углом 120</a:t>
            </a:r>
            <a:r>
              <a:rPr lang="ru-RU" baseline="30000" dirty="0"/>
              <a:t>о</a:t>
            </a:r>
            <a:r>
              <a:rPr lang="ru-RU" dirty="0">
                <a:cs typeface="Times New Roman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09" y="2624336"/>
            <a:ext cx="3384376" cy="4167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23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458200" cy="457200"/>
          </a:xfrm>
        </p:spPr>
        <p:txBody>
          <a:bodyPr/>
          <a:lstStyle/>
          <a:p>
            <a:pPr eaLnBrk="1" hangingPunct="1"/>
            <a:r>
              <a:rPr lang="ru-RU" sz="2800" dirty="0" smtClean="0">
                <a:solidFill>
                  <a:srgbClr val="FF3300"/>
                </a:solidFill>
              </a:rPr>
              <a:t>Решение задачи о трёх домиках и колодце</a:t>
            </a:r>
          </a:p>
        </p:txBody>
      </p:sp>
      <p:sp>
        <p:nvSpPr>
          <p:cNvPr id="47110" name="Text Box 4"/>
          <p:cNvSpPr txBox="1">
            <a:spLocks noChangeArrowheads="1"/>
          </p:cNvSpPr>
          <p:nvPr/>
        </p:nvSpPr>
        <p:spPr bwMode="auto">
          <a:xfrm>
            <a:off x="0" y="54868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dirty="0" smtClean="0"/>
              <a:t>	П</a:t>
            </a:r>
            <a:r>
              <a:rPr lang="ru-RU" dirty="0" smtClean="0">
                <a:cs typeface="Times New Roman" charset="0"/>
              </a:rPr>
              <a:t>овернём  </a:t>
            </a:r>
            <a:r>
              <a:rPr lang="ru-RU" dirty="0">
                <a:cs typeface="Times New Roman" charset="0"/>
              </a:rPr>
              <a:t>треугольник </a:t>
            </a:r>
            <a:r>
              <a:rPr lang="en-US" i="1" dirty="0">
                <a:cs typeface="Times New Roman" charset="0"/>
              </a:rPr>
              <a:t>ABC </a:t>
            </a:r>
            <a:r>
              <a:rPr lang="ru-RU" dirty="0">
                <a:cs typeface="Times New Roman" charset="0"/>
              </a:rPr>
              <a:t>вокруг вершины </a:t>
            </a:r>
            <a:r>
              <a:rPr lang="en-US" i="1" dirty="0">
                <a:cs typeface="Times New Roman" charset="0"/>
              </a:rPr>
              <a:t>C </a:t>
            </a:r>
            <a:r>
              <a:rPr lang="ru-RU" dirty="0">
                <a:cs typeface="Times New Roman" charset="0"/>
              </a:rPr>
              <a:t>на угол 60</a:t>
            </a:r>
            <a:r>
              <a:rPr lang="ru-RU" baseline="30000" dirty="0">
                <a:cs typeface="Times New Roman" charset="0"/>
              </a:rPr>
              <a:t>о</a:t>
            </a:r>
            <a:r>
              <a:rPr lang="ru-RU" dirty="0">
                <a:cs typeface="Times New Roman" charset="0"/>
              </a:rPr>
              <a:t>. При этом точка </a:t>
            </a:r>
            <a:r>
              <a:rPr lang="en-US" i="1" dirty="0">
                <a:cs typeface="Times New Roman" charset="0"/>
              </a:rPr>
              <a:t>A </a:t>
            </a:r>
            <a:r>
              <a:rPr lang="ru-RU" dirty="0">
                <a:cs typeface="Times New Roman" charset="0"/>
              </a:rPr>
              <a:t>перейдёт в точку </a:t>
            </a:r>
            <a:r>
              <a:rPr lang="en-US" i="1" dirty="0"/>
              <a:t>A’</a:t>
            </a:r>
            <a:r>
              <a:rPr lang="ru-RU" dirty="0">
                <a:cs typeface="Times New Roman" charset="0"/>
              </a:rPr>
              <a:t>, точка </a:t>
            </a:r>
            <a:r>
              <a:rPr lang="en-US" i="1" dirty="0">
                <a:cs typeface="Times New Roman" charset="0"/>
              </a:rPr>
              <a:t>B </a:t>
            </a:r>
            <a:r>
              <a:rPr lang="ru-RU" dirty="0">
                <a:cs typeface="Times New Roman" charset="0"/>
              </a:rPr>
              <a:t>– в точку </a:t>
            </a:r>
            <a:r>
              <a:rPr lang="en-US" i="1" dirty="0">
                <a:cs typeface="Times New Roman" charset="0"/>
              </a:rPr>
              <a:t>B’</a:t>
            </a:r>
            <a:r>
              <a:rPr lang="ru-RU" dirty="0">
                <a:cs typeface="Times New Roman" charset="0"/>
              </a:rPr>
              <a:t>, точка </a:t>
            </a:r>
            <a:r>
              <a:rPr lang="en-US" i="1" dirty="0">
                <a:cs typeface="Times New Roman" charset="0"/>
              </a:rPr>
              <a:t>K</a:t>
            </a:r>
            <a:r>
              <a:rPr lang="en-US" i="1" dirty="0" smtClean="0">
                <a:cs typeface="Times New Roman" charset="0"/>
              </a:rPr>
              <a:t> </a:t>
            </a:r>
            <a:r>
              <a:rPr lang="ru-RU" dirty="0">
                <a:cs typeface="Times New Roman" charset="0"/>
              </a:rPr>
              <a:t>– в точку </a:t>
            </a:r>
            <a:r>
              <a:rPr lang="en-US" i="1" dirty="0">
                <a:cs typeface="Times New Roman" charset="0"/>
              </a:rPr>
              <a:t>K</a:t>
            </a:r>
            <a:r>
              <a:rPr lang="en-US" i="1" dirty="0" smtClean="0">
                <a:cs typeface="Times New Roman" charset="0"/>
              </a:rPr>
              <a:t>’</a:t>
            </a:r>
            <a:r>
              <a:rPr lang="ru-RU" dirty="0">
                <a:cs typeface="Times New Roman" charset="0"/>
              </a:rPr>
              <a:t>. </a:t>
            </a:r>
            <a:r>
              <a:rPr lang="ru-RU" dirty="0"/>
              <a:t>Треугольник </a:t>
            </a:r>
            <a:r>
              <a:rPr lang="en-US" i="1" dirty="0" smtClean="0"/>
              <a:t>CKK’ </a:t>
            </a:r>
            <a:r>
              <a:rPr lang="ru-RU" dirty="0"/>
              <a:t>– равносторонний, следовательно </a:t>
            </a:r>
            <a:r>
              <a:rPr lang="en-US" i="1" dirty="0" smtClean="0"/>
              <a:t>CK </a:t>
            </a:r>
            <a:r>
              <a:rPr lang="en-US" i="1" dirty="0"/>
              <a:t>= </a:t>
            </a:r>
            <a:r>
              <a:rPr lang="en-US" i="1" dirty="0" smtClean="0"/>
              <a:t>KK’</a:t>
            </a:r>
            <a:r>
              <a:rPr lang="en-US" dirty="0" smtClean="0"/>
              <a:t>. </a:t>
            </a:r>
            <a:endParaRPr lang="ru-RU" dirty="0">
              <a:cs typeface="Times New Roman" charset="0"/>
            </a:endParaRPr>
          </a:p>
        </p:txBody>
      </p:sp>
      <p:sp>
        <p:nvSpPr>
          <p:cNvPr id="47112" name="Text Box 10"/>
          <p:cNvSpPr txBox="1">
            <a:spLocks noChangeArrowheads="1"/>
          </p:cNvSpPr>
          <p:nvPr/>
        </p:nvSpPr>
        <p:spPr bwMode="auto">
          <a:xfrm>
            <a:off x="0" y="5105400"/>
            <a:ext cx="91440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/>
              <a:t>	С</a:t>
            </a:r>
            <a:r>
              <a:rPr lang="ru-RU" dirty="0" smtClean="0">
                <a:cs typeface="Times New Roman" charset="0"/>
              </a:rPr>
              <a:t>умма </a:t>
            </a:r>
            <a:r>
              <a:rPr lang="ru-RU" dirty="0">
                <a:cs typeface="Times New Roman" charset="0"/>
              </a:rPr>
              <a:t>расстояний </a:t>
            </a:r>
            <a:r>
              <a:rPr lang="en-US" i="1" dirty="0" smtClean="0">
                <a:cs typeface="Times New Roman" charset="0"/>
              </a:rPr>
              <a:t>AK</a:t>
            </a:r>
            <a:r>
              <a:rPr lang="ru-RU" i="1" dirty="0" smtClean="0">
                <a:cs typeface="Times New Roman" charset="0"/>
              </a:rPr>
              <a:t> </a:t>
            </a:r>
            <a:r>
              <a:rPr lang="ru-RU" i="1" dirty="0">
                <a:cs typeface="Times New Roman" charset="0"/>
              </a:rPr>
              <a:t>+ </a:t>
            </a:r>
            <a:r>
              <a:rPr lang="en-US" i="1" dirty="0" smtClean="0">
                <a:cs typeface="Times New Roman" charset="0"/>
              </a:rPr>
              <a:t>BK</a:t>
            </a:r>
            <a:r>
              <a:rPr lang="ru-RU" i="1" dirty="0" smtClean="0">
                <a:cs typeface="Times New Roman" charset="0"/>
              </a:rPr>
              <a:t> </a:t>
            </a:r>
            <a:r>
              <a:rPr lang="ru-RU" i="1" dirty="0">
                <a:cs typeface="Times New Roman" charset="0"/>
              </a:rPr>
              <a:t>+ </a:t>
            </a:r>
            <a:r>
              <a:rPr lang="en-US" i="1" dirty="0" smtClean="0">
                <a:cs typeface="Times New Roman" charset="0"/>
              </a:rPr>
              <a:t>CK </a:t>
            </a:r>
            <a:r>
              <a:rPr lang="ru-RU" dirty="0">
                <a:cs typeface="Times New Roman" charset="0"/>
              </a:rPr>
              <a:t>равна длине </a:t>
            </a:r>
            <a:r>
              <a:rPr lang="ru-RU" dirty="0"/>
              <a:t>ломаной </a:t>
            </a:r>
            <a:r>
              <a:rPr lang="en-US" i="1" dirty="0" smtClean="0"/>
              <a:t>AKK’B</a:t>
            </a:r>
            <a:r>
              <a:rPr lang="en-US" i="1" dirty="0"/>
              <a:t>’</a:t>
            </a:r>
            <a:r>
              <a:rPr lang="ru-RU" dirty="0"/>
              <a:t>, длина которой будет наименьшей, если точки </a:t>
            </a:r>
            <a:r>
              <a:rPr lang="en-US" i="1" dirty="0"/>
              <a:t>A</a:t>
            </a:r>
            <a:r>
              <a:rPr lang="en-US" dirty="0"/>
              <a:t>, </a:t>
            </a:r>
            <a:r>
              <a:rPr lang="en-US" i="1" dirty="0"/>
              <a:t>K</a:t>
            </a:r>
            <a:r>
              <a:rPr lang="en-US" dirty="0" smtClean="0"/>
              <a:t>, </a:t>
            </a:r>
            <a:r>
              <a:rPr lang="en-US" i="1" dirty="0"/>
              <a:t>K</a:t>
            </a:r>
            <a:r>
              <a:rPr lang="en-US" i="1" dirty="0" smtClean="0"/>
              <a:t>’</a:t>
            </a:r>
            <a:r>
              <a:rPr lang="en-US" dirty="0" smtClean="0"/>
              <a:t>, </a:t>
            </a:r>
            <a:r>
              <a:rPr lang="en-US" i="1" dirty="0"/>
              <a:t>B’ </a:t>
            </a:r>
            <a:r>
              <a:rPr lang="ru-RU" dirty="0"/>
              <a:t>принадлежат одной прямой. Это будет, если углы </a:t>
            </a:r>
            <a:r>
              <a:rPr lang="en-US" i="1" dirty="0" smtClean="0"/>
              <a:t>AKC </a:t>
            </a:r>
            <a:r>
              <a:rPr lang="ru-RU" dirty="0"/>
              <a:t>и </a:t>
            </a:r>
            <a:r>
              <a:rPr lang="en-US" i="1" dirty="0" smtClean="0"/>
              <a:t>BKC </a:t>
            </a:r>
            <a:r>
              <a:rPr lang="ru-RU" dirty="0"/>
              <a:t>равны 120</a:t>
            </a:r>
            <a:r>
              <a:rPr lang="ru-RU" baseline="30000" dirty="0"/>
              <a:t>о</a:t>
            </a:r>
            <a:r>
              <a:rPr lang="ru-RU" dirty="0"/>
              <a:t>, т. е. если </a:t>
            </a:r>
            <a:r>
              <a:rPr lang="ru-RU" dirty="0" smtClean="0"/>
              <a:t>колодец</a:t>
            </a:r>
            <a:r>
              <a:rPr lang="ru-RU" dirty="0" smtClean="0">
                <a:cs typeface="Times New Roman" charset="0"/>
              </a:rPr>
              <a:t> </a:t>
            </a:r>
            <a:r>
              <a:rPr lang="ru-RU" dirty="0"/>
              <a:t>расположен в точке Торричелли.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758" y="1844824"/>
            <a:ext cx="4356484" cy="321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93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0" y="18864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Дидактические материалы</a:t>
            </a:r>
            <a:endParaRPr lang="ru-RU" sz="1800" dirty="0"/>
          </a:p>
        </p:txBody>
      </p:sp>
      <p:pic>
        <p:nvPicPr>
          <p:cNvPr id="4" name="Рисунок 3" descr="OBL-GE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908720"/>
            <a:ext cx="1753515" cy="2700000"/>
          </a:xfrm>
          <a:prstGeom prst="rect">
            <a:avLst/>
          </a:prstGeom>
        </p:spPr>
      </p:pic>
      <p:pic>
        <p:nvPicPr>
          <p:cNvPr id="6" name="Рисунок 5" descr="Smirnov-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908720"/>
            <a:ext cx="1732679" cy="2700000"/>
          </a:xfrm>
          <a:prstGeom prst="rect">
            <a:avLst/>
          </a:prstGeom>
        </p:spPr>
      </p:pic>
      <p:pic>
        <p:nvPicPr>
          <p:cNvPr id="8" name="Рисунок 7" descr="ОБЛОЖКА дидактические материалы10-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3789040"/>
            <a:ext cx="1738472" cy="2700000"/>
          </a:xfrm>
          <a:prstGeom prst="rect">
            <a:avLst/>
          </a:prstGeom>
        </p:spPr>
      </p:pic>
      <p:pic>
        <p:nvPicPr>
          <p:cNvPr id="9" name="Picture 13" descr="C:\Documents and Settings\Администратор\Мои документы\PICTURE\Учебники\УМК\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t="52035" r="57809" b="847"/>
          <a:stretch>
            <a:fillRect/>
          </a:stretch>
        </p:blipFill>
        <p:spPr bwMode="auto">
          <a:xfrm>
            <a:off x="2195736" y="3789040"/>
            <a:ext cx="1814064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Oblojk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908720"/>
            <a:ext cx="1758189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1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0" y="260648"/>
            <a:ext cx="9144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/>
              <a:t>	Дан выпуклый четырехугольник </a:t>
            </a:r>
            <a:r>
              <a:rPr lang="en-US" i="1" dirty="0"/>
              <a:t>ABCD</a:t>
            </a:r>
            <a:r>
              <a:rPr lang="en-US" dirty="0"/>
              <a:t>. </a:t>
            </a:r>
            <a:r>
              <a:rPr lang="ru-RU" dirty="0"/>
              <a:t>Найдите точку </a:t>
            </a:r>
            <a:r>
              <a:rPr lang="en-US" i="1" dirty="0"/>
              <a:t>E</a:t>
            </a:r>
            <a:r>
              <a:rPr lang="ru-RU" dirty="0"/>
              <a:t>, сумма расстояний от которой до вершин этого четырехугольника наименьшая.</a:t>
            </a:r>
          </a:p>
        </p:txBody>
      </p:sp>
      <p:pic>
        <p:nvPicPr>
          <p:cNvPr id="20276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05000"/>
            <a:ext cx="2917825" cy="21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01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8" name="Text Box 6"/>
          <p:cNvSpPr txBox="1">
            <a:spLocks noChangeArrowheads="1"/>
          </p:cNvSpPr>
          <p:nvPr/>
        </p:nvSpPr>
        <p:spPr bwMode="auto">
          <a:xfrm>
            <a:off x="0" y="35728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solidFill>
                  <a:srgbClr val="FF3300"/>
                </a:solidFill>
              </a:rPr>
              <a:t>	Решение</a:t>
            </a:r>
            <a:r>
              <a:rPr lang="ru-RU" dirty="0">
                <a:solidFill>
                  <a:srgbClr val="FF3300"/>
                </a:solidFill>
              </a:rPr>
              <a:t>.</a:t>
            </a:r>
            <a:r>
              <a:rPr lang="ru-RU" dirty="0"/>
              <a:t> Искомой точкой является точка </a:t>
            </a:r>
            <a:r>
              <a:rPr lang="en-US" i="1" dirty="0"/>
              <a:t>E </a:t>
            </a:r>
            <a:r>
              <a:rPr lang="ru-RU" dirty="0"/>
              <a:t>пересечения диагоналей четырехугольника. </a:t>
            </a:r>
          </a:p>
        </p:txBody>
      </p:sp>
      <p:sp>
        <p:nvSpPr>
          <p:cNvPr id="202761" name="Text Box 9"/>
          <p:cNvSpPr txBox="1">
            <a:spLocks noChangeArrowheads="1"/>
          </p:cNvSpPr>
          <p:nvPr/>
        </p:nvSpPr>
        <p:spPr bwMode="auto">
          <a:xfrm>
            <a:off x="9832" y="3172049"/>
            <a:ext cx="9144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Если </a:t>
            </a:r>
            <a:r>
              <a:rPr lang="ru-RU" dirty="0"/>
              <a:t>точка </a:t>
            </a:r>
            <a:r>
              <a:rPr lang="en-US" i="1" dirty="0"/>
              <a:t>E’ </a:t>
            </a:r>
            <a:r>
              <a:rPr lang="ru-RU" dirty="0"/>
              <a:t>не принадлежит диагонали </a:t>
            </a:r>
            <a:r>
              <a:rPr lang="en-US" i="1" dirty="0"/>
              <a:t>AC</a:t>
            </a:r>
            <a:r>
              <a:rPr lang="en-US" dirty="0"/>
              <a:t>, </a:t>
            </a:r>
            <a:r>
              <a:rPr lang="ru-RU" dirty="0"/>
              <a:t>то </a:t>
            </a:r>
            <a:r>
              <a:rPr lang="en-US" i="1" dirty="0"/>
              <a:t>AE’+E’C &gt; AE+EC </a:t>
            </a:r>
            <a:r>
              <a:rPr lang="en-US" dirty="0"/>
              <a:t>(</a:t>
            </a:r>
            <a:r>
              <a:rPr lang="ru-RU" dirty="0"/>
              <a:t>неравенство треугольника). Если точка </a:t>
            </a:r>
            <a:r>
              <a:rPr lang="en-US" i="1" dirty="0"/>
              <a:t>E’ </a:t>
            </a:r>
            <a:r>
              <a:rPr lang="ru-RU" dirty="0"/>
              <a:t>не принадлежит диагонали </a:t>
            </a:r>
            <a:r>
              <a:rPr lang="en-US" i="1" dirty="0"/>
              <a:t>BD</a:t>
            </a:r>
            <a:r>
              <a:rPr lang="en-US" dirty="0"/>
              <a:t>, </a:t>
            </a:r>
            <a:r>
              <a:rPr lang="ru-RU" dirty="0"/>
              <a:t>то </a:t>
            </a:r>
            <a:r>
              <a:rPr lang="en-US" i="1" dirty="0"/>
              <a:t>BE’+E’D &gt; BE+ED</a:t>
            </a:r>
            <a:r>
              <a:rPr lang="en-US" dirty="0"/>
              <a:t>. </a:t>
            </a:r>
            <a:r>
              <a:rPr lang="ru-RU" dirty="0"/>
              <a:t>Следовательно, сумма расстояний от точки </a:t>
            </a:r>
            <a:r>
              <a:rPr lang="en-US" i="1" dirty="0"/>
              <a:t>E’ </a:t>
            </a:r>
            <a:r>
              <a:rPr lang="ru-RU" dirty="0"/>
              <a:t>до вершин данного четырехугольника будет больше, чем для точки </a:t>
            </a:r>
            <a:r>
              <a:rPr lang="en-US" i="1" dirty="0"/>
              <a:t>E</a:t>
            </a:r>
            <a:r>
              <a:rPr lang="ru-RU" dirty="0"/>
              <a:t>.</a:t>
            </a:r>
          </a:p>
        </p:txBody>
      </p:sp>
      <p:pic>
        <p:nvPicPr>
          <p:cNvPr id="20276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052736"/>
            <a:ext cx="2917825" cy="21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-9626" y="5733256"/>
                <a:ext cx="9144000" cy="8343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 smtClean="0">
                    <a:solidFill>
                      <a:srgbClr val="FF0000"/>
                    </a:solidFill>
                  </a:rPr>
                  <a:t>	</a:t>
                </a:r>
                <a:r>
                  <a:rPr lang="ru-RU" dirty="0"/>
                  <a:t> </a:t>
                </a:r>
                <a:r>
                  <a:rPr lang="ru-RU" dirty="0" smtClean="0"/>
                  <a:t>Найдите </a:t>
                </a:r>
                <a:r>
                  <a:rPr lang="ru-RU" dirty="0"/>
                  <a:t>наименьшее значение </a:t>
                </a:r>
                <a:r>
                  <a:rPr lang="ru-RU" dirty="0" smtClean="0"/>
                  <a:t>выражения</a:t>
                </a:r>
                <a:endParaRPr lang="en-US" dirty="0" smtClean="0"/>
              </a:p>
              <a:p>
                <a:pPr algn="ctr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/>
                              </a:rPr>
                              <m:t>−2)</m:t>
                            </m:r>
                          </m:e>
                          <m:sup>
                            <m:r>
                              <a:rPr lang="ru-RU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sz="2000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𝑦</m:t>
                            </m:r>
                          </m:e>
                          <m:sup>
                            <m:r>
                              <a:rPr lang="ru-RU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000" b="0" i="1" smtClean="0">
                        <a:latin typeface="Cambria Math"/>
                      </a:rPr>
                      <m:t>+</m:t>
                    </m:r>
                    <m:rad>
                      <m:radPr>
                        <m:degHide m:val="on"/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−1)</m:t>
                                </m:r>
                              </m:e>
                              <m:sup>
                                <m:r>
                                  <a:rPr lang="ru-RU" sz="20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000" b="0" i="1" smtClean="0">
                                <a:latin typeface="Cambria Math"/>
                              </a:rPr>
                              <m:t>+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(</m:t>
                            </m:r>
                            <m:r>
                              <a:rPr lang="en-US" sz="2000" b="0" i="1" smtClean="0">
                                <a:latin typeface="Cambria Math"/>
                              </a:rPr>
                              <m:t>𝑦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−</m:t>
                            </m:r>
                            <m:r>
                              <a:rPr lang="en-US" sz="2000" b="0" i="1" smtClean="0">
                                <a:latin typeface="Cambria Math"/>
                              </a:rPr>
                              <m:t>3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ru-RU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000" b="0" i="1" smtClean="0">
                        <a:latin typeface="Cambria Math"/>
                      </a:rPr>
                      <m:t>+</m:t>
                    </m:r>
                    <m:rad>
                      <m:radPr>
                        <m:degHide m:val="on"/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en-US" sz="2000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sz="2000" i="1">
                                    <a:latin typeface="Cambria Math"/>
                                  </a:rPr>
                                  <m:t>1)</m:t>
                                </m:r>
                              </m:e>
                              <m:sup>
                                <m:r>
                                  <a:rPr lang="ru-RU" sz="20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000" i="1">
                                <a:latin typeface="Cambria Math"/>
                              </a:rPr>
                              <m:t>+(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−3)</m:t>
                            </m:r>
                          </m:e>
                          <m:sup>
                            <m:r>
                              <a:rPr lang="ru-RU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ru-RU" sz="2000" b="0" i="1" smtClean="0">
                        <a:latin typeface="Cambria Math"/>
                      </a:rPr>
                      <m:t>+</m:t>
                    </m:r>
                    <m:rad>
                      <m:radPr>
                        <m:degHide m:val="on"/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+2)</m:t>
                            </m:r>
                          </m:e>
                          <m:sup>
                            <m:r>
                              <a:rPr lang="ru-RU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sz="2000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𝑦</m:t>
                            </m:r>
                          </m:e>
                          <m:sup>
                            <m:r>
                              <a:rPr lang="ru-RU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ru-RU" sz="2000" dirty="0"/>
                  <a:t>.</a:t>
                </a: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626" y="5733256"/>
                <a:ext cx="9144000" cy="834396"/>
              </a:xfrm>
              <a:prstGeom prst="rect">
                <a:avLst/>
              </a:prstGeom>
              <a:blipFill>
                <a:blip r:embed="rId4"/>
                <a:stretch>
                  <a:fillRect t="-5839" b="-109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9832" y="52465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</a:rPr>
              <a:t>	</a:t>
            </a:r>
            <a:r>
              <a:rPr lang="ru-RU" dirty="0"/>
              <a:t> </a:t>
            </a:r>
            <a:r>
              <a:rPr lang="ru-RU" dirty="0" smtClean="0">
                <a:solidFill>
                  <a:srgbClr val="FF0000"/>
                </a:solidFill>
              </a:rPr>
              <a:t>Задача, аналогичная задачам для подготовки к ЕГЭ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9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7581" y="116632"/>
            <a:ext cx="9144000" cy="4173229"/>
            <a:chOff x="7581" y="1052736"/>
            <a:chExt cx="9144000" cy="41732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7581" y="1052736"/>
                  <a:ext cx="9144000" cy="5136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ru-RU" dirty="0" smtClean="0">
                      <a:solidFill>
                        <a:srgbClr val="FF0000"/>
                      </a:solidFill>
                    </a:rPr>
                    <a:t>	Ответ.</a:t>
                  </a:r>
                  <a:r>
                    <a:rPr lang="ru-RU" dirty="0" smtClean="0"/>
                    <a:t> </a:t>
                  </a:r>
                  <a14:m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6</m:t>
                      </m:r>
                      <m:rad>
                        <m:radPr>
                          <m:degHide m:val="on"/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a14:m>
                  <a:r>
                    <a:rPr lang="en-US" dirty="0" smtClean="0"/>
                    <a:t>.</a:t>
                  </a:r>
                  <a:endParaRPr lang="ru-RU" sz="2000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1" y="1052736"/>
                  <a:ext cx="9144000" cy="513602"/>
                </a:xfrm>
                <a:prstGeom prst="rect">
                  <a:avLst/>
                </a:prstGeom>
                <a:blipFill>
                  <a:blip r:embed="rId3"/>
                  <a:stretch>
                    <a:fillRect t="-2381" b="-2381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2903" y="1844824"/>
              <a:ext cx="4087249" cy="3381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340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458200" cy="457200"/>
          </a:xfrm>
        </p:spPr>
        <p:txBody>
          <a:bodyPr/>
          <a:lstStyle/>
          <a:p>
            <a:pPr eaLnBrk="1" hangingPunct="1"/>
            <a:r>
              <a:rPr lang="ru-RU" sz="2800" dirty="0" smtClean="0">
                <a:solidFill>
                  <a:srgbClr val="FF3300"/>
                </a:solidFill>
              </a:rPr>
              <a:t>Задача Штейнера</a:t>
            </a:r>
          </a:p>
        </p:txBody>
      </p:sp>
      <p:sp>
        <p:nvSpPr>
          <p:cNvPr id="47110" name="Text Box 4"/>
          <p:cNvSpPr txBox="1">
            <a:spLocks noChangeArrowheads="1"/>
          </p:cNvSpPr>
          <p:nvPr/>
        </p:nvSpPr>
        <p:spPr bwMode="auto">
          <a:xfrm>
            <a:off x="0" y="404664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ru-RU" dirty="0" smtClean="0"/>
              <a:t>	</a:t>
            </a:r>
            <a:r>
              <a:rPr lang="ru-RU" dirty="0"/>
              <a:t>Пусть на плоскости задан набор </a:t>
            </a:r>
            <a:r>
              <a:rPr lang="ru-RU" dirty="0" smtClean="0"/>
              <a:t>точек </a:t>
            </a:r>
            <a:r>
              <a:rPr lang="en-US" i="1" dirty="0" smtClean="0"/>
              <a:t>A</a:t>
            </a:r>
            <a:r>
              <a:rPr lang="en-US" baseline="-25000" dirty="0" smtClean="0"/>
              <a:t>1</a:t>
            </a:r>
            <a:r>
              <a:rPr lang="en-US" dirty="0" smtClean="0"/>
              <a:t>, …, </a:t>
            </a:r>
            <a:r>
              <a:rPr lang="en-US" i="1" dirty="0" smtClean="0"/>
              <a:t>A</a:t>
            </a:r>
            <a:r>
              <a:rPr lang="en-US" i="1" baseline="-25000" dirty="0" smtClean="0"/>
              <a:t>n</a:t>
            </a:r>
            <a:r>
              <a:rPr lang="ru-RU" dirty="0" smtClean="0"/>
              <a:t>. </a:t>
            </a:r>
            <a:r>
              <a:rPr lang="ru-RU" dirty="0"/>
              <a:t>Задача состоит в нахождении связного </a:t>
            </a:r>
            <a:r>
              <a:rPr lang="ru-RU" dirty="0" smtClean="0"/>
              <a:t>графа с наименьшей суммой длин его рёбер, </a:t>
            </a:r>
            <a:r>
              <a:rPr lang="ru-RU" dirty="0"/>
              <a:t>среди вершин которого имеются все данные </a:t>
            </a:r>
            <a:r>
              <a:rPr lang="ru-RU" dirty="0" smtClean="0"/>
              <a:t>точки и, возможно, некоторые другие точки </a:t>
            </a:r>
            <a:r>
              <a:rPr lang="en-US" i="1" dirty="0" smtClean="0"/>
              <a:t>B</a:t>
            </a:r>
            <a:r>
              <a:rPr lang="en-US" baseline="-25000" dirty="0" smtClean="0"/>
              <a:t>1</a:t>
            </a:r>
            <a:r>
              <a:rPr lang="en-US" dirty="0"/>
              <a:t>, …, </a:t>
            </a:r>
            <a:r>
              <a:rPr lang="en-US" i="1" dirty="0" err="1" smtClean="0"/>
              <a:t>B</a:t>
            </a:r>
            <a:r>
              <a:rPr lang="en-US" i="1" baseline="-25000" dirty="0" err="1" smtClean="0"/>
              <a:t>m</a:t>
            </a:r>
            <a:r>
              <a:rPr lang="ru-RU" dirty="0" smtClean="0"/>
              <a:t>. </a:t>
            </a:r>
          </a:p>
          <a:p>
            <a:pPr algn="just"/>
            <a:r>
              <a:rPr lang="ru-RU" dirty="0"/>
              <a:t>	</a:t>
            </a:r>
            <a:r>
              <a:rPr lang="ru-RU" dirty="0" smtClean="0"/>
              <a:t>Такие графы будем называть минимальными для </a:t>
            </a:r>
            <a:r>
              <a:rPr lang="ru-RU" dirty="0"/>
              <a:t>данного набора точек 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dirty="0"/>
              <a:t>, …, </a:t>
            </a:r>
            <a:r>
              <a:rPr lang="en-US" i="1" dirty="0"/>
              <a:t>A</a:t>
            </a:r>
            <a:r>
              <a:rPr lang="en-US" i="1" baseline="-25000" dirty="0"/>
              <a:t>n </a:t>
            </a:r>
            <a:r>
              <a:rPr lang="ru-RU" i="1" dirty="0"/>
              <a:t>.</a:t>
            </a:r>
            <a:endParaRPr lang="ru-RU" dirty="0">
              <a:cs typeface="Times New Roman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845267"/>
            <a:ext cx="4023912" cy="378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11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ru-RU" dirty="0" smtClean="0"/>
              <a:t>	В частности, для трёх данных точек </a:t>
            </a:r>
            <a:r>
              <a:rPr lang="en-US" i="1" dirty="0" smtClean="0"/>
              <a:t>A</a:t>
            </a:r>
            <a:r>
              <a:rPr lang="en-US" dirty="0" smtClean="0"/>
              <a:t>, </a:t>
            </a:r>
            <a:r>
              <a:rPr lang="en-US" i="1" dirty="0" smtClean="0"/>
              <a:t>B</a:t>
            </a:r>
            <a:r>
              <a:rPr lang="en-US" dirty="0" smtClean="0"/>
              <a:t>, </a:t>
            </a:r>
            <a:r>
              <a:rPr lang="en-US" i="1" dirty="0" smtClean="0"/>
              <a:t>C </a:t>
            </a:r>
            <a:r>
              <a:rPr lang="ru-RU" dirty="0" smtClean="0"/>
              <a:t>минимальный граф получается добавлением одной точки (точки Торричелли), если</a:t>
            </a:r>
            <a:r>
              <a:rPr lang="en-US" dirty="0" smtClean="0"/>
              <a:t> </a:t>
            </a:r>
            <a:r>
              <a:rPr lang="ru-RU" dirty="0" smtClean="0"/>
              <a:t>углы треугольника </a:t>
            </a:r>
            <a:r>
              <a:rPr lang="en-US" i="1" dirty="0" smtClean="0"/>
              <a:t>ABC</a:t>
            </a:r>
            <a:r>
              <a:rPr lang="ru-RU" i="1" dirty="0" smtClean="0"/>
              <a:t> </a:t>
            </a:r>
            <a:r>
              <a:rPr lang="ru-RU" dirty="0" smtClean="0"/>
              <a:t>меньше 120</a:t>
            </a:r>
            <a:r>
              <a:rPr lang="ru-RU" baseline="30000" dirty="0" smtClean="0"/>
              <a:t>о</a:t>
            </a:r>
            <a:r>
              <a:rPr lang="ru-RU" dirty="0" smtClean="0"/>
              <a:t>. Если же один из углов, например </a:t>
            </a:r>
            <a:r>
              <a:rPr lang="en-US" i="1" dirty="0"/>
              <a:t>C</a:t>
            </a:r>
            <a:r>
              <a:rPr lang="en-US" dirty="0" smtClean="0"/>
              <a:t>,</a:t>
            </a:r>
            <a:r>
              <a:rPr lang="ru-RU" dirty="0" smtClean="0"/>
              <a:t> этого треугольника больше или равен 120</a:t>
            </a:r>
            <a:r>
              <a:rPr lang="ru-RU" baseline="30000" dirty="0" smtClean="0"/>
              <a:t>о</a:t>
            </a:r>
            <a:r>
              <a:rPr lang="ru-RU" dirty="0" smtClean="0"/>
              <a:t>, то минимальный граф получается без добавления новых точек и состоит только из рёбер </a:t>
            </a:r>
            <a:r>
              <a:rPr lang="en-US" i="1" dirty="0" smtClean="0"/>
              <a:t>AC </a:t>
            </a:r>
            <a:r>
              <a:rPr lang="ru-RU" dirty="0" smtClean="0"/>
              <a:t>и </a:t>
            </a:r>
            <a:r>
              <a:rPr lang="en-US" i="1" dirty="0"/>
              <a:t>B</a:t>
            </a:r>
            <a:r>
              <a:rPr lang="en-US" i="1" dirty="0" smtClean="0"/>
              <a:t>C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51225"/>
            <a:ext cx="3816424" cy="295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305" y="3501008"/>
            <a:ext cx="4561582" cy="185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23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ru-RU" dirty="0" smtClean="0"/>
              <a:t>	На рисунке показан минимальный граф, соединяющий данные точки </a:t>
            </a:r>
            <a:r>
              <a:rPr lang="en-US" i="1" dirty="0" smtClean="0"/>
              <a:t>A</a:t>
            </a:r>
            <a:r>
              <a:rPr lang="en-US" dirty="0" smtClean="0"/>
              <a:t>, </a:t>
            </a:r>
            <a:r>
              <a:rPr lang="en-US" i="1" dirty="0" smtClean="0"/>
              <a:t>B</a:t>
            </a:r>
            <a:r>
              <a:rPr lang="en-US" dirty="0" smtClean="0"/>
              <a:t>, </a:t>
            </a:r>
            <a:r>
              <a:rPr lang="en-US" i="1" dirty="0" smtClean="0"/>
              <a:t>C</a:t>
            </a:r>
            <a:r>
              <a:rPr lang="en-US" dirty="0" smtClean="0"/>
              <a:t>, </a:t>
            </a:r>
            <a:r>
              <a:rPr lang="en-US" i="1" dirty="0" smtClean="0"/>
              <a:t>D</a:t>
            </a:r>
            <a:r>
              <a:rPr lang="ru-RU" dirty="0" smtClean="0"/>
              <a:t>, расположенные в вершинах квадрата.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40768"/>
            <a:ext cx="495091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76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3" name="Text Box 3"/>
          <p:cNvSpPr txBox="1">
            <a:spLocks noChangeArrowheads="1"/>
          </p:cNvSpPr>
          <p:nvPr/>
        </p:nvSpPr>
        <p:spPr bwMode="auto">
          <a:xfrm>
            <a:off x="152400" y="609600"/>
            <a:ext cx="88392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dirty="0" smtClean="0"/>
              <a:t>	Требуется </a:t>
            </a:r>
            <a:r>
              <a:rPr lang="ru-RU" altLang="ru-RU" dirty="0"/>
              <a:t>проложить шоссейные дороги, соединяющие населённые пункты </a:t>
            </a:r>
            <a:r>
              <a:rPr lang="en-US" altLang="ru-RU" i="1" dirty="0"/>
              <a:t>A</a:t>
            </a:r>
            <a:r>
              <a:rPr lang="en-US" altLang="ru-RU" dirty="0"/>
              <a:t>, </a:t>
            </a:r>
            <a:r>
              <a:rPr lang="en-US" altLang="ru-RU" i="1" dirty="0"/>
              <a:t>B</a:t>
            </a:r>
            <a:r>
              <a:rPr lang="en-US" altLang="ru-RU" dirty="0"/>
              <a:t>, </a:t>
            </a:r>
            <a:r>
              <a:rPr lang="en-US" altLang="ru-RU" i="1" dirty="0"/>
              <a:t>C</a:t>
            </a:r>
            <a:r>
              <a:rPr lang="en-US" altLang="ru-RU" dirty="0"/>
              <a:t>,</a:t>
            </a:r>
            <a:r>
              <a:rPr lang="ru-RU" altLang="ru-RU" dirty="0"/>
              <a:t> расположенные в вершинах треугольника. Выберите из предложенных вариантов расположения дорог тот, в котором суммарная длина дорог наименьшая. Проверьте правильность своего выбора измерением линейкой.</a:t>
            </a:r>
          </a:p>
        </p:txBody>
      </p:sp>
      <p:pic>
        <p:nvPicPr>
          <p:cNvPr id="16385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76600"/>
            <a:ext cx="7716838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6740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Задача из книги Наглядная </a:t>
            </a:r>
            <a:r>
              <a:rPr lang="ru-RU" dirty="0" smtClean="0">
                <a:solidFill>
                  <a:srgbClr val="FF0000"/>
                </a:solidFill>
              </a:rPr>
              <a:t>геометрия для 5-6 классов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67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152400" y="609600"/>
            <a:ext cx="88392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dirty="0" smtClean="0"/>
              <a:t>	Требуется </a:t>
            </a:r>
            <a:r>
              <a:rPr lang="ru-RU" altLang="ru-RU" dirty="0"/>
              <a:t>проложить шоссейные дороги, соединяющие населённые пункты </a:t>
            </a:r>
            <a:r>
              <a:rPr lang="en-US" altLang="ru-RU" i="1" dirty="0"/>
              <a:t>A</a:t>
            </a:r>
            <a:r>
              <a:rPr lang="en-US" altLang="ru-RU" dirty="0"/>
              <a:t>, </a:t>
            </a:r>
            <a:r>
              <a:rPr lang="en-US" altLang="ru-RU" i="1" dirty="0"/>
              <a:t>B</a:t>
            </a:r>
            <a:r>
              <a:rPr lang="en-US" altLang="ru-RU" dirty="0"/>
              <a:t>, </a:t>
            </a:r>
            <a:r>
              <a:rPr lang="en-US" altLang="ru-RU" i="1" dirty="0"/>
              <a:t>C</a:t>
            </a:r>
            <a:r>
              <a:rPr lang="en-US" altLang="ru-RU" dirty="0"/>
              <a:t>, </a:t>
            </a:r>
            <a:r>
              <a:rPr lang="en-US" altLang="ru-RU" i="1" dirty="0"/>
              <a:t>D</a:t>
            </a:r>
            <a:r>
              <a:rPr lang="ru-RU" altLang="ru-RU" dirty="0"/>
              <a:t>, расположенные в вершинах прямоугольника. Выберите из предложенных вариантов расположения дорог тот, в котором суммарная длина дорог наименьшая. Проверьте правильность своего выбора измерением линейкой.</a:t>
            </a:r>
          </a:p>
        </p:txBody>
      </p:sp>
      <p:pic>
        <p:nvPicPr>
          <p:cNvPr id="165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0"/>
            <a:ext cx="8388350" cy="220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6740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Задача из книги Наглядная </a:t>
            </a:r>
            <a:r>
              <a:rPr lang="ru-RU" dirty="0" smtClean="0">
                <a:solidFill>
                  <a:srgbClr val="FF0000"/>
                </a:solidFill>
              </a:rPr>
              <a:t>геометрия для 5-6 классов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24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140"/>
            <a:ext cx="9144000" cy="457200"/>
          </a:xfrm>
        </p:spPr>
        <p:txBody>
          <a:bodyPr/>
          <a:lstStyle/>
          <a:p>
            <a:r>
              <a:rPr lang="ru-RU" altLang="ru-RU" sz="2800" dirty="0" smtClean="0">
                <a:solidFill>
                  <a:srgbClr val="FF3300"/>
                </a:solidFill>
              </a:rPr>
              <a:t>Задачи на нахождение фигуры наибольшей площади</a:t>
            </a:r>
            <a:endParaRPr lang="ru-RU" altLang="ru-RU" sz="2800" dirty="0">
              <a:solidFill>
                <a:srgbClr val="FF3300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2370" y="440060"/>
            <a:ext cx="90916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 smtClean="0"/>
              <a:t>	</a:t>
            </a:r>
            <a:r>
              <a:rPr lang="ru-RU" altLang="ru-RU" dirty="0" smtClean="0">
                <a:solidFill>
                  <a:srgbClr val="FF0000"/>
                </a:solidFill>
              </a:rPr>
              <a:t>1. </a:t>
            </a:r>
            <a:r>
              <a:rPr lang="ru-RU" altLang="ru-RU" dirty="0" smtClean="0"/>
              <a:t>Из </a:t>
            </a:r>
            <a:r>
              <a:rPr lang="ru-RU" altLang="ru-RU" dirty="0"/>
              <a:t>всех треугольников данного периметра найдите треугольник наибольшей площади.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52400" y="1418972"/>
            <a:ext cx="899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 smtClean="0"/>
              <a:t>	</a:t>
            </a:r>
            <a:r>
              <a:rPr lang="ru-RU" altLang="ru-RU" dirty="0" smtClean="0">
                <a:solidFill>
                  <a:srgbClr val="FF0000"/>
                </a:solidFill>
              </a:rPr>
              <a:t>2. </a:t>
            </a:r>
            <a:r>
              <a:rPr lang="ru-RU" altLang="ru-RU" dirty="0" smtClean="0"/>
              <a:t>И</a:t>
            </a:r>
            <a:r>
              <a:rPr lang="ru-RU" altLang="ru-RU" dirty="0" smtClean="0"/>
              <a:t>з </a:t>
            </a:r>
            <a:r>
              <a:rPr lang="ru-RU" altLang="ru-RU" dirty="0"/>
              <a:t>всех прямоугольников данного периметра </a:t>
            </a:r>
            <a:r>
              <a:rPr lang="ru-RU" altLang="ru-RU" dirty="0" smtClean="0"/>
              <a:t>найдите прямоугольник наибольшей площади.</a:t>
            </a:r>
            <a:endParaRPr lang="en-US" altLang="ru-RU" dirty="0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6200" y="2409527"/>
            <a:ext cx="899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 smtClean="0"/>
              <a:t>	</a:t>
            </a:r>
            <a:r>
              <a:rPr lang="ru-RU" altLang="ru-RU" dirty="0" smtClean="0">
                <a:solidFill>
                  <a:srgbClr val="FF0000"/>
                </a:solidFill>
              </a:rPr>
              <a:t>3. </a:t>
            </a:r>
            <a:r>
              <a:rPr lang="ru-RU" altLang="ru-RU" dirty="0" smtClean="0"/>
              <a:t>Из </a:t>
            </a:r>
            <a:r>
              <a:rPr lang="ru-RU" altLang="ru-RU" dirty="0"/>
              <a:t>всех четырехугольников, вписанных в данную окружность, </a:t>
            </a:r>
            <a:r>
              <a:rPr lang="ru-RU" altLang="ru-RU" dirty="0" smtClean="0"/>
              <a:t>найдите четырёхугольник наибольшей площади.</a:t>
            </a:r>
            <a:endParaRPr lang="en-US" altLang="ru-RU" dirty="0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6200" y="3400082"/>
            <a:ext cx="899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 smtClean="0"/>
              <a:t>	</a:t>
            </a:r>
            <a:r>
              <a:rPr lang="ru-RU" altLang="ru-RU" dirty="0" smtClean="0">
                <a:solidFill>
                  <a:srgbClr val="FF0000"/>
                </a:solidFill>
              </a:rPr>
              <a:t>4. </a:t>
            </a:r>
            <a:r>
              <a:rPr lang="ru-RU" altLang="ru-RU" dirty="0" smtClean="0"/>
              <a:t>Из </a:t>
            </a:r>
            <a:r>
              <a:rPr lang="ru-RU" altLang="ru-RU" dirty="0"/>
              <a:t>всех </a:t>
            </a:r>
            <a:r>
              <a:rPr lang="en-US" altLang="ru-RU" i="1" dirty="0" smtClean="0"/>
              <a:t>n-</a:t>
            </a:r>
            <a:r>
              <a:rPr lang="ru-RU" altLang="ru-RU" dirty="0" smtClean="0"/>
              <a:t>угольников данного периметра найдите </a:t>
            </a:r>
            <a:r>
              <a:rPr lang="en-US" altLang="ru-RU" i="1" dirty="0" smtClean="0"/>
              <a:t>n-</a:t>
            </a:r>
            <a:r>
              <a:rPr lang="ru-RU" altLang="ru-RU" dirty="0" smtClean="0"/>
              <a:t>угольник наибольшей площади.</a:t>
            </a:r>
            <a:endParaRPr lang="en-US" altLang="ru-RU" dirty="0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76200" y="4653136"/>
            <a:ext cx="899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 smtClean="0"/>
              <a:t>	</a:t>
            </a:r>
            <a:r>
              <a:rPr lang="ru-RU" altLang="ru-RU" dirty="0" smtClean="0">
                <a:solidFill>
                  <a:srgbClr val="FF0000"/>
                </a:solidFill>
              </a:rPr>
              <a:t>5. </a:t>
            </a:r>
            <a:r>
              <a:rPr lang="ru-RU" altLang="ru-RU" dirty="0" smtClean="0"/>
              <a:t>Из </a:t>
            </a:r>
            <a:r>
              <a:rPr lang="ru-RU" altLang="ru-RU" dirty="0"/>
              <a:t>всех </a:t>
            </a:r>
            <a:r>
              <a:rPr lang="ru-RU" altLang="ru-RU" dirty="0" smtClean="0"/>
              <a:t>замкнутых кривых заданной длины найдите кривую, ограничивающую фигуру наибольшей площади.</a:t>
            </a:r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5137449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" y="35229"/>
            <a:ext cx="9144000" cy="457200"/>
          </a:xfrm>
        </p:spPr>
        <p:txBody>
          <a:bodyPr/>
          <a:lstStyle/>
          <a:p>
            <a:r>
              <a:rPr lang="ru-RU" altLang="ru-RU" sz="2800" dirty="0" smtClean="0">
                <a:solidFill>
                  <a:srgbClr val="FF3300"/>
                </a:solidFill>
              </a:rPr>
              <a:t>Алгебраическое решение задачи с треугольником</a:t>
            </a:r>
            <a:endParaRPr lang="ru-RU" altLang="ru-RU" sz="2800" dirty="0">
              <a:solidFill>
                <a:srgbClr val="FF33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 Box 3"/>
              <p:cNvSpPr txBox="1">
                <a:spLocks noChangeArrowheads="1"/>
              </p:cNvSpPr>
              <p:nvPr/>
            </p:nvSpPr>
            <p:spPr bwMode="auto">
              <a:xfrm>
                <a:off x="26768" y="519963"/>
                <a:ext cx="9108504" cy="56837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altLang="ru-RU" dirty="0" smtClean="0"/>
                  <a:t>	</a:t>
                </a:r>
                <a:r>
                  <a:rPr lang="ru-RU" altLang="ru-RU" dirty="0" smtClean="0"/>
                  <a:t>Докажем, что искомым треугольником данного периметра, имеющим наибольшую площадь является правильный треугольник. Пусть стороны треугольника равны </a:t>
                </a:r>
                <a:r>
                  <a:rPr lang="en-US" altLang="ru-RU" i="1" dirty="0" smtClean="0"/>
                  <a:t>a</a:t>
                </a:r>
                <a:r>
                  <a:rPr lang="en-US" altLang="ru-RU" dirty="0" smtClean="0"/>
                  <a:t>, </a:t>
                </a:r>
                <a:r>
                  <a:rPr lang="en-US" altLang="ru-RU" i="1" dirty="0" smtClean="0"/>
                  <a:t>b</a:t>
                </a:r>
                <a:r>
                  <a:rPr lang="en-US" altLang="ru-RU" dirty="0" smtClean="0"/>
                  <a:t>, </a:t>
                </a:r>
                <a:r>
                  <a:rPr lang="en-US" altLang="ru-RU" i="1" dirty="0" smtClean="0"/>
                  <a:t>c</a:t>
                </a:r>
                <a:r>
                  <a:rPr lang="en-US" altLang="ru-RU" dirty="0" smtClean="0"/>
                  <a:t>. </a:t>
                </a:r>
                <a:r>
                  <a:rPr lang="ru-RU" altLang="ru-RU" dirty="0" smtClean="0"/>
                  <a:t>Воспользуемся формулой Герона </a:t>
                </a:r>
                <a14:m>
                  <m:oMath xmlns:m="http://schemas.openxmlformats.org/officeDocument/2006/math">
                    <m:r>
                      <a:rPr lang="ru-RU" i="1"/>
                      <m:t>𝑆</m:t>
                    </m:r>
                    <m:r>
                      <a:rPr lang="ru-RU" i="1"/>
                      <m:t>=</m:t>
                    </m:r>
                    <m:rad>
                      <m:radPr>
                        <m:degHide m:val="on"/>
                        <m:ctrlPr>
                          <a:rPr lang="ru-RU" i="1"/>
                        </m:ctrlPr>
                      </m:radPr>
                      <m:deg/>
                      <m:e>
                        <m:r>
                          <a:rPr lang="ru-RU" i="1"/>
                          <m:t>𝑝</m:t>
                        </m:r>
                        <m:r>
                          <a:rPr lang="ru-RU" i="1"/>
                          <m:t>(</m:t>
                        </m:r>
                        <m:r>
                          <a:rPr lang="ru-RU" i="1"/>
                          <m:t>𝑝</m:t>
                        </m:r>
                        <m:r>
                          <a:rPr lang="ru-RU" i="1"/>
                          <m:t>−</m:t>
                        </m:r>
                        <m:r>
                          <a:rPr lang="ru-RU" i="1"/>
                          <m:t>𝑎</m:t>
                        </m:r>
                        <m:r>
                          <a:rPr lang="ru-RU" i="1"/>
                          <m:t>)(</m:t>
                        </m:r>
                        <m:r>
                          <a:rPr lang="ru-RU" i="1"/>
                          <m:t>𝑝</m:t>
                        </m:r>
                        <m:r>
                          <a:rPr lang="ru-RU" i="1"/>
                          <m:t>−</m:t>
                        </m:r>
                        <m:r>
                          <a:rPr lang="ru-RU" i="1"/>
                          <m:t>𝑏</m:t>
                        </m:r>
                        <m:r>
                          <a:rPr lang="ru-RU" i="1"/>
                          <m:t>)(</m:t>
                        </m:r>
                        <m:r>
                          <a:rPr lang="ru-RU" i="1"/>
                          <m:t>𝑝</m:t>
                        </m:r>
                        <m:r>
                          <a:rPr lang="ru-RU" i="1"/>
                          <m:t>−</m:t>
                        </m:r>
                        <m:r>
                          <a:rPr lang="ru-RU" i="1"/>
                          <m:t>𝑐</m:t>
                        </m:r>
                        <m:r>
                          <a:rPr lang="ru-RU" i="1"/>
                          <m:t>)</m:t>
                        </m:r>
                      </m:e>
                    </m:rad>
                  </m:oMath>
                </a14:m>
                <a:r>
                  <a:rPr lang="ru-RU" dirty="0" smtClean="0"/>
                  <a:t>, где </a:t>
                </a:r>
                <a14:m>
                  <m:oMath xmlns:m="http://schemas.openxmlformats.org/officeDocument/2006/math">
                    <m:r>
                      <a:rPr lang="ru-RU" i="1"/>
                      <m:t>𝑝</m:t>
                    </m:r>
                    <m:r>
                      <a:rPr lang="ru-RU" i="1"/>
                      <m:t>=</m:t>
                    </m:r>
                    <m:f>
                      <m:fPr>
                        <m:ctrlPr>
                          <a:rPr lang="ru-RU" i="1"/>
                        </m:ctrlPr>
                      </m:fPr>
                      <m:num>
                        <m:r>
                          <a:rPr lang="ru-RU" i="1"/>
                          <m:t>1</m:t>
                        </m:r>
                      </m:num>
                      <m:den>
                        <m:r>
                          <a:rPr lang="ru-RU" i="1"/>
                          <m:t>2</m:t>
                        </m:r>
                      </m:den>
                    </m:f>
                    <m:r>
                      <a:rPr lang="ru-RU" i="1"/>
                      <m:t>(</m:t>
                    </m:r>
                    <m:r>
                      <a:rPr lang="ru-RU" i="1"/>
                      <m:t>𝑎</m:t>
                    </m:r>
                    <m:r>
                      <a:rPr lang="ru-RU" i="1"/>
                      <m:t>+</m:t>
                    </m:r>
                    <m:r>
                      <a:rPr lang="ru-RU" i="1"/>
                      <m:t>𝑏</m:t>
                    </m:r>
                    <m:r>
                      <a:rPr lang="ru-RU" i="1"/>
                      <m:t>+</m:t>
                    </m:r>
                    <m:r>
                      <a:rPr lang="ru-RU" i="1"/>
                      <m:t>𝑐</m:t>
                    </m:r>
                    <m:r>
                      <a:rPr lang="ru-RU" i="1"/>
                      <m:t>)</m:t>
                    </m:r>
                  </m:oMath>
                </a14:m>
                <a:r>
                  <a:rPr lang="ru-RU" dirty="0"/>
                  <a:t> – </a:t>
                </a:r>
                <a:r>
                  <a:rPr lang="ru-RU" dirty="0" smtClean="0"/>
                  <a:t>полупериметр. </a:t>
                </a:r>
              </a:p>
              <a:p>
                <a:pPr algn="just"/>
                <a:r>
                  <a:rPr lang="ru-RU" dirty="0"/>
                  <a:t>	</a:t>
                </a:r>
                <a:r>
                  <a:rPr lang="ru-RU" dirty="0" smtClean="0"/>
                  <a:t>Для неотрицательных чисел </a:t>
                </a:r>
                <a:r>
                  <a:rPr lang="en-US" i="1" dirty="0" smtClean="0"/>
                  <a:t>x</a:t>
                </a:r>
                <a:r>
                  <a:rPr lang="en-US" dirty="0" smtClean="0"/>
                  <a:t>, </a:t>
                </a:r>
                <a:r>
                  <a:rPr lang="en-US" i="1" dirty="0" smtClean="0"/>
                  <a:t>y</a:t>
                </a:r>
                <a:r>
                  <a:rPr lang="en-US" dirty="0" smtClean="0"/>
                  <a:t>, </a:t>
                </a:r>
                <a:r>
                  <a:rPr lang="en-US" i="1" dirty="0" smtClean="0"/>
                  <a:t>z </a:t>
                </a:r>
                <a:r>
                  <a:rPr lang="ru-RU" dirty="0"/>
                  <a:t>и</a:t>
                </a:r>
                <a:r>
                  <a:rPr lang="ru-RU" dirty="0" smtClean="0"/>
                  <a:t>меет место неравенство</a:t>
                </a:r>
                <a:r>
                  <a:rPr lang="en-US" dirty="0" smtClean="0"/>
                  <a:t> </a:t>
                </a:r>
                <a:r>
                  <a:rPr lang="ru-RU" dirty="0" smtClean="0"/>
                  <a:t>Коши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ru-RU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g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𝑥𝑦𝑧</m:t>
                        </m:r>
                      </m:e>
                    </m:rad>
                    <m:r>
                      <a:rPr lang="ru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dirty="0" smtClean="0"/>
                  <a:t>, </a:t>
                </a:r>
                <a:r>
                  <a:rPr lang="ru-RU" dirty="0" smtClean="0"/>
                  <a:t>равенство в котором достигается только в случае </a:t>
                </a:r>
                <a:r>
                  <a:rPr lang="en-US" i="1" dirty="0" smtClean="0"/>
                  <a:t>x = y = z. </a:t>
                </a:r>
                <a:endParaRPr lang="ru-RU" i="1" dirty="0" smtClean="0"/>
              </a:p>
              <a:p>
                <a:pPr algn="just"/>
                <a:r>
                  <a:rPr lang="ru-RU" i="1" dirty="0"/>
                  <a:t>	</a:t>
                </a:r>
                <a:r>
                  <a:rPr lang="ru-RU" dirty="0" smtClean="0"/>
                  <a:t>Применяя это неравенство к числам </a:t>
                </a:r>
                <a:r>
                  <a:rPr lang="en-US" i="1" dirty="0" smtClean="0"/>
                  <a:t>x = p – a</a:t>
                </a:r>
                <a:r>
                  <a:rPr lang="en-US" dirty="0" smtClean="0"/>
                  <a:t>, </a:t>
                </a:r>
                <a:r>
                  <a:rPr lang="en-US" i="1" dirty="0" smtClean="0"/>
                  <a:t>y = p – b</a:t>
                </a:r>
                <a:r>
                  <a:rPr lang="en-US" dirty="0" smtClean="0"/>
                  <a:t>, </a:t>
                </a:r>
                <a:r>
                  <a:rPr lang="en-US" i="1" dirty="0" smtClean="0"/>
                  <a:t>z = p – c, </a:t>
                </a:r>
                <a:r>
                  <a:rPr lang="ru-RU" dirty="0" smtClean="0"/>
                  <a:t>получим неравенство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)(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)(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)≤</m:t>
                    </m:r>
                  </m:oMath>
                </a14:m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ru-RU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ru-RU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ru-RU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ru-RU" b="0" i="0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ru-RU" dirty="0" smtClean="0"/>
                  <a:t>Из него следует неравенство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ru-RU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12</m:t>
                        </m:r>
                        <m:rad>
                          <m:radPr>
                            <m:degHide m:val="on"/>
                            <m:ctrlPr>
                              <a:rPr lang="ru-RU" b="0" i="1" dirty="0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 smtClean="0"/>
                  <a:t>, </a:t>
                </a:r>
                <a:r>
                  <a:rPr lang="ru-RU" dirty="0"/>
                  <a:t>равенство в котором достигается, если </a:t>
                </a:r>
                <a:r>
                  <a:rPr lang="en-US" i="1" dirty="0"/>
                  <a:t>p – a = p – b = p – c</a:t>
                </a:r>
                <a:r>
                  <a:rPr lang="en-US" dirty="0"/>
                  <a:t>, </a:t>
                </a:r>
                <a:r>
                  <a:rPr lang="ru-RU" dirty="0"/>
                  <a:t>т. е. если </a:t>
                </a:r>
                <a:r>
                  <a:rPr lang="en-US" i="1" dirty="0"/>
                  <a:t>a = b = c</a:t>
                </a:r>
                <a:r>
                  <a:rPr lang="en-US" dirty="0"/>
                  <a:t>.</a:t>
                </a:r>
              </a:p>
              <a:p>
                <a:pPr algn="just"/>
                <a:r>
                  <a:rPr lang="en-US" altLang="ru-RU" dirty="0"/>
                  <a:t>	</a:t>
                </a:r>
                <a:r>
                  <a:rPr lang="ru-RU" altLang="ru-RU" dirty="0" smtClean="0"/>
                  <a:t>Следовательно, искомый треугольник правильный.</a:t>
                </a:r>
                <a:endParaRPr lang="ru-RU" altLang="ru-RU" dirty="0"/>
              </a:p>
            </p:txBody>
          </p:sp>
        </mc:Choice>
        <mc:Fallback>
          <p:sp>
            <p:nvSpPr>
              <p:cNvPr id="11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768" y="519963"/>
                <a:ext cx="9108504" cy="5683735"/>
              </a:xfrm>
              <a:prstGeom prst="rect">
                <a:avLst/>
              </a:prstGeom>
              <a:blipFill>
                <a:blip r:embed="rId3"/>
                <a:stretch>
                  <a:fillRect l="-1003" t="-857" r="-1003" b="-150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7183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0" y="11663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Методические рекомендации</a:t>
            </a:r>
            <a:endParaRPr lang="ru-RU" sz="1800" dirty="0"/>
          </a:p>
        </p:txBody>
      </p:sp>
      <p:pic>
        <p:nvPicPr>
          <p:cNvPr id="5" name="Рисунок 4" descr="Geom_Metod_7_Ob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836712"/>
            <a:ext cx="1796456" cy="2700000"/>
          </a:xfrm>
          <a:prstGeom prst="rect">
            <a:avLst/>
          </a:prstGeom>
        </p:spPr>
      </p:pic>
      <p:pic>
        <p:nvPicPr>
          <p:cNvPr id="6" name="Рисунок 5" descr="Geom_Metod_8_Ob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764704"/>
            <a:ext cx="1783700" cy="2700000"/>
          </a:xfrm>
          <a:prstGeom prst="rect">
            <a:avLst/>
          </a:prstGeom>
        </p:spPr>
      </p:pic>
      <p:pic>
        <p:nvPicPr>
          <p:cNvPr id="7" name="Рисунок 6" descr="Geom_Metod_9_Ob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6" y="764704"/>
            <a:ext cx="1796456" cy="2700000"/>
          </a:xfrm>
          <a:prstGeom prst="rect">
            <a:avLst/>
          </a:prstGeom>
        </p:spPr>
      </p:pic>
      <p:pic>
        <p:nvPicPr>
          <p:cNvPr id="8" name="Рисунок 7" descr="Geom_Metod_10_Ob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3717032"/>
            <a:ext cx="1783700" cy="2700000"/>
          </a:xfrm>
          <a:prstGeom prst="rect">
            <a:avLst/>
          </a:prstGeom>
        </p:spPr>
      </p:pic>
      <p:pic>
        <p:nvPicPr>
          <p:cNvPr id="9" name="Рисунок 8" descr="Geom_Metod_11_Ob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896" y="3717032"/>
            <a:ext cx="1821968" cy="2700000"/>
          </a:xfrm>
          <a:prstGeom prst="rect">
            <a:avLst/>
          </a:prstGeom>
        </p:spPr>
      </p:pic>
      <p:pic>
        <p:nvPicPr>
          <p:cNvPr id="10" name="Рисунок 9" descr="Matem_10-11_Metod_Ob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28184" y="3717032"/>
            <a:ext cx="1796459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7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6576"/>
            <a:ext cx="9144000" cy="457200"/>
          </a:xfrm>
        </p:spPr>
        <p:txBody>
          <a:bodyPr/>
          <a:lstStyle/>
          <a:p>
            <a:r>
              <a:rPr lang="ru-RU" altLang="ru-RU" sz="2800" dirty="0" smtClean="0">
                <a:solidFill>
                  <a:srgbClr val="FF3300"/>
                </a:solidFill>
              </a:rPr>
              <a:t>Геометрическое решение</a:t>
            </a:r>
            <a:endParaRPr lang="ru-RU" altLang="ru-RU" sz="2800" dirty="0">
              <a:solidFill>
                <a:srgbClr val="FF3300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9638" y="2708920"/>
            <a:ext cx="6178546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 smtClean="0"/>
              <a:t>	П</a:t>
            </a:r>
            <a:r>
              <a:rPr lang="ru-RU" altLang="ru-RU" dirty="0" smtClean="0"/>
              <a:t>лощадь </a:t>
            </a:r>
            <a:r>
              <a:rPr lang="ru-RU" altLang="ru-RU" dirty="0"/>
              <a:t>треугольника </a:t>
            </a:r>
            <a:r>
              <a:rPr lang="en-US" altLang="ru-RU" i="1" dirty="0"/>
              <a:t>ABC’ </a:t>
            </a:r>
            <a:r>
              <a:rPr lang="ru-RU" altLang="ru-RU" dirty="0"/>
              <a:t>равна площади треугольника </a:t>
            </a:r>
            <a:r>
              <a:rPr lang="en-US" altLang="ru-RU" i="1" dirty="0" smtClean="0"/>
              <a:t>ABC</a:t>
            </a:r>
            <a:r>
              <a:rPr lang="ru-RU" altLang="ru-RU" dirty="0" smtClean="0"/>
              <a:t>, а</a:t>
            </a:r>
            <a:r>
              <a:rPr lang="en-US" altLang="ru-RU" i="1" dirty="0" smtClean="0"/>
              <a:t> AC’ + BC’ &lt; AC + BC</a:t>
            </a:r>
            <a:r>
              <a:rPr lang="ru-RU" altLang="ru-RU" dirty="0"/>
              <a:t>.</a:t>
            </a:r>
            <a:r>
              <a:rPr lang="en-US" altLang="ru-RU" dirty="0" smtClean="0"/>
              <a:t> </a:t>
            </a:r>
            <a:r>
              <a:rPr lang="ru-RU" altLang="ru-RU" dirty="0" smtClean="0"/>
              <a:t>Точку </a:t>
            </a:r>
            <a:r>
              <a:rPr lang="en-US" altLang="ru-RU" i="1" dirty="0" smtClean="0"/>
              <a:t>C” </a:t>
            </a:r>
            <a:r>
              <a:rPr lang="ru-RU" altLang="ru-RU" dirty="0" smtClean="0"/>
              <a:t>на серединном перпендикуляре можно выбрать так, чтобы периметр треугольника </a:t>
            </a:r>
            <a:r>
              <a:rPr lang="en-US" altLang="ru-RU" i="1" dirty="0" smtClean="0"/>
              <a:t>ABC’’ </a:t>
            </a:r>
            <a:r>
              <a:rPr lang="ru-RU" altLang="ru-RU" dirty="0" smtClean="0"/>
              <a:t>был равен периметру треугольника </a:t>
            </a:r>
            <a:r>
              <a:rPr lang="en-US" altLang="ru-RU" i="1" dirty="0" smtClean="0"/>
              <a:t>ABC</a:t>
            </a:r>
            <a:r>
              <a:rPr lang="ru-RU" altLang="ru-RU" dirty="0" smtClean="0"/>
              <a:t>, а площадь треугольника </a:t>
            </a:r>
            <a:r>
              <a:rPr lang="en-US" altLang="ru-RU" i="1" dirty="0" smtClean="0"/>
              <a:t>ABC” </a:t>
            </a:r>
            <a:r>
              <a:rPr lang="ru-RU" altLang="ru-RU" dirty="0" smtClean="0"/>
              <a:t>была больше площади</a:t>
            </a:r>
            <a:r>
              <a:rPr lang="en-US" altLang="ru-RU" i="1" dirty="0" smtClean="0"/>
              <a:t> </a:t>
            </a:r>
            <a:r>
              <a:rPr lang="ru-RU" altLang="ru-RU" dirty="0" smtClean="0"/>
              <a:t>треугольника </a:t>
            </a:r>
            <a:r>
              <a:rPr lang="en-US" altLang="ru-RU" i="1" dirty="0" smtClean="0"/>
              <a:t>ABC</a:t>
            </a:r>
            <a:r>
              <a:rPr lang="en-US" altLang="ru-RU" dirty="0" smtClean="0"/>
              <a:t>.</a:t>
            </a:r>
            <a:endParaRPr lang="ru-RU" altLang="ru-RU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5496" y="874356"/>
            <a:ext cx="910850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 smtClean="0"/>
              <a:t>	</a:t>
            </a:r>
            <a:r>
              <a:rPr lang="ru-RU" altLang="ru-RU" dirty="0" smtClean="0"/>
              <a:t>Докажем, что если у треугольника есть неравные стороны, то существует треугольник такого же периметра, но большей </a:t>
            </a:r>
            <a:r>
              <a:rPr lang="ru-RU" altLang="ru-RU" dirty="0"/>
              <a:t>площади. Пусть в треугольнике </a:t>
            </a:r>
            <a:r>
              <a:rPr lang="en-US" altLang="ru-RU" i="1" dirty="0"/>
              <a:t>ABC AC &gt; BC</a:t>
            </a:r>
            <a:r>
              <a:rPr lang="en-US" altLang="ru-RU" dirty="0"/>
              <a:t>. </a:t>
            </a:r>
            <a:r>
              <a:rPr lang="ru-RU" altLang="ru-RU" dirty="0"/>
              <a:t>Через вершину </a:t>
            </a:r>
            <a:r>
              <a:rPr lang="en-US" altLang="ru-RU" i="1" dirty="0"/>
              <a:t>C </a:t>
            </a:r>
            <a:r>
              <a:rPr lang="ru-RU" altLang="ru-RU" dirty="0"/>
              <a:t>проведём прямую, параллельную </a:t>
            </a:r>
            <a:r>
              <a:rPr lang="en-US" altLang="ru-RU" i="1" dirty="0"/>
              <a:t>AB</a:t>
            </a:r>
            <a:r>
              <a:rPr lang="en-US" altLang="ru-RU" dirty="0"/>
              <a:t>. </a:t>
            </a:r>
            <a:r>
              <a:rPr lang="ru-RU" altLang="ru-RU" dirty="0"/>
              <a:t>Обозначим </a:t>
            </a:r>
            <a:r>
              <a:rPr lang="en-US" altLang="ru-RU" i="1" dirty="0"/>
              <a:t>C’ </a:t>
            </a:r>
            <a:r>
              <a:rPr lang="ru-RU" altLang="ru-RU" dirty="0"/>
              <a:t>её точку пересечения с серединным перпендикуляром к отрезку </a:t>
            </a:r>
            <a:r>
              <a:rPr lang="en-US" altLang="ru-RU" i="1" dirty="0"/>
              <a:t>AB</a:t>
            </a:r>
            <a:r>
              <a:rPr lang="en-US" altLang="ru-RU" dirty="0"/>
              <a:t>. </a:t>
            </a:r>
            <a:endParaRPr lang="ru-RU" alt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3140968"/>
            <a:ext cx="2868810" cy="2082201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5496" y="5755908"/>
            <a:ext cx="91085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 smtClean="0"/>
              <a:t>	</a:t>
            </a:r>
            <a:r>
              <a:rPr lang="ru-RU" altLang="ru-RU" dirty="0" smtClean="0">
                <a:solidFill>
                  <a:srgbClr val="FF0000"/>
                </a:solidFill>
              </a:rPr>
              <a:t>Следствие. </a:t>
            </a:r>
            <a:r>
              <a:rPr lang="ru-RU" altLang="ru-RU" dirty="0" smtClean="0"/>
              <a:t>Из </a:t>
            </a:r>
            <a:r>
              <a:rPr lang="ru-RU" altLang="ru-RU" dirty="0"/>
              <a:t>всех треугольников данного периметра </a:t>
            </a:r>
            <a:r>
              <a:rPr lang="ru-RU" altLang="ru-RU" dirty="0" smtClean="0"/>
              <a:t>наибольшую площадь имеет правильный треугольник</a:t>
            </a:r>
            <a:r>
              <a:rPr lang="ru-RU" altLang="ru-RU" dirty="0" smtClean="0"/>
              <a:t>.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305515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74437" name="Text Box 5"/>
              <p:cNvSpPr txBox="1">
                <a:spLocks noChangeArrowheads="1"/>
              </p:cNvSpPr>
              <p:nvPr/>
            </p:nvSpPr>
            <p:spPr bwMode="auto">
              <a:xfrm>
                <a:off x="0" y="800631"/>
                <a:ext cx="9144000" cy="27252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altLang="ru-RU" dirty="0" smtClean="0"/>
                  <a:t>	Пусть </a:t>
                </a:r>
                <a:r>
                  <a:rPr lang="ru-RU" altLang="ru-RU" dirty="0" smtClean="0"/>
                  <a:t>стороны прямоугольника равны </a:t>
                </a:r>
                <a:r>
                  <a:rPr lang="en-US" altLang="ru-RU" i="1" dirty="0" smtClean="0"/>
                  <a:t>a </a:t>
                </a:r>
                <a:r>
                  <a:rPr lang="ru-RU" altLang="ru-RU" dirty="0" smtClean="0"/>
                  <a:t>и </a:t>
                </a:r>
                <a:r>
                  <a:rPr lang="en-US" altLang="ru-RU" i="1" dirty="0" smtClean="0"/>
                  <a:t>b</a:t>
                </a:r>
                <a:r>
                  <a:rPr lang="ru-RU" altLang="ru-RU" dirty="0" smtClean="0"/>
                  <a:t>, </a:t>
                </a:r>
                <a:r>
                  <a:rPr lang="en-US" altLang="ru-RU" i="1" dirty="0" smtClean="0"/>
                  <a:t>a + b = p</a:t>
                </a:r>
                <a:r>
                  <a:rPr lang="en-US" altLang="ru-RU" dirty="0" smtClean="0"/>
                  <a:t>. </a:t>
                </a:r>
                <a:r>
                  <a:rPr lang="ru-RU" altLang="ru-RU" dirty="0" smtClean="0"/>
                  <a:t>Воспользуемся неравенством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altLang="ru-RU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ru-RU" b="0" i="1" smtClean="0">
                            <a:latin typeface="Cambria Math" panose="02040503050406030204" pitchFamily="18" charset="0"/>
                          </a:rPr>
                          <m:t>𝑎𝑏</m:t>
                        </m:r>
                      </m:e>
                    </m:rad>
                    <m:r>
                      <a:rPr lang="ru-RU" altLang="ru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ru-RU" altLang="ru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ru-RU" dirty="0" smtClean="0"/>
                  <a:t>, </a:t>
                </a:r>
                <a:r>
                  <a:rPr lang="ru-RU" altLang="ru-RU" dirty="0" smtClean="0"/>
                  <a:t>равенство в котором принимается только в случае </a:t>
                </a:r>
                <a:r>
                  <a:rPr lang="en-US" altLang="ru-RU" i="1" dirty="0" smtClean="0"/>
                  <a:t>a = b</a:t>
                </a:r>
                <a:r>
                  <a:rPr lang="en-US" altLang="ru-RU" dirty="0" smtClean="0"/>
                  <a:t>. </a:t>
                </a:r>
                <a:r>
                  <a:rPr lang="ru-RU" altLang="ru-RU" dirty="0" smtClean="0"/>
                  <a:t>Из него следует неравенство для площади </a:t>
                </a:r>
                <a:r>
                  <a:rPr lang="en-US" altLang="ru-RU" i="1" dirty="0" smtClean="0"/>
                  <a:t>S </a:t>
                </a:r>
                <a:r>
                  <a:rPr lang="ru-RU" altLang="ru-RU" dirty="0" smtClean="0"/>
                  <a:t>прямоугольника </a:t>
                </a:r>
                <a14:m>
                  <m:oMath xmlns:m="http://schemas.openxmlformats.org/officeDocument/2006/math">
                    <m:r>
                      <a:rPr lang="en-US" altLang="ru-RU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ru-RU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ru-RU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ru-RU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altLang="ru-RU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ru-RU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num>
                              <m:den>
                                <m:r>
                                  <a:rPr lang="en-US" altLang="ru-RU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ru-RU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ru-RU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ru-RU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num>
                              <m:den>
                                <m:r>
                                  <a:rPr lang="en-US" altLang="ru-RU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ru-RU" dirty="0" smtClean="0"/>
                  <a:t>, </a:t>
                </a:r>
                <a:r>
                  <a:rPr lang="ru-RU" altLang="ru-RU" dirty="0" smtClean="0"/>
                  <a:t>равенство в котором достигается, если </a:t>
                </a:r>
                <a:r>
                  <a:rPr lang="en-US" altLang="ru-RU" i="1" dirty="0" smtClean="0"/>
                  <a:t>a = b</a:t>
                </a:r>
                <a:r>
                  <a:rPr lang="ru-RU" altLang="ru-RU" dirty="0" smtClean="0"/>
                  <a:t>, т. е. </a:t>
                </a:r>
                <a:r>
                  <a:rPr lang="ru-RU" altLang="ru-RU" dirty="0" smtClean="0"/>
                  <a:t>если прямоугольник является квадратом.</a:t>
                </a:r>
                <a:endParaRPr lang="ru-RU" altLang="ru-RU" dirty="0"/>
              </a:p>
            </p:txBody>
          </p:sp>
        </mc:Choice>
        <mc:Fallback>
          <p:sp>
            <p:nvSpPr>
              <p:cNvPr id="274437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800631"/>
                <a:ext cx="9144000" cy="2725298"/>
              </a:xfrm>
              <a:prstGeom prst="rect">
                <a:avLst/>
              </a:prstGeom>
              <a:blipFill>
                <a:blip r:embed="rId3"/>
                <a:stretch>
                  <a:fillRect l="-1000" t="-1790" r="-1000" b="-425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83568" y="2606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Алгебраическое решение задачи с прямоугольником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45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2033942"/>
            <a:ext cx="2514600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4437" name="Text Box 5"/>
          <p:cNvSpPr txBox="1">
            <a:spLocks noChangeArrowheads="1"/>
          </p:cNvSpPr>
          <p:nvPr/>
        </p:nvSpPr>
        <p:spPr bwMode="auto">
          <a:xfrm>
            <a:off x="0" y="80063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 smtClean="0"/>
              <a:t>	Площадь </a:t>
            </a:r>
            <a:r>
              <a:rPr lang="ru-RU" altLang="ru-RU" dirty="0"/>
              <a:t>квадрата </a:t>
            </a:r>
            <a:r>
              <a:rPr lang="en-US" altLang="ru-RU" i="1" dirty="0"/>
              <a:t>ABCD </a:t>
            </a:r>
            <a:r>
              <a:rPr lang="ru-RU" altLang="ru-RU" dirty="0"/>
              <a:t>равна сумме площадей прямоугольников </a:t>
            </a:r>
            <a:r>
              <a:rPr lang="en-US" altLang="ru-RU" i="1" dirty="0"/>
              <a:t>ABGH </a:t>
            </a:r>
            <a:r>
              <a:rPr lang="ru-RU" altLang="ru-RU" dirty="0"/>
              <a:t>и </a:t>
            </a:r>
            <a:r>
              <a:rPr lang="en-US" altLang="ru-RU" i="1" dirty="0"/>
              <a:t>HGCD</a:t>
            </a:r>
            <a:r>
              <a:rPr lang="en-US" altLang="ru-RU" dirty="0"/>
              <a:t>. </a:t>
            </a:r>
            <a:r>
              <a:rPr lang="ru-RU" altLang="ru-RU" dirty="0"/>
              <a:t>Площадь прямоугольника </a:t>
            </a:r>
            <a:r>
              <a:rPr lang="en-US" altLang="ru-RU" i="1" dirty="0"/>
              <a:t>AEFH</a:t>
            </a:r>
            <a:r>
              <a:rPr lang="ru-RU" altLang="ru-RU" i="1" dirty="0"/>
              <a:t> </a:t>
            </a:r>
            <a:r>
              <a:rPr lang="ru-RU" altLang="ru-RU" dirty="0"/>
              <a:t>равна сумме площадей прямоугольников </a:t>
            </a:r>
            <a:r>
              <a:rPr lang="en-US" altLang="ru-RU" i="1" dirty="0"/>
              <a:t>ABGH </a:t>
            </a:r>
            <a:r>
              <a:rPr lang="ru-RU" altLang="ru-RU" dirty="0"/>
              <a:t>и </a:t>
            </a:r>
            <a:r>
              <a:rPr lang="en-US" altLang="ru-RU" i="1" dirty="0"/>
              <a:t>BEFG</a:t>
            </a:r>
            <a:r>
              <a:rPr lang="en-US" altLang="ru-RU" dirty="0"/>
              <a:t>. </a:t>
            </a:r>
            <a:endParaRPr lang="ru-RU" altLang="ru-RU" dirty="0">
              <a:solidFill>
                <a:srgbClr val="FF3300"/>
              </a:solidFill>
            </a:endParaRPr>
          </a:p>
        </p:txBody>
      </p:sp>
      <p:sp>
        <p:nvSpPr>
          <p:cNvPr id="274438" name="Text Box 6"/>
          <p:cNvSpPr txBox="1">
            <a:spLocks noChangeArrowheads="1"/>
          </p:cNvSpPr>
          <p:nvPr/>
        </p:nvSpPr>
        <p:spPr bwMode="auto">
          <a:xfrm>
            <a:off x="0" y="4038600"/>
            <a:ext cx="91440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 smtClean="0"/>
              <a:t>	Из </a:t>
            </a:r>
            <a:r>
              <a:rPr lang="ru-RU" altLang="ru-RU" dirty="0"/>
              <a:t>равенства периметров прямоугольника и квадрата следует равенство сторон </a:t>
            </a:r>
            <a:r>
              <a:rPr lang="en-US" altLang="ru-RU" i="1" dirty="0"/>
              <a:t>BE </a:t>
            </a:r>
            <a:r>
              <a:rPr lang="ru-RU" altLang="ru-RU" dirty="0"/>
              <a:t>и </a:t>
            </a:r>
            <a:r>
              <a:rPr lang="en-US" altLang="ru-RU" i="1" dirty="0"/>
              <a:t>HD</a:t>
            </a:r>
            <a:r>
              <a:rPr lang="en-US" altLang="ru-RU" dirty="0"/>
              <a:t>. </a:t>
            </a:r>
            <a:r>
              <a:rPr lang="ru-RU" altLang="ru-RU" dirty="0"/>
              <a:t>Так как </a:t>
            </a:r>
            <a:r>
              <a:rPr lang="en-US" altLang="ru-RU" i="1" dirty="0"/>
              <a:t>BG &lt; HG</a:t>
            </a:r>
            <a:r>
              <a:rPr lang="ru-RU" altLang="ru-RU" dirty="0"/>
              <a:t>, то площадь прямоугольника </a:t>
            </a:r>
            <a:r>
              <a:rPr lang="en-US" altLang="ru-RU" i="1" dirty="0"/>
              <a:t>BEFG </a:t>
            </a:r>
            <a:r>
              <a:rPr lang="ru-RU" altLang="ru-RU" dirty="0"/>
              <a:t>меньше площади прямоугольника </a:t>
            </a:r>
            <a:r>
              <a:rPr lang="en-US" altLang="ru-RU" i="1" dirty="0"/>
              <a:t>HGCD</a:t>
            </a:r>
            <a:r>
              <a:rPr lang="ru-RU" altLang="ru-RU" dirty="0"/>
              <a:t> и, следовательно, площадь прямоугольника </a:t>
            </a:r>
            <a:r>
              <a:rPr lang="en-US" altLang="ru-RU" i="1" dirty="0"/>
              <a:t>AEFH</a:t>
            </a:r>
            <a:r>
              <a:rPr lang="ru-RU" altLang="ru-RU" i="1" dirty="0"/>
              <a:t> </a:t>
            </a:r>
            <a:r>
              <a:rPr lang="ru-RU" altLang="ru-RU" dirty="0"/>
              <a:t>меньше площади квадрата </a:t>
            </a:r>
            <a:r>
              <a:rPr lang="en-US" altLang="ru-RU" i="1" dirty="0"/>
              <a:t>ABCD</a:t>
            </a:r>
            <a:r>
              <a:rPr lang="en-US" altLang="ru-RU" dirty="0"/>
              <a:t>.</a:t>
            </a:r>
            <a:endParaRPr lang="ru-RU" alt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2606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Геометрическое решение задачи с прямоугольником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13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5" name="Text Box 5"/>
          <p:cNvSpPr txBox="1">
            <a:spLocks noChangeArrowheads="1"/>
          </p:cNvSpPr>
          <p:nvPr/>
        </p:nvSpPr>
        <p:spPr bwMode="auto">
          <a:xfrm>
            <a:off x="0" y="481497"/>
            <a:ext cx="9144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 smtClean="0"/>
              <a:t>	Воспользуемся </a:t>
            </a:r>
            <a:r>
              <a:rPr lang="ru-RU" altLang="ru-RU" dirty="0"/>
              <a:t>тем, что площадь выпуклого  четырехугольника равна половине произведения его диагоналей на синус угла между ними. Наибольшими диагоналями являются диаметры окружности. Синус угла между диагоналями будет наибольшим, если они перпендикулярны. </a:t>
            </a:r>
          </a:p>
        </p:txBody>
      </p:sp>
      <p:sp>
        <p:nvSpPr>
          <p:cNvPr id="276490" name="Text Box 10"/>
          <p:cNvSpPr txBox="1">
            <a:spLocks noChangeArrowheads="1"/>
          </p:cNvSpPr>
          <p:nvPr/>
        </p:nvSpPr>
        <p:spPr bwMode="auto">
          <a:xfrm>
            <a:off x="0" y="52292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/>
              <a:t>	Таким образом, наибольшую площадь будет иметь четырехугольник, диагоналями которого являются перпендикулярные диаметры окружности. Этот четырехугольник – квадрат.</a:t>
            </a:r>
          </a:p>
        </p:txBody>
      </p:sp>
      <p:pic>
        <p:nvPicPr>
          <p:cNvPr id="27649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53892"/>
            <a:ext cx="2520280" cy="24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198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Решение задачи с четырёхугольником, вписанным в окружность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66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8" name="Text Box 18"/>
          <p:cNvSpPr txBox="1">
            <a:spLocks noChangeArrowheads="1"/>
          </p:cNvSpPr>
          <p:nvPr/>
        </p:nvSpPr>
        <p:spPr bwMode="auto">
          <a:xfrm>
            <a:off x="0" y="1381828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 smtClean="0"/>
              <a:t>	</a:t>
            </a:r>
            <a:r>
              <a:rPr lang="ru-RU" altLang="ru-RU" dirty="0" smtClean="0"/>
              <a:t>Ф</a:t>
            </a:r>
            <a:r>
              <a:rPr lang="ru-RU" altLang="ru-RU" dirty="0" smtClean="0">
                <a:cs typeface="Times New Roman" panose="02020603050405020304" pitchFamily="18" charset="0"/>
              </a:rPr>
              <a:t>игуру</a:t>
            </a:r>
            <a:r>
              <a:rPr lang="ru-RU" altLang="ru-RU" dirty="0">
                <a:cs typeface="Times New Roman" panose="02020603050405020304" pitchFamily="18" charset="0"/>
              </a:rPr>
              <a:t>, ограниченную кривой данной длины, имеющую наибольшую площадь, будем называть</a:t>
            </a:r>
            <a:r>
              <a:rPr lang="ru-RU" alt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solidFill>
                  <a:srgbClr val="FF3300"/>
                </a:solidFill>
                <a:cs typeface="Times New Roman" panose="02020603050405020304" pitchFamily="18" charset="0"/>
              </a:rPr>
              <a:t>максимальной.</a:t>
            </a:r>
            <a:endParaRPr lang="ru-RU" altLang="ru-RU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sp>
        <p:nvSpPr>
          <p:cNvPr id="92195" name="Text Box 35"/>
          <p:cNvSpPr txBox="1">
            <a:spLocks noChangeArrowheads="1"/>
          </p:cNvSpPr>
          <p:nvPr/>
        </p:nvSpPr>
        <p:spPr bwMode="auto">
          <a:xfrm>
            <a:off x="0" y="689132"/>
            <a:ext cx="9144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 smtClean="0">
                <a:cs typeface="Times New Roman" panose="02020603050405020304" pitchFamily="18" charset="0"/>
              </a:rPr>
              <a:t>	</a:t>
            </a:r>
            <a:r>
              <a:rPr lang="ru-RU" altLang="ru-RU" dirty="0" smtClean="0">
                <a:cs typeface="Times New Roman" panose="02020603050405020304" pitchFamily="18" charset="0"/>
              </a:rPr>
              <a:t>Докажем, что среди </a:t>
            </a:r>
            <a:r>
              <a:rPr lang="ru-RU" altLang="ru-RU" dirty="0">
                <a:cs typeface="Times New Roman" panose="02020603050405020304" pitchFamily="18" charset="0"/>
              </a:rPr>
              <a:t>всех замкнутых кривых данной длины наибольшую площадь охватывает окружность.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8100" y="2286839"/>
            <a:ext cx="899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	Теорема 1. </a:t>
            </a:r>
            <a:r>
              <a:rPr lang="ru-RU" altLang="ru-RU" dirty="0" smtClean="0">
                <a:cs typeface="Times New Roman" panose="02020603050405020304" pitchFamily="18" charset="0"/>
              </a:rPr>
              <a:t>Максимальная </a:t>
            </a:r>
            <a:r>
              <a:rPr lang="ru-RU" altLang="ru-RU" dirty="0">
                <a:cs typeface="Times New Roman" panose="02020603050405020304" pitchFamily="18" charset="0"/>
              </a:rPr>
              <a:t>фигура является выпуклой.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7016" y="4936465"/>
            <a:ext cx="909698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b="1" dirty="0" smtClean="0">
                <a:solidFill>
                  <a:srgbClr val="FF3300"/>
                </a:solidFill>
                <a:cs typeface="Times New Roman" panose="02020603050405020304" pitchFamily="18" charset="0"/>
              </a:rPr>
              <a:t>	</a:t>
            </a:r>
            <a:r>
              <a:rPr lang="ru-RU" altLang="ru-RU" dirty="0" smtClean="0">
                <a:cs typeface="Times New Roman" panose="02020603050405020304" pitchFamily="18" charset="0"/>
              </a:rPr>
              <a:t>Заменим </a:t>
            </a:r>
            <a:r>
              <a:rPr lang="ru-RU" altLang="ru-RU" dirty="0">
                <a:cs typeface="Times New Roman" panose="02020603050405020304" pitchFamily="18" charset="0"/>
              </a:rPr>
              <a:t>дугу исходной кривой, соединяющую точки </a:t>
            </a:r>
            <a:r>
              <a:rPr lang="ru-RU" altLang="ru-RU" i="1" dirty="0">
                <a:cs typeface="Times New Roman" panose="02020603050405020304" pitchFamily="18" charset="0"/>
              </a:rPr>
              <a:t>А</a:t>
            </a:r>
            <a:r>
              <a:rPr lang="ru-RU" altLang="ru-RU" dirty="0">
                <a:cs typeface="Times New Roman" panose="02020603050405020304" pitchFamily="18" charset="0"/>
              </a:rPr>
              <a:t>,</a:t>
            </a:r>
            <a:r>
              <a:rPr lang="ru-RU" altLang="ru-RU" i="1" dirty="0">
                <a:cs typeface="Times New Roman" panose="02020603050405020304" pitchFamily="18" charset="0"/>
              </a:rPr>
              <a:t> В</a:t>
            </a:r>
            <a:r>
              <a:rPr lang="ru-RU" altLang="ru-RU" dirty="0">
                <a:cs typeface="Times New Roman" panose="02020603050405020304" pitchFamily="18" charset="0"/>
              </a:rPr>
              <a:t>, на симметричную ей дугу относительно прямой </a:t>
            </a:r>
            <a:r>
              <a:rPr lang="ru-RU" altLang="ru-RU" i="1" dirty="0">
                <a:cs typeface="Times New Roman" panose="02020603050405020304" pitchFamily="18" charset="0"/>
              </a:rPr>
              <a:t>АВ</a:t>
            </a:r>
            <a:r>
              <a:rPr lang="ru-RU" altLang="ru-RU" dirty="0">
                <a:cs typeface="Times New Roman" panose="02020603050405020304" pitchFamily="18" charset="0"/>
              </a:rPr>
              <a:t>. Соответствующая ей фигура будет ограничена кривой той же длины, но будет иметь большую площадь по сравнению с исходной. Следовательно, исходная фигура не максимальная.</a:t>
            </a:r>
            <a:r>
              <a:rPr lang="ru-RU" alt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877547"/>
            <a:ext cx="2711847" cy="1934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8100" y="2932380"/>
            <a:ext cx="575803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 Доказательство.</a:t>
            </a:r>
            <a:r>
              <a:rPr lang="ru-RU" alt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>
                <a:cs typeface="Times New Roman" panose="02020603050405020304" pitchFamily="18" charset="0"/>
              </a:rPr>
              <a:t>Если фигура не выпукла, то существует хорда </a:t>
            </a:r>
            <a:r>
              <a:rPr lang="ru-RU" altLang="ru-RU" i="1" dirty="0">
                <a:cs typeface="Times New Roman" panose="02020603050405020304" pitchFamily="18" charset="0"/>
              </a:rPr>
              <a:t>АВ</a:t>
            </a:r>
            <a:r>
              <a:rPr lang="ru-RU" altLang="ru-RU" dirty="0">
                <a:cs typeface="Times New Roman" panose="02020603050405020304" pitchFamily="18" charset="0"/>
              </a:rPr>
              <a:t>, концы которой принадлежат кривой, а ее внутренние точки находятся вне кривой.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79712" y="93749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Изопериметрическая задача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31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3" name="Text Box 3"/>
          <p:cNvSpPr txBox="1">
            <a:spLocks noChangeArrowheads="1"/>
          </p:cNvSpPr>
          <p:nvPr/>
        </p:nvSpPr>
        <p:spPr bwMode="auto">
          <a:xfrm>
            <a:off x="152400" y="243592"/>
            <a:ext cx="89916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r>
              <a:rPr lang="ru-RU" altLang="ru-RU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Теорема 2. </a:t>
            </a:r>
            <a:r>
              <a:rPr lang="ru-RU" altLang="ru-RU" dirty="0" smtClean="0">
                <a:cs typeface="Times New Roman" panose="02020603050405020304" pitchFamily="18" charset="0"/>
              </a:rPr>
              <a:t>Если </a:t>
            </a:r>
            <a:r>
              <a:rPr lang="ru-RU" altLang="ru-RU" dirty="0">
                <a:cs typeface="Times New Roman" panose="02020603050405020304" pitchFamily="18" charset="0"/>
              </a:rPr>
              <a:t>хорда делит кривую, ограничивающую максимальную фигуру на две части равной длины, то она и фигуру делит на две равновеликие части.</a:t>
            </a:r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0" y="3962400"/>
            <a:ext cx="91440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b="1" dirty="0" smtClean="0">
                <a:solidFill>
                  <a:srgbClr val="FF3300"/>
                </a:solidFill>
                <a:cs typeface="Times New Roman" panose="02020603050405020304" pitchFamily="18" charset="0"/>
              </a:rPr>
              <a:t>	</a:t>
            </a:r>
            <a:r>
              <a:rPr lang="ru-RU" altLang="ru-RU" dirty="0" smtClean="0">
                <a:solidFill>
                  <a:srgbClr val="FF3300"/>
                </a:solidFill>
                <a:cs typeface="Times New Roman" panose="02020603050405020304" pitchFamily="18" charset="0"/>
              </a:rPr>
              <a:t>Доказательство</a:t>
            </a:r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.</a:t>
            </a:r>
            <a:r>
              <a:rPr lang="ru-RU" alt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>
                <a:cs typeface="Times New Roman" panose="02020603050405020304" pitchFamily="18" charset="0"/>
              </a:rPr>
              <a:t>Пусть хорда </a:t>
            </a:r>
            <a:r>
              <a:rPr lang="ru-RU" altLang="ru-RU" i="1" dirty="0">
                <a:cs typeface="Times New Roman" panose="02020603050405020304" pitchFamily="18" charset="0"/>
              </a:rPr>
              <a:t>АВ</a:t>
            </a:r>
            <a:r>
              <a:rPr lang="ru-RU" altLang="ru-RU" dirty="0">
                <a:cs typeface="Times New Roman" panose="02020603050405020304" pitchFamily="18" charset="0"/>
              </a:rPr>
              <a:t> делит кривую на две части равной длины. Предположим, что площади образовавшихся частей </a:t>
            </a:r>
            <a:r>
              <a:rPr lang="ru-RU" altLang="ru-RU" i="1" dirty="0">
                <a:cs typeface="Times New Roman" panose="02020603050405020304" pitchFamily="18" charset="0"/>
              </a:rPr>
              <a:t>Ф'</a:t>
            </a:r>
            <a:r>
              <a:rPr lang="ru-RU" altLang="ru-RU" dirty="0">
                <a:cs typeface="Times New Roman" panose="02020603050405020304" pitchFamily="18" charset="0"/>
              </a:rPr>
              <a:t>,</a:t>
            </a:r>
            <a:r>
              <a:rPr lang="ru-RU" altLang="ru-RU" i="1" dirty="0">
                <a:cs typeface="Times New Roman" panose="02020603050405020304" pitchFamily="18" charset="0"/>
              </a:rPr>
              <a:t> Ф''</a:t>
            </a:r>
            <a:r>
              <a:rPr lang="ru-RU" altLang="ru-RU" dirty="0">
                <a:cs typeface="Times New Roman" panose="02020603050405020304" pitchFamily="18" charset="0"/>
              </a:rPr>
              <a:t> фигуры </a:t>
            </a:r>
            <a:r>
              <a:rPr lang="ru-RU" altLang="ru-RU" i="1" dirty="0">
                <a:cs typeface="Times New Roman" panose="02020603050405020304" pitchFamily="18" charset="0"/>
              </a:rPr>
              <a:t>Ф</a:t>
            </a:r>
            <a:r>
              <a:rPr lang="ru-RU" altLang="ru-RU" dirty="0">
                <a:cs typeface="Times New Roman" panose="02020603050405020304" pitchFamily="18" charset="0"/>
              </a:rPr>
              <a:t> не равны, например </a:t>
            </a:r>
            <a:r>
              <a:rPr lang="en-US" altLang="ru-RU" i="1" dirty="0">
                <a:cs typeface="Times New Roman" panose="02020603050405020304" pitchFamily="18" charset="0"/>
              </a:rPr>
              <a:t>S</a:t>
            </a:r>
            <a:r>
              <a:rPr lang="ru-RU" altLang="ru-RU" dirty="0">
                <a:cs typeface="Times New Roman" panose="02020603050405020304" pitchFamily="18" charset="0"/>
              </a:rPr>
              <a:t>(</a:t>
            </a:r>
            <a:r>
              <a:rPr lang="ru-RU" altLang="ru-RU" i="1" dirty="0">
                <a:cs typeface="Times New Roman" panose="02020603050405020304" pitchFamily="18" charset="0"/>
              </a:rPr>
              <a:t>Ф</a:t>
            </a:r>
            <a:r>
              <a:rPr lang="ru-RU" altLang="ru-RU" dirty="0">
                <a:cs typeface="Times New Roman" panose="02020603050405020304" pitchFamily="18" charset="0"/>
              </a:rPr>
              <a:t>') &lt; </a:t>
            </a:r>
            <a:r>
              <a:rPr lang="en-US" altLang="ru-RU" i="1" dirty="0">
                <a:cs typeface="Times New Roman" panose="02020603050405020304" pitchFamily="18" charset="0"/>
              </a:rPr>
              <a:t>S</a:t>
            </a:r>
            <a:r>
              <a:rPr lang="ru-RU" altLang="ru-RU" dirty="0">
                <a:cs typeface="Times New Roman" panose="02020603050405020304" pitchFamily="18" charset="0"/>
              </a:rPr>
              <a:t>(</a:t>
            </a:r>
            <a:r>
              <a:rPr lang="ru-RU" altLang="ru-RU" i="1" dirty="0">
                <a:cs typeface="Times New Roman" panose="02020603050405020304" pitchFamily="18" charset="0"/>
              </a:rPr>
              <a:t>Ф''</a:t>
            </a:r>
            <a:r>
              <a:rPr lang="ru-RU" altLang="ru-RU" dirty="0">
                <a:cs typeface="Times New Roman" panose="02020603050405020304" pitchFamily="18" charset="0"/>
              </a:rPr>
              <a:t>). В фигуре </a:t>
            </a:r>
            <a:r>
              <a:rPr lang="ru-RU" altLang="ru-RU" i="1" dirty="0">
                <a:cs typeface="Times New Roman" panose="02020603050405020304" pitchFamily="18" charset="0"/>
              </a:rPr>
              <a:t>Ф</a:t>
            </a:r>
            <a:r>
              <a:rPr lang="ru-RU" altLang="ru-RU" dirty="0">
                <a:cs typeface="Times New Roman" panose="02020603050405020304" pitchFamily="18" charset="0"/>
              </a:rPr>
              <a:t> заменим фигуру </a:t>
            </a:r>
            <a:r>
              <a:rPr lang="ru-RU" altLang="ru-RU" i="1" dirty="0">
                <a:cs typeface="Times New Roman" panose="02020603050405020304" pitchFamily="18" charset="0"/>
              </a:rPr>
              <a:t>Ф'</a:t>
            </a:r>
            <a:r>
              <a:rPr lang="ru-RU" altLang="ru-RU" dirty="0">
                <a:cs typeface="Times New Roman" panose="02020603050405020304" pitchFamily="18" charset="0"/>
              </a:rPr>
              <a:t> на фигуру, симметричную </a:t>
            </a:r>
            <a:r>
              <a:rPr lang="ru-RU" altLang="ru-RU" i="1" dirty="0">
                <a:cs typeface="Times New Roman" panose="02020603050405020304" pitchFamily="18" charset="0"/>
              </a:rPr>
              <a:t>Ф''</a:t>
            </a:r>
            <a:r>
              <a:rPr lang="ru-RU" altLang="ru-RU" dirty="0">
                <a:cs typeface="Times New Roman" panose="02020603050405020304" pitchFamily="18" charset="0"/>
              </a:rPr>
              <a:t> относительно прямой </a:t>
            </a:r>
            <a:r>
              <a:rPr lang="ru-RU" altLang="ru-RU" i="1" dirty="0">
                <a:cs typeface="Times New Roman" panose="02020603050405020304" pitchFamily="18" charset="0"/>
              </a:rPr>
              <a:t>АВ</a:t>
            </a:r>
            <a:r>
              <a:rPr lang="ru-RU" altLang="ru-RU" dirty="0">
                <a:cs typeface="Times New Roman" panose="02020603050405020304" pitchFamily="18" charset="0"/>
              </a:rPr>
              <a:t>. Полученная фигура будет ограничена кривой той же длины, но будет иметь большую площадь по сравнению с исходной. Следовательно, исходная фигура не максимальная. </a:t>
            </a:r>
          </a:p>
        </p:txBody>
      </p:sp>
      <p:pic>
        <p:nvPicPr>
          <p:cNvPr id="2150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843" y="1772816"/>
            <a:ext cx="2500313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81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4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1" name="Text Box 3"/>
          <p:cNvSpPr txBox="1">
            <a:spLocks noChangeArrowheads="1"/>
          </p:cNvSpPr>
          <p:nvPr/>
        </p:nvSpPr>
        <p:spPr bwMode="auto">
          <a:xfrm>
            <a:off x="152400" y="44624"/>
            <a:ext cx="8991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	Теорема 3. </a:t>
            </a:r>
            <a:r>
              <a:rPr lang="ru-RU" altLang="ru-RU" sz="2800" dirty="0" smtClean="0">
                <a:cs typeface="Times New Roman" panose="02020603050405020304" pitchFamily="18" charset="0"/>
              </a:rPr>
              <a:t>Максимальная </a:t>
            </a:r>
            <a:r>
              <a:rPr lang="ru-RU" altLang="ru-RU" sz="2800" dirty="0">
                <a:cs typeface="Times New Roman" panose="02020603050405020304" pitchFamily="18" charset="0"/>
              </a:rPr>
              <a:t>фигура ограничена окружностью.</a:t>
            </a:r>
          </a:p>
        </p:txBody>
      </p:sp>
      <p:sp>
        <p:nvSpPr>
          <p:cNvPr id="217092" name="Text Box 4"/>
          <p:cNvSpPr txBox="1">
            <a:spLocks noChangeArrowheads="1"/>
          </p:cNvSpPr>
          <p:nvPr/>
        </p:nvSpPr>
        <p:spPr bwMode="auto">
          <a:xfrm>
            <a:off x="4512199" y="1285970"/>
            <a:ext cx="463180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Доказательство.</a:t>
            </a:r>
            <a:r>
              <a:rPr lang="ru-RU" alt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>
                <a:cs typeface="Times New Roman" panose="02020603050405020304" pitchFamily="18" charset="0"/>
              </a:rPr>
              <a:t>Пусть хорда </a:t>
            </a:r>
            <a:r>
              <a:rPr lang="ru-RU" altLang="ru-RU" i="1" dirty="0">
                <a:cs typeface="Times New Roman" panose="02020603050405020304" pitchFamily="18" charset="0"/>
              </a:rPr>
              <a:t>АВ</a:t>
            </a:r>
            <a:r>
              <a:rPr lang="ru-RU" altLang="ru-RU" dirty="0">
                <a:cs typeface="Times New Roman" panose="02020603050405020304" pitchFamily="18" charset="0"/>
              </a:rPr>
              <a:t> делит кривую, ограничивающую максимальную фигуру </a:t>
            </a:r>
            <a:r>
              <a:rPr lang="ru-RU" altLang="ru-RU" i="1" dirty="0">
                <a:cs typeface="Times New Roman" panose="02020603050405020304" pitchFamily="18" charset="0"/>
              </a:rPr>
              <a:t>Ф</a:t>
            </a:r>
            <a:r>
              <a:rPr lang="ru-RU" altLang="ru-RU" dirty="0">
                <a:cs typeface="Times New Roman" panose="02020603050405020304" pitchFamily="18" charset="0"/>
              </a:rPr>
              <a:t> на две части равной длины. Тогда она делит фигуру </a:t>
            </a:r>
            <a:r>
              <a:rPr lang="ru-RU" altLang="ru-RU" i="1" dirty="0">
                <a:cs typeface="Times New Roman" panose="02020603050405020304" pitchFamily="18" charset="0"/>
              </a:rPr>
              <a:t>Ф</a:t>
            </a:r>
            <a:r>
              <a:rPr lang="ru-RU" altLang="ru-RU" dirty="0">
                <a:cs typeface="Times New Roman" panose="02020603050405020304" pitchFamily="18" charset="0"/>
              </a:rPr>
              <a:t> на две части </a:t>
            </a:r>
            <a:r>
              <a:rPr lang="ru-RU" altLang="ru-RU" i="1" dirty="0">
                <a:cs typeface="Times New Roman" panose="02020603050405020304" pitchFamily="18" charset="0"/>
              </a:rPr>
              <a:t>Ф'</a:t>
            </a:r>
            <a:r>
              <a:rPr lang="ru-RU" altLang="ru-RU" dirty="0">
                <a:cs typeface="Times New Roman" panose="02020603050405020304" pitchFamily="18" charset="0"/>
              </a:rPr>
              <a:t> и </a:t>
            </a:r>
            <a:r>
              <a:rPr lang="ru-RU" altLang="ru-RU" i="1" dirty="0">
                <a:cs typeface="Times New Roman" panose="02020603050405020304" pitchFamily="18" charset="0"/>
              </a:rPr>
              <a:t>Ф''</a:t>
            </a:r>
            <a:r>
              <a:rPr lang="ru-RU" altLang="ru-RU" dirty="0">
                <a:cs typeface="Times New Roman" panose="02020603050405020304" pitchFamily="18" charset="0"/>
              </a:rPr>
              <a:t> равной площади.</a:t>
            </a:r>
            <a:r>
              <a:rPr lang="ru-RU" alt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7096" name="Text Box 8"/>
          <p:cNvSpPr txBox="1">
            <a:spLocks noChangeArrowheads="1"/>
          </p:cNvSpPr>
          <p:nvPr/>
        </p:nvSpPr>
        <p:spPr bwMode="auto">
          <a:xfrm>
            <a:off x="0" y="3458520"/>
            <a:ext cx="9127601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 smtClean="0">
                <a:cs typeface="Times New Roman" panose="02020603050405020304" pitchFamily="18" charset="0"/>
              </a:rPr>
              <a:t>	Если </a:t>
            </a:r>
            <a:r>
              <a:rPr lang="ru-RU" altLang="ru-RU" dirty="0">
                <a:cs typeface="Times New Roman" panose="02020603050405020304" pitchFamily="18" charset="0"/>
              </a:rPr>
              <a:t>кривая не является окружностью, то на ней найдется</a:t>
            </a:r>
            <a:r>
              <a:rPr lang="ru-RU" altLang="ru-RU" b="1" dirty="0">
                <a:cs typeface="Times New Roman" panose="02020603050405020304" pitchFamily="18" charset="0"/>
              </a:rPr>
              <a:t> </a:t>
            </a:r>
            <a:r>
              <a:rPr lang="ru-RU" altLang="ru-RU" dirty="0">
                <a:cs typeface="Times New Roman" panose="02020603050405020304" pitchFamily="18" charset="0"/>
              </a:rPr>
              <a:t>точка </a:t>
            </a:r>
            <a:r>
              <a:rPr lang="ru-RU" altLang="ru-RU" i="1" dirty="0">
                <a:cs typeface="Times New Roman" panose="02020603050405020304" pitchFamily="18" charset="0"/>
              </a:rPr>
              <a:t>С</a:t>
            </a:r>
            <a:r>
              <a:rPr lang="ru-RU" altLang="ru-RU" dirty="0">
                <a:cs typeface="Times New Roman" panose="02020603050405020304" pitchFamily="18" charset="0"/>
              </a:rPr>
              <a:t>, для которой </a:t>
            </a:r>
            <a:r>
              <a:rPr lang="ru-RU" altLang="ru-RU" dirty="0"/>
              <a:t>угол </a:t>
            </a:r>
            <a:r>
              <a:rPr lang="ru-RU" altLang="ru-RU" i="1" dirty="0">
                <a:cs typeface="Times New Roman" panose="02020603050405020304" pitchFamily="18" charset="0"/>
              </a:rPr>
              <a:t>АСВ</a:t>
            </a:r>
            <a:r>
              <a:rPr lang="ru-RU" altLang="ru-RU" dirty="0">
                <a:cs typeface="Times New Roman" panose="02020603050405020304" pitchFamily="18" charset="0"/>
              </a:rPr>
              <a:t> </a:t>
            </a:r>
            <a:r>
              <a:rPr lang="ru-RU" altLang="ru-RU" dirty="0"/>
              <a:t>не равен</a:t>
            </a:r>
            <a:r>
              <a:rPr lang="en-US" altLang="ru-RU" b="1" dirty="0">
                <a:cs typeface="Times New Roman" panose="02020603050405020304" pitchFamily="18" charset="0"/>
              </a:rPr>
              <a:t> </a:t>
            </a:r>
            <a:r>
              <a:rPr lang="ru-RU" altLang="ru-RU" dirty="0">
                <a:cs typeface="Times New Roman" panose="02020603050405020304" pitchFamily="18" charset="0"/>
              </a:rPr>
              <a:t>90°. Построим новую фигуру</a:t>
            </a:r>
            <a:r>
              <a:rPr lang="ru-RU" altLang="ru-RU" dirty="0"/>
              <a:t>, того же периметра, но большей площади</a:t>
            </a:r>
            <a:r>
              <a:rPr lang="ru-RU" altLang="ru-RU" dirty="0">
                <a:cs typeface="Times New Roman" panose="02020603050405020304" pitchFamily="18" charset="0"/>
              </a:rPr>
              <a:t>. Для этого рассмотрим прямоугольный треугольник </a:t>
            </a:r>
            <a:r>
              <a:rPr lang="ru-RU" altLang="ru-RU" i="1" dirty="0">
                <a:cs typeface="Times New Roman" panose="02020603050405020304" pitchFamily="18" charset="0"/>
              </a:rPr>
              <a:t>А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i="1" dirty="0">
                <a:cs typeface="Times New Roman" panose="02020603050405020304" pitchFamily="18" charset="0"/>
              </a:rPr>
              <a:t>В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i="1" dirty="0">
                <a:cs typeface="Times New Roman" panose="02020603050405020304" pitchFamily="18" charset="0"/>
              </a:rPr>
              <a:t>С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dirty="0">
                <a:cs typeface="Times New Roman" panose="02020603050405020304" pitchFamily="18" charset="0"/>
              </a:rPr>
              <a:t>, у которого </a:t>
            </a:r>
            <a:r>
              <a:rPr lang="ru-RU" altLang="ru-RU" i="1" dirty="0">
                <a:cs typeface="Times New Roman" panose="02020603050405020304" pitchFamily="18" charset="0"/>
              </a:rPr>
              <a:t>А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i="1" dirty="0">
                <a:cs typeface="Times New Roman" panose="02020603050405020304" pitchFamily="18" charset="0"/>
              </a:rPr>
              <a:t>В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i="1" dirty="0">
                <a:cs typeface="Times New Roman" panose="02020603050405020304" pitchFamily="18" charset="0"/>
              </a:rPr>
              <a:t> = АВ</a:t>
            </a:r>
            <a:r>
              <a:rPr lang="ru-RU" altLang="ru-RU" dirty="0">
                <a:cs typeface="Times New Roman" panose="02020603050405020304" pitchFamily="18" charset="0"/>
              </a:rPr>
              <a:t>,</a:t>
            </a:r>
            <a:r>
              <a:rPr lang="ru-RU" altLang="ru-RU" i="1" dirty="0">
                <a:cs typeface="Times New Roman" panose="02020603050405020304" pitchFamily="18" charset="0"/>
              </a:rPr>
              <a:t> В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i="1" dirty="0">
                <a:cs typeface="Times New Roman" panose="02020603050405020304" pitchFamily="18" charset="0"/>
              </a:rPr>
              <a:t>С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i="1" dirty="0">
                <a:cs typeface="Times New Roman" panose="02020603050405020304" pitchFamily="18" charset="0"/>
              </a:rPr>
              <a:t> = ВС</a:t>
            </a:r>
            <a:r>
              <a:rPr lang="ru-RU" altLang="ru-RU" dirty="0">
                <a:cs typeface="Times New Roman" panose="02020603050405020304" pitchFamily="18" charset="0"/>
              </a:rPr>
              <a:t>, и присоединим к его катетам соответствующие части 1 и 2 исходной фигуры. Полученную фигуру </a:t>
            </a:r>
            <a:r>
              <a:rPr lang="ru-RU" altLang="ru-RU" i="1" dirty="0">
                <a:cs typeface="Times New Roman" panose="02020603050405020304" pitchFamily="18" charset="0"/>
              </a:rPr>
              <a:t>Ф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dirty="0">
                <a:cs typeface="Times New Roman" panose="02020603050405020304" pitchFamily="18" charset="0"/>
              </a:rPr>
              <a:t> отразим симметрично относительно </a:t>
            </a:r>
            <a:r>
              <a:rPr lang="ru-RU" altLang="ru-RU" i="1" dirty="0">
                <a:cs typeface="Times New Roman" panose="02020603050405020304" pitchFamily="18" charset="0"/>
              </a:rPr>
              <a:t>А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i="1" dirty="0">
                <a:cs typeface="Times New Roman" panose="02020603050405020304" pitchFamily="18" charset="0"/>
              </a:rPr>
              <a:t>В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dirty="0">
                <a:cs typeface="Times New Roman" panose="02020603050405020304" pitchFamily="18" charset="0"/>
              </a:rPr>
              <a:t> и соответствующую фигуру обозначим </a:t>
            </a:r>
            <a:r>
              <a:rPr lang="ru-RU" altLang="ru-RU" i="1" dirty="0">
                <a:cs typeface="Times New Roman" panose="02020603050405020304" pitchFamily="18" charset="0"/>
              </a:rPr>
              <a:t>Ф</a:t>
            </a:r>
            <a:r>
              <a:rPr lang="ru-RU" altLang="ru-RU" baseline="-30000" dirty="0">
                <a:cs typeface="Times New Roman" panose="02020603050405020304" pitchFamily="18" charset="0"/>
              </a:rPr>
              <a:t>2</a:t>
            </a:r>
            <a:r>
              <a:rPr lang="ru-RU" altLang="ru-RU" dirty="0">
                <a:cs typeface="Times New Roman" panose="02020603050405020304" pitchFamily="18" charset="0"/>
              </a:rPr>
              <a:t>. Фигура, состоящая из обеих частей </a:t>
            </a:r>
            <a:r>
              <a:rPr lang="ru-RU" altLang="ru-RU" i="1" dirty="0">
                <a:cs typeface="Times New Roman" panose="02020603050405020304" pitchFamily="18" charset="0"/>
              </a:rPr>
              <a:t>Ф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dirty="0">
                <a:cs typeface="Times New Roman" panose="02020603050405020304" pitchFamily="18" charset="0"/>
              </a:rPr>
              <a:t> и </a:t>
            </a:r>
            <a:r>
              <a:rPr lang="ru-RU" altLang="ru-RU" i="1" dirty="0">
                <a:cs typeface="Times New Roman" panose="02020603050405020304" pitchFamily="18" charset="0"/>
              </a:rPr>
              <a:t>Ф</a:t>
            </a:r>
            <a:r>
              <a:rPr lang="ru-RU" altLang="ru-RU" baseline="-30000" dirty="0">
                <a:cs typeface="Times New Roman" panose="02020603050405020304" pitchFamily="18" charset="0"/>
              </a:rPr>
              <a:t>2</a:t>
            </a:r>
            <a:r>
              <a:rPr lang="ru-RU" altLang="ru-RU" dirty="0">
                <a:cs typeface="Times New Roman" panose="02020603050405020304" pitchFamily="18" charset="0"/>
              </a:rPr>
              <a:t>, будет искомой. </a:t>
            </a:r>
          </a:p>
        </p:txBody>
      </p:sp>
      <p:pic>
        <p:nvPicPr>
          <p:cNvPr id="21709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" y="998731"/>
            <a:ext cx="4487863" cy="259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02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7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2" grpId="0" autoUpdateAnimBg="0"/>
      <p:bldP spid="217096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836712"/>
          </a:xfrm>
        </p:spPr>
        <p:txBody>
          <a:bodyPr/>
          <a:lstStyle/>
          <a:p>
            <a:r>
              <a:rPr lang="ru-RU" sz="2800" dirty="0" smtClean="0">
                <a:solidFill>
                  <a:srgbClr val="FF3300"/>
                </a:solidFill>
              </a:rPr>
              <a:t>Задачи на нахождение кратчайших путей </a:t>
            </a:r>
            <a:r>
              <a:rPr lang="ru-RU" sz="2800" dirty="0">
                <a:solidFill>
                  <a:srgbClr val="FF3300"/>
                </a:solidFill>
              </a:rPr>
              <a:t>по </a:t>
            </a:r>
            <a:r>
              <a:rPr lang="ru-RU" sz="2800" dirty="0" smtClean="0">
                <a:solidFill>
                  <a:srgbClr val="FF3300"/>
                </a:solidFill>
              </a:rPr>
              <a:t>поверхностям</a:t>
            </a:r>
            <a:endParaRPr lang="ru-RU" sz="2800" dirty="0">
              <a:solidFill>
                <a:srgbClr val="FF3300"/>
              </a:solidFill>
            </a:endParaRP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0" y="729335"/>
            <a:ext cx="91440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dirty="0" smtClean="0">
                <a:cs typeface="Times New Roman" pitchFamily="18" charset="0"/>
              </a:rPr>
              <a:t>	Задачи </a:t>
            </a:r>
            <a:r>
              <a:rPr lang="ru-RU" dirty="0">
                <a:cs typeface="Times New Roman" pitchFamily="18" charset="0"/>
              </a:rPr>
              <a:t>на нахождение кратчайших путей </a:t>
            </a:r>
            <a:r>
              <a:rPr lang="ru-RU" dirty="0" smtClean="0">
                <a:cs typeface="Times New Roman" pitchFamily="18" charset="0"/>
              </a:rPr>
              <a:t>по поверхностям относятся </a:t>
            </a:r>
            <a:r>
              <a:rPr lang="ru-RU" dirty="0">
                <a:cs typeface="Times New Roman" pitchFamily="18" charset="0"/>
              </a:rPr>
              <a:t>к экстремальным задачам и играют большую роль в математике и ее приложениях. Например, на Объединенной межвузовской математической олимпиаде 2011 года учащимся 11 класса была предложена следующая задача.</a:t>
            </a:r>
          </a:p>
          <a:p>
            <a:pPr algn="just">
              <a:spcBef>
                <a:spcPts val="0"/>
              </a:spcBef>
            </a:pPr>
            <a:r>
              <a:rPr lang="ru-RU" dirty="0" smtClean="0">
                <a:cs typeface="Times New Roman" pitchFamily="18" charset="0"/>
              </a:rPr>
              <a:t>	На </a:t>
            </a:r>
            <a:r>
              <a:rPr lang="ru-RU" dirty="0">
                <a:cs typeface="Times New Roman" pitchFamily="18" charset="0"/>
              </a:rPr>
              <a:t>рисунке 1 изображен многогранник, все двугранные углы которого прямые. Саша утверждает, что кратчайший путь по поверхности этого многогранника от вершины </a:t>
            </a:r>
            <a:r>
              <a:rPr lang="en-US" i="1" dirty="0">
                <a:cs typeface="Times New Roman" pitchFamily="18" charset="0"/>
              </a:rPr>
              <a:t>X </a:t>
            </a:r>
            <a:r>
              <a:rPr lang="ru-RU" dirty="0">
                <a:cs typeface="Times New Roman" pitchFamily="18" charset="0"/>
              </a:rPr>
              <a:t>до вершины </a:t>
            </a:r>
            <a:r>
              <a:rPr lang="en-US" i="1" dirty="0">
                <a:cs typeface="Times New Roman" pitchFamily="18" charset="0"/>
              </a:rPr>
              <a:t>Y</a:t>
            </a:r>
            <a:r>
              <a:rPr lang="ru-RU" dirty="0">
                <a:cs typeface="Times New Roman" pitchFamily="18" charset="0"/>
              </a:rPr>
              <a:t> имеет длину 4. Прав ли он?</a:t>
            </a:r>
            <a:endParaRPr lang="ru-RU" dirty="0"/>
          </a:p>
        </p:txBody>
      </p:sp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62049"/>
            <a:ext cx="2147888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3505200" y="3962400"/>
            <a:ext cx="541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3429000" y="4277143"/>
            <a:ext cx="5562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Здесь мы рассмотрим примеры таких задач и метод их решения, основанный на использовании разверток.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397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0" y="18871"/>
            <a:ext cx="91085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На поверхности куба </a:t>
            </a:r>
            <a:r>
              <a:rPr lang="en-US" i="1" dirty="0">
                <a:cs typeface="Times New Roman" pitchFamily="18" charset="0"/>
              </a:rPr>
              <a:t>ABCDA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baseline="-30000" dirty="0">
                <a:cs typeface="Times New Roman" pitchFamily="18" charset="0"/>
              </a:rPr>
              <a:t>1 </a:t>
            </a:r>
            <a:r>
              <a:rPr lang="ru-RU" dirty="0" smtClean="0">
                <a:cs typeface="Times New Roman" pitchFamily="18" charset="0"/>
              </a:rPr>
              <a:t>найдите точку, сумма расстояний от которой до вершин </a:t>
            </a:r>
            <a:r>
              <a:rPr lang="en-US" i="1" dirty="0" smtClean="0">
                <a:cs typeface="Times New Roman" pitchFamily="18" charset="0"/>
              </a:rPr>
              <a:t>A</a:t>
            </a:r>
            <a:r>
              <a:rPr lang="en-US" dirty="0" smtClean="0">
                <a:cs typeface="Times New Roman" pitchFamily="18" charset="0"/>
              </a:rPr>
              <a:t>, </a:t>
            </a:r>
            <a:r>
              <a:rPr lang="en-US" i="1" dirty="0" smtClean="0">
                <a:cs typeface="Times New Roman" pitchFamily="18" charset="0"/>
              </a:rPr>
              <a:t>C</a:t>
            </a:r>
            <a:r>
              <a:rPr lang="en-US" dirty="0" smtClean="0">
                <a:cs typeface="Times New Roman" pitchFamily="18" charset="0"/>
              </a:rPr>
              <a:t>, </a:t>
            </a:r>
            <a:r>
              <a:rPr lang="en-US" i="1" dirty="0" smtClean="0">
                <a:cs typeface="Times New Roman" pitchFamily="18" charset="0"/>
              </a:rPr>
              <a:t>D</a:t>
            </a:r>
            <a:r>
              <a:rPr lang="en-US" baseline="-25000" dirty="0" smtClean="0">
                <a:cs typeface="Times New Roman" pitchFamily="18" charset="0"/>
              </a:rPr>
              <a:t>1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наименьшая.</a:t>
            </a:r>
            <a:endParaRPr lang="ru-RU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96752"/>
            <a:ext cx="3512220" cy="325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742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0" y="130899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000" dirty="0" smtClean="0">
                <a:solidFill>
                  <a:srgbClr val="FF3300"/>
                </a:solidFill>
                <a:cs typeface="Times New Roman" pitchFamily="18" charset="0"/>
              </a:rPr>
              <a:t>	</a:t>
            </a:r>
            <a:r>
              <a:rPr lang="ru-RU" dirty="0" smtClean="0">
                <a:solidFill>
                  <a:srgbClr val="FF3300"/>
                </a:solidFill>
                <a:cs typeface="Times New Roman" pitchFamily="18" charset="0"/>
              </a:rPr>
              <a:t>Решение</a:t>
            </a:r>
            <a:r>
              <a:rPr lang="ru-RU" dirty="0">
                <a:solidFill>
                  <a:srgbClr val="FF3300"/>
                </a:solidFill>
                <a:cs typeface="Times New Roman" pitchFamily="18" charset="0"/>
              </a:rPr>
              <a:t>.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Рассмотрим развёртку двух граней куба. Искомой точкой является точка </a:t>
            </a:r>
            <a:r>
              <a:rPr lang="en-US" i="1" dirty="0" smtClean="0">
                <a:cs typeface="Times New Roman" pitchFamily="18" charset="0"/>
              </a:rPr>
              <a:t>E </a:t>
            </a:r>
            <a:r>
              <a:rPr lang="ru-RU" dirty="0" smtClean="0">
                <a:cs typeface="Times New Roman" pitchFamily="18" charset="0"/>
              </a:rPr>
              <a:t>ребра </a:t>
            </a:r>
            <a:r>
              <a:rPr lang="en-US" i="1" dirty="0" smtClean="0">
                <a:cs typeface="Times New Roman" pitchFamily="18" charset="0"/>
              </a:rPr>
              <a:t>DD</a:t>
            </a:r>
            <a:r>
              <a:rPr lang="en-US" baseline="-25000" dirty="0" smtClean="0">
                <a:cs typeface="Times New Roman" pitchFamily="18" charset="0"/>
              </a:rPr>
              <a:t>1</a:t>
            </a:r>
            <a:r>
              <a:rPr lang="en-US" dirty="0" smtClean="0">
                <a:cs typeface="Times New Roman" pitchFamily="18" charset="0"/>
              </a:rPr>
              <a:t>, </a:t>
            </a:r>
            <a:r>
              <a:rPr lang="ru-RU" dirty="0" smtClean="0">
                <a:cs typeface="Times New Roman" pitchFamily="18" charset="0"/>
              </a:rPr>
              <a:t>для которой углы </a:t>
            </a:r>
            <a:r>
              <a:rPr lang="en-US" i="1" dirty="0" smtClean="0">
                <a:cs typeface="Times New Roman" pitchFamily="18" charset="0"/>
              </a:rPr>
              <a:t>AED</a:t>
            </a:r>
            <a:r>
              <a:rPr lang="en-US" baseline="-25000" dirty="0" smtClean="0">
                <a:cs typeface="Times New Roman" pitchFamily="18" charset="0"/>
              </a:rPr>
              <a:t>1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и </a:t>
            </a:r>
            <a:r>
              <a:rPr lang="en-US" i="1" dirty="0" smtClean="0">
                <a:cs typeface="Times New Roman" pitchFamily="18" charset="0"/>
              </a:rPr>
              <a:t>CED</a:t>
            </a:r>
            <a:r>
              <a:rPr lang="en-US" baseline="-25000" dirty="0" smtClean="0">
                <a:cs typeface="Times New Roman" pitchFamily="18" charset="0"/>
              </a:rPr>
              <a:t>1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равны 120</a:t>
            </a:r>
            <a:r>
              <a:rPr lang="ru-RU" baseline="30000" dirty="0" smtClean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96752"/>
            <a:ext cx="2800350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3857625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34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026"/>
          <p:cNvSpPr txBox="1">
            <a:spLocks noChangeArrowheads="1"/>
          </p:cNvSpPr>
          <p:nvPr/>
        </p:nvSpPr>
        <p:spPr bwMode="auto">
          <a:xfrm>
            <a:off x="0" y="18864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Рабочие тетради для </a:t>
            </a:r>
            <a:r>
              <a:rPr lang="ru-RU" dirty="0" smtClean="0"/>
              <a:t>7–9 </a:t>
            </a:r>
            <a:r>
              <a:rPr lang="ru-RU" dirty="0"/>
              <a:t>и </a:t>
            </a:r>
            <a:r>
              <a:rPr lang="ru-RU" dirty="0" smtClean="0"/>
              <a:t>10–11 </a:t>
            </a:r>
            <a:r>
              <a:rPr lang="ru-RU" dirty="0"/>
              <a:t>классов</a:t>
            </a:r>
            <a:endParaRPr lang="ru-RU" sz="1800" dirty="0"/>
          </a:p>
        </p:txBody>
      </p:sp>
      <p:graphicFrame>
        <p:nvGraphicFramePr>
          <p:cNvPr id="57348" name="Object 1028"/>
          <p:cNvGraphicFramePr>
            <a:graphicFrameLocks noChangeAspect="1"/>
          </p:cNvGraphicFramePr>
          <p:nvPr/>
        </p:nvGraphicFramePr>
        <p:xfrm>
          <a:off x="2438400" y="3733800"/>
          <a:ext cx="4419600" cy="292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Точечный рисунок" r:id="rId3" imgW="4105848" imgH="2715004" progId="PBrush">
                  <p:embed/>
                </p:oleObj>
              </mc:Choice>
              <mc:Fallback>
                <p:oleObj name="Точечный рисунок" r:id="rId3" imgW="4105848" imgH="271500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733800"/>
                        <a:ext cx="4419600" cy="292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9" name="Object 1029"/>
          <p:cNvGraphicFramePr>
            <a:graphicFrameLocks noChangeAspect="1"/>
          </p:cNvGraphicFramePr>
          <p:nvPr/>
        </p:nvGraphicFramePr>
        <p:xfrm>
          <a:off x="152400" y="838200"/>
          <a:ext cx="2312988" cy="270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Точечный рисунок" r:id="rId5" imgW="2114845" imgH="2476190" progId="PBrush">
                  <p:embed/>
                </p:oleObj>
              </mc:Choice>
              <mc:Fallback>
                <p:oleObj name="Точечный рисунок" r:id="rId5" imgW="2114845" imgH="247619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838200"/>
                        <a:ext cx="2312988" cy="270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350" name="Picture 1030" descr="C:\Documents and Settings\Администратор\Мои документы\PICTURE\jpg\Тетрадь8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38200"/>
            <a:ext cx="1951038" cy="26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1" name="Picture 1031" descr="C:\Documents and Settings\Администратор\Мои документы\PICTURE\jpg\Тетрадь8б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8200"/>
            <a:ext cx="1951038" cy="26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5" name="Picture 1035" descr="C:\Documents and Settings\Администратор\Мои документы\PICTURE\jpg\Тетрадь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838200"/>
            <a:ext cx="2020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56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0" y="18871"/>
            <a:ext cx="91085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На поверхности тетраэдра </a:t>
            </a:r>
            <a:r>
              <a:rPr lang="en-US" i="1" dirty="0" smtClean="0">
                <a:cs typeface="Times New Roman" pitchFamily="18" charset="0"/>
              </a:rPr>
              <a:t>ABCD</a:t>
            </a:r>
            <a:r>
              <a:rPr lang="ru-RU" baseline="-30000" dirty="0" smtClean="0"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найдите точку, сумма расстояний от которой до вершин </a:t>
            </a:r>
            <a:r>
              <a:rPr lang="en-US" i="1" dirty="0" smtClean="0">
                <a:cs typeface="Times New Roman" pitchFamily="18" charset="0"/>
              </a:rPr>
              <a:t>A</a:t>
            </a:r>
            <a:r>
              <a:rPr lang="en-US" dirty="0" smtClean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en-US" dirty="0" smtClean="0">
                <a:cs typeface="Times New Roman" pitchFamily="18" charset="0"/>
              </a:rPr>
              <a:t>, </a:t>
            </a:r>
            <a:r>
              <a:rPr lang="en-US" i="1" dirty="0" smtClean="0">
                <a:cs typeface="Times New Roman" pitchFamily="18" charset="0"/>
              </a:rPr>
              <a:t>C</a:t>
            </a:r>
            <a:r>
              <a:rPr lang="en-US" dirty="0" smtClean="0">
                <a:cs typeface="Times New Roman" pitchFamily="18" charset="0"/>
              </a:rPr>
              <a:t>, </a:t>
            </a:r>
            <a:r>
              <a:rPr lang="en-US" i="1" dirty="0" smtClean="0">
                <a:cs typeface="Times New Roman" pitchFamily="18" charset="0"/>
              </a:rPr>
              <a:t>D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наименьшая.</a:t>
            </a:r>
            <a:endParaRPr lang="ru-RU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12776"/>
            <a:ext cx="3932842" cy="329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007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0" y="130899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000" dirty="0" smtClean="0">
                <a:solidFill>
                  <a:srgbClr val="FF3300"/>
                </a:solidFill>
                <a:cs typeface="Times New Roman" pitchFamily="18" charset="0"/>
              </a:rPr>
              <a:t>	</a:t>
            </a:r>
            <a:r>
              <a:rPr lang="ru-RU" dirty="0" smtClean="0">
                <a:solidFill>
                  <a:srgbClr val="FF3300"/>
                </a:solidFill>
                <a:cs typeface="Times New Roman" pitchFamily="18" charset="0"/>
              </a:rPr>
              <a:t>Решение</a:t>
            </a:r>
            <a:r>
              <a:rPr lang="ru-RU" dirty="0">
                <a:solidFill>
                  <a:srgbClr val="FF3300"/>
                </a:solidFill>
                <a:cs typeface="Times New Roman" pitchFamily="18" charset="0"/>
              </a:rPr>
              <a:t>.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Искомыми точками являются середины рёбер тетраэдра, в частности, середина </a:t>
            </a:r>
            <a:r>
              <a:rPr lang="en-US" i="1" dirty="0" smtClean="0">
                <a:cs typeface="Times New Roman" pitchFamily="18" charset="0"/>
              </a:rPr>
              <a:t>E </a:t>
            </a:r>
            <a:r>
              <a:rPr lang="ru-RU" dirty="0" smtClean="0">
                <a:cs typeface="Times New Roman" pitchFamily="18" charset="0"/>
              </a:rPr>
              <a:t>ребра </a:t>
            </a:r>
            <a:r>
              <a:rPr lang="en-US" i="1" dirty="0" smtClean="0">
                <a:cs typeface="Times New Roman" pitchFamily="18" charset="0"/>
              </a:rPr>
              <a:t>AD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тетраэдра.</a:t>
            </a:r>
            <a:endParaRPr lang="ru-RU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31322"/>
            <a:ext cx="3528392" cy="295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738694" cy="2441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04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0" y="18871"/>
            <a:ext cx="910850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Найдите </a:t>
            </a:r>
            <a:r>
              <a:rPr lang="ru-RU" dirty="0">
                <a:cs typeface="Times New Roman" pitchFamily="18" charset="0"/>
              </a:rPr>
              <a:t>длину кратчайшего пути по поверхности единичного куба </a:t>
            </a:r>
            <a:r>
              <a:rPr lang="en-US" i="1" dirty="0">
                <a:cs typeface="Times New Roman" pitchFamily="18" charset="0"/>
              </a:rPr>
              <a:t>ABCDA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(рис. 2), соединяющего вершины </a:t>
            </a:r>
            <a:r>
              <a:rPr lang="en-US" i="1" dirty="0">
                <a:cs typeface="Times New Roman" pitchFamily="18" charset="0"/>
              </a:rPr>
              <a:t>A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.</a:t>
            </a:r>
            <a:r>
              <a:rPr lang="ru-RU" dirty="0"/>
              <a:t> </a:t>
            </a:r>
          </a:p>
        </p:txBody>
      </p:sp>
      <p:pic>
        <p:nvPicPr>
          <p:cNvPr id="5633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19200"/>
            <a:ext cx="28194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12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3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73" y="911877"/>
            <a:ext cx="3362968" cy="213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11803" y="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000" dirty="0" smtClean="0">
                <a:solidFill>
                  <a:srgbClr val="FF3300"/>
                </a:solidFill>
                <a:cs typeface="Times New Roman" pitchFamily="18" charset="0"/>
              </a:rPr>
              <a:t>	</a:t>
            </a:r>
            <a:r>
              <a:rPr lang="ru-RU" dirty="0" smtClean="0">
                <a:solidFill>
                  <a:srgbClr val="FF3300"/>
                </a:solidFill>
                <a:cs typeface="Times New Roman" pitchFamily="18" charset="0"/>
              </a:rPr>
              <a:t>Решение</a:t>
            </a:r>
            <a:r>
              <a:rPr lang="ru-RU" dirty="0">
                <a:solidFill>
                  <a:srgbClr val="FF3300"/>
                </a:solidFill>
                <a:cs typeface="Times New Roman" pitchFamily="18" charset="0"/>
              </a:rPr>
              <a:t>.</a:t>
            </a:r>
            <a:r>
              <a:rPr lang="ru-RU" dirty="0">
                <a:cs typeface="Times New Roman" pitchFamily="18" charset="0"/>
              </a:rPr>
              <a:t> Рассмотрим развертку, состоящую из двух соседних граней куба, изображенную на рисунке 3.</a:t>
            </a:r>
            <a:endParaRPr lang="ru-RU" dirty="0"/>
          </a:p>
        </p:txBody>
      </p:sp>
      <p:pic>
        <p:nvPicPr>
          <p:cNvPr id="56335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08054"/>
            <a:ext cx="2304256" cy="223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341" name="Text Box 21"/>
              <p:cNvSpPr txBox="1">
                <a:spLocks noChangeArrowheads="1"/>
              </p:cNvSpPr>
              <p:nvPr/>
            </p:nvSpPr>
            <p:spPr bwMode="auto">
              <a:xfrm>
                <a:off x="11803" y="3080045"/>
                <a:ext cx="9144000" cy="7400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2000" dirty="0" smtClean="0">
                    <a:cs typeface="Times New Roman" pitchFamily="18" charset="0"/>
                  </a:rPr>
                  <a:t>	Кратчайшим </a:t>
                </a:r>
                <a:r>
                  <a:rPr lang="ru-RU" sz="2000" dirty="0">
                    <a:cs typeface="Times New Roman" pitchFamily="18" charset="0"/>
                  </a:rPr>
                  <a:t>путем из </a:t>
                </a:r>
                <a:r>
                  <a:rPr lang="en-US" sz="2000" i="1" dirty="0">
                    <a:cs typeface="Times New Roman" pitchFamily="18" charset="0"/>
                  </a:rPr>
                  <a:t>A </a:t>
                </a:r>
                <a:r>
                  <a:rPr lang="ru-RU" sz="2000" dirty="0">
                    <a:cs typeface="Times New Roman" pitchFamily="18" charset="0"/>
                  </a:rPr>
                  <a:t>в </a:t>
                </a:r>
                <a:r>
                  <a:rPr lang="en-US" sz="2000" i="1" dirty="0">
                    <a:cs typeface="Times New Roman" pitchFamily="18" charset="0"/>
                  </a:rPr>
                  <a:t>C</a:t>
                </a:r>
                <a:r>
                  <a:rPr lang="ru-RU" sz="2000" baseline="-30000" dirty="0">
                    <a:cs typeface="Times New Roman" pitchFamily="18" charset="0"/>
                  </a:rPr>
                  <a:t>1</a:t>
                </a:r>
                <a:r>
                  <a:rPr lang="ru-RU" sz="2000" dirty="0">
                    <a:cs typeface="Times New Roman" pitchFamily="18" charset="0"/>
                  </a:rPr>
                  <a:t> является отрезок </a:t>
                </a:r>
                <a:r>
                  <a:rPr lang="en-US" sz="2000" i="1" dirty="0">
                    <a:cs typeface="Times New Roman" pitchFamily="18" charset="0"/>
                  </a:rPr>
                  <a:t>AC</a:t>
                </a:r>
                <a:r>
                  <a:rPr lang="ru-RU" sz="2000" baseline="-30000" dirty="0">
                    <a:cs typeface="Times New Roman" pitchFamily="18" charset="0"/>
                  </a:rPr>
                  <a:t>1</a:t>
                </a:r>
                <a:r>
                  <a:rPr lang="ru-RU" sz="2000" dirty="0">
                    <a:cs typeface="Times New Roman" pitchFamily="18" charset="0"/>
                  </a:rPr>
                  <a:t>, длина которого равна</a:t>
                </a:r>
                <a:r>
                  <a:rPr lang="ru-RU" sz="2000" dirty="0"/>
                  <a:t>    </a:t>
                </a:r>
                <a:r>
                  <a:rPr lang="ru-RU" sz="2000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0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ru-RU" sz="2000" i="1"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ru-RU" sz="2000" dirty="0">
                    <a:cs typeface="Times New Roman" pitchFamily="18" charset="0"/>
                  </a:rPr>
                  <a:t>. Соответствующий путь на поверхности куба изображен на рисунке 4.</a:t>
                </a:r>
              </a:p>
            </p:txBody>
          </p:sp>
        </mc:Choice>
        <mc:Fallback xmlns="">
          <p:sp>
            <p:nvSpPr>
              <p:cNvPr id="56341" name="Text 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03" y="3080045"/>
                <a:ext cx="9144000" cy="740074"/>
              </a:xfrm>
              <a:prstGeom prst="rect">
                <a:avLst/>
              </a:prstGeom>
              <a:blipFill rotWithShape="1">
                <a:blip r:embed="rId5"/>
                <a:stretch>
                  <a:fillRect t="-4098" r="-667" b="-1393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336" name="Text Box 16"/>
              <p:cNvSpPr txBox="1">
                <a:spLocks noChangeArrowheads="1"/>
              </p:cNvSpPr>
              <p:nvPr/>
            </p:nvSpPr>
            <p:spPr bwMode="auto">
              <a:xfrm>
                <a:off x="4399012" y="5595937"/>
                <a:ext cx="2590800" cy="5000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>
                    <a:solidFill>
                      <a:srgbClr val="FF3300"/>
                    </a:solidFill>
                  </a:rPr>
                  <a:t>Ответ.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ru-RU" i="1"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ru-RU" dirty="0"/>
                  <a:t>. </a:t>
                </a:r>
              </a:p>
            </p:txBody>
          </p:sp>
        </mc:Choice>
        <mc:Fallback xmlns="">
          <p:sp>
            <p:nvSpPr>
              <p:cNvPr id="56336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99012" y="5595937"/>
                <a:ext cx="2590800" cy="500063"/>
              </a:xfrm>
              <a:prstGeom prst="rect">
                <a:avLst/>
              </a:prstGeom>
              <a:blipFill rotWithShape="1">
                <a:blip r:embed="rId6"/>
                <a:stretch>
                  <a:fillRect l="-3765" t="-1220" b="-2804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347" name="Text Box 27"/>
              <p:cNvSpPr txBox="1">
                <a:spLocks noChangeArrowheads="1"/>
              </p:cNvSpPr>
              <p:nvPr/>
            </p:nvSpPr>
            <p:spPr bwMode="auto">
              <a:xfrm>
                <a:off x="3623815" y="3958458"/>
                <a:ext cx="5508105" cy="1663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2000" dirty="0" smtClean="0">
                    <a:cs typeface="Times New Roman" pitchFamily="18" charset="0"/>
                  </a:rPr>
                  <a:t>	Заметим</a:t>
                </a:r>
                <a:r>
                  <a:rPr lang="ru-RU" sz="2000" dirty="0">
                    <a:cs typeface="Times New Roman" pitchFamily="18" charset="0"/>
                  </a:rPr>
                  <a:t>, что путь из </a:t>
                </a:r>
                <a:r>
                  <a:rPr lang="en-US" sz="2000" i="1" dirty="0">
                    <a:cs typeface="Times New Roman" pitchFamily="18" charset="0"/>
                  </a:rPr>
                  <a:t>A </a:t>
                </a:r>
                <a:r>
                  <a:rPr lang="ru-RU" sz="2000" dirty="0">
                    <a:cs typeface="Times New Roman" pitchFamily="18" charset="0"/>
                  </a:rPr>
                  <a:t>в </a:t>
                </a:r>
                <a:r>
                  <a:rPr lang="en-US" sz="2000" i="1" dirty="0">
                    <a:cs typeface="Times New Roman" pitchFamily="18" charset="0"/>
                  </a:rPr>
                  <a:t>C</a:t>
                </a:r>
                <a:r>
                  <a:rPr lang="ru-RU" sz="2000" baseline="-30000" dirty="0">
                    <a:cs typeface="Times New Roman" pitchFamily="18" charset="0"/>
                  </a:rPr>
                  <a:t>1</a:t>
                </a:r>
                <a:r>
                  <a:rPr lang="ru-RU" sz="2000" dirty="0">
                    <a:cs typeface="Times New Roman" pitchFamily="18" charset="0"/>
                  </a:rPr>
                  <a:t> является не единственным. Имеется шесть таких путей, длины которых равны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0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ru-RU" sz="2000" b="0" i="1" smtClean="0"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ru-RU" sz="2000" dirty="0">
                    <a:cs typeface="Times New Roman" pitchFamily="18" charset="0"/>
                  </a:rPr>
                  <a:t>, проходящих через середины ребер </a:t>
                </a:r>
                <a:r>
                  <a:rPr lang="en-US" sz="2000" i="1" dirty="0">
                    <a:cs typeface="Times New Roman" pitchFamily="18" charset="0"/>
                  </a:rPr>
                  <a:t>BB</a:t>
                </a:r>
                <a:r>
                  <a:rPr lang="ru-RU" sz="2000" baseline="-30000" dirty="0">
                    <a:cs typeface="Times New Roman" pitchFamily="18" charset="0"/>
                  </a:rPr>
                  <a:t>1</a:t>
                </a:r>
                <a:r>
                  <a:rPr lang="ru-RU" sz="2000" dirty="0">
                    <a:cs typeface="Times New Roman" pitchFamily="18" charset="0"/>
                  </a:rPr>
                  <a:t>, </a:t>
                </a:r>
                <a:r>
                  <a:rPr lang="en-US" sz="2000" i="1" dirty="0">
                    <a:cs typeface="Times New Roman" pitchFamily="18" charset="0"/>
                  </a:rPr>
                  <a:t>A</a:t>
                </a:r>
                <a:r>
                  <a:rPr lang="ru-RU" sz="2000" baseline="-30000" dirty="0">
                    <a:cs typeface="Times New Roman" pitchFamily="18" charset="0"/>
                  </a:rPr>
                  <a:t>1</a:t>
                </a:r>
                <a:r>
                  <a:rPr lang="en-US" sz="2000" i="1" dirty="0">
                    <a:cs typeface="Times New Roman" pitchFamily="18" charset="0"/>
                  </a:rPr>
                  <a:t>B</a:t>
                </a:r>
                <a:r>
                  <a:rPr lang="ru-RU" sz="2000" baseline="-30000" dirty="0">
                    <a:cs typeface="Times New Roman" pitchFamily="18" charset="0"/>
                  </a:rPr>
                  <a:t>1</a:t>
                </a:r>
                <a:r>
                  <a:rPr lang="ru-RU" sz="2000" dirty="0">
                    <a:cs typeface="Times New Roman" pitchFamily="18" charset="0"/>
                  </a:rPr>
                  <a:t>, </a:t>
                </a:r>
                <a:r>
                  <a:rPr lang="en-US" sz="2000" i="1" dirty="0">
                    <a:cs typeface="Times New Roman" pitchFamily="18" charset="0"/>
                  </a:rPr>
                  <a:t>A</a:t>
                </a:r>
                <a:r>
                  <a:rPr lang="ru-RU" sz="2000" baseline="-30000" dirty="0">
                    <a:cs typeface="Times New Roman" pitchFamily="18" charset="0"/>
                  </a:rPr>
                  <a:t>1</a:t>
                </a:r>
                <a:r>
                  <a:rPr lang="en-US" sz="2000" i="1" dirty="0">
                    <a:cs typeface="Times New Roman" pitchFamily="18" charset="0"/>
                  </a:rPr>
                  <a:t>D</a:t>
                </a:r>
                <a:r>
                  <a:rPr lang="ru-RU" sz="2000" baseline="-30000" dirty="0">
                    <a:cs typeface="Times New Roman" pitchFamily="18" charset="0"/>
                  </a:rPr>
                  <a:t>1</a:t>
                </a:r>
                <a:r>
                  <a:rPr lang="ru-RU" sz="2000" dirty="0">
                    <a:cs typeface="Times New Roman" pitchFamily="18" charset="0"/>
                  </a:rPr>
                  <a:t>, </a:t>
                </a:r>
                <a:r>
                  <a:rPr lang="en-US" sz="2000" i="1" dirty="0">
                    <a:cs typeface="Times New Roman" pitchFamily="18" charset="0"/>
                  </a:rPr>
                  <a:t>DD</a:t>
                </a:r>
                <a:r>
                  <a:rPr lang="ru-RU" sz="2000" baseline="-30000" dirty="0">
                    <a:cs typeface="Times New Roman" pitchFamily="18" charset="0"/>
                  </a:rPr>
                  <a:t>1</a:t>
                </a:r>
                <a:r>
                  <a:rPr lang="ru-RU" sz="2000" dirty="0">
                    <a:cs typeface="Times New Roman" pitchFamily="18" charset="0"/>
                  </a:rPr>
                  <a:t>, </a:t>
                </a:r>
                <a:r>
                  <a:rPr lang="en-US" sz="2000" i="1" dirty="0">
                    <a:cs typeface="Times New Roman" pitchFamily="18" charset="0"/>
                  </a:rPr>
                  <a:t>CD</a:t>
                </a:r>
                <a:r>
                  <a:rPr lang="ru-RU" sz="2000" dirty="0">
                    <a:cs typeface="Times New Roman" pitchFamily="18" charset="0"/>
                  </a:rPr>
                  <a:t> и </a:t>
                </a:r>
                <a:r>
                  <a:rPr lang="en-US" sz="2000" i="1" dirty="0">
                    <a:cs typeface="Times New Roman" pitchFamily="18" charset="0"/>
                  </a:rPr>
                  <a:t>BC </a:t>
                </a:r>
                <a:r>
                  <a:rPr lang="ru-RU" sz="2000" dirty="0">
                    <a:cs typeface="Times New Roman" pitchFamily="18" charset="0"/>
                  </a:rPr>
                  <a:t>(рис. 5). </a:t>
                </a:r>
              </a:p>
            </p:txBody>
          </p:sp>
        </mc:Choice>
        <mc:Fallback xmlns="">
          <p:sp>
            <p:nvSpPr>
              <p:cNvPr id="56347" name="Text 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23815" y="3958458"/>
                <a:ext cx="5508105" cy="1663404"/>
              </a:xfrm>
              <a:prstGeom prst="rect">
                <a:avLst/>
              </a:prstGeom>
              <a:blipFill rotWithShape="1">
                <a:blip r:embed="rId7"/>
                <a:stretch>
                  <a:fillRect l="-1106" t="-1832" r="-1106" b="-54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349" name="Picture 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96" y="3958458"/>
            <a:ext cx="28194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36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-9625" y="3054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Три </a:t>
            </a:r>
            <a:r>
              <a:rPr lang="ru-RU" dirty="0">
                <a:cs typeface="Times New Roman" pitchFamily="18" charset="0"/>
              </a:rPr>
              <a:t>ребра прямоугольного параллелепипеда </a:t>
            </a:r>
            <a:r>
              <a:rPr lang="en-US" i="1" dirty="0">
                <a:cs typeface="Times New Roman" pitchFamily="18" charset="0"/>
              </a:rPr>
              <a:t>ABCDA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(рис. 6) равны 5, 4, 3. Найдите длину кратчайшего пути по поверхности этого параллелепипеда, соединяющего вершины </a:t>
            </a:r>
            <a:r>
              <a:rPr lang="en-US" i="1" dirty="0">
                <a:cs typeface="Times New Roman" pitchFamily="18" charset="0"/>
              </a:rPr>
              <a:t>A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.</a:t>
            </a:r>
            <a:r>
              <a:rPr lang="ru-RU" dirty="0"/>
              <a:t> </a:t>
            </a:r>
          </a:p>
        </p:txBody>
      </p:sp>
      <p:pic>
        <p:nvPicPr>
          <p:cNvPr id="79890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1772816"/>
            <a:ext cx="3511383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51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0" y="44624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000" dirty="0" smtClean="0">
                <a:solidFill>
                  <a:srgbClr val="FF3300"/>
                </a:solidFill>
              </a:rPr>
              <a:t>	Решение</a:t>
            </a:r>
            <a:r>
              <a:rPr lang="ru-RU" sz="2000" dirty="0">
                <a:solidFill>
                  <a:srgbClr val="FF3300"/>
                </a:solidFill>
              </a:rPr>
              <a:t>.</a:t>
            </a:r>
            <a:r>
              <a:rPr lang="ru-RU" sz="2000" dirty="0"/>
              <a:t> </a:t>
            </a:r>
            <a:r>
              <a:rPr lang="ru-RU" sz="2000" dirty="0">
                <a:cs typeface="Times New Roman" pitchFamily="18" charset="0"/>
              </a:rPr>
              <a:t>Рассмотрим развертку, состоящую из двух соседних граней данного параллелепипеда, изображенную на рисунке 7. </a:t>
            </a:r>
          </a:p>
        </p:txBody>
      </p:sp>
      <p:pic>
        <p:nvPicPr>
          <p:cNvPr id="79891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489" y="899746"/>
            <a:ext cx="2808312" cy="152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9882" name="Text Box 10"/>
              <p:cNvSpPr txBox="1">
                <a:spLocks noChangeArrowheads="1"/>
              </p:cNvSpPr>
              <p:nvPr/>
            </p:nvSpPr>
            <p:spPr bwMode="auto">
              <a:xfrm>
                <a:off x="0" y="2492896"/>
                <a:ext cx="9144000" cy="750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2000" dirty="0" smtClean="0">
                    <a:cs typeface="Times New Roman" pitchFamily="18" charset="0"/>
                  </a:rPr>
                  <a:t>	Кратчайшим </a:t>
                </a:r>
                <a:r>
                  <a:rPr lang="ru-RU" sz="2000" dirty="0">
                    <a:cs typeface="Times New Roman" pitchFamily="18" charset="0"/>
                  </a:rPr>
                  <a:t>путем из </a:t>
                </a:r>
                <a:r>
                  <a:rPr lang="en-US" sz="2000" i="1" dirty="0">
                    <a:cs typeface="Times New Roman" pitchFamily="18" charset="0"/>
                  </a:rPr>
                  <a:t>A </a:t>
                </a:r>
                <a:r>
                  <a:rPr lang="ru-RU" sz="2000" dirty="0">
                    <a:cs typeface="Times New Roman" pitchFamily="18" charset="0"/>
                  </a:rPr>
                  <a:t>в </a:t>
                </a:r>
                <a:r>
                  <a:rPr lang="en-US" sz="2000" i="1" dirty="0">
                    <a:cs typeface="Times New Roman" pitchFamily="18" charset="0"/>
                  </a:rPr>
                  <a:t>C</a:t>
                </a:r>
                <a:r>
                  <a:rPr lang="ru-RU" sz="2000" baseline="-30000" dirty="0">
                    <a:cs typeface="Times New Roman" pitchFamily="18" charset="0"/>
                  </a:rPr>
                  <a:t>1</a:t>
                </a:r>
                <a:r>
                  <a:rPr lang="ru-RU" sz="2000" dirty="0">
                    <a:cs typeface="Times New Roman" pitchFamily="18" charset="0"/>
                  </a:rPr>
                  <a:t> является отрезок </a:t>
                </a:r>
                <a:r>
                  <a:rPr lang="en-US" sz="2000" i="1" dirty="0">
                    <a:cs typeface="Times New Roman" pitchFamily="18" charset="0"/>
                  </a:rPr>
                  <a:t>AC</a:t>
                </a:r>
                <a:r>
                  <a:rPr lang="ru-RU" sz="2000" baseline="-30000" dirty="0">
                    <a:cs typeface="Times New Roman" pitchFamily="18" charset="0"/>
                  </a:rPr>
                  <a:t>1</a:t>
                </a:r>
                <a:r>
                  <a:rPr lang="ru-RU" sz="2000" dirty="0">
                    <a:cs typeface="Times New Roman" pitchFamily="18" charset="0"/>
                  </a:rPr>
                  <a:t>, длина которого </a:t>
                </a:r>
                <a:r>
                  <a:rPr lang="ru-RU" sz="2000" dirty="0" smtClean="0">
                    <a:cs typeface="Times New Roman" pitchFamily="18" charset="0"/>
                  </a:rPr>
                  <a:t>равна </a:t>
                </a:r>
                <a:r>
                  <a:rPr lang="en-US" sz="2000" dirty="0" smtClean="0">
                    <a:cs typeface="Times New Roman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ru-RU" sz="2000" b="0" i="0" smtClean="0">
                        <a:latin typeface="Cambria Math"/>
                        <a:cs typeface="Times New Roman" pitchFamily="18" charset="0"/>
                      </a:rPr>
                      <m:t>3</m:t>
                    </m:r>
                    <m:rad>
                      <m:radPr>
                        <m:degHide m:val="on"/>
                        <m:ctrlPr>
                          <a:rPr lang="ru-RU" sz="20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ru-RU" sz="2000" b="0" i="1" smtClean="0">
                            <a:latin typeface="Cambria Math"/>
                            <a:cs typeface="Times New Roman" pitchFamily="18" charset="0"/>
                          </a:rPr>
                          <m:t>10</m:t>
                        </m:r>
                      </m:e>
                    </m:rad>
                  </m:oMath>
                </a14:m>
                <a:r>
                  <a:rPr lang="ru-RU" sz="2000" dirty="0">
                    <a:cs typeface="Times New Roman" pitchFamily="18" charset="0"/>
                  </a:rPr>
                  <a:t>. Соответствующий путь на поверхности куба изображен на рисунке 8. </a:t>
                </a:r>
              </a:p>
            </p:txBody>
          </p:sp>
        </mc:Choice>
        <mc:Fallback xmlns="">
          <p:sp>
            <p:nvSpPr>
              <p:cNvPr id="79882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2492896"/>
                <a:ext cx="9144000" cy="750888"/>
              </a:xfrm>
              <a:prstGeom prst="rect">
                <a:avLst/>
              </a:prstGeom>
              <a:blipFill rotWithShape="1">
                <a:blip r:embed="rId4"/>
                <a:stretch>
                  <a:fillRect t="-4065" r="-667" b="-121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9893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311" y="637450"/>
            <a:ext cx="2376264" cy="188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7" name="Text Box 15"/>
          <p:cNvSpPr txBox="1">
            <a:spLocks noChangeArrowheads="1"/>
          </p:cNvSpPr>
          <p:nvPr/>
        </p:nvSpPr>
        <p:spPr bwMode="auto">
          <a:xfrm>
            <a:off x="19251" y="3209543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000" dirty="0" smtClean="0">
                <a:cs typeface="Times New Roman" pitchFamily="18" charset="0"/>
              </a:rPr>
              <a:t>	Однако </a:t>
            </a:r>
            <a:r>
              <a:rPr lang="ru-RU" sz="2000" dirty="0">
                <a:cs typeface="Times New Roman" pitchFamily="18" charset="0"/>
              </a:rPr>
              <a:t>этот путь не является кратчайшим. Рассмотрим другие возможные развертки граней данного параллелепипеда (рис. 9). </a:t>
            </a:r>
          </a:p>
        </p:txBody>
      </p:sp>
      <p:pic>
        <p:nvPicPr>
          <p:cNvPr id="79895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3933056"/>
            <a:ext cx="4320480" cy="2055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9885" name="Text Box 13"/>
              <p:cNvSpPr txBox="1">
                <a:spLocks noChangeArrowheads="1"/>
              </p:cNvSpPr>
              <p:nvPr/>
            </p:nvSpPr>
            <p:spPr bwMode="auto">
              <a:xfrm>
                <a:off x="0" y="5851526"/>
                <a:ext cx="9144000" cy="1076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2000" dirty="0" smtClean="0">
                    <a:cs typeface="Times New Roman" pitchFamily="18" charset="0"/>
                  </a:rPr>
                  <a:t>	Длины соответствующих путей равны </a:t>
                </a:r>
                <a14:m>
                  <m:oMath xmlns:m="http://schemas.openxmlformats.org/officeDocument/2006/math">
                    <m:r>
                      <a:rPr lang="ru-RU" sz="2000" b="0" i="0" smtClean="0">
                        <a:latin typeface="Cambria Math"/>
                        <a:cs typeface="Times New Roman" pitchFamily="18" charset="0"/>
                      </a:rPr>
                      <m:t>4</m:t>
                    </m:r>
                    <m:rad>
                      <m:radPr>
                        <m:degHide m:val="on"/>
                        <m:ctrlPr>
                          <a:rPr lang="ru-RU" sz="20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ru-RU" sz="2000" i="1"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ru-RU" sz="2000" dirty="0">
                    <a:cs typeface="Times New Roman" pitchFamily="18" charset="0"/>
                  </a:rPr>
                  <a:t> </a:t>
                </a:r>
                <a:r>
                  <a:rPr lang="ru-RU" sz="2000" dirty="0" smtClean="0">
                    <a:cs typeface="Times New Roman" pitchFamily="18" charset="0"/>
                  </a:rPr>
                  <a:t>и</a:t>
                </a:r>
                <a:r>
                  <a:rPr lang="en-US" sz="2000" dirty="0" smtClean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0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ru-RU" sz="2000" b="0" i="1" smtClean="0">
                            <a:latin typeface="Cambria Math"/>
                            <a:cs typeface="Times New Roman" pitchFamily="18" charset="0"/>
                          </a:rPr>
                          <m:t>74</m:t>
                        </m:r>
                      </m:e>
                    </m:rad>
                  </m:oMath>
                </a14:m>
                <a:r>
                  <a:rPr lang="ru-RU" sz="2000" dirty="0">
                    <a:cs typeface="Times New Roman" pitchFamily="18" charset="0"/>
                  </a:rPr>
                  <a:t>. Наименьшая длина равна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0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ru-RU" sz="2000" i="1">
                            <a:latin typeface="Cambria Math"/>
                            <a:cs typeface="Times New Roman" pitchFamily="18" charset="0"/>
                          </a:rPr>
                          <m:t>74</m:t>
                        </m:r>
                      </m:e>
                    </m:rad>
                  </m:oMath>
                </a14:m>
                <a:r>
                  <a:rPr lang="ru-RU" sz="2000" dirty="0" smtClean="0">
                    <a:cs typeface="Times New Roman" pitchFamily="18" charset="0"/>
                  </a:rPr>
                  <a:t>. </a:t>
                </a:r>
                <a:r>
                  <a:rPr lang="ru-RU" sz="2000" dirty="0">
                    <a:cs typeface="Times New Roman" pitchFamily="18" charset="0"/>
                  </a:rPr>
                  <a:t>Соответствующий путь на поверхности данного параллелепипеда изображен на рисунке 10.</a:t>
                </a:r>
                <a:r>
                  <a:rPr lang="ru-RU" sz="2000" dirty="0"/>
                  <a:t> </a:t>
                </a:r>
              </a:p>
            </p:txBody>
          </p:sp>
        </mc:Choice>
        <mc:Fallback xmlns="">
          <p:sp>
            <p:nvSpPr>
              <p:cNvPr id="79885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851526"/>
                <a:ext cx="9144000" cy="1076325"/>
              </a:xfrm>
              <a:prstGeom prst="rect">
                <a:avLst/>
              </a:prstGeom>
              <a:blipFill rotWithShape="1">
                <a:blip r:embed="rId7"/>
                <a:stretch>
                  <a:fillRect l="-667" r="-667" b="-965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9902" name="Picture 3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49685"/>
            <a:ext cx="2312886" cy="182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40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0" y="4308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Найдите </a:t>
            </a:r>
            <a:r>
              <a:rPr lang="ru-RU" dirty="0">
                <a:cs typeface="Times New Roman" pitchFamily="18" charset="0"/>
              </a:rPr>
              <a:t>длину кратчайшего пути по поверхности правильного единичного тетраэдра </a:t>
            </a:r>
            <a:r>
              <a:rPr lang="en-US" i="1" dirty="0">
                <a:cs typeface="Times New Roman" pitchFamily="18" charset="0"/>
              </a:rPr>
              <a:t>ABCD </a:t>
            </a:r>
            <a:r>
              <a:rPr lang="ru-RU" dirty="0">
                <a:cs typeface="Times New Roman" pitchFamily="18" charset="0"/>
              </a:rPr>
              <a:t>(рис. 11), соединяющего середины ребер </a:t>
            </a:r>
            <a:r>
              <a:rPr lang="en-US" i="1" dirty="0">
                <a:cs typeface="Times New Roman" pitchFamily="18" charset="0"/>
              </a:rPr>
              <a:t>AB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CD</a:t>
            </a:r>
            <a:r>
              <a:rPr lang="ru-RU" dirty="0">
                <a:cs typeface="Times New Roman" pitchFamily="18" charset="0"/>
              </a:rPr>
              <a:t>.</a:t>
            </a:r>
            <a:r>
              <a:rPr lang="ru-RU" dirty="0"/>
              <a:t> </a:t>
            </a:r>
          </a:p>
        </p:txBody>
      </p:sp>
      <p:pic>
        <p:nvPicPr>
          <p:cNvPr id="81941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455026"/>
            <a:ext cx="3023478" cy="298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99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solidFill>
                  <a:srgbClr val="FF3300"/>
                </a:solidFill>
                <a:cs typeface="Times New Roman" pitchFamily="18" charset="0"/>
              </a:rPr>
              <a:t>	Решение</a:t>
            </a:r>
            <a:r>
              <a:rPr lang="ru-RU" dirty="0">
                <a:solidFill>
                  <a:srgbClr val="FF3300"/>
                </a:solidFill>
                <a:cs typeface="Times New Roman" pitchFamily="18" charset="0"/>
              </a:rPr>
              <a:t>.</a:t>
            </a:r>
            <a:r>
              <a:rPr lang="ru-RU" dirty="0">
                <a:cs typeface="Times New Roman" pitchFamily="18" charset="0"/>
              </a:rPr>
              <a:t> Рассмотрим развертку, состоящую из двух соседних граней данного тетраэдра, изображенную на рисунке 12. </a:t>
            </a:r>
          </a:p>
        </p:txBody>
      </p:sp>
      <p:pic>
        <p:nvPicPr>
          <p:cNvPr id="81942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02" y="1124744"/>
            <a:ext cx="335280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0" y="4005064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Кратчайшим </a:t>
            </a:r>
            <a:r>
              <a:rPr lang="ru-RU" dirty="0">
                <a:cs typeface="Times New Roman" pitchFamily="18" charset="0"/>
              </a:rPr>
              <a:t>путем из </a:t>
            </a:r>
            <a:r>
              <a:rPr lang="en-US" i="1" dirty="0">
                <a:cs typeface="Times New Roman" pitchFamily="18" charset="0"/>
              </a:rPr>
              <a:t>E </a:t>
            </a:r>
            <a:r>
              <a:rPr lang="ru-RU" dirty="0">
                <a:cs typeface="Times New Roman" pitchFamily="18" charset="0"/>
              </a:rPr>
              <a:t>в </a:t>
            </a:r>
            <a:r>
              <a:rPr lang="en-US" i="1" dirty="0">
                <a:cs typeface="Times New Roman" pitchFamily="18" charset="0"/>
              </a:rPr>
              <a:t>F</a:t>
            </a:r>
            <a:r>
              <a:rPr lang="ru-RU" dirty="0">
                <a:cs typeface="Times New Roman" pitchFamily="18" charset="0"/>
              </a:rPr>
              <a:t> является отрезок </a:t>
            </a:r>
            <a:r>
              <a:rPr lang="en-US" i="1" dirty="0">
                <a:cs typeface="Times New Roman" pitchFamily="18" charset="0"/>
              </a:rPr>
              <a:t>EF</a:t>
            </a:r>
            <a:r>
              <a:rPr lang="ru-RU" dirty="0">
                <a:cs typeface="Times New Roman" pitchFamily="18" charset="0"/>
              </a:rPr>
              <a:t>, длина которого равна 1. Соответствующий путь на поверхности правильного тетраэдра изображен на рисунке 13.</a:t>
            </a:r>
          </a:p>
        </p:txBody>
      </p:sp>
      <p:sp>
        <p:nvSpPr>
          <p:cNvPr id="81943" name="Text Box 23"/>
          <p:cNvSpPr txBox="1">
            <a:spLocks noChangeArrowheads="1"/>
          </p:cNvSpPr>
          <p:nvPr/>
        </p:nvSpPr>
        <p:spPr bwMode="auto">
          <a:xfrm>
            <a:off x="951698" y="5205355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solidFill>
                  <a:srgbClr val="FF3300"/>
                </a:solidFill>
              </a:rPr>
              <a:t>Ответ.</a:t>
            </a:r>
            <a:r>
              <a:rPr lang="ru-RU" dirty="0"/>
              <a:t> 1.</a:t>
            </a:r>
          </a:p>
        </p:txBody>
      </p:sp>
      <p:pic>
        <p:nvPicPr>
          <p:cNvPr id="81944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605" y="858729"/>
            <a:ext cx="2667000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41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0" y="3810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Найдите </a:t>
            </a:r>
            <a:r>
              <a:rPr lang="ru-RU" dirty="0">
                <a:cs typeface="Times New Roman" pitchFamily="18" charset="0"/>
              </a:rPr>
              <a:t>длину кратчайшего пути по поверхности правильного тетраэдра </a:t>
            </a:r>
            <a:r>
              <a:rPr lang="en-US" i="1" dirty="0">
                <a:cs typeface="Times New Roman" pitchFamily="18" charset="0"/>
              </a:rPr>
              <a:t>ABCD</a:t>
            </a:r>
            <a:r>
              <a:rPr lang="ru-RU" dirty="0">
                <a:cs typeface="Times New Roman" pitchFamily="18" charset="0"/>
              </a:rPr>
              <a:t> (рис. 14), соединяющего точки </a:t>
            </a:r>
            <a:r>
              <a:rPr lang="en-US" i="1" dirty="0">
                <a:cs typeface="Times New Roman" pitchFamily="18" charset="0"/>
              </a:rPr>
              <a:t>E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F</a:t>
            </a:r>
            <a:r>
              <a:rPr lang="ru-RU" dirty="0">
                <a:cs typeface="Times New Roman" pitchFamily="18" charset="0"/>
              </a:rPr>
              <a:t>, расположенные на высотах боковых граней в 7 см от соответствующих вершин тетраэдра. Ребро тетраэдра равно 20 см.</a:t>
            </a:r>
            <a:r>
              <a:rPr lang="ru-RU" dirty="0"/>
              <a:t> </a:t>
            </a:r>
          </a:p>
        </p:txBody>
      </p:sp>
      <p:pic>
        <p:nvPicPr>
          <p:cNvPr id="8398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32856"/>
            <a:ext cx="3029024" cy="298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51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3974" name="Text Box 6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750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sz="2000" dirty="0" smtClean="0">
                    <a:solidFill>
                      <a:srgbClr val="FF3300"/>
                    </a:solidFill>
                    <a:cs typeface="Times New Roman" pitchFamily="18" charset="0"/>
                  </a:rPr>
                  <a:t>	</a:t>
                </a:r>
                <a:r>
                  <a:rPr lang="ru-RU" sz="2000" dirty="0" smtClean="0">
                    <a:solidFill>
                      <a:srgbClr val="FF3300"/>
                    </a:solidFill>
                    <a:cs typeface="Times New Roman" pitchFamily="18" charset="0"/>
                  </a:rPr>
                  <a:t>Решение.</a:t>
                </a:r>
                <a:r>
                  <a:rPr lang="ru-RU" sz="2000" dirty="0">
                    <a:cs typeface="Times New Roman" pitchFamily="18" charset="0"/>
                  </a:rPr>
                  <a:t> Одним из возможных путей является путь </a:t>
                </a:r>
                <a:r>
                  <a:rPr lang="en-US" sz="2000" i="1" dirty="0">
                    <a:cs typeface="Times New Roman" pitchFamily="18" charset="0"/>
                  </a:rPr>
                  <a:t>EHF</a:t>
                </a:r>
                <a:r>
                  <a:rPr lang="ru-RU" sz="2000" dirty="0">
                    <a:cs typeface="Times New Roman" pitchFamily="18" charset="0"/>
                  </a:rPr>
                  <a:t>. Его длина </a:t>
                </a:r>
                <a:r>
                  <a:rPr lang="ru-RU" sz="2000" dirty="0" smtClean="0">
                    <a:cs typeface="Times New Roman" pitchFamily="18" charset="0"/>
                  </a:rPr>
                  <a:t>равна</a:t>
                </a:r>
                <a:r>
                  <a:rPr lang="en-US" sz="2000" dirty="0" smtClean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  <a:cs typeface="Times New Roman" pitchFamily="18" charset="0"/>
                      </a:rPr>
                      <m:t>20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</m:rad>
                    <m:r>
                      <a:rPr lang="en-US" sz="2000" b="0" i="1" smtClean="0">
                        <a:latin typeface="Cambria Math"/>
                        <a:cs typeface="Times New Roman" pitchFamily="18" charset="0"/>
                      </a:rPr>
                      <m:t>−14</m:t>
                    </m:r>
                  </m:oMath>
                </a14:m>
                <a:r>
                  <a:rPr lang="ru-RU" sz="2000" dirty="0" smtClean="0"/>
                  <a:t> </a:t>
                </a:r>
                <a:r>
                  <a:rPr lang="ru-RU" sz="2000" dirty="0" smtClean="0">
                    <a:cs typeface="Times New Roman" pitchFamily="18" charset="0"/>
                  </a:rPr>
                  <a:t>см</a:t>
                </a:r>
                <a:r>
                  <a:rPr lang="ru-RU" sz="2000" dirty="0">
                    <a:cs typeface="Times New Roman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3974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750888"/>
              </a:xfrm>
              <a:prstGeom prst="rect">
                <a:avLst/>
              </a:prstGeom>
              <a:blipFill rotWithShape="1">
                <a:blip r:embed="rId3"/>
                <a:stretch>
                  <a:fillRect l="-667" t="-4065" r="-667" b="-121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38501" y="3717032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dirty="0" smtClean="0">
                <a:cs typeface="Times New Roman" pitchFamily="18" charset="0"/>
              </a:rPr>
              <a:t>	</a:t>
            </a:r>
            <a:r>
              <a:rPr lang="ru-RU" sz="2000" dirty="0" smtClean="0">
                <a:cs typeface="Times New Roman" pitchFamily="18" charset="0"/>
              </a:rPr>
              <a:t>Для </a:t>
            </a:r>
            <a:r>
              <a:rPr lang="ru-RU" sz="2000" dirty="0">
                <a:cs typeface="Times New Roman" pitchFamily="18" charset="0"/>
              </a:rPr>
              <a:t>нахождения другого пути рассмотрим развертку, состоящую из трех граней тетраэдра, изображенную на рисунке 15. </a:t>
            </a:r>
          </a:p>
        </p:txBody>
      </p:sp>
      <p:pic>
        <p:nvPicPr>
          <p:cNvPr id="8398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78693"/>
            <a:ext cx="4038600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3985" name="Text Box 17"/>
              <p:cNvSpPr txBox="1">
                <a:spLocks noChangeArrowheads="1"/>
              </p:cNvSpPr>
              <p:nvPr/>
            </p:nvSpPr>
            <p:spPr bwMode="auto">
              <a:xfrm>
                <a:off x="-9625" y="4418707"/>
                <a:ext cx="9144000" cy="10445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sz="2000" dirty="0" smtClean="0">
                    <a:cs typeface="Times New Roman" pitchFamily="18" charset="0"/>
                  </a:rPr>
                  <a:t>	</a:t>
                </a:r>
                <a:r>
                  <a:rPr lang="ru-RU" sz="2000" dirty="0" smtClean="0">
                    <a:cs typeface="Times New Roman" pitchFamily="18" charset="0"/>
                  </a:rPr>
                  <a:t>Длина </a:t>
                </a:r>
                <a:r>
                  <a:rPr lang="ru-RU" sz="2000" dirty="0">
                    <a:cs typeface="Times New Roman" pitchFamily="18" charset="0"/>
                  </a:rPr>
                  <a:t>пути </a:t>
                </a:r>
                <a:r>
                  <a:rPr lang="en-US" sz="2000" i="1" dirty="0">
                    <a:cs typeface="Times New Roman" pitchFamily="18" charset="0"/>
                  </a:rPr>
                  <a:t>EF</a:t>
                </a:r>
                <a:r>
                  <a:rPr lang="ru-RU" sz="2000" dirty="0">
                    <a:cs typeface="Times New Roman" pitchFamily="18" charset="0"/>
                  </a:rPr>
                  <a:t> равна 20 см. Легко видеть, что 20 &lt;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cs typeface="Times New Roman" pitchFamily="18" charset="0"/>
                      </a:rPr>
                      <m:t>20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</m:rad>
                    <m:r>
                      <a:rPr lang="en-US" sz="2000" i="1">
                        <a:latin typeface="Cambria Math"/>
                        <a:cs typeface="Times New Roman" pitchFamily="18" charset="0"/>
                      </a:rPr>
                      <m:t>−14</m:t>
                    </m:r>
                  </m:oMath>
                </a14:m>
                <a:r>
                  <a:rPr lang="ru-RU" sz="2000" dirty="0">
                    <a:cs typeface="Times New Roman" pitchFamily="18" charset="0"/>
                  </a:rPr>
                  <a:t>, следовательно, этот путь является кратчайшим. Соответствующий путь на поверхности правильного тетраэдра изображен на рисунке 16. </a:t>
                </a:r>
              </a:p>
            </p:txBody>
          </p:sp>
        </mc:Choice>
        <mc:Fallback xmlns="">
          <p:sp>
            <p:nvSpPr>
              <p:cNvPr id="83985" name="Text 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9625" y="4418707"/>
                <a:ext cx="9144000" cy="1044575"/>
              </a:xfrm>
              <a:prstGeom prst="rect">
                <a:avLst/>
              </a:prstGeom>
              <a:blipFill rotWithShape="1">
                <a:blip r:embed="rId5"/>
                <a:stretch>
                  <a:fillRect l="-667" r="-733" b="-994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3990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56455"/>
            <a:ext cx="2590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20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0" y="33265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Дополнительные сборники задач</a:t>
            </a:r>
            <a:endParaRPr lang="ru-RU" sz="1800" dirty="0"/>
          </a:p>
        </p:txBody>
      </p:sp>
      <p:pic>
        <p:nvPicPr>
          <p:cNvPr id="4" name="Рисунок 3" descr="Smir_obl_7-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844824"/>
            <a:ext cx="2245039" cy="3240000"/>
          </a:xfrm>
          <a:prstGeom prst="rect">
            <a:avLst/>
          </a:prstGeom>
        </p:spPr>
      </p:pic>
      <p:pic>
        <p:nvPicPr>
          <p:cNvPr id="31764" name="Picture 20" descr="C:\Documents and Settings\Администратор\Мои документы\PICTURE\Учебники\УМК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" t="52309" r="74827" b="1055"/>
          <a:stretch>
            <a:fillRect/>
          </a:stretch>
        </p:blipFill>
        <p:spPr bwMode="auto">
          <a:xfrm>
            <a:off x="3131840" y="1844824"/>
            <a:ext cx="2503636" cy="3240000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C:\Documents and Settings\Администратор\Мои документы\PICTURE\Учебники\УМК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9" t="52309" r="48332" b="801"/>
          <a:stretch>
            <a:fillRect/>
          </a:stretch>
        </p:blipFill>
        <p:spPr bwMode="auto">
          <a:xfrm>
            <a:off x="6012160" y="1844824"/>
            <a:ext cx="2577272" cy="3240000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35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0" y="3810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 smtClean="0"/>
              <a:t>	</a:t>
            </a:r>
            <a:r>
              <a:rPr lang="ru-RU" dirty="0" smtClean="0"/>
              <a:t>Найдите </a:t>
            </a:r>
            <a:r>
              <a:rPr lang="ru-RU" dirty="0"/>
              <a:t>наименьшую длину веревочного кольца, через которое можно продеть единичный тетраэдр.</a:t>
            </a:r>
          </a:p>
        </p:txBody>
      </p:sp>
      <p:pic>
        <p:nvPicPr>
          <p:cNvPr id="116754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573" y="1628800"/>
            <a:ext cx="3002854" cy="263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922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0" y="5949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dirty="0" smtClean="0">
                <a:solidFill>
                  <a:srgbClr val="FF3300"/>
                </a:solidFill>
                <a:cs typeface="Times New Roman" pitchFamily="18" charset="0"/>
              </a:rPr>
              <a:t>	</a:t>
            </a:r>
            <a:r>
              <a:rPr lang="ru-RU" dirty="0" smtClean="0">
                <a:solidFill>
                  <a:srgbClr val="FF3300"/>
                </a:solidFill>
                <a:cs typeface="Times New Roman" pitchFamily="18" charset="0"/>
              </a:rPr>
              <a:t>Решение</a:t>
            </a:r>
            <a:r>
              <a:rPr lang="ru-RU" dirty="0">
                <a:solidFill>
                  <a:srgbClr val="FF3300"/>
                </a:solidFill>
                <a:cs typeface="Times New Roman" pitchFamily="18" charset="0"/>
              </a:rPr>
              <a:t>.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ru-RU" dirty="0"/>
              <a:t>Заметим, что периметр четырехугольника </a:t>
            </a:r>
            <a:r>
              <a:rPr lang="en-US" i="1" dirty="0"/>
              <a:t>EFGH</a:t>
            </a:r>
            <a:r>
              <a:rPr lang="ru-RU" dirty="0"/>
              <a:t>, стороны которого параллельны соответствующим ребрам тетраэдра, равен 2. Отсюда следует, что единичный тетраэдр можно продеть через веревочное кольцо длины 2, если начинать продевание с ребра </a:t>
            </a:r>
            <a:r>
              <a:rPr lang="en-US" i="1" dirty="0"/>
              <a:t>AD</a:t>
            </a:r>
            <a:r>
              <a:rPr lang="ru-RU" dirty="0"/>
              <a:t> и сдвигать кольцо в направлении ребра </a:t>
            </a:r>
            <a:r>
              <a:rPr lang="en-US" i="1" dirty="0"/>
              <a:t>BC </a:t>
            </a:r>
            <a:r>
              <a:rPr lang="ru-RU" dirty="0"/>
              <a:t>так, чтобы веревочное кольцо имело форму прямоугольника </a:t>
            </a:r>
            <a:r>
              <a:rPr lang="en-US" i="1" dirty="0"/>
              <a:t>EFGH</a:t>
            </a:r>
            <a:r>
              <a:rPr lang="ru-RU" dirty="0"/>
              <a:t>.</a:t>
            </a:r>
          </a:p>
        </p:txBody>
      </p:sp>
      <p:pic>
        <p:nvPicPr>
          <p:cNvPr id="116755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940" y="2708920"/>
            <a:ext cx="312012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01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dirty="0" smtClean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Найдите </a:t>
            </a:r>
            <a:r>
              <a:rPr lang="ru-RU" dirty="0">
                <a:cs typeface="Times New Roman" pitchFamily="18" charset="0"/>
              </a:rPr>
              <a:t>длину кратчайшего пути по поверхности правильной треугольной призмы </a:t>
            </a:r>
            <a:r>
              <a:rPr lang="en-US" i="1" dirty="0">
                <a:cs typeface="Times New Roman" pitchFamily="18" charset="0"/>
              </a:rPr>
              <a:t>ABCA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(рис. 17), соединяющего вершину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</a:rPr>
              <a:t> и середину </a:t>
            </a:r>
            <a:r>
              <a:rPr lang="en-US" i="1" dirty="0">
                <a:cs typeface="Times New Roman" pitchFamily="18" charset="0"/>
              </a:rPr>
              <a:t>D  </a:t>
            </a:r>
            <a:r>
              <a:rPr lang="ru-RU" dirty="0">
                <a:cs typeface="Times New Roman" pitchFamily="18" charset="0"/>
              </a:rPr>
              <a:t>ребра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. Все ребра призмы равны 1.</a:t>
            </a:r>
            <a:r>
              <a:rPr lang="ru-RU" dirty="0"/>
              <a:t> </a:t>
            </a:r>
          </a:p>
        </p:txBody>
      </p:sp>
      <p:pic>
        <p:nvPicPr>
          <p:cNvPr id="86032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16832"/>
            <a:ext cx="2592288" cy="288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44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0" y="5949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dirty="0" smtClean="0">
                <a:solidFill>
                  <a:srgbClr val="FF3300"/>
                </a:solidFill>
                <a:cs typeface="Times New Roman" pitchFamily="18" charset="0"/>
              </a:rPr>
              <a:t>	</a:t>
            </a:r>
            <a:r>
              <a:rPr lang="ru-RU" sz="2000" dirty="0" smtClean="0">
                <a:solidFill>
                  <a:srgbClr val="FF3300"/>
                </a:solidFill>
                <a:cs typeface="Times New Roman" pitchFamily="18" charset="0"/>
              </a:rPr>
              <a:t>Решение</a:t>
            </a:r>
            <a:r>
              <a:rPr lang="ru-RU" sz="2000" dirty="0">
                <a:solidFill>
                  <a:srgbClr val="FF3300"/>
                </a:solidFill>
                <a:cs typeface="Times New Roman" pitchFamily="18" charset="0"/>
              </a:rPr>
              <a:t>.</a:t>
            </a:r>
            <a:r>
              <a:rPr lang="ru-RU" sz="2000" dirty="0">
                <a:cs typeface="Times New Roman" pitchFamily="18" charset="0"/>
              </a:rPr>
              <a:t> Рассмотрим развертку, состоящую из двух боковых граней призмы, изображенную на рисунке 18. </a:t>
            </a:r>
          </a:p>
        </p:txBody>
      </p:sp>
      <p:pic>
        <p:nvPicPr>
          <p:cNvPr id="86033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00" y="1021691"/>
            <a:ext cx="3287713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6025" name="Text Box 9"/>
              <p:cNvSpPr txBox="1">
                <a:spLocks noChangeArrowheads="1"/>
              </p:cNvSpPr>
              <p:nvPr/>
            </p:nvSpPr>
            <p:spPr bwMode="auto">
              <a:xfrm>
                <a:off x="-7999" y="3212976"/>
                <a:ext cx="9144000" cy="1519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2000" dirty="0" smtClean="0">
                    <a:cs typeface="Times New Roman" pitchFamily="18" charset="0"/>
                  </a:rPr>
                  <a:t>Длина кратчайшего пути по этим граням призмы равна длине отрезка </a:t>
                </a:r>
                <a:r>
                  <a:rPr lang="en-US" sz="2000" i="1" dirty="0">
                    <a:cs typeface="Times New Roman" pitchFamily="18" charset="0"/>
                  </a:rPr>
                  <a:t>AD </a:t>
                </a:r>
                <a:r>
                  <a:rPr lang="ru-RU" sz="2000" dirty="0">
                    <a:cs typeface="Times New Roman" pitchFamily="18" charset="0"/>
                  </a:rPr>
                  <a:t>и равна </a:t>
                </a:r>
                <a:r>
                  <a:rPr lang="ru-RU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sz="20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13</m:t>
                            </m:r>
                          </m:e>
                        </m:rad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sz="2000" dirty="0" smtClean="0">
                    <a:cs typeface="Times New Roman" pitchFamily="18" charset="0"/>
                  </a:rPr>
                  <a:t>.</a:t>
                </a:r>
                <a:r>
                  <a:rPr lang="ru-RU" sz="2000" dirty="0">
                    <a:cs typeface="Times New Roman" pitchFamily="18" charset="0"/>
                  </a:rPr>
                  <a:t> Однако путь из </a:t>
                </a:r>
                <a:r>
                  <a:rPr lang="en-US" sz="2000" i="1" dirty="0">
                    <a:cs typeface="Times New Roman" pitchFamily="18" charset="0"/>
                  </a:rPr>
                  <a:t>A </a:t>
                </a:r>
                <a:r>
                  <a:rPr lang="ru-RU" sz="2000" dirty="0">
                    <a:cs typeface="Times New Roman" pitchFamily="18" charset="0"/>
                  </a:rPr>
                  <a:t>в </a:t>
                </a:r>
                <a:r>
                  <a:rPr lang="ru-RU" sz="2000" i="1" dirty="0">
                    <a:cs typeface="Times New Roman" pitchFamily="18" charset="0"/>
                  </a:rPr>
                  <a:t>D </a:t>
                </a:r>
                <a:r>
                  <a:rPr lang="ru-RU" sz="2000" dirty="0">
                    <a:cs typeface="Times New Roman" pitchFamily="18" charset="0"/>
                  </a:rPr>
                  <a:t>может проходить не только по боковым граням, но и по боковой грани и основанию. Соответствующая развертка изображена на рисунке 19. </a:t>
                </a:r>
              </a:p>
            </p:txBody>
          </p:sp>
        </mc:Choice>
        <mc:Fallback xmlns="">
          <p:sp>
            <p:nvSpPr>
              <p:cNvPr id="8602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7999" y="3212976"/>
                <a:ext cx="9144000" cy="1519238"/>
              </a:xfrm>
              <a:prstGeom prst="rect">
                <a:avLst/>
              </a:prstGeom>
              <a:blipFill rotWithShape="1">
                <a:blip r:embed="rId4"/>
                <a:stretch>
                  <a:fillRect l="-733" t="-2008" r="-667" b="-562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603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5680"/>
            <a:ext cx="1574800" cy="243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6028" name="Text Box 12"/>
              <p:cNvSpPr txBox="1">
                <a:spLocks noChangeArrowheads="1"/>
              </p:cNvSpPr>
              <p:nvPr/>
            </p:nvSpPr>
            <p:spPr bwMode="auto">
              <a:xfrm>
                <a:off x="0" y="4724182"/>
                <a:ext cx="9144000" cy="1555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sz="2000" dirty="0" smtClean="0">
                    <a:cs typeface="Times New Roman" pitchFamily="18" charset="0"/>
                  </a:rPr>
                  <a:t>      </a:t>
                </a:r>
                <a:r>
                  <a:rPr lang="ru-RU" sz="2000" dirty="0" smtClean="0">
                    <a:cs typeface="Times New Roman" pitchFamily="18" charset="0"/>
                  </a:rPr>
                  <a:t>В этом случае кратчайшим путем является отрезок </a:t>
                </a:r>
                <a:r>
                  <a:rPr lang="en-US" sz="2000" i="1" dirty="0">
                    <a:cs typeface="Times New Roman" pitchFamily="18" charset="0"/>
                  </a:rPr>
                  <a:t>AD</a:t>
                </a:r>
                <a:r>
                  <a:rPr lang="ru-RU" sz="2000" dirty="0">
                    <a:cs typeface="Times New Roman" pitchFamily="18" charset="0"/>
                  </a:rPr>
                  <a:t>, длина которого равна </a:t>
                </a:r>
                <a:r>
                  <a:rPr lang="ru-RU" sz="2000" dirty="0"/>
                  <a:t>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sz="20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7+2</m:t>
                            </m:r>
                            <m:rad>
                              <m:radPr>
                                <m:degHide m:val="on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3</m:t>
                                </m:r>
                              </m:e>
                            </m:rad>
                          </m:e>
                        </m:rad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sz="2000" dirty="0">
                    <a:cs typeface="Times New Roman" pitchFamily="18" charset="0"/>
                  </a:rPr>
                  <a:t>. Непосредственные вычисления показывают, что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>
                                <a:latin typeface="Cambria Math"/>
                              </a:rPr>
                              <m:t>7+2</m:t>
                            </m:r>
                            <m:rad>
                              <m:radPr>
                                <m:degHide m:val="on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i="1">
                                    <a:latin typeface="Cambria Math"/>
                                  </a:rPr>
                                  <m:t>3</m:t>
                                </m:r>
                              </m:e>
                            </m:rad>
                          </m:e>
                        </m:rad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 smtClean="0">
                    <a:cs typeface="Times New Roman" pitchFamily="18" charset="0"/>
                  </a:rPr>
                  <a:t> &lt; </a:t>
                </a:r>
                <a:r>
                  <a:rPr lang="ru-RU" sz="2000" dirty="0" smtClean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>
                                <a:latin typeface="Cambria Math"/>
                              </a:rPr>
                              <m:t>13</m:t>
                            </m:r>
                          </m:e>
                        </m:rad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sz="2000" dirty="0" smtClean="0">
                    <a:cs typeface="Times New Roman" pitchFamily="18" charset="0"/>
                  </a:rPr>
                  <a:t>, </a:t>
                </a:r>
                <a:r>
                  <a:rPr lang="ru-RU" sz="2000" dirty="0">
                    <a:cs typeface="Times New Roman" pitchFamily="18" charset="0"/>
                  </a:rPr>
                  <a:t>следовательно, этот путь является кратчайшим. Соответствующий путь на поверхности призмы изображен на рисунке 20. </a:t>
                </a:r>
              </a:p>
            </p:txBody>
          </p:sp>
        </mc:Choice>
        <mc:Fallback xmlns="">
          <p:sp>
            <p:nvSpPr>
              <p:cNvPr id="86028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724182"/>
                <a:ext cx="9144000" cy="1555750"/>
              </a:xfrm>
              <a:prstGeom prst="rect">
                <a:avLst/>
              </a:prstGeom>
              <a:blipFill rotWithShape="1">
                <a:blip r:embed="rId6"/>
                <a:stretch>
                  <a:fillRect l="-667" t="-1961" r="-667" b="-58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6039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465" y="514733"/>
            <a:ext cx="21177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11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0" y="38100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dirty="0" smtClean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Найдите </a:t>
            </a:r>
            <a:r>
              <a:rPr lang="ru-RU" dirty="0">
                <a:cs typeface="Times New Roman" pitchFamily="18" charset="0"/>
              </a:rPr>
              <a:t>длину кратчайшего пути по поверхности правильной шестиугольной призмы </a:t>
            </a:r>
            <a:r>
              <a:rPr lang="en-US" i="1" dirty="0">
                <a:cs typeface="Times New Roman" pitchFamily="18" charset="0"/>
              </a:rPr>
              <a:t>ABCDEFA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E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F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(рис. 21), соединяющего вершины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. Все ребра призмы равны 1.</a:t>
            </a:r>
          </a:p>
        </p:txBody>
      </p:sp>
      <p:pic>
        <p:nvPicPr>
          <p:cNvPr id="88082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060848"/>
            <a:ext cx="3002948" cy="273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75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0" y="10943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dirty="0" smtClean="0">
                <a:solidFill>
                  <a:srgbClr val="FF3300"/>
                </a:solidFill>
                <a:cs typeface="Times New Roman" pitchFamily="18" charset="0"/>
              </a:rPr>
              <a:t>	</a:t>
            </a:r>
            <a:r>
              <a:rPr lang="ru-RU" sz="2000" dirty="0" smtClean="0">
                <a:solidFill>
                  <a:srgbClr val="FF3300"/>
                </a:solidFill>
                <a:cs typeface="Times New Roman" pitchFamily="18" charset="0"/>
              </a:rPr>
              <a:t>Решение</a:t>
            </a:r>
            <a:r>
              <a:rPr lang="ru-RU" sz="2000" dirty="0">
                <a:solidFill>
                  <a:srgbClr val="FF3300"/>
                </a:solidFill>
                <a:cs typeface="Times New Roman" pitchFamily="18" charset="0"/>
              </a:rPr>
              <a:t>.</a:t>
            </a:r>
            <a:r>
              <a:rPr lang="ru-RU" sz="2000" dirty="0">
                <a:cs typeface="Times New Roman" pitchFamily="18" charset="0"/>
              </a:rPr>
              <a:t> Рассмотрим развертку, состоящую из трех боковых граней призмы, изображенную на рисунке 22. </a:t>
            </a:r>
          </a:p>
        </p:txBody>
      </p:sp>
      <p:pic>
        <p:nvPicPr>
          <p:cNvPr id="88084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3091"/>
            <a:ext cx="34417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8073" name="Text Box 9"/>
              <p:cNvSpPr txBox="1">
                <a:spLocks noChangeArrowheads="1"/>
              </p:cNvSpPr>
              <p:nvPr/>
            </p:nvSpPr>
            <p:spPr bwMode="auto">
              <a:xfrm>
                <a:off x="19251" y="2900362"/>
                <a:ext cx="9144000" cy="13668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sz="2000" dirty="0" smtClean="0">
                    <a:cs typeface="Times New Roman" pitchFamily="18" charset="0"/>
                  </a:rPr>
                  <a:t>	</a:t>
                </a:r>
                <a:r>
                  <a:rPr lang="ru-RU" sz="2000" dirty="0" smtClean="0">
                    <a:cs typeface="Times New Roman" pitchFamily="18" charset="0"/>
                  </a:rPr>
                  <a:t>Длина кратчайшего пути по этим граням призмы равна длине отрезка </a:t>
                </a:r>
                <a:r>
                  <a:rPr lang="en-US" sz="2000" i="1" dirty="0">
                    <a:cs typeface="Times New Roman" pitchFamily="18" charset="0"/>
                  </a:rPr>
                  <a:t>AD</a:t>
                </a:r>
                <a:r>
                  <a:rPr lang="ru-RU" sz="2000" baseline="-30000" dirty="0">
                    <a:cs typeface="Times New Roman" pitchFamily="18" charset="0"/>
                  </a:rPr>
                  <a:t>1</a:t>
                </a:r>
                <a:r>
                  <a:rPr lang="ru-RU" sz="2000" i="1" dirty="0">
                    <a:cs typeface="Times New Roman" pitchFamily="18" charset="0"/>
                  </a:rPr>
                  <a:t> </a:t>
                </a:r>
                <a:r>
                  <a:rPr lang="ru-RU" sz="2000" dirty="0">
                    <a:cs typeface="Times New Roman" pitchFamily="18" charset="0"/>
                  </a:rPr>
                  <a:t>и равна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0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ru-RU" sz="2000" b="0" i="1" smtClean="0">
                            <a:latin typeface="Cambria Math"/>
                            <a:cs typeface="Times New Roman" pitchFamily="18" charset="0"/>
                          </a:rPr>
                          <m:t>10</m:t>
                        </m:r>
                      </m:e>
                    </m:rad>
                  </m:oMath>
                </a14:m>
                <a:r>
                  <a:rPr lang="ru-RU" sz="2000" dirty="0" smtClean="0">
                    <a:cs typeface="Times New Roman" pitchFamily="18" charset="0"/>
                  </a:rPr>
                  <a:t>. </a:t>
                </a:r>
                <a:r>
                  <a:rPr lang="ru-RU" sz="2000" dirty="0">
                    <a:cs typeface="Times New Roman" pitchFamily="18" charset="0"/>
                  </a:rPr>
                  <a:t>Однако путь из </a:t>
                </a:r>
                <a:r>
                  <a:rPr lang="en-US" sz="2000" i="1" dirty="0">
                    <a:cs typeface="Times New Roman" pitchFamily="18" charset="0"/>
                  </a:rPr>
                  <a:t>A </a:t>
                </a:r>
                <a:r>
                  <a:rPr lang="ru-RU" sz="2000" dirty="0">
                    <a:cs typeface="Times New Roman" pitchFamily="18" charset="0"/>
                  </a:rPr>
                  <a:t>в </a:t>
                </a:r>
                <a:r>
                  <a:rPr lang="ru-RU" sz="2000" i="1" dirty="0">
                    <a:cs typeface="Times New Roman" pitchFamily="18" charset="0"/>
                  </a:rPr>
                  <a:t>D</a:t>
                </a:r>
                <a:r>
                  <a:rPr lang="ru-RU" sz="2000" baseline="-30000" dirty="0">
                    <a:cs typeface="Times New Roman" pitchFamily="18" charset="0"/>
                  </a:rPr>
                  <a:t>1</a:t>
                </a:r>
                <a:r>
                  <a:rPr lang="ru-RU" sz="2000" i="1" dirty="0">
                    <a:cs typeface="Times New Roman" pitchFamily="18" charset="0"/>
                  </a:rPr>
                  <a:t> </a:t>
                </a:r>
                <a:r>
                  <a:rPr lang="ru-RU" sz="2000" dirty="0">
                    <a:cs typeface="Times New Roman" pitchFamily="18" charset="0"/>
                  </a:rPr>
                  <a:t>может проходить не только по боковым граням, но и по боковой грани и основанию. Соответствующая развертка изображена на рисунке 23. </a:t>
                </a:r>
              </a:p>
            </p:txBody>
          </p:sp>
        </mc:Choice>
        <mc:Fallback xmlns="">
          <p:sp>
            <p:nvSpPr>
              <p:cNvPr id="88073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251" y="2900362"/>
                <a:ext cx="9144000" cy="1366838"/>
              </a:xfrm>
              <a:prstGeom prst="rect">
                <a:avLst/>
              </a:prstGeom>
              <a:blipFill rotWithShape="1">
                <a:blip r:embed="rId4"/>
                <a:stretch>
                  <a:fillRect l="-667" t="-2232" r="-733" b="-625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8085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28662"/>
            <a:ext cx="162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8077" name="Text Box 13"/>
              <p:cNvSpPr txBox="1">
                <a:spLocks noChangeArrowheads="1"/>
              </p:cNvSpPr>
              <p:nvPr/>
            </p:nvSpPr>
            <p:spPr bwMode="auto">
              <a:xfrm>
                <a:off x="0" y="4277693"/>
                <a:ext cx="9144000" cy="14414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sz="2000" dirty="0" smtClean="0">
                    <a:cs typeface="Times New Roman" pitchFamily="18" charset="0"/>
                  </a:rPr>
                  <a:t>	</a:t>
                </a:r>
                <a:r>
                  <a:rPr lang="ru-RU" sz="2000" dirty="0" smtClean="0">
                    <a:cs typeface="Times New Roman" pitchFamily="18" charset="0"/>
                  </a:rPr>
                  <a:t>В этом случае кратчайшим путем является отрезок </a:t>
                </a:r>
                <a:r>
                  <a:rPr lang="en-US" sz="2000" i="1" dirty="0">
                    <a:cs typeface="Times New Roman" pitchFamily="18" charset="0"/>
                  </a:rPr>
                  <a:t>AD</a:t>
                </a:r>
                <a:r>
                  <a:rPr lang="ru-RU" sz="2000" baseline="-30000" dirty="0">
                    <a:cs typeface="Times New Roman" pitchFamily="18" charset="0"/>
                  </a:rPr>
                  <a:t>1</a:t>
                </a:r>
                <a:r>
                  <a:rPr lang="ru-RU" sz="2000" dirty="0">
                    <a:cs typeface="Times New Roman" pitchFamily="18" charset="0"/>
                  </a:rPr>
                  <a:t>, длина которого равна</a:t>
                </a:r>
                <a:r>
                  <a:rPr lang="ru-RU" sz="20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sz="2000" b="0" i="1" smtClean="0">
                            <a:latin typeface="Cambria Math"/>
                          </a:rPr>
                          <m:t>5+2</m:t>
                        </m:r>
                        <m:rad>
                          <m:radPr>
                            <m:degHide m:val="on"/>
                            <m:ctrlPr>
                              <a:rPr lang="ru-RU" sz="2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b="0" i="1" smtClean="0">
                                <a:latin typeface="Cambria Math"/>
                              </a:rPr>
                              <m:t>3</m:t>
                            </m:r>
                          </m:e>
                        </m:rad>
                      </m:e>
                    </m:rad>
                  </m:oMath>
                </a14:m>
                <a:r>
                  <a:rPr lang="ru-RU" sz="2000" dirty="0">
                    <a:cs typeface="Times New Roman" pitchFamily="18" charset="0"/>
                  </a:rPr>
                  <a:t>. Непосредственные вычисления показывают, что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sz="2000" i="1">
                            <a:latin typeface="Cambria Math"/>
                          </a:rPr>
                          <m:t>5+2</m:t>
                        </m:r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e>
                    </m:rad>
                    <m:r>
                      <a:rPr lang="en-US" sz="2000" b="0" i="1" smtClean="0">
                        <a:latin typeface="Cambria Math"/>
                      </a:rPr>
                      <m:t>&lt;</m:t>
                    </m:r>
                    <m:rad>
                      <m:radPr>
                        <m:degHide m:val="on"/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/>
                          </a:rPr>
                          <m:t>10</m:t>
                        </m:r>
                      </m:e>
                    </m:rad>
                  </m:oMath>
                </a14:m>
                <a:r>
                  <a:rPr lang="ru-RU" sz="2000" dirty="0">
                    <a:cs typeface="Times New Roman" pitchFamily="18" charset="0"/>
                  </a:rPr>
                  <a:t>, следовательно, этот путь является кратчайшим. Соответствующий путь на поверхности призмы изображен на рисунке 24. </a:t>
                </a:r>
              </a:p>
            </p:txBody>
          </p:sp>
        </mc:Choice>
        <mc:Fallback xmlns="">
          <p:sp>
            <p:nvSpPr>
              <p:cNvPr id="88077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277693"/>
                <a:ext cx="9144000" cy="1441450"/>
              </a:xfrm>
              <a:prstGeom prst="rect">
                <a:avLst/>
              </a:prstGeom>
              <a:blipFill rotWithShape="1">
                <a:blip r:embed="rId6"/>
                <a:stretch>
                  <a:fillRect l="-667" t="-2119" r="-667" b="-720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8089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750" y="677862"/>
            <a:ext cx="24384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2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0" y="3810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Найдите </a:t>
            </a:r>
            <a:r>
              <a:rPr lang="ru-RU" dirty="0">
                <a:cs typeface="Times New Roman" pitchFamily="18" charset="0"/>
              </a:rPr>
              <a:t>длину кратчайшего пути по поверхности </a:t>
            </a:r>
            <a:r>
              <a:rPr lang="ru-RU" dirty="0"/>
              <a:t>октаэдра</a:t>
            </a:r>
            <a:r>
              <a:rPr lang="ru-RU" dirty="0">
                <a:cs typeface="Times New Roman" pitchFamily="18" charset="0"/>
              </a:rPr>
              <a:t>, соединяющего вершины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dirty="0">
                <a:cs typeface="Times New Roman" pitchFamily="18" charset="0"/>
              </a:rPr>
              <a:t>. </a:t>
            </a:r>
            <a:r>
              <a:rPr lang="ru-RU" dirty="0"/>
              <a:t>Р</a:t>
            </a:r>
            <a:r>
              <a:rPr lang="ru-RU" dirty="0">
                <a:cs typeface="Times New Roman" pitchFamily="18" charset="0"/>
              </a:rPr>
              <a:t>ебра </a:t>
            </a:r>
            <a:r>
              <a:rPr lang="ru-RU" dirty="0"/>
              <a:t>октаэдра</a:t>
            </a:r>
            <a:r>
              <a:rPr lang="ru-RU" dirty="0">
                <a:cs typeface="Times New Roman" pitchFamily="18" charset="0"/>
              </a:rPr>
              <a:t> равны 1.</a:t>
            </a:r>
          </a:p>
        </p:txBody>
      </p:sp>
      <p:pic>
        <p:nvPicPr>
          <p:cNvPr id="108562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28800"/>
            <a:ext cx="2972496" cy="263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022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8550" name="Text Box 6"/>
              <p:cNvSpPr txBox="1">
                <a:spLocks noChangeArrowheads="1"/>
              </p:cNvSpPr>
              <p:nvPr/>
            </p:nvSpPr>
            <p:spPr bwMode="auto">
              <a:xfrm>
                <a:off x="0" y="260648"/>
                <a:ext cx="9144000" cy="8826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dirty="0" smtClean="0">
                    <a:solidFill>
                      <a:srgbClr val="FF3300"/>
                    </a:solidFill>
                    <a:cs typeface="Times New Roman" pitchFamily="18" charset="0"/>
                  </a:rPr>
                  <a:t>	</a:t>
                </a:r>
                <a:r>
                  <a:rPr lang="ru-RU" dirty="0" smtClean="0">
                    <a:solidFill>
                      <a:srgbClr val="FF3300"/>
                    </a:solidFill>
                    <a:cs typeface="Times New Roman" pitchFamily="18" charset="0"/>
                  </a:rPr>
                  <a:t>Решение.</a:t>
                </a:r>
                <a:r>
                  <a:rPr lang="ru-RU" dirty="0">
                    <a:cs typeface="Times New Roman" pitchFamily="18" charset="0"/>
                  </a:rPr>
                  <a:t> </a:t>
                </a:r>
                <a:r>
                  <a:rPr lang="ru-RU" dirty="0"/>
                  <a:t>Искомый путь проходит через середину </a:t>
                </a:r>
                <a:r>
                  <a:rPr lang="en-US" i="1" dirty="0"/>
                  <a:t>C </a:t>
                </a:r>
                <a:r>
                  <a:rPr lang="ru-RU" dirty="0"/>
                  <a:t>ребра</a:t>
                </a:r>
                <a:r>
                  <a:rPr lang="ru-RU" dirty="0">
                    <a:cs typeface="Times New Roman" pitchFamily="18" charset="0"/>
                  </a:rPr>
                  <a:t> </a:t>
                </a:r>
                <a:r>
                  <a:rPr lang="ru-RU" dirty="0"/>
                  <a:t>октаэдра. Его длина </a:t>
                </a:r>
                <a:r>
                  <a:rPr lang="ru-RU" dirty="0" smtClean="0"/>
                  <a:t>равна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b="0" i="1" smtClean="0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108550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260648"/>
                <a:ext cx="9144000" cy="882650"/>
              </a:xfrm>
              <a:prstGeom prst="rect">
                <a:avLst/>
              </a:prstGeom>
              <a:blipFill rotWithShape="1">
                <a:blip r:embed="rId3"/>
                <a:stretch>
                  <a:fillRect l="-1000" t="-5517" r="-1000" b="-1310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8563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93620"/>
            <a:ext cx="3216330" cy="284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60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0" y="3810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Найдите </a:t>
            </a:r>
            <a:r>
              <a:rPr lang="ru-RU" dirty="0">
                <a:cs typeface="Times New Roman" pitchFamily="18" charset="0"/>
              </a:rPr>
              <a:t>длину кратчайшего пути по поверхности </a:t>
            </a:r>
            <a:r>
              <a:rPr lang="ru-RU" dirty="0"/>
              <a:t>икосаэдра</a:t>
            </a:r>
            <a:r>
              <a:rPr lang="ru-RU" dirty="0">
                <a:cs typeface="Times New Roman" pitchFamily="18" charset="0"/>
              </a:rPr>
              <a:t>, соединяющего вершины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dirty="0">
                <a:cs typeface="Times New Roman" pitchFamily="18" charset="0"/>
              </a:rPr>
              <a:t>. </a:t>
            </a:r>
            <a:r>
              <a:rPr lang="ru-RU" dirty="0"/>
              <a:t>Р</a:t>
            </a:r>
            <a:r>
              <a:rPr lang="ru-RU" dirty="0">
                <a:cs typeface="Times New Roman" pitchFamily="18" charset="0"/>
              </a:rPr>
              <a:t>ебра </a:t>
            </a:r>
            <a:r>
              <a:rPr lang="ru-RU" dirty="0"/>
              <a:t>икосаэдра</a:t>
            </a:r>
            <a:r>
              <a:rPr lang="ru-RU" dirty="0">
                <a:cs typeface="Times New Roman" pitchFamily="18" charset="0"/>
              </a:rPr>
              <a:t> равны 1.</a:t>
            </a:r>
          </a:p>
        </p:txBody>
      </p:sp>
      <p:pic>
        <p:nvPicPr>
          <p:cNvPr id="11060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311" y="1340768"/>
            <a:ext cx="250742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8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0599" name="Text Box 7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12345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dirty="0" smtClean="0">
                    <a:solidFill>
                      <a:srgbClr val="FF3300"/>
                    </a:solidFill>
                    <a:cs typeface="Times New Roman" pitchFamily="18" charset="0"/>
                  </a:rPr>
                  <a:t>	</a:t>
                </a:r>
                <a:r>
                  <a:rPr lang="ru-RU" dirty="0" smtClean="0">
                    <a:solidFill>
                      <a:srgbClr val="FF3300"/>
                    </a:solidFill>
                    <a:cs typeface="Times New Roman" pitchFamily="18" charset="0"/>
                  </a:rPr>
                  <a:t>Решение</a:t>
                </a:r>
                <a:r>
                  <a:rPr lang="ru-RU" dirty="0">
                    <a:solidFill>
                      <a:srgbClr val="FF3300"/>
                    </a:solidFill>
                    <a:cs typeface="Times New Roman" pitchFamily="18" charset="0"/>
                  </a:rPr>
                  <a:t>.</a:t>
                </a:r>
                <a:r>
                  <a:rPr lang="ru-RU" dirty="0">
                    <a:cs typeface="Times New Roman" pitchFamily="18" charset="0"/>
                  </a:rPr>
                  <a:t> Рассмотрим развертку, состоящую из двух соседних граней </a:t>
                </a:r>
                <a:r>
                  <a:rPr lang="ru-RU" dirty="0"/>
                  <a:t>икосаэдра</a:t>
                </a:r>
                <a:r>
                  <a:rPr lang="ru-RU" dirty="0">
                    <a:cs typeface="Times New Roman" pitchFamily="18" charset="0"/>
                  </a:rPr>
                  <a:t>, изображенную на рисунке</a:t>
                </a:r>
                <a:r>
                  <a:rPr lang="ru-RU" dirty="0"/>
                  <a:t>.</a:t>
                </a:r>
                <a:r>
                  <a:rPr lang="ru-RU" dirty="0">
                    <a:cs typeface="Times New Roman" pitchFamily="18" charset="0"/>
                  </a:rPr>
                  <a:t> </a:t>
                </a:r>
                <a:r>
                  <a:rPr lang="ru-RU" dirty="0"/>
                  <a:t>Искомым путем является отрезок </a:t>
                </a:r>
                <a:r>
                  <a:rPr lang="en-US" i="1" dirty="0"/>
                  <a:t>AB</a:t>
                </a:r>
                <a:r>
                  <a:rPr lang="ru-RU" dirty="0"/>
                  <a:t>. Его длина </a:t>
                </a:r>
                <a:r>
                  <a:rPr lang="ru-RU" dirty="0" smtClean="0"/>
                  <a:t>равна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7</m:t>
                        </m:r>
                      </m:e>
                    </m:rad>
                  </m:oMath>
                </a14:m>
                <a:r>
                  <a:rPr lang="ru-RU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110599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1234569"/>
              </a:xfrm>
              <a:prstGeom prst="rect">
                <a:avLst/>
              </a:prstGeom>
              <a:blipFill rotWithShape="1">
                <a:blip r:embed="rId3"/>
                <a:stretch>
                  <a:fillRect l="-1000" t="-3941" r="-1000" b="-1034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060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53876"/>
            <a:ext cx="1474788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60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2088232" cy="265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606" name="Text Box 14"/>
          <p:cNvSpPr txBox="1">
            <a:spLocks noChangeArrowheads="1"/>
          </p:cNvSpPr>
          <p:nvPr/>
        </p:nvSpPr>
        <p:spPr bwMode="auto">
          <a:xfrm>
            <a:off x="0" y="4221088"/>
            <a:ext cx="914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 smtClean="0"/>
              <a:t>	</a:t>
            </a:r>
            <a:r>
              <a:rPr lang="ru-RU" dirty="0" smtClean="0"/>
              <a:t>Соответствующий </a:t>
            </a:r>
            <a:r>
              <a:rPr lang="ru-RU" dirty="0"/>
              <a:t>путь по поверхности икосаэдра изображен на рисунке.</a:t>
            </a:r>
          </a:p>
        </p:txBody>
      </p:sp>
    </p:spTree>
    <p:extLst>
      <p:ext uri="{BB962C8B-B14F-4D97-AF65-F5344CB8AC3E}">
        <p14:creationId xmlns:p14="http://schemas.microsoft.com/office/powerpoint/2010/main" val="146698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0" y="33265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Курсы по выбору и элективные курсы</a:t>
            </a:r>
            <a:endParaRPr lang="ru-RU" sz="1800" dirty="0"/>
          </a:p>
        </p:txBody>
      </p:sp>
      <p:pic>
        <p:nvPicPr>
          <p:cNvPr id="4" name="Рисунок 3" descr="ОБЛОЖКА Многогранник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04248" y="2492896"/>
            <a:ext cx="2041943" cy="2700000"/>
          </a:xfrm>
          <a:prstGeom prst="rect">
            <a:avLst/>
          </a:prstGeom>
        </p:spPr>
      </p:pic>
      <p:pic>
        <p:nvPicPr>
          <p:cNvPr id="5" name="Рисунок 4" descr="ОБЛОЖКА Многоугольник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700808"/>
            <a:ext cx="2072835" cy="2700000"/>
          </a:xfrm>
          <a:prstGeom prst="rect">
            <a:avLst/>
          </a:prstGeom>
        </p:spPr>
      </p:pic>
      <p:pic>
        <p:nvPicPr>
          <p:cNvPr id="6" name="Рисунок 5" descr="ОБЛОЖКА  Простр.изобр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628800"/>
            <a:ext cx="2047323" cy="2700000"/>
          </a:xfrm>
          <a:prstGeom prst="rect">
            <a:avLst/>
          </a:prstGeom>
        </p:spPr>
      </p:pic>
      <p:pic>
        <p:nvPicPr>
          <p:cNvPr id="32780" name="Picture 12" descr="C:\Documents and Settings\Администратор\Мои документы\PICTURE\Учебники\УМК\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7" t="640" r="36741" b="53731"/>
          <a:stretch>
            <a:fillRect/>
          </a:stretch>
        </p:blipFill>
        <p:spPr bwMode="auto">
          <a:xfrm>
            <a:off x="2483768" y="2492896"/>
            <a:ext cx="2081776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40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000" dirty="0" smtClean="0">
                <a:cs typeface="Times New Roman" pitchFamily="18" charset="0"/>
              </a:rPr>
              <a:t>	Рассмотрим </a:t>
            </a:r>
            <a:r>
              <a:rPr lang="ru-RU" sz="2000" dirty="0">
                <a:cs typeface="Times New Roman" pitchFamily="18" charset="0"/>
              </a:rPr>
              <a:t>теперь задачу, предложенную на Объединенной межвузовской математической олимпиаде 2011 года учащимся 11 класса, формулировку которой мы привели в начале данной статьи.</a:t>
            </a:r>
          </a:p>
        </p:txBody>
      </p:sp>
      <p:sp>
        <p:nvSpPr>
          <p:cNvPr id="90130" name="Text Box 18"/>
          <p:cNvSpPr txBox="1">
            <a:spLocks noChangeArrowheads="1"/>
          </p:cNvSpPr>
          <p:nvPr/>
        </p:nvSpPr>
        <p:spPr bwMode="auto">
          <a:xfrm>
            <a:off x="0" y="1219200"/>
            <a:ext cx="9144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000" dirty="0" smtClean="0">
                <a:cs typeface="Times New Roman" pitchFamily="18" charset="0"/>
              </a:rPr>
              <a:t>	На </a:t>
            </a:r>
            <a:r>
              <a:rPr lang="ru-RU" sz="2000" dirty="0">
                <a:cs typeface="Times New Roman" pitchFamily="18" charset="0"/>
              </a:rPr>
              <a:t>рисунке 25 изображен многогранник, все двугранные углы которого прямые. Найдите длину кратчайшего пути по поверхности этого многогранника, соединяющего вершины </a:t>
            </a:r>
            <a:r>
              <a:rPr lang="en-US" sz="2000" i="1" dirty="0">
                <a:cs typeface="Times New Roman" pitchFamily="18" charset="0"/>
              </a:rPr>
              <a:t>B </a:t>
            </a:r>
            <a:r>
              <a:rPr lang="ru-RU" sz="2000" dirty="0">
                <a:cs typeface="Times New Roman" pitchFamily="18" charset="0"/>
              </a:rPr>
              <a:t>и </a:t>
            </a:r>
            <a:r>
              <a:rPr lang="en-US" sz="2000" i="1" dirty="0">
                <a:cs typeface="Times New Roman" pitchFamily="18" charset="0"/>
              </a:rPr>
              <a:t>C</a:t>
            </a:r>
            <a:r>
              <a:rPr lang="ru-RU" sz="2000" baseline="-30000" dirty="0">
                <a:cs typeface="Times New Roman" pitchFamily="18" charset="0"/>
              </a:rPr>
              <a:t>2</a:t>
            </a:r>
            <a:r>
              <a:rPr lang="ru-RU" sz="2000" dirty="0">
                <a:cs typeface="Times New Roman" pitchFamily="18" charset="0"/>
              </a:rPr>
              <a:t>. </a:t>
            </a:r>
          </a:p>
        </p:txBody>
      </p:sp>
      <p:pic>
        <p:nvPicPr>
          <p:cNvPr id="90131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48880"/>
            <a:ext cx="2974331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98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0" y="32284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000" dirty="0" smtClean="0">
                <a:solidFill>
                  <a:srgbClr val="FF3300"/>
                </a:solidFill>
                <a:cs typeface="Times New Roman" pitchFamily="18" charset="0"/>
              </a:rPr>
              <a:t>	Решение</a:t>
            </a:r>
            <a:r>
              <a:rPr lang="ru-RU" sz="2000" dirty="0">
                <a:solidFill>
                  <a:srgbClr val="FF3300"/>
                </a:solidFill>
                <a:cs typeface="Times New Roman" pitchFamily="18" charset="0"/>
              </a:rPr>
              <a:t>.</a:t>
            </a:r>
            <a:r>
              <a:rPr lang="ru-RU" sz="2000" dirty="0">
                <a:cs typeface="Times New Roman" pitchFamily="18" charset="0"/>
              </a:rPr>
              <a:t> Рассмотрим развертку трех граней этого многогранника, изображенную на рисунке 26. </a:t>
            </a:r>
          </a:p>
        </p:txBody>
      </p:sp>
      <p:pic>
        <p:nvPicPr>
          <p:cNvPr id="90132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08720"/>
            <a:ext cx="18224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0125" name="Text Box 13"/>
              <p:cNvSpPr txBox="1">
                <a:spLocks noChangeArrowheads="1"/>
              </p:cNvSpPr>
              <p:nvPr/>
            </p:nvSpPr>
            <p:spPr bwMode="auto">
              <a:xfrm>
                <a:off x="0" y="3645024"/>
                <a:ext cx="9144000" cy="10588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2000" dirty="0" smtClean="0">
                    <a:cs typeface="Times New Roman" pitchFamily="18" charset="0"/>
                  </a:rPr>
                  <a:t>	Кратчайшим </a:t>
                </a:r>
                <a:r>
                  <a:rPr lang="ru-RU" sz="2000" dirty="0">
                    <a:cs typeface="Times New Roman" pitchFamily="18" charset="0"/>
                  </a:rPr>
                  <a:t>путем из точки </a:t>
                </a:r>
                <a:r>
                  <a:rPr lang="ru-RU" sz="2000" i="1" dirty="0">
                    <a:cs typeface="Times New Roman" pitchFamily="18" charset="0"/>
                  </a:rPr>
                  <a:t>B </a:t>
                </a:r>
                <a:r>
                  <a:rPr lang="ru-RU" sz="2000" dirty="0">
                    <a:cs typeface="Times New Roman" pitchFamily="18" charset="0"/>
                  </a:rPr>
                  <a:t>в точку </a:t>
                </a:r>
                <a:r>
                  <a:rPr lang="en-US" sz="2000" i="1" dirty="0">
                    <a:cs typeface="Times New Roman" pitchFamily="18" charset="0"/>
                  </a:rPr>
                  <a:t>C</a:t>
                </a:r>
                <a:r>
                  <a:rPr lang="ru-RU" sz="2000" dirty="0">
                    <a:cs typeface="Times New Roman" pitchFamily="18" charset="0"/>
                  </a:rPr>
                  <a:t>­</a:t>
                </a:r>
                <a:r>
                  <a:rPr lang="ru-RU" sz="2000" baseline="-30000" dirty="0">
                    <a:cs typeface="Times New Roman" pitchFamily="18" charset="0"/>
                  </a:rPr>
                  <a:t>2</a:t>
                </a:r>
                <a:r>
                  <a:rPr lang="ru-RU" sz="2000" dirty="0">
                    <a:cs typeface="Times New Roman" pitchFamily="18" charset="0"/>
                  </a:rPr>
                  <a:t> является отрезок </a:t>
                </a:r>
                <a:r>
                  <a:rPr lang="en-US" sz="2000" i="1" dirty="0">
                    <a:cs typeface="Times New Roman" pitchFamily="18" charset="0"/>
                  </a:rPr>
                  <a:t>BC</a:t>
                </a:r>
                <a:r>
                  <a:rPr lang="ru-RU" sz="2000" baseline="-30000" dirty="0">
                    <a:cs typeface="Times New Roman" pitchFamily="18" charset="0"/>
                  </a:rPr>
                  <a:t>2</a:t>
                </a:r>
                <a:r>
                  <a:rPr lang="ru-RU" sz="2000" dirty="0">
                    <a:cs typeface="Times New Roman" pitchFamily="18" charset="0"/>
                  </a:rPr>
                  <a:t>, длина которого </a:t>
                </a:r>
                <a:r>
                  <a:rPr lang="ru-RU" sz="2000" dirty="0" smtClean="0">
                    <a:cs typeface="Times New Roman" pitchFamily="18" charset="0"/>
                  </a:rPr>
                  <a:t>равна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0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ru-RU" sz="2000" b="0" i="1" smtClean="0">
                            <a:latin typeface="Cambria Math"/>
                            <a:cs typeface="Times New Roman" pitchFamily="18" charset="0"/>
                          </a:rPr>
                          <m:t>13</m:t>
                        </m:r>
                      </m:e>
                    </m:rad>
                  </m:oMath>
                </a14:m>
                <a:r>
                  <a:rPr lang="ru-RU" sz="2000" dirty="0" smtClean="0">
                    <a:cs typeface="Times New Roman" pitchFamily="18" charset="0"/>
                  </a:rPr>
                  <a:t>.</a:t>
                </a:r>
                <a:r>
                  <a:rPr lang="ru-RU" sz="2000" dirty="0">
                    <a:cs typeface="Times New Roman" pitchFamily="18" charset="0"/>
                  </a:rPr>
                  <a:t> Соответствующий путь на поверхности многогранника изображен на рисунке 27. </a:t>
                </a:r>
              </a:p>
            </p:txBody>
          </p:sp>
        </mc:Choice>
        <mc:Fallback xmlns="">
          <p:sp>
            <p:nvSpPr>
              <p:cNvPr id="90125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645024"/>
                <a:ext cx="9144000" cy="1058863"/>
              </a:xfrm>
              <a:prstGeom prst="rect">
                <a:avLst/>
              </a:prstGeom>
              <a:blipFill rotWithShape="1">
                <a:blip r:embed="rId4"/>
                <a:stretch>
                  <a:fillRect l="-667" t="-2874" r="-667" b="-804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0134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32520"/>
            <a:ext cx="24193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63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0" y="38100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На </a:t>
            </a:r>
            <a:r>
              <a:rPr lang="ru-RU" dirty="0">
                <a:cs typeface="Times New Roman" pitchFamily="18" charset="0"/>
              </a:rPr>
              <a:t>рисунке 28 изображен многогранник, все двугранные углы которого прямые. Найдите длину кратчайшего пути по поверхности этого многогранника, соединяющего вершины </a:t>
            </a:r>
            <a:r>
              <a:rPr lang="en-US" i="1" dirty="0">
                <a:cs typeface="Times New Roman" pitchFamily="18" charset="0"/>
              </a:rPr>
              <a:t>A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ru-RU" i="1" dirty="0">
                <a:cs typeface="Times New Roman" pitchFamily="18" charset="0"/>
              </a:rPr>
              <a:t>С</a:t>
            </a:r>
            <a:r>
              <a:rPr lang="ru-RU" baseline="-30000" dirty="0">
                <a:cs typeface="Times New Roman" pitchFamily="18" charset="0"/>
              </a:rPr>
              <a:t>2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graphicFrame>
        <p:nvGraphicFramePr>
          <p:cNvPr id="92177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9589103"/>
              </p:ext>
            </p:extLst>
          </p:nvPr>
        </p:nvGraphicFramePr>
        <p:xfrm>
          <a:off x="2697782" y="1772816"/>
          <a:ext cx="3748436" cy="2952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5" name="Точечный рисунок" r:id="rId4" imgW="2333333" imgH="1838095" progId="Paint.Picture">
                  <p:embed/>
                </p:oleObj>
              </mc:Choice>
              <mc:Fallback>
                <p:oleObj name="Точечный рисунок" r:id="rId4" imgW="2333333" imgH="183809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7782" y="1772816"/>
                        <a:ext cx="3748436" cy="29523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907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7" name="Text Box 7"/>
          <p:cNvSpPr txBox="1">
            <a:spLocks noChangeArrowheads="1"/>
          </p:cNvSpPr>
          <p:nvPr/>
        </p:nvSpPr>
        <p:spPr bwMode="auto">
          <a:xfrm>
            <a:off x="0" y="116632"/>
            <a:ext cx="914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solidFill>
                  <a:srgbClr val="FF3300"/>
                </a:solidFill>
                <a:cs typeface="Times New Roman" pitchFamily="18" charset="0"/>
              </a:rPr>
              <a:t>	Решение</a:t>
            </a:r>
            <a:r>
              <a:rPr lang="ru-RU" dirty="0">
                <a:solidFill>
                  <a:srgbClr val="FF3300"/>
                </a:solidFill>
                <a:cs typeface="Times New Roman" pitchFamily="18" charset="0"/>
              </a:rPr>
              <a:t>.</a:t>
            </a:r>
            <a:r>
              <a:rPr lang="ru-RU" dirty="0">
                <a:cs typeface="Times New Roman" pitchFamily="18" charset="0"/>
              </a:rPr>
              <a:t> Рассмотрим развертку двух граней этого многогранника, изображенную на рисунке 29. </a:t>
            </a:r>
          </a:p>
        </p:txBody>
      </p:sp>
      <p:graphicFrame>
        <p:nvGraphicFramePr>
          <p:cNvPr id="92179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2720564"/>
              </p:ext>
            </p:extLst>
          </p:nvPr>
        </p:nvGraphicFramePr>
        <p:xfrm>
          <a:off x="1835696" y="1196752"/>
          <a:ext cx="1630363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8" name="Точечный рисунок" r:id="rId4" imgW="1380952" imgH="2000000" progId="Paint.Picture">
                  <p:embed/>
                </p:oleObj>
              </mc:Choice>
              <mc:Fallback>
                <p:oleObj name="Точечный рисунок" r:id="rId4" imgW="1380952" imgH="20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1196752"/>
                        <a:ext cx="1630363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2170" name="Text Box 10"/>
              <p:cNvSpPr txBox="1">
                <a:spLocks noChangeArrowheads="1"/>
              </p:cNvSpPr>
              <p:nvPr/>
            </p:nvSpPr>
            <p:spPr bwMode="auto">
              <a:xfrm>
                <a:off x="0" y="3707775"/>
                <a:ext cx="9144000" cy="1252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 smtClean="0"/>
                  <a:t>	К</a:t>
                </a:r>
                <a:r>
                  <a:rPr lang="ru-RU" dirty="0" smtClean="0">
                    <a:cs typeface="Times New Roman" pitchFamily="18" charset="0"/>
                  </a:rPr>
                  <a:t>ратчайшим </a:t>
                </a:r>
                <a:r>
                  <a:rPr lang="ru-RU" dirty="0">
                    <a:cs typeface="Times New Roman" pitchFamily="18" charset="0"/>
                  </a:rPr>
                  <a:t>путем из точки </a:t>
                </a:r>
                <a:r>
                  <a:rPr lang="ru-RU" i="1" dirty="0">
                    <a:cs typeface="Times New Roman" pitchFamily="18" charset="0"/>
                  </a:rPr>
                  <a:t>A </a:t>
                </a:r>
                <a:r>
                  <a:rPr lang="ru-RU" dirty="0">
                    <a:cs typeface="Times New Roman" pitchFamily="18" charset="0"/>
                  </a:rPr>
                  <a:t>в точку </a:t>
                </a:r>
                <a:r>
                  <a:rPr lang="en-US" i="1" dirty="0">
                    <a:cs typeface="Times New Roman" pitchFamily="18" charset="0"/>
                  </a:rPr>
                  <a:t>C</a:t>
                </a:r>
                <a:r>
                  <a:rPr lang="ru-RU" baseline="-30000" dirty="0">
                    <a:cs typeface="Times New Roman" pitchFamily="18" charset="0"/>
                  </a:rPr>
                  <a:t>2</a:t>
                </a:r>
                <a:r>
                  <a:rPr lang="ru-RU" dirty="0">
                    <a:cs typeface="Times New Roman" pitchFamily="18" charset="0"/>
                  </a:rPr>
                  <a:t> является отрезок </a:t>
                </a:r>
                <a:r>
                  <a:rPr lang="en-US" i="1" dirty="0">
                    <a:cs typeface="Times New Roman" pitchFamily="18" charset="0"/>
                  </a:rPr>
                  <a:t>AC</a:t>
                </a:r>
                <a:r>
                  <a:rPr lang="ru-RU" baseline="-30000" dirty="0">
                    <a:cs typeface="Times New Roman" pitchFamily="18" charset="0"/>
                  </a:rPr>
                  <a:t>2</a:t>
                </a:r>
                <a:r>
                  <a:rPr lang="ru-RU" dirty="0">
                    <a:cs typeface="Times New Roman" pitchFamily="18" charset="0"/>
                  </a:rPr>
                  <a:t>, длина которого равна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ru-RU" b="0" i="0" smtClean="0">
                        <a:latin typeface="Cambria Math"/>
                      </a:rPr>
                      <m:t>2</m:t>
                    </m:r>
                    <m:rad>
                      <m:radPr>
                        <m:degHide m:val="on"/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b="0" i="1" smtClean="0">
                            <a:latin typeface="Cambria Math"/>
                          </a:rPr>
                          <m:t>5</m:t>
                        </m:r>
                      </m:e>
                    </m:rad>
                  </m:oMath>
                </a14:m>
                <a:r>
                  <a:rPr lang="ru-RU" dirty="0">
                    <a:cs typeface="Times New Roman" pitchFamily="18" charset="0"/>
                  </a:rPr>
                  <a:t>. Соответствующий путь на поверхности многогранника изображен на рисунке 30.</a:t>
                </a:r>
              </a:p>
            </p:txBody>
          </p:sp>
        </mc:Choice>
        <mc:Fallback xmlns="">
          <p:sp>
            <p:nvSpPr>
              <p:cNvPr id="92170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707775"/>
                <a:ext cx="9144000" cy="1252538"/>
              </a:xfrm>
              <a:prstGeom prst="rect">
                <a:avLst/>
              </a:prstGeom>
              <a:blipFill rotWithShape="1">
                <a:blip r:embed="rId6"/>
                <a:stretch>
                  <a:fillRect l="-1000" t="-3883" r="-1000" b="-92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2181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4697849"/>
              </p:ext>
            </p:extLst>
          </p:nvPr>
        </p:nvGraphicFramePr>
        <p:xfrm>
          <a:off x="4600426" y="1196752"/>
          <a:ext cx="2895600" cy="224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9" name="Точечный рисунок" r:id="rId7" imgW="2542857" imgH="1971950" progId="Paint.Picture">
                  <p:embed/>
                </p:oleObj>
              </mc:Choice>
              <mc:Fallback>
                <p:oleObj name="Точечный рисунок" r:id="rId7" imgW="2542857" imgH="197195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0426" y="1196752"/>
                        <a:ext cx="2895600" cy="224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3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0" y="38100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На </a:t>
            </a:r>
            <a:r>
              <a:rPr lang="ru-RU" dirty="0">
                <a:cs typeface="Times New Roman" pitchFamily="18" charset="0"/>
              </a:rPr>
              <a:t>рисунке 31 изображен многогранник, все двугранные углы которого прямые. Найдите длину кратчайшего пути по поверхности этого многогранника, соединяющего вершины </a:t>
            </a:r>
            <a:r>
              <a:rPr lang="en-US" i="1" dirty="0">
                <a:cs typeface="Times New Roman" pitchFamily="18" charset="0"/>
              </a:rPr>
              <a:t>B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G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graphicFrame>
        <p:nvGraphicFramePr>
          <p:cNvPr id="9422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4434220"/>
              </p:ext>
            </p:extLst>
          </p:nvPr>
        </p:nvGraphicFramePr>
        <p:xfrm>
          <a:off x="2915816" y="1700808"/>
          <a:ext cx="3096344" cy="3263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9" name="Точечный рисунок" r:id="rId4" imgW="1952898" imgH="2057143" progId="Paint.Picture">
                  <p:embed/>
                </p:oleObj>
              </mc:Choice>
              <mc:Fallback>
                <p:oleObj name="Точечный рисунок" r:id="rId4" imgW="1952898" imgH="205714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1700808"/>
                        <a:ext cx="3096344" cy="3263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503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solidFill>
                  <a:srgbClr val="FF3300"/>
                </a:solidFill>
                <a:cs typeface="Times New Roman" pitchFamily="18" charset="0"/>
              </a:rPr>
              <a:t>	Решение</a:t>
            </a:r>
            <a:r>
              <a:rPr lang="ru-RU" dirty="0">
                <a:solidFill>
                  <a:srgbClr val="FF3300"/>
                </a:solidFill>
                <a:cs typeface="Times New Roman" pitchFamily="18" charset="0"/>
              </a:rPr>
              <a:t>.</a:t>
            </a:r>
            <a:r>
              <a:rPr lang="ru-RU" dirty="0">
                <a:cs typeface="Times New Roman" pitchFamily="18" charset="0"/>
              </a:rPr>
              <a:t> Рассмотрим развертку, изображенную на рисунке 32, состоящую из двух боковых граней и части верхней грани этого многогранника.</a:t>
            </a:r>
          </a:p>
        </p:txBody>
      </p:sp>
      <p:graphicFrame>
        <p:nvGraphicFramePr>
          <p:cNvPr id="94223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8027609"/>
              </p:ext>
            </p:extLst>
          </p:nvPr>
        </p:nvGraphicFramePr>
        <p:xfrm>
          <a:off x="1619672" y="1412776"/>
          <a:ext cx="1595438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2" name="Точечный рисунок" r:id="rId4" imgW="1343212" imgH="1924319" progId="Paint.Picture">
                  <p:embed/>
                </p:oleObj>
              </mc:Choice>
              <mc:Fallback>
                <p:oleObj name="Точечный рисунок" r:id="rId4" imgW="1343212" imgH="192431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1412776"/>
                        <a:ext cx="1595438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4217" name="Text Box 9"/>
              <p:cNvSpPr txBox="1">
                <a:spLocks noChangeArrowheads="1"/>
              </p:cNvSpPr>
              <p:nvPr/>
            </p:nvSpPr>
            <p:spPr bwMode="auto">
              <a:xfrm>
                <a:off x="0" y="3789040"/>
                <a:ext cx="9144000" cy="1252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 smtClean="0"/>
                  <a:t>	Кр</a:t>
                </a:r>
                <a:r>
                  <a:rPr lang="ru-RU" dirty="0" smtClean="0">
                    <a:cs typeface="Times New Roman" pitchFamily="18" charset="0"/>
                  </a:rPr>
                  <a:t>атчайшим </a:t>
                </a:r>
                <a:r>
                  <a:rPr lang="ru-RU" dirty="0">
                    <a:cs typeface="Times New Roman" pitchFamily="18" charset="0"/>
                  </a:rPr>
                  <a:t>путем из точки </a:t>
                </a:r>
                <a:r>
                  <a:rPr lang="ru-RU" i="1" dirty="0">
                    <a:cs typeface="Times New Roman" pitchFamily="18" charset="0"/>
                  </a:rPr>
                  <a:t>B </a:t>
                </a:r>
                <a:r>
                  <a:rPr lang="ru-RU" dirty="0">
                    <a:cs typeface="Times New Roman" pitchFamily="18" charset="0"/>
                  </a:rPr>
                  <a:t>в точку </a:t>
                </a:r>
                <a:r>
                  <a:rPr lang="en-US" i="1" dirty="0">
                    <a:cs typeface="Times New Roman" pitchFamily="18" charset="0"/>
                  </a:rPr>
                  <a:t>G</a:t>
                </a:r>
                <a:r>
                  <a:rPr lang="ru-RU" baseline="-30000" dirty="0">
                    <a:cs typeface="Times New Roman" pitchFamily="18" charset="0"/>
                  </a:rPr>
                  <a:t>1</a:t>
                </a:r>
                <a:r>
                  <a:rPr lang="ru-RU" dirty="0">
                    <a:cs typeface="Times New Roman" pitchFamily="18" charset="0"/>
                  </a:rPr>
                  <a:t> является отрезок </a:t>
                </a:r>
                <a:r>
                  <a:rPr lang="en-US" i="1" dirty="0">
                    <a:cs typeface="Times New Roman" pitchFamily="18" charset="0"/>
                  </a:rPr>
                  <a:t>BG</a:t>
                </a:r>
                <a:r>
                  <a:rPr lang="ru-RU" baseline="-30000" dirty="0">
                    <a:cs typeface="Times New Roman" pitchFamily="18" charset="0"/>
                  </a:rPr>
                  <a:t>1</a:t>
                </a:r>
                <a:r>
                  <a:rPr lang="ru-RU" dirty="0">
                    <a:cs typeface="Times New Roman" pitchFamily="18" charset="0"/>
                  </a:rPr>
                  <a:t>, длина которого равна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/>
                        <a:cs typeface="Times New Roman" pitchFamily="18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ru-RU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ru-RU" b="0" i="1" smtClean="0">
                            <a:latin typeface="Cambria Math"/>
                            <a:cs typeface="Times New Roman" pitchFamily="18" charset="0"/>
                          </a:rPr>
                          <m:t>13</m:t>
                        </m:r>
                      </m:e>
                    </m:rad>
                  </m:oMath>
                </a14:m>
                <a:r>
                  <a:rPr lang="ru-RU" dirty="0">
                    <a:cs typeface="Times New Roman" pitchFamily="18" charset="0"/>
                  </a:rPr>
                  <a:t>. Соответствующий путь на поверхности многогранника изображен на рисунке 33.</a:t>
                </a:r>
              </a:p>
            </p:txBody>
          </p:sp>
        </mc:Choice>
        <mc:Fallback xmlns="">
          <p:sp>
            <p:nvSpPr>
              <p:cNvPr id="94217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789040"/>
                <a:ext cx="9144000" cy="1252538"/>
              </a:xfrm>
              <a:prstGeom prst="rect">
                <a:avLst/>
              </a:prstGeom>
              <a:blipFill rotWithShape="1">
                <a:blip r:embed="rId6"/>
                <a:stretch>
                  <a:fillRect l="-1000" t="-3902" r="-1000" b="-926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422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7021182"/>
              </p:ext>
            </p:extLst>
          </p:nvPr>
        </p:nvGraphicFramePr>
        <p:xfrm>
          <a:off x="4860032" y="1124744"/>
          <a:ext cx="2403475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3" name="Точечный рисунок" r:id="rId7" imgW="1867161" imgH="1952898" progId="Paint.Picture">
                  <p:embed/>
                </p:oleObj>
              </mc:Choice>
              <mc:Fallback>
                <p:oleObj name="Точечный рисунок" r:id="rId7" imgW="1867161" imgH="195289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1124744"/>
                        <a:ext cx="2403475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785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0" y="38100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На </a:t>
            </a:r>
            <a:r>
              <a:rPr lang="ru-RU" dirty="0"/>
              <a:t>куб с ребром 2 поставлен куб с ребром 1.</a:t>
            </a:r>
            <a:r>
              <a:rPr lang="ru-RU" dirty="0">
                <a:cs typeface="Times New Roman" pitchFamily="18" charset="0"/>
              </a:rPr>
              <a:t> Найдите длину кратчайшего пути по поверхност</a:t>
            </a:r>
            <a:r>
              <a:rPr lang="ru-RU" dirty="0"/>
              <a:t>ям</a:t>
            </a:r>
            <a:r>
              <a:rPr lang="ru-RU" dirty="0">
                <a:cs typeface="Times New Roman" pitchFamily="18" charset="0"/>
              </a:rPr>
              <a:t> эт</a:t>
            </a:r>
            <a:r>
              <a:rPr lang="ru-RU" dirty="0"/>
              <a:t>их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ru-RU" dirty="0"/>
              <a:t>кубов</a:t>
            </a:r>
            <a:r>
              <a:rPr lang="ru-RU" dirty="0">
                <a:cs typeface="Times New Roman" pitchFamily="18" charset="0"/>
              </a:rPr>
              <a:t>, соединяющего вершины </a:t>
            </a:r>
            <a:r>
              <a:rPr lang="en-US" i="1" dirty="0">
                <a:cs typeface="Times New Roman" pitchFamily="18" charset="0"/>
              </a:rPr>
              <a:t>A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11470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1700808"/>
            <a:ext cx="3109763" cy="3512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29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0" y="3337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solidFill>
                  <a:srgbClr val="FF3300"/>
                </a:solidFill>
                <a:cs typeface="Times New Roman" pitchFamily="18" charset="0"/>
              </a:rPr>
              <a:t>	Решение</a:t>
            </a:r>
            <a:r>
              <a:rPr lang="ru-RU" dirty="0">
                <a:solidFill>
                  <a:srgbClr val="FF3300"/>
                </a:solidFill>
                <a:cs typeface="Times New Roman" pitchFamily="18" charset="0"/>
              </a:rPr>
              <a:t>.</a:t>
            </a:r>
            <a:r>
              <a:rPr lang="ru-RU" dirty="0">
                <a:cs typeface="Times New Roman" pitchFamily="18" charset="0"/>
              </a:rPr>
              <a:t> Рассмотрим развертку, изображенную на рисунке</a:t>
            </a:r>
            <a:r>
              <a:rPr lang="ru-RU" dirty="0"/>
              <a:t>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114704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21976"/>
            <a:ext cx="2436813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705" name="Text Box 17"/>
          <p:cNvSpPr txBox="1">
            <a:spLocks noChangeArrowheads="1"/>
          </p:cNvSpPr>
          <p:nvPr/>
        </p:nvSpPr>
        <p:spPr bwMode="auto">
          <a:xfrm>
            <a:off x="0" y="4339694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Соответствующий </a:t>
            </a:r>
            <a:r>
              <a:rPr lang="ru-RU" dirty="0">
                <a:cs typeface="Times New Roman" pitchFamily="18" charset="0"/>
              </a:rPr>
              <a:t>путь на поверхности многогранника изображен на рисунке.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697" name="Text Box 9"/>
              <p:cNvSpPr txBox="1">
                <a:spLocks noChangeArrowheads="1"/>
              </p:cNvSpPr>
              <p:nvPr/>
            </p:nvSpPr>
            <p:spPr bwMode="auto">
              <a:xfrm>
                <a:off x="0" y="3474701"/>
                <a:ext cx="9144000" cy="8826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 smtClean="0"/>
                  <a:t>	Кр</a:t>
                </a:r>
                <a:r>
                  <a:rPr lang="ru-RU" dirty="0" smtClean="0">
                    <a:cs typeface="Times New Roman" pitchFamily="18" charset="0"/>
                  </a:rPr>
                  <a:t>атчайшим </a:t>
                </a:r>
                <a:r>
                  <a:rPr lang="ru-RU" dirty="0">
                    <a:cs typeface="Times New Roman" pitchFamily="18" charset="0"/>
                  </a:rPr>
                  <a:t>путем из </a:t>
                </a:r>
                <a:r>
                  <a:rPr lang="ru-RU" dirty="0"/>
                  <a:t>вершины</a:t>
                </a:r>
                <a:r>
                  <a:rPr lang="ru-RU" dirty="0">
                    <a:cs typeface="Times New Roman" pitchFamily="18" charset="0"/>
                  </a:rPr>
                  <a:t> </a:t>
                </a:r>
                <a:r>
                  <a:rPr lang="en-US" i="1" dirty="0"/>
                  <a:t>A</a:t>
                </a:r>
                <a:r>
                  <a:rPr lang="ru-RU" i="1" dirty="0"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в </a:t>
                </a:r>
                <a:r>
                  <a:rPr lang="ru-RU" dirty="0"/>
                  <a:t>вершину</a:t>
                </a:r>
                <a:r>
                  <a:rPr lang="ru-RU" dirty="0">
                    <a:cs typeface="Times New Roman" pitchFamily="18" charset="0"/>
                  </a:rPr>
                  <a:t> </a:t>
                </a:r>
                <a:r>
                  <a:rPr lang="en-US" i="1" dirty="0">
                    <a:cs typeface="Times New Roman" pitchFamily="18" charset="0"/>
                  </a:rPr>
                  <a:t>B</a:t>
                </a:r>
                <a:r>
                  <a:rPr lang="ru-RU" dirty="0">
                    <a:cs typeface="Times New Roman" pitchFamily="18" charset="0"/>
                  </a:rPr>
                  <a:t> является </a:t>
                </a:r>
                <a:r>
                  <a:rPr lang="ru-RU" dirty="0"/>
                  <a:t>ломаная</a:t>
                </a:r>
                <a:r>
                  <a:rPr lang="ru-RU" dirty="0">
                    <a:cs typeface="Times New Roman" pitchFamily="18" charset="0"/>
                  </a:rPr>
                  <a:t> </a:t>
                </a:r>
                <a:r>
                  <a:rPr lang="en-US" i="1" dirty="0">
                    <a:cs typeface="Times New Roman" pitchFamily="18" charset="0"/>
                  </a:rPr>
                  <a:t>ACB</a:t>
                </a:r>
                <a:r>
                  <a:rPr lang="ru-RU" dirty="0">
                    <a:cs typeface="Times New Roman" pitchFamily="18" charset="0"/>
                  </a:rPr>
                  <a:t>, длина которо</a:t>
                </a:r>
                <a:r>
                  <a:rPr lang="ru-RU" dirty="0"/>
                  <a:t>й</a:t>
                </a:r>
                <a:r>
                  <a:rPr lang="ru-RU" dirty="0">
                    <a:cs typeface="Times New Roman" pitchFamily="18" charset="0"/>
                  </a:rPr>
                  <a:t> равна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ru-RU" b="0" i="1" smtClean="0">
                            <a:latin typeface="Cambria Math"/>
                            <a:cs typeface="Times New Roman" pitchFamily="18" charset="0"/>
                          </a:rPr>
                          <m:t>13</m:t>
                        </m:r>
                      </m:e>
                    </m:rad>
                    <m:r>
                      <a:rPr lang="ru-RU" b="0" i="1" smtClean="0">
                        <a:latin typeface="Cambria Math"/>
                        <a:cs typeface="Times New Roman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ru-RU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ru-RU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ru-RU" dirty="0" smtClean="0"/>
                  <a:t>.        </a:t>
                </a:r>
                <a:r>
                  <a:rPr lang="ru-RU" dirty="0" smtClean="0">
                    <a:cs typeface="Times New Roman" pitchFamily="18" charset="0"/>
                  </a:rPr>
                  <a:t> </a:t>
                </a:r>
                <a:endParaRPr lang="ru-RU" dirty="0"/>
              </a:p>
            </p:txBody>
          </p:sp>
        </mc:Choice>
        <mc:Fallback xmlns="">
          <p:sp>
            <p:nvSpPr>
              <p:cNvPr id="114697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474701"/>
                <a:ext cx="9144000" cy="882650"/>
              </a:xfrm>
              <a:prstGeom prst="rect">
                <a:avLst/>
              </a:prstGeom>
              <a:blipFill rotWithShape="1">
                <a:blip r:embed="rId4"/>
                <a:stretch>
                  <a:fillRect l="-1000" t="-5517" r="-1000" b="-1310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4707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93238"/>
            <a:ext cx="308152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709" name="Text Box 21"/>
          <p:cNvSpPr txBox="1">
            <a:spLocks noChangeArrowheads="1"/>
          </p:cNvSpPr>
          <p:nvPr/>
        </p:nvSpPr>
        <p:spPr bwMode="auto">
          <a:xfrm>
            <a:off x="0" y="516201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Самостоятельно </a:t>
            </a:r>
            <a:r>
              <a:rPr lang="ru-RU" dirty="0"/>
              <a:t>проверьте, что другие пути длиннее.</a:t>
            </a:r>
          </a:p>
        </p:txBody>
      </p:sp>
    </p:spTree>
    <p:extLst>
      <p:ext uri="{BB962C8B-B14F-4D97-AF65-F5344CB8AC3E}">
        <p14:creationId xmlns:p14="http://schemas.microsoft.com/office/powerpoint/2010/main" val="155978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4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09" grpId="0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0" y="38100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Рассмотрим теперь задачи на нахождение кратчайших путей на поверхностях круглых тел.</a:t>
            </a:r>
          </a:p>
        </p:txBody>
      </p:sp>
      <p:sp>
        <p:nvSpPr>
          <p:cNvPr id="96268" name="Text Box 12"/>
          <p:cNvSpPr txBox="1">
            <a:spLocks noChangeArrowheads="1"/>
          </p:cNvSpPr>
          <p:nvPr/>
        </p:nvSpPr>
        <p:spPr bwMode="auto">
          <a:xfrm>
            <a:off x="0" y="1066800"/>
            <a:ext cx="9144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>
                <a:cs typeface="Times New Roman" pitchFamily="18" charset="0"/>
              </a:rPr>
              <a:t>	</a:t>
            </a:r>
            <a:r>
              <a:rPr lang="ru-RU">
                <a:cs typeface="Times New Roman" pitchFamily="18" charset="0"/>
              </a:rPr>
              <a:t>Образующая и радиус основания цилиндра равны 1. Найдите длину кратчайшего пути по </a:t>
            </a:r>
            <a:r>
              <a:rPr lang="ru-RU"/>
              <a:t>боковой </a:t>
            </a:r>
            <a:r>
              <a:rPr lang="ru-RU">
                <a:cs typeface="Times New Roman" pitchFamily="18" charset="0"/>
              </a:rPr>
              <a:t>поверхности этого цилиндра, соединяющего центрально-симметричные точки </a:t>
            </a:r>
            <a:r>
              <a:rPr lang="en-US" i="1">
                <a:cs typeface="Times New Roman" pitchFamily="18" charset="0"/>
              </a:rPr>
              <a:t>A </a:t>
            </a:r>
            <a:r>
              <a:rPr lang="ru-RU">
                <a:cs typeface="Times New Roman" pitchFamily="18" charset="0"/>
              </a:rPr>
              <a:t>и </a:t>
            </a:r>
            <a:r>
              <a:rPr lang="en-US" i="1">
                <a:cs typeface="Times New Roman" pitchFamily="18" charset="0"/>
              </a:rPr>
              <a:t>B</a:t>
            </a:r>
            <a:r>
              <a:rPr lang="ru-RU">
                <a:cs typeface="Times New Roman" pitchFamily="18" charset="0"/>
              </a:rPr>
              <a:t> (рис. 34). </a:t>
            </a:r>
          </a:p>
        </p:txBody>
      </p:sp>
      <p:pic>
        <p:nvPicPr>
          <p:cNvPr id="9627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2708920"/>
            <a:ext cx="3532767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93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6262" name="Text Box 6"/>
              <p:cNvSpPr txBox="1">
                <a:spLocks noChangeArrowheads="1"/>
              </p:cNvSpPr>
              <p:nvPr/>
            </p:nvSpPr>
            <p:spPr bwMode="auto">
              <a:xfrm>
                <a:off x="0" y="33373"/>
                <a:ext cx="9144000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 smtClean="0">
                    <a:solidFill>
                      <a:srgbClr val="FF3300"/>
                    </a:solidFill>
                    <a:cs typeface="Times New Roman" pitchFamily="18" charset="0"/>
                  </a:rPr>
                  <a:t>	Решение</a:t>
                </a:r>
                <a:r>
                  <a:rPr lang="ru-RU" dirty="0">
                    <a:solidFill>
                      <a:srgbClr val="FF3300"/>
                    </a:solidFill>
                    <a:cs typeface="Times New Roman" pitchFamily="18" charset="0"/>
                  </a:rPr>
                  <a:t>.</a:t>
                </a:r>
                <a:r>
                  <a:rPr lang="ru-RU" dirty="0">
                    <a:cs typeface="Times New Roman" pitchFamily="18" charset="0"/>
                  </a:rPr>
                  <a:t> Разверткой боковой поверхности этого цилиндра является прямоугольник со сторонами  </a:t>
                </a:r>
                <a:r>
                  <a:rPr lang="en-US" dirty="0" smtClean="0">
                    <a:cs typeface="Times New Roman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π</m:t>
                    </m:r>
                  </m:oMath>
                </a14:m>
                <a:r>
                  <a:rPr lang="en-US" dirty="0" smtClean="0">
                    <a:cs typeface="Times New Roman" pitchFamily="18" charset="0"/>
                    <a:sym typeface="Symbol" pitchFamily="18" charset="2"/>
                  </a:rPr>
                  <a:t>  </a:t>
                </a:r>
                <a:r>
                  <a:rPr lang="ru-RU" dirty="0">
                    <a:cs typeface="Times New Roman" pitchFamily="18" charset="0"/>
                  </a:rPr>
                  <a:t>и 1, изображенный на рисунке 35. </a:t>
                </a:r>
              </a:p>
            </p:txBody>
          </p:sp>
        </mc:Choice>
        <mc:Fallback xmlns="">
          <p:sp>
            <p:nvSpPr>
              <p:cNvPr id="96262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3373"/>
                <a:ext cx="9144000" cy="1200329"/>
              </a:xfrm>
              <a:prstGeom prst="rect">
                <a:avLst/>
              </a:prstGeom>
              <a:blipFill rotWithShape="1">
                <a:blip r:embed="rId3"/>
                <a:stretch>
                  <a:fillRect l="-1000" t="-4061" r="-1000" b="-1066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627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36" y="1475581"/>
            <a:ext cx="3352800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6265" name="Text Box 9"/>
              <p:cNvSpPr txBox="1">
                <a:spLocks noChangeArrowheads="1"/>
              </p:cNvSpPr>
              <p:nvPr/>
            </p:nvSpPr>
            <p:spPr bwMode="auto">
              <a:xfrm>
                <a:off x="0" y="3501008"/>
                <a:ext cx="9144000" cy="12461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 smtClean="0">
                    <a:cs typeface="Times New Roman" pitchFamily="18" charset="0"/>
                  </a:rPr>
                  <a:t>	Кратчайшим путем из точки </a:t>
                </a:r>
                <a:r>
                  <a:rPr lang="en-US" i="1" dirty="0">
                    <a:cs typeface="Times New Roman" pitchFamily="18" charset="0"/>
                  </a:rPr>
                  <a:t>A </a:t>
                </a:r>
                <a:r>
                  <a:rPr lang="ru-RU" dirty="0">
                    <a:cs typeface="Times New Roman" pitchFamily="18" charset="0"/>
                  </a:rPr>
                  <a:t>в точку </a:t>
                </a:r>
                <a:r>
                  <a:rPr lang="en-US" i="1" dirty="0">
                    <a:cs typeface="Times New Roman" pitchFamily="18" charset="0"/>
                  </a:rPr>
                  <a:t>B</a:t>
                </a:r>
                <a:r>
                  <a:rPr lang="ru-RU" dirty="0">
                    <a:cs typeface="Times New Roman" pitchFamily="18" charset="0"/>
                  </a:rPr>
                  <a:t> является отрезок </a:t>
                </a:r>
                <a:r>
                  <a:rPr lang="en-US" i="1" dirty="0">
                    <a:cs typeface="Times New Roman" pitchFamily="18" charset="0"/>
                  </a:rPr>
                  <a:t>AB</a:t>
                </a:r>
                <a:r>
                  <a:rPr lang="ru-RU" dirty="0">
                    <a:cs typeface="Times New Roman" pitchFamily="18" charset="0"/>
                  </a:rPr>
                  <a:t>, длина которого равна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ru-RU" b="0" i="1" smtClean="0">
                            <a:latin typeface="Cambria Math"/>
                            <a:cs typeface="Times New Roman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ru-RU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ru-RU" b="0" i="0" smtClean="0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π</m:t>
                            </m:r>
                          </m:e>
                          <m:sup>
                            <m:r>
                              <a:rPr lang="ru-RU" b="0" i="1" smtClean="0">
                                <a:latin typeface="Cambria Math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ru-RU" dirty="0">
                    <a:cs typeface="Times New Roman" pitchFamily="18" charset="0"/>
                  </a:rPr>
                  <a:t>. Соответствующий путь на поверхности цилиндра изображен на рисунке 36.</a:t>
                </a:r>
              </a:p>
            </p:txBody>
          </p:sp>
        </mc:Choice>
        <mc:Fallback xmlns="">
          <p:sp>
            <p:nvSpPr>
              <p:cNvPr id="9626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501008"/>
                <a:ext cx="9144000" cy="1246188"/>
              </a:xfrm>
              <a:prstGeom prst="rect">
                <a:avLst/>
              </a:prstGeom>
              <a:blipFill rotWithShape="1">
                <a:blip r:embed="rId5"/>
                <a:stretch>
                  <a:fillRect l="-1000" t="-3902" r="-1000" b="-1024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6273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33702"/>
            <a:ext cx="266700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88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7" name="Text Box 3"/>
          <p:cNvSpPr txBox="1">
            <a:spLocks noChangeArrowheads="1"/>
          </p:cNvSpPr>
          <p:nvPr/>
        </p:nvSpPr>
        <p:spPr bwMode="auto">
          <a:xfrm>
            <a:off x="0" y="-1412"/>
            <a:ext cx="91440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dirty="0" smtClean="0"/>
              <a:t>	Обычно задачи на нахождение наибольших и наименьших значений функции решаются в курсе алгебры и начал математического анализа с помощью дифференциального исчисления.</a:t>
            </a:r>
          </a:p>
          <a:p>
            <a:pPr algn="just"/>
            <a:r>
              <a:rPr lang="ru-RU" dirty="0" smtClean="0"/>
              <a:t>	Вместе </a:t>
            </a:r>
            <a:r>
              <a:rPr lang="ru-RU" dirty="0"/>
              <a:t>с тем, имеется важный класс геометрических экстремальных задач, которые решаются своими методами без помощи производной. </a:t>
            </a:r>
          </a:p>
          <a:p>
            <a:pPr algn="just"/>
            <a:r>
              <a:rPr lang="ru-RU" dirty="0" smtClean="0"/>
              <a:t>	Эти </a:t>
            </a:r>
            <a:r>
              <a:rPr lang="ru-RU" dirty="0"/>
              <a:t>задачи, с одной стороны, имеют большое значение, как для математики, так и для ее приложений, а с другой стороны, могут служить пропедевтикой изучения соответствующих разделов курса алгебры и начал анализа. </a:t>
            </a:r>
          </a:p>
          <a:p>
            <a:pPr algn="just"/>
            <a:r>
              <a:rPr lang="ru-RU" dirty="0" smtClean="0"/>
              <a:t>	Здесь </a:t>
            </a:r>
            <a:r>
              <a:rPr lang="ru-RU" dirty="0"/>
              <a:t>мы рассмотрим </a:t>
            </a:r>
            <a:r>
              <a:rPr lang="ru-RU" dirty="0" smtClean="0"/>
              <a:t>классические задачи </a:t>
            </a:r>
            <a:r>
              <a:rPr lang="ru-RU" dirty="0"/>
              <a:t>по </a:t>
            </a:r>
            <a:r>
              <a:rPr lang="ru-RU" dirty="0" smtClean="0"/>
              <a:t>геометрии на нахождение наибольших и наименьших значений, но сначала рассмотрим некоторые базовые задачи.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289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Text Box 1027"/>
          <p:cNvSpPr txBox="1">
            <a:spLocks noChangeArrowheads="1"/>
          </p:cNvSpPr>
          <p:nvPr/>
        </p:nvSpPr>
        <p:spPr bwMode="auto">
          <a:xfrm>
            <a:off x="0" y="381000"/>
            <a:ext cx="9144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На внутренней стенке цилиндрической банки в трех сантиметрах от верхнего края висит капля меда, а на наружной стенке, в диаметрально противоположной точке сидит муха (рис. 37). Найдите кратчайший путь, по которому муха может доползти до меда. Радиус основания банки равен 10 см.</a:t>
            </a:r>
          </a:p>
        </p:txBody>
      </p:sp>
      <p:pic>
        <p:nvPicPr>
          <p:cNvPr id="98317" name="Picture 10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590" y="2780928"/>
            <a:ext cx="241682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8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1" name="Text Box 1031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000" dirty="0" smtClean="0">
                <a:solidFill>
                  <a:srgbClr val="FF3300"/>
                </a:solidFill>
                <a:cs typeface="Times New Roman" pitchFamily="18" charset="0"/>
              </a:rPr>
              <a:t>	</a:t>
            </a:r>
            <a:r>
              <a:rPr lang="ru-RU" dirty="0" smtClean="0">
                <a:solidFill>
                  <a:srgbClr val="FF3300"/>
                </a:solidFill>
                <a:cs typeface="Times New Roman" pitchFamily="18" charset="0"/>
              </a:rPr>
              <a:t>Решение</a:t>
            </a:r>
            <a:r>
              <a:rPr lang="ru-RU" dirty="0">
                <a:solidFill>
                  <a:srgbClr val="FF3300"/>
                </a:solidFill>
                <a:cs typeface="Times New Roman" pitchFamily="18" charset="0"/>
              </a:rPr>
              <a:t>.</a:t>
            </a:r>
            <a:r>
              <a:rPr lang="ru-RU" dirty="0">
                <a:cs typeface="Times New Roman" pitchFamily="18" charset="0"/>
              </a:rPr>
              <a:t> Разверткой боковой поверхности цилиндра является прямоугольник (рис. 38). </a:t>
            </a:r>
          </a:p>
        </p:txBody>
      </p:sp>
      <p:pic>
        <p:nvPicPr>
          <p:cNvPr id="98318" name="Picture 10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21" y="836712"/>
            <a:ext cx="28956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8314" name="Text Box 1034"/>
              <p:cNvSpPr txBox="1">
                <a:spLocks noChangeArrowheads="1"/>
              </p:cNvSpPr>
              <p:nvPr/>
            </p:nvSpPr>
            <p:spPr bwMode="auto">
              <a:xfrm>
                <a:off x="0" y="3356992"/>
                <a:ext cx="9144000" cy="30921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2000" dirty="0" smtClean="0">
                    <a:cs typeface="Times New Roman" pitchFamily="18" charset="0"/>
                  </a:rPr>
                  <a:t>	</a:t>
                </a:r>
                <a:r>
                  <a:rPr lang="ru-RU" dirty="0" smtClean="0">
                    <a:cs typeface="Times New Roman" pitchFamily="18" charset="0"/>
                  </a:rPr>
                  <a:t>Конечно</a:t>
                </a:r>
                <a:r>
                  <a:rPr lang="ru-RU" dirty="0">
                    <a:cs typeface="Times New Roman" pitchFamily="18" charset="0"/>
                  </a:rPr>
                  <a:t>, кратчайшим путем между точками </a:t>
                </a:r>
                <a:r>
                  <a:rPr lang="en-US" i="1" dirty="0">
                    <a:cs typeface="Times New Roman" pitchFamily="18" charset="0"/>
                  </a:rPr>
                  <a:t>A </a:t>
                </a:r>
                <a:r>
                  <a:rPr lang="ru-RU" dirty="0">
                    <a:cs typeface="Times New Roman" pitchFamily="18" charset="0"/>
                  </a:rPr>
                  <a:t>и </a:t>
                </a:r>
                <a:r>
                  <a:rPr lang="ru-RU" i="1" dirty="0">
                    <a:cs typeface="Times New Roman" pitchFamily="18" charset="0"/>
                  </a:rPr>
                  <a:t>B </a:t>
                </a:r>
                <a:r>
                  <a:rPr lang="ru-RU" dirty="0">
                    <a:cs typeface="Times New Roman" pitchFamily="18" charset="0"/>
                  </a:rPr>
                  <a:t>является отрезок </a:t>
                </a:r>
                <a:r>
                  <a:rPr lang="en-US" i="1" dirty="0">
                    <a:cs typeface="Times New Roman" pitchFamily="18" charset="0"/>
                  </a:rPr>
                  <a:t>AB</a:t>
                </a:r>
                <a:r>
                  <a:rPr lang="ru-RU" dirty="0">
                    <a:cs typeface="Times New Roman" pitchFamily="18" charset="0"/>
                  </a:rPr>
                  <a:t>. Однако, чтобы муха могла попасть на внутреннюю сторону банки, ей нужно переползти через край в некоторой точке </a:t>
                </a:r>
                <a:r>
                  <a:rPr lang="en-US" i="1" dirty="0">
                    <a:cs typeface="Times New Roman" pitchFamily="18" charset="0"/>
                  </a:rPr>
                  <a:t>C</a:t>
                </a:r>
                <a:r>
                  <a:rPr lang="ru-RU" dirty="0">
                    <a:cs typeface="Times New Roman" pitchFamily="18" charset="0"/>
                  </a:rPr>
                  <a:t>. Рассмотрим точку </a:t>
                </a:r>
                <a:r>
                  <a:rPr lang="en-US" i="1" dirty="0">
                    <a:cs typeface="Times New Roman" pitchFamily="18" charset="0"/>
                  </a:rPr>
                  <a:t>B</a:t>
                </a:r>
                <a:r>
                  <a:rPr lang="ru-RU" i="1" dirty="0">
                    <a:cs typeface="Times New Roman" pitchFamily="18" charset="0"/>
                  </a:rPr>
                  <a:t>’</a:t>
                </a:r>
                <a:r>
                  <a:rPr lang="ru-RU" dirty="0">
                    <a:cs typeface="Times New Roman" pitchFamily="18" charset="0"/>
                  </a:rPr>
                  <a:t> , симметричную точке </a:t>
                </a:r>
                <a:r>
                  <a:rPr lang="en-US" i="1" dirty="0">
                    <a:cs typeface="Times New Roman" pitchFamily="18" charset="0"/>
                  </a:rPr>
                  <a:t>B</a:t>
                </a:r>
                <a:r>
                  <a:rPr lang="ru-RU" dirty="0">
                    <a:cs typeface="Times New Roman" pitchFamily="18" charset="0"/>
                  </a:rPr>
                  <a:t> относительно стороны прямоугольника. Тогда отрезки </a:t>
                </a:r>
                <a:r>
                  <a:rPr lang="en-US" i="1" dirty="0">
                    <a:cs typeface="Times New Roman" pitchFamily="18" charset="0"/>
                  </a:rPr>
                  <a:t>BC </a:t>
                </a:r>
                <a:r>
                  <a:rPr lang="ru-RU" dirty="0">
                    <a:cs typeface="Times New Roman" pitchFamily="18" charset="0"/>
                  </a:rPr>
                  <a:t>и</a:t>
                </a:r>
                <a:r>
                  <a:rPr lang="ru-RU" i="1" dirty="0">
                    <a:cs typeface="Times New Roman" pitchFamily="18" charset="0"/>
                  </a:rPr>
                  <a:t> </a:t>
                </a:r>
                <a:r>
                  <a:rPr lang="en-US" i="1" dirty="0">
                    <a:cs typeface="Times New Roman" pitchFamily="18" charset="0"/>
                  </a:rPr>
                  <a:t>B</a:t>
                </a:r>
                <a:r>
                  <a:rPr lang="ru-RU" i="1" dirty="0">
                    <a:cs typeface="Times New Roman" pitchFamily="18" charset="0"/>
                  </a:rPr>
                  <a:t>’</a:t>
                </a:r>
                <a:r>
                  <a:rPr lang="en-US" i="1" dirty="0">
                    <a:cs typeface="Times New Roman" pitchFamily="18" charset="0"/>
                  </a:rPr>
                  <a:t>C </a:t>
                </a:r>
                <a:r>
                  <a:rPr lang="ru-RU" dirty="0">
                    <a:cs typeface="Times New Roman" pitchFamily="18" charset="0"/>
                  </a:rPr>
                  <a:t>равны, следовательно, длина кратчайшего пути равна длине отрезка </a:t>
                </a:r>
                <a:r>
                  <a:rPr lang="en-US" i="1" dirty="0">
                    <a:cs typeface="Times New Roman" pitchFamily="18" charset="0"/>
                  </a:rPr>
                  <a:t>AB</a:t>
                </a:r>
                <a:r>
                  <a:rPr lang="ru-RU" i="1" dirty="0">
                    <a:cs typeface="Times New Roman" pitchFamily="18" charset="0"/>
                  </a:rPr>
                  <a:t>’</a:t>
                </a:r>
                <a:r>
                  <a:rPr lang="ru-RU" dirty="0">
                    <a:cs typeface="Times New Roman" pitchFamily="18" charset="0"/>
                  </a:rPr>
                  <a:t>. Она </a:t>
                </a:r>
                <a:r>
                  <a:rPr lang="ru-RU" dirty="0" smtClean="0">
                    <a:cs typeface="Times New Roman" pitchFamily="18" charset="0"/>
                  </a:rPr>
                  <a:t>равна</a:t>
                </a:r>
                <a14:m>
                  <m:oMath xmlns:m="http://schemas.openxmlformats.org/officeDocument/2006/math">
                    <m:r>
                      <a:rPr lang="ru-RU" b="0" i="0" smtClean="0">
                        <a:latin typeface="Cambria Math"/>
                        <a:cs typeface="Times New Roman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ru-RU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ru-RU" b="0" i="1" smtClean="0">
                            <a:latin typeface="Cambria Math"/>
                            <a:cs typeface="Times New Roman" pitchFamily="18" charset="0"/>
                          </a:rPr>
                          <m:t>25</m:t>
                        </m:r>
                        <m:sSup>
                          <m:sSupPr>
                            <m:ctrlPr>
                              <a:rPr lang="ru-RU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ru-RU" b="0" i="0" smtClean="0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π</m:t>
                            </m:r>
                          </m:e>
                          <m:sup>
                            <m:r>
                              <a:rPr lang="ru-RU" b="0" i="1" smtClean="0">
                                <a:latin typeface="Cambria Math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u-RU" b="0" i="1" smtClean="0">
                            <a:latin typeface="Cambria Math"/>
                            <a:cs typeface="Times New Roman" pitchFamily="18" charset="0"/>
                          </a:rPr>
                          <m:t>+9</m:t>
                        </m:r>
                      </m:e>
                    </m:rad>
                  </m:oMath>
                </a14:m>
                <a:r>
                  <a:rPr lang="ru-RU" dirty="0" smtClean="0">
                    <a:cs typeface="Times New Roman" pitchFamily="18" charset="0"/>
                  </a:rPr>
                  <a:t>.</a:t>
                </a:r>
                <a:r>
                  <a:rPr lang="en-US" dirty="0" smtClean="0">
                    <a:cs typeface="Times New Roman" pitchFamily="18" charset="0"/>
                  </a:rPr>
                  <a:t> </a:t>
                </a:r>
                <a:r>
                  <a:rPr lang="en-US" dirty="0">
                    <a:cs typeface="Times New Roman" pitchFamily="18" charset="0"/>
                  </a:rPr>
                  <a:t>C</a:t>
                </a:r>
                <a:r>
                  <a:rPr lang="ru-RU" dirty="0" err="1" smtClean="0">
                    <a:cs typeface="Times New Roman" pitchFamily="18" charset="0"/>
                  </a:rPr>
                  <a:t>оответствующий</a:t>
                </a:r>
                <a:r>
                  <a:rPr lang="ru-RU" dirty="0" smtClean="0"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путь </a:t>
                </a:r>
                <a:r>
                  <a:rPr lang="ru-RU" dirty="0" smtClean="0">
                    <a:cs typeface="Times New Roman" pitchFamily="18" charset="0"/>
                  </a:rPr>
                  <a:t>по </a:t>
                </a:r>
                <a:r>
                  <a:rPr lang="ru-RU" dirty="0">
                    <a:cs typeface="Times New Roman" pitchFamily="18" charset="0"/>
                  </a:rPr>
                  <a:t>поверхности банки изображен на рисунке 39. </a:t>
                </a:r>
              </a:p>
            </p:txBody>
          </p:sp>
        </mc:Choice>
        <mc:Fallback xmlns="">
          <p:sp>
            <p:nvSpPr>
              <p:cNvPr id="98314" name="Text Box 10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356992"/>
                <a:ext cx="9144000" cy="3092129"/>
              </a:xfrm>
              <a:prstGeom prst="rect">
                <a:avLst/>
              </a:prstGeom>
              <a:blipFill rotWithShape="1">
                <a:blip r:embed="rId4"/>
                <a:stretch>
                  <a:fillRect l="-1000" t="-1578" r="-1000" b="-374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319" name="Picture 10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43062"/>
            <a:ext cx="191928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63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Text Box 1027"/>
          <p:cNvSpPr txBox="1">
            <a:spLocks noChangeArrowheads="1"/>
          </p:cNvSpPr>
          <p:nvPr/>
        </p:nvSpPr>
        <p:spPr bwMode="auto">
          <a:xfrm>
            <a:off x="0" y="381000"/>
            <a:ext cx="9144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>
                <a:cs typeface="Times New Roman" pitchFamily="18" charset="0"/>
              </a:rPr>
              <a:t>	</a:t>
            </a:r>
            <a:r>
              <a:rPr lang="ru-RU">
                <a:cs typeface="Times New Roman" pitchFamily="18" charset="0"/>
              </a:rPr>
              <a:t>Осевое сечение конуса –  правильный треугольник </a:t>
            </a:r>
            <a:r>
              <a:rPr lang="en-US" i="1">
                <a:cs typeface="Times New Roman" pitchFamily="18" charset="0"/>
              </a:rPr>
              <a:t>ABC </a:t>
            </a:r>
            <a:r>
              <a:rPr lang="ru-RU">
                <a:cs typeface="Times New Roman" pitchFamily="18" charset="0"/>
              </a:rPr>
              <a:t>со стороной 1. Найдите длину кратчайшего пути по поверхности этого конуса  из точки </a:t>
            </a:r>
            <a:r>
              <a:rPr lang="en-US" i="1">
                <a:cs typeface="Times New Roman" pitchFamily="18" charset="0"/>
              </a:rPr>
              <a:t>A </a:t>
            </a:r>
            <a:r>
              <a:rPr lang="ru-RU">
                <a:cs typeface="Times New Roman" pitchFamily="18" charset="0"/>
              </a:rPr>
              <a:t>в точку </a:t>
            </a:r>
            <a:r>
              <a:rPr lang="en-US" i="1">
                <a:cs typeface="Times New Roman" pitchFamily="18" charset="0"/>
              </a:rPr>
              <a:t>D </a:t>
            </a:r>
            <a:r>
              <a:rPr lang="ru-RU">
                <a:cs typeface="Times New Roman" pitchFamily="18" charset="0"/>
              </a:rPr>
              <a:t>– середину стороны </a:t>
            </a:r>
            <a:r>
              <a:rPr lang="en-US" i="1">
                <a:cs typeface="Times New Roman" pitchFamily="18" charset="0"/>
              </a:rPr>
              <a:t>BC </a:t>
            </a:r>
            <a:r>
              <a:rPr lang="ru-RU">
                <a:cs typeface="Times New Roman" pitchFamily="18" charset="0"/>
              </a:rPr>
              <a:t>(рис. 40).</a:t>
            </a:r>
          </a:p>
        </p:txBody>
      </p:sp>
      <p:pic>
        <p:nvPicPr>
          <p:cNvPr id="100364" name="Picture 10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44824"/>
            <a:ext cx="3719682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84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8" name="Text Box 1030"/>
          <p:cNvSpPr txBox="1">
            <a:spLocks noChangeArrowheads="1"/>
          </p:cNvSpPr>
          <p:nvPr/>
        </p:nvSpPr>
        <p:spPr bwMode="auto">
          <a:xfrm>
            <a:off x="0" y="116632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solidFill>
                  <a:srgbClr val="FF3300"/>
                </a:solidFill>
                <a:cs typeface="Times New Roman" pitchFamily="18" charset="0"/>
              </a:rPr>
              <a:t>	Решение</a:t>
            </a:r>
            <a:r>
              <a:rPr lang="ru-RU" dirty="0">
                <a:solidFill>
                  <a:srgbClr val="FF3300"/>
                </a:solidFill>
                <a:cs typeface="Times New Roman" pitchFamily="18" charset="0"/>
              </a:rPr>
              <a:t>.</a:t>
            </a:r>
            <a:r>
              <a:rPr lang="ru-RU" dirty="0">
                <a:cs typeface="Times New Roman" pitchFamily="18" charset="0"/>
              </a:rPr>
              <a:t> Разверткой боковой поверхности этого конуса является полукруг радиуса 1 (рис. 41).</a:t>
            </a:r>
          </a:p>
        </p:txBody>
      </p:sp>
      <p:pic>
        <p:nvPicPr>
          <p:cNvPr id="100365" name="Picture 10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259080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0362" name="Text Box 1034"/>
              <p:cNvSpPr txBox="1">
                <a:spLocks noChangeArrowheads="1"/>
              </p:cNvSpPr>
              <p:nvPr/>
            </p:nvSpPr>
            <p:spPr bwMode="auto">
              <a:xfrm>
                <a:off x="0" y="3356992"/>
                <a:ext cx="9144000" cy="19716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 smtClean="0">
                    <a:cs typeface="Times New Roman" pitchFamily="18" charset="0"/>
                  </a:rPr>
                  <a:t>	Кратчайшим путем из точки </a:t>
                </a:r>
                <a:r>
                  <a:rPr lang="en-US" i="1" dirty="0">
                    <a:cs typeface="Times New Roman" pitchFamily="18" charset="0"/>
                  </a:rPr>
                  <a:t>A </a:t>
                </a:r>
                <a:r>
                  <a:rPr lang="ru-RU" dirty="0">
                    <a:cs typeface="Times New Roman" pitchFamily="18" charset="0"/>
                  </a:rPr>
                  <a:t>в точку </a:t>
                </a:r>
                <a:r>
                  <a:rPr lang="en-US" i="1" dirty="0">
                    <a:cs typeface="Times New Roman" pitchFamily="18" charset="0"/>
                  </a:rPr>
                  <a:t>D</a:t>
                </a:r>
                <a:r>
                  <a:rPr lang="en-US" dirty="0">
                    <a:cs typeface="Times New Roman" pitchFamily="18" charset="0"/>
                  </a:rPr>
                  <a:t>  </a:t>
                </a:r>
                <a:r>
                  <a:rPr lang="ru-RU" dirty="0">
                    <a:cs typeface="Times New Roman" pitchFamily="18" charset="0"/>
                  </a:rPr>
                  <a:t>является отрезок </a:t>
                </a:r>
                <a:r>
                  <a:rPr lang="en-US" i="1" dirty="0">
                    <a:cs typeface="Times New Roman" pitchFamily="18" charset="0"/>
                  </a:rPr>
                  <a:t>AD</a:t>
                </a:r>
                <a:r>
                  <a:rPr lang="ru-RU" dirty="0">
                    <a:cs typeface="Times New Roman" pitchFamily="18" charset="0"/>
                  </a:rPr>
                  <a:t>, длина которого </a:t>
                </a:r>
                <a:r>
                  <a:rPr lang="ru-RU" dirty="0" smtClean="0">
                    <a:cs typeface="Times New Roman" pitchFamily="18" charset="0"/>
                  </a:rPr>
                  <a:t>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b="0" i="1" smtClean="0">
                                <a:latin typeface="Cambria Math"/>
                                <a:cs typeface="Times New Roman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ru-RU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>
                    <a:cs typeface="Times New Roman" pitchFamily="18" charset="0"/>
                  </a:rPr>
                  <a:t>. </a:t>
                </a:r>
                <a:endParaRPr lang="en-US" dirty="0">
                  <a:cs typeface="Times New Roman" pitchFamily="18" charset="0"/>
                </a:endParaRPr>
              </a:p>
              <a:p>
                <a:pPr algn="just">
                  <a:spcBef>
                    <a:spcPct val="50000"/>
                  </a:spcBef>
                </a:pPr>
                <a:r>
                  <a:rPr lang="ru-RU" dirty="0" smtClean="0">
                    <a:cs typeface="Times New Roman" pitchFamily="18" charset="0"/>
                  </a:rPr>
                  <a:t>	Соответствующий </a:t>
                </a:r>
                <a:r>
                  <a:rPr lang="ru-RU" dirty="0">
                    <a:cs typeface="Times New Roman" pitchFamily="18" charset="0"/>
                  </a:rPr>
                  <a:t>путь на поверхности конуса изображен на рисунке 42.</a:t>
                </a:r>
              </a:p>
            </p:txBody>
          </p:sp>
        </mc:Choice>
        <mc:Fallback xmlns="">
          <p:sp>
            <p:nvSpPr>
              <p:cNvPr id="100362" name="Text Box 10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356992"/>
                <a:ext cx="9144000" cy="1971675"/>
              </a:xfrm>
              <a:prstGeom prst="rect">
                <a:avLst/>
              </a:prstGeom>
              <a:blipFill rotWithShape="1">
                <a:blip r:embed="rId4"/>
                <a:stretch>
                  <a:fillRect l="-1000" t="-2477" r="-1000" b="-650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0367" name="Picture 10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98524"/>
            <a:ext cx="2819400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45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0" y="381000"/>
            <a:ext cx="9144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>
                <a:cs typeface="Times New Roman" pitchFamily="18" charset="0"/>
              </a:rPr>
              <a:t>	</a:t>
            </a:r>
            <a:r>
              <a:rPr lang="ru-RU">
                <a:cs typeface="Times New Roman" pitchFamily="18" charset="0"/>
              </a:rPr>
              <a:t>Осевое сечение конуса –  </a:t>
            </a:r>
            <a:r>
              <a:rPr lang="ru-RU"/>
              <a:t>равнобедренный</a:t>
            </a:r>
            <a:r>
              <a:rPr lang="ru-RU">
                <a:cs typeface="Times New Roman" pitchFamily="18" charset="0"/>
              </a:rPr>
              <a:t> треугольник </a:t>
            </a:r>
            <a:r>
              <a:rPr lang="en-US" i="1">
                <a:cs typeface="Times New Roman" pitchFamily="18" charset="0"/>
              </a:rPr>
              <a:t>ABC </a:t>
            </a:r>
            <a:r>
              <a:rPr lang="ru-RU">
                <a:cs typeface="Times New Roman" pitchFamily="18" charset="0"/>
              </a:rPr>
              <a:t>со стороной </a:t>
            </a:r>
            <a:r>
              <a:rPr lang="ru-RU"/>
              <a:t>основания 8 и боковой стороной 6</a:t>
            </a:r>
            <a:r>
              <a:rPr lang="ru-RU">
                <a:cs typeface="Times New Roman" pitchFamily="18" charset="0"/>
              </a:rPr>
              <a:t>. Найдите длину кратчайшего пути по поверхности этого конуса  из точки </a:t>
            </a:r>
            <a:r>
              <a:rPr lang="en-US" i="1">
                <a:cs typeface="Times New Roman" pitchFamily="18" charset="0"/>
              </a:rPr>
              <a:t>A </a:t>
            </a:r>
            <a:r>
              <a:rPr lang="ru-RU">
                <a:cs typeface="Times New Roman" pitchFamily="18" charset="0"/>
              </a:rPr>
              <a:t>в точку </a:t>
            </a:r>
            <a:r>
              <a:rPr lang="en-US" i="1">
                <a:cs typeface="Times New Roman" pitchFamily="18" charset="0"/>
              </a:rPr>
              <a:t>D </a:t>
            </a:r>
            <a:r>
              <a:rPr lang="ru-RU">
                <a:cs typeface="Times New Roman" pitchFamily="18" charset="0"/>
              </a:rPr>
              <a:t>– середину стороны </a:t>
            </a:r>
            <a:r>
              <a:rPr lang="en-US" i="1">
                <a:cs typeface="Times New Roman" pitchFamily="18" charset="0"/>
              </a:rPr>
              <a:t>BC</a:t>
            </a:r>
            <a:r>
              <a:rPr lang="ru-RU">
                <a:cs typeface="Times New Roman" pitchFamily="18" charset="0"/>
              </a:rPr>
              <a:t>.</a:t>
            </a:r>
          </a:p>
        </p:txBody>
      </p:sp>
      <p:pic>
        <p:nvPicPr>
          <p:cNvPr id="1065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625" y="2042552"/>
            <a:ext cx="426874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134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85" y="1319957"/>
            <a:ext cx="3656013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0" y="116632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solidFill>
                  <a:srgbClr val="FF3300"/>
                </a:solidFill>
                <a:cs typeface="Times New Roman" pitchFamily="18" charset="0"/>
              </a:rPr>
              <a:t>	Решение</a:t>
            </a:r>
            <a:r>
              <a:rPr lang="ru-RU" dirty="0">
                <a:solidFill>
                  <a:srgbClr val="FF3300"/>
                </a:solidFill>
                <a:cs typeface="Times New Roman" pitchFamily="18" charset="0"/>
              </a:rPr>
              <a:t>.</a:t>
            </a:r>
            <a:r>
              <a:rPr lang="ru-RU" dirty="0">
                <a:cs typeface="Times New Roman" pitchFamily="18" charset="0"/>
              </a:rPr>
              <a:t> Разверткой боковой поверхности этого конуса является </a:t>
            </a:r>
            <a:r>
              <a:rPr lang="ru-RU" dirty="0"/>
              <a:t>сектор с углом 240</a:t>
            </a:r>
            <a:r>
              <a:rPr lang="ru-RU" baseline="30000" dirty="0"/>
              <a:t>о</a:t>
            </a:r>
            <a:r>
              <a:rPr lang="ru-RU" dirty="0">
                <a:cs typeface="Times New Roman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505" name="Text Box 9"/>
              <p:cNvSpPr txBox="1">
                <a:spLocks noChangeArrowheads="1"/>
              </p:cNvSpPr>
              <p:nvPr/>
            </p:nvSpPr>
            <p:spPr bwMode="auto">
              <a:xfrm>
                <a:off x="0" y="3861048"/>
                <a:ext cx="9144000" cy="8826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 smtClean="0">
                    <a:cs typeface="Times New Roman" pitchFamily="18" charset="0"/>
                  </a:rPr>
                  <a:t>	Кратчайшим путем из точки </a:t>
                </a:r>
                <a:r>
                  <a:rPr lang="en-US" i="1" dirty="0">
                    <a:cs typeface="Times New Roman" pitchFamily="18" charset="0"/>
                  </a:rPr>
                  <a:t>A</a:t>
                </a:r>
                <a:r>
                  <a:rPr lang="en-US" i="1" dirty="0"/>
                  <a:t>’</a:t>
                </a:r>
                <a:r>
                  <a:rPr lang="en-US" i="1" dirty="0"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в точку </a:t>
                </a:r>
                <a:r>
                  <a:rPr lang="en-US" i="1" dirty="0">
                    <a:cs typeface="Times New Roman" pitchFamily="18" charset="0"/>
                  </a:rPr>
                  <a:t>D</a:t>
                </a:r>
                <a:r>
                  <a:rPr lang="en-US" dirty="0">
                    <a:cs typeface="Times New Roman" pitchFamily="18" charset="0"/>
                  </a:rPr>
                  <a:t>  </a:t>
                </a:r>
                <a:r>
                  <a:rPr lang="ru-RU" dirty="0">
                    <a:cs typeface="Times New Roman" pitchFamily="18" charset="0"/>
                  </a:rPr>
                  <a:t>является </a:t>
                </a:r>
                <a:r>
                  <a:rPr lang="ru-RU" dirty="0"/>
                  <a:t>отрезок </a:t>
                </a:r>
                <a:r>
                  <a:rPr lang="en-US" i="1" dirty="0"/>
                  <a:t>A’D</a:t>
                </a:r>
                <a:r>
                  <a:rPr lang="ru-RU" dirty="0"/>
                  <a:t>, длина которого равна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/>
                      </a:rPr>
                      <m:t>3</m:t>
                    </m:r>
                    <m:rad>
                      <m:radPr>
                        <m:degHide m:val="on"/>
                        <m:ctrlPr>
                          <a:rPr lang="ru-RU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b="0" i="1" smtClean="0">
                            <a:latin typeface="Cambria Math"/>
                          </a:rPr>
                          <m:t>7</m:t>
                        </m:r>
                      </m:e>
                    </m:rad>
                  </m:oMath>
                </a14:m>
                <a:r>
                  <a:rPr lang="ru-RU" dirty="0">
                    <a:cs typeface="Times New Roman" pitchFamily="18" charset="0"/>
                  </a:rPr>
                  <a:t>. </a:t>
                </a:r>
                <a:endParaRPr lang="en-US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650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861048"/>
                <a:ext cx="9144000" cy="882650"/>
              </a:xfrm>
              <a:prstGeom prst="rect">
                <a:avLst/>
              </a:prstGeom>
              <a:blipFill rotWithShape="1">
                <a:blip r:embed="rId4"/>
                <a:stretch>
                  <a:fillRect l="-1000" t="-5517" r="-1000" b="-1310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650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85" y="938957"/>
            <a:ext cx="3333750" cy="262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7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0" y="381000"/>
            <a:ext cx="9144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>
                <a:cs typeface="Times New Roman" pitchFamily="18" charset="0"/>
              </a:rPr>
              <a:t>	</a:t>
            </a:r>
            <a:r>
              <a:rPr lang="ru-RU">
                <a:cs typeface="Times New Roman" pitchFamily="18" charset="0"/>
              </a:rPr>
              <a:t>Осевое сечение конуса –  </a:t>
            </a:r>
            <a:r>
              <a:rPr lang="ru-RU"/>
              <a:t>равнобедренный</a:t>
            </a:r>
            <a:r>
              <a:rPr lang="ru-RU">
                <a:cs typeface="Times New Roman" pitchFamily="18" charset="0"/>
              </a:rPr>
              <a:t> треугольник </a:t>
            </a:r>
            <a:r>
              <a:rPr lang="en-US" i="1">
                <a:cs typeface="Times New Roman" pitchFamily="18" charset="0"/>
              </a:rPr>
              <a:t>ABC </a:t>
            </a:r>
            <a:r>
              <a:rPr lang="ru-RU">
                <a:cs typeface="Times New Roman" pitchFamily="18" charset="0"/>
              </a:rPr>
              <a:t>со стороной </a:t>
            </a:r>
            <a:r>
              <a:rPr lang="ru-RU"/>
              <a:t>основания </a:t>
            </a:r>
            <a:r>
              <a:rPr lang="ru-RU">
                <a:cs typeface="Times New Roman" pitchFamily="18" charset="0"/>
              </a:rPr>
              <a:t>1</a:t>
            </a:r>
            <a:r>
              <a:rPr lang="ru-RU"/>
              <a:t> и боковой стороной 2</a:t>
            </a:r>
            <a:r>
              <a:rPr lang="ru-RU">
                <a:cs typeface="Times New Roman" pitchFamily="18" charset="0"/>
              </a:rPr>
              <a:t>. Найдите длину кратчайше</a:t>
            </a:r>
            <a:r>
              <a:rPr lang="ru-RU"/>
              <a:t>й</a:t>
            </a:r>
            <a:r>
              <a:rPr lang="ru-RU">
                <a:cs typeface="Times New Roman" pitchFamily="18" charset="0"/>
              </a:rPr>
              <a:t> </a:t>
            </a:r>
            <a:r>
              <a:rPr lang="ru-RU"/>
              <a:t>петли</a:t>
            </a:r>
            <a:r>
              <a:rPr lang="ru-RU">
                <a:cs typeface="Times New Roman" pitchFamily="18" charset="0"/>
              </a:rPr>
              <a:t> по поверхности этого конуса  </a:t>
            </a:r>
            <a:r>
              <a:rPr lang="ru-RU"/>
              <a:t>с началом и концом в точке </a:t>
            </a:r>
            <a:r>
              <a:rPr lang="en-US" i="1">
                <a:cs typeface="Times New Roman" pitchFamily="18" charset="0"/>
              </a:rPr>
              <a:t>A</a:t>
            </a:r>
            <a:r>
              <a:rPr lang="ru-RU">
                <a:cs typeface="Times New Roman" pitchFamily="18" charset="0"/>
              </a:rPr>
              <a:t>.</a:t>
            </a:r>
          </a:p>
        </p:txBody>
      </p:sp>
      <p:pic>
        <p:nvPicPr>
          <p:cNvPr id="10446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49512"/>
            <a:ext cx="2942771" cy="313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6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6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02965"/>
            <a:ext cx="2750612" cy="293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4457" name="Text Box 9"/>
              <p:cNvSpPr txBox="1">
                <a:spLocks noChangeArrowheads="1"/>
              </p:cNvSpPr>
              <p:nvPr/>
            </p:nvSpPr>
            <p:spPr bwMode="auto">
              <a:xfrm>
                <a:off x="0" y="188640"/>
                <a:ext cx="9144000" cy="1252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 smtClean="0">
                    <a:solidFill>
                      <a:srgbClr val="FF3300"/>
                    </a:solidFill>
                  </a:rPr>
                  <a:t>	Решение. </a:t>
                </a:r>
                <a:r>
                  <a:rPr lang="ru-RU" dirty="0"/>
                  <a:t>Разверткой боковой поверхности конуса является сектор с углом 90</a:t>
                </a:r>
                <a:r>
                  <a:rPr lang="ru-RU" baseline="30000" dirty="0"/>
                  <a:t>о</a:t>
                </a:r>
                <a:r>
                  <a:rPr lang="ru-RU" dirty="0"/>
                  <a:t>. Кратчайшим путем является отрезок </a:t>
                </a:r>
                <a:r>
                  <a:rPr lang="en-US" i="1" dirty="0"/>
                  <a:t>A’A”</a:t>
                </a:r>
                <a:r>
                  <a:rPr lang="ru-RU" dirty="0"/>
                  <a:t>, длина которого равна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/>
                      </a:rPr>
                      <m:t>2</m:t>
                    </m:r>
                    <m:rad>
                      <m:radPr>
                        <m:degHide m:val="on"/>
                        <m:ctrlPr>
                          <a:rPr lang="ru-RU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b="0" i="1" smtClean="0"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104457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88640"/>
                <a:ext cx="9144000" cy="1252538"/>
              </a:xfrm>
              <a:prstGeom prst="rect">
                <a:avLst/>
              </a:prstGeom>
              <a:blipFill rotWithShape="1">
                <a:blip r:embed="rId4"/>
                <a:stretch>
                  <a:fillRect l="-1000" t="-3902" r="-1000" b="-926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446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772816"/>
            <a:ext cx="398973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31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dirty="0" smtClean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Найдите </a:t>
            </a:r>
            <a:r>
              <a:rPr lang="ru-RU" dirty="0"/>
              <a:t>кратчайший путь по поверхности Земного шара из пункта </a:t>
            </a:r>
            <a:r>
              <a:rPr lang="en-US" i="1" dirty="0"/>
              <a:t>A</a:t>
            </a:r>
            <a:r>
              <a:rPr lang="ru-RU" dirty="0"/>
              <a:t>, расположенного на широте 54</a:t>
            </a:r>
            <a:r>
              <a:rPr lang="ru-RU" baseline="30000" dirty="0"/>
              <a:t>о</a:t>
            </a:r>
            <a:r>
              <a:rPr lang="ru-RU" dirty="0"/>
              <a:t>, до пункта </a:t>
            </a:r>
            <a:r>
              <a:rPr lang="en-US" i="1" dirty="0"/>
              <a:t>B</a:t>
            </a:r>
            <a:r>
              <a:rPr lang="ru-RU" dirty="0"/>
              <a:t>, расположенного в диаметрально противоположной точке той же широты. Длина экватора равна 40000 км.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492896"/>
            <a:ext cx="3259138" cy="321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7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0" y="44624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dirty="0" smtClean="0">
                <a:solidFill>
                  <a:srgbClr val="FF3300"/>
                </a:solidFill>
              </a:rPr>
              <a:t>	Решение</a:t>
            </a:r>
            <a:r>
              <a:rPr lang="ru-RU" dirty="0">
                <a:solidFill>
                  <a:srgbClr val="FF3300"/>
                </a:solidFill>
              </a:rPr>
              <a:t>. </a:t>
            </a:r>
            <a:r>
              <a:rPr lang="ru-RU" dirty="0"/>
              <a:t>Длина дуги окружности</a:t>
            </a:r>
            <a:r>
              <a:rPr lang="en-US" dirty="0"/>
              <a:t>, </a:t>
            </a:r>
            <a:r>
              <a:rPr lang="ru-RU" dirty="0"/>
              <a:t>отмеченной на рисунке красным цветом, равна</a:t>
            </a:r>
            <a:endParaRPr lang="ru-RU" dirty="0">
              <a:solidFill>
                <a:srgbClr val="FF3300"/>
              </a:solidFill>
            </a:endParaRPr>
          </a:p>
        </p:txBody>
      </p:sp>
      <p:graphicFrame>
        <p:nvGraphicFramePr>
          <p:cNvPr id="10240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7892564"/>
              </p:ext>
            </p:extLst>
          </p:nvPr>
        </p:nvGraphicFramePr>
        <p:xfrm>
          <a:off x="3203848" y="460122"/>
          <a:ext cx="3900488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4" name="Equation" r:id="rId4" imgW="2070000" imgH="228600" progId="Equation.DSMT4">
                  <p:embed/>
                </p:oleObj>
              </mc:Choice>
              <mc:Fallback>
                <p:oleObj name="Equation" r:id="rId4" imgW="20700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460122"/>
                        <a:ext cx="3900488" cy="43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0" y="5013176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Длина </a:t>
            </a:r>
            <a:r>
              <a:rPr lang="ru-RU" dirty="0"/>
              <a:t>дуги окружности</a:t>
            </a:r>
            <a:r>
              <a:rPr lang="en-US" dirty="0"/>
              <a:t>, </a:t>
            </a:r>
            <a:r>
              <a:rPr lang="ru-RU" dirty="0"/>
              <a:t>проходящей через Северный полюс, отмеченной на рисунке зеленым цветом, равна 8000 км. Этот путь и является кратчайшим.</a:t>
            </a:r>
            <a:endParaRPr lang="ru-RU" dirty="0">
              <a:solidFill>
                <a:srgbClr val="FF3300"/>
              </a:solidFill>
            </a:endParaRPr>
          </a:p>
        </p:txBody>
      </p:sp>
      <p:pic>
        <p:nvPicPr>
          <p:cNvPr id="10241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11262"/>
            <a:ext cx="3259138" cy="321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05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2170</TotalTime>
  <Words>1272</Words>
  <Application>Microsoft Office PowerPoint</Application>
  <PresentationFormat>Экран (4:3)</PresentationFormat>
  <Paragraphs>397</Paragraphs>
  <Slides>100</Slides>
  <Notes>92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100</vt:i4>
      </vt:variant>
    </vt:vector>
  </HeadingPairs>
  <TitlesOfParts>
    <vt:vector size="108" baseType="lpstr">
      <vt:lpstr>Arial</vt:lpstr>
      <vt:lpstr>Arial Black</vt:lpstr>
      <vt:lpstr>Cambria Math</vt:lpstr>
      <vt:lpstr>Symbol</vt:lpstr>
      <vt:lpstr>Times New Roman</vt:lpstr>
      <vt:lpstr>Оформление по умолчанию</vt:lpstr>
      <vt:lpstr>Точечный рисунок</vt:lpstr>
      <vt:lpstr>Equation</vt:lpstr>
      <vt:lpstr>Геометрические задачи на нахождение наибольших и наименьших значений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Задача Герона</vt:lpstr>
      <vt:lpstr>Презентация PowerPoint</vt:lpstr>
      <vt:lpstr>Презентация PowerPoint</vt:lpstr>
      <vt:lpstr>Презентация PowerPoint</vt:lpstr>
      <vt:lpstr>Презентация PowerPoint</vt:lpstr>
      <vt:lpstr>Отражение света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Задача о мосте</vt:lpstr>
      <vt:lpstr>Презентация PowerPoint</vt:lpstr>
      <vt:lpstr>Задача о трёх домиках и колодце</vt:lpstr>
      <vt:lpstr>Презентация PowerPoint</vt:lpstr>
      <vt:lpstr>Презентация PowerPoint</vt:lpstr>
      <vt:lpstr>Решение задачи о трёх домиках и колодце</vt:lpstr>
      <vt:lpstr>Презентация PowerPoint</vt:lpstr>
      <vt:lpstr>Презентация PowerPoint</vt:lpstr>
      <vt:lpstr>Презентация PowerPoint</vt:lpstr>
      <vt:lpstr>Задача Штейнера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 на нахождение фигуры наибольшей площади</vt:lpstr>
      <vt:lpstr>Алгебраическое решение задачи с треугольником</vt:lpstr>
      <vt:lpstr>Геометрическое решение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 на нахождение кратчайших путей по поверхностям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геометрические фигуры</dc:title>
  <dc:creator>*</dc:creator>
  <cp:lastModifiedBy>Пользователь</cp:lastModifiedBy>
  <cp:revision>119</cp:revision>
  <dcterms:created xsi:type="dcterms:W3CDTF">2008-04-30T05:51:18Z</dcterms:created>
  <dcterms:modified xsi:type="dcterms:W3CDTF">2020-03-17T10:11:44Z</dcterms:modified>
</cp:coreProperties>
</file>