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4"/>
  </p:notesMasterIdLst>
  <p:sldIdLst>
    <p:sldId id="521" r:id="rId2"/>
    <p:sldId id="522" r:id="rId3"/>
    <p:sldId id="523" r:id="rId4"/>
    <p:sldId id="524" r:id="rId5"/>
    <p:sldId id="525" r:id="rId6"/>
    <p:sldId id="527" r:id="rId7"/>
    <p:sldId id="519" r:id="rId8"/>
    <p:sldId id="530" r:id="rId9"/>
    <p:sldId id="520" r:id="rId10"/>
    <p:sldId id="528" r:id="rId11"/>
    <p:sldId id="319" r:id="rId12"/>
    <p:sldId id="504" r:id="rId13"/>
    <p:sldId id="320" r:id="rId14"/>
    <p:sldId id="321" r:id="rId15"/>
    <p:sldId id="257" r:id="rId16"/>
    <p:sldId id="258" r:id="rId17"/>
    <p:sldId id="260" r:id="rId18"/>
    <p:sldId id="261" r:id="rId19"/>
    <p:sldId id="262" r:id="rId20"/>
    <p:sldId id="263" r:id="rId21"/>
    <p:sldId id="264" r:id="rId22"/>
    <p:sldId id="265" r:id="rId23"/>
    <p:sldId id="436" r:id="rId24"/>
    <p:sldId id="437" r:id="rId25"/>
    <p:sldId id="438" r:id="rId26"/>
    <p:sldId id="439" r:id="rId27"/>
    <p:sldId id="446" r:id="rId28"/>
    <p:sldId id="454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60" r:id="rId37"/>
    <p:sldId id="467" r:id="rId38"/>
    <p:sldId id="266" r:id="rId39"/>
    <p:sldId id="267" r:id="rId40"/>
    <p:sldId id="268" r:id="rId41"/>
    <p:sldId id="269" r:id="rId42"/>
    <p:sldId id="270" r:id="rId43"/>
    <p:sldId id="271" r:id="rId44"/>
    <p:sldId id="440" r:id="rId45"/>
    <p:sldId id="441" r:id="rId46"/>
    <p:sldId id="442" r:id="rId47"/>
    <p:sldId id="443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66" r:id="rId57"/>
    <p:sldId id="461" r:id="rId58"/>
    <p:sldId id="462" r:id="rId59"/>
    <p:sldId id="463" r:id="rId60"/>
    <p:sldId id="464" r:id="rId61"/>
    <p:sldId id="465" r:id="rId62"/>
    <p:sldId id="272" r:id="rId63"/>
    <p:sldId id="273" r:id="rId64"/>
    <p:sldId id="323" r:id="rId65"/>
    <p:sldId id="324" r:id="rId66"/>
    <p:sldId id="444" r:id="rId67"/>
    <p:sldId id="445" r:id="rId68"/>
    <p:sldId id="281" r:id="rId69"/>
    <p:sldId id="282" r:id="rId70"/>
    <p:sldId id="307" r:id="rId71"/>
    <p:sldId id="308" r:id="rId72"/>
    <p:sldId id="311" r:id="rId73"/>
    <p:sldId id="312" r:id="rId74"/>
    <p:sldId id="313" r:id="rId75"/>
    <p:sldId id="315" r:id="rId76"/>
    <p:sldId id="316" r:id="rId77"/>
    <p:sldId id="317" r:id="rId78"/>
    <p:sldId id="506" r:id="rId79"/>
    <p:sldId id="507" r:id="rId80"/>
    <p:sldId id="508" r:id="rId81"/>
    <p:sldId id="509" r:id="rId82"/>
    <p:sldId id="510" r:id="rId83"/>
    <p:sldId id="511" r:id="rId84"/>
    <p:sldId id="326" r:id="rId85"/>
    <p:sldId id="327" r:id="rId86"/>
    <p:sldId id="328" r:id="rId87"/>
    <p:sldId id="329" r:id="rId88"/>
    <p:sldId id="330" r:id="rId89"/>
    <p:sldId id="331" r:id="rId90"/>
    <p:sldId id="478" r:id="rId91"/>
    <p:sldId id="477" r:id="rId92"/>
    <p:sldId id="479" r:id="rId93"/>
    <p:sldId id="480" r:id="rId94"/>
    <p:sldId id="481" r:id="rId95"/>
    <p:sldId id="332" r:id="rId96"/>
    <p:sldId id="333" r:id="rId97"/>
    <p:sldId id="334" r:id="rId98"/>
    <p:sldId id="473" r:id="rId99"/>
    <p:sldId id="468" r:id="rId100"/>
    <p:sldId id="469" r:id="rId101"/>
    <p:sldId id="470" r:id="rId102"/>
    <p:sldId id="471" r:id="rId103"/>
    <p:sldId id="482" r:id="rId104"/>
    <p:sldId id="483" r:id="rId105"/>
    <p:sldId id="484" r:id="rId106"/>
    <p:sldId id="485" r:id="rId107"/>
    <p:sldId id="486" r:id="rId108"/>
    <p:sldId id="335" r:id="rId109"/>
    <p:sldId id="336" r:id="rId110"/>
    <p:sldId id="337" r:id="rId111"/>
    <p:sldId id="338" r:id="rId112"/>
    <p:sldId id="339" r:id="rId113"/>
    <p:sldId id="340" r:id="rId114"/>
    <p:sldId id="341" r:id="rId115"/>
    <p:sldId id="342" r:id="rId116"/>
    <p:sldId id="344" r:id="rId117"/>
    <p:sldId id="348" r:id="rId118"/>
    <p:sldId id="349" r:id="rId119"/>
    <p:sldId id="350" r:id="rId120"/>
    <p:sldId id="351" r:id="rId121"/>
    <p:sldId id="352" r:id="rId122"/>
    <p:sldId id="355" r:id="rId123"/>
    <p:sldId id="356" r:id="rId124"/>
    <p:sldId id="357" r:id="rId125"/>
    <p:sldId id="358" r:id="rId126"/>
    <p:sldId id="362" r:id="rId127"/>
    <p:sldId id="369" r:id="rId128"/>
    <p:sldId id="370" r:id="rId129"/>
    <p:sldId id="371" r:id="rId130"/>
    <p:sldId id="372" r:id="rId131"/>
    <p:sldId id="373" r:id="rId132"/>
    <p:sldId id="374" r:id="rId133"/>
    <p:sldId id="375" r:id="rId134"/>
    <p:sldId id="376" r:id="rId135"/>
    <p:sldId id="377" r:id="rId136"/>
    <p:sldId id="378" r:id="rId137"/>
    <p:sldId id="379" r:id="rId138"/>
    <p:sldId id="380" r:id="rId139"/>
    <p:sldId id="381" r:id="rId140"/>
    <p:sldId id="490" r:id="rId141"/>
    <p:sldId id="492" r:id="rId142"/>
    <p:sldId id="488" r:id="rId143"/>
    <p:sldId id="489" r:id="rId144"/>
    <p:sldId id="493" r:id="rId145"/>
    <p:sldId id="494" r:id="rId146"/>
    <p:sldId id="495" r:id="rId147"/>
    <p:sldId id="496" r:id="rId148"/>
    <p:sldId id="382" r:id="rId149"/>
    <p:sldId id="383" r:id="rId150"/>
    <p:sldId id="487" r:id="rId151"/>
    <p:sldId id="491" r:id="rId152"/>
    <p:sldId id="497" r:id="rId153"/>
    <p:sldId id="498" r:id="rId154"/>
    <p:sldId id="499" r:id="rId155"/>
    <p:sldId id="500" r:id="rId156"/>
    <p:sldId id="501" r:id="rId157"/>
    <p:sldId id="502" r:id="rId158"/>
    <p:sldId id="503" r:id="rId159"/>
    <p:sldId id="384" r:id="rId160"/>
    <p:sldId id="385" r:id="rId161"/>
    <p:sldId id="387" r:id="rId162"/>
    <p:sldId id="388" r:id="rId163"/>
    <p:sldId id="389" r:id="rId164"/>
    <p:sldId id="390" r:id="rId165"/>
    <p:sldId id="391" r:id="rId166"/>
    <p:sldId id="393" r:id="rId167"/>
    <p:sldId id="394" r:id="rId168"/>
    <p:sldId id="396" r:id="rId169"/>
    <p:sldId id="397" r:id="rId170"/>
    <p:sldId id="398" r:id="rId171"/>
    <p:sldId id="399" r:id="rId172"/>
    <p:sldId id="400" r:id="rId173"/>
    <p:sldId id="403" r:id="rId174"/>
    <p:sldId id="405" r:id="rId175"/>
    <p:sldId id="406" r:id="rId176"/>
    <p:sldId id="414" r:id="rId177"/>
    <p:sldId id="416" r:id="rId178"/>
    <p:sldId id="420" r:id="rId179"/>
    <p:sldId id="421" r:id="rId180"/>
    <p:sldId id="422" r:id="rId181"/>
    <p:sldId id="423" r:id="rId182"/>
    <p:sldId id="424" r:id="rId183"/>
    <p:sldId id="425" r:id="rId184"/>
    <p:sldId id="426" r:id="rId185"/>
    <p:sldId id="427" r:id="rId186"/>
    <p:sldId id="531" r:id="rId187"/>
    <p:sldId id="532" r:id="rId188"/>
    <p:sldId id="533" r:id="rId189"/>
    <p:sldId id="534" r:id="rId190"/>
    <p:sldId id="535" r:id="rId191"/>
    <p:sldId id="536" r:id="rId192"/>
    <p:sldId id="529" r:id="rId19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28" autoAdjust="0"/>
    <p:restoredTop sz="90929" autoAdjust="0"/>
  </p:normalViewPr>
  <p:slideViewPr>
    <p:cSldViewPr>
      <p:cViewPr varScale="1">
        <p:scale>
          <a:sx n="104" d="100"/>
          <a:sy n="104" d="100"/>
        </p:scale>
        <p:origin x="1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ableStyles" Target="tableStyle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presProps" Target="pres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5.wmf"/></Relationships>
</file>

<file path=ppt/drawings/_rels/vmlDrawing10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wmf"/><Relationship Id="rId1" Type="http://schemas.openxmlformats.org/officeDocument/2006/relationships/image" Target="../media/image449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9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9.wmf"/></Relationships>
</file>

<file path=ppt/drawings/_rels/vmlDrawing10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wmf"/><Relationship Id="rId1" Type="http://schemas.openxmlformats.org/officeDocument/2006/relationships/image" Target="../media/image455.wmf"/></Relationships>
</file>

<file path=ppt/drawings/_rels/vmlDrawing10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wmf"/><Relationship Id="rId2" Type="http://schemas.openxmlformats.org/officeDocument/2006/relationships/image" Target="../media/image460.wmf"/><Relationship Id="rId1" Type="http://schemas.openxmlformats.org/officeDocument/2006/relationships/image" Target="../media/image459.wmf"/></Relationships>
</file>

<file path=ppt/drawings/_rels/vmlDrawing10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wmf"/><Relationship Id="rId2" Type="http://schemas.openxmlformats.org/officeDocument/2006/relationships/image" Target="../media/image465.wmf"/><Relationship Id="rId1" Type="http://schemas.openxmlformats.org/officeDocument/2006/relationships/image" Target="../media/image464.wmf"/></Relationships>
</file>

<file path=ppt/drawings/_rels/vmlDrawing10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wmf"/><Relationship Id="rId2" Type="http://schemas.openxmlformats.org/officeDocument/2006/relationships/image" Target="../media/image470.wmf"/><Relationship Id="rId1" Type="http://schemas.openxmlformats.org/officeDocument/2006/relationships/image" Target="../media/image469.wmf"/><Relationship Id="rId4" Type="http://schemas.openxmlformats.org/officeDocument/2006/relationships/image" Target="../media/image472.wmf"/></Relationships>
</file>

<file path=ppt/drawings/_rels/vmlDrawing10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wmf"/><Relationship Id="rId1" Type="http://schemas.openxmlformats.org/officeDocument/2006/relationships/image" Target="../media/image475.w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wmf"/><Relationship Id="rId2" Type="http://schemas.openxmlformats.org/officeDocument/2006/relationships/image" Target="../media/image480.wmf"/><Relationship Id="rId1" Type="http://schemas.openxmlformats.org/officeDocument/2006/relationships/image" Target="../media/image47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wmf"/><Relationship Id="rId2" Type="http://schemas.openxmlformats.org/officeDocument/2006/relationships/image" Target="../media/image485.wmf"/><Relationship Id="rId1" Type="http://schemas.openxmlformats.org/officeDocument/2006/relationships/image" Target="../media/image484.wmf"/><Relationship Id="rId4" Type="http://schemas.openxmlformats.org/officeDocument/2006/relationships/image" Target="../media/image487.wmf"/></Relationships>
</file>

<file path=ppt/drawings/_rels/vmlDrawing1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wmf"/><Relationship Id="rId2" Type="http://schemas.openxmlformats.org/officeDocument/2006/relationships/image" Target="../media/image491.wmf"/><Relationship Id="rId1" Type="http://schemas.openxmlformats.org/officeDocument/2006/relationships/image" Target="../media/image490.wmf"/><Relationship Id="rId4" Type="http://schemas.openxmlformats.org/officeDocument/2006/relationships/image" Target="../media/image493.wmf"/></Relationships>
</file>

<file path=ppt/drawings/_rels/vmlDrawing1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wmf"/><Relationship Id="rId2" Type="http://schemas.openxmlformats.org/officeDocument/2006/relationships/image" Target="../media/image497.wmf"/><Relationship Id="rId1" Type="http://schemas.openxmlformats.org/officeDocument/2006/relationships/image" Target="../media/image496.wmf"/><Relationship Id="rId4" Type="http://schemas.openxmlformats.org/officeDocument/2006/relationships/image" Target="../media/image499.w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wmf"/><Relationship Id="rId2" Type="http://schemas.openxmlformats.org/officeDocument/2006/relationships/image" Target="../media/image504.wmf"/><Relationship Id="rId1" Type="http://schemas.openxmlformats.org/officeDocument/2006/relationships/image" Target="../media/image503.wmf"/><Relationship Id="rId4" Type="http://schemas.openxmlformats.org/officeDocument/2006/relationships/image" Target="../media/image506.wmf"/></Relationships>
</file>

<file path=ppt/drawings/_rels/vmlDrawing1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wmf"/><Relationship Id="rId2" Type="http://schemas.openxmlformats.org/officeDocument/2006/relationships/image" Target="../media/image510.wmf"/><Relationship Id="rId1" Type="http://schemas.openxmlformats.org/officeDocument/2006/relationships/image" Target="../media/image509.wmf"/></Relationships>
</file>

<file path=ppt/drawings/_rels/vmlDrawing1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wmf"/><Relationship Id="rId1" Type="http://schemas.openxmlformats.org/officeDocument/2006/relationships/image" Target="../media/image514.wmf"/></Relationships>
</file>

<file path=ppt/drawings/_rels/vmlDrawing1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wmf"/><Relationship Id="rId1" Type="http://schemas.openxmlformats.org/officeDocument/2006/relationships/image" Target="../media/image514.wmf"/></Relationships>
</file>

<file path=ppt/drawings/_rels/vmlDrawing1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wmf"/><Relationship Id="rId1" Type="http://schemas.openxmlformats.org/officeDocument/2006/relationships/image" Target="../media/image521.wmf"/></Relationships>
</file>

<file path=ppt/drawings/_rels/vmlDrawing1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wmf"/><Relationship Id="rId1" Type="http://schemas.openxmlformats.org/officeDocument/2006/relationships/image" Target="../media/image51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wmf"/><Relationship Id="rId1" Type="http://schemas.openxmlformats.org/officeDocument/2006/relationships/image" Target="../media/image514.wmf"/></Relationships>
</file>

<file path=ppt/drawings/_rels/vmlDrawing1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wmf"/><Relationship Id="rId1" Type="http://schemas.openxmlformats.org/officeDocument/2006/relationships/image" Target="../media/image531.wmf"/></Relationships>
</file>

<file path=ppt/drawings/_rels/vmlDrawing1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wmf"/><Relationship Id="rId1" Type="http://schemas.openxmlformats.org/officeDocument/2006/relationships/image" Target="../media/image534.wmf"/></Relationships>
</file>

<file path=ppt/drawings/_rels/vmlDrawing1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wmf"/><Relationship Id="rId2" Type="http://schemas.openxmlformats.org/officeDocument/2006/relationships/image" Target="../media/image539.wmf"/><Relationship Id="rId1" Type="http://schemas.openxmlformats.org/officeDocument/2006/relationships/image" Target="../media/image538.wmf"/><Relationship Id="rId4" Type="http://schemas.openxmlformats.org/officeDocument/2006/relationships/image" Target="../media/image541.wmf"/></Relationships>
</file>

<file path=ppt/drawings/_rels/vmlDrawing1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wmf"/><Relationship Id="rId2" Type="http://schemas.openxmlformats.org/officeDocument/2006/relationships/image" Target="../media/image545.wmf"/><Relationship Id="rId1" Type="http://schemas.openxmlformats.org/officeDocument/2006/relationships/image" Target="../media/image544.wmf"/></Relationships>
</file>

<file path=ppt/drawings/_rels/vmlDrawing1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wmf"/><Relationship Id="rId2" Type="http://schemas.openxmlformats.org/officeDocument/2006/relationships/image" Target="../media/image549.wmf"/><Relationship Id="rId1" Type="http://schemas.openxmlformats.org/officeDocument/2006/relationships/image" Target="../media/image548.wmf"/><Relationship Id="rId4" Type="http://schemas.openxmlformats.org/officeDocument/2006/relationships/image" Target="../media/image55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7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103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30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Relationship Id="rId4" Type="http://schemas.openxmlformats.org/officeDocument/2006/relationships/image" Target="../media/image146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wmf"/><Relationship Id="rId1" Type="http://schemas.openxmlformats.org/officeDocument/2006/relationships/image" Target="../media/image149.wmf"/><Relationship Id="rId4" Type="http://schemas.openxmlformats.org/officeDocument/2006/relationships/image" Target="../media/image152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image" Target="../media/image172.w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image" Target="../media/image176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wmf"/><Relationship Id="rId1" Type="http://schemas.openxmlformats.org/officeDocument/2006/relationships/image" Target="../media/image191.wmf"/><Relationship Id="rId6" Type="http://schemas.openxmlformats.org/officeDocument/2006/relationships/image" Target="../media/image196.wmf"/><Relationship Id="rId5" Type="http://schemas.openxmlformats.org/officeDocument/2006/relationships/image" Target="../media/image195.wmf"/><Relationship Id="rId4" Type="http://schemas.openxmlformats.org/officeDocument/2006/relationships/image" Target="../media/image194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wmf"/><Relationship Id="rId2" Type="http://schemas.openxmlformats.org/officeDocument/2006/relationships/image" Target="../media/image200.wmf"/><Relationship Id="rId1" Type="http://schemas.openxmlformats.org/officeDocument/2006/relationships/image" Target="../media/image199.wmf"/><Relationship Id="rId6" Type="http://schemas.openxmlformats.org/officeDocument/2006/relationships/image" Target="../media/image204.wmf"/><Relationship Id="rId5" Type="http://schemas.openxmlformats.org/officeDocument/2006/relationships/image" Target="../media/image203.wmf"/><Relationship Id="rId4" Type="http://schemas.openxmlformats.org/officeDocument/2006/relationships/image" Target="../media/image202.w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2" Type="http://schemas.openxmlformats.org/officeDocument/2006/relationships/image" Target="../media/image208.wmf"/><Relationship Id="rId1" Type="http://schemas.openxmlformats.org/officeDocument/2006/relationships/image" Target="../media/image207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wmf"/><Relationship Id="rId1" Type="http://schemas.openxmlformats.org/officeDocument/2006/relationships/image" Target="../media/image212.wmf"/><Relationship Id="rId5" Type="http://schemas.openxmlformats.org/officeDocument/2006/relationships/image" Target="../media/image216.wmf"/><Relationship Id="rId4" Type="http://schemas.openxmlformats.org/officeDocument/2006/relationships/image" Target="../media/image2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wmf"/><Relationship Id="rId7" Type="http://schemas.openxmlformats.org/officeDocument/2006/relationships/image" Target="../media/image225.wmf"/><Relationship Id="rId2" Type="http://schemas.openxmlformats.org/officeDocument/2006/relationships/image" Target="../media/image220.wmf"/><Relationship Id="rId1" Type="http://schemas.openxmlformats.org/officeDocument/2006/relationships/image" Target="../media/image219.wmf"/><Relationship Id="rId6" Type="http://schemas.openxmlformats.org/officeDocument/2006/relationships/image" Target="../media/image224.wmf"/><Relationship Id="rId5" Type="http://schemas.openxmlformats.org/officeDocument/2006/relationships/image" Target="../media/image223.wmf"/><Relationship Id="rId4" Type="http://schemas.openxmlformats.org/officeDocument/2006/relationships/image" Target="../media/image222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wmf"/><Relationship Id="rId1" Type="http://schemas.openxmlformats.org/officeDocument/2006/relationships/image" Target="../media/image42.w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wmf"/><Relationship Id="rId1" Type="http://schemas.openxmlformats.org/officeDocument/2006/relationships/image" Target="../media/image42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wmf"/><Relationship Id="rId2" Type="http://schemas.openxmlformats.org/officeDocument/2006/relationships/image" Target="../media/image266.wmf"/><Relationship Id="rId1" Type="http://schemas.openxmlformats.org/officeDocument/2006/relationships/image" Target="../media/image265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wmf"/><Relationship Id="rId1" Type="http://schemas.openxmlformats.org/officeDocument/2006/relationships/image" Target="../media/image273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7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280.w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283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wmf"/><Relationship Id="rId2" Type="http://schemas.openxmlformats.org/officeDocument/2006/relationships/image" Target="../media/image296.wmf"/><Relationship Id="rId1" Type="http://schemas.openxmlformats.org/officeDocument/2006/relationships/image" Target="../media/image295.wmf"/><Relationship Id="rId4" Type="http://schemas.openxmlformats.org/officeDocument/2006/relationships/image" Target="../media/image298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wmf"/><Relationship Id="rId2" Type="http://schemas.openxmlformats.org/officeDocument/2006/relationships/image" Target="../media/image302.wmf"/><Relationship Id="rId1" Type="http://schemas.openxmlformats.org/officeDocument/2006/relationships/image" Target="../media/image301.wmf"/><Relationship Id="rId4" Type="http://schemas.openxmlformats.org/officeDocument/2006/relationships/image" Target="../media/image304.wmf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wmf"/><Relationship Id="rId2" Type="http://schemas.openxmlformats.org/officeDocument/2006/relationships/image" Target="../media/image308.wmf"/><Relationship Id="rId1" Type="http://schemas.openxmlformats.org/officeDocument/2006/relationships/image" Target="../media/image307.wmf"/><Relationship Id="rId4" Type="http://schemas.openxmlformats.org/officeDocument/2006/relationships/image" Target="../media/image30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8.wmf"/></Relationships>
</file>

<file path=ppt/drawings/_rels/vmlDrawing7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wmf"/><Relationship Id="rId2" Type="http://schemas.openxmlformats.org/officeDocument/2006/relationships/image" Target="../media/image312.wmf"/><Relationship Id="rId1" Type="http://schemas.openxmlformats.org/officeDocument/2006/relationships/image" Target="../media/image295.wmf"/><Relationship Id="rId4" Type="http://schemas.openxmlformats.org/officeDocument/2006/relationships/image" Target="../media/image314.wmf"/></Relationships>
</file>

<file path=ppt/drawings/_rels/vmlDrawing7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wmf"/><Relationship Id="rId1" Type="http://schemas.openxmlformats.org/officeDocument/2006/relationships/image" Target="../media/image295.wmf"/></Relationships>
</file>

<file path=ppt/drawings/_rels/vmlDrawing7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wmf"/><Relationship Id="rId1" Type="http://schemas.openxmlformats.org/officeDocument/2006/relationships/image" Target="../media/image320.wmf"/></Relationships>
</file>

<file path=ppt/drawings/_rels/vmlDrawing7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wmf"/><Relationship Id="rId2" Type="http://schemas.openxmlformats.org/officeDocument/2006/relationships/image" Target="../media/image325.wmf"/><Relationship Id="rId1" Type="http://schemas.openxmlformats.org/officeDocument/2006/relationships/image" Target="../media/image324.wmf"/><Relationship Id="rId4" Type="http://schemas.openxmlformats.org/officeDocument/2006/relationships/image" Target="../media/image327.wmf"/></Relationships>
</file>

<file path=ppt/drawings/_rels/vmlDrawing7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wmf"/><Relationship Id="rId1" Type="http://schemas.openxmlformats.org/officeDocument/2006/relationships/image" Target="../media/image330.wmf"/></Relationships>
</file>

<file path=ppt/drawings/_rels/vmlDrawing7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wmf"/><Relationship Id="rId2" Type="http://schemas.openxmlformats.org/officeDocument/2006/relationships/image" Target="../media/image335.wmf"/><Relationship Id="rId1" Type="http://schemas.openxmlformats.org/officeDocument/2006/relationships/image" Target="../media/image334.wmf"/></Relationships>
</file>

<file path=ppt/drawings/_rels/vmlDrawing7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wmf"/><Relationship Id="rId2" Type="http://schemas.openxmlformats.org/officeDocument/2006/relationships/image" Target="../media/image340.wmf"/><Relationship Id="rId1" Type="http://schemas.openxmlformats.org/officeDocument/2006/relationships/image" Target="../media/image339.wmf"/><Relationship Id="rId5" Type="http://schemas.openxmlformats.org/officeDocument/2006/relationships/image" Target="../media/image343.wmf"/><Relationship Id="rId4" Type="http://schemas.openxmlformats.org/officeDocument/2006/relationships/image" Target="../media/image342.wmf"/></Relationships>
</file>

<file path=ppt/drawings/_rels/vmlDrawing7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wmf"/><Relationship Id="rId2" Type="http://schemas.openxmlformats.org/officeDocument/2006/relationships/image" Target="../media/image340.wmf"/><Relationship Id="rId1" Type="http://schemas.openxmlformats.org/officeDocument/2006/relationships/image" Target="../media/image339.wmf"/><Relationship Id="rId5" Type="http://schemas.openxmlformats.org/officeDocument/2006/relationships/image" Target="../media/image348.wmf"/><Relationship Id="rId4" Type="http://schemas.openxmlformats.org/officeDocument/2006/relationships/image" Target="../media/image347.wmf"/></Relationships>
</file>

<file path=ppt/drawings/_rels/vmlDrawing7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wmf"/><Relationship Id="rId2" Type="http://schemas.openxmlformats.org/officeDocument/2006/relationships/image" Target="../media/image352.wmf"/><Relationship Id="rId1" Type="http://schemas.openxmlformats.org/officeDocument/2006/relationships/image" Target="../media/image351.wmf"/><Relationship Id="rId5" Type="http://schemas.openxmlformats.org/officeDocument/2006/relationships/image" Target="../media/image355.wmf"/><Relationship Id="rId4" Type="http://schemas.openxmlformats.org/officeDocument/2006/relationships/image" Target="../media/image354.wmf"/></Relationships>
</file>

<file path=ppt/drawings/_rels/vmlDrawing7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wmf"/><Relationship Id="rId2" Type="http://schemas.openxmlformats.org/officeDocument/2006/relationships/image" Target="../media/image359.wmf"/><Relationship Id="rId1" Type="http://schemas.openxmlformats.org/officeDocument/2006/relationships/image" Target="../media/image358.wmf"/><Relationship Id="rId4" Type="http://schemas.openxmlformats.org/officeDocument/2006/relationships/image" Target="../media/image36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51.wmf"/></Relationships>
</file>

<file path=ppt/drawings/_rels/vmlDrawing8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wmf"/><Relationship Id="rId2" Type="http://schemas.openxmlformats.org/officeDocument/2006/relationships/image" Target="../media/image365.wmf"/><Relationship Id="rId1" Type="http://schemas.openxmlformats.org/officeDocument/2006/relationships/image" Target="../media/image364.wmf"/><Relationship Id="rId4" Type="http://schemas.openxmlformats.org/officeDocument/2006/relationships/image" Target="../media/image367.wmf"/></Relationships>
</file>

<file path=ppt/drawings/_rels/vmlDrawing8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wmf"/><Relationship Id="rId2" Type="http://schemas.openxmlformats.org/officeDocument/2006/relationships/image" Target="../media/image371.wmf"/><Relationship Id="rId1" Type="http://schemas.openxmlformats.org/officeDocument/2006/relationships/image" Target="../media/image370.wmf"/><Relationship Id="rId4" Type="http://schemas.openxmlformats.org/officeDocument/2006/relationships/image" Target="../media/image373.wmf"/></Relationships>
</file>

<file path=ppt/drawings/_rels/vmlDrawing8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wmf"/><Relationship Id="rId1" Type="http://schemas.openxmlformats.org/officeDocument/2006/relationships/image" Target="../media/image376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0.wmf"/></Relationships>
</file>

<file path=ppt/drawings/_rels/vmlDrawing8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wmf"/><Relationship Id="rId1" Type="http://schemas.openxmlformats.org/officeDocument/2006/relationships/image" Target="../media/image382.wmf"/></Relationships>
</file>

<file path=ppt/drawings/_rels/vmlDrawing8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386.w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wmf"/><Relationship Id="rId2" Type="http://schemas.openxmlformats.org/officeDocument/2006/relationships/image" Target="../media/image390.wmf"/><Relationship Id="rId1" Type="http://schemas.openxmlformats.org/officeDocument/2006/relationships/image" Target="../media/image389.wmf"/></Relationships>
</file>

<file path=ppt/drawings/_rels/vmlDrawing8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wmf"/><Relationship Id="rId2" Type="http://schemas.openxmlformats.org/officeDocument/2006/relationships/image" Target="../media/image395.wmf"/><Relationship Id="rId1" Type="http://schemas.openxmlformats.org/officeDocument/2006/relationships/image" Target="../media/image394.wmf"/><Relationship Id="rId4" Type="http://schemas.openxmlformats.org/officeDocument/2006/relationships/image" Target="../media/image397.wmf"/></Relationships>
</file>

<file path=ppt/drawings/_rels/vmlDrawing8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wmf"/><Relationship Id="rId1" Type="http://schemas.openxmlformats.org/officeDocument/2006/relationships/image" Target="../media/image400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8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3.wmf"/></Relationships>
</file>

<file path=ppt/drawings/_rels/vmlDrawing9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wmf"/><Relationship Id="rId1" Type="http://schemas.openxmlformats.org/officeDocument/2006/relationships/image" Target="../media/image425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5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3.wmf"/></Relationships>
</file>

<file path=ppt/drawings/_rels/vmlDrawing9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wmf"/><Relationship Id="rId1" Type="http://schemas.openxmlformats.org/officeDocument/2006/relationships/image" Target="../media/image42.wmf"/></Relationships>
</file>

<file path=ppt/drawings/_rels/vmlDrawing9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wmf"/><Relationship Id="rId1" Type="http://schemas.openxmlformats.org/officeDocument/2006/relationships/image" Target="../media/image42.wmf"/></Relationships>
</file>

<file path=ppt/drawings/_rels/vmlDrawing9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wmf"/><Relationship Id="rId1" Type="http://schemas.openxmlformats.org/officeDocument/2006/relationships/image" Target="../media/image42.wmf"/></Relationships>
</file>

<file path=ppt/drawings/_rels/vmlDrawing9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wmf"/><Relationship Id="rId1" Type="http://schemas.openxmlformats.org/officeDocument/2006/relationships/image" Target="../media/image4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A2E84A-5277-4B35-AFCF-BB1AD2FA6D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89B66B-9F78-41B4-830F-59680F923D56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 smtClean="0"/>
          </a:p>
        </p:txBody>
      </p:sp>
      <p:sp>
        <p:nvSpPr>
          <p:cNvPr id="61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16A838-A161-4F16-A597-22970DA3CF78}" type="slidenum">
              <a:rPr lang="ru-RU" altLang="ru-RU" sz="1200" smtClean="0"/>
              <a:pPr/>
              <a:t>16</a:t>
            </a:fld>
            <a:endParaRPr lang="ru-RU" altLang="ru-RU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0694F8-16EC-45A5-A34F-A2C800EC949C}" type="slidenum">
              <a:rPr lang="ru-RU" altLang="ru-RU" sz="1200" smtClean="0"/>
              <a:pPr/>
              <a:t>17</a:t>
            </a:fld>
            <a:endParaRPr lang="ru-RU" altLang="ru-RU" sz="120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DAD022-AF46-431D-B164-C00AE7FC5EA3}" type="slidenum">
              <a:rPr lang="ru-RU" altLang="ru-RU" sz="1200" smtClean="0"/>
              <a:pPr/>
              <a:t>18</a:t>
            </a:fld>
            <a:endParaRPr lang="ru-RU" altLang="ru-RU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22A6C9C-7353-4AF5-AA74-CE8AD73907A0}" type="slidenum">
              <a:rPr lang="ru-RU" altLang="ru-RU" sz="1200" smtClean="0"/>
              <a:pPr/>
              <a:t>19</a:t>
            </a:fld>
            <a:endParaRPr lang="ru-RU" altLang="ru-RU" sz="120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15F6D9-7681-4E7E-8744-53A3C3E022AE}" type="slidenum">
              <a:rPr lang="ru-RU" altLang="ru-RU" sz="1200" smtClean="0"/>
              <a:pPr/>
              <a:t>20</a:t>
            </a:fld>
            <a:endParaRPr lang="ru-RU" altLang="ru-RU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848AF7B-EEFE-48E2-978F-1C313F31DA92}" type="slidenum">
              <a:rPr lang="ru-RU" altLang="ru-RU" sz="1200" smtClean="0"/>
              <a:pPr/>
              <a:t>21</a:t>
            </a:fld>
            <a:endParaRPr lang="ru-RU" altLang="ru-RU" sz="12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D28249-F5A8-47AB-A7D5-34933FEAF502}" type="slidenum">
              <a:rPr lang="ru-RU" altLang="ru-RU" sz="1200" smtClean="0"/>
              <a:pPr/>
              <a:t>22</a:t>
            </a:fld>
            <a:endParaRPr lang="ru-RU" altLang="ru-RU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A4120F6-0CA0-4E27-AE9D-1F997A5FF430}" type="slidenum">
              <a:rPr lang="ru-RU" altLang="ru-RU" sz="1200" smtClean="0"/>
              <a:pPr/>
              <a:t>38</a:t>
            </a:fld>
            <a:endParaRPr lang="ru-RU" altLang="ru-RU" sz="12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21EA2D-E489-481A-A7C0-59AFE625076E}" type="slidenum">
              <a:rPr lang="ru-RU" altLang="ru-RU" sz="1200" smtClean="0"/>
              <a:pPr/>
              <a:t>39</a:t>
            </a:fld>
            <a:endParaRPr lang="ru-RU" altLang="ru-RU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483292-9075-4B20-B392-C58B74BE1694}" type="slidenum">
              <a:rPr lang="ru-RU" altLang="ru-RU" sz="1200" smtClean="0"/>
              <a:pPr/>
              <a:t>40</a:t>
            </a:fld>
            <a:endParaRPr lang="ru-RU" altLang="ru-RU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89B66B-9F78-41B4-830F-59680F923D56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  <p:sp>
        <p:nvSpPr>
          <p:cNvPr id="61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mtClean="0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53753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5E6177-20E1-4B0A-B421-9579ACF39741}" type="slidenum">
              <a:rPr lang="ru-RU" altLang="ru-RU" sz="1200" smtClean="0"/>
              <a:pPr/>
              <a:t>41</a:t>
            </a:fld>
            <a:endParaRPr lang="ru-RU" altLang="ru-RU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A6A75E-DD60-41EF-8901-81DD16BB6656}" type="slidenum">
              <a:rPr lang="ru-RU" altLang="ru-RU" sz="1200" smtClean="0"/>
              <a:pPr/>
              <a:t>42</a:t>
            </a:fld>
            <a:endParaRPr lang="ru-RU" altLang="ru-RU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6E053B-F0DD-4D5F-AC2A-FC27010239F3}" type="slidenum">
              <a:rPr lang="ru-RU" altLang="ru-RU" sz="1200" smtClean="0"/>
              <a:pPr/>
              <a:t>43</a:t>
            </a:fld>
            <a:endParaRPr lang="ru-RU" altLang="ru-R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003036-BD56-4D70-AF05-510FF573C86A}" type="slidenum">
              <a:rPr lang="ru-RU" altLang="ru-RU" sz="1200" smtClean="0"/>
              <a:pPr/>
              <a:t>44</a:t>
            </a:fld>
            <a:endParaRPr lang="ru-RU" alt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90DF65-6F8E-4806-9A1B-7F09E2AD90A7}" type="slidenum">
              <a:rPr lang="ru-RU" altLang="ru-RU" sz="1200" smtClean="0"/>
              <a:pPr/>
              <a:t>48</a:t>
            </a:fld>
            <a:endParaRPr lang="ru-RU" altLang="ru-RU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6FF6B4-0B1A-4178-B678-AAD549DE3487}" type="slidenum">
              <a:rPr lang="ru-RU" altLang="ru-RU" sz="1200" smtClean="0"/>
              <a:pPr/>
              <a:t>49</a:t>
            </a:fld>
            <a:endParaRPr lang="ru-RU" altLang="ru-R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9CAB8F-6884-46F5-8102-727D2C8569ED}" type="slidenum">
              <a:rPr lang="ru-RU" altLang="ru-RU" sz="1200" smtClean="0"/>
              <a:pPr/>
              <a:t>50</a:t>
            </a:fld>
            <a:endParaRPr lang="ru-RU" altLang="ru-RU" sz="12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CD742E-88B2-4B42-88D1-0ED7FA1C43D2}" type="slidenum">
              <a:rPr lang="ru-RU" altLang="ru-RU" sz="1200" smtClean="0"/>
              <a:pPr/>
              <a:t>51</a:t>
            </a:fld>
            <a:endParaRPr lang="ru-RU" altLang="ru-RU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D6BDDD-230F-4E11-8BC5-F5BC77FFC602}" type="slidenum">
              <a:rPr lang="ru-RU" altLang="ru-RU" sz="1200" smtClean="0"/>
              <a:pPr/>
              <a:t>52</a:t>
            </a:fld>
            <a:endParaRPr lang="ru-RU" altLang="ru-RU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C1FE01-64D0-4FD1-9C11-0A63D6716EC6}" type="slidenum">
              <a:rPr lang="ru-RU" altLang="ru-RU" sz="1200" smtClean="0"/>
              <a:pPr/>
              <a:t>53</a:t>
            </a:fld>
            <a:endParaRPr lang="ru-RU" altLang="ru-RU" sz="12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9041D2-2D43-46CB-A195-255B6466E364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  <p:sp>
        <p:nvSpPr>
          <p:cNvPr id="1024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FE33C7-8E19-4C73-99A5-5222FE30D74D}" type="slidenum">
              <a:rPr lang="ru-RU" altLang="ru-RU" sz="1200" smtClean="0"/>
              <a:pPr/>
              <a:t>54</a:t>
            </a:fld>
            <a:endParaRPr lang="ru-RU" altLang="ru-RU" sz="12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88E7E3-423C-4F0B-B16E-63212603B10A}" type="slidenum">
              <a:rPr lang="ru-RU" altLang="ru-RU" sz="1200" smtClean="0"/>
              <a:pPr/>
              <a:t>55</a:t>
            </a:fld>
            <a:endParaRPr lang="ru-RU" altLang="ru-RU" sz="1200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4AD5248-F0D6-4ECF-95F1-7F3868AE4A9B}" type="slidenum">
              <a:rPr lang="ru-RU" altLang="ru-RU" sz="1200" smtClean="0"/>
              <a:pPr/>
              <a:t>62</a:t>
            </a:fld>
            <a:endParaRPr lang="ru-RU" altLang="ru-RU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48BCB7-1FB7-42EC-822A-E437C6B56198}" type="slidenum">
              <a:rPr lang="ru-RU" altLang="ru-RU" sz="1200" smtClean="0"/>
              <a:pPr/>
              <a:t>63</a:t>
            </a:fld>
            <a:endParaRPr lang="ru-RU" altLang="ru-RU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2FD302-4ECD-47E4-B17E-F07C1BB3E238}" type="slidenum">
              <a:rPr lang="ru-RU" altLang="ru-RU" sz="1200" smtClean="0"/>
              <a:pPr/>
              <a:t>64</a:t>
            </a:fld>
            <a:endParaRPr lang="ru-RU" altLang="ru-RU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D17755-50A7-4886-8288-D3866A9E7C10}" type="slidenum">
              <a:rPr lang="ru-RU" altLang="ru-RU" sz="1200" smtClean="0"/>
              <a:pPr/>
              <a:t>65</a:t>
            </a:fld>
            <a:endParaRPr lang="ru-RU" altLang="ru-RU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0C1FB7-EB60-40E4-8161-2F94646B3B53}" type="slidenum">
              <a:rPr lang="ru-RU" altLang="ru-RU" sz="1200" smtClean="0"/>
              <a:pPr/>
              <a:t>68</a:t>
            </a:fld>
            <a:endParaRPr lang="ru-RU" altLang="ru-RU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92B1A7-14E6-4DE0-8ABD-C17AF1EC78BA}" type="slidenum">
              <a:rPr lang="ru-RU" altLang="ru-RU" sz="1200" smtClean="0"/>
              <a:pPr/>
              <a:t>69</a:t>
            </a:fld>
            <a:endParaRPr lang="ru-RU" altLang="ru-RU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002545-80DD-4B75-87D4-62F7B14899AA}" type="slidenum">
              <a:rPr lang="ru-RU" altLang="ru-RU" sz="1200" smtClean="0"/>
              <a:pPr/>
              <a:t>84</a:t>
            </a:fld>
            <a:endParaRPr lang="ru-RU" altLang="ru-RU" sz="12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D88CA5-501A-4F46-B707-49928FB32BC4}" type="slidenum">
              <a:rPr lang="ru-RU" altLang="ru-RU" sz="1200" smtClean="0"/>
              <a:pPr/>
              <a:t>85</a:t>
            </a:fld>
            <a:endParaRPr lang="ru-RU" altLang="ru-RU" sz="12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BB34B52-F053-4542-9F05-E9BDAB3AC3BB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  <p:sp>
        <p:nvSpPr>
          <p:cNvPr id="8195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205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460992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91F479-24EB-4A4B-87E3-B960D0A27097}" type="slidenum">
              <a:rPr lang="ru-RU" altLang="ru-RU" sz="1200" smtClean="0"/>
              <a:pPr/>
              <a:t>86</a:t>
            </a:fld>
            <a:endParaRPr lang="ru-RU" altLang="ru-RU" sz="12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66FFD9-3CC6-4E4E-AA9F-52C94847999B}" type="slidenum">
              <a:rPr lang="ru-RU" altLang="ru-RU" sz="1200" smtClean="0"/>
              <a:pPr/>
              <a:t>87</a:t>
            </a:fld>
            <a:endParaRPr lang="ru-RU" altLang="ru-RU" sz="1200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B3A9DF-AEA5-4C47-B9ED-3261682F64E8}" type="slidenum">
              <a:rPr lang="ru-RU" altLang="ru-RU" sz="1200" smtClean="0"/>
              <a:pPr/>
              <a:t>88</a:t>
            </a:fld>
            <a:endParaRPr lang="ru-RU" altLang="ru-RU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5E25A6-7F98-40DB-9C48-BE1E2C2DE527}" type="slidenum">
              <a:rPr lang="ru-RU" altLang="ru-RU" sz="1200" smtClean="0"/>
              <a:pPr/>
              <a:t>89</a:t>
            </a:fld>
            <a:endParaRPr lang="ru-RU" altLang="ru-RU" sz="1200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0C1EBC-43F2-438C-A1E6-5CEF34AD0AB7}" type="slidenum">
              <a:rPr lang="ru-RU" altLang="ru-RU" sz="1200" smtClean="0"/>
              <a:pPr/>
              <a:t>95</a:t>
            </a:fld>
            <a:endParaRPr lang="ru-RU" altLang="ru-RU" sz="1200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9EB8420-9CD6-4195-AA83-180277590E24}" type="slidenum">
              <a:rPr lang="ru-RU" altLang="ru-RU" sz="1200" smtClean="0"/>
              <a:pPr/>
              <a:t>96</a:t>
            </a:fld>
            <a:endParaRPr lang="ru-RU" altLang="ru-RU" sz="120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12D967-BDAE-4D17-A0C9-3D457B75335F}" type="slidenum">
              <a:rPr lang="ru-RU" altLang="ru-RU" sz="1200" smtClean="0"/>
              <a:pPr/>
              <a:t>97</a:t>
            </a:fld>
            <a:endParaRPr lang="ru-RU" altLang="ru-RU" sz="1200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B570BC-EDD3-437A-A5A6-A004585A10F0}" type="slidenum">
              <a:rPr lang="ru-RU" altLang="ru-RU" sz="1200" smtClean="0"/>
              <a:pPr/>
              <a:t>98</a:t>
            </a:fld>
            <a:endParaRPr lang="ru-RU" altLang="ru-RU" sz="120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63DD2AA-074B-478C-A812-0C4CBB951D00}" type="slidenum">
              <a:rPr lang="ru-RU" altLang="ru-RU" sz="1200" smtClean="0"/>
              <a:pPr/>
              <a:t>99</a:t>
            </a:fld>
            <a:endParaRPr lang="ru-RU" altLang="ru-RU" sz="120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5DFC82-D6D6-4DA2-9CB8-BC333BDFC1D0}" type="slidenum">
              <a:rPr lang="ru-RU" altLang="ru-RU" sz="1200" smtClean="0"/>
              <a:pPr/>
              <a:t>100</a:t>
            </a:fld>
            <a:endParaRPr lang="ru-RU" altLang="ru-RU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5F92B4-3AB3-418F-B62A-CC35B875B3FC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  <p:sp>
        <p:nvSpPr>
          <p:cNvPr id="122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56E292-58DC-4356-9894-7D7F19ADF65C}" type="slidenum">
              <a:rPr lang="ru-RU" altLang="ru-RU" sz="1200" smtClean="0"/>
              <a:pPr/>
              <a:t>101</a:t>
            </a:fld>
            <a:endParaRPr lang="ru-RU" altLang="ru-RU" sz="1200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873484-5C7C-4C6C-BF51-45A0705F151F}" type="slidenum">
              <a:rPr lang="ru-RU" altLang="ru-RU" sz="1200" smtClean="0"/>
              <a:pPr/>
              <a:t>102</a:t>
            </a:fld>
            <a:endParaRPr lang="ru-RU" altLang="ru-RU" sz="120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5AC94F-BDB4-4683-BCDE-5B654DC4CACF}" type="slidenum">
              <a:rPr lang="ru-RU" altLang="ru-RU" sz="1200" smtClean="0"/>
              <a:pPr/>
              <a:t>108</a:t>
            </a:fld>
            <a:endParaRPr lang="ru-RU" altLang="ru-RU" sz="120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67BA60-0670-465E-AC3A-029127D5F588}" type="slidenum">
              <a:rPr lang="ru-RU" altLang="ru-RU" sz="1200" smtClean="0"/>
              <a:pPr/>
              <a:t>109</a:t>
            </a:fld>
            <a:endParaRPr lang="ru-RU" altLang="ru-RU" sz="120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A3CD71-2DD3-4165-9AB3-D56E8E3D042D}" type="slidenum">
              <a:rPr lang="ru-RU" altLang="ru-RU" sz="1200" smtClean="0"/>
              <a:pPr/>
              <a:t>110</a:t>
            </a:fld>
            <a:endParaRPr lang="ru-RU" altLang="ru-RU" sz="1200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B0F4A8-F01E-4A06-9432-37A5204B7D86}" type="slidenum">
              <a:rPr lang="ru-RU" altLang="ru-RU" sz="1200" smtClean="0"/>
              <a:pPr/>
              <a:t>111</a:t>
            </a:fld>
            <a:endParaRPr lang="ru-RU" altLang="ru-RU" sz="1200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9FF303-B343-468E-B123-778A8862C71E}" type="slidenum">
              <a:rPr lang="ru-RU" altLang="ru-RU" sz="1200" smtClean="0"/>
              <a:pPr/>
              <a:t>112</a:t>
            </a:fld>
            <a:endParaRPr lang="ru-RU" altLang="ru-RU" sz="1200" smtClean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87C412-207E-4D74-82C1-E83ABBDC5C6B}" type="slidenum">
              <a:rPr lang="ru-RU" altLang="ru-RU" sz="1200" smtClean="0"/>
              <a:pPr/>
              <a:t>113</a:t>
            </a:fld>
            <a:endParaRPr lang="ru-RU" altLang="ru-RU" sz="1200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DD7349-7726-4461-B1B6-7A2C9302C884}" type="slidenum">
              <a:rPr lang="ru-RU" altLang="ru-RU" sz="1200" smtClean="0"/>
              <a:pPr/>
              <a:t>114</a:t>
            </a:fld>
            <a:endParaRPr lang="ru-RU" altLang="ru-RU" sz="1200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C84A8F-7987-4CA1-AE56-541A2945AB7F}" type="slidenum">
              <a:rPr lang="ru-RU" altLang="ru-RU" sz="1200" smtClean="0"/>
              <a:pPr/>
              <a:t>115</a:t>
            </a:fld>
            <a:endParaRPr lang="ru-RU" altLang="ru-RU" sz="1200" smtClean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E17BD9-6AB5-43E5-899B-04251C790074}" type="slidenum">
              <a:rPr lang="ru-RU" altLang="ru-RU" sz="1200" smtClean="0"/>
              <a:pPr/>
              <a:t>12</a:t>
            </a:fld>
            <a:endParaRPr lang="ru-RU" altLang="ru-RU" sz="1200" smtClean="0"/>
          </a:p>
        </p:txBody>
      </p:sp>
      <p:sp>
        <p:nvSpPr>
          <p:cNvPr id="1433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4A5727-C4BB-448B-8B40-DECF115BB2F9}" type="slidenum">
              <a:rPr lang="ru-RU" altLang="ru-RU" sz="1200" smtClean="0"/>
              <a:pPr/>
              <a:t>116</a:t>
            </a:fld>
            <a:endParaRPr lang="ru-RU" altLang="ru-RU" sz="1200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AB6399-8548-43FB-8D1D-E650046D916B}" type="slidenum">
              <a:rPr lang="ru-RU" altLang="ru-RU" sz="1200" smtClean="0"/>
              <a:pPr/>
              <a:t>117</a:t>
            </a:fld>
            <a:endParaRPr lang="ru-RU" altLang="ru-RU" sz="1200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B9FC67-07B2-41FE-9F37-AC694268B195}" type="slidenum">
              <a:rPr lang="ru-RU" altLang="ru-RU" sz="1200" smtClean="0"/>
              <a:pPr/>
              <a:t>118</a:t>
            </a:fld>
            <a:endParaRPr lang="ru-RU" altLang="ru-RU" sz="1200" smtClean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EC43102-2FC0-4B92-919C-9425F75D99D1}" type="slidenum">
              <a:rPr lang="ru-RU" altLang="ru-RU" sz="1200" smtClean="0"/>
              <a:pPr/>
              <a:t>119</a:t>
            </a:fld>
            <a:endParaRPr lang="ru-RU" altLang="ru-RU" sz="1200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0D43EE-5BCD-4849-8EE3-181BEC6DC2B6}" type="slidenum">
              <a:rPr lang="ru-RU" altLang="ru-RU" sz="1200" smtClean="0"/>
              <a:pPr/>
              <a:t>120</a:t>
            </a:fld>
            <a:endParaRPr lang="ru-RU" altLang="ru-RU" sz="1200" smtClean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AFA2CC-FF6C-4924-B5A5-FDDA93029B90}" type="slidenum">
              <a:rPr lang="ru-RU" altLang="ru-RU" sz="1200" smtClean="0"/>
              <a:pPr/>
              <a:t>121</a:t>
            </a:fld>
            <a:endParaRPr lang="ru-RU" altLang="ru-RU" sz="1200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46CB71-0865-4D2C-B2E8-9C5F314099C8}" type="slidenum">
              <a:rPr lang="ru-RU" altLang="ru-RU" sz="1200" smtClean="0"/>
              <a:pPr/>
              <a:t>125</a:t>
            </a:fld>
            <a:endParaRPr lang="ru-RU" altLang="ru-RU" sz="1200" smtClean="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D6F1D8-E45E-4CFB-BB85-80D0C88FEB50}" type="slidenum">
              <a:rPr lang="ru-RU" altLang="ru-RU" sz="1200" smtClean="0"/>
              <a:pPr/>
              <a:t>130</a:t>
            </a:fld>
            <a:endParaRPr lang="ru-RU" altLang="ru-RU" sz="1200" smtClean="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388DA5-749F-4A97-82F3-F34575AB8293}" type="slidenum">
              <a:rPr lang="ru-RU" altLang="ru-RU" sz="1200" smtClean="0"/>
              <a:pPr/>
              <a:t>131</a:t>
            </a:fld>
            <a:endParaRPr lang="ru-RU" altLang="ru-RU" sz="1200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DD969B-7E7B-4D5D-B206-1A5A5F14D328}" type="slidenum">
              <a:rPr lang="ru-RU" altLang="ru-RU" sz="1200" smtClean="0"/>
              <a:pPr/>
              <a:t>132</a:t>
            </a:fld>
            <a:endParaRPr lang="ru-RU" altLang="ru-RU" sz="1200" smtClean="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493DBE-60A4-403F-8495-39A148449A5D}" type="slidenum">
              <a:rPr lang="ru-RU" altLang="ru-RU" sz="1200" smtClean="0"/>
              <a:pPr/>
              <a:t>13</a:t>
            </a:fld>
            <a:endParaRPr lang="ru-RU" altLang="ru-RU" sz="1200" smtClean="0"/>
          </a:p>
        </p:txBody>
      </p:sp>
      <p:sp>
        <p:nvSpPr>
          <p:cNvPr id="163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892AD5-61F4-4CA5-B7F3-80598B8A9229}" type="slidenum">
              <a:rPr lang="ru-RU" altLang="ru-RU" sz="1200" smtClean="0"/>
              <a:pPr/>
              <a:t>133</a:t>
            </a:fld>
            <a:endParaRPr lang="ru-RU" altLang="ru-RU" sz="1200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B89602-4741-4C57-9891-ACB7978877DC}" type="slidenum">
              <a:rPr lang="ru-RU" altLang="ru-RU" sz="1200" smtClean="0"/>
              <a:pPr/>
              <a:t>134</a:t>
            </a:fld>
            <a:endParaRPr lang="ru-RU" altLang="ru-RU" sz="1200" smtClean="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60EB509-528F-46C7-9A6E-DFACC3506FAA}" type="slidenum">
              <a:rPr lang="ru-RU" altLang="ru-RU" sz="1200" smtClean="0"/>
              <a:pPr/>
              <a:t>135</a:t>
            </a:fld>
            <a:endParaRPr lang="ru-RU" altLang="ru-RU" sz="1200" smtClean="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D02FAF-DCC8-4DAC-8D75-CE0DFFF6EAB7}" type="slidenum">
              <a:rPr lang="ru-RU" altLang="ru-RU" sz="1200" smtClean="0"/>
              <a:pPr/>
              <a:t>136</a:t>
            </a:fld>
            <a:endParaRPr lang="ru-RU" altLang="ru-RU" sz="1200" smtClean="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FA03CF-56AD-4CED-ABF7-3851CF6F0134}" type="slidenum">
              <a:rPr lang="ru-RU" altLang="ru-RU" sz="1200" smtClean="0"/>
              <a:pPr/>
              <a:t>137</a:t>
            </a:fld>
            <a:endParaRPr lang="ru-RU" altLang="ru-RU" sz="1200" smtClean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5CB37C-C31F-4698-85AF-54BABE28DEED}" type="slidenum">
              <a:rPr lang="ru-RU" altLang="ru-RU" sz="1200" smtClean="0"/>
              <a:pPr/>
              <a:t>138</a:t>
            </a:fld>
            <a:endParaRPr lang="ru-RU" altLang="ru-RU" sz="1200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A57650-AF48-4A52-B0AE-ED71EACA8DF3}" type="slidenum">
              <a:rPr lang="ru-RU" altLang="ru-RU" sz="1200" smtClean="0"/>
              <a:pPr/>
              <a:t>139</a:t>
            </a:fld>
            <a:endParaRPr lang="ru-RU" altLang="ru-RU" sz="1200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C35FD5-6E77-4BE9-A54E-DFD37C4C08E3}" type="slidenum">
              <a:rPr lang="ru-RU" altLang="ru-RU" sz="1200" smtClean="0"/>
              <a:pPr/>
              <a:t>140</a:t>
            </a:fld>
            <a:endParaRPr lang="ru-RU" altLang="ru-RU" sz="1200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89802DD-120F-4D12-9376-D094DA6761EC}" type="slidenum">
              <a:rPr lang="ru-RU" altLang="ru-RU" sz="1200" smtClean="0"/>
              <a:pPr/>
              <a:t>142</a:t>
            </a:fld>
            <a:endParaRPr lang="ru-RU" altLang="ru-RU" sz="1200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DCB48B-9EC9-42A3-BDF8-22AA8F24ACA8}" type="slidenum">
              <a:rPr lang="ru-RU" altLang="ru-RU" sz="1200" smtClean="0"/>
              <a:pPr/>
              <a:t>143</a:t>
            </a:fld>
            <a:endParaRPr lang="ru-RU" altLang="ru-RU" sz="1200" smtClean="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7A6F3C-7E02-4755-8154-156CADDF37F8}" type="slidenum">
              <a:rPr lang="ru-RU" altLang="ru-RU" sz="1200" smtClean="0"/>
              <a:pPr/>
              <a:t>14</a:t>
            </a:fld>
            <a:endParaRPr lang="ru-RU" altLang="ru-RU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3793D8-D45F-4FB5-9C00-8D2AE7A50990}" type="slidenum">
              <a:rPr lang="ru-RU" altLang="ru-RU" sz="1200" smtClean="0"/>
              <a:pPr/>
              <a:t>148</a:t>
            </a:fld>
            <a:endParaRPr lang="ru-RU" altLang="ru-RU" sz="1200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F5B72B-A031-4FC3-BA43-BE31BD5FF136}" type="slidenum">
              <a:rPr lang="ru-RU" altLang="ru-RU" sz="1200" smtClean="0"/>
              <a:pPr/>
              <a:t>149</a:t>
            </a:fld>
            <a:endParaRPr lang="ru-RU" altLang="ru-RU" sz="1200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0CE1AC-5ABD-4CF0-AF0D-7548DDE55363}" type="slidenum">
              <a:rPr lang="ru-RU" altLang="ru-RU" sz="1200" smtClean="0"/>
              <a:pPr/>
              <a:t>150</a:t>
            </a:fld>
            <a:endParaRPr lang="ru-RU" altLang="ru-RU" sz="1200" smtClean="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C0A3AB6-B1BD-4954-B18D-5D2C71A65246}" type="slidenum">
              <a:rPr lang="ru-RU" altLang="ru-RU" sz="1200" smtClean="0"/>
              <a:pPr/>
              <a:t>151</a:t>
            </a:fld>
            <a:endParaRPr lang="ru-RU" altLang="ru-RU" sz="1200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CF0199-FA18-4654-A956-E2B1B41040D4}" type="slidenum">
              <a:rPr lang="ru-RU" altLang="ru-RU" sz="1200" smtClean="0"/>
              <a:pPr/>
              <a:t>159</a:t>
            </a:fld>
            <a:endParaRPr lang="ru-RU" altLang="ru-RU" sz="1200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D35B8D-CD7E-432F-9F78-75B0EFFFD517}" type="slidenum">
              <a:rPr lang="ru-RU" altLang="ru-RU" sz="1200" smtClean="0"/>
              <a:pPr/>
              <a:t>160</a:t>
            </a:fld>
            <a:endParaRPr lang="ru-RU" altLang="ru-RU" sz="1200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0E46B8-0683-41F9-9ABB-C2438ED7090A}" type="slidenum">
              <a:rPr lang="ru-RU" altLang="ru-RU" sz="1200" smtClean="0"/>
              <a:pPr/>
              <a:t>161</a:t>
            </a:fld>
            <a:endParaRPr lang="ru-RU" altLang="ru-RU" sz="1200" smtClean="0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759CFA-9420-46DB-A515-D598865A3F93}" type="slidenum">
              <a:rPr lang="ru-RU" altLang="ru-RU" sz="1200" smtClean="0"/>
              <a:pPr/>
              <a:t>162</a:t>
            </a:fld>
            <a:endParaRPr lang="ru-RU" altLang="ru-RU" sz="1200" smtClean="0"/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C25050-D11B-4543-AB32-A368C4809391}" type="slidenum">
              <a:rPr lang="ru-RU" altLang="ru-RU" sz="1200" smtClean="0"/>
              <a:pPr/>
              <a:t>163</a:t>
            </a:fld>
            <a:endParaRPr lang="ru-RU" altLang="ru-RU" sz="1200" smtClean="0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63AA01-EC09-4927-BD0C-DEB301247C99}" type="slidenum">
              <a:rPr lang="ru-RU" altLang="ru-RU" sz="1200" smtClean="0"/>
              <a:pPr/>
              <a:t>164</a:t>
            </a:fld>
            <a:endParaRPr lang="ru-RU" altLang="ru-RU" sz="1200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E861BB-CE28-41AB-B62C-997DDB1B167C}" type="slidenum">
              <a:rPr lang="ru-RU" altLang="ru-RU" sz="1200" smtClean="0"/>
              <a:pPr/>
              <a:t>15</a:t>
            </a:fld>
            <a:endParaRPr lang="ru-RU" altLang="ru-RU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BCBC8F-53CC-4135-9A2A-DA297F174D07}" type="slidenum">
              <a:rPr lang="ru-RU" altLang="ru-RU" sz="1200" smtClean="0"/>
              <a:pPr/>
              <a:t>165</a:t>
            </a:fld>
            <a:endParaRPr lang="ru-RU" altLang="ru-RU" sz="1200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8BE5DC-1F7B-4FE8-9BB8-3EE647AF1F4D}" type="slidenum">
              <a:rPr lang="ru-RU" altLang="ru-RU" sz="1200" smtClean="0"/>
              <a:pPr/>
              <a:t>166</a:t>
            </a:fld>
            <a:endParaRPr lang="ru-RU" altLang="ru-RU" sz="1200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5A0A22-553C-4363-870C-2193FCD4E259}" type="slidenum">
              <a:rPr lang="ru-RU" altLang="ru-RU" sz="1200" smtClean="0"/>
              <a:pPr/>
              <a:t>167</a:t>
            </a:fld>
            <a:endParaRPr lang="ru-RU" altLang="ru-RU" sz="1200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9CCC61-BCE9-4F5E-B7D9-91ACD335BCE8}" type="slidenum">
              <a:rPr lang="ru-RU" altLang="ru-RU" sz="1200" smtClean="0"/>
              <a:pPr/>
              <a:t>168</a:t>
            </a:fld>
            <a:endParaRPr lang="ru-RU" altLang="ru-RU" sz="1200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E8755F-6BDF-42D9-893F-DDD1A4383C80}" type="slidenum">
              <a:rPr lang="ru-RU" altLang="ru-RU" sz="1200" smtClean="0"/>
              <a:pPr/>
              <a:t>169</a:t>
            </a:fld>
            <a:endParaRPr lang="ru-RU" altLang="ru-RU" sz="1200" smtClean="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EB8E8D9-EC30-4744-AE47-559E3C12F904}" type="slidenum">
              <a:rPr lang="ru-RU" altLang="ru-RU" sz="1200" smtClean="0"/>
              <a:pPr/>
              <a:t>170</a:t>
            </a:fld>
            <a:endParaRPr lang="ru-RU" altLang="ru-RU" sz="1200" smtClean="0"/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E1A928A-116B-4E44-AEA1-C472E8AEF03D}" type="slidenum">
              <a:rPr lang="ru-RU" altLang="ru-RU" sz="1200" smtClean="0"/>
              <a:pPr/>
              <a:t>171</a:t>
            </a:fld>
            <a:endParaRPr lang="ru-RU" altLang="ru-RU" sz="1200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C04C97-A8A4-4F76-B3C3-EB7960151D22}" type="slidenum">
              <a:rPr lang="ru-RU" altLang="ru-RU" sz="1200" smtClean="0"/>
              <a:pPr/>
              <a:t>172</a:t>
            </a:fld>
            <a:endParaRPr lang="ru-RU" altLang="ru-RU" sz="1200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2400" smtClean="0">
                <a:solidFill>
                  <a:schemeClr val="accent1"/>
                </a:solidFill>
              </a:rPr>
              <a:t>В режиме слайдов ответ появляется после кликанья мышкой.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5818-10A0-4ED2-B864-343D24D51E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002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D7BE4-3DBE-49EA-8BF2-95E5DEB7F8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040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0C523-BF7A-4A04-9F31-A8E4EC3616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758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DC5F2-1CC3-47D2-8FFC-C228627893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190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EE81C-D63B-4547-88FD-17125F8E21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3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FCE09-3506-4680-9172-8D2E376ED3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729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0D721-1AF3-466A-844A-87DD4B92E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947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AAF7-263D-4E36-BC39-A8705B5524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923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784DD-D3C7-45FB-A18B-6EE9BC5344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919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96F08-CB8F-4AAC-A39F-237C02B118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60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F51D6-4481-48EA-A880-6D5D24C0BA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928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D8E6E11-D759-4B8D-B164-4E6793A680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2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270.wmf"/><Relationship Id="rId5" Type="http://schemas.openxmlformats.org/officeDocument/2006/relationships/oleObject" Target="../embeddings/oleObject127.bin"/><Relationship Id="rId4" Type="http://schemas.openxmlformats.org/officeDocument/2006/relationships/image" Target="../media/image27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wmf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1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73.wmf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275.png"/><Relationship Id="rId9" Type="http://schemas.openxmlformats.org/officeDocument/2006/relationships/image" Target="../media/image27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7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77.wmf"/><Relationship Id="rId5" Type="http://schemas.openxmlformats.org/officeDocument/2006/relationships/oleObject" Target="../embeddings/oleObject130.bin"/><Relationship Id="rId4" Type="http://schemas.openxmlformats.org/officeDocument/2006/relationships/image" Target="../media/image27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81.png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132.bin"/><Relationship Id="rId5" Type="http://schemas.openxmlformats.org/officeDocument/2006/relationships/image" Target="../media/image280.wmf"/><Relationship Id="rId4" Type="http://schemas.openxmlformats.org/officeDocument/2006/relationships/oleObject" Target="../embeddings/oleObject131.bin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image" Target="../media/image284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134.bin"/><Relationship Id="rId5" Type="http://schemas.openxmlformats.org/officeDocument/2006/relationships/image" Target="../media/image283.wmf"/><Relationship Id="rId4" Type="http://schemas.openxmlformats.org/officeDocument/2006/relationships/oleObject" Target="../embeddings/oleObject133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7" Type="http://schemas.openxmlformats.org/officeDocument/2006/relationships/image" Target="../media/image2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35.bin"/><Relationship Id="rId4" Type="http://schemas.openxmlformats.org/officeDocument/2006/relationships/image" Target="../media/image28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136.bin"/><Relationship Id="rId4" Type="http://schemas.openxmlformats.org/officeDocument/2006/relationships/image" Target="../media/image29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7" Type="http://schemas.openxmlformats.org/officeDocument/2006/relationships/image" Target="../media/image2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293.png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137.bin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wmf"/><Relationship Id="rId13" Type="http://schemas.openxmlformats.org/officeDocument/2006/relationships/image" Target="../media/image300.png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139.bin"/><Relationship Id="rId12" Type="http://schemas.openxmlformats.org/officeDocument/2006/relationships/image" Target="../media/image29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295.wmf"/><Relationship Id="rId11" Type="http://schemas.openxmlformats.org/officeDocument/2006/relationships/oleObject" Target="../embeddings/oleObject141.bin"/><Relationship Id="rId5" Type="http://schemas.openxmlformats.org/officeDocument/2006/relationships/oleObject" Target="../embeddings/oleObject138.bin"/><Relationship Id="rId10" Type="http://schemas.openxmlformats.org/officeDocument/2006/relationships/image" Target="../media/image297.wmf"/><Relationship Id="rId4" Type="http://schemas.openxmlformats.org/officeDocument/2006/relationships/image" Target="../media/image299.png"/><Relationship Id="rId9" Type="http://schemas.openxmlformats.org/officeDocument/2006/relationships/oleObject" Target="../embeddings/oleObject140.bin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wmf"/><Relationship Id="rId13" Type="http://schemas.openxmlformats.org/officeDocument/2006/relationships/image" Target="../media/image306.png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143.bin"/><Relationship Id="rId12" Type="http://schemas.openxmlformats.org/officeDocument/2006/relationships/image" Target="../media/image30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01.wmf"/><Relationship Id="rId11" Type="http://schemas.openxmlformats.org/officeDocument/2006/relationships/oleObject" Target="../embeddings/oleObject145.bin"/><Relationship Id="rId5" Type="http://schemas.openxmlformats.org/officeDocument/2006/relationships/oleObject" Target="../embeddings/oleObject142.bin"/><Relationship Id="rId10" Type="http://schemas.openxmlformats.org/officeDocument/2006/relationships/image" Target="../media/image303.wmf"/><Relationship Id="rId4" Type="http://schemas.openxmlformats.org/officeDocument/2006/relationships/image" Target="../media/image305.png"/><Relationship Id="rId9" Type="http://schemas.openxmlformats.org/officeDocument/2006/relationships/oleObject" Target="../embeddings/oleObject14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wmf"/><Relationship Id="rId13" Type="http://schemas.openxmlformats.org/officeDocument/2006/relationships/image" Target="../media/image309.wmf"/><Relationship Id="rId3" Type="http://schemas.openxmlformats.org/officeDocument/2006/relationships/notesSlide" Target="../notesSlides/notesSlide54.xml"/><Relationship Id="rId7" Type="http://schemas.openxmlformats.org/officeDocument/2006/relationships/oleObject" Target="../embeddings/oleObject147.bin"/><Relationship Id="rId12" Type="http://schemas.openxmlformats.org/officeDocument/2006/relationships/oleObject" Target="../embeddings/oleObject1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307.wmf"/><Relationship Id="rId11" Type="http://schemas.openxmlformats.org/officeDocument/2006/relationships/image" Target="../media/image311.png"/><Relationship Id="rId5" Type="http://schemas.openxmlformats.org/officeDocument/2006/relationships/oleObject" Target="../embeddings/oleObject146.bin"/><Relationship Id="rId10" Type="http://schemas.openxmlformats.org/officeDocument/2006/relationships/image" Target="../media/image304.wmf"/><Relationship Id="rId4" Type="http://schemas.openxmlformats.org/officeDocument/2006/relationships/image" Target="../media/image310.png"/><Relationship Id="rId9" Type="http://schemas.openxmlformats.org/officeDocument/2006/relationships/oleObject" Target="../embeddings/oleObject148.bin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wmf"/><Relationship Id="rId13" Type="http://schemas.openxmlformats.org/officeDocument/2006/relationships/image" Target="../media/image316.png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151.bin"/><Relationship Id="rId12" Type="http://schemas.openxmlformats.org/officeDocument/2006/relationships/image" Target="../media/image3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95.wmf"/><Relationship Id="rId11" Type="http://schemas.openxmlformats.org/officeDocument/2006/relationships/oleObject" Target="../embeddings/oleObject153.bin"/><Relationship Id="rId5" Type="http://schemas.openxmlformats.org/officeDocument/2006/relationships/oleObject" Target="../embeddings/oleObject150.bin"/><Relationship Id="rId10" Type="http://schemas.openxmlformats.org/officeDocument/2006/relationships/image" Target="../media/image313.wmf"/><Relationship Id="rId4" Type="http://schemas.openxmlformats.org/officeDocument/2006/relationships/image" Target="../media/image315.png"/><Relationship Id="rId9" Type="http://schemas.openxmlformats.org/officeDocument/2006/relationships/oleObject" Target="../embeddings/oleObject152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wmf"/><Relationship Id="rId3" Type="http://schemas.openxmlformats.org/officeDocument/2006/relationships/notesSlide" Target="../notesSlides/notesSlide56.xml"/><Relationship Id="rId7" Type="http://schemas.openxmlformats.org/officeDocument/2006/relationships/oleObject" Target="../embeddings/oleObject15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295.wmf"/><Relationship Id="rId5" Type="http://schemas.openxmlformats.org/officeDocument/2006/relationships/oleObject" Target="../embeddings/oleObject154.bin"/><Relationship Id="rId4" Type="http://schemas.openxmlformats.org/officeDocument/2006/relationships/image" Target="../media/image318.png"/><Relationship Id="rId9" Type="http://schemas.openxmlformats.org/officeDocument/2006/relationships/image" Target="../media/image319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wmf"/><Relationship Id="rId3" Type="http://schemas.openxmlformats.org/officeDocument/2006/relationships/notesSlide" Target="../notesSlides/notesSlide57.xml"/><Relationship Id="rId7" Type="http://schemas.openxmlformats.org/officeDocument/2006/relationships/oleObject" Target="../embeddings/oleObject1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320.wmf"/><Relationship Id="rId5" Type="http://schemas.openxmlformats.org/officeDocument/2006/relationships/oleObject" Target="../embeddings/oleObject156.bin"/><Relationship Id="rId10" Type="http://schemas.openxmlformats.org/officeDocument/2006/relationships/image" Target="../media/image323.png"/><Relationship Id="rId4" Type="http://schemas.openxmlformats.org/officeDocument/2006/relationships/image" Target="../media/image322.png"/><Relationship Id="rId9" Type="http://schemas.openxmlformats.org/officeDocument/2006/relationships/oleObject" Target="../embeddings/oleObject158.bin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wmf"/><Relationship Id="rId13" Type="http://schemas.openxmlformats.org/officeDocument/2006/relationships/image" Target="../media/image327.wmf"/><Relationship Id="rId3" Type="http://schemas.openxmlformats.org/officeDocument/2006/relationships/notesSlide" Target="../notesSlides/notesSlide58.xml"/><Relationship Id="rId7" Type="http://schemas.openxmlformats.org/officeDocument/2006/relationships/oleObject" Target="../embeddings/oleObject160.bin"/><Relationship Id="rId12" Type="http://schemas.openxmlformats.org/officeDocument/2006/relationships/oleObject" Target="../embeddings/oleObject1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24.wmf"/><Relationship Id="rId11" Type="http://schemas.openxmlformats.org/officeDocument/2006/relationships/image" Target="../media/image326.wmf"/><Relationship Id="rId5" Type="http://schemas.openxmlformats.org/officeDocument/2006/relationships/oleObject" Target="../embeddings/oleObject159.bin"/><Relationship Id="rId10" Type="http://schemas.openxmlformats.org/officeDocument/2006/relationships/oleObject" Target="../embeddings/oleObject161.bin"/><Relationship Id="rId4" Type="http://schemas.openxmlformats.org/officeDocument/2006/relationships/image" Target="../media/image328.png"/><Relationship Id="rId9" Type="http://schemas.openxmlformats.org/officeDocument/2006/relationships/image" Target="../media/image329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wmf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1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330.wmf"/><Relationship Id="rId5" Type="http://schemas.openxmlformats.org/officeDocument/2006/relationships/oleObject" Target="../embeddings/oleObject163.bin"/><Relationship Id="rId4" Type="http://schemas.openxmlformats.org/officeDocument/2006/relationships/image" Target="../media/image332.png"/><Relationship Id="rId9" Type="http://schemas.openxmlformats.org/officeDocument/2006/relationships/image" Target="../media/image333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wmf"/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16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334.wmf"/><Relationship Id="rId11" Type="http://schemas.openxmlformats.org/officeDocument/2006/relationships/image" Target="../media/image338.png"/><Relationship Id="rId5" Type="http://schemas.openxmlformats.org/officeDocument/2006/relationships/oleObject" Target="../embeddings/oleObject165.bin"/><Relationship Id="rId10" Type="http://schemas.openxmlformats.org/officeDocument/2006/relationships/image" Target="../media/image336.wmf"/><Relationship Id="rId4" Type="http://schemas.openxmlformats.org/officeDocument/2006/relationships/image" Target="../media/image337.png"/><Relationship Id="rId9" Type="http://schemas.openxmlformats.org/officeDocument/2006/relationships/oleObject" Target="../embeddings/oleObject167.bin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wmf"/><Relationship Id="rId13" Type="http://schemas.openxmlformats.org/officeDocument/2006/relationships/image" Target="../media/image342.wmf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169.bin"/><Relationship Id="rId12" Type="http://schemas.openxmlformats.org/officeDocument/2006/relationships/oleObject" Target="../embeddings/oleObject17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339.wmf"/><Relationship Id="rId11" Type="http://schemas.openxmlformats.org/officeDocument/2006/relationships/image" Target="../media/image341.wmf"/><Relationship Id="rId5" Type="http://schemas.openxmlformats.org/officeDocument/2006/relationships/oleObject" Target="../embeddings/oleObject168.bin"/><Relationship Id="rId15" Type="http://schemas.openxmlformats.org/officeDocument/2006/relationships/image" Target="../media/image343.wmf"/><Relationship Id="rId10" Type="http://schemas.openxmlformats.org/officeDocument/2006/relationships/oleObject" Target="../embeddings/oleObject170.bin"/><Relationship Id="rId4" Type="http://schemas.openxmlformats.org/officeDocument/2006/relationships/image" Target="../media/image344.png"/><Relationship Id="rId9" Type="http://schemas.openxmlformats.org/officeDocument/2006/relationships/image" Target="../media/image345.png"/><Relationship Id="rId14" Type="http://schemas.openxmlformats.org/officeDocument/2006/relationships/oleObject" Target="../embeddings/oleObject172.bin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wmf"/><Relationship Id="rId13" Type="http://schemas.openxmlformats.org/officeDocument/2006/relationships/oleObject" Target="../embeddings/oleObject177.bin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174.bin"/><Relationship Id="rId12" Type="http://schemas.openxmlformats.org/officeDocument/2006/relationships/image" Target="../media/image34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339.wmf"/><Relationship Id="rId11" Type="http://schemas.openxmlformats.org/officeDocument/2006/relationships/oleObject" Target="../embeddings/oleObject176.bin"/><Relationship Id="rId5" Type="http://schemas.openxmlformats.org/officeDocument/2006/relationships/oleObject" Target="../embeddings/oleObject173.bin"/><Relationship Id="rId15" Type="http://schemas.openxmlformats.org/officeDocument/2006/relationships/image" Target="../media/image350.png"/><Relationship Id="rId10" Type="http://schemas.openxmlformats.org/officeDocument/2006/relationships/image" Target="../media/image346.wmf"/><Relationship Id="rId4" Type="http://schemas.openxmlformats.org/officeDocument/2006/relationships/image" Target="../media/image349.png"/><Relationship Id="rId9" Type="http://schemas.openxmlformats.org/officeDocument/2006/relationships/oleObject" Target="../embeddings/oleObject175.bin"/><Relationship Id="rId14" Type="http://schemas.openxmlformats.org/officeDocument/2006/relationships/image" Target="../media/image348.wm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wmf"/><Relationship Id="rId13" Type="http://schemas.openxmlformats.org/officeDocument/2006/relationships/oleObject" Target="../embeddings/oleObject182.bin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179.bin"/><Relationship Id="rId12" Type="http://schemas.openxmlformats.org/officeDocument/2006/relationships/image" Target="../media/image35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351.wmf"/><Relationship Id="rId11" Type="http://schemas.openxmlformats.org/officeDocument/2006/relationships/oleObject" Target="../embeddings/oleObject181.bin"/><Relationship Id="rId5" Type="http://schemas.openxmlformats.org/officeDocument/2006/relationships/oleObject" Target="../embeddings/oleObject178.bin"/><Relationship Id="rId15" Type="http://schemas.openxmlformats.org/officeDocument/2006/relationships/image" Target="../media/image357.png"/><Relationship Id="rId10" Type="http://schemas.openxmlformats.org/officeDocument/2006/relationships/image" Target="../media/image353.wmf"/><Relationship Id="rId4" Type="http://schemas.openxmlformats.org/officeDocument/2006/relationships/image" Target="../media/image356.png"/><Relationship Id="rId9" Type="http://schemas.openxmlformats.org/officeDocument/2006/relationships/oleObject" Target="../embeddings/oleObject180.bin"/><Relationship Id="rId14" Type="http://schemas.openxmlformats.org/officeDocument/2006/relationships/image" Target="../media/image35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wmf"/><Relationship Id="rId13" Type="http://schemas.openxmlformats.org/officeDocument/2006/relationships/image" Target="../media/image363.png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184.bin"/><Relationship Id="rId12" Type="http://schemas.openxmlformats.org/officeDocument/2006/relationships/image" Target="../media/image36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358.wmf"/><Relationship Id="rId11" Type="http://schemas.openxmlformats.org/officeDocument/2006/relationships/oleObject" Target="../embeddings/oleObject186.bin"/><Relationship Id="rId5" Type="http://schemas.openxmlformats.org/officeDocument/2006/relationships/oleObject" Target="../embeddings/oleObject183.bin"/><Relationship Id="rId10" Type="http://schemas.openxmlformats.org/officeDocument/2006/relationships/image" Target="../media/image360.wmf"/><Relationship Id="rId4" Type="http://schemas.openxmlformats.org/officeDocument/2006/relationships/image" Target="../media/image362.png"/><Relationship Id="rId9" Type="http://schemas.openxmlformats.org/officeDocument/2006/relationships/oleObject" Target="../embeddings/oleObject185.bin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wmf"/><Relationship Id="rId13" Type="http://schemas.openxmlformats.org/officeDocument/2006/relationships/image" Target="../media/image369.png"/><Relationship Id="rId3" Type="http://schemas.openxmlformats.org/officeDocument/2006/relationships/notesSlide" Target="../notesSlides/notesSlide65.xml"/><Relationship Id="rId7" Type="http://schemas.openxmlformats.org/officeDocument/2006/relationships/oleObject" Target="../embeddings/oleObject188.bin"/><Relationship Id="rId12" Type="http://schemas.openxmlformats.org/officeDocument/2006/relationships/image" Target="../media/image36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364.wmf"/><Relationship Id="rId11" Type="http://schemas.openxmlformats.org/officeDocument/2006/relationships/oleObject" Target="../embeddings/oleObject190.bin"/><Relationship Id="rId5" Type="http://schemas.openxmlformats.org/officeDocument/2006/relationships/oleObject" Target="../embeddings/oleObject187.bin"/><Relationship Id="rId10" Type="http://schemas.openxmlformats.org/officeDocument/2006/relationships/image" Target="../media/image366.wmf"/><Relationship Id="rId4" Type="http://schemas.openxmlformats.org/officeDocument/2006/relationships/image" Target="../media/image368.png"/><Relationship Id="rId9" Type="http://schemas.openxmlformats.org/officeDocument/2006/relationships/oleObject" Target="../embeddings/oleObject189.bin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3.bin"/><Relationship Id="rId3" Type="http://schemas.openxmlformats.org/officeDocument/2006/relationships/image" Target="../media/image374.png"/><Relationship Id="rId7" Type="http://schemas.openxmlformats.org/officeDocument/2006/relationships/image" Target="../media/image371.wmf"/><Relationship Id="rId12" Type="http://schemas.openxmlformats.org/officeDocument/2006/relationships/image" Target="../media/image37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192.bin"/><Relationship Id="rId11" Type="http://schemas.openxmlformats.org/officeDocument/2006/relationships/image" Target="../media/image373.wmf"/><Relationship Id="rId5" Type="http://schemas.openxmlformats.org/officeDocument/2006/relationships/image" Target="../media/image370.wmf"/><Relationship Id="rId10" Type="http://schemas.openxmlformats.org/officeDocument/2006/relationships/oleObject" Target="../embeddings/oleObject194.bin"/><Relationship Id="rId4" Type="http://schemas.openxmlformats.org/officeDocument/2006/relationships/oleObject" Target="../embeddings/oleObject191.bin"/><Relationship Id="rId9" Type="http://schemas.openxmlformats.org/officeDocument/2006/relationships/image" Target="../media/image372.w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8.png"/><Relationship Id="rId7" Type="http://schemas.openxmlformats.org/officeDocument/2006/relationships/image" Target="../media/image37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2.vml"/><Relationship Id="rId6" Type="http://schemas.openxmlformats.org/officeDocument/2006/relationships/oleObject" Target="../embeddings/oleObject196.bin"/><Relationship Id="rId5" Type="http://schemas.openxmlformats.org/officeDocument/2006/relationships/image" Target="../media/image376.wmf"/><Relationship Id="rId4" Type="http://schemas.openxmlformats.org/officeDocument/2006/relationships/oleObject" Target="../embeddings/oleObject195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380.wmf"/><Relationship Id="rId4" Type="http://schemas.openxmlformats.org/officeDocument/2006/relationships/oleObject" Target="../embeddings/oleObject197.bin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3.wmf"/><Relationship Id="rId3" Type="http://schemas.openxmlformats.org/officeDocument/2006/relationships/notesSlide" Target="../notesSlides/notesSlide66.xml"/><Relationship Id="rId7" Type="http://schemas.openxmlformats.org/officeDocument/2006/relationships/oleObject" Target="../embeddings/oleObject1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382.wmf"/><Relationship Id="rId5" Type="http://schemas.openxmlformats.org/officeDocument/2006/relationships/oleObject" Target="../embeddings/oleObject198.bin"/><Relationship Id="rId4" Type="http://schemas.openxmlformats.org/officeDocument/2006/relationships/image" Target="../media/image384.png"/><Relationship Id="rId9" Type="http://schemas.openxmlformats.org/officeDocument/2006/relationships/image" Target="../media/image385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8.png"/><Relationship Id="rId3" Type="http://schemas.openxmlformats.org/officeDocument/2006/relationships/image" Target="../media/image387.png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201.bin"/><Relationship Id="rId5" Type="http://schemas.openxmlformats.org/officeDocument/2006/relationships/image" Target="../media/image386.wmf"/><Relationship Id="rId4" Type="http://schemas.openxmlformats.org/officeDocument/2006/relationships/oleObject" Target="../embeddings/oleObject200.bin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4.bin"/><Relationship Id="rId3" Type="http://schemas.openxmlformats.org/officeDocument/2006/relationships/image" Target="../media/image392.png"/><Relationship Id="rId7" Type="http://schemas.openxmlformats.org/officeDocument/2006/relationships/image" Target="../media/image3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203.bin"/><Relationship Id="rId5" Type="http://schemas.openxmlformats.org/officeDocument/2006/relationships/image" Target="../media/image389.wmf"/><Relationship Id="rId10" Type="http://schemas.openxmlformats.org/officeDocument/2006/relationships/image" Target="../media/image393.png"/><Relationship Id="rId4" Type="http://schemas.openxmlformats.org/officeDocument/2006/relationships/oleObject" Target="../embeddings/oleObject202.bin"/><Relationship Id="rId9" Type="http://schemas.openxmlformats.org/officeDocument/2006/relationships/image" Target="../media/image391.wmf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wmf"/><Relationship Id="rId3" Type="http://schemas.openxmlformats.org/officeDocument/2006/relationships/image" Target="../media/image398.png"/><Relationship Id="rId7" Type="http://schemas.openxmlformats.org/officeDocument/2006/relationships/oleObject" Target="../embeddings/oleObject206.bin"/><Relationship Id="rId12" Type="http://schemas.openxmlformats.org/officeDocument/2006/relationships/image" Target="../media/image3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399.png"/><Relationship Id="rId11" Type="http://schemas.openxmlformats.org/officeDocument/2006/relationships/oleObject" Target="../embeddings/oleObject208.bin"/><Relationship Id="rId5" Type="http://schemas.openxmlformats.org/officeDocument/2006/relationships/image" Target="../media/image394.wmf"/><Relationship Id="rId10" Type="http://schemas.openxmlformats.org/officeDocument/2006/relationships/image" Target="../media/image396.wmf"/><Relationship Id="rId4" Type="http://schemas.openxmlformats.org/officeDocument/2006/relationships/oleObject" Target="../embeddings/oleObject205.bin"/><Relationship Id="rId9" Type="http://schemas.openxmlformats.org/officeDocument/2006/relationships/oleObject" Target="../embeddings/oleObject207.bin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402.png"/><Relationship Id="rId7" Type="http://schemas.openxmlformats.org/officeDocument/2006/relationships/image" Target="../media/image40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8.vml"/><Relationship Id="rId6" Type="http://schemas.openxmlformats.org/officeDocument/2006/relationships/oleObject" Target="../embeddings/oleObject210.bin"/><Relationship Id="rId5" Type="http://schemas.openxmlformats.org/officeDocument/2006/relationships/image" Target="../media/image400.wmf"/><Relationship Id="rId4" Type="http://schemas.openxmlformats.org/officeDocument/2006/relationships/oleObject" Target="../embeddings/oleObject20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413.wmf"/><Relationship Id="rId5" Type="http://schemas.openxmlformats.org/officeDocument/2006/relationships/oleObject" Target="../embeddings/oleObject211.bin"/><Relationship Id="rId4" Type="http://schemas.openxmlformats.org/officeDocument/2006/relationships/image" Target="../media/image4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419.png"/><Relationship Id="rId5" Type="http://schemas.openxmlformats.org/officeDocument/2006/relationships/image" Target="../media/image418.wmf"/><Relationship Id="rId4" Type="http://schemas.openxmlformats.org/officeDocument/2006/relationships/oleObject" Target="../embeddings/oleObject212.bin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423.wmf"/><Relationship Id="rId4" Type="http://schemas.openxmlformats.org/officeDocument/2006/relationships/oleObject" Target="../embeddings/oleObject213.bin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wmf"/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2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425.wmf"/><Relationship Id="rId5" Type="http://schemas.openxmlformats.org/officeDocument/2006/relationships/oleObject" Target="../embeddings/oleObject214.bin"/><Relationship Id="rId4" Type="http://schemas.openxmlformats.org/officeDocument/2006/relationships/image" Target="../media/image427.png"/><Relationship Id="rId9" Type="http://schemas.openxmlformats.org/officeDocument/2006/relationships/image" Target="../media/image42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429.png"/><Relationship Id="rId5" Type="http://schemas.openxmlformats.org/officeDocument/2006/relationships/image" Target="../media/image425.wmf"/><Relationship Id="rId4" Type="http://schemas.openxmlformats.org/officeDocument/2006/relationships/oleObject" Target="../embeddings/oleObject2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217.bin"/><Relationship Id="rId4" Type="http://schemas.openxmlformats.org/officeDocument/2006/relationships/image" Target="../media/image431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423.wmf"/><Relationship Id="rId4" Type="http://schemas.openxmlformats.org/officeDocument/2006/relationships/oleObject" Target="../embeddings/oleObject218.bin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436.png"/><Relationship Id="rId7" Type="http://schemas.openxmlformats.org/officeDocument/2006/relationships/image" Target="../media/image4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6.vml"/><Relationship Id="rId6" Type="http://schemas.openxmlformats.org/officeDocument/2006/relationships/oleObject" Target="../embeddings/oleObject220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19.bin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39.png"/><Relationship Id="rId7" Type="http://schemas.openxmlformats.org/officeDocument/2006/relationships/image" Target="../media/image4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7.vml"/><Relationship Id="rId6" Type="http://schemas.openxmlformats.org/officeDocument/2006/relationships/oleObject" Target="../embeddings/oleObject222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21.bin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3" Type="http://schemas.openxmlformats.org/officeDocument/2006/relationships/image" Target="../media/image442.png"/><Relationship Id="rId7" Type="http://schemas.openxmlformats.org/officeDocument/2006/relationships/image" Target="../media/image4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8.vml"/><Relationship Id="rId6" Type="http://schemas.openxmlformats.org/officeDocument/2006/relationships/oleObject" Target="../embeddings/oleObject224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23.bin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wmf"/><Relationship Id="rId3" Type="http://schemas.openxmlformats.org/officeDocument/2006/relationships/notesSlide" Target="../notesSlides/notesSlide84.xml"/><Relationship Id="rId7" Type="http://schemas.openxmlformats.org/officeDocument/2006/relationships/oleObject" Target="../embeddings/oleObject2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425.wmf"/><Relationship Id="rId5" Type="http://schemas.openxmlformats.org/officeDocument/2006/relationships/oleObject" Target="../embeddings/oleObject225.bin"/><Relationship Id="rId4" Type="http://schemas.openxmlformats.org/officeDocument/2006/relationships/image" Target="../media/image446.png"/><Relationship Id="rId9" Type="http://schemas.openxmlformats.org/officeDocument/2006/relationships/image" Target="../media/image4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448.png"/><Relationship Id="rId5" Type="http://schemas.openxmlformats.org/officeDocument/2006/relationships/image" Target="../media/image425.wmf"/><Relationship Id="rId4" Type="http://schemas.openxmlformats.org/officeDocument/2006/relationships/oleObject" Target="../embeddings/oleObject227.bin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wmf"/><Relationship Id="rId3" Type="http://schemas.openxmlformats.org/officeDocument/2006/relationships/notesSlide" Target="../notesSlides/notesSlide86.xml"/><Relationship Id="rId7" Type="http://schemas.openxmlformats.org/officeDocument/2006/relationships/oleObject" Target="../embeddings/oleObject2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449.wmf"/><Relationship Id="rId5" Type="http://schemas.openxmlformats.org/officeDocument/2006/relationships/oleObject" Target="../embeddings/oleObject228.bin"/><Relationship Id="rId4" Type="http://schemas.openxmlformats.org/officeDocument/2006/relationships/image" Target="../media/image451.png"/><Relationship Id="rId9" Type="http://schemas.openxmlformats.org/officeDocument/2006/relationships/image" Target="../media/image45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449.wmf"/><Relationship Id="rId5" Type="http://schemas.openxmlformats.org/officeDocument/2006/relationships/oleObject" Target="../embeddings/oleObject230.bin"/><Relationship Id="rId4" Type="http://schemas.openxmlformats.org/officeDocument/2006/relationships/image" Target="../media/image45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454.png"/><Relationship Id="rId5" Type="http://schemas.openxmlformats.org/officeDocument/2006/relationships/image" Target="../media/image449.wmf"/><Relationship Id="rId4" Type="http://schemas.openxmlformats.org/officeDocument/2006/relationships/oleObject" Target="../embeddings/oleObject231.bin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3.bin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4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455.wmf"/><Relationship Id="rId5" Type="http://schemas.openxmlformats.org/officeDocument/2006/relationships/oleObject" Target="../embeddings/oleObject232.bin"/><Relationship Id="rId4" Type="http://schemas.openxmlformats.org/officeDocument/2006/relationships/image" Target="../media/image457.png"/><Relationship Id="rId9" Type="http://schemas.openxmlformats.org/officeDocument/2006/relationships/image" Target="../media/image456.wmf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wmf"/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2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459.wmf"/><Relationship Id="rId11" Type="http://schemas.openxmlformats.org/officeDocument/2006/relationships/image" Target="../media/image463.png"/><Relationship Id="rId5" Type="http://schemas.openxmlformats.org/officeDocument/2006/relationships/oleObject" Target="../embeddings/oleObject234.bin"/><Relationship Id="rId10" Type="http://schemas.openxmlformats.org/officeDocument/2006/relationships/image" Target="../media/image461.wmf"/><Relationship Id="rId4" Type="http://schemas.openxmlformats.org/officeDocument/2006/relationships/image" Target="../media/image462.png"/><Relationship Id="rId9" Type="http://schemas.openxmlformats.org/officeDocument/2006/relationships/oleObject" Target="../embeddings/oleObject236.bin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wmf"/><Relationship Id="rId3" Type="http://schemas.openxmlformats.org/officeDocument/2006/relationships/notesSlide" Target="../notesSlides/notesSlide91.xml"/><Relationship Id="rId7" Type="http://schemas.openxmlformats.org/officeDocument/2006/relationships/oleObject" Target="../embeddings/oleObject2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464.wmf"/><Relationship Id="rId11" Type="http://schemas.openxmlformats.org/officeDocument/2006/relationships/image" Target="../media/image468.png"/><Relationship Id="rId5" Type="http://schemas.openxmlformats.org/officeDocument/2006/relationships/oleObject" Target="../embeddings/oleObject237.bin"/><Relationship Id="rId10" Type="http://schemas.openxmlformats.org/officeDocument/2006/relationships/image" Target="../media/image466.wmf"/><Relationship Id="rId4" Type="http://schemas.openxmlformats.org/officeDocument/2006/relationships/image" Target="../media/image467.png"/><Relationship Id="rId9" Type="http://schemas.openxmlformats.org/officeDocument/2006/relationships/oleObject" Target="../embeddings/oleObject239.bin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wmf"/><Relationship Id="rId13" Type="http://schemas.openxmlformats.org/officeDocument/2006/relationships/image" Target="../media/image474.png"/><Relationship Id="rId3" Type="http://schemas.openxmlformats.org/officeDocument/2006/relationships/notesSlide" Target="../notesSlides/notesSlide92.xml"/><Relationship Id="rId7" Type="http://schemas.openxmlformats.org/officeDocument/2006/relationships/oleObject" Target="../embeddings/oleObject241.bin"/><Relationship Id="rId12" Type="http://schemas.openxmlformats.org/officeDocument/2006/relationships/image" Target="../media/image4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469.wmf"/><Relationship Id="rId11" Type="http://schemas.openxmlformats.org/officeDocument/2006/relationships/oleObject" Target="../embeddings/oleObject243.bin"/><Relationship Id="rId5" Type="http://schemas.openxmlformats.org/officeDocument/2006/relationships/oleObject" Target="../embeddings/oleObject240.bin"/><Relationship Id="rId10" Type="http://schemas.openxmlformats.org/officeDocument/2006/relationships/image" Target="../media/image471.wmf"/><Relationship Id="rId4" Type="http://schemas.openxmlformats.org/officeDocument/2006/relationships/image" Target="../media/image473.png"/><Relationship Id="rId9" Type="http://schemas.openxmlformats.org/officeDocument/2006/relationships/oleObject" Target="../embeddings/oleObject242.bin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wmf"/><Relationship Id="rId3" Type="http://schemas.openxmlformats.org/officeDocument/2006/relationships/notesSlide" Target="../notesSlides/notesSlide93.xml"/><Relationship Id="rId7" Type="http://schemas.openxmlformats.org/officeDocument/2006/relationships/oleObject" Target="../embeddings/oleObject2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475.wmf"/><Relationship Id="rId5" Type="http://schemas.openxmlformats.org/officeDocument/2006/relationships/oleObject" Target="../embeddings/oleObject244.bin"/><Relationship Id="rId4" Type="http://schemas.openxmlformats.org/officeDocument/2006/relationships/image" Target="../media/image477.png"/><Relationship Id="rId9" Type="http://schemas.openxmlformats.org/officeDocument/2006/relationships/image" Target="../media/image478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7.bin"/><Relationship Id="rId3" Type="http://schemas.openxmlformats.org/officeDocument/2006/relationships/notesSlide" Target="../notesSlides/notesSlide94.xml"/><Relationship Id="rId7" Type="http://schemas.openxmlformats.org/officeDocument/2006/relationships/image" Target="../media/image47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9.vml"/><Relationship Id="rId6" Type="http://schemas.openxmlformats.org/officeDocument/2006/relationships/oleObject" Target="../embeddings/oleObject246.bin"/><Relationship Id="rId11" Type="http://schemas.openxmlformats.org/officeDocument/2006/relationships/image" Target="../media/image481.wmf"/><Relationship Id="rId5" Type="http://schemas.openxmlformats.org/officeDocument/2006/relationships/image" Target="../media/image483.png"/><Relationship Id="rId10" Type="http://schemas.openxmlformats.org/officeDocument/2006/relationships/oleObject" Target="../embeddings/oleObject248.bin"/><Relationship Id="rId4" Type="http://schemas.openxmlformats.org/officeDocument/2006/relationships/image" Target="../media/image482.png"/><Relationship Id="rId9" Type="http://schemas.openxmlformats.org/officeDocument/2006/relationships/image" Target="../media/image48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wmf"/><Relationship Id="rId13" Type="http://schemas.openxmlformats.org/officeDocument/2006/relationships/image" Target="../media/image489.png"/><Relationship Id="rId3" Type="http://schemas.openxmlformats.org/officeDocument/2006/relationships/notesSlide" Target="../notesSlides/notesSlide95.xml"/><Relationship Id="rId7" Type="http://schemas.openxmlformats.org/officeDocument/2006/relationships/oleObject" Target="../embeddings/oleObject250.bin"/><Relationship Id="rId12" Type="http://schemas.openxmlformats.org/officeDocument/2006/relationships/image" Target="../media/image48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484.wmf"/><Relationship Id="rId11" Type="http://schemas.openxmlformats.org/officeDocument/2006/relationships/oleObject" Target="../embeddings/oleObject252.bin"/><Relationship Id="rId5" Type="http://schemas.openxmlformats.org/officeDocument/2006/relationships/oleObject" Target="../embeddings/oleObject249.bin"/><Relationship Id="rId10" Type="http://schemas.openxmlformats.org/officeDocument/2006/relationships/image" Target="../media/image486.wmf"/><Relationship Id="rId4" Type="http://schemas.openxmlformats.org/officeDocument/2006/relationships/image" Target="../media/image488.png"/><Relationship Id="rId9" Type="http://schemas.openxmlformats.org/officeDocument/2006/relationships/oleObject" Target="../embeddings/oleObject251.bin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4.bin"/><Relationship Id="rId13" Type="http://schemas.openxmlformats.org/officeDocument/2006/relationships/image" Target="../media/image493.wmf"/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495.png"/><Relationship Id="rId12" Type="http://schemas.openxmlformats.org/officeDocument/2006/relationships/oleObject" Target="../embeddings/oleObject2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490.wmf"/><Relationship Id="rId11" Type="http://schemas.openxmlformats.org/officeDocument/2006/relationships/image" Target="../media/image492.wmf"/><Relationship Id="rId5" Type="http://schemas.openxmlformats.org/officeDocument/2006/relationships/oleObject" Target="../embeddings/oleObject253.bin"/><Relationship Id="rId10" Type="http://schemas.openxmlformats.org/officeDocument/2006/relationships/oleObject" Target="../embeddings/oleObject255.bin"/><Relationship Id="rId4" Type="http://schemas.openxmlformats.org/officeDocument/2006/relationships/image" Target="../media/image494.png"/><Relationship Id="rId9" Type="http://schemas.openxmlformats.org/officeDocument/2006/relationships/image" Target="../media/image491.wmf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wmf"/><Relationship Id="rId13" Type="http://schemas.openxmlformats.org/officeDocument/2006/relationships/image" Target="../media/image499.wmf"/><Relationship Id="rId3" Type="http://schemas.openxmlformats.org/officeDocument/2006/relationships/notesSlide" Target="../notesSlides/notesSlide97.xml"/><Relationship Id="rId7" Type="http://schemas.openxmlformats.org/officeDocument/2006/relationships/oleObject" Target="../embeddings/oleObject258.bin"/><Relationship Id="rId12" Type="http://schemas.openxmlformats.org/officeDocument/2006/relationships/oleObject" Target="../embeddings/oleObject2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496.wmf"/><Relationship Id="rId11" Type="http://schemas.openxmlformats.org/officeDocument/2006/relationships/image" Target="../media/image501.png"/><Relationship Id="rId5" Type="http://schemas.openxmlformats.org/officeDocument/2006/relationships/oleObject" Target="../embeddings/oleObject257.bin"/><Relationship Id="rId10" Type="http://schemas.openxmlformats.org/officeDocument/2006/relationships/image" Target="../media/image498.wmf"/><Relationship Id="rId4" Type="http://schemas.openxmlformats.org/officeDocument/2006/relationships/image" Target="../media/image500.png"/><Relationship Id="rId9" Type="http://schemas.openxmlformats.org/officeDocument/2006/relationships/oleObject" Target="../embeddings/oleObject259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261.bin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4.bin"/><Relationship Id="rId3" Type="http://schemas.openxmlformats.org/officeDocument/2006/relationships/image" Target="../media/image507.png"/><Relationship Id="rId7" Type="http://schemas.openxmlformats.org/officeDocument/2006/relationships/image" Target="../media/image504.wmf"/><Relationship Id="rId12" Type="http://schemas.openxmlformats.org/officeDocument/2006/relationships/image" Target="../media/image50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4.vml"/><Relationship Id="rId6" Type="http://schemas.openxmlformats.org/officeDocument/2006/relationships/oleObject" Target="../embeddings/oleObject263.bin"/><Relationship Id="rId11" Type="http://schemas.openxmlformats.org/officeDocument/2006/relationships/oleObject" Target="../embeddings/oleObject265.bin"/><Relationship Id="rId5" Type="http://schemas.openxmlformats.org/officeDocument/2006/relationships/image" Target="../media/image503.wmf"/><Relationship Id="rId10" Type="http://schemas.openxmlformats.org/officeDocument/2006/relationships/image" Target="../media/image508.png"/><Relationship Id="rId4" Type="http://schemas.openxmlformats.org/officeDocument/2006/relationships/oleObject" Target="../embeddings/oleObject262.bin"/><Relationship Id="rId9" Type="http://schemas.openxmlformats.org/officeDocument/2006/relationships/image" Target="../media/image505.wmf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3" Type="http://schemas.openxmlformats.org/officeDocument/2006/relationships/image" Target="../media/image512.png"/><Relationship Id="rId7" Type="http://schemas.openxmlformats.org/officeDocument/2006/relationships/image" Target="../media/image5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5.vml"/><Relationship Id="rId6" Type="http://schemas.openxmlformats.org/officeDocument/2006/relationships/oleObject" Target="../embeddings/oleObject267.bin"/><Relationship Id="rId5" Type="http://schemas.openxmlformats.org/officeDocument/2006/relationships/image" Target="../media/image509.wmf"/><Relationship Id="rId10" Type="http://schemas.openxmlformats.org/officeDocument/2006/relationships/image" Target="../media/image511.wmf"/><Relationship Id="rId4" Type="http://schemas.openxmlformats.org/officeDocument/2006/relationships/oleObject" Target="../embeddings/oleObject266.bin"/><Relationship Id="rId9" Type="http://schemas.openxmlformats.org/officeDocument/2006/relationships/oleObject" Target="../embeddings/oleObject268.bin"/></Relationships>
</file>

<file path=ppt/slides/_rels/slide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3" Type="http://schemas.openxmlformats.org/officeDocument/2006/relationships/image" Target="../media/image516.png"/><Relationship Id="rId7" Type="http://schemas.openxmlformats.org/officeDocument/2006/relationships/image" Target="../media/image5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6.vml"/><Relationship Id="rId6" Type="http://schemas.openxmlformats.org/officeDocument/2006/relationships/oleObject" Target="../embeddings/oleObject270.bin"/><Relationship Id="rId5" Type="http://schemas.openxmlformats.org/officeDocument/2006/relationships/image" Target="../media/image514.wmf"/><Relationship Id="rId4" Type="http://schemas.openxmlformats.org/officeDocument/2006/relationships/oleObject" Target="../embeddings/oleObject269.bin"/></Relationships>
</file>

<file path=ppt/slides/_rels/slide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19.png"/><Relationship Id="rId7" Type="http://schemas.openxmlformats.org/officeDocument/2006/relationships/image" Target="../media/image5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7.vml"/><Relationship Id="rId6" Type="http://schemas.openxmlformats.org/officeDocument/2006/relationships/oleObject" Target="../embeddings/oleObject272.bin"/><Relationship Id="rId5" Type="http://schemas.openxmlformats.org/officeDocument/2006/relationships/image" Target="../media/image514.wmf"/><Relationship Id="rId4" Type="http://schemas.openxmlformats.org/officeDocument/2006/relationships/oleObject" Target="../embeddings/oleObject271.bin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4.png"/><Relationship Id="rId3" Type="http://schemas.openxmlformats.org/officeDocument/2006/relationships/image" Target="../media/image523.png"/><Relationship Id="rId7" Type="http://schemas.openxmlformats.org/officeDocument/2006/relationships/image" Target="../media/image5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8.vml"/><Relationship Id="rId6" Type="http://schemas.openxmlformats.org/officeDocument/2006/relationships/oleObject" Target="../embeddings/oleObject274.bin"/><Relationship Id="rId5" Type="http://schemas.openxmlformats.org/officeDocument/2006/relationships/image" Target="../media/image521.wmf"/><Relationship Id="rId4" Type="http://schemas.openxmlformats.org/officeDocument/2006/relationships/oleObject" Target="../embeddings/oleObject273.bin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7.png"/><Relationship Id="rId3" Type="http://schemas.openxmlformats.org/officeDocument/2006/relationships/image" Target="../media/image526.png"/><Relationship Id="rId7" Type="http://schemas.openxmlformats.org/officeDocument/2006/relationships/image" Target="../media/image5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9.vml"/><Relationship Id="rId6" Type="http://schemas.openxmlformats.org/officeDocument/2006/relationships/oleObject" Target="../embeddings/oleObject276.bin"/><Relationship Id="rId5" Type="http://schemas.openxmlformats.org/officeDocument/2006/relationships/image" Target="../media/image514.wmf"/><Relationship Id="rId4" Type="http://schemas.openxmlformats.org/officeDocument/2006/relationships/oleObject" Target="../embeddings/oleObject27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29.png"/><Relationship Id="rId7" Type="http://schemas.openxmlformats.org/officeDocument/2006/relationships/image" Target="../media/image5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0.vml"/><Relationship Id="rId6" Type="http://schemas.openxmlformats.org/officeDocument/2006/relationships/oleObject" Target="../embeddings/oleObject278.bin"/><Relationship Id="rId5" Type="http://schemas.openxmlformats.org/officeDocument/2006/relationships/image" Target="../media/image514.wmf"/><Relationship Id="rId4" Type="http://schemas.openxmlformats.org/officeDocument/2006/relationships/oleObject" Target="../embeddings/oleObject277.bin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3.png"/><Relationship Id="rId7" Type="http://schemas.openxmlformats.org/officeDocument/2006/relationships/image" Target="../media/image5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1.vml"/><Relationship Id="rId6" Type="http://schemas.openxmlformats.org/officeDocument/2006/relationships/oleObject" Target="../embeddings/oleObject280.bin"/><Relationship Id="rId5" Type="http://schemas.openxmlformats.org/officeDocument/2006/relationships/image" Target="../media/image531.wmf"/><Relationship Id="rId4" Type="http://schemas.openxmlformats.org/officeDocument/2006/relationships/oleObject" Target="../embeddings/oleObject279.bin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7.png"/><Relationship Id="rId3" Type="http://schemas.openxmlformats.org/officeDocument/2006/relationships/image" Target="../media/image536.png"/><Relationship Id="rId7" Type="http://schemas.openxmlformats.org/officeDocument/2006/relationships/image" Target="../media/image5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2.vml"/><Relationship Id="rId6" Type="http://schemas.openxmlformats.org/officeDocument/2006/relationships/oleObject" Target="../embeddings/oleObject282.bin"/><Relationship Id="rId5" Type="http://schemas.openxmlformats.org/officeDocument/2006/relationships/image" Target="../media/image534.wmf"/><Relationship Id="rId4" Type="http://schemas.openxmlformats.org/officeDocument/2006/relationships/oleObject" Target="../embeddings/oleObject281.bin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5.bin"/><Relationship Id="rId3" Type="http://schemas.openxmlformats.org/officeDocument/2006/relationships/image" Target="../media/image542.png"/><Relationship Id="rId7" Type="http://schemas.openxmlformats.org/officeDocument/2006/relationships/image" Target="../media/image539.wmf"/><Relationship Id="rId12" Type="http://schemas.openxmlformats.org/officeDocument/2006/relationships/image" Target="../media/image5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3.vml"/><Relationship Id="rId6" Type="http://schemas.openxmlformats.org/officeDocument/2006/relationships/oleObject" Target="../embeddings/oleObject284.bin"/><Relationship Id="rId11" Type="http://schemas.openxmlformats.org/officeDocument/2006/relationships/image" Target="../media/image541.wmf"/><Relationship Id="rId5" Type="http://schemas.openxmlformats.org/officeDocument/2006/relationships/image" Target="../media/image538.wmf"/><Relationship Id="rId10" Type="http://schemas.openxmlformats.org/officeDocument/2006/relationships/oleObject" Target="../embeddings/oleObject286.bin"/><Relationship Id="rId4" Type="http://schemas.openxmlformats.org/officeDocument/2006/relationships/oleObject" Target="../embeddings/oleObject283.bin"/><Relationship Id="rId9" Type="http://schemas.openxmlformats.org/officeDocument/2006/relationships/image" Target="../media/image540.wmf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9.bin"/><Relationship Id="rId3" Type="http://schemas.openxmlformats.org/officeDocument/2006/relationships/image" Target="../media/image546.png"/><Relationship Id="rId7" Type="http://schemas.openxmlformats.org/officeDocument/2006/relationships/image" Target="../media/image5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4.vml"/><Relationship Id="rId6" Type="http://schemas.openxmlformats.org/officeDocument/2006/relationships/oleObject" Target="../embeddings/oleObject288.bin"/><Relationship Id="rId5" Type="http://schemas.openxmlformats.org/officeDocument/2006/relationships/image" Target="../media/image544.wmf"/><Relationship Id="rId10" Type="http://schemas.openxmlformats.org/officeDocument/2006/relationships/image" Target="../media/image547.png"/><Relationship Id="rId4" Type="http://schemas.openxmlformats.org/officeDocument/2006/relationships/oleObject" Target="../embeddings/oleObject287.bin"/><Relationship Id="rId9" Type="http://schemas.openxmlformats.org/officeDocument/2006/relationships/image" Target="../media/image541.wmf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2.bin"/><Relationship Id="rId3" Type="http://schemas.openxmlformats.org/officeDocument/2006/relationships/image" Target="../media/image552.png"/><Relationship Id="rId7" Type="http://schemas.openxmlformats.org/officeDocument/2006/relationships/image" Target="../media/image549.wmf"/><Relationship Id="rId12" Type="http://schemas.openxmlformats.org/officeDocument/2006/relationships/image" Target="../media/image5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5.vml"/><Relationship Id="rId6" Type="http://schemas.openxmlformats.org/officeDocument/2006/relationships/oleObject" Target="../embeddings/oleObject291.bin"/><Relationship Id="rId11" Type="http://schemas.openxmlformats.org/officeDocument/2006/relationships/image" Target="../media/image551.wmf"/><Relationship Id="rId5" Type="http://schemas.openxmlformats.org/officeDocument/2006/relationships/image" Target="../media/image548.wmf"/><Relationship Id="rId10" Type="http://schemas.openxmlformats.org/officeDocument/2006/relationships/oleObject" Target="../embeddings/oleObject293.bin"/><Relationship Id="rId4" Type="http://schemas.openxmlformats.org/officeDocument/2006/relationships/oleObject" Target="../embeddings/oleObject290.bin"/><Relationship Id="rId9" Type="http://schemas.openxmlformats.org/officeDocument/2006/relationships/image" Target="../media/image550.wmf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9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8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572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png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0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6.pn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0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1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1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0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74.wmf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5.png"/><Relationship Id="rId9" Type="http://schemas.openxmlformats.org/officeDocument/2006/relationships/image" Target="../media/image73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2.wmf"/><Relationship Id="rId11" Type="http://schemas.openxmlformats.org/officeDocument/2006/relationships/image" Target="../media/image80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78.wmf"/><Relationship Id="rId4" Type="http://schemas.openxmlformats.org/officeDocument/2006/relationships/image" Target="../media/image79.png"/><Relationship Id="rId9" Type="http://schemas.openxmlformats.org/officeDocument/2006/relationships/oleObject" Target="../embeddings/oleObject26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2.wmf"/><Relationship Id="rId11" Type="http://schemas.openxmlformats.org/officeDocument/2006/relationships/image" Target="../media/image84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82.wmf"/><Relationship Id="rId4" Type="http://schemas.openxmlformats.org/officeDocument/2006/relationships/image" Target="../media/image83.png"/><Relationship Id="rId9" Type="http://schemas.openxmlformats.org/officeDocument/2006/relationships/oleObject" Target="../embeddings/oleObject29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3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8.png"/><Relationship Id="rId4" Type="http://schemas.openxmlformats.org/officeDocument/2006/relationships/image" Target="../media/image8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89.png"/><Relationship Id="rId4" Type="http://schemas.openxmlformats.org/officeDocument/2006/relationships/image" Target="../media/image87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93.png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90.wmf"/><Relationship Id="rId10" Type="http://schemas.openxmlformats.org/officeDocument/2006/relationships/image" Target="../media/image94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92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97.png"/><Relationship Id="rId9" Type="http://schemas.openxmlformats.org/officeDocument/2006/relationships/image" Target="../media/image96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04.png"/><Relationship Id="rId9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110.png"/><Relationship Id="rId9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14.png"/><Relationship Id="rId9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18.png"/><Relationship Id="rId9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22.png"/><Relationship Id="rId9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25.png"/><Relationship Id="rId4" Type="http://schemas.openxmlformats.org/officeDocument/2006/relationships/image" Target="../media/image124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8.png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51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1.png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30.wmf"/><Relationship Id="rId4" Type="http://schemas.openxmlformats.org/officeDocument/2006/relationships/oleObject" Target="../embeddings/oleObject53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5.png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5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39.png"/><Relationship Id="rId5" Type="http://schemas.openxmlformats.org/officeDocument/2006/relationships/image" Target="../media/image137.wmf"/><Relationship Id="rId4" Type="http://schemas.openxmlformats.org/officeDocument/2006/relationships/oleObject" Target="../embeddings/oleObject57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42.png"/><Relationship Id="rId5" Type="http://schemas.openxmlformats.org/officeDocument/2006/relationships/image" Target="../media/image140.wmf"/><Relationship Id="rId4" Type="http://schemas.openxmlformats.org/officeDocument/2006/relationships/oleObject" Target="../embeddings/oleObject58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13" Type="http://schemas.openxmlformats.org/officeDocument/2006/relationships/image" Target="../media/image148.png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14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43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145.wmf"/><Relationship Id="rId4" Type="http://schemas.openxmlformats.org/officeDocument/2006/relationships/image" Target="../media/image147.png"/><Relationship Id="rId9" Type="http://schemas.openxmlformats.org/officeDocument/2006/relationships/oleObject" Target="../embeddings/oleObject61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image" Target="../media/image154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5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49.wmf"/><Relationship Id="rId11" Type="http://schemas.openxmlformats.org/officeDocument/2006/relationships/oleObject" Target="../embeddings/oleObject66.bin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151.wmf"/><Relationship Id="rId4" Type="http://schemas.openxmlformats.org/officeDocument/2006/relationships/image" Target="../media/image153.png"/><Relationship Id="rId9" Type="http://schemas.openxmlformats.org/officeDocument/2006/relationships/oleObject" Target="../embeddings/oleObject65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57.png"/><Relationship Id="rId9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59.wmf"/><Relationship Id="rId11" Type="http://schemas.openxmlformats.org/officeDocument/2006/relationships/image" Target="../media/image161.wmf"/><Relationship Id="rId5" Type="http://schemas.openxmlformats.org/officeDocument/2006/relationships/oleObject" Target="../embeddings/oleObject69.bin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162.png"/><Relationship Id="rId9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image" Target="../media/image167.png"/><Relationship Id="rId7" Type="http://schemas.openxmlformats.org/officeDocument/2006/relationships/image" Target="../media/image16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164.wmf"/><Relationship Id="rId10" Type="http://schemas.openxmlformats.org/officeDocument/2006/relationships/image" Target="../media/image168.png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66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169.wmf"/><Relationship Id="rId4" Type="http://schemas.openxmlformats.org/officeDocument/2006/relationships/oleObject" Target="../embeddings/oleObject75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72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174.png"/><Relationship Id="rId9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76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78.png"/><Relationship Id="rId9" Type="http://schemas.openxmlformats.org/officeDocument/2006/relationships/image" Target="../media/image1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image" Target="../media/image183.png"/><Relationship Id="rId7" Type="http://schemas.openxmlformats.org/officeDocument/2006/relationships/image" Target="../media/image18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180.wmf"/><Relationship Id="rId10" Type="http://schemas.openxmlformats.org/officeDocument/2006/relationships/image" Target="../media/image184.png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82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85.png"/><Relationship Id="rId4" Type="http://schemas.openxmlformats.org/officeDocument/2006/relationships/image" Target="../media/image182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3" Type="http://schemas.openxmlformats.org/officeDocument/2006/relationships/image" Target="../media/image189.png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86.wmf"/><Relationship Id="rId5" Type="http://schemas.openxmlformats.org/officeDocument/2006/relationships/oleObject" Target="../embeddings/oleObject85.bin"/><Relationship Id="rId10" Type="http://schemas.openxmlformats.org/officeDocument/2006/relationships/image" Target="../media/image188.wmf"/><Relationship Id="rId4" Type="http://schemas.openxmlformats.org/officeDocument/2006/relationships/image" Target="../media/image190.png"/><Relationship Id="rId9" Type="http://schemas.openxmlformats.org/officeDocument/2006/relationships/oleObject" Target="../embeddings/oleObject87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13" Type="http://schemas.openxmlformats.org/officeDocument/2006/relationships/image" Target="../media/image195.wmf"/><Relationship Id="rId3" Type="http://schemas.openxmlformats.org/officeDocument/2006/relationships/image" Target="../media/image197.png"/><Relationship Id="rId7" Type="http://schemas.openxmlformats.org/officeDocument/2006/relationships/image" Target="../media/image192.wmf"/><Relationship Id="rId12" Type="http://schemas.openxmlformats.org/officeDocument/2006/relationships/oleObject" Target="../embeddings/oleObject9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6.wmf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194.wmf"/><Relationship Id="rId5" Type="http://schemas.openxmlformats.org/officeDocument/2006/relationships/image" Target="../media/image191.wmf"/><Relationship Id="rId15" Type="http://schemas.openxmlformats.org/officeDocument/2006/relationships/oleObject" Target="../embeddings/oleObject93.bin"/><Relationship Id="rId10" Type="http://schemas.openxmlformats.org/officeDocument/2006/relationships/oleObject" Target="../embeddings/oleObject91.bin"/><Relationship Id="rId4" Type="http://schemas.openxmlformats.org/officeDocument/2006/relationships/oleObject" Target="../embeddings/oleObject88.bin"/><Relationship Id="rId9" Type="http://schemas.openxmlformats.org/officeDocument/2006/relationships/image" Target="../media/image193.wmf"/><Relationship Id="rId14" Type="http://schemas.openxmlformats.org/officeDocument/2006/relationships/image" Target="../media/image19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wmf"/><Relationship Id="rId13" Type="http://schemas.openxmlformats.org/officeDocument/2006/relationships/oleObject" Target="../embeddings/oleObject98.bin"/><Relationship Id="rId3" Type="http://schemas.openxmlformats.org/officeDocument/2006/relationships/image" Target="../media/image205.png"/><Relationship Id="rId7" Type="http://schemas.openxmlformats.org/officeDocument/2006/relationships/oleObject" Target="../embeddings/oleObject95.bin"/><Relationship Id="rId12" Type="http://schemas.openxmlformats.org/officeDocument/2006/relationships/image" Target="../media/image20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4.wmf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06.png"/><Relationship Id="rId11" Type="http://schemas.openxmlformats.org/officeDocument/2006/relationships/oleObject" Target="../embeddings/oleObject97.bin"/><Relationship Id="rId5" Type="http://schemas.openxmlformats.org/officeDocument/2006/relationships/image" Target="../media/image199.wmf"/><Relationship Id="rId15" Type="http://schemas.openxmlformats.org/officeDocument/2006/relationships/oleObject" Target="../embeddings/oleObject99.bin"/><Relationship Id="rId10" Type="http://schemas.openxmlformats.org/officeDocument/2006/relationships/image" Target="../media/image201.wmf"/><Relationship Id="rId4" Type="http://schemas.openxmlformats.org/officeDocument/2006/relationships/oleObject" Target="../embeddings/oleObject94.bin"/><Relationship Id="rId9" Type="http://schemas.openxmlformats.org/officeDocument/2006/relationships/oleObject" Target="../embeddings/oleObject96.bin"/><Relationship Id="rId14" Type="http://schemas.openxmlformats.org/officeDocument/2006/relationships/image" Target="../media/image203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3" Type="http://schemas.openxmlformats.org/officeDocument/2006/relationships/image" Target="../media/image210.png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07.wmf"/><Relationship Id="rId5" Type="http://schemas.openxmlformats.org/officeDocument/2006/relationships/oleObject" Target="../embeddings/oleObject100.bin"/><Relationship Id="rId10" Type="http://schemas.openxmlformats.org/officeDocument/2006/relationships/image" Target="../media/image209.wmf"/><Relationship Id="rId4" Type="http://schemas.openxmlformats.org/officeDocument/2006/relationships/image" Target="../media/image211.png"/><Relationship Id="rId9" Type="http://schemas.openxmlformats.org/officeDocument/2006/relationships/oleObject" Target="../embeddings/oleObject102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oleObject" Target="../embeddings/oleObject107.bin"/><Relationship Id="rId3" Type="http://schemas.openxmlformats.org/officeDocument/2006/relationships/image" Target="../media/image217.png"/><Relationship Id="rId7" Type="http://schemas.openxmlformats.org/officeDocument/2006/relationships/image" Target="../media/image213.wmf"/><Relationship Id="rId12" Type="http://schemas.openxmlformats.org/officeDocument/2006/relationships/image" Target="../media/image2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104.bin"/><Relationship Id="rId11" Type="http://schemas.openxmlformats.org/officeDocument/2006/relationships/oleObject" Target="../embeddings/oleObject106.bin"/><Relationship Id="rId5" Type="http://schemas.openxmlformats.org/officeDocument/2006/relationships/image" Target="../media/image212.wmf"/><Relationship Id="rId10" Type="http://schemas.openxmlformats.org/officeDocument/2006/relationships/image" Target="../media/image214.wmf"/><Relationship Id="rId4" Type="http://schemas.openxmlformats.org/officeDocument/2006/relationships/oleObject" Target="../embeddings/oleObject103.bin"/><Relationship Id="rId9" Type="http://schemas.openxmlformats.org/officeDocument/2006/relationships/oleObject" Target="../embeddings/oleObject105.bin"/><Relationship Id="rId14" Type="http://schemas.openxmlformats.org/officeDocument/2006/relationships/image" Target="../media/image216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13" Type="http://schemas.openxmlformats.org/officeDocument/2006/relationships/image" Target="../media/image223.wmf"/><Relationship Id="rId18" Type="http://schemas.openxmlformats.org/officeDocument/2006/relationships/image" Target="../media/image225.wmf"/><Relationship Id="rId3" Type="http://schemas.openxmlformats.org/officeDocument/2006/relationships/image" Target="../media/image226.png"/><Relationship Id="rId7" Type="http://schemas.openxmlformats.org/officeDocument/2006/relationships/image" Target="../media/image220.wmf"/><Relationship Id="rId12" Type="http://schemas.openxmlformats.org/officeDocument/2006/relationships/oleObject" Target="../embeddings/oleObject112.bin"/><Relationship Id="rId17" Type="http://schemas.openxmlformats.org/officeDocument/2006/relationships/oleObject" Target="../embeddings/oleObject1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4.wmf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109.bin"/><Relationship Id="rId11" Type="http://schemas.openxmlformats.org/officeDocument/2006/relationships/image" Target="../media/image222.wmf"/><Relationship Id="rId5" Type="http://schemas.openxmlformats.org/officeDocument/2006/relationships/image" Target="../media/image219.wmf"/><Relationship Id="rId15" Type="http://schemas.openxmlformats.org/officeDocument/2006/relationships/oleObject" Target="../embeddings/oleObject113.bin"/><Relationship Id="rId10" Type="http://schemas.openxmlformats.org/officeDocument/2006/relationships/oleObject" Target="../embeddings/oleObject111.bin"/><Relationship Id="rId4" Type="http://schemas.openxmlformats.org/officeDocument/2006/relationships/oleObject" Target="../embeddings/oleObject108.bin"/><Relationship Id="rId9" Type="http://schemas.openxmlformats.org/officeDocument/2006/relationships/image" Target="../media/image221.wmf"/><Relationship Id="rId14" Type="http://schemas.openxmlformats.org/officeDocument/2006/relationships/image" Target="../media/image2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253.png"/><Relationship Id="rId4" Type="http://schemas.openxmlformats.org/officeDocument/2006/relationships/image" Target="../media/image39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wmf"/><Relationship Id="rId3" Type="http://schemas.openxmlformats.org/officeDocument/2006/relationships/image" Target="../media/image255.png"/><Relationship Id="rId7" Type="http://schemas.openxmlformats.org/officeDocument/2006/relationships/oleObject" Target="../embeddings/oleObject1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256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16.bin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8.png"/><Relationship Id="rId7" Type="http://schemas.openxmlformats.org/officeDocument/2006/relationships/image" Target="../media/image2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18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60.wmf"/><Relationship Id="rId5" Type="http://schemas.openxmlformats.org/officeDocument/2006/relationships/oleObject" Target="../embeddings/oleObject120.bin"/><Relationship Id="rId4" Type="http://schemas.openxmlformats.org/officeDocument/2006/relationships/image" Target="../media/image26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62.png"/><Relationship Id="rId5" Type="http://schemas.openxmlformats.org/officeDocument/2006/relationships/image" Target="../media/image260.wmf"/><Relationship Id="rId4" Type="http://schemas.openxmlformats.org/officeDocument/2006/relationships/oleObject" Target="../embeddings/oleObject121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63.png"/><Relationship Id="rId5" Type="http://schemas.openxmlformats.org/officeDocument/2006/relationships/image" Target="../media/image260.wmf"/><Relationship Id="rId4" Type="http://schemas.openxmlformats.org/officeDocument/2006/relationships/oleObject" Target="../embeddings/oleObject122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264.png"/><Relationship Id="rId5" Type="http://schemas.openxmlformats.org/officeDocument/2006/relationships/image" Target="../media/image85.wmf"/><Relationship Id="rId4" Type="http://schemas.openxmlformats.org/officeDocument/2006/relationships/oleObject" Target="../embeddings/oleObject123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wmf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65.wmf"/><Relationship Id="rId11" Type="http://schemas.openxmlformats.org/officeDocument/2006/relationships/image" Target="../media/image269.png"/><Relationship Id="rId5" Type="http://schemas.openxmlformats.org/officeDocument/2006/relationships/oleObject" Target="../embeddings/oleObject124.bin"/><Relationship Id="rId10" Type="http://schemas.openxmlformats.org/officeDocument/2006/relationships/image" Target="../media/image267.wmf"/><Relationship Id="rId4" Type="http://schemas.openxmlformats.org/officeDocument/2006/relationships/image" Target="../media/image268.png"/><Relationship Id="rId9" Type="http://schemas.openxmlformats.org/officeDocument/2006/relationships/oleObject" Target="../embeddings/oleObject12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914400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80000" algn="just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5-6,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2647550"/>
            <a:ext cx="7772400" cy="142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4800" dirty="0" smtClean="0">
                <a:solidFill>
                  <a:srgbClr val="FF3300"/>
                </a:solidFill>
              </a:rPr>
              <a:t>Подготовка к ЕГЭ. Расстояния в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331270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6525"/>
            <a:ext cx="8672512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7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cs typeface="Times New Roman" panose="02020603050405020304" pitchFamily="18" charset="0"/>
              </a:rPr>
              <a:t>6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800" dirty="0">
                <a:cs typeface="Times New Roman" panose="02020603050405020304" pitchFamily="18" charset="0"/>
              </a:rPr>
              <a:t>В </a:t>
            </a:r>
            <a:r>
              <a:rPr lang="ru-RU" altLang="ru-RU" sz="2800" dirty="0"/>
              <a:t>правильной пирамиде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SABCD</a:t>
            </a:r>
            <a:r>
              <a:rPr lang="ru-RU" altLang="ru-RU" sz="2800" dirty="0"/>
              <a:t>, все ребра которой равны 1,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н</a:t>
            </a:r>
            <a:r>
              <a:rPr lang="ru-RU" altLang="ru-RU" sz="2800" dirty="0">
                <a:cs typeface="Times New Roman" panose="02020603050405020304" pitchFamily="18" charset="0"/>
              </a:rPr>
              <a:t>айдите </a:t>
            </a:r>
            <a:r>
              <a:rPr lang="ru-RU" altLang="ru-RU" sz="2800" dirty="0"/>
              <a:t>расстояние от точки </a:t>
            </a:r>
            <a:r>
              <a:rPr lang="en-US" altLang="ru-RU" sz="2800" i="1" dirty="0"/>
              <a:t>A</a:t>
            </a:r>
            <a:r>
              <a:rPr lang="ru-RU" altLang="ru-RU" sz="2800" dirty="0"/>
              <a:t> до плоскости </a:t>
            </a:r>
            <a:r>
              <a:rPr lang="en-US" altLang="ru-RU" sz="2800" i="1" dirty="0"/>
              <a:t>SBD</a:t>
            </a:r>
            <a:r>
              <a:rPr lang="en-US" altLang="ru-RU" sz="2800" dirty="0">
                <a:cs typeface="Times New Roman" panose="02020603050405020304" pitchFamily="18" charset="0"/>
              </a:rPr>
              <a:t>.</a:t>
            </a:r>
            <a:endParaRPr lang="ru-RU" altLang="ru-RU" sz="2800" i="1" dirty="0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2692" name="Group 4"/>
          <p:cNvGrpSpPr>
            <a:grpSpLocks/>
          </p:cNvGrpSpPr>
          <p:nvPr/>
        </p:nvGrpSpPr>
        <p:grpSpPr bwMode="auto">
          <a:xfrm>
            <a:off x="609600" y="1447800"/>
            <a:ext cx="5562600" cy="4679950"/>
            <a:chOff x="384" y="672"/>
            <a:chExt cx="3504" cy="2948"/>
          </a:xfrm>
        </p:grpSpPr>
        <p:sp>
          <p:nvSpPr>
            <p:cNvPr id="155653" name="Text Box 5"/>
            <p:cNvSpPr txBox="1">
              <a:spLocks noChangeArrowheads="1"/>
            </p:cNvSpPr>
            <p:nvPr/>
          </p:nvSpPr>
          <p:spPr bwMode="auto">
            <a:xfrm>
              <a:off x="384" y="321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55654" name="Object 6"/>
            <p:cNvGraphicFramePr>
              <a:graphicFrameLocks noChangeAspect="1"/>
            </p:cNvGraphicFramePr>
            <p:nvPr/>
          </p:nvGraphicFramePr>
          <p:xfrm>
            <a:off x="1008" y="3124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60" name="Equation" r:id="rId5" imgW="545863" imgH="787058" progId="Equation.DSMT4">
                    <p:embed/>
                  </p:oleObj>
                </mc:Choice>
                <mc:Fallback>
                  <p:oleObj name="Equation" r:id="rId5" imgW="545863" imgH="78705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3124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565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672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cs typeface="Times New Roman" panose="02020603050405020304" pitchFamily="18" charset="0"/>
              </a:rPr>
              <a:t>7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800" dirty="0">
                <a:cs typeface="Times New Roman" panose="02020603050405020304" pitchFamily="18" charset="0"/>
              </a:rPr>
              <a:t>В </a:t>
            </a:r>
            <a:r>
              <a:rPr lang="ru-RU" altLang="ru-RU" sz="2800" dirty="0"/>
              <a:t>правильной </a:t>
            </a:r>
            <a:r>
              <a:rPr lang="en-US" altLang="ru-RU" sz="2800" dirty="0"/>
              <a:t>6-</a:t>
            </a:r>
            <a:r>
              <a:rPr lang="ru-RU" altLang="ru-RU" sz="2800" dirty="0"/>
              <a:t>ой пирамиде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SABCDEF</a:t>
            </a:r>
            <a:r>
              <a:rPr lang="ru-RU" altLang="ru-RU" sz="2800" dirty="0"/>
              <a:t>, боковые ребра которой равны 2,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а ребра основания – 1, н</a:t>
            </a:r>
            <a:r>
              <a:rPr lang="ru-RU" altLang="ru-RU" sz="2800" dirty="0">
                <a:cs typeface="Times New Roman" panose="02020603050405020304" pitchFamily="18" charset="0"/>
              </a:rPr>
              <a:t>айдите </a:t>
            </a:r>
            <a:r>
              <a:rPr lang="ru-RU" altLang="ru-RU" sz="2800" dirty="0"/>
              <a:t>расстояние от вершины </a:t>
            </a:r>
            <a:r>
              <a:rPr lang="en-US" altLang="ru-RU" sz="2800" i="1" dirty="0"/>
              <a:t>S</a:t>
            </a:r>
            <a:r>
              <a:rPr lang="ru-RU" altLang="ru-RU" sz="2800" dirty="0"/>
              <a:t> до плоскости </a:t>
            </a:r>
            <a:r>
              <a:rPr lang="en-US" altLang="ru-RU" sz="2800" i="1" dirty="0"/>
              <a:t>ABC</a:t>
            </a:r>
            <a:r>
              <a:rPr lang="en-US" altLang="ru-RU" sz="2800" dirty="0">
                <a:cs typeface="Times New Roman" panose="02020603050405020304" pitchFamily="18" charset="0"/>
              </a:rPr>
              <a:t>.</a:t>
            </a:r>
            <a:endParaRPr lang="ru-RU" altLang="ru-RU" sz="2800" i="1" dirty="0"/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633788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4740" name="Group 4"/>
          <p:cNvGrpSpPr>
            <a:grpSpLocks/>
          </p:cNvGrpSpPr>
          <p:nvPr/>
        </p:nvGrpSpPr>
        <p:grpSpPr bwMode="auto">
          <a:xfrm>
            <a:off x="1066800" y="1981200"/>
            <a:ext cx="7010400" cy="4572000"/>
            <a:chOff x="672" y="1248"/>
            <a:chExt cx="4416" cy="2880"/>
          </a:xfrm>
        </p:grpSpPr>
        <p:sp>
          <p:nvSpPr>
            <p:cNvPr id="157701" name="Text Box 5"/>
            <p:cNvSpPr txBox="1">
              <a:spLocks noChangeArrowheads="1"/>
            </p:cNvSpPr>
            <p:nvPr/>
          </p:nvSpPr>
          <p:spPr bwMode="auto">
            <a:xfrm>
              <a:off x="720" y="384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57702" name="Text Box 6"/>
            <p:cNvSpPr txBox="1">
              <a:spLocks noChangeArrowheads="1"/>
            </p:cNvSpPr>
            <p:nvPr/>
          </p:nvSpPr>
          <p:spPr bwMode="auto">
            <a:xfrm>
              <a:off x="672" y="3264"/>
              <a:ext cx="44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SO </a:t>
              </a:r>
              <a:r>
                <a:rPr lang="ru-RU" altLang="ru-RU" sz="2400"/>
                <a:t>равностороннего</a:t>
              </a:r>
              <a:r>
                <a:rPr lang="en-US" altLang="ru-RU" sz="2400" i="1"/>
                <a:t>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SAD.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157703" name="Object 7"/>
            <p:cNvGraphicFramePr>
              <a:graphicFrameLocks noChangeAspect="1"/>
            </p:cNvGraphicFramePr>
            <p:nvPr/>
          </p:nvGraphicFramePr>
          <p:xfrm>
            <a:off x="4656" y="3504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14" name="Equation" r:id="rId5" imgW="444307" imgH="393529" progId="Equation.DSMT4">
                    <p:embed/>
                  </p:oleObj>
                </mc:Choice>
                <mc:Fallback>
                  <p:oleObj name="Equation" r:id="rId5" imgW="444307" imgH="39352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6" y="3504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704" name="Object 8"/>
            <p:cNvGraphicFramePr>
              <a:graphicFrameLocks noChangeAspect="1"/>
            </p:cNvGraphicFramePr>
            <p:nvPr/>
          </p:nvGraphicFramePr>
          <p:xfrm>
            <a:off x="1364" y="3868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715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4" y="3868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770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48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8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cs typeface="Times New Roman" panose="02020603050405020304" pitchFamily="18" charset="0"/>
              </a:rPr>
              <a:t>В </a:t>
            </a:r>
            <a:r>
              <a:rPr lang="ru-RU" altLang="ru-RU" sz="2400" dirty="0"/>
              <a:t>правильной </a:t>
            </a:r>
            <a:r>
              <a:rPr lang="en-US" altLang="ru-RU" sz="2400" dirty="0"/>
              <a:t>6-</a:t>
            </a:r>
            <a:r>
              <a:rPr lang="ru-RU" altLang="ru-RU" sz="2400" dirty="0"/>
              <a:t>ой пирамиде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SABCDEF</a:t>
            </a:r>
            <a:r>
              <a:rPr lang="ru-RU" altLang="ru-RU" sz="2400" dirty="0"/>
              <a:t>, боковые ребра которой равны 2,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/>
              <a:t>а ребра основания – 1, н</a:t>
            </a:r>
            <a:r>
              <a:rPr lang="ru-RU" altLang="ru-RU" sz="2400" dirty="0">
                <a:cs typeface="Times New Roman" panose="02020603050405020304" pitchFamily="18" charset="0"/>
              </a:rPr>
              <a:t>айдите </a:t>
            </a:r>
            <a:r>
              <a:rPr lang="ru-RU" altLang="ru-RU" sz="2400" dirty="0"/>
              <a:t>расстояние от точки </a:t>
            </a:r>
            <a:r>
              <a:rPr lang="en-US" altLang="ru-RU" sz="2400" i="1" dirty="0"/>
              <a:t>A</a:t>
            </a:r>
            <a:r>
              <a:rPr lang="ru-RU" altLang="ru-RU" sz="2400" dirty="0"/>
              <a:t> до плоскости </a:t>
            </a:r>
            <a:r>
              <a:rPr lang="en-US" altLang="ru-RU" sz="2400" i="1" dirty="0"/>
              <a:t>SBE</a:t>
            </a:r>
            <a:r>
              <a:rPr lang="en-US" altLang="ru-RU" sz="2400" dirty="0">
                <a:cs typeface="Times New Roman" panose="02020603050405020304" pitchFamily="18" charset="0"/>
              </a:rPr>
              <a:t>.</a:t>
            </a:r>
            <a:endParaRPr lang="ru-RU" altLang="ru-RU" sz="2400" i="1" dirty="0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6788" name="Group 4"/>
          <p:cNvGrpSpPr>
            <a:grpSpLocks/>
          </p:cNvGrpSpPr>
          <p:nvPr/>
        </p:nvGrpSpPr>
        <p:grpSpPr bwMode="auto">
          <a:xfrm>
            <a:off x="635000" y="1447800"/>
            <a:ext cx="5818188" cy="4368800"/>
            <a:chOff x="400" y="912"/>
            <a:chExt cx="3665" cy="2752"/>
          </a:xfrm>
        </p:grpSpPr>
        <p:sp>
          <p:nvSpPr>
            <p:cNvPr id="159749" name="Text Box 5"/>
            <p:cNvSpPr txBox="1">
              <a:spLocks noChangeArrowheads="1"/>
            </p:cNvSpPr>
            <p:nvPr/>
          </p:nvSpPr>
          <p:spPr bwMode="auto">
            <a:xfrm>
              <a:off x="400" y="3288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59750" name="Object 6"/>
            <p:cNvGraphicFramePr>
              <a:graphicFrameLocks noChangeAspect="1"/>
            </p:cNvGraphicFramePr>
            <p:nvPr/>
          </p:nvGraphicFramePr>
          <p:xfrm>
            <a:off x="1056" y="3168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9756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3168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975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12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9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cs typeface="Times New Roman" panose="02020603050405020304" pitchFamily="18" charset="0"/>
              </a:rPr>
              <a:t>В </a:t>
            </a:r>
            <a:r>
              <a:rPr lang="ru-RU" altLang="ru-RU" sz="2400" dirty="0"/>
              <a:t>правильной 6-й призме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cs typeface="Times New Roman" panose="02020603050405020304" pitchFamily="18" charset="0"/>
              </a:rPr>
              <a:t>…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/>
              <a:t>, ребра которой равны 1,</a:t>
            </a:r>
            <a:r>
              <a:rPr lang="ru-RU" altLang="ru-RU" sz="24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/>
              <a:t>от точки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до</a:t>
            </a:r>
            <a:r>
              <a:rPr lang="ru-RU" altLang="ru-RU" sz="2400" dirty="0">
                <a:cs typeface="Times New Roman" panose="02020603050405020304" pitchFamily="18" charset="0"/>
              </a:rPr>
              <a:t> п</a:t>
            </a:r>
            <a:r>
              <a:rPr lang="ru-RU" altLang="ru-RU" sz="2400" dirty="0"/>
              <a:t>лоскости</a:t>
            </a:r>
            <a:r>
              <a:rPr lang="en-US" altLang="ru-RU" sz="2400" dirty="0"/>
              <a:t> </a:t>
            </a:r>
            <a:r>
              <a:rPr lang="en-US" altLang="ru-RU" sz="2400" i="1" dirty="0"/>
              <a:t>BEE</a:t>
            </a:r>
            <a:r>
              <a:rPr lang="en-US" altLang="ru-RU" sz="2400" baseline="-25000" dirty="0"/>
              <a:t>1</a:t>
            </a:r>
            <a:r>
              <a:rPr lang="ru-RU" altLang="ru-RU" sz="2400" i="1" dirty="0"/>
              <a:t>.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2954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2388" name="Group 4"/>
          <p:cNvGrpSpPr>
            <a:grpSpLocks/>
          </p:cNvGrpSpPr>
          <p:nvPr/>
        </p:nvGrpSpPr>
        <p:grpSpPr bwMode="auto">
          <a:xfrm>
            <a:off x="304800" y="1295400"/>
            <a:ext cx="8534400" cy="5334000"/>
            <a:chOff x="192" y="816"/>
            <a:chExt cx="5376" cy="3360"/>
          </a:xfrm>
        </p:grpSpPr>
        <p:sp>
          <p:nvSpPr>
            <p:cNvPr id="161797" name="Text Box 5"/>
            <p:cNvSpPr txBox="1">
              <a:spLocks noChangeArrowheads="1"/>
            </p:cNvSpPr>
            <p:nvPr/>
          </p:nvSpPr>
          <p:spPr bwMode="auto">
            <a:xfrm>
              <a:off x="288" y="3744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161798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37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 </a:t>
              </a:r>
              <a:r>
                <a:rPr lang="ru-RU" altLang="ru-RU" sz="2400" i="1"/>
                <a:t>– </a:t>
              </a:r>
              <a:r>
                <a:rPr lang="ru-RU" altLang="ru-RU" sz="2400"/>
                <a:t>центр нижнего основания</a:t>
              </a:r>
              <a:r>
                <a:rPr lang="en-US" altLang="ru-RU" sz="2400"/>
                <a:t>. </a:t>
              </a:r>
              <a:r>
                <a:rPr lang="ru-RU" altLang="ru-RU" sz="2400"/>
                <a:t>Треугольник </a:t>
              </a:r>
              <a:r>
                <a:rPr lang="en-US" altLang="ru-RU" sz="2400" i="1"/>
                <a:t>ABO </a:t>
              </a:r>
              <a:r>
                <a:rPr lang="ru-RU" altLang="ru-RU" sz="2400" i="1"/>
                <a:t>– </a:t>
              </a:r>
              <a:r>
                <a:rPr lang="ru-RU" altLang="ru-RU" sz="2400"/>
                <a:t>равносторонний. Искомое 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этого треугольника.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</a:t>
              </a:r>
              <a:endParaRPr lang="ru-RU" altLang="ru-RU" sz="2400" i="1"/>
            </a:p>
          </p:txBody>
        </p:sp>
        <p:graphicFrame>
          <p:nvGraphicFramePr>
            <p:cNvPr id="161799" name="Object 7"/>
            <p:cNvGraphicFramePr>
              <a:graphicFrameLocks noChangeAspect="1"/>
            </p:cNvGraphicFramePr>
            <p:nvPr/>
          </p:nvGraphicFramePr>
          <p:xfrm>
            <a:off x="2784" y="3312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10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312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1800" name="Object 8"/>
            <p:cNvGraphicFramePr>
              <a:graphicFrameLocks noChangeAspect="1"/>
            </p:cNvGraphicFramePr>
            <p:nvPr/>
          </p:nvGraphicFramePr>
          <p:xfrm>
            <a:off x="912" y="3600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1811" name="Equation" r:id="rId6" imgW="596900" imgH="914400" progId="Equation.DSMT4">
                    <p:embed/>
                  </p:oleObj>
                </mc:Choice>
                <mc:Fallback>
                  <p:oleObj name="Equation" r:id="rId6" imgW="5969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600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180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816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 smtClean="0">
                <a:cs typeface="Times New Roman" panose="02020603050405020304" pitchFamily="18" charset="0"/>
              </a:rPr>
              <a:t>10. </a:t>
            </a:r>
            <a:r>
              <a:rPr lang="ru-RU" altLang="ru-RU" sz="2400" dirty="0">
                <a:cs typeface="Times New Roman" panose="02020603050405020304" pitchFamily="18" charset="0"/>
              </a:rPr>
              <a:t>В </a:t>
            </a:r>
            <a:r>
              <a:rPr lang="ru-RU" altLang="ru-RU" sz="2400" dirty="0"/>
              <a:t>правильной 6-й призме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cs typeface="Times New Roman" panose="02020603050405020304" pitchFamily="18" charset="0"/>
              </a:rPr>
              <a:t>…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/>
              <a:t>, ребра которой равны 1,</a:t>
            </a:r>
            <a:r>
              <a:rPr lang="ru-RU" altLang="ru-RU" sz="24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/>
              <a:t>от точки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до</a:t>
            </a:r>
            <a:r>
              <a:rPr lang="ru-RU" altLang="ru-RU" sz="2400" dirty="0">
                <a:cs typeface="Times New Roman" panose="02020603050405020304" pitchFamily="18" charset="0"/>
              </a:rPr>
              <a:t> п</a:t>
            </a:r>
            <a:r>
              <a:rPr lang="ru-RU" altLang="ru-RU" sz="2400" dirty="0"/>
              <a:t>лоскости</a:t>
            </a:r>
            <a:r>
              <a:rPr lang="en-US" altLang="ru-RU" sz="2400" dirty="0"/>
              <a:t> </a:t>
            </a:r>
            <a:r>
              <a:rPr lang="en-US" altLang="ru-RU" sz="2400" i="1" dirty="0"/>
              <a:t>BFF</a:t>
            </a:r>
            <a:r>
              <a:rPr lang="en-US" altLang="ru-RU" sz="2400" baseline="-25000" dirty="0"/>
              <a:t>1</a:t>
            </a:r>
            <a:r>
              <a:rPr lang="ru-RU" altLang="ru-RU" sz="2400" i="1" dirty="0"/>
              <a:t>.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3412" name="Group 4"/>
          <p:cNvGrpSpPr>
            <a:grpSpLocks/>
          </p:cNvGrpSpPr>
          <p:nvPr/>
        </p:nvGrpSpPr>
        <p:grpSpPr bwMode="auto">
          <a:xfrm>
            <a:off x="304800" y="1295400"/>
            <a:ext cx="8534400" cy="5365750"/>
            <a:chOff x="192" y="816"/>
            <a:chExt cx="5376" cy="3380"/>
          </a:xfrm>
        </p:grpSpPr>
        <p:sp>
          <p:nvSpPr>
            <p:cNvPr id="162821" name="Text Box 5"/>
            <p:cNvSpPr txBox="1">
              <a:spLocks noChangeArrowheads="1"/>
            </p:cNvSpPr>
            <p:nvPr/>
          </p:nvSpPr>
          <p:spPr bwMode="auto">
            <a:xfrm>
              <a:off x="288" y="379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162822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37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 </a:t>
              </a:r>
              <a:r>
                <a:rPr lang="ru-RU" altLang="ru-RU" sz="2400" i="1"/>
                <a:t>– </a:t>
              </a:r>
              <a:r>
                <a:rPr lang="ru-RU" altLang="ru-RU" sz="2400"/>
                <a:t>центр нижнего основания, </a:t>
              </a:r>
              <a:r>
                <a:rPr lang="en-US" altLang="ru-RU" sz="2400" i="1"/>
                <a:t>H</a:t>
              </a:r>
              <a:r>
                <a:rPr lang="ru-RU" altLang="ru-RU" sz="2400"/>
                <a:t> – точка пересечения </a:t>
              </a:r>
              <a:r>
                <a:rPr lang="en-US" altLang="ru-RU" sz="2400" i="1"/>
                <a:t>AO </a:t>
              </a:r>
              <a:r>
                <a:rPr lang="ru-RU" altLang="ru-RU" sz="2400"/>
                <a:t>и </a:t>
              </a:r>
              <a:r>
                <a:rPr lang="en-US" altLang="ru-RU" sz="2400" i="1"/>
                <a:t>BF</a:t>
              </a:r>
              <a:r>
                <a:rPr lang="ru-RU" altLang="ru-RU" sz="2400"/>
                <a:t>. Тогда </a:t>
              </a:r>
              <a:r>
                <a:rPr lang="en-US" altLang="ru-RU" sz="2400" i="1"/>
                <a:t>AH – </a:t>
              </a:r>
              <a:r>
                <a:rPr lang="ru-RU" altLang="ru-RU" sz="2400"/>
                <a:t>искомое расстояние.</a:t>
              </a:r>
              <a:r>
                <a:rPr lang="en-US" altLang="ru-RU" sz="2400"/>
                <a:t> </a:t>
              </a:r>
              <a:r>
                <a:rPr lang="ru-RU" altLang="ru-RU" sz="2400"/>
                <a:t>Оно равно </a:t>
              </a:r>
              <a:endParaRPr lang="ru-RU" altLang="ru-RU" sz="2400" i="1"/>
            </a:p>
          </p:txBody>
        </p:sp>
        <p:graphicFrame>
          <p:nvGraphicFramePr>
            <p:cNvPr id="162823" name="Object 7"/>
            <p:cNvGraphicFramePr>
              <a:graphicFrameLocks noChangeAspect="1"/>
            </p:cNvGraphicFramePr>
            <p:nvPr/>
          </p:nvGraphicFramePr>
          <p:xfrm>
            <a:off x="768" y="3312"/>
            <a:ext cx="22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34" name="Equation" r:id="rId4" imgW="355446" imgH="825142" progId="Equation.DSMT4">
                    <p:embed/>
                  </p:oleObj>
                </mc:Choice>
                <mc:Fallback>
                  <p:oleObj name="Equation" r:id="rId4" imgW="355446" imgH="825142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3312"/>
                          <a:ext cx="224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24" name="Object 8"/>
            <p:cNvGraphicFramePr>
              <a:graphicFrameLocks noChangeAspect="1"/>
            </p:cNvGraphicFramePr>
            <p:nvPr/>
          </p:nvGraphicFramePr>
          <p:xfrm>
            <a:off x="988" y="3676"/>
            <a:ext cx="22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35" name="Equation" r:id="rId6" imgW="355446" imgH="825142" progId="Equation.DSMT4">
                    <p:embed/>
                  </p:oleObj>
                </mc:Choice>
                <mc:Fallback>
                  <p:oleObj name="Equation" r:id="rId6" imgW="355446" imgH="825142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" y="3676"/>
                          <a:ext cx="224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282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816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 smtClean="0">
                <a:cs typeface="Times New Roman" panose="02020603050405020304" pitchFamily="18" charset="0"/>
              </a:rPr>
              <a:t>11. </a:t>
            </a:r>
            <a:r>
              <a:rPr lang="ru-RU" altLang="ru-RU" sz="2400" dirty="0">
                <a:cs typeface="Times New Roman" panose="02020603050405020304" pitchFamily="18" charset="0"/>
              </a:rPr>
              <a:t>В </a:t>
            </a:r>
            <a:r>
              <a:rPr lang="ru-RU" altLang="ru-RU" sz="2400" dirty="0"/>
              <a:t>правильной 6-й призме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cs typeface="Times New Roman" panose="02020603050405020304" pitchFamily="18" charset="0"/>
              </a:rPr>
              <a:t>…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/>
              <a:t>, ребра которой равны 1,</a:t>
            </a:r>
            <a:r>
              <a:rPr lang="ru-RU" altLang="ru-RU" sz="24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/>
              <a:t>от точки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до</a:t>
            </a:r>
            <a:r>
              <a:rPr lang="ru-RU" altLang="ru-RU" sz="2400" dirty="0">
                <a:cs typeface="Times New Roman" panose="02020603050405020304" pitchFamily="18" charset="0"/>
              </a:rPr>
              <a:t> п</a:t>
            </a:r>
            <a:r>
              <a:rPr lang="ru-RU" altLang="ru-RU" sz="2400" dirty="0"/>
              <a:t>лоскости</a:t>
            </a:r>
            <a:r>
              <a:rPr lang="en-US" altLang="ru-RU" sz="2400" dirty="0"/>
              <a:t> </a:t>
            </a:r>
            <a:r>
              <a:rPr lang="en-US" altLang="ru-RU" sz="2400" i="1" dirty="0"/>
              <a:t>CEE</a:t>
            </a:r>
            <a:r>
              <a:rPr lang="en-US" altLang="ru-RU" sz="2400" baseline="-25000" dirty="0"/>
              <a:t>1</a:t>
            </a:r>
            <a:r>
              <a:rPr lang="ru-RU" altLang="ru-RU" sz="2400" i="1" dirty="0"/>
              <a:t>.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2954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4436" name="Group 4"/>
          <p:cNvGrpSpPr>
            <a:grpSpLocks/>
          </p:cNvGrpSpPr>
          <p:nvPr/>
        </p:nvGrpSpPr>
        <p:grpSpPr bwMode="auto">
          <a:xfrm>
            <a:off x="304800" y="1295400"/>
            <a:ext cx="8534400" cy="4864100"/>
            <a:chOff x="192" y="816"/>
            <a:chExt cx="5376" cy="3064"/>
          </a:xfrm>
        </p:grpSpPr>
        <p:sp>
          <p:nvSpPr>
            <p:cNvPr id="163845" name="Text Box 5"/>
            <p:cNvSpPr txBox="1">
              <a:spLocks noChangeArrowheads="1"/>
            </p:cNvSpPr>
            <p:nvPr/>
          </p:nvSpPr>
          <p:spPr bwMode="auto">
            <a:xfrm>
              <a:off x="288" y="345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384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92" y="2880"/>
                  <a:ext cx="5376" cy="6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ru-RU" altLang="ru-RU" sz="2400" dirty="0" smtClean="0">
                      <a:solidFill>
                        <a:srgbClr val="FF0000"/>
                      </a:solidFill>
                    </a:rPr>
                    <a:t>Решение:</a:t>
                  </a:r>
                  <a:r>
                    <a:rPr lang="ru-RU" altLang="ru-RU" sz="2400" dirty="0">
                      <a:solidFill>
                        <a:srgbClr val="FF3300"/>
                      </a:solidFill>
                    </a:rPr>
                    <a:t> </a:t>
                  </a:r>
                  <a:r>
                    <a:rPr lang="ru-RU" altLang="ru-RU" sz="2400" dirty="0"/>
                    <a:t>Проведем диагональ </a:t>
                  </a:r>
                  <a:r>
                    <a:rPr lang="en-US" altLang="ru-RU" sz="2400" i="1" dirty="0"/>
                    <a:t>AD</a:t>
                  </a:r>
                  <a:r>
                    <a:rPr lang="en-US" altLang="ru-RU" sz="2400" dirty="0"/>
                    <a:t>. </a:t>
                  </a:r>
                  <a:r>
                    <a:rPr lang="ru-RU" altLang="ru-RU" sz="2400" dirty="0"/>
                    <a:t>Обозначим </a:t>
                  </a:r>
                  <a:r>
                    <a:rPr lang="en-US" altLang="ru-RU" sz="2400" i="1" dirty="0"/>
                    <a:t>H </a:t>
                  </a:r>
                  <a:r>
                    <a:rPr lang="ru-RU" altLang="ru-RU" sz="2400" i="1" dirty="0"/>
                    <a:t>– </a:t>
                  </a:r>
                  <a:r>
                    <a:rPr lang="ru-RU" altLang="ru-RU" sz="2400" dirty="0"/>
                    <a:t>ее точку пересечения с </a:t>
                  </a:r>
                  <a:r>
                    <a:rPr lang="en-US" altLang="ru-RU" sz="2400" i="1" dirty="0"/>
                    <a:t>CE</a:t>
                  </a:r>
                  <a:r>
                    <a:rPr lang="en-US" altLang="ru-RU" sz="2400" dirty="0"/>
                    <a:t>.</a:t>
                  </a:r>
                  <a:r>
                    <a:rPr lang="en-US" altLang="ru-RU" sz="2400" i="1" dirty="0"/>
                    <a:t> AH – </a:t>
                  </a:r>
                  <a:r>
                    <a:rPr lang="ru-RU" altLang="ru-RU" sz="2400" dirty="0"/>
                    <a:t>искомое расстояние.</a:t>
                  </a:r>
                  <a:r>
                    <a:rPr lang="en-US" altLang="ru-RU" sz="2400" dirty="0"/>
                    <a:t> </a:t>
                  </a:r>
                  <a:r>
                    <a:rPr lang="ru-RU" altLang="ru-RU" sz="2400" dirty="0"/>
                    <a:t>Оно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altLang="ru-R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altLang="ru-RU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ru-RU" altLang="ru-RU" sz="2400" i="1" dirty="0"/>
                </a:p>
              </p:txBody>
            </p:sp>
          </mc:Choice>
          <mc:Fallback>
            <p:sp>
              <p:nvSpPr>
                <p:cNvPr id="163846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" y="2880"/>
                  <a:ext cx="5376" cy="640"/>
                </a:xfrm>
                <a:prstGeom prst="rect">
                  <a:avLst/>
                </a:prstGeom>
                <a:blipFill>
                  <a:blip r:embed="rId4"/>
                  <a:stretch>
                    <a:fillRect l="-1071" t="-4790" b="-179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63848" name="Object 8"/>
                <p:cNvGraphicFramePr>
                  <a:graphicFrameLocks noChangeAspect="1"/>
                </p:cNvGraphicFramePr>
                <p:nvPr/>
              </p:nvGraphicFramePr>
              <p:xfrm>
                <a:off x="960" y="3360"/>
                <a:ext cx="224" cy="5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3858" name="Equation" r:id="rId5" imgW="355446" imgH="825142" progId="Equation.DSMT4">
                        <p:embed/>
                      </p:oleObj>
                    </mc:Choice>
                    <mc:Fallback>
                      <p:oleObj name="Equation" r:id="rId5" imgW="355446" imgH="825142" progId="Equation.DSMT4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60" y="3360"/>
                              <a:ext cx="224" cy="5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63848" name="Object 8"/>
                <p:cNvGraphicFramePr>
                  <a:graphicFrameLocks noChangeAspect="1"/>
                </p:cNvGraphicFramePr>
                <p:nvPr/>
              </p:nvGraphicFramePr>
              <p:xfrm>
                <a:off x="960" y="3360"/>
                <a:ext cx="224" cy="5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3858" name="Equation" r:id="rId5" imgW="355446" imgH="825142" progId="Equation.DSMT4">
                        <p:embed/>
                      </p:oleObj>
                    </mc:Choice>
                    <mc:Fallback>
                      <p:oleObj name="Equation" r:id="rId5" imgW="355446" imgH="825142" progId="Equation.DSMT4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60" y="3360"/>
                              <a:ext cx="224" cy="52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pic>
          <p:nvPicPr>
            <p:cNvPr id="16384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816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 smtClean="0">
                <a:cs typeface="Times New Roman" panose="02020603050405020304" pitchFamily="18" charset="0"/>
              </a:rPr>
              <a:t>12. </a:t>
            </a:r>
            <a:r>
              <a:rPr lang="ru-RU" altLang="ru-RU" sz="2400" dirty="0">
                <a:cs typeface="Times New Roman" panose="02020603050405020304" pitchFamily="18" charset="0"/>
              </a:rPr>
              <a:t>В </a:t>
            </a:r>
            <a:r>
              <a:rPr lang="ru-RU" altLang="ru-RU" sz="2400" dirty="0"/>
              <a:t>правильной 6-й призме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cs typeface="Times New Roman" panose="02020603050405020304" pitchFamily="18" charset="0"/>
              </a:rPr>
              <a:t>…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/>
              <a:t>, ребра которой равны 1,</a:t>
            </a:r>
            <a:r>
              <a:rPr lang="ru-RU" altLang="ru-RU" sz="24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/>
              <a:t>от точки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до</a:t>
            </a:r>
            <a:r>
              <a:rPr lang="ru-RU" altLang="ru-RU" sz="2400" dirty="0">
                <a:cs typeface="Times New Roman" panose="02020603050405020304" pitchFamily="18" charset="0"/>
              </a:rPr>
              <a:t> п</a:t>
            </a:r>
            <a:r>
              <a:rPr lang="ru-RU" altLang="ru-RU" sz="2400" dirty="0"/>
              <a:t>лоскости</a:t>
            </a:r>
            <a:r>
              <a:rPr lang="en-US" altLang="ru-RU" sz="2400" dirty="0"/>
              <a:t> </a:t>
            </a:r>
            <a:r>
              <a:rPr lang="en-US" altLang="ru-RU" sz="2400" i="1" dirty="0"/>
              <a:t>CFF</a:t>
            </a:r>
            <a:r>
              <a:rPr lang="en-US" altLang="ru-RU" sz="2400" baseline="-25000" dirty="0"/>
              <a:t>1</a:t>
            </a:r>
            <a:r>
              <a:rPr lang="ru-RU" altLang="ru-RU" sz="2400" i="1" dirty="0"/>
              <a:t>.</a:t>
            </a: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5460" name="Group 4"/>
          <p:cNvGrpSpPr>
            <a:grpSpLocks/>
          </p:cNvGrpSpPr>
          <p:nvPr/>
        </p:nvGrpSpPr>
        <p:grpSpPr bwMode="auto">
          <a:xfrm>
            <a:off x="304800" y="1371600"/>
            <a:ext cx="8534400" cy="4832350"/>
            <a:chOff x="192" y="864"/>
            <a:chExt cx="5376" cy="3044"/>
          </a:xfrm>
        </p:grpSpPr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288" y="345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487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92" y="2880"/>
                  <a:ext cx="5376" cy="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ru-RU" altLang="ru-RU" sz="2400" dirty="0" smtClean="0">
                      <a:solidFill>
                        <a:srgbClr val="FF0000"/>
                      </a:solidFill>
                    </a:rPr>
                    <a:t>Решение:</a:t>
                  </a:r>
                  <a:r>
                    <a:rPr lang="ru-RU" altLang="ru-RU" sz="2400" dirty="0">
                      <a:solidFill>
                        <a:srgbClr val="FF3300"/>
                      </a:solidFill>
                    </a:rPr>
                    <a:t> </a:t>
                  </a:r>
                  <a:r>
                    <a:rPr lang="ru-RU" altLang="ru-RU" sz="2400" dirty="0"/>
                    <a:t>Проведем отрезок </a:t>
                  </a:r>
                  <a:r>
                    <a:rPr lang="en-US" altLang="ru-RU" sz="2400" i="1" dirty="0"/>
                    <a:t>AE</a:t>
                  </a:r>
                  <a:r>
                    <a:rPr lang="en-US" altLang="ru-RU" sz="2400" dirty="0"/>
                    <a:t>. </a:t>
                  </a:r>
                  <a:r>
                    <a:rPr lang="ru-RU" altLang="ru-RU" sz="2400" dirty="0"/>
                    <a:t>Обозначим </a:t>
                  </a:r>
                  <a:r>
                    <a:rPr lang="en-US" altLang="ru-RU" sz="2400" i="1" dirty="0"/>
                    <a:t>H </a:t>
                  </a:r>
                  <a:r>
                    <a:rPr lang="ru-RU" altLang="ru-RU" sz="2400" i="1" dirty="0"/>
                    <a:t>– </a:t>
                  </a:r>
                  <a:r>
                    <a:rPr lang="ru-RU" altLang="ru-RU" sz="2400" dirty="0"/>
                    <a:t>его точку пересечения с </a:t>
                  </a:r>
                  <a:r>
                    <a:rPr lang="en-US" altLang="ru-RU" sz="2400" i="1" dirty="0"/>
                    <a:t>C</a:t>
                  </a:r>
                  <a:r>
                    <a:rPr lang="ru-RU" altLang="ru-RU" sz="2400" i="1" dirty="0"/>
                    <a:t>А</a:t>
                  </a:r>
                  <a:r>
                    <a:rPr lang="en-US" altLang="ru-RU" sz="2400" dirty="0"/>
                    <a:t>.</a:t>
                  </a:r>
                  <a:r>
                    <a:rPr lang="en-US" altLang="ru-RU" sz="2400" i="1" dirty="0"/>
                    <a:t> AH – </a:t>
                  </a:r>
                  <a:r>
                    <a:rPr lang="ru-RU" altLang="ru-RU" sz="2400" dirty="0"/>
                    <a:t>искомое расстояние.</a:t>
                  </a:r>
                  <a:r>
                    <a:rPr lang="en-US" altLang="ru-RU" sz="2400" dirty="0"/>
                    <a:t> </a:t>
                  </a:r>
                  <a:r>
                    <a:rPr lang="ru-RU" altLang="ru-RU" sz="2400" dirty="0"/>
                    <a:t>Оно 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altLang="ru-RU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altLang="ru-RU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ru-RU" altLang="ru-R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altLang="ru-RU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ru-RU" altLang="ru-RU" sz="2400" i="1" dirty="0"/>
                </a:p>
              </p:txBody>
            </p:sp>
          </mc:Choice>
          <mc:Fallback>
            <p:sp>
              <p:nvSpPr>
                <p:cNvPr id="164870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" y="2880"/>
                  <a:ext cx="5376" cy="672"/>
                </a:xfrm>
                <a:prstGeom prst="rect">
                  <a:avLst/>
                </a:prstGeom>
                <a:blipFill>
                  <a:blip r:embed="rId4"/>
                  <a:stretch>
                    <a:fillRect l="-1071" t="-4571" b="-285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64872" name="Object 8"/>
                <p:cNvGraphicFramePr>
                  <a:graphicFrameLocks noChangeAspect="1"/>
                </p:cNvGraphicFramePr>
                <p:nvPr/>
              </p:nvGraphicFramePr>
              <p:xfrm>
                <a:off x="884" y="3332"/>
                <a:ext cx="376" cy="5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4882" name="Equation" r:id="rId5" imgW="596900" imgH="914400" progId="Equation.DSMT4">
                        <p:embed/>
                      </p:oleObj>
                    </mc:Choice>
                    <mc:Fallback>
                      <p:oleObj name="Equation" r:id="rId5" imgW="596900" imgH="914400" progId="Equation.DSMT4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84" y="3332"/>
                              <a:ext cx="376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64872" name="Object 8"/>
                <p:cNvGraphicFramePr>
                  <a:graphicFrameLocks noChangeAspect="1"/>
                </p:cNvGraphicFramePr>
                <p:nvPr/>
              </p:nvGraphicFramePr>
              <p:xfrm>
                <a:off x="884" y="3332"/>
                <a:ext cx="376" cy="5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4882" name="Equation" r:id="rId5" imgW="596900" imgH="914400" progId="Equation.DSMT4">
                        <p:embed/>
                      </p:oleObj>
                    </mc:Choice>
                    <mc:Fallback>
                      <p:oleObj name="Equation" r:id="rId5" imgW="596900" imgH="914400" progId="Equation.DSMT4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84" y="3332"/>
                              <a:ext cx="376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pic>
          <p:nvPicPr>
            <p:cNvPr id="16487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864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 smtClean="0">
                <a:cs typeface="Times New Roman" panose="02020603050405020304" pitchFamily="18" charset="0"/>
              </a:rPr>
              <a:t>13. </a:t>
            </a:r>
            <a:r>
              <a:rPr lang="ru-RU" altLang="ru-RU" sz="2400" dirty="0">
                <a:cs typeface="Times New Roman" panose="02020603050405020304" pitchFamily="18" charset="0"/>
              </a:rPr>
              <a:t>В </a:t>
            </a:r>
            <a:r>
              <a:rPr lang="ru-RU" altLang="ru-RU" sz="2400" dirty="0"/>
              <a:t>правильной 6-й призме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cs typeface="Times New Roman" panose="02020603050405020304" pitchFamily="18" charset="0"/>
              </a:rPr>
              <a:t>…</a:t>
            </a:r>
            <a:r>
              <a:rPr lang="en-US" altLang="ru-RU" sz="2400" i="1" dirty="0">
                <a:cs typeface="Times New Roman" panose="02020603050405020304" pitchFamily="18" charset="0"/>
              </a:rPr>
              <a:t>F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/>
              <a:t>, ребра которой равны 1,</a:t>
            </a:r>
            <a:r>
              <a:rPr lang="ru-RU" altLang="ru-RU" sz="2400" dirty="0">
                <a:cs typeface="Times New Roman" panose="02020603050405020304" pitchFamily="18" charset="0"/>
              </a:rPr>
              <a:t>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/>
              <a:t>от точки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до</a:t>
            </a:r>
            <a:r>
              <a:rPr lang="ru-RU" altLang="ru-RU" sz="2400" dirty="0">
                <a:cs typeface="Times New Roman" panose="02020603050405020304" pitchFamily="18" charset="0"/>
              </a:rPr>
              <a:t> п</a:t>
            </a:r>
            <a:r>
              <a:rPr lang="ru-RU" altLang="ru-RU" sz="2400" dirty="0"/>
              <a:t>лоскости</a:t>
            </a:r>
            <a:r>
              <a:rPr lang="en-US" altLang="ru-RU" sz="2400" dirty="0"/>
              <a:t> </a:t>
            </a:r>
            <a:r>
              <a:rPr lang="en-US" altLang="ru-RU" sz="2400" i="1" dirty="0"/>
              <a:t>BA</a:t>
            </a:r>
            <a:r>
              <a:rPr lang="en-US" altLang="ru-RU" sz="2400" baseline="-25000" dirty="0"/>
              <a:t>1</a:t>
            </a:r>
            <a:r>
              <a:rPr lang="en-US" altLang="ru-RU" sz="2400" i="1" dirty="0"/>
              <a:t>E</a:t>
            </a:r>
            <a:r>
              <a:rPr lang="en-US" altLang="ru-RU" sz="2400" baseline="-25000" dirty="0"/>
              <a:t>1</a:t>
            </a:r>
            <a:r>
              <a:rPr lang="ru-RU" altLang="ru-RU" sz="2400" i="1" dirty="0"/>
              <a:t>.</a:t>
            </a:r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4478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484" name="Group 4"/>
          <p:cNvGrpSpPr>
            <a:grpSpLocks/>
          </p:cNvGrpSpPr>
          <p:nvPr/>
        </p:nvGrpSpPr>
        <p:grpSpPr bwMode="auto">
          <a:xfrm>
            <a:off x="914400" y="1447800"/>
            <a:ext cx="7391400" cy="5238750"/>
            <a:chOff x="576" y="912"/>
            <a:chExt cx="4656" cy="3300"/>
          </a:xfrm>
        </p:grpSpPr>
        <p:sp>
          <p:nvSpPr>
            <p:cNvPr id="165893" name="Text Box 5"/>
            <p:cNvSpPr txBox="1">
              <a:spLocks noChangeArrowheads="1"/>
            </p:cNvSpPr>
            <p:nvPr/>
          </p:nvSpPr>
          <p:spPr bwMode="auto">
            <a:xfrm>
              <a:off x="576" y="3780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165894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7891360"/>
                    </p:ext>
                  </p:extLst>
                </p:nvPr>
              </p:nvGraphicFramePr>
              <p:xfrm>
                <a:off x="1156" y="3636"/>
                <a:ext cx="392" cy="5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5906" name="Equation" r:id="rId4" imgW="622300" imgH="914400" progId="Equation.DSMT4">
                        <p:embed/>
                      </p:oleObj>
                    </mc:Choice>
                    <mc:Fallback>
                      <p:oleObj name="Equation" r:id="rId4" imgW="622300" imgH="914400" progId="Equation.DSMT4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56" y="3636"/>
                              <a:ext cx="392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>
            <p:graphicFrame>
              <p:nvGraphicFramePr>
                <p:cNvPr id="165894" name="Object 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27891360"/>
                    </p:ext>
                  </p:extLst>
                </p:nvPr>
              </p:nvGraphicFramePr>
              <p:xfrm>
                <a:off x="1156" y="3636"/>
                <a:ext cx="392" cy="5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65906" name="Equation" r:id="rId4" imgW="622300" imgH="914400" progId="Equation.DSMT4">
                        <p:embed/>
                      </p:oleObj>
                    </mc:Choice>
                    <mc:Fallback>
                      <p:oleObj name="Equation" r:id="rId4" imgW="622300" imgH="914400" progId="Equation.DSMT4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56" y="3636"/>
                              <a:ext cx="392" cy="57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589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76" y="2880"/>
                  <a:ext cx="4656" cy="9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ru-RU" altLang="ru-RU" sz="2400" dirty="0" smtClean="0">
                      <a:solidFill>
                        <a:srgbClr val="FF0000"/>
                      </a:solidFill>
                    </a:rPr>
                    <a:t>Решение:</a:t>
                  </a:r>
                  <a:r>
                    <a:rPr lang="ru-RU" altLang="ru-RU" sz="2400" dirty="0">
                      <a:solidFill>
                        <a:srgbClr val="FF3300"/>
                      </a:solidFill>
                    </a:rPr>
                    <a:t> </a:t>
                  </a:r>
                  <a:r>
                    <a:rPr lang="ru-RU" altLang="ru-RU" sz="2400" dirty="0"/>
                    <a:t>Искомым расстоянием является длина перпендикуляра </a:t>
                  </a:r>
                  <a:r>
                    <a:rPr lang="en-US" altLang="ru-RU" sz="2400" i="1" dirty="0"/>
                    <a:t>AH</a:t>
                  </a:r>
                  <a:r>
                    <a:rPr lang="ru-RU" altLang="ru-RU" sz="2400" dirty="0"/>
                    <a:t>, опущенного из точки </a:t>
                  </a:r>
                  <a:r>
                    <a:rPr lang="en-US" altLang="ru-RU" sz="2400" i="1" dirty="0"/>
                    <a:t>A </a:t>
                  </a:r>
                  <a:r>
                    <a:rPr lang="ru-RU" altLang="ru-RU" sz="2400" dirty="0"/>
                    <a:t>на прямую </a:t>
                  </a:r>
                  <a:r>
                    <a:rPr lang="en-US" altLang="ru-RU" sz="2400" i="1" dirty="0"/>
                    <a:t>A</a:t>
                  </a:r>
                  <a:r>
                    <a:rPr lang="en-US" altLang="ru-RU" sz="2400" baseline="-25000" dirty="0"/>
                    <a:t>1</a:t>
                  </a:r>
                  <a:r>
                    <a:rPr lang="en-US" altLang="ru-RU" sz="2400" i="1" dirty="0"/>
                    <a:t>B</a:t>
                  </a:r>
                  <a:r>
                    <a:rPr lang="en-US" altLang="ru-RU" sz="2400" dirty="0"/>
                    <a:t>.</a:t>
                  </a:r>
                  <a:r>
                    <a:rPr lang="en-US" altLang="ru-RU" sz="2400" i="1" dirty="0"/>
                    <a:t> </a:t>
                  </a:r>
                  <a:r>
                    <a:rPr lang="ru-RU" altLang="ru-RU" sz="2400" dirty="0"/>
                    <a:t>Оно </a:t>
                  </a:r>
                  <a:r>
                    <a:rPr lang="ru-RU" altLang="ru-RU" sz="2400" dirty="0" smtClean="0"/>
                    <a:t>равно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ru-RU" altLang="ru-RU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ru-RU" altLang="ru-RU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altLang="ru-R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ru-RU" altLang="ru-RU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ru-RU" altLang="ru-RU" sz="2400" dirty="0" smtClean="0"/>
                    <a:t>.</a:t>
                  </a:r>
                  <a:endParaRPr lang="ru-RU" altLang="ru-RU" sz="2400" dirty="0"/>
                </a:p>
              </p:txBody>
            </p:sp>
          </mc:Choice>
          <mc:Fallback>
            <p:sp>
              <p:nvSpPr>
                <p:cNvPr id="165895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6" y="2880"/>
                  <a:ext cx="4656" cy="904"/>
                </a:xfrm>
                <a:prstGeom prst="rect">
                  <a:avLst/>
                </a:prstGeom>
                <a:blipFill>
                  <a:blip r:embed="rId6"/>
                  <a:stretch>
                    <a:fillRect l="-1237" t="-3404" b="-212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589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912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BDA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2212" name="Group 4"/>
          <p:cNvGrpSpPr>
            <a:grpSpLocks/>
          </p:cNvGrpSpPr>
          <p:nvPr/>
        </p:nvGrpSpPr>
        <p:grpSpPr bwMode="auto">
          <a:xfrm>
            <a:off x="304800" y="1676400"/>
            <a:ext cx="8686800" cy="4656138"/>
            <a:chOff x="192" y="1056"/>
            <a:chExt cx="5472" cy="2933"/>
          </a:xfrm>
        </p:grpSpPr>
        <p:sp>
          <p:nvSpPr>
            <p:cNvPr id="166918" name="Text Box 5"/>
            <p:cNvSpPr txBox="1">
              <a:spLocks noChangeArrowheads="1"/>
            </p:cNvSpPr>
            <p:nvPr/>
          </p:nvSpPr>
          <p:spPr bwMode="auto">
            <a:xfrm>
              <a:off x="432" y="341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66919" name="Object 6"/>
            <p:cNvGraphicFramePr>
              <a:graphicFrameLocks noChangeAspect="1"/>
            </p:cNvGraphicFramePr>
            <p:nvPr/>
          </p:nvGraphicFramePr>
          <p:xfrm>
            <a:off x="1208" y="3264"/>
            <a:ext cx="376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41" name="Equation" r:id="rId5" imgW="596900" imgH="927100" progId="Equation.DSMT4">
                    <p:embed/>
                  </p:oleObj>
                </mc:Choice>
                <mc:Fallback>
                  <p:oleObj name="Equation" r:id="rId5" imgW="596900" imgH="927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8" y="3264"/>
                          <a:ext cx="376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920" name="Text Box 7"/>
            <p:cNvSpPr txBox="1">
              <a:spLocks noChangeArrowheads="1"/>
            </p:cNvSpPr>
            <p:nvPr/>
          </p:nvSpPr>
          <p:spPr bwMode="auto">
            <a:xfrm>
              <a:off x="2688" y="1056"/>
              <a:ext cx="2976" cy="2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Диагональ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куба перпендикулярна плоскости </a:t>
              </a:r>
              <a:r>
                <a:rPr lang="en-US" altLang="ru-RU" sz="2400" i="1"/>
                <a:t>BDA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O </a:t>
              </a:r>
              <a:r>
                <a:rPr lang="ru-RU" altLang="ru-RU" sz="2400" i="1"/>
                <a:t>- </a:t>
              </a:r>
              <a:r>
                <a:rPr lang="ru-RU" altLang="ru-RU" sz="2400"/>
                <a:t>центр грани </a:t>
              </a:r>
              <a:r>
                <a:rPr lang="en-US" altLang="ru-RU" sz="2400" i="1"/>
                <a:t>ABCD</a:t>
              </a:r>
              <a:r>
                <a:rPr lang="ru-RU" altLang="ru-RU" sz="2400"/>
                <a:t>, </a:t>
              </a:r>
              <a:r>
                <a:rPr lang="en-US" altLang="ru-RU" sz="2400" i="1"/>
                <a:t>E </a:t>
              </a:r>
              <a:r>
                <a:rPr lang="ru-RU" altLang="ru-RU" sz="2400"/>
                <a:t> - точка пересечения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плоскости </a:t>
              </a:r>
              <a:r>
                <a:rPr lang="en-US" altLang="ru-RU" sz="2400" i="1"/>
                <a:t>BDA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. Длина отрезка </a:t>
              </a:r>
              <a:r>
                <a:rPr lang="en-US" altLang="ru-RU" sz="2400" i="1"/>
                <a:t>AE </a:t>
              </a:r>
              <a:r>
                <a:rPr lang="ru-RU" altLang="ru-RU" sz="2400"/>
                <a:t>будет искомым расстоянием.</a:t>
              </a:r>
              <a:r>
                <a:rPr lang="en-US" altLang="ru-RU" sz="2400" i="1"/>
                <a:t>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AOA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1; </a:t>
              </a:r>
              <a:r>
                <a:rPr lang="en-US" altLang="ru-RU" sz="2400" i="1"/>
                <a:t>AO =       </a:t>
              </a:r>
              <a:r>
                <a:rPr lang="en-US" altLang="ru-RU" sz="2400"/>
                <a:t>; </a:t>
              </a:r>
              <a:r>
                <a:rPr lang="en-US" altLang="ru-RU" sz="2400" i="1"/>
                <a:t>OA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 =        </a:t>
              </a:r>
              <a:r>
                <a:rPr lang="en-US" altLang="ru-RU" sz="2400"/>
                <a:t>.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ru-RU" altLang="ru-RU" sz="2400"/>
            </a:p>
          </p:txBody>
        </p:sp>
        <p:graphicFrame>
          <p:nvGraphicFramePr>
            <p:cNvPr id="166921" name="Object 8"/>
            <p:cNvGraphicFramePr>
              <a:graphicFrameLocks noChangeAspect="1"/>
            </p:cNvGraphicFramePr>
            <p:nvPr/>
          </p:nvGraphicFramePr>
          <p:xfrm>
            <a:off x="3936" y="2880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42" name="Equation" r:id="rId7" imgW="469900" imgH="787400" progId="Equation.DSMT4">
                    <p:embed/>
                  </p:oleObj>
                </mc:Choice>
                <mc:Fallback>
                  <p:oleObj name="Equation" r:id="rId7" imgW="4699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880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922" name="Object 9"/>
            <p:cNvGraphicFramePr>
              <a:graphicFrameLocks noChangeAspect="1"/>
            </p:cNvGraphicFramePr>
            <p:nvPr/>
          </p:nvGraphicFramePr>
          <p:xfrm>
            <a:off x="4848" y="2880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43" name="Equation" r:id="rId9" imgW="469900" imgH="787400" progId="Equation.DSMT4">
                    <p:embed/>
                  </p:oleObj>
                </mc:Choice>
                <mc:Fallback>
                  <p:oleObj name="Equation" r:id="rId9" imgW="4699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880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923" name="Object 10"/>
            <p:cNvGraphicFramePr>
              <a:graphicFrameLocks noChangeAspect="1"/>
            </p:cNvGraphicFramePr>
            <p:nvPr/>
          </p:nvGraphicFramePr>
          <p:xfrm>
            <a:off x="4560" y="3264"/>
            <a:ext cx="330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44" name="Equation" r:id="rId11" imgW="520474" imgH="799753" progId="Equation.DSMT4">
                    <p:embed/>
                  </p:oleObj>
                </mc:Choice>
                <mc:Fallback>
                  <p:oleObj name="Equation" r:id="rId11" imgW="520474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3264"/>
                          <a:ext cx="330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6924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52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6917" name="Rectangle 1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  <a:noFill/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FF3300"/>
                </a:solidFill>
              </a:rPr>
              <a:t>Уровень С</a:t>
            </a:r>
            <a:endParaRPr lang="ru-RU" alt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/>
          <p:cNvSpPr txBox="1">
            <a:spLocks noChangeArrowheads="1"/>
          </p:cNvSpPr>
          <p:nvPr/>
        </p:nvSpPr>
        <p:spPr bwMode="auto">
          <a:xfrm>
            <a:off x="533400" y="7620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CB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0" name="Group 4"/>
          <p:cNvGrpSpPr>
            <a:grpSpLocks/>
          </p:cNvGrpSpPr>
          <p:nvPr/>
        </p:nvGrpSpPr>
        <p:grpSpPr bwMode="auto">
          <a:xfrm>
            <a:off x="228600" y="1828800"/>
            <a:ext cx="8763000" cy="3975100"/>
            <a:chOff x="144" y="1152"/>
            <a:chExt cx="5520" cy="2504"/>
          </a:xfrm>
        </p:grpSpPr>
        <p:sp>
          <p:nvSpPr>
            <p:cNvPr id="168965" name="Text Box 5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68966" name="Object 6"/>
            <p:cNvGraphicFramePr>
              <a:graphicFrameLocks noChangeAspect="1"/>
            </p:cNvGraphicFramePr>
            <p:nvPr/>
          </p:nvGraphicFramePr>
          <p:xfrm>
            <a:off x="1140" y="3072"/>
            <a:ext cx="496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88" name="Equation" r:id="rId5" imgW="787400" imgH="927100" progId="Equation.DSMT4">
                    <p:embed/>
                  </p:oleObj>
                </mc:Choice>
                <mc:Fallback>
                  <p:oleObj name="Equation" r:id="rId5" imgW="787400" imgH="927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0" y="3072"/>
                          <a:ext cx="496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8967" name="Text Box 7"/>
            <p:cNvSpPr txBox="1">
              <a:spLocks noChangeArrowheads="1"/>
            </p:cNvSpPr>
            <p:nvPr/>
          </p:nvSpPr>
          <p:spPr bwMode="auto">
            <a:xfrm>
              <a:off x="2544" y="1152"/>
              <a:ext cx="3120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>
                  <a:solidFill>
                    <a:schemeClr val="accent1"/>
                  </a:solidFill>
                </a:rPr>
                <a:t> </a:t>
              </a:r>
              <a:r>
                <a:rPr lang="ru-RU" altLang="ru-RU" sz="2400"/>
                <a:t>Плоскость </a:t>
              </a:r>
              <a:r>
                <a:rPr lang="en-US" altLang="ru-RU" sz="2400" i="1"/>
                <a:t>CB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параллельна плоскости </a:t>
              </a:r>
              <a:r>
                <a:rPr lang="en-US" altLang="ru-RU" sz="2400" i="1"/>
                <a:t>BDA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, и отстоит от вершины 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на расстояние      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(см. предыдущую задачу). Учитывая, что длина диагонали куба равна       , получим, что искомое расстояние </a:t>
              </a:r>
              <a:r>
                <a:rPr lang="en-US" altLang="ru-RU" sz="2400" i="1"/>
                <a:t>AF</a:t>
              </a:r>
              <a:r>
                <a:rPr lang="ru-RU" altLang="ru-RU" sz="2400"/>
                <a:t> равно</a:t>
              </a:r>
              <a:r>
                <a:rPr lang="en-US" altLang="ru-RU" sz="2400"/>
                <a:t>        .</a:t>
              </a:r>
              <a:endParaRPr lang="ru-RU" altLang="ru-RU" sz="2400"/>
            </a:p>
          </p:txBody>
        </p:sp>
        <p:graphicFrame>
          <p:nvGraphicFramePr>
            <p:cNvPr id="168968" name="Object 8"/>
            <p:cNvGraphicFramePr>
              <a:graphicFrameLocks noChangeAspect="1"/>
            </p:cNvGraphicFramePr>
            <p:nvPr/>
          </p:nvGraphicFramePr>
          <p:xfrm>
            <a:off x="5040" y="2784"/>
            <a:ext cx="387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89" name="Equation" r:id="rId7" imgW="609600" imgH="800100" progId="Equation.DSMT4">
                    <p:embed/>
                  </p:oleObj>
                </mc:Choice>
                <mc:Fallback>
                  <p:oleObj name="Equation" r:id="rId7" imgW="609600" imgH="800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2784"/>
                          <a:ext cx="387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69" name="Object 9"/>
            <p:cNvGraphicFramePr>
              <a:graphicFrameLocks noChangeAspect="1"/>
            </p:cNvGraphicFramePr>
            <p:nvPr/>
          </p:nvGraphicFramePr>
          <p:xfrm>
            <a:off x="3552" y="1824"/>
            <a:ext cx="330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90" name="Equation" r:id="rId9" imgW="520474" imgH="799753" progId="Equation.DSMT4">
                    <p:embed/>
                  </p:oleObj>
                </mc:Choice>
                <mc:Fallback>
                  <p:oleObj name="Equation" r:id="rId9" imgW="520474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1824"/>
                          <a:ext cx="330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70" name="Object 10"/>
            <p:cNvGraphicFramePr>
              <a:graphicFrameLocks noChangeAspect="1"/>
            </p:cNvGraphicFramePr>
            <p:nvPr/>
          </p:nvGraphicFramePr>
          <p:xfrm>
            <a:off x="3504" y="2640"/>
            <a:ext cx="257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91" name="Equation" r:id="rId11" imgW="406048" imgH="393359" progId="Equation.DSMT4">
                    <p:embed/>
                  </p:oleObj>
                </mc:Choice>
                <mc:Fallback>
                  <p:oleObj name="Equation" r:id="rId11" imgW="406048" imgH="393359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640"/>
                          <a:ext cx="257" cy="2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68971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2800" dirty="0" smtClean="0">
                <a:solidFill>
                  <a:srgbClr val="FF3300"/>
                </a:solidFill>
              </a:rPr>
              <a:t>Повторение</a:t>
            </a:r>
          </a:p>
        </p:txBody>
      </p:sp>
      <p:sp>
        <p:nvSpPr>
          <p:cNvPr id="11267" name="Rectangle 1029"/>
          <p:cNvSpPr>
            <a:spLocks noChangeArrowheads="1"/>
          </p:cNvSpPr>
          <p:nvPr/>
        </p:nvSpPr>
        <p:spPr bwMode="auto">
          <a:xfrm>
            <a:off x="3452813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1268" name="Rectangle 1035"/>
          <p:cNvSpPr>
            <a:spLocks noChangeArrowheads="1"/>
          </p:cNvSpPr>
          <p:nvPr/>
        </p:nvSpPr>
        <p:spPr bwMode="auto">
          <a:xfrm>
            <a:off x="3448050" y="267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1269" name="Text Box 1039"/>
          <p:cNvSpPr txBox="1">
            <a:spLocks noChangeArrowheads="1"/>
          </p:cNvSpPr>
          <p:nvPr/>
        </p:nvSpPr>
        <p:spPr bwMode="auto">
          <a:xfrm>
            <a:off x="0" y="381000"/>
            <a:ext cx="9144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Для нахождения расстояния от точки </a:t>
            </a:r>
            <a:r>
              <a:rPr lang="en-US" altLang="ru-RU" sz="2400" i="1" dirty="0">
                <a:cs typeface="Times New Roman" panose="02020603050405020304" pitchFamily="18" charset="0"/>
              </a:rPr>
              <a:t>A </a:t>
            </a:r>
            <a:r>
              <a:rPr lang="ru-RU" altLang="ru-RU" sz="2400" dirty="0">
                <a:cs typeface="Times New Roman" panose="02020603050405020304" pitchFamily="18" charset="0"/>
              </a:rPr>
              <a:t>до прямой </a:t>
            </a:r>
            <a:r>
              <a:rPr lang="en-US" altLang="ru-RU" sz="2400" i="1" dirty="0">
                <a:cs typeface="Times New Roman" panose="02020603050405020304" pitchFamily="18" charset="0"/>
              </a:rPr>
              <a:t>l </a:t>
            </a:r>
            <a:r>
              <a:rPr lang="ru-RU" altLang="ru-RU" sz="2400" dirty="0">
                <a:cs typeface="Times New Roman" panose="02020603050405020304" pitchFamily="18" charset="0"/>
              </a:rPr>
              <a:t>перпендикуляр </a:t>
            </a:r>
            <a:r>
              <a:rPr lang="en-US" altLang="ru-RU" sz="2400" i="1" dirty="0">
                <a:cs typeface="Times New Roman" panose="02020603050405020304" pitchFamily="18" charset="0"/>
              </a:rPr>
              <a:t>AH</a:t>
            </a:r>
            <a:r>
              <a:rPr lang="ru-RU" altLang="ru-RU" sz="2400" dirty="0">
                <a:cs typeface="Times New Roman" panose="02020603050405020304" pitchFamily="18" charset="0"/>
              </a:rPr>
              <a:t>, опущенный из данной точки на данную прямую, представляют в качестве высоты треугольника, одной вершиной которого является  точка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ru-RU" altLang="ru-RU" sz="2400" dirty="0">
                <a:cs typeface="Times New Roman" panose="02020603050405020304" pitchFamily="18" charset="0"/>
              </a:rPr>
              <a:t>, а сторона </a:t>
            </a:r>
            <a:r>
              <a:rPr lang="en-US" altLang="ru-RU" sz="2400" i="1" dirty="0">
                <a:cs typeface="Times New Roman" panose="02020603050405020304" pitchFamily="18" charset="0"/>
              </a:rPr>
              <a:t>BC</a:t>
            </a:r>
            <a:r>
              <a:rPr lang="ru-RU" altLang="ru-RU" sz="2400" dirty="0">
                <a:cs typeface="Times New Roman" panose="02020603050405020304" pitchFamily="18" charset="0"/>
              </a:rPr>
              <a:t>, противолежащая этой вершине, лежит на прямой </a:t>
            </a:r>
            <a:r>
              <a:rPr lang="en-US" altLang="ru-RU" sz="2400" i="1" dirty="0">
                <a:cs typeface="Times New Roman" panose="02020603050405020304" pitchFamily="18" charset="0"/>
              </a:rPr>
              <a:t>l</a:t>
            </a:r>
            <a:r>
              <a:rPr lang="ru-RU" altLang="ru-RU" sz="2400" dirty="0">
                <a:cs typeface="Times New Roman" panose="02020603050405020304" pitchFamily="18" charset="0"/>
              </a:rPr>
              <a:t>. Зная стороны этого треугольника, можно найти и его высоту.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	При этом возможны следующие случаи: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Text Box 1027"/>
              <p:cNvSpPr txBox="1">
                <a:spLocks noChangeArrowheads="1"/>
              </p:cNvSpPr>
              <p:nvPr/>
            </p:nvSpPr>
            <p:spPr bwMode="auto">
              <a:xfrm>
                <a:off x="0" y="3178175"/>
                <a:ext cx="9144000" cy="14375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ru-RU" sz="2400" dirty="0" smtClean="0"/>
                  <a:t>	</a:t>
                </a:r>
                <a:r>
                  <a:rPr lang="ru-RU" altLang="ru-RU" sz="2400" dirty="0" smtClean="0"/>
                  <a:t>1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. Треугольник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– равнобедренный,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</a:t>
                </a:r>
                <a:r>
                  <a:rPr lang="ru-RU" altLang="ru-RU" sz="2400" i="1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AC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. Пусть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 = AC = b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BC = a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.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 Искомый перпендикуляр находится из прямоугольного треугольника </a:t>
                </a:r>
                <a:r>
                  <a:rPr lang="en-US" altLang="ru-RU" sz="2400" i="1" dirty="0" smtClean="0">
                    <a:cs typeface="Times New Roman" panose="02020603050405020304" pitchFamily="18" charset="0"/>
                  </a:rPr>
                  <a:t>ABH</a:t>
                </a:r>
                <a:r>
                  <a:rPr lang="en-US" altLang="ru-RU" sz="2400" dirty="0" smtClean="0"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ru-RU" sz="2400" dirty="0" smtClean="0"/>
                  <a:t>.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11271" name="Text Box 10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178175"/>
                <a:ext cx="9144000" cy="1437573"/>
              </a:xfrm>
              <a:prstGeom prst="rect">
                <a:avLst/>
              </a:prstGeom>
              <a:blipFill>
                <a:blip r:embed="rId3"/>
                <a:stretch>
                  <a:fillRect l="-1000" t="-3390" r="-1000" b="-29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581128"/>
            <a:ext cx="3384376" cy="2203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76200" y="457200"/>
            <a:ext cx="9067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лоскости, проходящей через вершины </a:t>
            </a:r>
            <a:r>
              <a:rPr lang="en-US" altLang="ru-RU" sz="2800" i="1"/>
              <a:t>C</a:t>
            </a:r>
            <a:r>
              <a:rPr lang="en-US" altLang="ru-RU" sz="2800"/>
              <a:t>, </a:t>
            </a:r>
            <a:r>
              <a:rPr lang="en-US" altLang="ru-RU" sz="2800" i="1"/>
              <a:t>A</a:t>
            </a:r>
            <a:r>
              <a:rPr lang="en-US" altLang="ru-RU" sz="2800" baseline="-25000"/>
              <a:t>1</a:t>
            </a:r>
            <a:r>
              <a:rPr lang="en-US" altLang="ru-RU" sz="2800"/>
              <a:t> </a:t>
            </a:r>
            <a:r>
              <a:rPr lang="ru-RU" altLang="ru-RU" sz="2800"/>
              <a:t>и середину ребра </a:t>
            </a:r>
            <a:r>
              <a:rPr lang="en-US" altLang="ru-RU" sz="2800" i="1"/>
              <a:t>BB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171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408363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6309" name="Group 5"/>
          <p:cNvGrpSpPr>
            <a:grpSpLocks/>
          </p:cNvGrpSpPr>
          <p:nvPr/>
        </p:nvGrpSpPr>
        <p:grpSpPr bwMode="auto">
          <a:xfrm>
            <a:off x="152400" y="2286000"/>
            <a:ext cx="8991600" cy="3813175"/>
            <a:chOff x="96" y="1440"/>
            <a:chExt cx="5664" cy="2402"/>
          </a:xfrm>
        </p:grpSpPr>
        <p:sp>
          <p:nvSpPr>
            <p:cNvPr id="171013" name="Text Box 6"/>
            <p:cNvSpPr txBox="1">
              <a:spLocks noChangeArrowheads="1"/>
            </p:cNvSpPr>
            <p:nvPr/>
          </p:nvSpPr>
          <p:spPr bwMode="auto">
            <a:xfrm>
              <a:off x="2400" y="3354"/>
              <a:ext cx="24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71014" name="Object 7"/>
            <p:cNvGraphicFramePr>
              <a:graphicFrameLocks noChangeAspect="1"/>
            </p:cNvGraphicFramePr>
            <p:nvPr/>
          </p:nvGraphicFramePr>
          <p:xfrm>
            <a:off x="3172" y="3258"/>
            <a:ext cx="392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36" name="Equation" r:id="rId5" imgW="622300" imgH="927100" progId="Equation.DSMT4">
                    <p:embed/>
                  </p:oleObj>
                </mc:Choice>
                <mc:Fallback>
                  <p:oleObj name="Equation" r:id="rId5" imgW="622300" imgH="9271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2" y="3258"/>
                          <a:ext cx="392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015" name="Text Box 8"/>
            <p:cNvSpPr txBox="1">
              <a:spLocks noChangeArrowheads="1"/>
            </p:cNvSpPr>
            <p:nvPr/>
          </p:nvSpPr>
          <p:spPr bwMode="auto">
            <a:xfrm>
              <a:off x="2304" y="1482"/>
              <a:ext cx="3456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 Сечением куба данной плоскостью является ромб </a:t>
              </a:r>
              <a:r>
                <a:rPr lang="en-US" altLang="ru-RU" sz="2400" i="1"/>
                <a:t>CEA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F</a:t>
              </a:r>
              <a:r>
                <a:rPr lang="en-US" altLang="ru-RU" sz="2400"/>
                <a:t>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ACA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</a:t>
              </a:r>
              <a:r>
                <a:rPr lang="en-US" altLang="ru-RU" sz="2400" i="1"/>
                <a:t>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AC =  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CA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 . </a:t>
              </a:r>
              <a:r>
                <a:rPr lang="en-US" altLang="ru-RU" sz="2400" i="1"/>
                <a:t>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Следовательно, </a:t>
              </a:r>
              <a:r>
                <a:rPr lang="en-US" altLang="ru-RU" sz="2400" i="1"/>
                <a:t>AH =        .</a:t>
              </a:r>
              <a:endParaRPr lang="ru-RU" altLang="ru-RU" sz="2400"/>
            </a:p>
          </p:txBody>
        </p:sp>
        <p:graphicFrame>
          <p:nvGraphicFramePr>
            <p:cNvPr id="171016" name="Object 9"/>
            <p:cNvGraphicFramePr>
              <a:graphicFrameLocks noChangeAspect="1"/>
            </p:cNvGraphicFramePr>
            <p:nvPr/>
          </p:nvGraphicFramePr>
          <p:xfrm>
            <a:off x="4172" y="2778"/>
            <a:ext cx="298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37" name="Equation" r:id="rId7" imgW="469696" imgH="799753" progId="Equation.DSMT4">
                    <p:embed/>
                  </p:oleObj>
                </mc:Choice>
                <mc:Fallback>
                  <p:oleObj name="Equation" r:id="rId7" imgW="469696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2" y="2778"/>
                          <a:ext cx="298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017" name="Object 10"/>
            <p:cNvGraphicFramePr>
              <a:graphicFrameLocks noChangeAspect="1"/>
            </p:cNvGraphicFramePr>
            <p:nvPr/>
          </p:nvGraphicFramePr>
          <p:xfrm>
            <a:off x="4512" y="2538"/>
            <a:ext cx="257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38" name="Equation" r:id="rId9" imgW="406048" imgH="393359" progId="Equation.DSMT4">
                    <p:embed/>
                  </p:oleObj>
                </mc:Choice>
                <mc:Fallback>
                  <p:oleObj name="Equation" r:id="rId9" imgW="406048" imgH="393359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538"/>
                          <a:ext cx="257" cy="2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1018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0"/>
              <a:ext cx="2147" cy="2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71019" name="Object 12"/>
            <p:cNvGraphicFramePr>
              <a:graphicFrameLocks noChangeAspect="1"/>
            </p:cNvGraphicFramePr>
            <p:nvPr/>
          </p:nvGraphicFramePr>
          <p:xfrm>
            <a:off x="3500" y="2542"/>
            <a:ext cx="26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039" name="Equation" r:id="rId12" imgW="418918" imgH="380835" progId="Equation.DSMT4">
                    <p:embed/>
                  </p:oleObj>
                </mc:Choice>
                <mc:Fallback>
                  <p:oleObj name="Equation" r:id="rId12" imgW="418918" imgH="380835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0" y="2542"/>
                          <a:ext cx="26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4.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 </a:t>
            </a:r>
            <a:r>
              <a:rPr lang="en-US" altLang="ru-RU" sz="2800" i="1"/>
              <a:t>BC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i="1"/>
              <a:t>.</a:t>
            </a:r>
          </a:p>
        </p:txBody>
      </p:sp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228600" y="1676400"/>
            <a:ext cx="8686800" cy="4656138"/>
            <a:chOff x="144" y="1056"/>
            <a:chExt cx="5472" cy="2933"/>
          </a:xfrm>
        </p:grpSpPr>
        <p:sp>
          <p:nvSpPr>
            <p:cNvPr id="173061" name="Text Box 5"/>
            <p:cNvSpPr txBox="1">
              <a:spLocks noChangeArrowheads="1"/>
            </p:cNvSpPr>
            <p:nvPr/>
          </p:nvSpPr>
          <p:spPr bwMode="auto">
            <a:xfrm>
              <a:off x="480" y="331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73062" name="Object 6"/>
            <p:cNvGraphicFramePr>
              <a:graphicFrameLocks noChangeAspect="1"/>
            </p:cNvGraphicFramePr>
            <p:nvPr/>
          </p:nvGraphicFramePr>
          <p:xfrm>
            <a:off x="1248" y="3216"/>
            <a:ext cx="376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84" name="Equation" r:id="rId5" imgW="596900" imgH="927100" progId="Equation.DSMT4">
                    <p:embed/>
                  </p:oleObj>
                </mc:Choice>
                <mc:Fallback>
                  <p:oleObj name="Equation" r:id="rId5" imgW="596900" imgH="927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216"/>
                          <a:ext cx="376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063" name="Text Box 7"/>
            <p:cNvSpPr txBox="1">
              <a:spLocks noChangeArrowheads="1"/>
            </p:cNvSpPr>
            <p:nvPr/>
          </p:nvSpPr>
          <p:spPr bwMode="auto">
            <a:xfrm>
              <a:off x="2640" y="1056"/>
              <a:ext cx="2976" cy="2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O </a:t>
              </a:r>
              <a:r>
                <a:rPr lang="ru-RU" altLang="ru-RU" sz="2400"/>
                <a:t>и </a:t>
              </a:r>
              <a:r>
                <a:rPr lang="en-US" altLang="ru-RU" sz="2400" i="1"/>
                <a:t>O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– центры граней куба. Прямая </a:t>
              </a:r>
              <a:r>
                <a:rPr lang="en-US" altLang="ru-RU" sz="2400" i="1"/>
                <a:t>AO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 параллельна плоскости </a:t>
              </a:r>
              <a:r>
                <a:rPr lang="en-US" altLang="ru-RU" sz="2400" i="1"/>
                <a:t>BC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/>
                <a:t> </a:t>
              </a:r>
              <a:r>
                <a:rPr lang="ru-RU" altLang="ru-RU" sz="2400"/>
                <a:t>и, следовательно, расстояние от точки </a:t>
              </a:r>
              <a:r>
                <a:rPr lang="en-US" altLang="ru-RU" sz="2400" i="1"/>
                <a:t>A </a:t>
              </a:r>
              <a:r>
                <a:rPr lang="ru-RU" altLang="ru-RU" sz="2400"/>
                <a:t>до плоскости </a:t>
              </a:r>
              <a:r>
                <a:rPr lang="en-US" altLang="ru-RU" sz="2400" i="1"/>
                <a:t>BC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/>
                <a:t> </a:t>
              </a:r>
              <a:r>
                <a:rPr lang="ru-RU" altLang="ru-RU" sz="2400"/>
                <a:t>равно расстоянию от точки </a:t>
              </a:r>
              <a:r>
                <a:rPr lang="en-US" altLang="ru-RU" sz="2400" i="1"/>
                <a:t>O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до этой плоскости, т.е. высоте </a:t>
              </a:r>
              <a:r>
                <a:rPr lang="en-US" altLang="ru-RU" sz="2400" i="1"/>
                <a:t>O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E</a:t>
              </a:r>
              <a:r>
                <a:rPr lang="en-US" altLang="ru-RU" sz="2400" baseline="-25000"/>
                <a:t>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OO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OO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1; </a:t>
              </a:r>
              <a:r>
                <a:rPr lang="en-US" altLang="ru-RU" sz="2400" i="1"/>
                <a:t>O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 =       </a:t>
              </a:r>
              <a:r>
                <a:rPr lang="en-US" altLang="ru-RU" sz="2400"/>
                <a:t>; </a:t>
              </a:r>
              <a:r>
                <a:rPr lang="en-US" altLang="ru-RU" sz="2400" i="1"/>
                <a:t>OC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 =        </a:t>
              </a:r>
              <a:r>
                <a:rPr lang="en-US" altLang="ru-RU" sz="2400"/>
                <a:t>.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Следовательно, </a:t>
              </a:r>
              <a:r>
                <a:rPr lang="en-US" altLang="ru-RU" sz="2400" i="1"/>
                <a:t>O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E =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ru-RU" altLang="ru-RU" sz="2400"/>
            </a:p>
          </p:txBody>
        </p:sp>
        <p:graphicFrame>
          <p:nvGraphicFramePr>
            <p:cNvPr id="173064" name="Object 8"/>
            <p:cNvGraphicFramePr>
              <a:graphicFrameLocks noChangeAspect="1"/>
            </p:cNvGraphicFramePr>
            <p:nvPr/>
          </p:nvGraphicFramePr>
          <p:xfrm>
            <a:off x="3984" y="2928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85" name="Equation" r:id="rId7" imgW="469900" imgH="787400" progId="Equation.DSMT4">
                    <p:embed/>
                  </p:oleObj>
                </mc:Choice>
                <mc:Fallback>
                  <p:oleObj name="Equation" r:id="rId7" imgW="4699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2928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5" name="Object 9"/>
            <p:cNvGraphicFramePr>
              <a:graphicFrameLocks noChangeAspect="1"/>
            </p:cNvGraphicFramePr>
            <p:nvPr/>
          </p:nvGraphicFramePr>
          <p:xfrm>
            <a:off x="4944" y="2880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86" name="Equation" r:id="rId9" imgW="469900" imgH="787400" progId="Equation.DSMT4">
                    <p:embed/>
                  </p:oleObj>
                </mc:Choice>
                <mc:Fallback>
                  <p:oleObj name="Equation" r:id="rId9" imgW="4699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2880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66" name="Object 10"/>
            <p:cNvGraphicFramePr>
              <a:graphicFrameLocks noChangeAspect="1"/>
            </p:cNvGraphicFramePr>
            <p:nvPr/>
          </p:nvGraphicFramePr>
          <p:xfrm>
            <a:off x="4512" y="3264"/>
            <a:ext cx="330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087" name="Equation" r:id="rId11" imgW="520474" imgH="799753" progId="Equation.DSMT4">
                    <p:embed/>
                  </p:oleObj>
                </mc:Choice>
                <mc:Fallback>
                  <p:oleObj name="Equation" r:id="rId11" imgW="520474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264"/>
                          <a:ext cx="330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3067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00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5.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 </a:t>
            </a:r>
            <a:r>
              <a:rPr lang="en-US" altLang="ru-RU" sz="2800" i="1"/>
              <a:t>BA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0404" name="Group 4"/>
          <p:cNvGrpSpPr>
            <a:grpSpLocks/>
          </p:cNvGrpSpPr>
          <p:nvPr/>
        </p:nvGrpSpPr>
        <p:grpSpPr bwMode="auto">
          <a:xfrm>
            <a:off x="304800" y="1676400"/>
            <a:ext cx="8686800" cy="4203700"/>
            <a:chOff x="192" y="1056"/>
            <a:chExt cx="5472" cy="2648"/>
          </a:xfrm>
        </p:grpSpPr>
        <p:sp>
          <p:nvSpPr>
            <p:cNvPr id="175109" name="Text Box 5"/>
            <p:cNvSpPr txBox="1">
              <a:spLocks noChangeArrowheads="1"/>
            </p:cNvSpPr>
            <p:nvPr/>
          </p:nvSpPr>
          <p:spPr bwMode="auto">
            <a:xfrm>
              <a:off x="672" y="3216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75110" name="Object 6"/>
            <p:cNvGraphicFramePr>
              <a:graphicFrameLocks noChangeAspect="1"/>
            </p:cNvGraphicFramePr>
            <p:nvPr/>
          </p:nvGraphicFramePr>
          <p:xfrm>
            <a:off x="1440" y="3120"/>
            <a:ext cx="376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122" name="Equation" r:id="rId5" imgW="596900" imgH="927100" progId="Equation.DSMT4">
                    <p:embed/>
                  </p:oleObj>
                </mc:Choice>
                <mc:Fallback>
                  <p:oleObj name="Equation" r:id="rId5" imgW="596900" imgH="927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120"/>
                          <a:ext cx="376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5111" name="Text Box 7"/>
            <p:cNvSpPr txBox="1">
              <a:spLocks noChangeArrowheads="1"/>
            </p:cNvSpPr>
            <p:nvPr/>
          </p:nvSpPr>
          <p:spPr bwMode="auto">
            <a:xfrm>
              <a:off x="2688" y="1056"/>
              <a:ext cx="2976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Прямая </a:t>
              </a:r>
              <a:r>
                <a:rPr lang="en-US" altLang="ru-RU" sz="2400" i="1"/>
                <a:t>AC </a:t>
              </a:r>
              <a:r>
                <a:rPr lang="ru-RU" altLang="ru-RU" sz="2400"/>
                <a:t>параллельна плоскости </a:t>
              </a:r>
              <a:r>
                <a:rPr lang="en-US" altLang="ru-RU" sz="2400" i="1"/>
                <a:t>BA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Следовательно, искомое расстояние равно расстоянию от центра </a:t>
              </a:r>
              <a:r>
                <a:rPr lang="en-US" altLang="ru-RU" sz="2400" i="1"/>
                <a:t>O </a:t>
              </a:r>
              <a:r>
                <a:rPr lang="ru-RU" altLang="ru-RU" sz="2400"/>
                <a:t>грани </a:t>
              </a:r>
              <a:r>
                <a:rPr lang="en-US" altLang="ru-RU" sz="2400" i="1"/>
                <a:t>ABCD </a:t>
              </a:r>
              <a:r>
                <a:rPr lang="ru-RU" altLang="ru-RU" sz="2400"/>
                <a:t>куба до плоскости </a:t>
              </a:r>
              <a:r>
                <a:rPr lang="en-US" altLang="ru-RU" sz="2400" i="1"/>
                <a:t>BA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</a:t>
              </a:r>
              <a:r>
                <a:rPr lang="ru-RU" altLang="ru-RU" sz="2400"/>
                <a:t> Из предыдущей задачи следует, что это расстояние равно</a:t>
              </a:r>
            </a:p>
          </p:txBody>
        </p:sp>
        <p:graphicFrame>
          <p:nvGraphicFramePr>
            <p:cNvPr id="175112" name="Object 8"/>
            <p:cNvGraphicFramePr>
              <a:graphicFrameLocks noChangeAspect="1"/>
            </p:cNvGraphicFramePr>
            <p:nvPr/>
          </p:nvGraphicFramePr>
          <p:xfrm>
            <a:off x="4848" y="2448"/>
            <a:ext cx="330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123" name="Equation" r:id="rId7" imgW="520474" imgH="799753" progId="Equation.DSMT4">
                    <p:embed/>
                  </p:oleObj>
                </mc:Choice>
                <mc:Fallback>
                  <p:oleObj name="Equation" r:id="rId7" imgW="520474" imgH="799753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448"/>
                          <a:ext cx="330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511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52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6.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лоскости, проходящей через вершины </a:t>
            </a:r>
            <a:r>
              <a:rPr lang="en-US" altLang="ru-RU" sz="2800" i="1"/>
              <a:t>C</a:t>
            </a:r>
            <a:r>
              <a:rPr lang="en-US" altLang="ru-RU" sz="2800"/>
              <a:t>, </a:t>
            </a:r>
            <a:r>
              <a:rPr lang="en-US" altLang="ru-RU" sz="2800" i="1"/>
              <a:t>B</a:t>
            </a:r>
            <a:r>
              <a:rPr lang="en-US" altLang="ru-RU" sz="2800" baseline="-25000"/>
              <a:t>1</a:t>
            </a:r>
            <a:r>
              <a:rPr lang="en-US" altLang="ru-RU" sz="2800"/>
              <a:t> </a:t>
            </a:r>
            <a:r>
              <a:rPr lang="ru-RU" altLang="ru-RU" sz="2800"/>
              <a:t>и середину ребра </a:t>
            </a:r>
            <a:r>
              <a:rPr lang="en-US" altLang="ru-RU" sz="2800" i="1"/>
              <a:t>DD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1771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3408363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2453" name="Group 5"/>
          <p:cNvGrpSpPr>
            <a:grpSpLocks/>
          </p:cNvGrpSpPr>
          <p:nvPr/>
        </p:nvGrpSpPr>
        <p:grpSpPr bwMode="auto">
          <a:xfrm>
            <a:off x="152400" y="2057400"/>
            <a:ext cx="8991600" cy="4252913"/>
            <a:chOff x="96" y="1296"/>
            <a:chExt cx="5664" cy="2679"/>
          </a:xfrm>
        </p:grpSpPr>
        <p:sp>
          <p:nvSpPr>
            <p:cNvPr id="177157" name="Text Box 6"/>
            <p:cNvSpPr txBox="1">
              <a:spLocks noChangeArrowheads="1"/>
            </p:cNvSpPr>
            <p:nvPr/>
          </p:nvSpPr>
          <p:spPr bwMode="auto">
            <a:xfrm>
              <a:off x="2304" y="3648"/>
              <a:ext cx="16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r>
                <a:rPr lang="ru-RU" altLang="ru-RU" sz="2800"/>
                <a:t>1.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sp>
          <p:nvSpPr>
            <p:cNvPr id="177158" name="Text Box 7"/>
            <p:cNvSpPr txBox="1">
              <a:spLocks noChangeArrowheads="1"/>
            </p:cNvSpPr>
            <p:nvPr/>
          </p:nvSpPr>
          <p:spPr bwMode="auto">
            <a:xfrm>
              <a:off x="2256" y="1296"/>
              <a:ext cx="3504" cy="2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Сечением куба данной плоскостью является равнобедренная трапеция </a:t>
              </a:r>
              <a:r>
                <a:rPr lang="en-US" altLang="ru-RU" sz="2400" i="1"/>
                <a:t>CEFB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Плоскость </a:t>
              </a:r>
              <a:r>
                <a:rPr lang="en-US" altLang="ru-RU" sz="2400" i="1"/>
                <a:t>ABC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перпендикулярна плоскости </a:t>
              </a:r>
              <a:r>
                <a:rPr lang="en-US" altLang="ru-RU" sz="2400" i="1"/>
                <a:t>CEF</a:t>
              </a:r>
              <a:r>
                <a:rPr lang="en-US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APQ</a:t>
              </a:r>
              <a:r>
                <a:rPr lang="en-US" altLang="ru-RU" sz="2400"/>
                <a:t>. </a:t>
              </a:r>
              <a:r>
                <a:rPr lang="ru-RU" altLang="ru-RU" sz="2400"/>
                <a:t>Имеем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AP = 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AQ =</a:t>
              </a:r>
              <a:r>
                <a:rPr lang="en-US" altLang="ru-RU" sz="2400"/>
                <a:t>         ,</a:t>
              </a:r>
              <a:r>
                <a:rPr lang="en-US" altLang="ru-RU" sz="2400" i="1"/>
                <a:t> PQ =</a:t>
              </a:r>
              <a:r>
                <a:rPr lang="en-US" altLang="ru-RU" sz="2400"/>
                <a:t>         .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Следовательно, высота </a:t>
              </a:r>
              <a:r>
                <a:rPr lang="en-US" altLang="ru-RU" sz="2400" i="1"/>
                <a:t>AH </a:t>
              </a:r>
              <a:r>
                <a:rPr lang="ru-RU" altLang="ru-RU" sz="2400"/>
                <a:t>равна высоте </a:t>
              </a:r>
              <a:r>
                <a:rPr lang="en-US" altLang="ru-RU" sz="2400" i="1"/>
                <a:t>PG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APQ </a:t>
              </a:r>
              <a:r>
                <a:rPr lang="ru-RU" altLang="ru-RU" sz="2400"/>
                <a:t>и равна 1.</a:t>
              </a:r>
              <a:endParaRPr lang="ru-RU" altLang="ru-RU" sz="2400" i="1"/>
            </a:p>
          </p:txBody>
        </p:sp>
        <p:graphicFrame>
          <p:nvGraphicFramePr>
            <p:cNvPr id="177159" name="Object 8"/>
            <p:cNvGraphicFramePr>
              <a:graphicFrameLocks noChangeAspect="1"/>
            </p:cNvGraphicFramePr>
            <p:nvPr/>
          </p:nvGraphicFramePr>
          <p:xfrm>
            <a:off x="2765" y="2683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75" name="Equation" r:id="rId5" imgW="469900" imgH="787400" progId="Equation.DSMT4">
                    <p:embed/>
                  </p:oleObj>
                </mc:Choice>
                <mc:Fallback>
                  <p:oleObj name="Equation" r:id="rId5" imgW="4699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" y="2683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160" name="Object 9"/>
            <p:cNvGraphicFramePr>
              <a:graphicFrameLocks noChangeAspect="1"/>
            </p:cNvGraphicFramePr>
            <p:nvPr/>
          </p:nvGraphicFramePr>
          <p:xfrm>
            <a:off x="3652" y="2683"/>
            <a:ext cx="386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76" name="Equation" r:id="rId7" imgW="609600" imgH="787400" progId="Equation.DSMT4">
                    <p:embed/>
                  </p:oleObj>
                </mc:Choice>
                <mc:Fallback>
                  <p:oleObj name="Equation" r:id="rId7" imgW="6096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2" y="2683"/>
                          <a:ext cx="386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161" name="Object 10"/>
            <p:cNvGraphicFramePr>
              <a:graphicFrameLocks noChangeAspect="1"/>
            </p:cNvGraphicFramePr>
            <p:nvPr/>
          </p:nvGraphicFramePr>
          <p:xfrm>
            <a:off x="4608" y="2683"/>
            <a:ext cx="386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77" name="Equation" r:id="rId9" imgW="609600" imgH="787400" progId="Equation.DSMT4">
                    <p:embed/>
                  </p:oleObj>
                </mc:Choice>
                <mc:Fallback>
                  <p:oleObj name="Equation" r:id="rId9" imgW="609600" imgH="7874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2683"/>
                          <a:ext cx="386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7162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96"/>
              <a:ext cx="2147" cy="2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7. В </a:t>
            </a:r>
            <a:r>
              <a:rPr lang="ru-RU" altLang="ru-RU" sz="2800"/>
              <a:t>правильном тетраэдре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ABCD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D</a:t>
            </a:r>
            <a:r>
              <a:rPr lang="ru-RU" altLang="ru-RU" sz="2800"/>
              <a:t> до плоскости </a:t>
            </a:r>
            <a:r>
              <a:rPr lang="en-US" altLang="ru-RU" sz="2800" i="1"/>
              <a:t>ABC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579813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4500" name="Group 4"/>
          <p:cNvGrpSpPr>
            <a:grpSpLocks/>
          </p:cNvGrpSpPr>
          <p:nvPr/>
        </p:nvGrpSpPr>
        <p:grpSpPr bwMode="auto">
          <a:xfrm>
            <a:off x="609600" y="1219200"/>
            <a:ext cx="7848600" cy="5441950"/>
            <a:chOff x="384" y="768"/>
            <a:chExt cx="4944" cy="3428"/>
          </a:xfrm>
        </p:grpSpPr>
        <p:sp>
          <p:nvSpPr>
            <p:cNvPr id="179205" name="Text Box 5"/>
            <p:cNvSpPr txBox="1">
              <a:spLocks noChangeArrowheads="1"/>
            </p:cNvSpPr>
            <p:nvPr/>
          </p:nvSpPr>
          <p:spPr bwMode="auto">
            <a:xfrm>
              <a:off x="1736" y="3792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79206" name="Object 6"/>
            <p:cNvGraphicFramePr>
              <a:graphicFrameLocks noChangeAspect="1"/>
            </p:cNvGraphicFramePr>
            <p:nvPr/>
          </p:nvGraphicFramePr>
          <p:xfrm>
            <a:off x="2400" y="3692"/>
            <a:ext cx="34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228" name="Equation" r:id="rId5" imgW="545863" imgH="799753" progId="Equation.DSMT4">
                    <p:embed/>
                  </p:oleObj>
                </mc:Choice>
                <mc:Fallback>
                  <p:oleObj name="Equation" r:id="rId5" imgW="545863" imgH="799753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3692"/>
                          <a:ext cx="34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9207" name="Text Box 7"/>
            <p:cNvSpPr txBox="1">
              <a:spLocks noChangeArrowheads="1"/>
            </p:cNvSpPr>
            <p:nvPr/>
          </p:nvSpPr>
          <p:spPr bwMode="auto">
            <a:xfrm>
              <a:off x="384" y="2832"/>
              <a:ext cx="4944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E </a:t>
              </a:r>
              <a:r>
                <a:rPr lang="ru-RU" altLang="ru-RU" sz="2400"/>
                <a:t>середину </a:t>
              </a:r>
              <a:r>
                <a:rPr lang="en-US" altLang="ru-RU" sz="2400" i="1"/>
                <a:t>BC</a:t>
              </a:r>
              <a:r>
                <a:rPr lang="en-US" altLang="ru-RU" sz="2400"/>
                <a:t>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DH </a:t>
              </a:r>
              <a:r>
                <a:rPr lang="ru-RU" altLang="ru-RU" sz="2400"/>
                <a:t>треугольника</a:t>
              </a:r>
              <a:r>
                <a:rPr lang="en-US" altLang="ru-RU" sz="2400"/>
                <a:t> </a:t>
              </a:r>
              <a:r>
                <a:rPr lang="en-US" altLang="ru-RU" sz="2400" i="1"/>
                <a:t>ADE</a:t>
              </a:r>
              <a:r>
                <a:rPr lang="en-US" altLang="ru-RU" sz="2400"/>
                <a:t>, </a:t>
              </a:r>
              <a:r>
                <a:rPr lang="ru-RU" altLang="ru-RU" sz="2400"/>
                <a:t>для которого </a:t>
              </a:r>
              <a:r>
                <a:rPr lang="en-US" altLang="ru-RU" sz="2400" i="1"/>
                <a:t>DE =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     , HE =         .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DH = </a:t>
              </a:r>
              <a:endParaRPr lang="ru-RU" altLang="ru-RU" sz="2400"/>
            </a:p>
          </p:txBody>
        </p:sp>
        <p:graphicFrame>
          <p:nvGraphicFramePr>
            <p:cNvPr id="179208" name="Object 8"/>
            <p:cNvGraphicFramePr>
              <a:graphicFrameLocks noChangeAspect="1"/>
            </p:cNvGraphicFramePr>
            <p:nvPr/>
          </p:nvGraphicFramePr>
          <p:xfrm>
            <a:off x="384" y="3312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229" name="Equation" r:id="rId7" imgW="444307" imgH="787058" progId="Equation.DSMT4">
                    <p:embed/>
                  </p:oleObj>
                </mc:Choice>
                <mc:Fallback>
                  <p:oleObj name="Equation" r:id="rId7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312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920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68"/>
              <a:ext cx="2255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79210" name="Object 10"/>
            <p:cNvGraphicFramePr>
              <a:graphicFrameLocks noChangeAspect="1"/>
            </p:cNvGraphicFramePr>
            <p:nvPr/>
          </p:nvGraphicFramePr>
          <p:xfrm>
            <a:off x="3504" y="3312"/>
            <a:ext cx="34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230" name="Equation" r:id="rId10" imgW="545863" imgH="799753" progId="Equation.DSMT4">
                    <p:embed/>
                  </p:oleObj>
                </mc:Choice>
                <mc:Fallback>
                  <p:oleObj name="Equation" r:id="rId10" imgW="545863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312"/>
                          <a:ext cx="34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211" name="Object 11"/>
            <p:cNvGraphicFramePr>
              <a:graphicFrameLocks noChangeAspect="1"/>
            </p:cNvGraphicFramePr>
            <p:nvPr/>
          </p:nvGraphicFramePr>
          <p:xfrm>
            <a:off x="1296" y="3308"/>
            <a:ext cx="280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9231" name="Equation" r:id="rId12" imgW="444307" imgH="799753" progId="Equation.DSMT4">
                    <p:embed/>
                  </p:oleObj>
                </mc:Choice>
                <mc:Fallback>
                  <p:oleObj name="Equation" r:id="rId12" imgW="444307" imgH="799753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3308"/>
                          <a:ext cx="280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/>
              <a:t>8. Основанием треугольной пирамиде </a:t>
            </a:r>
            <a:r>
              <a:rPr lang="en-US" altLang="ru-RU" sz="2800" i="1"/>
              <a:t>SABC</a:t>
            </a:r>
            <a:r>
              <a:rPr lang="en-US" altLang="ru-RU" sz="2800"/>
              <a:t> </a:t>
            </a:r>
            <a:r>
              <a:rPr lang="ru-RU" altLang="ru-RU" sz="2800"/>
              <a:t>является прямоугольный треугольник с катетами, равными 1. Боковые ребра пирамиды равны 1. Найдите расстояние от вершины </a:t>
            </a:r>
            <a:r>
              <a:rPr lang="en-US" altLang="ru-RU" sz="2800" i="1"/>
              <a:t>S</a:t>
            </a:r>
            <a:r>
              <a:rPr lang="ru-RU" altLang="ru-RU" sz="2800"/>
              <a:t> до плоскости </a:t>
            </a:r>
            <a:r>
              <a:rPr lang="en-US" altLang="ru-RU" sz="2800" i="1"/>
              <a:t>ABC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376613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6548" name="Group 4"/>
          <p:cNvGrpSpPr>
            <a:grpSpLocks/>
          </p:cNvGrpSpPr>
          <p:nvPr/>
        </p:nvGrpSpPr>
        <p:grpSpPr bwMode="auto">
          <a:xfrm>
            <a:off x="-33338" y="2178050"/>
            <a:ext cx="8991601" cy="4267200"/>
            <a:chOff x="96" y="1344"/>
            <a:chExt cx="5664" cy="2688"/>
          </a:xfrm>
        </p:grpSpPr>
        <p:sp>
          <p:nvSpPr>
            <p:cNvPr id="181253" name="Text Box 5"/>
            <p:cNvSpPr txBox="1">
              <a:spLocks noChangeArrowheads="1"/>
            </p:cNvSpPr>
            <p:nvPr/>
          </p:nvSpPr>
          <p:spPr bwMode="auto">
            <a:xfrm>
              <a:off x="2304" y="1344"/>
              <a:ext cx="3456" cy="2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400">
                  <a:solidFill>
                    <a:schemeClr val="accent1"/>
                  </a:solidFill>
                </a:rPr>
                <a:t> </a:t>
              </a:r>
              <a:r>
                <a:rPr lang="ru-RU" altLang="ru-RU" sz="2400"/>
                <a:t>Из равенства боковых ребер следует, что основанием перпендикуляра, опущенного из вершины </a:t>
              </a:r>
              <a:r>
                <a:rPr lang="en-US" altLang="ru-RU" sz="2400" i="1"/>
                <a:t>S </a:t>
              </a:r>
              <a:r>
                <a:rPr lang="ru-RU" altLang="ru-RU" sz="2400"/>
                <a:t>на плоскость </a:t>
              </a:r>
              <a:r>
                <a:rPr lang="en-US" altLang="ru-RU" sz="2400" i="1"/>
                <a:t>ABC</a:t>
              </a:r>
              <a:r>
                <a:rPr lang="ru-RU" altLang="ru-RU" sz="2400"/>
                <a:t>, является центр окружности, описанной около треугольника </a:t>
              </a:r>
              <a:r>
                <a:rPr lang="en-US" altLang="ru-RU" sz="2400" i="1"/>
                <a:t>ABC</a:t>
              </a:r>
              <a:r>
                <a:rPr lang="ru-RU" altLang="ru-RU" sz="2400"/>
                <a:t>, т.е. середина </a:t>
              </a:r>
              <a:r>
                <a:rPr lang="en-US" altLang="ru-RU" sz="2400" i="1"/>
                <a:t>D </a:t>
              </a:r>
              <a:r>
                <a:rPr lang="ru-RU" altLang="ru-RU" sz="2400"/>
                <a:t>стороны </a:t>
              </a:r>
              <a:r>
                <a:rPr lang="en-US" altLang="ru-RU" sz="2400" i="1"/>
                <a:t>AC</a:t>
              </a:r>
              <a:r>
                <a:rPr lang="ru-RU" altLang="ru-RU" sz="2400"/>
                <a:t>. Треугольник </a:t>
              </a:r>
              <a:r>
                <a:rPr lang="en-US" altLang="ru-RU" sz="2400" i="1"/>
                <a:t>ACS </a:t>
              </a:r>
              <a:r>
                <a:rPr lang="ru-RU" altLang="ru-RU" sz="2400"/>
                <a:t>– прямоугольный и равнобедренный. Следовательно, искомый перпендикуляр </a:t>
              </a:r>
              <a:r>
                <a:rPr lang="en-US" altLang="ru-RU" sz="2400" i="1"/>
                <a:t>SD </a:t>
              </a:r>
              <a:r>
                <a:rPr lang="ru-RU" altLang="ru-RU" sz="2400"/>
                <a:t>равен </a:t>
              </a:r>
            </a:p>
          </p:txBody>
        </p:sp>
        <p:graphicFrame>
          <p:nvGraphicFramePr>
            <p:cNvPr id="181254" name="Object 6"/>
            <p:cNvGraphicFramePr>
              <a:graphicFrameLocks noChangeAspect="1"/>
            </p:cNvGraphicFramePr>
            <p:nvPr/>
          </p:nvGraphicFramePr>
          <p:xfrm>
            <a:off x="3212" y="3393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66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2" y="3393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1255" name="Text Box 7"/>
            <p:cNvSpPr txBox="1">
              <a:spLocks noChangeArrowheads="1"/>
            </p:cNvSpPr>
            <p:nvPr/>
          </p:nvSpPr>
          <p:spPr bwMode="auto">
            <a:xfrm>
              <a:off x="432" y="3600"/>
              <a:ext cx="23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81256" name="Object 8"/>
            <p:cNvGraphicFramePr>
              <a:graphicFrameLocks noChangeAspect="1"/>
            </p:cNvGraphicFramePr>
            <p:nvPr/>
          </p:nvGraphicFramePr>
          <p:xfrm>
            <a:off x="1056" y="345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1267" name="Equation" r:id="rId7" imgW="622300" imgH="914400" progId="Equation.DSMT4">
                    <p:embed/>
                  </p:oleObj>
                </mc:Choice>
                <mc:Fallback>
                  <p:oleObj name="Equation" r:id="rId7" imgW="6223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345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0"/>
              <a:ext cx="2127" cy="1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9.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</a:t>
            </a:r>
            <a:r>
              <a:rPr lang="ru-RU" altLang="ru-RU" sz="2800"/>
              <a:t>, все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точки </a:t>
            </a:r>
            <a:r>
              <a:rPr lang="en-US" altLang="ru-RU" sz="2800" i="1"/>
              <a:t>A</a:t>
            </a:r>
            <a:r>
              <a:rPr lang="ru-RU" altLang="ru-RU" sz="2800"/>
              <a:t> до плоскости </a:t>
            </a:r>
            <a:r>
              <a:rPr lang="en-US" altLang="ru-RU" sz="2800" i="1"/>
              <a:t>SBC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0644" name="Group 4"/>
          <p:cNvGrpSpPr>
            <a:grpSpLocks/>
          </p:cNvGrpSpPr>
          <p:nvPr/>
        </p:nvGrpSpPr>
        <p:grpSpPr bwMode="auto">
          <a:xfrm>
            <a:off x="304800" y="1333500"/>
            <a:ext cx="8839200" cy="5524500"/>
            <a:chOff x="192" y="840"/>
            <a:chExt cx="5568" cy="3480"/>
          </a:xfrm>
        </p:grpSpPr>
        <p:sp>
          <p:nvSpPr>
            <p:cNvPr id="183301" name="Text Box 5"/>
            <p:cNvSpPr txBox="1">
              <a:spLocks noChangeArrowheads="1"/>
            </p:cNvSpPr>
            <p:nvPr/>
          </p:nvSpPr>
          <p:spPr bwMode="auto">
            <a:xfrm>
              <a:off x="192" y="3912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83302" name="Text Box 6"/>
            <p:cNvSpPr txBox="1">
              <a:spLocks noChangeArrowheads="1"/>
            </p:cNvSpPr>
            <p:nvPr/>
          </p:nvSpPr>
          <p:spPr bwMode="auto">
            <a:xfrm>
              <a:off x="192" y="2952"/>
              <a:ext cx="556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E</a:t>
              </a:r>
              <a:r>
                <a:rPr lang="en-US" altLang="ru-RU" sz="2400"/>
                <a:t>, </a:t>
              </a:r>
              <a:r>
                <a:rPr lang="en-US" altLang="ru-RU" sz="2400" i="1"/>
                <a:t>F</a:t>
              </a:r>
              <a:r>
                <a:rPr lang="en-US" altLang="ru-RU" sz="2400"/>
                <a:t> </a:t>
              </a:r>
              <a:r>
                <a:rPr lang="ru-RU" altLang="ru-RU" sz="2400"/>
                <a:t>– середины ребер </a:t>
              </a:r>
              <a:r>
                <a:rPr lang="en-US" altLang="ru-RU" sz="2400" i="1"/>
                <a:t>AD</a:t>
              </a:r>
              <a:r>
                <a:rPr lang="en-US" altLang="ru-RU" sz="2400"/>
                <a:t>, </a:t>
              </a:r>
              <a:r>
                <a:rPr lang="en-US" altLang="ru-RU" sz="2400" i="1"/>
                <a:t>BC</a:t>
              </a:r>
              <a:r>
                <a:rPr lang="en-US" altLang="ru-RU" sz="2400"/>
                <a:t>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EH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SEF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SE = SF =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EF = </a:t>
              </a:r>
              <a:r>
                <a:rPr lang="en-US" altLang="ru-RU" sz="2400"/>
                <a:t>1.</a:t>
              </a:r>
              <a:r>
                <a:rPr lang="en-US" altLang="ru-RU" sz="2400" i="1"/>
                <a:t> </a:t>
              </a:r>
              <a:r>
                <a:rPr lang="ru-RU" altLang="ru-RU" sz="2400"/>
                <a:t>Откуда, </a:t>
              </a:r>
              <a:r>
                <a:rPr lang="en-US" altLang="ru-RU" sz="2400" i="1"/>
                <a:t>EH = </a:t>
              </a:r>
              <a:endParaRPr lang="ru-RU" altLang="ru-RU" sz="2400"/>
            </a:p>
          </p:txBody>
        </p:sp>
        <p:graphicFrame>
          <p:nvGraphicFramePr>
            <p:cNvPr id="183303" name="Object 7"/>
            <p:cNvGraphicFramePr>
              <a:graphicFrameLocks noChangeAspect="1"/>
            </p:cNvGraphicFramePr>
            <p:nvPr/>
          </p:nvGraphicFramePr>
          <p:xfrm>
            <a:off x="816" y="3816"/>
            <a:ext cx="34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319" name="Equation" r:id="rId5" imgW="545863" imgH="799753" progId="Equation.DSMT4">
                    <p:embed/>
                  </p:oleObj>
                </mc:Choice>
                <mc:Fallback>
                  <p:oleObj name="Equation" r:id="rId5" imgW="545863" imgH="799753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3816"/>
                          <a:ext cx="34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3304" name="Object 8"/>
            <p:cNvGraphicFramePr>
              <a:graphicFrameLocks noChangeAspect="1"/>
            </p:cNvGraphicFramePr>
            <p:nvPr/>
          </p:nvGraphicFramePr>
          <p:xfrm>
            <a:off x="1136" y="3432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320" name="Equation" r:id="rId7" imgW="444307" imgH="787058" progId="Equation.DSMT4">
                    <p:embed/>
                  </p:oleObj>
                </mc:Choice>
                <mc:Fallback>
                  <p:oleObj name="Equation" r:id="rId7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6" y="3432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3305" name="Object 9"/>
            <p:cNvGraphicFramePr>
              <a:graphicFrameLocks noChangeAspect="1"/>
            </p:cNvGraphicFramePr>
            <p:nvPr/>
          </p:nvGraphicFramePr>
          <p:xfrm>
            <a:off x="3280" y="3428"/>
            <a:ext cx="34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321" name="Equation" r:id="rId9" imgW="545863" imgH="799753" progId="Equation.DSMT4">
                    <p:embed/>
                  </p:oleObj>
                </mc:Choice>
                <mc:Fallback>
                  <p:oleObj name="Equation" r:id="rId9" imgW="545863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0" y="3428"/>
                          <a:ext cx="34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3306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840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10. В </a:t>
            </a:r>
            <a:r>
              <a:rPr lang="ru-RU" altLang="ru-RU" sz="2400"/>
              <a:t>правильной </a:t>
            </a:r>
            <a:r>
              <a:rPr lang="en-US" altLang="ru-RU" sz="2400"/>
              <a:t>6-</a:t>
            </a:r>
            <a:r>
              <a:rPr lang="ru-RU" altLang="ru-RU" sz="2400"/>
              <a:t>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ru-RU" altLang="ru-RU" sz="2400"/>
              <a:t>,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от точки </a:t>
            </a:r>
            <a:r>
              <a:rPr lang="en-US" altLang="ru-RU" sz="2400" i="1"/>
              <a:t>A</a:t>
            </a:r>
            <a:r>
              <a:rPr lang="ru-RU" altLang="ru-RU" sz="2400"/>
              <a:t> до плоскости </a:t>
            </a:r>
            <a:r>
              <a:rPr lang="en-US" altLang="ru-RU" sz="2400" i="1"/>
              <a:t>SCE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8836" name="Group 4"/>
          <p:cNvGrpSpPr>
            <a:grpSpLocks/>
          </p:cNvGrpSpPr>
          <p:nvPr/>
        </p:nvGrpSpPr>
        <p:grpSpPr bwMode="auto">
          <a:xfrm>
            <a:off x="152400" y="1447800"/>
            <a:ext cx="8763000" cy="5321300"/>
            <a:chOff x="96" y="912"/>
            <a:chExt cx="5520" cy="3352"/>
          </a:xfrm>
        </p:grpSpPr>
        <p:sp>
          <p:nvSpPr>
            <p:cNvPr id="185349" name="Text Box 5"/>
            <p:cNvSpPr txBox="1">
              <a:spLocks noChangeArrowheads="1"/>
            </p:cNvSpPr>
            <p:nvPr/>
          </p:nvSpPr>
          <p:spPr bwMode="auto">
            <a:xfrm>
              <a:off x="144" y="3888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85350" name="Text Box 6"/>
            <p:cNvSpPr txBox="1">
              <a:spLocks noChangeArrowheads="1"/>
            </p:cNvSpPr>
            <p:nvPr/>
          </p:nvSpPr>
          <p:spPr bwMode="auto">
            <a:xfrm>
              <a:off x="96" y="2928"/>
              <a:ext cx="5520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G </a:t>
              </a:r>
              <a:r>
                <a:rPr lang="ru-RU" altLang="ru-RU" sz="2400"/>
                <a:t>точку пересечения </a:t>
              </a:r>
              <a:r>
                <a:rPr lang="en-US" altLang="ru-RU" sz="2400" i="1"/>
                <a:t>AD </a:t>
              </a:r>
              <a:r>
                <a:rPr lang="ru-RU" altLang="ru-RU" sz="2400"/>
                <a:t>и </a:t>
              </a:r>
              <a:r>
                <a:rPr lang="en-US" altLang="ru-RU" sz="2400" i="1"/>
                <a:t>CE</a:t>
              </a:r>
              <a:r>
                <a:rPr lang="ru-RU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SAG</a:t>
              </a:r>
              <a:r>
                <a:rPr lang="ru-RU" altLang="ru-RU" sz="2400"/>
                <a:t>, в котором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SA = </a:t>
              </a:r>
              <a:r>
                <a:rPr lang="en-US" altLang="ru-RU" sz="2400"/>
                <a:t>2, </a:t>
              </a:r>
              <a:r>
                <a:rPr lang="en-US" altLang="ru-RU" sz="2400" i="1"/>
                <a:t>SG = 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AG =     </a:t>
              </a:r>
              <a:r>
                <a:rPr lang="en-US" altLang="ru-RU" sz="2400"/>
                <a:t>, </a:t>
              </a:r>
              <a:r>
                <a:rPr lang="en-US" altLang="ru-RU" sz="2400" i="1"/>
                <a:t>SO =        </a:t>
              </a:r>
              <a:r>
                <a:rPr lang="ru-RU" altLang="ru-RU" sz="2400"/>
                <a:t>Откуда </a:t>
              </a:r>
              <a:r>
                <a:rPr lang="en-US" altLang="ru-RU" sz="2400" i="1"/>
                <a:t>AH = </a:t>
              </a:r>
              <a:endParaRPr lang="ru-RU" altLang="ru-RU" sz="2400"/>
            </a:p>
          </p:txBody>
        </p:sp>
        <p:graphicFrame>
          <p:nvGraphicFramePr>
            <p:cNvPr id="185351" name="Object 7"/>
            <p:cNvGraphicFramePr>
              <a:graphicFrameLocks noChangeAspect="1"/>
            </p:cNvGraphicFramePr>
            <p:nvPr/>
          </p:nvGraphicFramePr>
          <p:xfrm>
            <a:off x="1188" y="3388"/>
            <a:ext cx="36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7" name="Equation" r:id="rId5" imgW="583947" imgH="787058" progId="Equation.DSMT4">
                    <p:embed/>
                  </p:oleObj>
                </mc:Choice>
                <mc:Fallback>
                  <p:oleObj name="Equation" r:id="rId5" imgW="583947" imgH="787058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8" y="3388"/>
                          <a:ext cx="36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52" name="Object 8"/>
            <p:cNvGraphicFramePr>
              <a:graphicFrameLocks noChangeAspect="1"/>
            </p:cNvGraphicFramePr>
            <p:nvPr/>
          </p:nvGraphicFramePr>
          <p:xfrm>
            <a:off x="2880" y="3504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8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504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535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912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85354" name="Object 10"/>
            <p:cNvGraphicFramePr>
              <a:graphicFrameLocks noChangeAspect="1"/>
            </p:cNvGraphicFramePr>
            <p:nvPr/>
          </p:nvGraphicFramePr>
          <p:xfrm>
            <a:off x="2160" y="3408"/>
            <a:ext cx="152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79" name="Equation" r:id="rId10" imgW="241195" imgH="723586" progId="Equation.DSMT4">
                    <p:embed/>
                  </p:oleObj>
                </mc:Choice>
                <mc:Fallback>
                  <p:oleObj name="Equation" r:id="rId10" imgW="241195" imgH="723586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3408"/>
                          <a:ext cx="152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55" name="Object 11"/>
            <p:cNvGraphicFramePr>
              <a:graphicFrameLocks noChangeAspect="1"/>
            </p:cNvGraphicFramePr>
            <p:nvPr/>
          </p:nvGraphicFramePr>
          <p:xfrm>
            <a:off x="4292" y="3404"/>
            <a:ext cx="520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80" name="Equation" r:id="rId12" imgW="825500" imgH="800100" progId="Equation.DSMT4">
                    <p:embed/>
                  </p:oleObj>
                </mc:Choice>
                <mc:Fallback>
                  <p:oleObj name="Equation" r:id="rId12" imgW="825500" imgH="80010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2" y="3404"/>
                          <a:ext cx="520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56" name="Object 12"/>
            <p:cNvGraphicFramePr>
              <a:graphicFrameLocks noChangeAspect="1"/>
            </p:cNvGraphicFramePr>
            <p:nvPr/>
          </p:nvGraphicFramePr>
          <p:xfrm>
            <a:off x="768" y="3760"/>
            <a:ext cx="520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81" name="Equation" r:id="rId14" imgW="825500" imgH="800100" progId="Equation.DSMT4">
                    <p:embed/>
                  </p:oleObj>
                </mc:Choice>
                <mc:Fallback>
                  <p:oleObj name="Equation" r:id="rId14" imgW="825500" imgH="8001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3760"/>
                          <a:ext cx="520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11. В </a:t>
            </a:r>
            <a:r>
              <a:rPr lang="ru-RU" altLang="ru-RU" sz="2400"/>
              <a:t>правильной </a:t>
            </a:r>
            <a:r>
              <a:rPr lang="en-US" altLang="ru-RU" sz="2400"/>
              <a:t>6-</a:t>
            </a:r>
            <a:r>
              <a:rPr lang="ru-RU" altLang="ru-RU" sz="2400"/>
              <a:t>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ru-RU" altLang="ru-RU" sz="2400"/>
              <a:t>,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от точки </a:t>
            </a:r>
            <a:r>
              <a:rPr lang="en-US" altLang="ru-RU" sz="2400" i="1"/>
              <a:t>A</a:t>
            </a:r>
            <a:r>
              <a:rPr lang="ru-RU" altLang="ru-RU" sz="2400"/>
              <a:t> до плоскости </a:t>
            </a:r>
            <a:r>
              <a:rPr lang="en-US" altLang="ru-RU" sz="2400" i="1"/>
              <a:t>SBF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1873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13055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0885" name="Group 5"/>
          <p:cNvGrpSpPr>
            <a:grpSpLocks/>
          </p:cNvGrpSpPr>
          <p:nvPr/>
        </p:nvGrpSpPr>
        <p:grpSpPr bwMode="auto">
          <a:xfrm>
            <a:off x="152400" y="1600200"/>
            <a:ext cx="8763000" cy="5168900"/>
            <a:chOff x="96" y="1008"/>
            <a:chExt cx="5520" cy="3256"/>
          </a:xfrm>
        </p:grpSpPr>
        <p:sp>
          <p:nvSpPr>
            <p:cNvPr id="187397" name="Text Box 6"/>
            <p:cNvSpPr txBox="1">
              <a:spLocks noChangeArrowheads="1"/>
            </p:cNvSpPr>
            <p:nvPr/>
          </p:nvSpPr>
          <p:spPr bwMode="auto">
            <a:xfrm>
              <a:off x="144" y="3888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87398" name="Text Box 7"/>
            <p:cNvSpPr txBox="1">
              <a:spLocks noChangeArrowheads="1"/>
            </p:cNvSpPr>
            <p:nvPr/>
          </p:nvSpPr>
          <p:spPr bwMode="auto">
            <a:xfrm>
              <a:off x="96" y="2928"/>
              <a:ext cx="5520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G </a:t>
              </a:r>
              <a:r>
                <a:rPr lang="ru-RU" altLang="ru-RU" sz="2400"/>
                <a:t>точку пересечения </a:t>
              </a:r>
              <a:r>
                <a:rPr lang="en-US" altLang="ru-RU" sz="2400" i="1"/>
                <a:t>AD </a:t>
              </a:r>
              <a:r>
                <a:rPr lang="ru-RU" altLang="ru-RU" sz="2400"/>
                <a:t>и </a:t>
              </a:r>
              <a:r>
                <a:rPr lang="en-US" altLang="ru-RU" sz="2400" i="1"/>
                <a:t>BF</a:t>
              </a:r>
              <a:r>
                <a:rPr lang="ru-RU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SAG</a:t>
              </a:r>
              <a:r>
                <a:rPr lang="ru-RU" altLang="ru-RU" sz="2400"/>
                <a:t>, в котором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SA = </a:t>
              </a:r>
              <a:r>
                <a:rPr lang="en-US" altLang="ru-RU" sz="2400"/>
                <a:t>2, </a:t>
              </a:r>
              <a:r>
                <a:rPr lang="en-US" altLang="ru-RU" sz="2400" i="1"/>
                <a:t>SG = 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AG =     </a:t>
              </a:r>
              <a:r>
                <a:rPr lang="en-US" altLang="ru-RU" sz="2400"/>
                <a:t>, </a:t>
              </a:r>
              <a:r>
                <a:rPr lang="en-US" altLang="ru-RU" sz="2400" i="1"/>
                <a:t>SO =        </a:t>
              </a:r>
              <a:r>
                <a:rPr lang="ru-RU" altLang="ru-RU" sz="2400"/>
                <a:t>Откуда </a:t>
              </a:r>
              <a:r>
                <a:rPr lang="en-US" altLang="ru-RU" sz="2400" i="1"/>
                <a:t>AH = </a:t>
              </a:r>
              <a:endParaRPr lang="ru-RU" altLang="ru-RU" sz="2400"/>
            </a:p>
          </p:txBody>
        </p:sp>
        <p:graphicFrame>
          <p:nvGraphicFramePr>
            <p:cNvPr id="187399" name="Object 8"/>
            <p:cNvGraphicFramePr>
              <a:graphicFrameLocks noChangeAspect="1"/>
            </p:cNvGraphicFramePr>
            <p:nvPr/>
          </p:nvGraphicFramePr>
          <p:xfrm>
            <a:off x="1188" y="3388"/>
            <a:ext cx="36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25" name="Equation" r:id="rId5" imgW="583947" imgH="787058" progId="Equation.DSMT4">
                    <p:embed/>
                  </p:oleObj>
                </mc:Choice>
                <mc:Fallback>
                  <p:oleObj name="Equation" r:id="rId5" imgW="58394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8" y="3388"/>
                          <a:ext cx="36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400" name="Object 9"/>
            <p:cNvGraphicFramePr>
              <a:graphicFrameLocks noChangeAspect="1"/>
            </p:cNvGraphicFramePr>
            <p:nvPr/>
          </p:nvGraphicFramePr>
          <p:xfrm>
            <a:off x="2880" y="3504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26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504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401" name="Object 10"/>
            <p:cNvGraphicFramePr>
              <a:graphicFrameLocks noChangeAspect="1"/>
            </p:cNvGraphicFramePr>
            <p:nvPr/>
          </p:nvGraphicFramePr>
          <p:xfrm>
            <a:off x="2160" y="3408"/>
            <a:ext cx="152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27" name="Equation" r:id="rId9" imgW="241195" imgH="723586" progId="Equation.DSMT4">
                    <p:embed/>
                  </p:oleObj>
                </mc:Choice>
                <mc:Fallback>
                  <p:oleObj name="Equation" r:id="rId9" imgW="241195" imgH="723586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3408"/>
                          <a:ext cx="152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402" name="Object 11"/>
            <p:cNvGraphicFramePr>
              <a:graphicFrameLocks noChangeAspect="1"/>
            </p:cNvGraphicFramePr>
            <p:nvPr/>
          </p:nvGraphicFramePr>
          <p:xfrm>
            <a:off x="4336" y="3404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28" name="Equation" r:id="rId11" imgW="685800" imgH="800100" progId="Equation.DSMT4">
                    <p:embed/>
                  </p:oleObj>
                </mc:Choice>
                <mc:Fallback>
                  <p:oleObj name="Equation" r:id="rId11" imgW="685800" imgH="80010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6" y="3404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403" name="Object 12"/>
            <p:cNvGraphicFramePr>
              <a:graphicFrameLocks noChangeAspect="1"/>
            </p:cNvGraphicFramePr>
            <p:nvPr/>
          </p:nvGraphicFramePr>
          <p:xfrm>
            <a:off x="812" y="3760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29" name="Equation" r:id="rId13" imgW="685800" imgH="800100" progId="Equation.DSMT4">
                    <p:embed/>
                  </p:oleObj>
                </mc:Choice>
                <mc:Fallback>
                  <p:oleObj name="Equation" r:id="rId13" imgW="685800" imgH="8001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2" y="3760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7404" name="Picture 1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008"/>
              <a:ext cx="1972" cy="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12. В </a:t>
            </a:r>
            <a:r>
              <a:rPr lang="ru-RU" altLang="ru-RU" sz="2400"/>
              <a:t>правильной </a:t>
            </a:r>
            <a:r>
              <a:rPr lang="en-US" altLang="ru-RU" sz="2400"/>
              <a:t>6-</a:t>
            </a:r>
            <a:r>
              <a:rPr lang="ru-RU" altLang="ru-RU" sz="2400"/>
              <a:t>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ru-RU" altLang="ru-RU" sz="2400"/>
              <a:t>,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от точки </a:t>
            </a:r>
            <a:r>
              <a:rPr lang="en-US" altLang="ru-RU" sz="2400" i="1"/>
              <a:t>A</a:t>
            </a:r>
            <a:r>
              <a:rPr lang="ru-RU" altLang="ru-RU" sz="2400"/>
              <a:t> до плоскости </a:t>
            </a:r>
            <a:r>
              <a:rPr lang="en-US" altLang="ru-RU" sz="2400" i="1"/>
              <a:t>SBC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2932" name="Group 4"/>
          <p:cNvGrpSpPr>
            <a:grpSpLocks/>
          </p:cNvGrpSpPr>
          <p:nvPr/>
        </p:nvGrpSpPr>
        <p:grpSpPr bwMode="auto">
          <a:xfrm>
            <a:off x="381000" y="1600200"/>
            <a:ext cx="8534400" cy="5257800"/>
            <a:chOff x="240" y="1008"/>
            <a:chExt cx="5376" cy="3312"/>
          </a:xfrm>
        </p:grpSpPr>
        <p:sp>
          <p:nvSpPr>
            <p:cNvPr id="189445" name="Text Box 5"/>
            <p:cNvSpPr txBox="1">
              <a:spLocks noChangeArrowheads="1"/>
            </p:cNvSpPr>
            <p:nvPr/>
          </p:nvSpPr>
          <p:spPr bwMode="auto">
            <a:xfrm>
              <a:off x="336" y="393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89446" name="Text Box 6"/>
            <p:cNvSpPr txBox="1">
              <a:spLocks noChangeArrowheads="1"/>
            </p:cNvSpPr>
            <p:nvPr/>
          </p:nvSpPr>
          <p:spPr bwMode="auto">
            <a:xfrm>
              <a:off x="240" y="3024"/>
              <a:ext cx="537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 </a:t>
              </a:r>
              <a:r>
                <a:rPr lang="ru-RU" altLang="ru-RU" sz="2400"/>
                <a:t>– центр основания, </a:t>
              </a:r>
              <a:r>
                <a:rPr lang="en-US" altLang="ru-RU" sz="2400" i="1"/>
                <a:t>G</a:t>
              </a:r>
              <a:r>
                <a:rPr lang="ru-RU" altLang="ru-RU" sz="2400"/>
                <a:t> – середина ребра </a:t>
              </a:r>
              <a:r>
                <a:rPr lang="en-US" altLang="ru-RU" sz="2400" i="1"/>
                <a:t>BC</a:t>
              </a:r>
              <a:r>
                <a:rPr lang="ru-RU" altLang="ru-RU" sz="2400" i="1"/>
                <a:t>.</a:t>
              </a:r>
              <a:r>
                <a:rPr lang="ru-RU" altLang="ru-RU" sz="2400"/>
                <a:t> Искомое расстояние равно высоте </a:t>
              </a:r>
              <a:r>
                <a:rPr lang="en-US" altLang="ru-RU" sz="2400" i="1"/>
                <a:t>OH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SOG</a:t>
              </a:r>
              <a:r>
                <a:rPr lang="en-US" altLang="ru-RU" sz="2400"/>
                <a:t>, </a:t>
              </a:r>
              <a:r>
                <a:rPr lang="ru-RU" altLang="ru-RU" sz="2400"/>
                <a:t>в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котором </a:t>
              </a:r>
              <a:r>
                <a:rPr lang="en-US" altLang="ru-RU" sz="2400" i="1"/>
                <a:t>SO =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OG =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SG =          </a:t>
              </a:r>
              <a:r>
                <a:rPr lang="ru-RU" altLang="ru-RU" sz="2400"/>
                <a:t>Откуда </a:t>
              </a:r>
              <a:r>
                <a:rPr lang="en-US" altLang="ru-RU" sz="2400" i="1"/>
                <a:t>OH = </a:t>
              </a:r>
              <a:endParaRPr lang="ru-RU" altLang="ru-RU" sz="2400"/>
            </a:p>
          </p:txBody>
        </p:sp>
        <p:graphicFrame>
          <p:nvGraphicFramePr>
            <p:cNvPr id="189447" name="Object 7"/>
            <p:cNvGraphicFramePr>
              <a:graphicFrameLocks noChangeAspect="1"/>
            </p:cNvGraphicFramePr>
            <p:nvPr/>
          </p:nvGraphicFramePr>
          <p:xfrm>
            <a:off x="1440" y="3600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73" name="Equation" r:id="rId5" imgW="444307" imgH="393529" progId="Equation.DSMT4">
                    <p:embed/>
                  </p:oleObj>
                </mc:Choice>
                <mc:Fallback>
                  <p:oleObj name="Equation" r:id="rId5" imgW="444307" imgH="39352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3600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448" name="Object 8"/>
            <p:cNvGraphicFramePr>
              <a:graphicFrameLocks noChangeAspect="1"/>
            </p:cNvGraphicFramePr>
            <p:nvPr/>
          </p:nvGraphicFramePr>
          <p:xfrm>
            <a:off x="2352" y="3476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74" name="Equation" r:id="rId7" imgW="444307" imgH="787058" progId="Equation.DSMT4">
                    <p:embed/>
                  </p:oleObj>
                </mc:Choice>
                <mc:Fallback>
                  <p:oleObj name="Equation" r:id="rId7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3476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449" name="Object 9"/>
            <p:cNvGraphicFramePr>
              <a:graphicFrameLocks noChangeAspect="1"/>
            </p:cNvGraphicFramePr>
            <p:nvPr/>
          </p:nvGraphicFramePr>
          <p:xfrm>
            <a:off x="3168" y="3504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75" name="Equation" r:id="rId9" imgW="660400" imgH="787400" progId="Equation.DSMT4">
                    <p:embed/>
                  </p:oleObj>
                </mc:Choice>
                <mc:Fallback>
                  <p:oleObj name="Equation" r:id="rId9" imgW="6604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3504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450" name="Object 10"/>
            <p:cNvGraphicFramePr>
              <a:graphicFrameLocks noChangeAspect="1"/>
            </p:cNvGraphicFramePr>
            <p:nvPr/>
          </p:nvGraphicFramePr>
          <p:xfrm>
            <a:off x="4704" y="3500"/>
            <a:ext cx="41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76" name="Equation" r:id="rId11" imgW="660113" imgH="799753" progId="Equation.DSMT4">
                    <p:embed/>
                  </p:oleObj>
                </mc:Choice>
                <mc:Fallback>
                  <p:oleObj name="Equation" r:id="rId11" imgW="660113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3500"/>
                          <a:ext cx="41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451" name="Object 11"/>
            <p:cNvGraphicFramePr>
              <a:graphicFrameLocks noChangeAspect="1"/>
            </p:cNvGraphicFramePr>
            <p:nvPr/>
          </p:nvGraphicFramePr>
          <p:xfrm>
            <a:off x="1052" y="3816"/>
            <a:ext cx="41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9477" name="Equation" r:id="rId13" imgW="660113" imgH="799753" progId="Equation.DSMT4">
                    <p:embed/>
                  </p:oleObj>
                </mc:Choice>
                <mc:Fallback>
                  <p:oleObj name="Equation" r:id="rId13" imgW="660113" imgH="799753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2" y="3816"/>
                          <a:ext cx="41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9452" name="Picture 1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008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15" name="Text Box 4"/>
              <p:cNvSpPr txBox="1">
                <a:spLocks noChangeArrowheads="1"/>
              </p:cNvSpPr>
              <p:nvPr/>
            </p:nvSpPr>
            <p:spPr bwMode="auto">
              <a:xfrm>
                <a:off x="0" y="188640"/>
                <a:ext cx="9144000" cy="22695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800" dirty="0" smtClean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2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. Треугольник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– прямоугольный, угол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 – прямой. </a:t>
                </a:r>
                <a:r>
                  <a:rPr lang="ru-RU" altLang="ru-RU" sz="2400" dirty="0"/>
                  <a:t>Пусть </a:t>
                </a:r>
                <a:r>
                  <a:rPr lang="en-US" altLang="ru-RU" sz="2400" i="1" dirty="0"/>
                  <a:t>AB = c</a:t>
                </a:r>
                <a:r>
                  <a:rPr lang="en-US" altLang="ru-RU" sz="2400" dirty="0"/>
                  <a:t>, </a:t>
                </a:r>
                <a:r>
                  <a:rPr lang="en-US" altLang="ru-RU" sz="2400" i="1" dirty="0"/>
                  <a:t>AC = b</a:t>
                </a:r>
                <a:r>
                  <a:rPr lang="en-US" altLang="ru-RU" sz="2400" dirty="0"/>
                  <a:t>. </a:t>
                </a:r>
                <a:r>
                  <a:rPr lang="ru-RU" altLang="ru-RU" sz="2400" dirty="0" smtClean="0"/>
                  <a:t>Тогда </a:t>
                </a:r>
                <a:r>
                  <a:rPr lang="ru-RU" altLang="ru-RU" sz="2400" dirty="0"/>
                  <a:t>гипотенуза </a:t>
                </a:r>
                <a:r>
                  <a:rPr lang="en-US" altLang="ru-RU" sz="2400" i="1" dirty="0"/>
                  <a:t>BC </a:t>
                </a:r>
                <a:r>
                  <a:rPr lang="ru-RU" altLang="ru-RU" sz="2400" dirty="0"/>
                  <a:t>равна       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ru-RU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altLang="ru-RU" sz="2400" dirty="0"/>
                  <a:t>. Удвоенная площадь треугольника </a:t>
                </a:r>
                <a:r>
                  <a:rPr lang="en-US" altLang="ru-RU" sz="2400" i="1" dirty="0"/>
                  <a:t>ABC</a:t>
                </a:r>
                <a:r>
                  <a:rPr lang="ru-RU" altLang="ru-RU" sz="2400" dirty="0"/>
                  <a:t>, с одной стороны, равна </a:t>
                </a:r>
                <a:r>
                  <a:rPr lang="en-US" altLang="ru-RU" sz="2400" i="1" dirty="0" err="1"/>
                  <a:t>bc</a:t>
                </a:r>
                <a:r>
                  <a:rPr lang="ru-RU" altLang="ru-RU" sz="2400" dirty="0"/>
                  <a:t>, а с другой </a:t>
                </a: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h</m:t>
                    </m:r>
                    <m:rad>
                      <m:radPr>
                        <m:degHide m:val="on"/>
                        <m:ctrlPr>
                          <a:rPr lang="en-US" altLang="ru-RU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ru-RU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ru-RU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altLang="ru-RU" sz="2400" dirty="0" smtClean="0"/>
                  <a:t> </a:t>
                </a:r>
                <a:r>
                  <a:rPr lang="ru-RU" altLang="ru-RU" sz="2400" dirty="0"/>
                  <a:t>Следовательно,                  </a:t>
                </a:r>
                <a:endParaRPr lang="en-US" altLang="ru-RU" sz="2400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ru-RU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ru-RU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ru-RU" sz="2400" dirty="0" smtClean="0">
                    <a:cs typeface="Times New Roman" panose="02020603050405020304" pitchFamily="18" charset="0"/>
                  </a:rPr>
                  <a:t>.</a:t>
                </a:r>
                <a:endParaRPr lang="ru-RU" altLang="ru-RU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1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88640"/>
                <a:ext cx="9144000" cy="2269532"/>
              </a:xfrm>
              <a:prstGeom prst="rect">
                <a:avLst/>
              </a:prstGeom>
              <a:blipFill>
                <a:blip r:embed="rId3"/>
                <a:stretch>
                  <a:fillRect l="-1000" r="-1000" b="-107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452813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7053"/>
            <a:ext cx="4446588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13. В </a:t>
            </a:r>
            <a:r>
              <a:rPr lang="ru-RU" altLang="ru-RU" sz="2400"/>
              <a:t>правильной </a:t>
            </a:r>
            <a:r>
              <a:rPr lang="en-US" altLang="ru-RU" sz="2400"/>
              <a:t>6-</a:t>
            </a:r>
            <a:r>
              <a:rPr lang="ru-RU" altLang="ru-RU" sz="2400"/>
              <a:t>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ru-RU" altLang="ru-RU" sz="2400"/>
              <a:t>,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от точки </a:t>
            </a:r>
            <a:r>
              <a:rPr lang="en-US" altLang="ru-RU" sz="2400" i="1"/>
              <a:t>A</a:t>
            </a:r>
            <a:r>
              <a:rPr lang="ru-RU" altLang="ru-RU" sz="2400"/>
              <a:t> до плоскости </a:t>
            </a:r>
            <a:r>
              <a:rPr lang="en-US" altLang="ru-RU" sz="2400" i="1"/>
              <a:t>SCD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4980" name="Group 4"/>
          <p:cNvGrpSpPr>
            <a:grpSpLocks/>
          </p:cNvGrpSpPr>
          <p:nvPr/>
        </p:nvGrpSpPr>
        <p:grpSpPr bwMode="auto">
          <a:xfrm>
            <a:off x="381000" y="1447800"/>
            <a:ext cx="8534400" cy="5257800"/>
            <a:chOff x="240" y="912"/>
            <a:chExt cx="5376" cy="3312"/>
          </a:xfrm>
        </p:grpSpPr>
        <p:sp>
          <p:nvSpPr>
            <p:cNvPr id="191493" name="Text Box 5"/>
            <p:cNvSpPr txBox="1">
              <a:spLocks noChangeArrowheads="1"/>
            </p:cNvSpPr>
            <p:nvPr/>
          </p:nvSpPr>
          <p:spPr bwMode="auto">
            <a:xfrm>
              <a:off x="336" y="384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91494" name="Text Box 6"/>
            <p:cNvSpPr txBox="1">
              <a:spLocks noChangeArrowheads="1"/>
            </p:cNvSpPr>
            <p:nvPr/>
          </p:nvSpPr>
          <p:spPr bwMode="auto">
            <a:xfrm>
              <a:off x="240" y="2928"/>
              <a:ext cx="537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P</a:t>
              </a:r>
              <a:r>
                <a:rPr lang="en-US" altLang="ru-RU" sz="2400"/>
                <a:t>, </a:t>
              </a:r>
              <a:r>
                <a:rPr lang="en-US" altLang="ru-RU" sz="2400" i="1"/>
                <a:t>Q </a:t>
              </a:r>
              <a:r>
                <a:rPr lang="ru-RU" altLang="ru-RU" sz="2400"/>
                <a:t>– середины ребер </a:t>
              </a:r>
              <a:r>
                <a:rPr lang="en-US" altLang="ru-RU" sz="2400" i="1"/>
                <a:t>AF</a:t>
              </a:r>
              <a:r>
                <a:rPr lang="en-US" altLang="ru-RU" sz="2400"/>
                <a:t>, </a:t>
              </a:r>
              <a:r>
                <a:rPr lang="en-US" altLang="ru-RU" sz="2400" i="1"/>
                <a:t>CD</a:t>
              </a:r>
              <a:r>
                <a:rPr lang="ru-RU" altLang="ru-RU" sz="2400" i="1"/>
                <a:t>.</a:t>
              </a:r>
              <a:r>
                <a:rPr lang="ru-RU" altLang="ru-RU" sz="2400"/>
                <a:t> Искомое расстояние равно высоте </a:t>
              </a:r>
              <a:r>
                <a:rPr lang="en-US" altLang="ru-RU" sz="2400" i="1"/>
                <a:t>PH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SPQ</a:t>
              </a:r>
              <a:r>
                <a:rPr lang="en-US" altLang="ru-RU" sz="2400"/>
                <a:t>, </a:t>
              </a:r>
              <a:r>
                <a:rPr lang="ru-RU" altLang="ru-RU" sz="2400"/>
                <a:t>в</a:t>
              </a:r>
              <a:r>
                <a:rPr lang="en-US" altLang="ru-RU" sz="2400"/>
                <a:t> </a:t>
              </a:r>
              <a:r>
                <a:rPr lang="ru-RU" altLang="ru-RU" sz="2400"/>
                <a:t>котором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PQ = SO =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SP = SQ =         </a:t>
              </a:r>
              <a:r>
                <a:rPr lang="en-US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Откуда </a:t>
              </a:r>
              <a:r>
                <a:rPr lang="en-US" altLang="ru-RU" sz="2400" i="1"/>
                <a:t>PH = </a:t>
              </a:r>
              <a:endParaRPr lang="ru-RU" altLang="ru-RU" sz="2400"/>
            </a:p>
          </p:txBody>
        </p:sp>
        <p:graphicFrame>
          <p:nvGraphicFramePr>
            <p:cNvPr id="191495" name="Object 7"/>
            <p:cNvGraphicFramePr>
              <a:graphicFrameLocks noChangeAspect="1"/>
            </p:cNvGraphicFramePr>
            <p:nvPr/>
          </p:nvGraphicFramePr>
          <p:xfrm>
            <a:off x="1200" y="3504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16" name="Equation" r:id="rId5" imgW="406048" imgH="393359" progId="Equation.DSMT4">
                    <p:embed/>
                  </p:oleObj>
                </mc:Choice>
                <mc:Fallback>
                  <p:oleObj name="Equation" r:id="rId5" imgW="406048" imgH="39335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504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496" name="Object 8"/>
            <p:cNvGraphicFramePr>
              <a:graphicFrameLocks noChangeAspect="1"/>
            </p:cNvGraphicFramePr>
            <p:nvPr/>
          </p:nvGraphicFramePr>
          <p:xfrm>
            <a:off x="2496" y="3408"/>
            <a:ext cx="36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17" name="Equation" r:id="rId7" imgW="583947" imgH="787058" progId="Equation.DSMT4">
                    <p:embed/>
                  </p:oleObj>
                </mc:Choice>
                <mc:Fallback>
                  <p:oleObj name="Equation" r:id="rId7" imgW="58394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3408"/>
                          <a:ext cx="36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497" name="Object 9"/>
            <p:cNvGraphicFramePr>
              <a:graphicFrameLocks noChangeAspect="1"/>
            </p:cNvGraphicFramePr>
            <p:nvPr/>
          </p:nvGraphicFramePr>
          <p:xfrm>
            <a:off x="4124" y="3408"/>
            <a:ext cx="51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18" name="Equation" r:id="rId9" imgW="812447" imgH="799753" progId="Equation.DSMT4">
                    <p:embed/>
                  </p:oleObj>
                </mc:Choice>
                <mc:Fallback>
                  <p:oleObj name="Equation" r:id="rId9" imgW="812447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4" y="3408"/>
                          <a:ext cx="51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498" name="Object 10"/>
            <p:cNvGraphicFramePr>
              <a:graphicFrameLocks noChangeAspect="1"/>
            </p:cNvGraphicFramePr>
            <p:nvPr/>
          </p:nvGraphicFramePr>
          <p:xfrm>
            <a:off x="1004" y="3720"/>
            <a:ext cx="51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1519" name="Equation" r:id="rId11" imgW="812447" imgH="799753" progId="Equation.DSMT4">
                    <p:embed/>
                  </p:oleObj>
                </mc:Choice>
                <mc:Fallback>
                  <p:oleObj name="Equation" r:id="rId11" imgW="812447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4" y="3720"/>
                          <a:ext cx="51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1499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912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14. В </a:t>
            </a:r>
            <a:r>
              <a:rPr lang="ru-RU" altLang="ru-RU" sz="2400"/>
              <a:t>правильной </a:t>
            </a:r>
            <a:r>
              <a:rPr lang="en-US" altLang="ru-RU" sz="2400"/>
              <a:t>6-</a:t>
            </a:r>
            <a:r>
              <a:rPr lang="ru-RU" altLang="ru-RU" sz="2400"/>
              <a:t>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ru-RU" altLang="ru-RU" sz="2400"/>
              <a:t>,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от точки </a:t>
            </a:r>
            <a:r>
              <a:rPr lang="en-US" altLang="ru-RU" sz="2400" i="1"/>
              <a:t>A</a:t>
            </a:r>
            <a:r>
              <a:rPr lang="ru-RU" altLang="ru-RU" sz="2400"/>
              <a:t> до плоскости </a:t>
            </a:r>
            <a:r>
              <a:rPr lang="en-US" altLang="ru-RU" sz="2400" i="1"/>
              <a:t>SBD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7028" name="Group 4"/>
          <p:cNvGrpSpPr>
            <a:grpSpLocks/>
          </p:cNvGrpSpPr>
          <p:nvPr/>
        </p:nvGrpSpPr>
        <p:grpSpPr bwMode="auto">
          <a:xfrm>
            <a:off x="381000" y="1447800"/>
            <a:ext cx="8534400" cy="5257800"/>
            <a:chOff x="240" y="912"/>
            <a:chExt cx="5376" cy="3312"/>
          </a:xfrm>
        </p:grpSpPr>
        <p:sp>
          <p:nvSpPr>
            <p:cNvPr id="193541" name="Text Box 5"/>
            <p:cNvSpPr txBox="1">
              <a:spLocks noChangeArrowheads="1"/>
            </p:cNvSpPr>
            <p:nvPr/>
          </p:nvSpPr>
          <p:spPr bwMode="auto">
            <a:xfrm>
              <a:off x="336" y="384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93542" name="Text Box 6"/>
            <p:cNvSpPr txBox="1">
              <a:spLocks noChangeArrowheads="1"/>
            </p:cNvSpPr>
            <p:nvPr/>
          </p:nvSpPr>
          <p:spPr bwMode="auto">
            <a:xfrm>
              <a:off x="240" y="2928"/>
              <a:ext cx="537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P</a:t>
              </a:r>
              <a:r>
                <a:rPr lang="en-US" altLang="ru-RU" sz="2400"/>
                <a:t>, </a:t>
              </a:r>
              <a:r>
                <a:rPr lang="en-US" altLang="ru-RU" sz="2400" i="1"/>
                <a:t>Q </a:t>
              </a:r>
              <a:r>
                <a:rPr lang="ru-RU" altLang="ru-RU" sz="2400"/>
                <a:t>– середины отрезков </a:t>
              </a:r>
              <a:r>
                <a:rPr lang="en-US" altLang="ru-RU" sz="2400" i="1"/>
                <a:t>AE</a:t>
              </a:r>
              <a:r>
                <a:rPr lang="en-US" altLang="ru-RU" sz="2400"/>
                <a:t>, </a:t>
              </a:r>
              <a:r>
                <a:rPr lang="en-US" altLang="ru-RU" sz="2400" i="1"/>
                <a:t>BD</a:t>
              </a:r>
              <a:r>
                <a:rPr lang="ru-RU" altLang="ru-RU" sz="2400" i="1"/>
                <a:t>.</a:t>
              </a:r>
              <a:r>
                <a:rPr lang="ru-RU" altLang="ru-RU" sz="2400"/>
                <a:t> Искомое расстояние равно высоте </a:t>
              </a:r>
              <a:r>
                <a:rPr lang="en-US" altLang="ru-RU" sz="2400" i="1"/>
                <a:t>PH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SPQ</a:t>
              </a:r>
              <a:r>
                <a:rPr lang="en-US" altLang="ru-RU" sz="2400"/>
                <a:t>, </a:t>
              </a:r>
              <a:r>
                <a:rPr lang="ru-RU" altLang="ru-RU" sz="2400"/>
                <a:t>в</a:t>
              </a:r>
              <a:r>
                <a:rPr lang="en-US" altLang="ru-RU" sz="2400"/>
                <a:t> </a:t>
              </a:r>
              <a:r>
                <a:rPr lang="ru-RU" altLang="ru-RU" sz="2400"/>
                <a:t>котором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PQ = </a:t>
              </a:r>
              <a:r>
                <a:rPr lang="en-US" altLang="ru-RU" sz="2400"/>
                <a:t>1, </a:t>
              </a:r>
              <a:r>
                <a:rPr lang="en-US" altLang="ru-RU" sz="2400" i="1"/>
                <a:t>SP = SQ =  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SO =        </a:t>
              </a:r>
              <a:r>
                <a:rPr lang="ru-RU" altLang="ru-RU" sz="2400"/>
                <a:t>Откуда </a:t>
              </a:r>
              <a:r>
                <a:rPr lang="en-US" altLang="ru-RU" sz="2400" i="1"/>
                <a:t>PH = </a:t>
              </a:r>
              <a:endParaRPr lang="ru-RU" altLang="ru-RU" sz="2400"/>
            </a:p>
          </p:txBody>
        </p:sp>
        <p:graphicFrame>
          <p:nvGraphicFramePr>
            <p:cNvPr id="193543" name="Object 7"/>
            <p:cNvGraphicFramePr>
              <a:graphicFrameLocks noChangeAspect="1"/>
            </p:cNvGraphicFramePr>
            <p:nvPr/>
          </p:nvGraphicFramePr>
          <p:xfrm>
            <a:off x="1872" y="3408"/>
            <a:ext cx="36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64" name="Equation" r:id="rId5" imgW="583947" imgH="787058" progId="Equation.DSMT4">
                    <p:embed/>
                  </p:oleObj>
                </mc:Choice>
                <mc:Fallback>
                  <p:oleObj name="Equation" r:id="rId5" imgW="583947" imgH="787058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3408"/>
                          <a:ext cx="36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544" name="Object 8"/>
            <p:cNvGraphicFramePr>
              <a:graphicFrameLocks noChangeAspect="1"/>
            </p:cNvGraphicFramePr>
            <p:nvPr/>
          </p:nvGraphicFramePr>
          <p:xfrm>
            <a:off x="4308" y="3408"/>
            <a:ext cx="53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65" name="Equation" r:id="rId7" imgW="850531" imgH="799753" progId="Equation.DSMT4">
                    <p:embed/>
                  </p:oleObj>
                </mc:Choice>
                <mc:Fallback>
                  <p:oleObj name="Equation" r:id="rId7" imgW="850531" imgH="799753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8" y="3408"/>
                          <a:ext cx="53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545" name="Object 9"/>
            <p:cNvGraphicFramePr>
              <a:graphicFrameLocks noChangeAspect="1"/>
            </p:cNvGraphicFramePr>
            <p:nvPr/>
          </p:nvGraphicFramePr>
          <p:xfrm>
            <a:off x="992" y="3720"/>
            <a:ext cx="53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66" name="Equation" r:id="rId9" imgW="850531" imgH="799753" progId="Equation.DSMT4">
                    <p:embed/>
                  </p:oleObj>
                </mc:Choice>
                <mc:Fallback>
                  <p:oleObj name="Equation" r:id="rId9" imgW="850531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2" y="3720"/>
                          <a:ext cx="53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546" name="Object 10"/>
            <p:cNvGraphicFramePr>
              <a:graphicFrameLocks noChangeAspect="1"/>
            </p:cNvGraphicFramePr>
            <p:nvPr/>
          </p:nvGraphicFramePr>
          <p:xfrm>
            <a:off x="2784" y="3504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67" name="Equation" r:id="rId11" imgW="444307" imgH="393529" progId="Equation.DSMT4">
                    <p:embed/>
                  </p:oleObj>
                </mc:Choice>
                <mc:Fallback>
                  <p:oleObj name="Equation" r:id="rId11" imgW="444307" imgH="393529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504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3547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912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7848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15.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</a:t>
            </a:r>
            <a:r>
              <a:rPr lang="en-US" altLang="ru-RU" sz="2400">
                <a:cs typeface="Times New Roman" panose="02020603050405020304" pitchFamily="18" charset="0"/>
              </a:rPr>
              <a:t>      </a:t>
            </a:r>
            <a:r>
              <a:rPr lang="ru-RU" altLang="ru-RU" sz="2400"/>
              <a:t>     </a:t>
            </a:r>
            <a:r>
              <a:rPr lang="en-US" altLang="ru-RU" sz="2400">
                <a:cs typeface="Times New Roman" panose="02020603050405020304" pitchFamily="18" charset="0"/>
              </a:rPr>
              <a:t>  </a:t>
            </a:r>
            <a:r>
              <a:rPr lang="ru-RU" altLang="ru-RU" sz="2400"/>
              <a:t>точкой </a:t>
            </a:r>
            <a:r>
              <a:rPr lang="en-US" altLang="ru-RU" sz="2400" i="1"/>
              <a:t>A </a:t>
            </a:r>
            <a:r>
              <a:rPr lang="ru-RU" altLang="ru-RU" sz="2400"/>
              <a:t>и </a:t>
            </a:r>
            <a:r>
              <a:rPr lang="ru-RU" altLang="ru-RU" sz="2400">
                <a:cs typeface="Times New Roman" panose="02020603050405020304" pitchFamily="18" charset="0"/>
              </a:rPr>
              <a:t>п</a:t>
            </a:r>
            <a:r>
              <a:rPr lang="ru-RU" altLang="ru-RU" sz="2400"/>
              <a:t>лоскостью </a:t>
            </a:r>
            <a:r>
              <a:rPr lang="en-US" altLang="ru-RU" sz="2400" i="1"/>
              <a:t>BCA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2148" name="Group 4"/>
          <p:cNvGrpSpPr>
            <a:grpSpLocks/>
          </p:cNvGrpSpPr>
          <p:nvPr/>
        </p:nvGrpSpPr>
        <p:grpSpPr bwMode="auto">
          <a:xfrm>
            <a:off x="152400" y="1676400"/>
            <a:ext cx="8305800" cy="4273550"/>
            <a:chOff x="96" y="1056"/>
            <a:chExt cx="5232" cy="2692"/>
          </a:xfrm>
        </p:grpSpPr>
        <p:sp>
          <p:nvSpPr>
            <p:cNvPr id="195589" name="Text Box 5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95590" name="Object 6"/>
            <p:cNvGraphicFramePr>
              <a:graphicFrameLocks noChangeAspect="1"/>
            </p:cNvGraphicFramePr>
            <p:nvPr/>
          </p:nvGraphicFramePr>
          <p:xfrm>
            <a:off x="1144" y="3164"/>
            <a:ext cx="488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12" name="Equation" r:id="rId4" imgW="774364" imgH="926698" progId="Equation.DSMT4">
                    <p:embed/>
                  </p:oleObj>
                </mc:Choice>
                <mc:Fallback>
                  <p:oleObj name="Equation" r:id="rId4" imgW="774364" imgH="92669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3164"/>
                          <a:ext cx="488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5591" name="Text Box 7"/>
            <p:cNvSpPr txBox="1">
              <a:spLocks noChangeArrowheads="1"/>
            </p:cNvSpPr>
            <p:nvPr/>
          </p:nvSpPr>
          <p:spPr bwMode="auto">
            <a:xfrm>
              <a:off x="2064" y="1152"/>
              <a:ext cx="3264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Через точки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D</a:t>
              </a:r>
              <a:r>
                <a:rPr lang="ru-RU" altLang="ru-RU" sz="2400"/>
                <a:t> – середину ребра </a:t>
              </a:r>
              <a:r>
                <a:rPr lang="en-US" altLang="ru-RU" sz="2400" i="1"/>
                <a:t>BC</a:t>
              </a:r>
              <a:r>
                <a:rPr lang="ru-RU" altLang="ru-RU" sz="2400"/>
                <a:t>, проведем прямую. Искомым расстоянием</a:t>
              </a:r>
              <a:r>
                <a:rPr lang="en-US" altLang="ru-RU" sz="2400" i="1"/>
                <a:t>  </a:t>
              </a:r>
              <a:r>
                <a:rPr lang="ru-RU" altLang="ru-RU" sz="2400"/>
                <a:t>будет расстояние </a:t>
              </a:r>
              <a:r>
                <a:rPr lang="en-US" altLang="ru-RU" sz="2400" i="1"/>
                <a:t>AE </a:t>
              </a:r>
              <a:r>
                <a:rPr lang="ru-RU" altLang="ru-RU" sz="2400"/>
                <a:t>от точки </a:t>
              </a:r>
              <a:r>
                <a:rPr lang="en-US" altLang="ru-RU" sz="2400" i="1"/>
                <a:t>A </a:t>
              </a:r>
              <a:r>
                <a:rPr lang="ru-RU" altLang="ru-RU" sz="2400"/>
                <a:t>до этой прямой. В прямоугольном треугольнике </a:t>
              </a:r>
              <a:r>
                <a:rPr lang="en-US" altLang="ru-RU" sz="2400" i="1"/>
                <a:t>ADA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имеем,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AD </a:t>
              </a:r>
              <a:r>
                <a:rPr lang="en-US" altLang="ru-RU" sz="2400"/>
                <a:t>=       , </a:t>
              </a:r>
              <a:r>
                <a:rPr lang="en-US" altLang="ru-RU" sz="2400" i="1"/>
                <a:t>DA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</a:t>
              </a:r>
              <a:r>
                <a:rPr lang="en-US" altLang="ru-RU" sz="2400"/>
                <a:t> </a:t>
              </a:r>
              <a:endParaRPr lang="ru-RU" altLang="ru-RU" sz="2400"/>
            </a:p>
          </p:txBody>
        </p:sp>
        <p:graphicFrame>
          <p:nvGraphicFramePr>
            <p:cNvPr id="195592" name="Object 8"/>
            <p:cNvGraphicFramePr>
              <a:graphicFrameLocks noChangeAspect="1"/>
            </p:cNvGraphicFramePr>
            <p:nvPr/>
          </p:nvGraphicFramePr>
          <p:xfrm>
            <a:off x="3312" y="2544"/>
            <a:ext cx="282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13" name="Equation" r:id="rId6" imgW="444307" imgH="787058" progId="Equation.DSMT4">
                    <p:embed/>
                  </p:oleObj>
                </mc:Choice>
                <mc:Fallback>
                  <p:oleObj name="Equation" r:id="rId6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544"/>
                          <a:ext cx="282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593" name="Object 9"/>
            <p:cNvGraphicFramePr>
              <a:graphicFrameLocks noChangeAspect="1"/>
            </p:cNvGraphicFramePr>
            <p:nvPr/>
          </p:nvGraphicFramePr>
          <p:xfrm>
            <a:off x="4224" y="2544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14" name="Equation" r:id="rId8" imgW="469900" imgH="787400" progId="Equation.DSMT4">
                    <p:embed/>
                  </p:oleObj>
                </mc:Choice>
                <mc:Fallback>
                  <p:oleObj name="Equation" r:id="rId8" imgW="4699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544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5594" name="Object 10"/>
            <p:cNvGraphicFramePr>
              <a:graphicFrameLocks noChangeAspect="1"/>
            </p:cNvGraphicFramePr>
            <p:nvPr/>
          </p:nvGraphicFramePr>
          <p:xfrm>
            <a:off x="3888" y="2928"/>
            <a:ext cx="427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15" name="Equation" r:id="rId10" imgW="672808" imgH="799753" progId="Equation.DSMT4">
                    <p:embed/>
                  </p:oleObj>
                </mc:Choice>
                <mc:Fallback>
                  <p:oleObj name="Equation" r:id="rId10" imgW="672808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2928"/>
                          <a:ext cx="427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5595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56"/>
              <a:ext cx="1939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7848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16.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</a:t>
            </a:r>
            <a:r>
              <a:rPr lang="ru-RU" altLang="ru-RU" sz="2400"/>
              <a:t>             точкой </a:t>
            </a:r>
            <a:r>
              <a:rPr lang="en-US" altLang="ru-RU" sz="2400" i="1"/>
              <a:t>A </a:t>
            </a:r>
            <a:r>
              <a:rPr lang="ru-RU" altLang="ru-RU" sz="2400"/>
              <a:t>и плоскостью 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B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ru-RU" altLang="ru-RU" sz="2400"/>
              <a:t>.</a:t>
            </a: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3172" name="Group 4"/>
          <p:cNvGrpSpPr>
            <a:grpSpLocks/>
          </p:cNvGrpSpPr>
          <p:nvPr/>
        </p:nvGrpSpPr>
        <p:grpSpPr bwMode="auto">
          <a:xfrm>
            <a:off x="152400" y="1676400"/>
            <a:ext cx="8763000" cy="3892550"/>
            <a:chOff x="96" y="1056"/>
            <a:chExt cx="5520" cy="2452"/>
          </a:xfrm>
        </p:grpSpPr>
        <p:sp>
          <p:nvSpPr>
            <p:cNvPr id="196613" name="Text Box 5"/>
            <p:cNvSpPr txBox="1">
              <a:spLocks noChangeArrowheads="1"/>
            </p:cNvSpPr>
            <p:nvPr/>
          </p:nvSpPr>
          <p:spPr bwMode="auto">
            <a:xfrm>
              <a:off x="2840" y="31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96614" name="Object 6"/>
            <p:cNvGraphicFramePr>
              <a:graphicFrameLocks noChangeAspect="1"/>
            </p:cNvGraphicFramePr>
            <p:nvPr/>
          </p:nvGraphicFramePr>
          <p:xfrm>
            <a:off x="3456" y="2924"/>
            <a:ext cx="488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26" name="Equation" r:id="rId4" imgW="774364" imgH="926698" progId="Equation.DSMT4">
                    <p:embed/>
                  </p:oleObj>
                </mc:Choice>
                <mc:Fallback>
                  <p:oleObj name="Equation" r:id="rId4" imgW="774364" imgH="92669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6" y="2924"/>
                          <a:ext cx="488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6615" name="Text Box 7"/>
            <p:cNvSpPr txBox="1">
              <a:spLocks noChangeArrowheads="1"/>
            </p:cNvSpPr>
            <p:nvPr/>
          </p:nvSpPr>
          <p:spPr bwMode="auto">
            <a:xfrm>
              <a:off x="2352" y="1152"/>
              <a:ext cx="3264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Достроим данную треугольную призму до четырехугольной. Искомым расстоянием</a:t>
              </a:r>
              <a:r>
                <a:rPr lang="en-US" altLang="ru-RU" sz="2400" i="1"/>
                <a:t>  </a:t>
              </a:r>
              <a:r>
                <a:rPr lang="ru-RU" altLang="ru-RU" sz="2400"/>
                <a:t>будет расстояние от точки </a:t>
              </a:r>
              <a:r>
                <a:rPr lang="en-US" altLang="ru-RU" sz="2400" i="1"/>
                <a:t>A</a:t>
              </a:r>
              <a:r>
                <a:rPr lang="ru-RU" altLang="ru-RU" sz="2400" baseline="-25000"/>
                <a:t>1</a:t>
              </a:r>
              <a:r>
                <a:rPr lang="en-US" altLang="ru-RU" sz="2400" i="1"/>
                <a:t> </a:t>
              </a:r>
              <a:r>
                <a:rPr lang="ru-RU" altLang="ru-RU" sz="2400"/>
                <a:t>до плоскости </a:t>
              </a:r>
              <a:r>
                <a:rPr lang="en-US" altLang="ru-RU" sz="2400" i="1"/>
                <a:t>CDA</a:t>
              </a:r>
              <a:r>
                <a:rPr lang="en-US" altLang="ru-RU" sz="2400" baseline="-25000"/>
                <a:t>1 </a:t>
              </a:r>
              <a:r>
                <a:rPr lang="ru-RU" altLang="ru-RU" sz="2400"/>
                <a:t>в призме </a:t>
              </a:r>
              <a:r>
                <a:rPr lang="en-US" altLang="ru-RU" sz="2400" i="1"/>
                <a:t>A</a:t>
              </a:r>
              <a:r>
                <a:rPr lang="en-US" altLang="ru-RU" sz="2400"/>
                <a:t> … 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. Это расстояние мы нашли в предыдущей задаче. Оно равно</a:t>
              </a:r>
            </a:p>
          </p:txBody>
        </p:sp>
        <p:graphicFrame>
          <p:nvGraphicFramePr>
            <p:cNvPr id="196616" name="Object 8"/>
            <p:cNvGraphicFramePr>
              <a:graphicFrameLocks noChangeAspect="1"/>
            </p:cNvGraphicFramePr>
            <p:nvPr/>
          </p:nvGraphicFramePr>
          <p:xfrm>
            <a:off x="4992" y="2544"/>
            <a:ext cx="427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27" name="Equation" r:id="rId6" imgW="672808" imgH="799753" progId="Equation.DSMT4">
                    <p:embed/>
                  </p:oleObj>
                </mc:Choice>
                <mc:Fallback>
                  <p:oleObj name="Equation" r:id="rId6" imgW="672808" imgH="799753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2544"/>
                          <a:ext cx="427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661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56"/>
              <a:ext cx="2167" cy="1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17.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</a:t>
            </a:r>
            <a:r>
              <a:rPr lang="ru-RU" altLang="ru-RU" sz="2400"/>
              <a:t>точкой </a:t>
            </a:r>
            <a:r>
              <a:rPr lang="en-US" altLang="ru-RU" sz="2400" i="1"/>
              <a:t>A </a:t>
            </a:r>
            <a:r>
              <a:rPr lang="ru-RU" altLang="ru-RU" sz="2400"/>
              <a:t>и плоскостью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en-US" altLang="ru-RU" sz="2400" i="1"/>
              <a:t>B</a:t>
            </a:r>
            <a:r>
              <a:rPr lang="ru-RU" altLang="ru-RU" sz="2400"/>
              <a:t>.</a:t>
            </a:r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078163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4196" name="Group 4"/>
          <p:cNvGrpSpPr>
            <a:grpSpLocks/>
          </p:cNvGrpSpPr>
          <p:nvPr/>
        </p:nvGrpSpPr>
        <p:grpSpPr bwMode="auto">
          <a:xfrm>
            <a:off x="381000" y="4800600"/>
            <a:ext cx="8458200" cy="1689100"/>
            <a:chOff x="240" y="3024"/>
            <a:chExt cx="5328" cy="1064"/>
          </a:xfrm>
        </p:grpSpPr>
        <p:sp>
          <p:nvSpPr>
            <p:cNvPr id="197637" name="Text Box 5"/>
            <p:cNvSpPr txBox="1">
              <a:spLocks noChangeArrowheads="1"/>
            </p:cNvSpPr>
            <p:nvPr/>
          </p:nvSpPr>
          <p:spPr bwMode="auto">
            <a:xfrm>
              <a:off x="240" y="3024"/>
              <a:ext cx="53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расстоянию от точки </a:t>
              </a:r>
              <a:r>
                <a:rPr lang="en-US" altLang="ru-RU" sz="2400" i="1"/>
                <a:t>A </a:t>
              </a:r>
              <a:r>
                <a:rPr lang="ru-RU" altLang="ru-RU" sz="2400"/>
                <a:t>до плоскости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/>
                <a:t> </a:t>
              </a:r>
              <a:r>
                <a:rPr lang="ru-RU" altLang="ru-RU" sz="2400"/>
                <a:t>из предыдущей задачи.</a:t>
              </a:r>
            </a:p>
          </p:txBody>
        </p:sp>
        <p:sp>
          <p:nvSpPr>
            <p:cNvPr id="197638" name="Text Box 6"/>
            <p:cNvSpPr txBox="1">
              <a:spLocks noChangeArrowheads="1"/>
            </p:cNvSpPr>
            <p:nvPr/>
          </p:nvSpPr>
          <p:spPr bwMode="auto">
            <a:xfrm>
              <a:off x="384" y="369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97639" name="Object 7"/>
            <p:cNvGraphicFramePr>
              <a:graphicFrameLocks noChangeAspect="1"/>
            </p:cNvGraphicFramePr>
            <p:nvPr/>
          </p:nvGraphicFramePr>
          <p:xfrm>
            <a:off x="1056" y="3504"/>
            <a:ext cx="488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644" name="Equation" r:id="rId4" imgW="774364" imgH="926698" progId="Equation.DSMT4">
                    <p:embed/>
                  </p:oleObj>
                </mc:Choice>
                <mc:Fallback>
                  <p:oleObj name="Equation" r:id="rId4" imgW="774364" imgH="926698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3504"/>
                          <a:ext cx="488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18. В </a:t>
            </a:r>
            <a:r>
              <a:rPr lang="ru-RU" altLang="ru-RU" sz="2800"/>
              <a:t>треугольной призме </a:t>
            </a:r>
            <a:r>
              <a:rPr lang="en-US" altLang="ru-RU" sz="2800" i="1"/>
              <a:t>ABCA</a:t>
            </a:r>
            <a:r>
              <a:rPr lang="en-US" altLang="ru-RU" sz="2800" baseline="-25000"/>
              <a:t>1</a:t>
            </a:r>
            <a:r>
              <a:rPr lang="en-US" altLang="ru-RU" sz="2800" i="1"/>
              <a:t>B</a:t>
            </a:r>
            <a:r>
              <a:rPr lang="en-US" altLang="ru-RU" sz="2800" baseline="-25000"/>
              <a:t>1</a:t>
            </a:r>
            <a:r>
              <a:rPr lang="en-US" altLang="ru-RU" sz="2800" i="1"/>
              <a:t>C</a:t>
            </a:r>
            <a:r>
              <a:rPr lang="en-US" altLang="ru-RU" sz="2800" baseline="-25000"/>
              <a:t>1</a:t>
            </a:r>
            <a:r>
              <a:rPr lang="en-US" altLang="ru-RU" sz="2800"/>
              <a:t> </a:t>
            </a:r>
            <a:r>
              <a:rPr lang="ru-RU" altLang="ru-RU" sz="2800"/>
              <a:t>все ребра равны 1, углы </a:t>
            </a:r>
            <a:r>
              <a:rPr lang="en-US" altLang="ru-RU" sz="2800" i="1"/>
              <a:t>A</a:t>
            </a:r>
            <a:r>
              <a:rPr lang="en-US" altLang="ru-RU" sz="2800" baseline="-25000"/>
              <a:t>1</a:t>
            </a:r>
            <a:r>
              <a:rPr lang="en-US" altLang="ru-RU" sz="2800" i="1"/>
              <a:t>AB </a:t>
            </a:r>
            <a:r>
              <a:rPr lang="ru-RU" altLang="ru-RU" sz="2800"/>
              <a:t>и </a:t>
            </a:r>
            <a:r>
              <a:rPr lang="en-US" altLang="ru-RU" sz="2800" i="1"/>
              <a:t>A</a:t>
            </a:r>
            <a:r>
              <a:rPr lang="en-US" altLang="ru-RU" sz="2800" baseline="-25000"/>
              <a:t>1</a:t>
            </a:r>
            <a:r>
              <a:rPr lang="en-US" altLang="ru-RU" sz="2800" i="1"/>
              <a:t>AC </a:t>
            </a:r>
            <a:r>
              <a:rPr lang="ru-RU" altLang="ru-RU" sz="2800"/>
              <a:t>равны 60</a:t>
            </a:r>
            <a:r>
              <a:rPr lang="ru-RU" altLang="ru-RU" sz="2800" baseline="30000"/>
              <a:t>о</a:t>
            </a:r>
            <a:r>
              <a:rPr lang="ru-RU" altLang="ru-RU" sz="2800"/>
              <a:t>. Найдите расстояние от вершины </a:t>
            </a:r>
            <a:r>
              <a:rPr lang="en-US" altLang="ru-RU" sz="2800" i="1"/>
              <a:t>C</a:t>
            </a:r>
            <a:r>
              <a:rPr lang="en-US" altLang="ru-RU" sz="2800" baseline="-25000"/>
              <a:t>1</a:t>
            </a:r>
            <a:r>
              <a:rPr lang="en-US" altLang="ru-RU" sz="2800" i="1"/>
              <a:t> </a:t>
            </a:r>
            <a:r>
              <a:rPr lang="ru-RU" altLang="ru-RU" sz="2800"/>
              <a:t>до плоскости </a:t>
            </a:r>
            <a:r>
              <a:rPr lang="en-US" altLang="ru-RU" sz="2800" i="1"/>
              <a:t>A</a:t>
            </a:r>
            <a:r>
              <a:rPr lang="en-US" altLang="ru-RU" sz="2800" baseline="-25000"/>
              <a:t>1</a:t>
            </a:r>
            <a:r>
              <a:rPr lang="en-US" altLang="ru-RU" sz="2800" i="1"/>
              <a:t>B</a:t>
            </a:r>
            <a:r>
              <a:rPr lang="en-US" altLang="ru-RU" sz="2800" baseline="-25000"/>
              <a:t>1</a:t>
            </a:r>
            <a:r>
              <a:rPr lang="en-US" altLang="ru-RU" sz="2800" i="1"/>
              <a:t>C.</a:t>
            </a:r>
            <a:endParaRPr lang="ru-RU" altLang="ru-RU" sz="2800" i="1"/>
          </a:p>
        </p:txBody>
      </p:sp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275138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5220" name="Group 4"/>
          <p:cNvGrpSpPr>
            <a:grpSpLocks/>
          </p:cNvGrpSpPr>
          <p:nvPr/>
        </p:nvGrpSpPr>
        <p:grpSpPr bwMode="auto">
          <a:xfrm>
            <a:off x="152400" y="1981200"/>
            <a:ext cx="8915400" cy="4495800"/>
            <a:chOff x="96" y="1248"/>
            <a:chExt cx="5616" cy="2832"/>
          </a:xfrm>
        </p:grpSpPr>
        <p:sp>
          <p:nvSpPr>
            <p:cNvPr id="198661" name="Text Box 5"/>
            <p:cNvSpPr txBox="1">
              <a:spLocks noChangeArrowheads="1"/>
            </p:cNvSpPr>
            <p:nvPr/>
          </p:nvSpPr>
          <p:spPr bwMode="auto">
            <a:xfrm>
              <a:off x="2880" y="1296"/>
              <a:ext cx="2832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Пирамида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ru-RU" altLang="ru-RU" sz="2400" i="1"/>
                <a:t> – </a:t>
              </a:r>
              <a:r>
                <a:rPr lang="ru-RU" altLang="ru-RU" sz="2400"/>
                <a:t>правильная с вершиной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, в основании которой квадрат. Следовательно, основанием перпендикуляра, опущенного из вершины 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на плоскость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ru-RU" altLang="ru-RU" sz="2400"/>
                <a:t>, является середина </a:t>
              </a:r>
              <a:r>
                <a:rPr lang="en-US" altLang="ru-RU" sz="2400" i="1"/>
                <a:t>D </a:t>
              </a:r>
              <a:r>
                <a:rPr lang="ru-RU" altLang="ru-RU" sz="2400"/>
                <a:t>отрезка 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/>
                <a:t>. </a:t>
              </a:r>
              <a:r>
                <a:rPr lang="ru-RU" altLang="ru-RU" sz="2400"/>
                <a:t>Длина этого перпендикуляра равна</a:t>
              </a:r>
            </a:p>
          </p:txBody>
        </p:sp>
        <p:graphicFrame>
          <p:nvGraphicFramePr>
            <p:cNvPr id="198662" name="Object 6"/>
            <p:cNvGraphicFramePr>
              <a:graphicFrameLocks noChangeAspect="1"/>
            </p:cNvGraphicFramePr>
            <p:nvPr/>
          </p:nvGraphicFramePr>
          <p:xfrm>
            <a:off x="4848" y="3024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674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3024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8663" name="Text Box 7"/>
            <p:cNvSpPr txBox="1">
              <a:spLocks noChangeArrowheads="1"/>
            </p:cNvSpPr>
            <p:nvPr/>
          </p:nvSpPr>
          <p:spPr bwMode="auto">
            <a:xfrm>
              <a:off x="576" y="3648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98664" name="Object 8"/>
            <p:cNvGraphicFramePr>
              <a:graphicFrameLocks noChangeAspect="1"/>
            </p:cNvGraphicFramePr>
            <p:nvPr/>
          </p:nvGraphicFramePr>
          <p:xfrm>
            <a:off x="1200" y="3504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675" name="Equation" r:id="rId7" imgW="622300" imgH="914400" progId="Equation.DSMT4">
                    <p:embed/>
                  </p:oleObj>
                </mc:Choice>
                <mc:Fallback>
                  <p:oleObj name="Equation" r:id="rId7" imgW="6223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504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866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48"/>
              <a:ext cx="2693" cy="2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19.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</a:t>
            </a:r>
            <a:r>
              <a:rPr lang="ru-RU" altLang="ru-RU" sz="2400"/>
              <a:t>лоскости</a:t>
            </a:r>
            <a:r>
              <a:rPr lang="en-US" altLang="ru-RU" sz="2400"/>
              <a:t> </a:t>
            </a:r>
            <a:r>
              <a:rPr lang="en-US" altLang="ru-RU" sz="2400" i="1"/>
              <a:t>BCC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9433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0340" name="Group 4"/>
          <p:cNvGrpSpPr>
            <a:grpSpLocks/>
          </p:cNvGrpSpPr>
          <p:nvPr/>
        </p:nvGrpSpPr>
        <p:grpSpPr bwMode="auto">
          <a:xfrm>
            <a:off x="304800" y="1219200"/>
            <a:ext cx="8686800" cy="5403850"/>
            <a:chOff x="192" y="768"/>
            <a:chExt cx="5472" cy="3404"/>
          </a:xfrm>
        </p:grpSpPr>
        <p:sp>
          <p:nvSpPr>
            <p:cNvPr id="200709" name="Text Box 5"/>
            <p:cNvSpPr txBox="1">
              <a:spLocks noChangeArrowheads="1"/>
            </p:cNvSpPr>
            <p:nvPr/>
          </p:nvSpPr>
          <p:spPr bwMode="auto">
            <a:xfrm>
              <a:off x="288" y="3744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200710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47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Продолжим отрезки </a:t>
              </a:r>
              <a:r>
                <a:rPr lang="en-US" altLang="ru-RU" sz="2400" i="1"/>
                <a:t>CB</a:t>
              </a:r>
              <a:r>
                <a:rPr lang="en-US" altLang="ru-RU" sz="2400"/>
                <a:t> </a:t>
              </a:r>
              <a:r>
                <a:rPr lang="ru-RU" altLang="ru-RU" sz="2400"/>
                <a:t>и</a:t>
              </a:r>
              <a:r>
                <a:rPr lang="ru-RU" altLang="ru-RU" sz="2400" i="1"/>
                <a:t> </a:t>
              </a:r>
              <a:r>
                <a:rPr lang="en-US" altLang="ru-RU" sz="2400" i="1"/>
                <a:t>FA </a:t>
              </a:r>
              <a:r>
                <a:rPr lang="ru-RU" altLang="ru-RU" sz="2400"/>
                <a:t>до пересечения в точке </a:t>
              </a:r>
              <a:r>
                <a:rPr lang="en-US" altLang="ru-RU" sz="2400" i="1"/>
                <a:t>G</a:t>
              </a:r>
              <a:r>
                <a:rPr lang="ru-RU" altLang="ru-RU" sz="2400"/>
                <a:t>. Треугольник </a:t>
              </a:r>
              <a:r>
                <a:rPr lang="en-US" altLang="ru-RU" sz="2400" i="1"/>
                <a:t>ABG </a:t>
              </a:r>
              <a:r>
                <a:rPr lang="ru-RU" altLang="ru-RU" sz="2400"/>
                <a:t>равносторонний. Искомым  расстоянием является длина высоты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ABG.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</a:t>
              </a:r>
              <a:endParaRPr lang="ru-RU" altLang="ru-RU" sz="2400" i="1"/>
            </a:p>
          </p:txBody>
        </p:sp>
        <p:graphicFrame>
          <p:nvGraphicFramePr>
            <p:cNvPr id="200711" name="Object 7"/>
            <p:cNvGraphicFramePr>
              <a:graphicFrameLocks noChangeAspect="1"/>
            </p:cNvGraphicFramePr>
            <p:nvPr/>
          </p:nvGraphicFramePr>
          <p:xfrm>
            <a:off x="4992" y="3312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722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3312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0712" name="Object 8"/>
            <p:cNvGraphicFramePr>
              <a:graphicFrameLocks noChangeAspect="1"/>
            </p:cNvGraphicFramePr>
            <p:nvPr/>
          </p:nvGraphicFramePr>
          <p:xfrm>
            <a:off x="868" y="3596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723" name="Equation" r:id="rId6" imgW="596900" imgH="914400" progId="Equation.DSMT4">
                    <p:embed/>
                  </p:oleObj>
                </mc:Choice>
                <mc:Fallback>
                  <p:oleObj name="Equation" r:id="rId6" imgW="5969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8" y="3596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071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768"/>
              <a:ext cx="2484" cy="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20.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</a:t>
            </a:r>
            <a:r>
              <a:rPr lang="ru-RU" altLang="ru-RU" sz="2400"/>
              <a:t>лоскости</a:t>
            </a:r>
            <a:r>
              <a:rPr lang="en-US" altLang="ru-RU" sz="2400"/>
              <a:t>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B</a:t>
            </a:r>
            <a:r>
              <a:rPr lang="en-US" altLang="ru-RU" sz="2400" baseline="-25000"/>
              <a:t>1</a:t>
            </a:r>
            <a:r>
              <a:rPr lang="en-US" altLang="ru-RU" sz="2400" i="1"/>
              <a:t>D</a:t>
            </a:r>
            <a:r>
              <a:rPr lang="ru-RU" altLang="ru-RU" sz="2400" i="1"/>
              <a:t>.</a:t>
            </a:r>
          </a:p>
        </p:txBody>
      </p:sp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7508" name="Group 4"/>
          <p:cNvGrpSpPr>
            <a:grpSpLocks/>
          </p:cNvGrpSpPr>
          <p:nvPr/>
        </p:nvGrpSpPr>
        <p:grpSpPr bwMode="auto">
          <a:xfrm>
            <a:off x="152400" y="1524000"/>
            <a:ext cx="8915400" cy="4216400"/>
            <a:chOff x="96" y="960"/>
            <a:chExt cx="5616" cy="2656"/>
          </a:xfrm>
        </p:grpSpPr>
        <p:sp>
          <p:nvSpPr>
            <p:cNvPr id="201733" name="Text Box 5"/>
            <p:cNvSpPr txBox="1">
              <a:spLocks noChangeArrowheads="1"/>
            </p:cNvSpPr>
            <p:nvPr/>
          </p:nvSpPr>
          <p:spPr bwMode="auto">
            <a:xfrm>
              <a:off x="576" y="3216"/>
              <a:ext cx="20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     .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201734" name="Text Box 6"/>
            <p:cNvSpPr txBox="1">
              <a:spLocks noChangeArrowheads="1"/>
            </p:cNvSpPr>
            <p:nvPr/>
          </p:nvSpPr>
          <p:spPr bwMode="auto">
            <a:xfrm>
              <a:off x="2592" y="960"/>
              <a:ext cx="3120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расстоянием является длина перпендикуляра </a:t>
              </a:r>
              <a:r>
                <a:rPr lang="en-US" altLang="ru-RU" sz="2400" i="1"/>
                <a:t>AH</a:t>
              </a:r>
              <a:r>
                <a:rPr lang="ru-RU" altLang="ru-RU" sz="2400"/>
                <a:t>, опущенного из точки </a:t>
              </a:r>
              <a:r>
                <a:rPr lang="en-US" altLang="ru-RU" sz="2400" i="1"/>
                <a:t>A </a:t>
              </a:r>
              <a:r>
                <a:rPr lang="ru-RU" altLang="ru-RU" sz="2400"/>
                <a:t>на прямую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E</a:t>
              </a:r>
              <a:r>
                <a:rPr lang="en-US" altLang="ru-RU" sz="2400"/>
                <a:t>. </a:t>
              </a:r>
              <a:r>
                <a:rPr lang="ru-RU" altLang="ru-RU" sz="2400"/>
                <a:t>Для его нахождения рассмотрим прямоугольный треугольник </a:t>
              </a:r>
              <a:r>
                <a:rPr lang="en-US" altLang="ru-RU" sz="2400" i="1"/>
                <a:t>AEA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. Имеем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AE =      , 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E = </a:t>
              </a:r>
              <a:r>
                <a:rPr lang="en-US" altLang="ru-RU" sz="2400"/>
                <a:t>2. </a:t>
              </a:r>
              <a:r>
                <a:rPr lang="ru-RU" altLang="ru-RU" sz="2400"/>
                <a:t>Следовательно, угол </a:t>
              </a:r>
              <a:r>
                <a:rPr lang="en-US" altLang="ru-RU" sz="2400" i="1"/>
                <a:t>AEA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равен 30</a:t>
              </a:r>
              <a:r>
                <a:rPr lang="ru-RU" altLang="ru-RU" sz="2400" baseline="30000"/>
                <a:t>о</a:t>
              </a:r>
              <a:r>
                <a:rPr lang="ru-RU" altLang="ru-RU" sz="2400"/>
                <a:t> и высота </a:t>
              </a:r>
              <a:r>
                <a:rPr lang="en-US" altLang="ru-RU" sz="2400" i="1"/>
                <a:t>AH </a:t>
              </a:r>
              <a:r>
                <a:rPr lang="ru-RU" altLang="ru-RU" sz="2400"/>
                <a:t>равна       . </a:t>
              </a:r>
            </a:p>
          </p:txBody>
        </p:sp>
        <p:graphicFrame>
          <p:nvGraphicFramePr>
            <p:cNvPr id="201735" name="Object 7"/>
            <p:cNvGraphicFramePr>
              <a:graphicFrameLocks noChangeAspect="1"/>
            </p:cNvGraphicFramePr>
            <p:nvPr/>
          </p:nvGraphicFramePr>
          <p:xfrm>
            <a:off x="3072" y="2352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751" name="Equation" r:id="rId4" imgW="406048" imgH="393359" progId="Equation.DSMT4">
                    <p:embed/>
                  </p:oleObj>
                </mc:Choice>
                <mc:Fallback>
                  <p:oleObj name="Equation" r:id="rId4" imgW="406048" imgH="39335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2352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1736" name="Object 8"/>
            <p:cNvGraphicFramePr>
              <a:graphicFrameLocks noChangeAspect="1"/>
            </p:cNvGraphicFramePr>
            <p:nvPr/>
          </p:nvGraphicFramePr>
          <p:xfrm>
            <a:off x="3156" y="2804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752" name="Equation" r:id="rId6" imgW="444307" imgH="787058" progId="Equation.DSMT4">
                    <p:embed/>
                  </p:oleObj>
                </mc:Choice>
                <mc:Fallback>
                  <p:oleObj name="Equation" r:id="rId6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6" y="2804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1737" name="Object 9"/>
            <p:cNvGraphicFramePr>
              <a:graphicFrameLocks noChangeAspect="1"/>
            </p:cNvGraphicFramePr>
            <p:nvPr/>
          </p:nvGraphicFramePr>
          <p:xfrm>
            <a:off x="1248" y="3120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753" name="Equation" r:id="rId8" imgW="444307" imgH="787058" progId="Equation.DSMT4">
                    <p:embed/>
                  </p:oleObj>
                </mc:Choice>
                <mc:Fallback>
                  <p:oleObj name="Equation" r:id="rId8" imgW="444307" imgH="787058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120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173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56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21.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</a:t>
            </a:r>
            <a:r>
              <a:rPr lang="ru-RU" altLang="ru-RU" sz="2400"/>
              <a:t>лоскости</a:t>
            </a:r>
            <a:r>
              <a:rPr lang="en-US" altLang="ru-RU" sz="2400"/>
              <a:t>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B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ru-RU" altLang="ru-RU" sz="2400" i="1"/>
              <a:t>.</a:t>
            </a:r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8532" name="Group 4"/>
          <p:cNvGrpSpPr>
            <a:grpSpLocks/>
          </p:cNvGrpSpPr>
          <p:nvPr/>
        </p:nvGrpSpPr>
        <p:grpSpPr bwMode="auto">
          <a:xfrm>
            <a:off x="304800" y="1066800"/>
            <a:ext cx="8839200" cy="5524500"/>
            <a:chOff x="192" y="672"/>
            <a:chExt cx="5568" cy="3480"/>
          </a:xfrm>
        </p:grpSpPr>
        <p:sp>
          <p:nvSpPr>
            <p:cNvPr id="202757" name="Text Box 5"/>
            <p:cNvSpPr txBox="1">
              <a:spLocks noChangeArrowheads="1"/>
            </p:cNvSpPr>
            <p:nvPr/>
          </p:nvSpPr>
          <p:spPr bwMode="auto">
            <a:xfrm>
              <a:off x="192" y="2688"/>
              <a:ext cx="55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AGA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 = </a:t>
              </a:r>
              <a:r>
                <a:rPr lang="en-US" altLang="ru-RU" sz="2400"/>
                <a:t>1, </a:t>
              </a:r>
              <a:r>
                <a:rPr lang="en-US" altLang="ru-RU" sz="2400" i="1"/>
                <a:t>AG</a:t>
              </a:r>
              <a:r>
                <a:rPr lang="en-US" altLang="ru-RU" sz="2400"/>
                <a:t> =      , </a:t>
              </a:r>
              <a:r>
                <a:rPr lang="en-US" altLang="ru-RU" sz="2400" i="1"/>
                <a:t>GA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      </a:t>
              </a:r>
            </a:p>
          </p:txBody>
        </p:sp>
        <p:graphicFrame>
          <p:nvGraphicFramePr>
            <p:cNvPr id="202758" name="Object 6"/>
            <p:cNvGraphicFramePr>
              <a:graphicFrameLocks noChangeAspect="1"/>
            </p:cNvGraphicFramePr>
            <p:nvPr/>
          </p:nvGraphicFramePr>
          <p:xfrm>
            <a:off x="4796" y="2880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781" name="Equation" r:id="rId4" imgW="545863" imgH="787058" progId="Equation.DSMT4">
                    <p:embed/>
                  </p:oleObj>
                </mc:Choice>
                <mc:Fallback>
                  <p:oleObj name="Equation" r:id="rId4" imgW="545863" imgH="78705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6" y="2880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275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672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02760" name="Object 8"/>
            <p:cNvGraphicFramePr>
              <a:graphicFrameLocks noChangeAspect="1"/>
            </p:cNvGraphicFramePr>
            <p:nvPr/>
          </p:nvGraphicFramePr>
          <p:xfrm>
            <a:off x="3944" y="2860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782" name="Equation" r:id="rId7" imgW="444307" imgH="787058" progId="Equation.DSMT4">
                    <p:embed/>
                  </p:oleObj>
                </mc:Choice>
                <mc:Fallback>
                  <p:oleObj name="Equation" r:id="rId7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4" y="2860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61" name="Text Box 9"/>
            <p:cNvSpPr txBox="1">
              <a:spLocks noChangeArrowheads="1"/>
            </p:cNvSpPr>
            <p:nvPr/>
          </p:nvSpPr>
          <p:spPr bwMode="auto">
            <a:xfrm>
              <a:off x="288" y="3744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202762" name="Object 10"/>
            <p:cNvGraphicFramePr>
              <a:graphicFrameLocks noChangeAspect="1"/>
            </p:cNvGraphicFramePr>
            <p:nvPr/>
          </p:nvGraphicFramePr>
          <p:xfrm>
            <a:off x="916" y="3648"/>
            <a:ext cx="42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783" name="Equation" r:id="rId9" imgW="672808" imgH="799753" progId="Equation.DSMT4">
                    <p:embed/>
                  </p:oleObj>
                </mc:Choice>
                <mc:Fallback>
                  <p:oleObj name="Equation" r:id="rId9" imgW="672808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6" y="3648"/>
                          <a:ext cx="42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63" name="Text Box 11"/>
            <p:cNvSpPr txBox="1">
              <a:spLocks noChangeArrowheads="1"/>
            </p:cNvSpPr>
            <p:nvPr/>
          </p:nvSpPr>
          <p:spPr bwMode="auto">
            <a:xfrm>
              <a:off x="288" y="3312"/>
              <a:ext cx="52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Из подобия треугольников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G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HAG </a:t>
              </a:r>
              <a:r>
                <a:rPr lang="ru-RU" altLang="ru-RU" sz="2400"/>
                <a:t>находим </a:t>
              </a:r>
              <a:r>
                <a:rPr lang="en-US" altLang="ru-RU" sz="2400" i="1"/>
                <a:t>AH =</a:t>
              </a:r>
              <a:endParaRPr lang="ru-RU" altLang="ru-RU" sz="2400"/>
            </a:p>
          </p:txBody>
        </p:sp>
        <p:graphicFrame>
          <p:nvGraphicFramePr>
            <p:cNvPr id="202764" name="Object 12"/>
            <p:cNvGraphicFramePr>
              <a:graphicFrameLocks noChangeAspect="1"/>
            </p:cNvGraphicFramePr>
            <p:nvPr/>
          </p:nvGraphicFramePr>
          <p:xfrm>
            <a:off x="4900" y="3264"/>
            <a:ext cx="42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784" name="Equation" r:id="rId11" imgW="672808" imgH="799753" progId="Equation.DSMT4">
                    <p:embed/>
                  </p:oleObj>
                </mc:Choice>
                <mc:Fallback>
                  <p:oleObj name="Equation" r:id="rId11" imgW="672808" imgH="799753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0" y="3264"/>
                          <a:ext cx="42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22.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</a:t>
            </a:r>
            <a:r>
              <a:rPr lang="ru-RU" altLang="ru-RU" sz="2400"/>
              <a:t>лоскости</a:t>
            </a:r>
            <a:r>
              <a:rPr lang="en-US" altLang="ru-RU" sz="2400"/>
              <a:t> </a:t>
            </a:r>
            <a:r>
              <a:rPr lang="en-US" altLang="ru-RU" sz="2400" i="1"/>
              <a:t>F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en-US" altLang="ru-RU" sz="2400" i="1"/>
              <a:t>D</a:t>
            </a:r>
            <a:r>
              <a:rPr lang="ru-RU" altLang="ru-RU" sz="2400" i="1"/>
              <a:t>.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9556" name="Group 4"/>
          <p:cNvGrpSpPr>
            <a:grpSpLocks/>
          </p:cNvGrpSpPr>
          <p:nvPr/>
        </p:nvGrpSpPr>
        <p:grpSpPr bwMode="auto">
          <a:xfrm>
            <a:off x="152400" y="1219200"/>
            <a:ext cx="8991600" cy="5295900"/>
            <a:chOff x="96" y="768"/>
            <a:chExt cx="5664" cy="3336"/>
          </a:xfrm>
        </p:grpSpPr>
        <p:sp>
          <p:nvSpPr>
            <p:cNvPr id="203781" name="Text Box 5"/>
            <p:cNvSpPr txBox="1">
              <a:spLocks noChangeArrowheads="1"/>
            </p:cNvSpPr>
            <p:nvPr/>
          </p:nvSpPr>
          <p:spPr bwMode="auto">
            <a:xfrm>
              <a:off x="96" y="2688"/>
              <a:ext cx="5664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Заметим, что данная плоскость параллельна плоскости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ru-RU" altLang="ru-RU" sz="2400"/>
                <a:t> из предыдущей задачи, причем </a:t>
              </a:r>
              <a:r>
                <a:rPr lang="en-US" altLang="ru-RU" sz="2400" i="1"/>
                <a:t>AE = </a:t>
              </a:r>
              <a:r>
                <a:rPr lang="en-US" altLang="ru-RU" sz="2400"/>
                <a:t>2</a:t>
              </a:r>
              <a:r>
                <a:rPr lang="en-US" altLang="ru-RU" sz="2400" i="1"/>
                <a:t>AG</a:t>
              </a:r>
              <a:r>
                <a:rPr lang="en-US" altLang="ru-RU" sz="2400"/>
                <a:t>. </a:t>
              </a:r>
              <a:r>
                <a:rPr lang="ru-RU" altLang="ru-RU" sz="2400"/>
                <a:t>Следовательно, искомое расстояние</a:t>
              </a:r>
              <a:r>
                <a:rPr lang="ru-RU" altLang="ru-RU" sz="2400">
                  <a:cs typeface="Times New Roman" panose="02020603050405020304" pitchFamily="18" charset="0"/>
                </a:rPr>
                <a:t> </a:t>
              </a:r>
              <a:r>
                <a:rPr lang="en-US" altLang="ru-RU" sz="2400" i="1">
                  <a:cs typeface="Times New Roman" panose="02020603050405020304" pitchFamily="18" charset="0"/>
                </a:rPr>
                <a:t>AH </a:t>
              </a:r>
              <a:r>
                <a:rPr lang="ru-RU" altLang="ru-RU" sz="2400"/>
                <a:t>от точки </a:t>
              </a:r>
              <a:r>
                <a:rPr lang="en-US" altLang="ru-RU" sz="2400" i="1"/>
                <a:t>A </a:t>
              </a:r>
              <a:r>
                <a:rPr lang="ru-RU" altLang="ru-RU" sz="2400"/>
                <a:t>до</a:t>
              </a:r>
              <a:r>
                <a:rPr lang="ru-RU" altLang="ru-RU" sz="2400">
                  <a:cs typeface="Times New Roman" panose="02020603050405020304" pitchFamily="18" charset="0"/>
                </a:rPr>
                <a:t> п</a:t>
              </a:r>
              <a:r>
                <a:rPr lang="ru-RU" altLang="ru-RU" sz="2400"/>
                <a:t>лоскости</a:t>
              </a:r>
              <a:r>
                <a:rPr lang="en-US" altLang="ru-RU" sz="2400"/>
                <a:t> </a:t>
              </a:r>
              <a:r>
                <a:rPr lang="en-US" altLang="ru-RU" sz="2400" i="1"/>
                <a:t>F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ru-RU" altLang="ru-RU" sz="2400"/>
                <a:t> в два раза больше расстояния от точки </a:t>
              </a:r>
              <a:r>
                <a:rPr lang="en-US" altLang="ru-RU" sz="2400" i="1"/>
                <a:t>A </a:t>
              </a:r>
              <a:r>
                <a:rPr lang="ru-RU" altLang="ru-RU" sz="2400"/>
                <a:t>до плоскости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/>
                <a:t>, </a:t>
              </a:r>
              <a:r>
                <a:rPr lang="ru-RU" altLang="ru-RU" sz="2400"/>
                <a:t>т.е.</a:t>
              </a:r>
              <a:r>
                <a:rPr lang="en-US" altLang="ru-RU" sz="2400"/>
                <a:t> </a:t>
              </a:r>
              <a:r>
                <a:rPr lang="ru-RU" altLang="ru-RU" sz="2400"/>
                <a:t>равно</a:t>
              </a:r>
              <a:endParaRPr lang="en-US" altLang="ru-RU" sz="2400" i="1"/>
            </a:p>
          </p:txBody>
        </p:sp>
        <p:sp>
          <p:nvSpPr>
            <p:cNvPr id="203782" name="Text Box 6"/>
            <p:cNvSpPr txBox="1">
              <a:spLocks noChangeArrowheads="1"/>
            </p:cNvSpPr>
            <p:nvPr/>
          </p:nvSpPr>
          <p:spPr bwMode="auto">
            <a:xfrm>
              <a:off x="336" y="369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203783" name="Object 7"/>
            <p:cNvGraphicFramePr>
              <a:graphicFrameLocks noChangeAspect="1"/>
            </p:cNvGraphicFramePr>
            <p:nvPr/>
          </p:nvGraphicFramePr>
          <p:xfrm>
            <a:off x="960" y="3600"/>
            <a:ext cx="528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794" name="Equation" r:id="rId4" imgW="838200" imgH="800100" progId="Equation.DSMT4">
                    <p:embed/>
                  </p:oleObj>
                </mc:Choice>
                <mc:Fallback>
                  <p:oleObj name="Equation" r:id="rId4" imgW="838200" imgH="8001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600"/>
                          <a:ext cx="528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3784" name="Object 8"/>
            <p:cNvGraphicFramePr>
              <a:graphicFrameLocks noChangeAspect="1"/>
            </p:cNvGraphicFramePr>
            <p:nvPr/>
          </p:nvGraphicFramePr>
          <p:xfrm>
            <a:off x="5232" y="3360"/>
            <a:ext cx="528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795" name="Equation" r:id="rId6" imgW="838200" imgH="800100" progId="Equation.DSMT4">
                    <p:embed/>
                  </p:oleObj>
                </mc:Choice>
                <mc:Fallback>
                  <p:oleObj name="Equation" r:id="rId6" imgW="838200" imgH="800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" y="3360"/>
                          <a:ext cx="528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378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768"/>
              <a:ext cx="2484" cy="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363" name="Text Box 1028"/>
              <p:cNvSpPr txBox="1">
                <a:spLocks noChangeArrowheads="1"/>
              </p:cNvSpPr>
              <p:nvPr/>
            </p:nvSpPr>
            <p:spPr bwMode="auto">
              <a:xfrm>
                <a:off x="0" y="116632"/>
                <a:ext cx="9144000" cy="39129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400" dirty="0" smtClean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3. Треугольник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– равнобедренный,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AC</a:t>
                </a:r>
                <a:r>
                  <a:rPr lang="ru-RU" altLang="ru-RU" sz="2400" i="1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BC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. </a:t>
                </a:r>
                <a:endParaRPr lang="en-US" altLang="ru-RU" sz="2400" dirty="0">
                  <a:cs typeface="Times New Roman" panose="02020603050405020304" pitchFamily="18" charset="0"/>
                </a:endParaRPr>
              </a:p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400" dirty="0">
                    <a:cs typeface="Times New Roman" panose="02020603050405020304" pitchFamily="18" charset="0"/>
                  </a:rPr>
                  <a:t>Пусть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 = c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,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 AC = BC = a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.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400" dirty="0"/>
                  <a:t>Н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айдем высоту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CG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.</a:t>
                </a:r>
                <a:r>
                  <a:rPr lang="en-US" altLang="ru-RU" sz="2400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𝐶𝐺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ru-RU" sz="2400" dirty="0" smtClean="0">
                    <a:cs typeface="Times New Roman" panose="02020603050405020304" pitchFamily="18" charset="0"/>
                  </a:rPr>
                  <a:t>. 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Площадь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треугольника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ABC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 равна </a:t>
                </a:r>
                <a:endParaRPr lang="en-US" altLang="ru-RU" sz="2400" dirty="0" smtClean="0"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ru-RU" sz="2400" b="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𝐶𝐺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ad>
                          <m:radPr>
                            <m:degHide m:val="on"/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ru-RU" sz="2400" dirty="0" smtClean="0"/>
                  <a:t>.</a:t>
                </a:r>
                <a:endParaRPr lang="en-US" altLang="ru-RU" sz="2400" dirty="0"/>
              </a:p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400" dirty="0" smtClean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С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другой стороны, площадь этого треугольника равна  </a:t>
                </a:r>
                <a:r>
                  <a:rPr lang="ru-RU" altLang="ru-RU" sz="2400" dirty="0"/>
                  <a:t>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ru-RU" sz="2400" b="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𝐴𝐻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altLang="ru-RU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ru-RU" sz="24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ru-RU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𝐴𝐻</m:t>
                    </m:r>
                    <m:r>
                      <a:rPr lang="en-US" altLang="ru-RU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ru-RU" sz="2400" dirty="0"/>
                  <a:t>	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Приравнивая первое и второе значения площади, получим значение искомого перпендикуляра </a:t>
                </a:r>
                <a:endParaRPr lang="en-US" altLang="ru-RU" sz="2400" dirty="0" smtClean="0">
                  <a:cs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  <m:rad>
                          <m:radPr>
                            <m:degHide m:val="on"/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ru-RU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ru-RU" sz="2400" dirty="0" smtClean="0">
                    <a:cs typeface="Times New Roman" panose="02020603050405020304" pitchFamily="18" charset="0"/>
                  </a:rPr>
                  <a:t>.</a:t>
                </a:r>
                <a:endParaRPr lang="ru-RU" altLang="ru-RU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63" name="Text Box 10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16632"/>
                <a:ext cx="9144000" cy="3912931"/>
              </a:xfrm>
              <a:prstGeom prst="rect">
                <a:avLst/>
              </a:prstGeom>
              <a:blipFill>
                <a:blip r:embed="rId3"/>
                <a:stretch>
                  <a:fillRect l="-1000" t="-1246" r="-1000" b="-4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4" name="Rectangle 1029"/>
          <p:cNvSpPr>
            <a:spLocks noChangeArrowheads="1"/>
          </p:cNvSpPr>
          <p:nvPr/>
        </p:nvSpPr>
        <p:spPr bwMode="auto">
          <a:xfrm>
            <a:off x="3452813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5365" name="Rectangle 1030"/>
          <p:cNvSpPr>
            <a:spLocks noChangeArrowheads="1"/>
          </p:cNvSpPr>
          <p:nvPr/>
        </p:nvSpPr>
        <p:spPr bwMode="auto">
          <a:xfrm>
            <a:off x="3452813" y="2728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5366" name="Rectangle 1033"/>
          <p:cNvSpPr>
            <a:spLocks noChangeArrowheads="1"/>
          </p:cNvSpPr>
          <p:nvPr/>
        </p:nvSpPr>
        <p:spPr bwMode="auto">
          <a:xfrm>
            <a:off x="3448050" y="267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pic>
        <p:nvPicPr>
          <p:cNvPr id="15367" name="Picture 1034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46" y="4293096"/>
            <a:ext cx="3124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20713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3300"/>
                </a:solidFill>
              </a:rPr>
              <a:t>РАССТОЯНИЕ МЕЖДУ ДВУМЯ ПРЯМЫМИ</a:t>
            </a:r>
          </a:p>
        </p:txBody>
      </p:sp>
      <p:sp>
        <p:nvSpPr>
          <p:cNvPr id="204803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200"/>
              <a:t>Расстоянием</a:t>
            </a:r>
            <a:r>
              <a:rPr lang="ru-RU" altLang="ru-RU" sz="2200">
                <a:cs typeface="Times New Roman" panose="02020603050405020304" pitchFamily="18" charset="0"/>
              </a:rPr>
              <a:t> между двумя </a:t>
            </a:r>
            <a:r>
              <a:rPr lang="ru-RU" altLang="ru-RU" sz="2200"/>
              <a:t>скре</a:t>
            </a:r>
            <a:r>
              <a:rPr lang="ru-RU" altLang="ru-RU" sz="2200">
                <a:cs typeface="Times New Roman" panose="02020603050405020304" pitchFamily="18" charset="0"/>
              </a:rPr>
              <a:t>щи</a:t>
            </a:r>
            <a:r>
              <a:rPr lang="ru-RU" altLang="ru-RU" sz="2200"/>
              <a:t>вающи</a:t>
            </a:r>
            <a:r>
              <a:rPr lang="ru-RU" altLang="ru-RU" sz="2200">
                <a:cs typeface="Times New Roman" panose="02020603050405020304" pitchFamily="18" charset="0"/>
              </a:rPr>
              <a:t>мися прямыми в пространстве называется </a:t>
            </a:r>
            <a:r>
              <a:rPr lang="ru-RU" altLang="ru-RU" sz="2200"/>
              <a:t>длина общего перпендикуляра, проведенного к этим прямым. </a:t>
            </a:r>
            <a:endParaRPr lang="en-US" altLang="ru-RU" sz="220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200"/>
              <a:t>Если одна из двух скрещивающихся прямых лежит в плоскости, а другая –  параллельна этой плоскости, то расстояние между данными прямыми равно расстоянию между прямой и плоскостью.</a:t>
            </a:r>
            <a:endParaRPr lang="en-US" altLang="ru-RU" sz="220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200">
                <a:cs typeface="Times New Roman" panose="02020603050405020304" pitchFamily="18" charset="0"/>
              </a:rPr>
              <a:t>Если </a:t>
            </a:r>
            <a:r>
              <a:rPr lang="ru-RU" altLang="ru-RU" sz="2200"/>
              <a:t>две скрещивающиеся прямые лежат в параллельных плоскостях, то расстояние между этими прямыми равно расстоянию между параллельными плоскостями.</a:t>
            </a:r>
          </a:p>
        </p:txBody>
      </p:sp>
      <p:pic>
        <p:nvPicPr>
          <p:cNvPr id="204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33877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ext Box 2"/>
          <p:cNvSpPr txBox="1">
            <a:spLocks noChangeArrowheads="1"/>
          </p:cNvSpPr>
          <p:nvPr/>
        </p:nvSpPr>
        <p:spPr bwMode="auto">
          <a:xfrm>
            <a:off x="609600" y="13589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ru-RU" altLang="ru-RU" sz="2800" i="1"/>
              <a:t>.</a:t>
            </a:r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495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  <a:noFill/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206854" name="Rectangle 5"/>
          <p:cNvSpPr txBox="1">
            <a:spLocks noChangeArrowheads="1"/>
          </p:cNvSpPr>
          <p:nvPr/>
        </p:nvSpPr>
        <p:spPr bwMode="auto">
          <a:xfrm>
            <a:off x="685800" y="820738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Уровень 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2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 build="p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ru-RU" altLang="ru-RU" sz="2800" i="1"/>
              <a:t>.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33888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4.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88771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555750"/>
            <a:ext cx="4433887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0" build="p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5.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9" grpId="0" build="p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6.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ru-RU" altLang="ru-RU" sz="2800" baseline="-25000"/>
              <a:t>1</a:t>
            </a:r>
            <a:r>
              <a:rPr lang="en-US" altLang="ru-RU" sz="2800" i="1"/>
              <a:t>C</a:t>
            </a:r>
            <a:r>
              <a:rPr lang="ru-RU" altLang="ru-RU" sz="2800" i="1"/>
              <a:t>.</a:t>
            </a:r>
          </a:p>
        </p:txBody>
      </p:sp>
      <p:sp>
        <p:nvSpPr>
          <p:cNvPr id="292867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555750"/>
            <a:ext cx="4433887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 build="p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533400" y="6858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7.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build="p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8.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DC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555750"/>
            <a:ext cx="4433887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3" grpId="0" build="p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2"/>
          <p:cNvSpPr txBox="1">
            <a:spLocks noChangeArrowheads="1"/>
          </p:cNvSpPr>
          <p:nvPr/>
        </p:nvSpPr>
        <p:spPr bwMode="auto">
          <a:xfrm>
            <a:off x="609600" y="9144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9.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20875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9012" name="Group 4"/>
          <p:cNvGrpSpPr>
            <a:grpSpLocks/>
          </p:cNvGrpSpPr>
          <p:nvPr/>
        </p:nvGrpSpPr>
        <p:grpSpPr bwMode="auto">
          <a:xfrm>
            <a:off x="685800" y="5029200"/>
            <a:ext cx="5943600" cy="519113"/>
            <a:chOff x="432" y="3168"/>
            <a:chExt cx="3744" cy="327"/>
          </a:xfrm>
        </p:grpSpPr>
        <p:sp>
          <p:nvSpPr>
            <p:cNvPr id="223237" name="Text Box 5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23238" name="Object 6"/>
            <p:cNvGraphicFramePr>
              <a:graphicFrameLocks noChangeAspect="1"/>
            </p:cNvGraphicFramePr>
            <p:nvPr/>
          </p:nvGraphicFramePr>
          <p:xfrm>
            <a:off x="1152" y="3168"/>
            <a:ext cx="33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243" name="Equation" r:id="rId5" imgW="533169" imgH="444307" progId="Equation.DSMT4">
                    <p:embed/>
                  </p:oleObj>
                </mc:Choice>
                <mc:Fallback>
                  <p:oleObj name="Equation" r:id="rId5" imgW="533169" imgH="444307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168"/>
                          <a:ext cx="33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Text Box 1027"/>
              <p:cNvSpPr txBox="1">
                <a:spLocks noChangeArrowheads="1"/>
              </p:cNvSpPr>
              <p:nvPr/>
            </p:nvSpPr>
            <p:spPr bwMode="auto">
              <a:xfrm>
                <a:off x="0" y="78809"/>
                <a:ext cx="9144000" cy="25929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400" dirty="0" smtClean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4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. Треугольник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ABC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– произвольный. </a:t>
                </a:r>
                <a:endParaRPr lang="ru-RU" altLang="ru-RU" sz="2400" dirty="0"/>
              </a:p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ru-RU" sz="2400" dirty="0" smtClean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Пусть</a:t>
                </a:r>
                <a:r>
                  <a:rPr lang="en-US" altLang="ru-RU" sz="2400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AB = c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AC = b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400" i="1" dirty="0">
                    <a:cs typeface="Times New Roman" panose="02020603050405020304" pitchFamily="18" charset="0"/>
                  </a:rPr>
                  <a:t>BC = a</a:t>
                </a:r>
                <a:r>
                  <a:rPr lang="en-US" altLang="ru-RU" sz="2400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∠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𝐴𝐶𝐵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ru-RU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</m:oMath>
                </a14:m>
                <a:r>
                  <a:rPr lang="en-US" altLang="ru-RU" sz="2400" dirty="0" smtClean="0"/>
                  <a:t>.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По теореме косинусов имеет место равенство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en-US" altLang="ru-RU" sz="2400" dirty="0" smtClean="0"/>
                  <a:t>.</a:t>
                </a:r>
                <a:r>
                  <a:rPr lang="ru-RU" altLang="ru-RU" sz="2400" dirty="0" smtClean="0"/>
                  <a:t>                                              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Откуда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  <m:r>
                      <a:rPr lang="en-US" alt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ru-RU" altLang="ru-RU" sz="24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altLang="ru-RU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ru-RU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ru-RU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𝑎𝑏</m:t>
                        </m:r>
                      </m:den>
                    </m:f>
                  </m:oMath>
                </a14:m>
                <a:r>
                  <a:rPr lang="en-US" altLang="ru-RU" sz="2400" dirty="0" smtClean="0"/>
                  <a:t>. 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Зная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косинус угла, можно найти его синус</a:t>
                </a:r>
                <a:r>
                  <a:rPr lang="ru-RU" altLang="ru-RU" sz="2400" dirty="0"/>
                  <a:t>            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func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altLang="ru-RU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ru-RU" sz="2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altLang="ru-RU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</m:rad>
                    <m:r>
                      <a:rPr lang="en-US" altLang="ru-RU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ru-RU" altLang="ru-RU" sz="2400" dirty="0"/>
                  <a:t>	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а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зная 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синус, </a:t>
                </a:r>
                <a:r>
                  <a:rPr lang="ru-RU" altLang="ru-RU" sz="2400" dirty="0">
                    <a:cs typeface="Times New Roman" panose="02020603050405020304" pitchFamily="18" charset="0"/>
                  </a:rPr>
                  <a:t>можно найти 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высоту</a:t>
                </a:r>
                <a:r>
                  <a:rPr lang="en-US" altLang="ru-RU" sz="2400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𝐴𝐻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altLang="ru-RU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</m:func>
                  </m:oMath>
                </a14:m>
                <a:r>
                  <a:rPr lang="en-US" altLang="ru-RU" sz="2400" dirty="0" smtClean="0">
                    <a:cs typeface="Times New Roman" panose="02020603050405020304" pitchFamily="18" charset="0"/>
                  </a:rPr>
                  <a:t>.</a:t>
                </a:r>
                <a:r>
                  <a:rPr lang="ru-RU" altLang="ru-RU" sz="2400" dirty="0" smtClean="0">
                    <a:cs typeface="Times New Roman" panose="02020603050405020304" pitchFamily="18" charset="0"/>
                  </a:rPr>
                  <a:t> </a:t>
                </a:r>
                <a:endParaRPr lang="ru-RU" altLang="ru-RU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411" name="Text Box 10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78809"/>
                <a:ext cx="9144000" cy="2592954"/>
              </a:xfrm>
              <a:prstGeom prst="rect">
                <a:avLst/>
              </a:prstGeom>
              <a:blipFill>
                <a:blip r:embed="rId3"/>
                <a:stretch>
                  <a:fillRect l="-1000" t="-1882" r="-1000" b="-47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2" name="Rectangle 1028"/>
          <p:cNvSpPr>
            <a:spLocks noChangeArrowheads="1"/>
          </p:cNvSpPr>
          <p:nvPr/>
        </p:nvSpPr>
        <p:spPr bwMode="auto">
          <a:xfrm>
            <a:off x="3452813" y="262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7413" name="Rectangle 1029"/>
          <p:cNvSpPr>
            <a:spLocks noChangeArrowheads="1"/>
          </p:cNvSpPr>
          <p:nvPr/>
        </p:nvSpPr>
        <p:spPr bwMode="auto">
          <a:xfrm>
            <a:off x="3452813" y="2728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7414" name="Rectangle 1030"/>
          <p:cNvSpPr>
            <a:spLocks noChangeArrowheads="1"/>
          </p:cNvSpPr>
          <p:nvPr/>
        </p:nvSpPr>
        <p:spPr bwMode="auto">
          <a:xfrm>
            <a:off x="3448050" y="267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17420" name="Rectangle 1042"/>
          <p:cNvSpPr>
            <a:spLocks noChangeArrowheads="1"/>
          </p:cNvSpPr>
          <p:nvPr/>
        </p:nvSpPr>
        <p:spPr bwMode="auto">
          <a:xfrm>
            <a:off x="3452813" y="2652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pic>
        <p:nvPicPr>
          <p:cNvPr id="17421" name="Picture 1041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29718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Box 1"/>
          <p:cNvSpPr txBox="1">
            <a:spLocks noChangeArrowheads="1"/>
          </p:cNvSpPr>
          <p:nvPr/>
        </p:nvSpPr>
        <p:spPr bwMode="auto">
          <a:xfrm>
            <a:off x="0" y="267176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smtClean="0"/>
              <a:t>	</a:t>
            </a:r>
            <a:r>
              <a:rPr lang="ru-RU" altLang="ru-RU" sz="2400" dirty="0" smtClean="0"/>
              <a:t>Высоту </a:t>
            </a:r>
            <a:r>
              <a:rPr lang="en-US" altLang="ru-RU" sz="2400" i="1" dirty="0"/>
              <a:t>AH </a:t>
            </a:r>
            <a:r>
              <a:rPr lang="ru-RU" altLang="ru-RU" sz="2400" dirty="0"/>
              <a:t>можно также найти, используя формулу Герона.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10.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BC</a:t>
            </a:r>
            <a:r>
              <a:rPr lang="ru-RU" altLang="ru-RU" sz="2400">
                <a:cs typeface="Times New Roman" panose="02020603050405020304" pitchFamily="18" charset="0"/>
              </a:rPr>
              <a:t> и 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 </a:t>
            </a:r>
            <a:r>
              <a:rPr lang="en-US" altLang="ru-RU" sz="2400">
                <a:solidFill>
                  <a:srgbClr val="FF3300"/>
                </a:solidFill>
              </a:rPr>
              <a:t>1.</a:t>
            </a:r>
            <a:endParaRPr lang="ru-RU" altLang="ru-RU" sz="2400">
              <a:solidFill>
                <a:srgbClr val="FF3300"/>
              </a:solidFill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376613" cy="35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1" grpId="0" build="p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0" y="509588"/>
            <a:ext cx="9144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11.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AB </a:t>
            </a:r>
            <a:r>
              <a:rPr lang="ru-RU" altLang="ru-RU" sz="2400"/>
              <a:t>и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sp>
        <p:nvSpPr>
          <p:cNvPr id="345091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 1</a:t>
            </a:r>
            <a:r>
              <a:rPr lang="en-US" altLang="ru-RU" sz="2400">
                <a:solidFill>
                  <a:srgbClr val="FF3300"/>
                </a:solidFill>
              </a:rPr>
              <a:t>.</a:t>
            </a:r>
            <a:endParaRPr lang="ru-RU" altLang="ru-RU" sz="2400">
              <a:solidFill>
                <a:srgbClr val="FF3300"/>
              </a:solidFill>
            </a:endParaRPr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1" grpId="0" build="p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9525" y="544513"/>
            <a:ext cx="914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12.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</a:t>
            </a:r>
            <a:r>
              <a:rPr lang="ru-RU" altLang="ru-RU" sz="2800"/>
              <a:t>, все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между прямыми </a:t>
            </a:r>
            <a:r>
              <a:rPr lang="en-US" altLang="ru-RU" sz="2800" i="1"/>
              <a:t>AB </a:t>
            </a:r>
            <a:r>
              <a:rPr lang="ru-RU" altLang="ru-RU" sz="2800"/>
              <a:t>и </a:t>
            </a:r>
            <a:r>
              <a:rPr lang="en-US" altLang="ru-RU" sz="2800" i="1"/>
              <a:t>CD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457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 </a:t>
            </a:r>
            <a:r>
              <a:rPr lang="en-US" altLang="ru-RU" sz="2400">
                <a:solidFill>
                  <a:srgbClr val="FF3300"/>
                </a:solidFill>
              </a:rPr>
              <a:t>1.</a:t>
            </a:r>
            <a:endParaRPr lang="ru-RU" altLang="ru-RU" sz="2400">
              <a:solidFill>
                <a:srgbClr val="FF3300"/>
              </a:solidFill>
            </a:endParaRPr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26402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9" grpId="0" autoUpdateAnimBg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 Box 2"/>
          <p:cNvSpPr txBox="1">
            <a:spLocks noChangeArrowheads="1"/>
          </p:cNvSpPr>
          <p:nvPr/>
        </p:nvSpPr>
        <p:spPr bwMode="auto">
          <a:xfrm>
            <a:off x="0" y="679450"/>
            <a:ext cx="9144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13. В </a:t>
            </a:r>
            <a:r>
              <a:rPr lang="ru-RU" altLang="ru-RU" sz="2400"/>
              <a:t>правильной 6-ой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en-US" altLang="ru-RU" sz="2400">
                <a:cs typeface="Times New Roman" panose="02020603050405020304" pitchFamily="18" charset="0"/>
              </a:rPr>
              <a:t>,</a:t>
            </a:r>
            <a:r>
              <a:rPr lang="ru-RU" altLang="ru-RU" sz="2400"/>
              <a:t> ребра основания которой равны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AB </a:t>
            </a:r>
            <a:r>
              <a:rPr lang="ru-RU" altLang="ru-RU" sz="2400"/>
              <a:t>и </a:t>
            </a:r>
            <a:r>
              <a:rPr lang="en-US" altLang="ru-RU" sz="2400" i="1"/>
              <a:t>DE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grpSp>
        <p:nvGrpSpPr>
          <p:cNvPr id="327683" name="Group 3"/>
          <p:cNvGrpSpPr>
            <a:grpSpLocks/>
          </p:cNvGrpSpPr>
          <p:nvPr/>
        </p:nvGrpSpPr>
        <p:grpSpPr bwMode="auto">
          <a:xfrm>
            <a:off x="838200" y="5638800"/>
            <a:ext cx="3048000" cy="457200"/>
            <a:chOff x="528" y="3552"/>
            <a:chExt cx="1920" cy="288"/>
          </a:xfrm>
        </p:grpSpPr>
        <p:sp>
          <p:nvSpPr>
            <p:cNvPr id="230405" name="Text Box 4"/>
            <p:cNvSpPr txBox="1">
              <a:spLocks noChangeArrowheads="1"/>
            </p:cNvSpPr>
            <p:nvPr/>
          </p:nvSpPr>
          <p:spPr bwMode="auto">
            <a:xfrm>
              <a:off x="528" y="3552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230406" name="Object 5"/>
            <p:cNvGraphicFramePr>
              <a:graphicFrameLocks noChangeAspect="1"/>
            </p:cNvGraphicFramePr>
            <p:nvPr/>
          </p:nvGraphicFramePr>
          <p:xfrm>
            <a:off x="1176" y="3580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411" name="Equation" r:id="rId4" imgW="444307" imgH="393529" progId="Equation.DSMT4">
                    <p:embed/>
                  </p:oleObj>
                </mc:Choice>
                <mc:Fallback>
                  <p:oleObj name="Equation" r:id="rId4" imgW="444307" imgH="393529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6" y="3580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040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25775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14.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348163" name="Text Box 3"/>
          <p:cNvSpPr txBox="1">
            <a:spLocks noChangeArrowheads="1"/>
          </p:cNvSpPr>
          <p:nvPr/>
        </p:nvSpPr>
        <p:spPr bwMode="auto">
          <a:xfrm>
            <a:off x="381000" y="57150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</a:t>
            </a:r>
            <a:r>
              <a:rPr lang="en-US" altLang="ru-RU" sz="2800">
                <a:solidFill>
                  <a:srgbClr val="FF3300"/>
                </a:solidFill>
              </a:rPr>
              <a:t>1</a:t>
            </a:r>
            <a:r>
              <a:rPr lang="ru-RU" altLang="ru-RU" sz="28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590675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3" grpId="0" build="p" autoUpdateAnimBg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15.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349187" name="Text Box 3"/>
          <p:cNvSpPr txBox="1">
            <a:spLocks noChangeArrowheads="1"/>
          </p:cNvSpPr>
          <p:nvPr/>
        </p:nvSpPr>
        <p:spPr bwMode="auto">
          <a:xfrm>
            <a:off x="381000" y="57150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</a:t>
            </a:r>
            <a:r>
              <a:rPr lang="en-US" altLang="ru-RU" sz="2800">
                <a:solidFill>
                  <a:srgbClr val="FF3300"/>
                </a:solidFill>
              </a:rPr>
              <a:t>1</a:t>
            </a:r>
            <a:r>
              <a:rPr lang="ru-RU" altLang="ru-RU" sz="28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57400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7" grpId="0" build="p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19050" y="5334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16.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381000" y="57150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</a:t>
            </a:r>
            <a:r>
              <a:rPr lang="en-US" altLang="ru-RU" sz="2800">
                <a:solidFill>
                  <a:srgbClr val="FF3300"/>
                </a:solidFill>
              </a:rPr>
              <a:t>1</a:t>
            </a:r>
            <a:r>
              <a:rPr lang="ru-RU" altLang="ru-RU" sz="28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0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 build="p" autoUpdateAnimBg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9525" y="5334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17.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DE</a:t>
            </a:r>
            <a:r>
              <a:rPr lang="ru-RU" altLang="ru-RU" sz="2800" i="1"/>
              <a:t>.</a:t>
            </a:r>
          </a:p>
        </p:txBody>
      </p:sp>
      <p:pic>
        <p:nvPicPr>
          <p:cNvPr id="235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981200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1236" name="Group 4"/>
          <p:cNvGrpSpPr>
            <a:grpSpLocks/>
          </p:cNvGrpSpPr>
          <p:nvPr/>
        </p:nvGrpSpPr>
        <p:grpSpPr bwMode="auto">
          <a:xfrm>
            <a:off x="381000" y="5715000"/>
            <a:ext cx="5943600" cy="519113"/>
            <a:chOff x="240" y="3600"/>
            <a:chExt cx="3744" cy="327"/>
          </a:xfrm>
        </p:grpSpPr>
        <p:sp>
          <p:nvSpPr>
            <p:cNvPr id="235525" name="Text Box 5"/>
            <p:cNvSpPr txBox="1">
              <a:spLocks noChangeArrowheads="1"/>
            </p:cNvSpPr>
            <p:nvPr/>
          </p:nvSpPr>
          <p:spPr bwMode="auto">
            <a:xfrm>
              <a:off x="240" y="360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r>
                <a:rPr lang="en-US" altLang="ru-RU" sz="2800">
                  <a:solidFill>
                    <a:srgbClr val="FF3300"/>
                  </a:solidFill>
                </a:rPr>
                <a:t>     </a:t>
              </a:r>
              <a:r>
                <a:rPr lang="ru-RU" altLang="ru-RU" sz="2800">
                  <a:solidFill>
                    <a:srgbClr val="FF3300"/>
                  </a:solidFill>
                </a:rPr>
                <a:t>.</a:t>
              </a:r>
            </a:p>
          </p:txBody>
        </p:sp>
        <p:graphicFrame>
          <p:nvGraphicFramePr>
            <p:cNvPr id="235526" name="Object 6"/>
            <p:cNvGraphicFramePr>
              <a:graphicFrameLocks noChangeAspect="1"/>
            </p:cNvGraphicFramePr>
            <p:nvPr/>
          </p:nvGraphicFramePr>
          <p:xfrm>
            <a:off x="1008" y="3648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31" name="Equation" r:id="rId4" imgW="406048" imgH="393359" progId="Equation.DSMT4">
                    <p:embed/>
                  </p:oleObj>
                </mc:Choice>
                <mc:Fallback>
                  <p:oleObj name="Equation" r:id="rId4" imgW="406048" imgH="393359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3648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ru-RU" altLang="ru-RU" sz="2800" i="1"/>
              <a:t>.</a:t>
            </a: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168775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1060" name="Group 4"/>
          <p:cNvGrpSpPr>
            <a:grpSpLocks/>
          </p:cNvGrpSpPr>
          <p:nvPr/>
        </p:nvGrpSpPr>
        <p:grpSpPr bwMode="auto">
          <a:xfrm>
            <a:off x="533400" y="1371600"/>
            <a:ext cx="8382000" cy="5029200"/>
            <a:chOff x="336" y="864"/>
            <a:chExt cx="5280" cy="3168"/>
          </a:xfrm>
        </p:grpSpPr>
        <p:sp>
          <p:nvSpPr>
            <p:cNvPr id="236550" name="Text Box 5"/>
            <p:cNvSpPr txBox="1">
              <a:spLocks noChangeArrowheads="1"/>
            </p:cNvSpPr>
            <p:nvPr/>
          </p:nvSpPr>
          <p:spPr bwMode="auto">
            <a:xfrm>
              <a:off x="384" y="360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36551" name="Object 6"/>
            <p:cNvGraphicFramePr>
              <a:graphicFrameLocks noChangeAspect="1"/>
            </p:cNvGraphicFramePr>
            <p:nvPr/>
          </p:nvGraphicFramePr>
          <p:xfrm>
            <a:off x="1152" y="345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63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45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6552" name="Text Box 7"/>
            <p:cNvSpPr txBox="1">
              <a:spLocks noChangeArrowheads="1"/>
            </p:cNvSpPr>
            <p:nvPr/>
          </p:nvSpPr>
          <p:spPr bwMode="auto">
            <a:xfrm>
              <a:off x="336" y="2976"/>
              <a:ext cx="52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 </a:t>
              </a:r>
              <a:r>
                <a:rPr lang="ru-RU" altLang="ru-RU" sz="2400"/>
                <a:t>– середина </a:t>
              </a:r>
              <a:r>
                <a:rPr lang="en-US" altLang="ru-RU" sz="2400" i="1"/>
                <a:t>BD</a:t>
              </a:r>
              <a:r>
                <a:rPr lang="ru-RU" altLang="ru-RU" sz="2400">
                  <a:cs typeface="Times New Roman" panose="02020603050405020304" pitchFamily="18" charset="0"/>
                </a:rPr>
                <a:t>. </a:t>
              </a:r>
              <a:r>
                <a:rPr lang="ru-RU" altLang="ru-RU" sz="2400"/>
                <a:t>Искомым р</a:t>
              </a:r>
              <a:r>
                <a:rPr lang="ru-RU" altLang="ru-RU" sz="2400">
                  <a:cs typeface="Times New Roman" panose="02020603050405020304" pitchFamily="18" charset="0"/>
                </a:rPr>
                <a:t>асстоянием является длина отрезка </a:t>
              </a:r>
              <a:r>
                <a:rPr lang="en-US" altLang="ru-RU" sz="2400" i="1">
                  <a:cs typeface="Times New Roman" panose="02020603050405020304" pitchFamily="18" charset="0"/>
                </a:rPr>
                <a:t>AO</a:t>
              </a:r>
              <a:r>
                <a:rPr lang="ru-RU" altLang="ru-RU" sz="2400" i="1"/>
                <a:t>.</a:t>
              </a:r>
              <a:r>
                <a:rPr lang="ru-RU" altLang="ru-RU" sz="2400"/>
                <a:t> </a:t>
              </a:r>
              <a:r>
                <a:rPr lang="ru-RU" altLang="ru-RU" sz="2400">
                  <a:cs typeface="Times New Roman" panose="02020603050405020304" pitchFamily="18" charset="0"/>
                </a:rPr>
                <a:t>Она равна</a:t>
              </a:r>
              <a:r>
                <a:rPr lang="ru-RU" altLang="ru-RU" sz="2400" i="1">
                  <a:cs typeface="Times New Roman" panose="02020603050405020304" pitchFamily="18" charset="0"/>
                </a:rPr>
                <a:t> </a:t>
              </a:r>
              <a:r>
                <a:rPr lang="ru-RU" altLang="ru-RU" sz="2400"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36553" name="Object 8"/>
            <p:cNvGraphicFramePr>
              <a:graphicFrameLocks noChangeAspect="1"/>
            </p:cNvGraphicFramePr>
            <p:nvPr/>
          </p:nvGraphicFramePr>
          <p:xfrm>
            <a:off x="3552" y="321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64" name="Equation" r:id="rId7" imgW="622300" imgH="914400" progId="Equation.DSMT4">
                    <p:embed/>
                  </p:oleObj>
                </mc:Choice>
                <mc:Fallback>
                  <p:oleObj name="Equation" r:id="rId7" imgW="6223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321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6554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64"/>
              <a:ext cx="2626" cy="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6549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381000"/>
          </a:xfrm>
          <a:noFill/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3300"/>
                </a:solidFill>
              </a:rPr>
              <a:t>Уровень 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303107" name="Group 3"/>
          <p:cNvGrpSpPr>
            <a:grpSpLocks/>
          </p:cNvGrpSpPr>
          <p:nvPr/>
        </p:nvGrpSpPr>
        <p:grpSpPr bwMode="auto">
          <a:xfrm>
            <a:off x="609600" y="5486400"/>
            <a:ext cx="5943600" cy="914400"/>
            <a:chOff x="384" y="3456"/>
            <a:chExt cx="3744" cy="576"/>
          </a:xfrm>
        </p:grpSpPr>
        <p:sp>
          <p:nvSpPr>
            <p:cNvPr id="238597" name="Text Box 4"/>
            <p:cNvSpPr txBox="1">
              <a:spLocks noChangeArrowheads="1"/>
            </p:cNvSpPr>
            <p:nvPr/>
          </p:nvSpPr>
          <p:spPr bwMode="auto">
            <a:xfrm>
              <a:off x="384" y="360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38598" name="Object 5"/>
            <p:cNvGraphicFramePr>
              <a:graphicFrameLocks noChangeAspect="1"/>
            </p:cNvGraphicFramePr>
            <p:nvPr/>
          </p:nvGraphicFramePr>
          <p:xfrm>
            <a:off x="1152" y="345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603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45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859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396240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09600" y="13716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до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прямой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ru-RU" altLang="ru-RU" sz="2800" i="1"/>
              <a:t>.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2420938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FF3300"/>
                </a:solidFill>
              </a:rPr>
              <a:t>Упражнения</a:t>
            </a:r>
          </a:p>
        </p:txBody>
      </p:sp>
      <p:sp>
        <p:nvSpPr>
          <p:cNvPr id="19462" name="Rectangle 5"/>
          <p:cNvSpPr txBox="1">
            <a:spLocks noChangeArrowheads="1"/>
          </p:cNvSpPr>
          <p:nvPr/>
        </p:nvSpPr>
        <p:spPr bwMode="auto">
          <a:xfrm>
            <a:off x="685800" y="798513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3300"/>
                </a:solidFill>
              </a:rPr>
              <a:t>Уровень 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</a:t>
            </a:r>
            <a:r>
              <a:rPr lang="en-US" altLang="ru-RU" sz="2800">
                <a:solidFill>
                  <a:srgbClr val="FF3300"/>
                </a:solidFill>
              </a:rPr>
              <a:t> </a:t>
            </a:r>
            <a:r>
              <a:rPr lang="ru-RU" altLang="ru-RU" sz="2800">
                <a:solidFill>
                  <a:srgbClr val="FF3300"/>
                </a:solidFill>
              </a:rPr>
              <a:t>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0" y="617538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4.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 и </a:t>
            </a:r>
            <a:r>
              <a:rPr lang="en-US" altLang="ru-RU" sz="2400" i="1">
                <a:cs typeface="Times New Roman" panose="02020603050405020304" pitchFamily="18" charset="0"/>
              </a:rPr>
              <a:t>BC</a:t>
            </a:r>
            <a:r>
              <a:rPr lang="ru-RU" altLang="ru-RU" sz="2400" i="1"/>
              <a:t>.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2020" name="Group 4"/>
          <p:cNvGrpSpPr>
            <a:grpSpLocks/>
          </p:cNvGrpSpPr>
          <p:nvPr/>
        </p:nvGrpSpPr>
        <p:grpSpPr bwMode="auto">
          <a:xfrm>
            <a:off x="838200" y="5029200"/>
            <a:ext cx="3048000" cy="914400"/>
            <a:chOff x="528" y="3168"/>
            <a:chExt cx="1920" cy="576"/>
          </a:xfrm>
        </p:grpSpPr>
        <p:sp>
          <p:nvSpPr>
            <p:cNvPr id="242693" name="Text Box 5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242694" name="Object 6"/>
            <p:cNvGraphicFramePr>
              <a:graphicFrameLocks noChangeAspect="1"/>
            </p:cNvGraphicFramePr>
            <p:nvPr/>
          </p:nvGraphicFramePr>
          <p:xfrm>
            <a:off x="1200" y="3168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699" name="Equation" r:id="rId5" imgW="596900" imgH="914400" progId="Equation.DSMT4">
                    <p:embed/>
                  </p:oleObj>
                </mc:Choice>
                <mc:Fallback>
                  <p:oleObj name="Equation" r:id="rId5" imgW="5969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168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0" y="525463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5.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E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381000" y="57150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</a:t>
            </a:r>
            <a:r>
              <a:rPr lang="en-US" altLang="ru-RU" sz="2800">
                <a:solidFill>
                  <a:srgbClr val="FF3300"/>
                </a:solidFill>
              </a:rPr>
              <a:t>2</a:t>
            </a:r>
            <a:r>
              <a:rPr lang="ru-RU" altLang="ru-RU" sz="28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2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259" grpId="0" build="p" autoUpdateAnimBg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0" y="587375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6.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45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3284" name="Group 4"/>
          <p:cNvGrpSpPr>
            <a:grpSpLocks/>
          </p:cNvGrpSpPr>
          <p:nvPr/>
        </p:nvGrpSpPr>
        <p:grpSpPr bwMode="auto">
          <a:xfrm>
            <a:off x="381000" y="5715000"/>
            <a:ext cx="5943600" cy="519113"/>
            <a:chOff x="240" y="3600"/>
            <a:chExt cx="3744" cy="327"/>
          </a:xfrm>
        </p:grpSpPr>
        <p:sp>
          <p:nvSpPr>
            <p:cNvPr id="245765" name="Text Box 5"/>
            <p:cNvSpPr txBox="1">
              <a:spLocks noChangeArrowheads="1"/>
            </p:cNvSpPr>
            <p:nvPr/>
          </p:nvSpPr>
          <p:spPr bwMode="auto">
            <a:xfrm>
              <a:off x="240" y="360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r>
                <a:rPr lang="en-US" altLang="ru-RU" sz="2800">
                  <a:solidFill>
                    <a:srgbClr val="FF3300"/>
                  </a:solidFill>
                </a:rPr>
                <a:t>     </a:t>
              </a:r>
              <a:r>
                <a:rPr lang="ru-RU" altLang="ru-RU" sz="2800">
                  <a:solidFill>
                    <a:srgbClr val="FF3300"/>
                  </a:solidFill>
                </a:rPr>
                <a:t>.</a:t>
              </a:r>
            </a:p>
          </p:txBody>
        </p:sp>
        <p:graphicFrame>
          <p:nvGraphicFramePr>
            <p:cNvPr id="245766" name="Object 6"/>
            <p:cNvGraphicFramePr>
              <a:graphicFrameLocks noChangeAspect="1"/>
            </p:cNvGraphicFramePr>
            <p:nvPr/>
          </p:nvGraphicFramePr>
          <p:xfrm>
            <a:off x="1008" y="3648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71" name="Equation" r:id="rId4" imgW="406048" imgH="393359" progId="Equation.DSMT4">
                    <p:embed/>
                  </p:oleObj>
                </mc:Choice>
                <mc:Fallback>
                  <p:oleObj name="Equation" r:id="rId4" imgW="406048" imgH="393359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3648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2"/>
          <p:cNvSpPr txBox="1">
            <a:spLocks noChangeArrowheads="1"/>
          </p:cNvSpPr>
          <p:nvPr/>
        </p:nvSpPr>
        <p:spPr bwMode="auto">
          <a:xfrm>
            <a:off x="30163" y="61595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7.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DD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381000" y="57150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</a:t>
            </a:r>
            <a:r>
              <a:rPr lang="en-US" altLang="ru-RU" sz="2800">
                <a:solidFill>
                  <a:srgbClr val="FF3300"/>
                </a:solidFill>
              </a:rPr>
              <a:t>2</a:t>
            </a:r>
            <a:r>
              <a:rPr lang="ru-RU" altLang="ru-RU" sz="28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4327525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build="p" autoUpdateAnimBg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Text Box 2"/>
          <p:cNvSpPr txBox="1">
            <a:spLocks noChangeArrowheads="1"/>
          </p:cNvSpPr>
          <p:nvPr/>
        </p:nvSpPr>
        <p:spPr bwMode="auto">
          <a:xfrm>
            <a:off x="0" y="511175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8.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3814763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6356" name="Group 4"/>
          <p:cNvGrpSpPr>
            <a:grpSpLocks/>
          </p:cNvGrpSpPr>
          <p:nvPr/>
        </p:nvGrpSpPr>
        <p:grpSpPr bwMode="auto">
          <a:xfrm>
            <a:off x="685800" y="1828800"/>
            <a:ext cx="7924800" cy="4557713"/>
            <a:chOff x="432" y="1152"/>
            <a:chExt cx="4992" cy="2871"/>
          </a:xfrm>
        </p:grpSpPr>
        <p:sp>
          <p:nvSpPr>
            <p:cNvPr id="247813" name="Text Box 5"/>
            <p:cNvSpPr txBox="1">
              <a:spLocks noChangeArrowheads="1"/>
            </p:cNvSpPr>
            <p:nvPr/>
          </p:nvSpPr>
          <p:spPr bwMode="auto">
            <a:xfrm>
              <a:off x="432" y="3696"/>
              <a:ext cx="12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     .</a:t>
              </a:r>
            </a:p>
          </p:txBody>
        </p:sp>
        <p:graphicFrame>
          <p:nvGraphicFramePr>
            <p:cNvPr id="247814" name="Object 6"/>
            <p:cNvGraphicFramePr>
              <a:graphicFrameLocks noChangeAspect="1"/>
            </p:cNvGraphicFramePr>
            <p:nvPr/>
          </p:nvGraphicFramePr>
          <p:xfrm>
            <a:off x="1152" y="3696"/>
            <a:ext cx="207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826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696"/>
                          <a:ext cx="207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7815" name="Text Box 7"/>
            <p:cNvSpPr txBox="1">
              <a:spLocks noChangeArrowheads="1"/>
            </p:cNvSpPr>
            <p:nvPr/>
          </p:nvSpPr>
          <p:spPr bwMode="auto">
            <a:xfrm>
              <a:off x="432" y="3120"/>
              <a:ext cx="499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общим перпендикуляром является отрезок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Его длина равна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47816" name="Object 8"/>
            <p:cNvGraphicFramePr>
              <a:graphicFrameLocks noChangeAspect="1"/>
            </p:cNvGraphicFramePr>
            <p:nvPr/>
          </p:nvGraphicFramePr>
          <p:xfrm>
            <a:off x="2976" y="3360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827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360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4781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152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9525" y="515938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9.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55788"/>
            <a:ext cx="3814763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8404" name="Group 4"/>
          <p:cNvGrpSpPr>
            <a:grpSpLocks/>
          </p:cNvGrpSpPr>
          <p:nvPr/>
        </p:nvGrpSpPr>
        <p:grpSpPr bwMode="auto">
          <a:xfrm>
            <a:off x="609600" y="1828800"/>
            <a:ext cx="7543800" cy="4557713"/>
            <a:chOff x="384" y="1152"/>
            <a:chExt cx="4752" cy="2871"/>
          </a:xfrm>
        </p:grpSpPr>
        <p:sp>
          <p:nvSpPr>
            <p:cNvPr id="248837" name="Text Box 5"/>
            <p:cNvSpPr txBox="1">
              <a:spLocks noChangeArrowheads="1"/>
            </p:cNvSpPr>
            <p:nvPr/>
          </p:nvSpPr>
          <p:spPr bwMode="auto">
            <a:xfrm>
              <a:off x="432" y="3696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     .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48838" name="Object 6"/>
            <p:cNvGraphicFramePr>
              <a:graphicFrameLocks noChangeAspect="1"/>
            </p:cNvGraphicFramePr>
            <p:nvPr/>
          </p:nvGraphicFramePr>
          <p:xfrm>
            <a:off x="1136" y="3728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850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6" y="3728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8839" name="Text Box 7"/>
            <p:cNvSpPr txBox="1">
              <a:spLocks noChangeArrowheads="1"/>
            </p:cNvSpPr>
            <p:nvPr/>
          </p:nvSpPr>
          <p:spPr bwMode="auto">
            <a:xfrm>
              <a:off x="384" y="3168"/>
              <a:ext cx="47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общим перпендикуляром является отрезок </a:t>
              </a:r>
              <a:r>
                <a:rPr lang="en-US" altLang="ru-RU" sz="2400" i="1"/>
                <a:t>AC</a:t>
              </a:r>
              <a:r>
                <a:rPr lang="en-US" altLang="ru-RU" sz="2400"/>
                <a:t>. </a:t>
              </a:r>
              <a:r>
                <a:rPr lang="ru-RU" altLang="ru-RU" sz="2400"/>
                <a:t>Его длина равна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48840" name="Object 8"/>
            <p:cNvGraphicFramePr>
              <a:graphicFrameLocks noChangeAspect="1"/>
            </p:cNvGraphicFramePr>
            <p:nvPr/>
          </p:nvGraphicFramePr>
          <p:xfrm>
            <a:off x="2784" y="3408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851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408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4884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152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8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2"/>
          <p:cNvSpPr txBox="1">
            <a:spLocks noChangeArrowheads="1"/>
          </p:cNvSpPr>
          <p:nvPr/>
        </p:nvSpPr>
        <p:spPr bwMode="auto">
          <a:xfrm>
            <a:off x="9525" y="600075"/>
            <a:ext cx="91440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10.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DE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44675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9428" name="Group 4"/>
          <p:cNvGrpSpPr>
            <a:grpSpLocks/>
          </p:cNvGrpSpPr>
          <p:nvPr/>
        </p:nvGrpSpPr>
        <p:grpSpPr bwMode="auto">
          <a:xfrm>
            <a:off x="762000" y="1828800"/>
            <a:ext cx="6934200" cy="4481513"/>
            <a:chOff x="480" y="1152"/>
            <a:chExt cx="4368" cy="2823"/>
          </a:xfrm>
        </p:grpSpPr>
        <p:grpSp>
          <p:nvGrpSpPr>
            <p:cNvPr id="249861" name="Group 5"/>
            <p:cNvGrpSpPr>
              <a:grpSpLocks/>
            </p:cNvGrpSpPr>
            <p:nvPr/>
          </p:nvGrpSpPr>
          <p:grpSpPr bwMode="auto">
            <a:xfrm>
              <a:off x="576" y="3648"/>
              <a:ext cx="3744" cy="327"/>
              <a:chOff x="672" y="3168"/>
              <a:chExt cx="3744" cy="327"/>
            </a:xfrm>
          </p:grpSpPr>
          <p:sp>
            <p:nvSpPr>
              <p:cNvPr id="249865" name="Text Box 6"/>
              <p:cNvSpPr txBox="1">
                <a:spLocks noChangeArrowheads="1"/>
              </p:cNvSpPr>
              <p:nvPr/>
            </p:nvSpPr>
            <p:spPr bwMode="auto">
              <a:xfrm>
                <a:off x="672" y="3168"/>
                <a:ext cx="37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     .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249866" name="Object 7"/>
              <p:cNvGraphicFramePr>
                <a:graphicFrameLocks noChangeAspect="1"/>
              </p:cNvGraphicFramePr>
              <p:nvPr/>
            </p:nvGraphicFramePr>
            <p:xfrm>
              <a:off x="1376" y="3200"/>
              <a:ext cx="288" cy="2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9875" name="Equation" r:id="rId4" imgW="457002" imgH="444307" progId="Equation.DSMT4">
                      <p:embed/>
                    </p:oleObj>
                  </mc:Choice>
                  <mc:Fallback>
                    <p:oleObj name="Equation" r:id="rId4" imgW="457002" imgH="444307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76" y="3200"/>
                            <a:ext cx="288" cy="2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49862" name="Text Box 8"/>
            <p:cNvSpPr txBox="1">
              <a:spLocks noChangeArrowheads="1"/>
            </p:cNvSpPr>
            <p:nvPr/>
          </p:nvSpPr>
          <p:spPr bwMode="auto">
            <a:xfrm>
              <a:off x="480" y="3120"/>
              <a:ext cx="43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общим перпендикуляром является отрезок </a:t>
              </a:r>
              <a:r>
                <a:rPr lang="en-US" altLang="ru-RU" sz="2400" i="1"/>
                <a:t>A</a:t>
              </a:r>
              <a:r>
                <a:rPr lang="ru-RU" altLang="ru-RU" sz="2400" baseline="-25000"/>
                <a:t>1</a:t>
              </a:r>
              <a:r>
                <a:rPr lang="en-US" altLang="ru-RU" sz="2400" i="1"/>
                <a:t>E</a:t>
              </a:r>
              <a:r>
                <a:rPr lang="ru-RU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Его длина равна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49863" name="Object 9"/>
            <p:cNvGraphicFramePr>
              <a:graphicFrameLocks noChangeAspect="1"/>
            </p:cNvGraphicFramePr>
            <p:nvPr/>
          </p:nvGraphicFramePr>
          <p:xfrm>
            <a:off x="3792" y="3360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876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3360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4986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152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0" y="638175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11.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452" name="Group 4"/>
          <p:cNvGrpSpPr>
            <a:grpSpLocks/>
          </p:cNvGrpSpPr>
          <p:nvPr/>
        </p:nvGrpSpPr>
        <p:grpSpPr bwMode="auto">
          <a:xfrm>
            <a:off x="381000" y="4953000"/>
            <a:ext cx="8610600" cy="1357313"/>
            <a:chOff x="240" y="3120"/>
            <a:chExt cx="5424" cy="855"/>
          </a:xfrm>
        </p:grpSpPr>
        <p:sp>
          <p:nvSpPr>
            <p:cNvPr id="250885" name="Text Box 5"/>
            <p:cNvSpPr txBox="1">
              <a:spLocks noChangeArrowheads="1"/>
            </p:cNvSpPr>
            <p:nvPr/>
          </p:nvSpPr>
          <p:spPr bwMode="auto">
            <a:xfrm>
              <a:off x="240" y="3120"/>
              <a:ext cx="542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общим перпендикуляром является отрезок </a:t>
              </a:r>
              <a:r>
                <a:rPr lang="en-US" altLang="ru-RU" sz="2400" i="1"/>
                <a:t>AB</a:t>
              </a:r>
              <a:r>
                <a:rPr lang="en-US" altLang="ru-RU" sz="2400"/>
                <a:t>. </a:t>
              </a:r>
              <a:r>
                <a:rPr lang="ru-RU" altLang="ru-RU" sz="2400"/>
                <a:t>Его длина равна</a:t>
              </a:r>
              <a:r>
                <a:rPr lang="en-US" altLang="ru-RU" sz="2400"/>
                <a:t> 1</a:t>
              </a:r>
              <a:r>
                <a:rPr lang="ru-RU" altLang="ru-RU" sz="2400"/>
                <a:t>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sp>
          <p:nvSpPr>
            <p:cNvPr id="250886" name="Text Box 6"/>
            <p:cNvSpPr txBox="1">
              <a:spLocks noChangeArrowheads="1"/>
            </p:cNvSpPr>
            <p:nvPr/>
          </p:nvSpPr>
          <p:spPr bwMode="auto">
            <a:xfrm>
              <a:off x="288" y="364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1.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4168775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5156" name="Group 4"/>
          <p:cNvGrpSpPr>
            <a:grpSpLocks/>
          </p:cNvGrpSpPr>
          <p:nvPr/>
        </p:nvGrpSpPr>
        <p:grpSpPr bwMode="auto">
          <a:xfrm>
            <a:off x="609600" y="1371600"/>
            <a:ext cx="8001000" cy="5029200"/>
            <a:chOff x="384" y="864"/>
            <a:chExt cx="5040" cy="3168"/>
          </a:xfrm>
        </p:grpSpPr>
        <p:sp>
          <p:nvSpPr>
            <p:cNvPr id="251910" name="Text Box 5"/>
            <p:cNvSpPr txBox="1">
              <a:spLocks noChangeArrowheads="1"/>
            </p:cNvSpPr>
            <p:nvPr/>
          </p:nvSpPr>
          <p:spPr bwMode="auto">
            <a:xfrm>
              <a:off x="432" y="360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51911" name="Object 6"/>
            <p:cNvGraphicFramePr>
              <a:graphicFrameLocks noChangeAspect="1"/>
            </p:cNvGraphicFramePr>
            <p:nvPr/>
          </p:nvGraphicFramePr>
          <p:xfrm>
            <a:off x="1200" y="345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923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45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1912" name="Text Box 7"/>
            <p:cNvSpPr txBox="1">
              <a:spLocks noChangeArrowheads="1"/>
            </p:cNvSpPr>
            <p:nvPr/>
          </p:nvSpPr>
          <p:spPr bwMode="auto">
            <a:xfrm>
              <a:off x="384" y="3024"/>
              <a:ext cx="504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P</a:t>
              </a:r>
              <a:r>
                <a:rPr lang="ru-RU" altLang="ru-RU" sz="2400"/>
                <a:t>, </a:t>
              </a:r>
              <a:r>
                <a:rPr lang="en-US" altLang="ru-RU" sz="2400" i="1"/>
                <a:t>Q</a:t>
              </a:r>
              <a:r>
                <a:rPr lang="ru-RU" altLang="ru-RU" sz="2400"/>
                <a:t> – середины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en-US" altLang="ru-RU" sz="2400" i="1"/>
                <a:t>BD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Искомым расстоянием является длина отрезка </a:t>
              </a:r>
              <a:r>
                <a:rPr lang="en-US" altLang="ru-RU" sz="2400" i="1"/>
                <a:t>PQ</a:t>
              </a:r>
              <a:r>
                <a:rPr lang="ru-RU" altLang="ru-RU" sz="2400"/>
                <a:t>. Она равна</a:t>
              </a:r>
            </a:p>
          </p:txBody>
        </p:sp>
        <p:graphicFrame>
          <p:nvGraphicFramePr>
            <p:cNvPr id="251913" name="Object 8"/>
            <p:cNvGraphicFramePr>
              <a:graphicFrameLocks noChangeAspect="1"/>
            </p:cNvGraphicFramePr>
            <p:nvPr/>
          </p:nvGraphicFramePr>
          <p:xfrm>
            <a:off x="4704" y="321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924" name="Equation" r:id="rId7" imgW="622300" imgH="914400" progId="Equation.DSMT4">
                    <p:embed/>
                  </p:oleObj>
                </mc:Choice>
                <mc:Fallback>
                  <p:oleObj name="Equation" r:id="rId7" imgW="6223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321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1914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864"/>
              <a:ext cx="2626" cy="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1909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381000"/>
          </a:xfrm>
          <a:noFill/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FF3300"/>
                </a:solidFill>
              </a:rPr>
              <a:t>Уровень 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до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прямой </a:t>
            </a:r>
            <a:r>
              <a:rPr lang="en-US" altLang="ru-RU" sz="2800" i="1"/>
              <a:t>CD</a:t>
            </a:r>
            <a:r>
              <a:rPr lang="ru-RU" altLang="ru-RU" sz="2800" i="1"/>
              <a:t>.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7653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307203" name="Group 3"/>
          <p:cNvGrpSpPr>
            <a:grpSpLocks/>
          </p:cNvGrpSpPr>
          <p:nvPr/>
        </p:nvGrpSpPr>
        <p:grpSpPr bwMode="auto">
          <a:xfrm>
            <a:off x="685800" y="5486400"/>
            <a:ext cx="5943600" cy="914400"/>
            <a:chOff x="432" y="3456"/>
            <a:chExt cx="3744" cy="576"/>
          </a:xfrm>
        </p:grpSpPr>
        <p:sp>
          <p:nvSpPr>
            <p:cNvPr id="253957" name="Text Box 4"/>
            <p:cNvSpPr txBox="1">
              <a:spLocks noChangeArrowheads="1"/>
            </p:cNvSpPr>
            <p:nvPr/>
          </p:nvSpPr>
          <p:spPr bwMode="auto">
            <a:xfrm>
              <a:off x="432" y="360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53958" name="Object 5"/>
            <p:cNvGraphicFramePr>
              <a:graphicFrameLocks noChangeAspect="1"/>
            </p:cNvGraphicFramePr>
            <p:nvPr/>
          </p:nvGraphicFramePr>
          <p:xfrm>
            <a:off x="1200" y="345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963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45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395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555750"/>
            <a:ext cx="4433887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560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168775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1300" name="Group 4"/>
          <p:cNvGrpSpPr>
            <a:grpSpLocks/>
          </p:cNvGrpSpPr>
          <p:nvPr/>
        </p:nvGrpSpPr>
        <p:grpSpPr bwMode="auto">
          <a:xfrm>
            <a:off x="0" y="1524000"/>
            <a:ext cx="8991600" cy="4584700"/>
            <a:chOff x="0" y="960"/>
            <a:chExt cx="5664" cy="2888"/>
          </a:xfrm>
        </p:grpSpPr>
        <p:sp>
          <p:nvSpPr>
            <p:cNvPr id="256005" name="Text Box 5"/>
            <p:cNvSpPr txBox="1">
              <a:spLocks noChangeArrowheads="1"/>
            </p:cNvSpPr>
            <p:nvPr/>
          </p:nvSpPr>
          <p:spPr bwMode="auto">
            <a:xfrm>
              <a:off x="336" y="336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56006" name="Object 6"/>
            <p:cNvGraphicFramePr>
              <a:graphicFrameLocks noChangeAspect="1"/>
            </p:cNvGraphicFramePr>
            <p:nvPr/>
          </p:nvGraphicFramePr>
          <p:xfrm>
            <a:off x="1104" y="3264"/>
            <a:ext cx="376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18" name="Equation" r:id="rId5" imgW="596900" imgH="927100" progId="Equation.DSMT4">
                    <p:embed/>
                  </p:oleObj>
                </mc:Choice>
                <mc:Fallback>
                  <p:oleObj name="Equation" r:id="rId5" imgW="596900" imgH="927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264"/>
                          <a:ext cx="376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07" name="Text Box 7"/>
            <p:cNvSpPr txBox="1">
              <a:spLocks noChangeArrowheads="1"/>
            </p:cNvSpPr>
            <p:nvPr/>
          </p:nvSpPr>
          <p:spPr bwMode="auto">
            <a:xfrm>
              <a:off x="2592" y="960"/>
              <a:ext cx="3072" cy="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400">
                  <a:solidFill>
                    <a:schemeClr val="accent1"/>
                  </a:solidFill>
                </a:rPr>
                <a:t> </a:t>
              </a:r>
              <a:r>
                <a:rPr lang="ru-RU" altLang="ru-RU" sz="2400"/>
                <a:t>Искомое р</a:t>
              </a:r>
              <a:r>
                <a:rPr lang="ru-RU" altLang="ru-RU" sz="2400">
                  <a:cs typeface="Times New Roman" panose="02020603050405020304" pitchFamily="18" charset="0"/>
                </a:rPr>
                <a:t>асстояние равно расстоянию между параллельными плоскостями </a:t>
              </a:r>
              <a:r>
                <a:rPr lang="en-US" altLang="ru-RU" sz="2400" i="1">
                  <a:cs typeface="Times New Roman" panose="02020603050405020304" pitchFamily="18" charset="0"/>
                </a:rPr>
                <a:t>AB</a:t>
              </a:r>
              <a:r>
                <a:rPr lang="ru-RU" altLang="ru-RU" sz="2400" baseline="-30000">
                  <a:cs typeface="Times New Roman" panose="02020603050405020304" pitchFamily="18" charset="0"/>
                </a:rPr>
                <a:t>1</a:t>
              </a:r>
              <a:r>
                <a:rPr lang="en-US" altLang="ru-RU" sz="2400" i="1">
                  <a:cs typeface="Times New Roman" panose="02020603050405020304" pitchFamily="18" charset="0"/>
                </a:rPr>
                <a:t>D</a:t>
              </a:r>
              <a:r>
                <a:rPr lang="ru-RU" altLang="ru-RU" sz="2400" baseline="-30000">
                  <a:cs typeface="Times New Roman" panose="02020603050405020304" pitchFamily="18" charset="0"/>
                </a:rPr>
                <a:t>1</a:t>
              </a:r>
              <a:r>
                <a:rPr lang="ru-RU" altLang="ru-RU" sz="2400">
                  <a:cs typeface="Times New Roman" panose="02020603050405020304" pitchFamily="18" charset="0"/>
                </a:rPr>
                <a:t> и </a:t>
              </a:r>
              <a:r>
                <a:rPr lang="en-US" altLang="ru-RU" sz="2400" i="1">
                  <a:cs typeface="Times New Roman" panose="02020603050405020304" pitchFamily="18" charset="0"/>
                </a:rPr>
                <a:t>BDC</a:t>
              </a:r>
              <a:r>
                <a:rPr lang="ru-RU" altLang="ru-RU" sz="2400" baseline="-30000">
                  <a:cs typeface="Times New Roman" panose="02020603050405020304" pitchFamily="18" charset="0"/>
                </a:rPr>
                <a:t>1</a:t>
              </a:r>
              <a:r>
                <a:rPr lang="ru-RU" altLang="ru-RU" sz="2400">
                  <a:cs typeface="Times New Roman" panose="02020603050405020304" pitchFamily="18" charset="0"/>
                </a:rPr>
                <a:t>. Диагональ </a:t>
              </a:r>
              <a:r>
                <a:rPr lang="en-US" altLang="ru-RU" sz="2400" i="1">
                  <a:cs typeface="Times New Roman" panose="02020603050405020304" pitchFamily="18" charset="0"/>
                </a:rPr>
                <a:t>A</a:t>
              </a:r>
              <a:r>
                <a:rPr lang="ru-RU" altLang="ru-RU" sz="2400" baseline="-30000">
                  <a:cs typeface="Times New Roman" panose="02020603050405020304" pitchFamily="18" charset="0"/>
                </a:rPr>
                <a:t>1</a:t>
              </a:r>
              <a:r>
                <a:rPr lang="en-US" altLang="ru-RU" sz="2400" i="1">
                  <a:cs typeface="Times New Roman" panose="02020603050405020304" pitchFamily="18" charset="0"/>
                </a:rPr>
                <a:t>C</a:t>
              </a:r>
              <a:r>
                <a:rPr lang="ru-RU" altLang="ru-RU" sz="2400">
                  <a:cs typeface="Times New Roman" panose="02020603050405020304" pitchFamily="18" charset="0"/>
                </a:rPr>
                <a:t> перпендикулярна</a:t>
              </a:r>
              <a:r>
                <a:rPr lang="ru-RU" altLang="ru-RU" sz="2400"/>
                <a:t> </a:t>
              </a:r>
              <a:r>
                <a:rPr lang="ru-RU" altLang="ru-RU" sz="2400">
                  <a:cs typeface="Times New Roman" panose="02020603050405020304" pitchFamily="18" charset="0"/>
                </a:rPr>
                <a:t>этим плоскостям и делится в точках пересечения на три равные части. Следовательно, искомое расстояние равно длине отрезка </a:t>
              </a:r>
              <a:r>
                <a:rPr lang="en-US" altLang="ru-RU" sz="2400" i="1">
                  <a:cs typeface="Times New Roman" panose="02020603050405020304" pitchFamily="18" charset="0"/>
                </a:rPr>
                <a:t>EF </a:t>
              </a:r>
              <a:r>
                <a:rPr lang="ru-RU" altLang="ru-RU" sz="2400">
                  <a:cs typeface="Times New Roman" panose="02020603050405020304" pitchFamily="18" charset="0"/>
                </a:rPr>
                <a:t>и равно</a:t>
              </a:r>
              <a:endParaRPr lang="ru-RU" altLang="ru-RU" sz="2400"/>
            </a:p>
          </p:txBody>
        </p:sp>
        <p:graphicFrame>
          <p:nvGraphicFramePr>
            <p:cNvPr id="256008" name="Object 8"/>
            <p:cNvGraphicFramePr>
              <a:graphicFrameLocks noChangeAspect="1"/>
            </p:cNvGraphicFramePr>
            <p:nvPr/>
          </p:nvGraphicFramePr>
          <p:xfrm>
            <a:off x="4224" y="2784"/>
            <a:ext cx="376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19" name="Equation" r:id="rId7" imgW="596900" imgH="927100" progId="Equation.DSMT4">
                    <p:embed/>
                  </p:oleObj>
                </mc:Choice>
                <mc:Fallback>
                  <p:oleObj name="Equation" r:id="rId7" imgW="596900" imgH="927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784"/>
                          <a:ext cx="376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600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2626" cy="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4.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3348" name="Group 4"/>
          <p:cNvGrpSpPr>
            <a:grpSpLocks/>
          </p:cNvGrpSpPr>
          <p:nvPr/>
        </p:nvGrpSpPr>
        <p:grpSpPr bwMode="auto">
          <a:xfrm>
            <a:off x="609600" y="4876800"/>
            <a:ext cx="7620000" cy="1384300"/>
            <a:chOff x="384" y="3072"/>
            <a:chExt cx="4800" cy="872"/>
          </a:xfrm>
        </p:grpSpPr>
        <p:grpSp>
          <p:nvGrpSpPr>
            <p:cNvPr id="258053" name="Group 5"/>
            <p:cNvGrpSpPr>
              <a:grpSpLocks/>
            </p:cNvGrpSpPr>
            <p:nvPr/>
          </p:nvGrpSpPr>
          <p:grpSpPr bwMode="auto">
            <a:xfrm>
              <a:off x="432" y="3360"/>
              <a:ext cx="3744" cy="584"/>
              <a:chOff x="432" y="3072"/>
              <a:chExt cx="3744" cy="584"/>
            </a:xfrm>
          </p:grpSpPr>
          <p:sp>
            <p:nvSpPr>
              <p:cNvPr id="258055" name="Text Box 6"/>
              <p:cNvSpPr txBox="1">
                <a:spLocks noChangeArrowheads="1"/>
              </p:cNvSpPr>
              <p:nvPr/>
            </p:nvSpPr>
            <p:spPr bwMode="auto">
              <a:xfrm>
                <a:off x="432" y="3168"/>
                <a:ext cx="37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sz="2800">
                    <a:solidFill>
                      <a:srgbClr val="FF3300"/>
                    </a:solidFill>
                  </a:rPr>
                  <a:t> 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258056" name="Object 7"/>
              <p:cNvGraphicFramePr>
                <a:graphicFrameLocks noChangeAspect="1"/>
              </p:cNvGraphicFramePr>
              <p:nvPr/>
            </p:nvGraphicFramePr>
            <p:xfrm>
              <a:off x="1200" y="3072"/>
              <a:ext cx="376" cy="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8061" name="Equation" r:id="rId5" imgW="596900" imgH="927100" progId="Equation.DSMT4">
                      <p:embed/>
                    </p:oleObj>
                  </mc:Choice>
                  <mc:Fallback>
                    <p:oleObj name="Equation" r:id="rId5" imgW="596900" imgH="927100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0" y="3072"/>
                            <a:ext cx="376" cy="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58054" name="Text Box 8"/>
            <p:cNvSpPr txBox="1">
              <a:spLocks noChangeArrowheads="1"/>
            </p:cNvSpPr>
            <p:nvPr/>
          </p:nvSpPr>
          <p:spPr bwMode="auto">
            <a:xfrm>
              <a:off x="384" y="3072"/>
              <a:ext cx="4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Решение аналогично предыдущему.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5.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ru-RU" altLang="ru-RU" sz="2800" i="1"/>
              <a:t>.</a:t>
            </a:r>
          </a:p>
        </p:txBody>
      </p:sp>
      <p:grpSp>
        <p:nvGrpSpPr>
          <p:cNvPr id="315395" name="Group 3"/>
          <p:cNvGrpSpPr>
            <a:grpSpLocks/>
          </p:cNvGrpSpPr>
          <p:nvPr/>
        </p:nvGrpSpPr>
        <p:grpSpPr bwMode="auto">
          <a:xfrm>
            <a:off x="609600" y="4876800"/>
            <a:ext cx="7620000" cy="1384300"/>
            <a:chOff x="384" y="3072"/>
            <a:chExt cx="4800" cy="872"/>
          </a:xfrm>
        </p:grpSpPr>
        <p:grpSp>
          <p:nvGrpSpPr>
            <p:cNvPr id="260101" name="Group 4"/>
            <p:cNvGrpSpPr>
              <a:grpSpLocks/>
            </p:cNvGrpSpPr>
            <p:nvPr/>
          </p:nvGrpSpPr>
          <p:grpSpPr bwMode="auto">
            <a:xfrm>
              <a:off x="432" y="3360"/>
              <a:ext cx="3744" cy="584"/>
              <a:chOff x="432" y="3072"/>
              <a:chExt cx="3744" cy="584"/>
            </a:xfrm>
          </p:grpSpPr>
          <p:sp>
            <p:nvSpPr>
              <p:cNvPr id="260103" name="Text Box 5"/>
              <p:cNvSpPr txBox="1">
                <a:spLocks noChangeArrowheads="1"/>
              </p:cNvSpPr>
              <p:nvPr/>
            </p:nvSpPr>
            <p:spPr bwMode="auto">
              <a:xfrm>
                <a:off x="432" y="3168"/>
                <a:ext cx="37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sz="2800">
                    <a:solidFill>
                      <a:srgbClr val="FF3300"/>
                    </a:solidFill>
                  </a:rPr>
                  <a:t> 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260104" name="Object 6"/>
              <p:cNvGraphicFramePr>
                <a:graphicFrameLocks noChangeAspect="1"/>
              </p:cNvGraphicFramePr>
              <p:nvPr/>
            </p:nvGraphicFramePr>
            <p:xfrm>
              <a:off x="1200" y="3072"/>
              <a:ext cx="376" cy="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0109" name="Equation" r:id="rId4" imgW="596900" imgH="927100" progId="Equation.DSMT4">
                      <p:embed/>
                    </p:oleObj>
                  </mc:Choice>
                  <mc:Fallback>
                    <p:oleObj name="Equation" r:id="rId4" imgW="596900" imgH="927100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0" y="3072"/>
                            <a:ext cx="376" cy="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0102" name="Text Box 7"/>
            <p:cNvSpPr txBox="1">
              <a:spLocks noChangeArrowheads="1"/>
            </p:cNvSpPr>
            <p:nvPr/>
          </p:nvSpPr>
          <p:spPr bwMode="auto">
            <a:xfrm>
              <a:off x="384" y="3072"/>
              <a:ext cx="48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Решение аналогично предыдущему.</a:t>
              </a:r>
            </a:p>
          </p:txBody>
        </p:sp>
      </p:grpSp>
      <p:pic>
        <p:nvPicPr>
          <p:cNvPr id="2601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388620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6.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прямыми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168775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7444" name="Group 4"/>
          <p:cNvGrpSpPr>
            <a:grpSpLocks/>
          </p:cNvGrpSpPr>
          <p:nvPr/>
        </p:nvGrpSpPr>
        <p:grpSpPr bwMode="auto">
          <a:xfrm>
            <a:off x="0" y="1676400"/>
            <a:ext cx="8991600" cy="4356100"/>
            <a:chOff x="0" y="1056"/>
            <a:chExt cx="5664" cy="2744"/>
          </a:xfrm>
        </p:grpSpPr>
        <p:sp>
          <p:nvSpPr>
            <p:cNvPr id="262149" name="Text Box 5"/>
            <p:cNvSpPr txBox="1">
              <a:spLocks noChangeArrowheads="1"/>
            </p:cNvSpPr>
            <p:nvPr/>
          </p:nvSpPr>
          <p:spPr bwMode="auto">
            <a:xfrm>
              <a:off x="384" y="331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62150" name="Object 6"/>
            <p:cNvGraphicFramePr>
              <a:graphicFrameLocks noChangeAspect="1"/>
            </p:cNvGraphicFramePr>
            <p:nvPr/>
          </p:nvGraphicFramePr>
          <p:xfrm>
            <a:off x="1144" y="3216"/>
            <a:ext cx="392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162" name="Equation" r:id="rId5" imgW="622300" imgH="927100" progId="Equation.DSMT4">
                    <p:embed/>
                  </p:oleObj>
                </mc:Choice>
                <mc:Fallback>
                  <p:oleObj name="Equation" r:id="rId5" imgW="622300" imgH="927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3216"/>
                          <a:ext cx="392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2151" name="Text Box 7"/>
            <p:cNvSpPr txBox="1">
              <a:spLocks noChangeArrowheads="1"/>
            </p:cNvSpPr>
            <p:nvPr/>
          </p:nvSpPr>
          <p:spPr bwMode="auto">
            <a:xfrm>
              <a:off x="2688" y="1056"/>
              <a:ext cx="2976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</a:t>
              </a:r>
              <a:r>
                <a:rPr lang="ru-RU" altLang="ru-RU" sz="2400"/>
                <a:t> </a:t>
              </a:r>
              <a:r>
                <a:rPr lang="ru-RU" altLang="ru-RU" sz="2400">
                  <a:cs typeface="Times New Roman" panose="02020603050405020304" pitchFamily="18" charset="0"/>
                </a:rPr>
                <a:t>Диагональ </a:t>
              </a:r>
              <a:r>
                <a:rPr lang="en-US" altLang="ru-RU" sz="2400" i="1">
                  <a:cs typeface="Times New Roman" panose="02020603050405020304" pitchFamily="18" charset="0"/>
                </a:rPr>
                <a:t>BD</a:t>
              </a:r>
              <a:r>
                <a:rPr lang="ru-RU" altLang="ru-RU" sz="2400" baseline="-30000">
                  <a:cs typeface="Times New Roman" panose="02020603050405020304" pitchFamily="18" charset="0"/>
                </a:rPr>
                <a:t>1</a:t>
              </a:r>
              <a:r>
                <a:rPr lang="ru-RU" altLang="ru-RU" sz="2400">
                  <a:cs typeface="Times New Roman" panose="02020603050405020304" pitchFamily="18" charset="0"/>
                </a:rPr>
                <a:t> перпендикулярна плоскости равностороннего треугольника </a:t>
              </a:r>
              <a:r>
                <a:rPr lang="en-US" altLang="ru-RU" sz="2400" i="1">
                  <a:cs typeface="Times New Roman" panose="02020603050405020304" pitchFamily="18" charset="0"/>
                </a:rPr>
                <a:t>ACB</a:t>
              </a:r>
              <a:r>
                <a:rPr lang="ru-RU" altLang="ru-RU" sz="2400" baseline="-30000">
                  <a:cs typeface="Times New Roman" panose="02020603050405020304" pitchFamily="18" charset="0"/>
                </a:rPr>
                <a:t>1</a:t>
              </a:r>
              <a:r>
                <a:rPr lang="ru-RU" altLang="ru-RU" sz="2400">
                  <a:cs typeface="Times New Roman" panose="02020603050405020304" pitchFamily="18" charset="0"/>
                </a:rPr>
                <a:t> и пересекает его в центре </a:t>
              </a:r>
              <a:r>
                <a:rPr lang="en-US" altLang="ru-RU" sz="2400" i="1">
                  <a:cs typeface="Times New Roman" panose="02020603050405020304" pitchFamily="18" charset="0"/>
                </a:rPr>
                <a:t>P </a:t>
              </a:r>
              <a:r>
                <a:rPr lang="ru-RU" altLang="ru-RU" sz="2400">
                  <a:cs typeface="Times New Roman" panose="02020603050405020304" pitchFamily="18" charset="0"/>
                </a:rPr>
                <a:t>вписанной в него окружности. Искомое расстояние равно радиусу </a:t>
              </a:r>
              <a:r>
                <a:rPr lang="en-US" altLang="ru-RU" sz="2400" i="1">
                  <a:cs typeface="Times New Roman" panose="02020603050405020304" pitchFamily="18" charset="0"/>
                </a:rPr>
                <a:t>OP</a:t>
              </a:r>
              <a:r>
                <a:rPr lang="ru-RU" altLang="ru-RU" sz="2400">
                  <a:cs typeface="Times New Roman" panose="02020603050405020304" pitchFamily="18" charset="0"/>
                </a:rPr>
                <a:t> </a:t>
              </a:r>
              <a:r>
                <a:rPr lang="ru-RU" altLang="ru-RU" sz="2400"/>
                <a:t>этой</a:t>
              </a:r>
              <a:r>
                <a:rPr lang="ru-RU" altLang="ru-RU" sz="2400">
                  <a:cs typeface="Times New Roman" panose="02020603050405020304" pitchFamily="18" charset="0"/>
                </a:rPr>
                <a:t> окружности.</a:t>
              </a:r>
              <a:r>
                <a:rPr lang="en-US" altLang="ru-RU" sz="2400">
                  <a:cs typeface="Times New Roman" panose="02020603050405020304" pitchFamily="18" charset="0"/>
                </a:rPr>
                <a:t> </a:t>
              </a:r>
              <a:endParaRPr lang="ru-RU" altLang="ru-RU" sz="2400"/>
            </a:p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>
                  <a:cs typeface="Times New Roman" panose="02020603050405020304" pitchFamily="18" charset="0"/>
                </a:rPr>
                <a:t>OP =</a:t>
              </a:r>
              <a:endParaRPr lang="ru-RU" altLang="ru-RU" sz="2400"/>
            </a:p>
          </p:txBody>
        </p:sp>
        <p:pic>
          <p:nvPicPr>
            <p:cNvPr id="26215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2626" cy="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62153" name="Object 9"/>
            <p:cNvGraphicFramePr>
              <a:graphicFrameLocks noChangeAspect="1"/>
            </p:cNvGraphicFramePr>
            <p:nvPr/>
          </p:nvGraphicFramePr>
          <p:xfrm>
            <a:off x="3216" y="2688"/>
            <a:ext cx="392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2163" name="Equation" r:id="rId8" imgW="622300" imgH="927100" progId="Equation.DSMT4">
                    <p:embed/>
                  </p:oleObj>
                </mc:Choice>
                <mc:Fallback>
                  <p:oleObj name="Equation" r:id="rId8" imgW="622300" imgH="9271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2688"/>
                          <a:ext cx="392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0" y="433388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7. В </a:t>
            </a:r>
            <a:r>
              <a:rPr lang="ru-RU" altLang="ru-RU" sz="2800"/>
              <a:t>единичном тетраэдре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ABCD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между прямыми </a:t>
            </a:r>
            <a:r>
              <a:rPr lang="en-US" altLang="ru-RU" sz="2800" i="1"/>
              <a:t>AD </a:t>
            </a:r>
            <a:r>
              <a:rPr lang="ru-RU" altLang="ru-RU" sz="2800"/>
              <a:t>и </a:t>
            </a:r>
            <a:r>
              <a:rPr lang="en-US" altLang="ru-RU" sz="2800" i="1"/>
              <a:t>BC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579813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9492" name="Group 4"/>
          <p:cNvGrpSpPr>
            <a:grpSpLocks/>
          </p:cNvGrpSpPr>
          <p:nvPr/>
        </p:nvGrpSpPr>
        <p:grpSpPr bwMode="auto">
          <a:xfrm>
            <a:off x="468313" y="1270000"/>
            <a:ext cx="8458200" cy="5588000"/>
            <a:chOff x="288" y="800"/>
            <a:chExt cx="5328" cy="3520"/>
          </a:xfrm>
        </p:grpSpPr>
        <p:sp>
          <p:nvSpPr>
            <p:cNvPr id="264197" name="Text Box 5"/>
            <p:cNvSpPr txBox="1">
              <a:spLocks noChangeArrowheads="1"/>
            </p:cNvSpPr>
            <p:nvPr/>
          </p:nvSpPr>
          <p:spPr bwMode="auto">
            <a:xfrm>
              <a:off x="384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64198" name="Text Box 6"/>
            <p:cNvSpPr txBox="1">
              <a:spLocks noChangeArrowheads="1"/>
            </p:cNvSpPr>
            <p:nvPr/>
          </p:nvSpPr>
          <p:spPr bwMode="auto">
            <a:xfrm>
              <a:off x="288" y="2864"/>
              <a:ext cx="532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длине отрезка </a:t>
              </a:r>
              <a:r>
                <a:rPr lang="en-US" altLang="ru-RU" sz="2400" i="1"/>
                <a:t>EF</a:t>
              </a:r>
              <a:r>
                <a:rPr lang="ru-RU" altLang="ru-RU" sz="2400"/>
                <a:t>, где </a:t>
              </a:r>
              <a:r>
                <a:rPr lang="en-US" altLang="ru-RU" sz="2400" i="1"/>
                <a:t>E</a:t>
              </a:r>
              <a:r>
                <a:rPr lang="ru-RU" altLang="ru-RU" sz="2400"/>
                <a:t>, </a:t>
              </a:r>
              <a:r>
                <a:rPr lang="en-US" altLang="ru-RU" sz="2400" i="1"/>
                <a:t>F </a:t>
              </a:r>
              <a:r>
                <a:rPr lang="ru-RU" altLang="ru-RU" sz="2400"/>
                <a:t>– середины ребер </a:t>
              </a:r>
              <a:r>
                <a:rPr lang="en-US" altLang="ru-RU" sz="2400" i="1"/>
                <a:t>AD</a:t>
              </a:r>
              <a:r>
                <a:rPr lang="en-US" altLang="ru-RU" sz="2400"/>
                <a:t>, </a:t>
              </a:r>
              <a:r>
                <a:rPr lang="en-US" altLang="ru-RU" sz="2400" i="1"/>
                <a:t>GF</a:t>
              </a:r>
              <a:r>
                <a:rPr lang="en-US" altLang="ru-RU" sz="2400"/>
                <a:t>. </a:t>
              </a:r>
              <a:r>
                <a:rPr lang="ru-RU" altLang="ru-RU" sz="2400"/>
                <a:t>В треугольнике </a:t>
              </a:r>
              <a:r>
                <a:rPr lang="en-US" altLang="ru-RU" sz="2400" i="1"/>
                <a:t>DAG  DA = </a:t>
              </a:r>
              <a:r>
                <a:rPr lang="en-US" altLang="ru-RU" sz="2400"/>
                <a:t>1,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AG = DG =         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EF =</a:t>
              </a:r>
              <a:endParaRPr lang="ru-RU" altLang="ru-RU" sz="2400"/>
            </a:p>
          </p:txBody>
        </p:sp>
        <p:graphicFrame>
          <p:nvGraphicFramePr>
            <p:cNvPr id="264199" name="Object 7"/>
            <p:cNvGraphicFramePr>
              <a:graphicFrameLocks noChangeAspect="1"/>
            </p:cNvGraphicFramePr>
            <p:nvPr/>
          </p:nvGraphicFramePr>
          <p:xfrm>
            <a:off x="1344" y="3344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15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3344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4200" name="Object 8"/>
            <p:cNvGraphicFramePr>
              <a:graphicFrameLocks noChangeAspect="1"/>
            </p:cNvGraphicFramePr>
            <p:nvPr/>
          </p:nvGraphicFramePr>
          <p:xfrm>
            <a:off x="3552" y="3344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16" name="Equation" r:id="rId7" imgW="545863" imgH="787058" progId="Equation.DSMT4">
                    <p:embed/>
                  </p:oleObj>
                </mc:Choice>
                <mc:Fallback>
                  <p:oleObj name="Equation" r:id="rId7" imgW="545863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3344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4201" name="Object 9"/>
            <p:cNvGraphicFramePr>
              <a:graphicFrameLocks noChangeAspect="1"/>
            </p:cNvGraphicFramePr>
            <p:nvPr/>
          </p:nvGraphicFramePr>
          <p:xfrm>
            <a:off x="1056" y="3824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4217" name="Equation" r:id="rId9" imgW="545863" imgH="787058" progId="Equation.DSMT4">
                    <p:embed/>
                  </p:oleObj>
                </mc:Choice>
                <mc:Fallback>
                  <p:oleObj name="Equation" r:id="rId9" imgW="545863" imgH="787058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3824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4202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800"/>
              <a:ext cx="2255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8.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</a:t>
            </a:r>
            <a:r>
              <a:rPr lang="ru-RU" altLang="ru-RU" sz="2800"/>
              <a:t>, все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между прямыми </a:t>
            </a:r>
            <a:r>
              <a:rPr lang="en-US" altLang="ru-RU" sz="2800" i="1"/>
              <a:t>SA </a:t>
            </a:r>
            <a:r>
              <a:rPr lang="ru-RU" altLang="ru-RU" sz="2800"/>
              <a:t>и </a:t>
            </a:r>
            <a:r>
              <a:rPr lang="en-US" altLang="ru-RU" sz="2800" i="1"/>
              <a:t>BD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3588" name="Group 4"/>
          <p:cNvGrpSpPr>
            <a:grpSpLocks/>
          </p:cNvGrpSpPr>
          <p:nvPr/>
        </p:nvGrpSpPr>
        <p:grpSpPr bwMode="auto">
          <a:xfrm>
            <a:off x="304800" y="1447800"/>
            <a:ext cx="8610600" cy="5295900"/>
            <a:chOff x="192" y="912"/>
            <a:chExt cx="5424" cy="3336"/>
          </a:xfrm>
        </p:grpSpPr>
        <p:sp>
          <p:nvSpPr>
            <p:cNvPr id="266245" name="Text Box 5"/>
            <p:cNvSpPr txBox="1">
              <a:spLocks noChangeArrowheads="1"/>
            </p:cNvSpPr>
            <p:nvPr/>
          </p:nvSpPr>
          <p:spPr bwMode="auto">
            <a:xfrm>
              <a:off x="288" y="384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66246" name="Text Box 6"/>
            <p:cNvSpPr txBox="1">
              <a:spLocks noChangeArrowheads="1"/>
            </p:cNvSpPr>
            <p:nvPr/>
          </p:nvSpPr>
          <p:spPr bwMode="auto">
            <a:xfrm>
              <a:off x="192" y="2976"/>
              <a:ext cx="5424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OH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SAO</a:t>
              </a:r>
              <a:r>
                <a:rPr lang="ru-RU" altLang="ru-RU" sz="2400"/>
                <a:t>, где </a:t>
              </a:r>
              <a:r>
                <a:rPr lang="en-US" altLang="ru-RU" sz="2400" i="1"/>
                <a:t>O </a:t>
              </a:r>
              <a:r>
                <a:rPr lang="ru-RU" altLang="ru-RU" sz="2400"/>
                <a:t>– середина </a:t>
              </a:r>
              <a:r>
                <a:rPr lang="en-US" altLang="ru-RU" sz="2400" i="1"/>
                <a:t>BD</a:t>
              </a:r>
              <a:r>
                <a:rPr lang="en-US" altLang="ru-RU" sz="2400"/>
                <a:t>.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SAO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имеем:</a:t>
              </a:r>
              <a:r>
                <a:rPr lang="en-US" altLang="ru-RU" sz="2400" i="1"/>
                <a:t>  SA = </a:t>
              </a:r>
              <a:r>
                <a:rPr lang="en-US" altLang="ru-RU" sz="2400"/>
                <a:t>1, </a:t>
              </a:r>
              <a:r>
                <a:rPr lang="en-US" altLang="ru-RU" sz="2400" i="1"/>
                <a:t>AO = SO =        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OH =</a:t>
              </a:r>
              <a:endParaRPr lang="ru-RU" altLang="ru-RU" sz="2400"/>
            </a:p>
          </p:txBody>
        </p:sp>
        <p:graphicFrame>
          <p:nvGraphicFramePr>
            <p:cNvPr id="266247" name="Object 7"/>
            <p:cNvGraphicFramePr>
              <a:graphicFrameLocks noChangeAspect="1"/>
            </p:cNvGraphicFramePr>
            <p:nvPr/>
          </p:nvGraphicFramePr>
          <p:xfrm>
            <a:off x="2464" y="3456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3" name="Equation" r:id="rId5" imgW="545863" imgH="787058" progId="Equation.DSMT4">
                    <p:embed/>
                  </p:oleObj>
                </mc:Choice>
                <mc:Fallback>
                  <p:oleObj name="Equation" r:id="rId5" imgW="545863" imgH="787058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64" y="3456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248" name="Object 8"/>
            <p:cNvGraphicFramePr>
              <a:graphicFrameLocks noChangeAspect="1"/>
            </p:cNvGraphicFramePr>
            <p:nvPr/>
          </p:nvGraphicFramePr>
          <p:xfrm>
            <a:off x="4704" y="3456"/>
            <a:ext cx="200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4" name="Equation" r:id="rId7" imgW="317362" imgH="723586" progId="Equation.DSMT4">
                    <p:embed/>
                  </p:oleObj>
                </mc:Choice>
                <mc:Fallback>
                  <p:oleObj name="Equation" r:id="rId7" imgW="317362" imgH="723586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3456"/>
                          <a:ext cx="200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6249" name="Object 9"/>
            <p:cNvGraphicFramePr>
              <a:graphicFrameLocks noChangeAspect="1"/>
            </p:cNvGraphicFramePr>
            <p:nvPr/>
          </p:nvGraphicFramePr>
          <p:xfrm>
            <a:off x="912" y="3792"/>
            <a:ext cx="200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5" name="Equation" r:id="rId9" imgW="317362" imgH="723586" progId="Equation.DSMT4">
                    <p:embed/>
                  </p:oleObj>
                </mc:Choice>
                <mc:Fallback>
                  <p:oleObj name="Equation" r:id="rId9" imgW="317362" imgH="723586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792"/>
                          <a:ext cx="200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6250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912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9. В </a:t>
            </a:r>
            <a:r>
              <a:rPr lang="ru-RU" altLang="ru-RU" sz="2400"/>
              <a:t>правильной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</a:t>
            </a:r>
            <a:r>
              <a:rPr lang="ru-RU" altLang="ru-RU" sz="2400"/>
              <a:t>, все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SA </a:t>
            </a:r>
            <a:r>
              <a:rPr lang="ru-RU" altLang="ru-RU" sz="2400"/>
              <a:t>и </a:t>
            </a:r>
            <a:r>
              <a:rPr lang="en-US" altLang="ru-RU" sz="2400" i="1"/>
              <a:t>BC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5636" name="Group 4"/>
          <p:cNvGrpSpPr>
            <a:grpSpLocks/>
          </p:cNvGrpSpPr>
          <p:nvPr/>
        </p:nvGrpSpPr>
        <p:grpSpPr bwMode="auto">
          <a:xfrm>
            <a:off x="152400" y="1371600"/>
            <a:ext cx="8839200" cy="4838700"/>
            <a:chOff x="96" y="864"/>
            <a:chExt cx="5568" cy="3048"/>
          </a:xfrm>
        </p:grpSpPr>
        <p:sp>
          <p:nvSpPr>
            <p:cNvPr id="268293" name="Text Box 5"/>
            <p:cNvSpPr txBox="1">
              <a:spLocks noChangeArrowheads="1"/>
            </p:cNvSpPr>
            <p:nvPr/>
          </p:nvSpPr>
          <p:spPr bwMode="auto">
            <a:xfrm>
              <a:off x="624" y="3504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68294" name="Text Box 6"/>
            <p:cNvSpPr txBox="1">
              <a:spLocks noChangeArrowheads="1"/>
            </p:cNvSpPr>
            <p:nvPr/>
          </p:nvSpPr>
          <p:spPr bwMode="auto">
            <a:xfrm>
              <a:off x="2352" y="864"/>
              <a:ext cx="3312" cy="2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Плоскость </a:t>
              </a:r>
              <a:r>
                <a:rPr lang="en-US" altLang="ru-RU" sz="2400" i="1"/>
                <a:t>SAD </a:t>
              </a:r>
              <a:r>
                <a:rPr lang="ru-RU" altLang="ru-RU" sz="2400"/>
                <a:t>параллельна прямой </a:t>
              </a:r>
              <a:r>
                <a:rPr lang="en-US" altLang="ru-RU" sz="2400" i="1"/>
                <a:t>BC</a:t>
              </a:r>
              <a:r>
                <a:rPr lang="ru-RU" altLang="ru-RU" sz="2400"/>
                <a:t>. Следовательно, искомое расстояние равно расстоянию между прямой </a:t>
              </a:r>
              <a:r>
                <a:rPr lang="en-US" altLang="ru-RU" sz="2400" i="1"/>
                <a:t>BC </a:t>
              </a:r>
              <a:r>
                <a:rPr lang="ru-RU" altLang="ru-RU" sz="2400"/>
                <a:t>и плоскостью </a:t>
              </a:r>
              <a:r>
                <a:rPr lang="en-US" altLang="ru-RU" sz="2400" i="1"/>
                <a:t>SAD</a:t>
              </a:r>
              <a:r>
                <a:rPr lang="ru-RU" altLang="ru-RU" sz="2400"/>
                <a:t>. Оно равно высоте </a:t>
              </a:r>
              <a:r>
                <a:rPr lang="en-US" altLang="ru-RU" sz="2400" i="1"/>
                <a:t>EH </a:t>
              </a:r>
              <a:r>
                <a:rPr lang="ru-RU" altLang="ru-RU" sz="2400"/>
                <a:t>треугольника</a:t>
              </a:r>
              <a:r>
                <a:rPr lang="en-US" altLang="ru-RU" sz="2400" i="1"/>
                <a:t> SEF</a:t>
              </a:r>
              <a:r>
                <a:rPr lang="en-US" altLang="ru-RU" sz="2400"/>
                <a:t>, </a:t>
              </a:r>
              <a:r>
                <a:rPr lang="ru-RU" altLang="ru-RU" sz="2400"/>
                <a:t>где </a:t>
              </a:r>
              <a:r>
                <a:rPr lang="en-US" altLang="ru-RU" sz="2400" i="1"/>
                <a:t>E</a:t>
              </a:r>
              <a:r>
                <a:rPr lang="en-US" altLang="ru-RU" sz="2400"/>
                <a:t>, </a:t>
              </a:r>
              <a:r>
                <a:rPr lang="en-US" altLang="ru-RU" sz="2400" i="1"/>
                <a:t>F </a:t>
              </a:r>
              <a:r>
                <a:rPr lang="ru-RU" altLang="ru-RU" sz="2400"/>
                <a:t>– середины ребер </a:t>
              </a:r>
              <a:r>
                <a:rPr lang="en-US" altLang="ru-RU" sz="2400" i="1"/>
                <a:t>BC</a:t>
              </a:r>
              <a:r>
                <a:rPr lang="en-US" altLang="ru-RU" sz="2400"/>
                <a:t>, </a:t>
              </a:r>
              <a:r>
                <a:rPr lang="en-US" altLang="ru-RU" sz="2400" i="1"/>
                <a:t>AD</a:t>
              </a:r>
              <a:r>
                <a:rPr lang="en-US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В треугольнике </a:t>
              </a:r>
              <a:r>
                <a:rPr lang="en-US" altLang="ru-RU" sz="2400" i="1"/>
                <a:t>SEF</a:t>
              </a:r>
              <a:r>
                <a:rPr lang="ru-RU" altLang="ru-RU" sz="2400"/>
                <a:t> имеем: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EF </a:t>
              </a:r>
              <a:r>
                <a:rPr lang="ru-RU" altLang="ru-RU" sz="2400"/>
                <a:t>= 1, </a:t>
              </a:r>
              <a:r>
                <a:rPr lang="en-US" altLang="ru-RU" sz="2400" i="1"/>
                <a:t>SE = SF =       </a:t>
              </a:r>
              <a:r>
                <a:rPr lang="ru-RU" altLang="ru-RU" sz="2400"/>
                <a:t>Высота </a:t>
              </a:r>
              <a:r>
                <a:rPr lang="en-US" altLang="ru-RU" sz="2400" i="1"/>
                <a:t>SO </a:t>
              </a:r>
              <a:r>
                <a:rPr lang="ru-RU" altLang="ru-RU" sz="2400"/>
                <a:t>равна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      Следовательно, </a:t>
              </a:r>
              <a:r>
                <a:rPr lang="en-US" altLang="ru-RU" sz="2400" i="1"/>
                <a:t>EH = </a:t>
              </a:r>
              <a:r>
                <a:rPr lang="ru-RU" altLang="ru-RU" sz="2400"/>
                <a:t>        	</a:t>
              </a:r>
              <a:endParaRPr lang="ru-RU" altLang="ru-RU" sz="2400" i="1"/>
            </a:p>
          </p:txBody>
        </p:sp>
        <p:graphicFrame>
          <p:nvGraphicFramePr>
            <p:cNvPr id="268295" name="Object 7"/>
            <p:cNvGraphicFramePr>
              <a:graphicFrameLocks noChangeAspect="1"/>
            </p:cNvGraphicFramePr>
            <p:nvPr/>
          </p:nvGraphicFramePr>
          <p:xfrm>
            <a:off x="3888" y="2496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316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2496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8296" name="Object 8"/>
            <p:cNvGraphicFramePr>
              <a:graphicFrameLocks noChangeAspect="1"/>
            </p:cNvGraphicFramePr>
            <p:nvPr/>
          </p:nvGraphicFramePr>
          <p:xfrm>
            <a:off x="2392" y="2832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317" name="Equation" r:id="rId7" imgW="545863" imgH="787058" progId="Equation.DSMT4">
                    <p:embed/>
                  </p:oleObj>
                </mc:Choice>
                <mc:Fallback>
                  <p:oleObj name="Equation" r:id="rId7" imgW="545863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2" y="2832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8297" name="Object 9"/>
            <p:cNvGraphicFramePr>
              <a:graphicFrameLocks noChangeAspect="1"/>
            </p:cNvGraphicFramePr>
            <p:nvPr/>
          </p:nvGraphicFramePr>
          <p:xfrm>
            <a:off x="4512" y="2828"/>
            <a:ext cx="34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318" name="Equation" r:id="rId9" imgW="545863" imgH="799753" progId="Equation.DSMT4">
                    <p:embed/>
                  </p:oleObj>
                </mc:Choice>
                <mc:Fallback>
                  <p:oleObj name="Equation" r:id="rId9" imgW="545863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828"/>
                          <a:ext cx="34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8298" name="Object 10"/>
            <p:cNvGraphicFramePr>
              <a:graphicFrameLocks noChangeAspect="1"/>
            </p:cNvGraphicFramePr>
            <p:nvPr/>
          </p:nvGraphicFramePr>
          <p:xfrm>
            <a:off x="1248" y="3408"/>
            <a:ext cx="344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319" name="Equation" r:id="rId11" imgW="545863" imgH="799753" progId="Equation.DSMT4">
                    <p:embed/>
                  </p:oleObj>
                </mc:Choice>
                <mc:Fallback>
                  <p:oleObj name="Equation" r:id="rId11" imgW="545863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408"/>
                          <a:ext cx="344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8299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008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ChangeArrowheads="1"/>
          </p:cNvSpPr>
          <p:nvPr/>
        </p:nvSpPr>
        <p:spPr bwMode="auto">
          <a:xfrm>
            <a:off x="0" y="436563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10. В </a:t>
            </a:r>
            <a:r>
              <a:rPr lang="ru-RU" altLang="ru-RU" sz="2400"/>
              <a:t>правильной 6-ой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en-US" altLang="ru-RU" sz="2400">
                <a:cs typeface="Times New Roman" panose="02020603050405020304" pitchFamily="18" charset="0"/>
              </a:rPr>
              <a:t>,</a:t>
            </a:r>
            <a:r>
              <a:rPr lang="ru-RU" altLang="ru-RU" sz="2400"/>
              <a:t>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SA </a:t>
            </a:r>
            <a:r>
              <a:rPr lang="ru-RU" altLang="ru-RU" sz="2400"/>
              <a:t>и </a:t>
            </a:r>
            <a:r>
              <a:rPr lang="en-US" altLang="ru-RU" sz="2400" i="1"/>
              <a:t>BC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9732" name="Group 4"/>
          <p:cNvGrpSpPr>
            <a:grpSpLocks/>
          </p:cNvGrpSpPr>
          <p:nvPr/>
        </p:nvGrpSpPr>
        <p:grpSpPr bwMode="auto">
          <a:xfrm>
            <a:off x="685800" y="1727200"/>
            <a:ext cx="8229600" cy="5130800"/>
            <a:chOff x="432" y="1088"/>
            <a:chExt cx="5184" cy="3232"/>
          </a:xfrm>
        </p:grpSpPr>
        <p:sp>
          <p:nvSpPr>
            <p:cNvPr id="270341" name="Text Box 5"/>
            <p:cNvSpPr txBox="1">
              <a:spLocks noChangeArrowheads="1"/>
            </p:cNvSpPr>
            <p:nvPr/>
          </p:nvSpPr>
          <p:spPr bwMode="auto">
            <a:xfrm>
              <a:off x="340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70342" name="Text Box 6"/>
            <p:cNvSpPr txBox="1">
              <a:spLocks noChangeArrowheads="1"/>
            </p:cNvSpPr>
            <p:nvPr/>
          </p:nvSpPr>
          <p:spPr bwMode="auto">
            <a:xfrm>
              <a:off x="432" y="3376"/>
              <a:ext cx="518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Продолжим ребра </a:t>
              </a:r>
              <a:r>
                <a:rPr lang="en-US" altLang="ru-RU" sz="2400" i="1"/>
                <a:t>BC </a:t>
              </a:r>
              <a:r>
                <a:rPr lang="ru-RU" altLang="ru-RU" sz="2400"/>
                <a:t>и </a:t>
              </a:r>
              <a:r>
                <a:rPr lang="en-US" altLang="ru-RU" sz="2400" i="1"/>
                <a:t>AF </a:t>
              </a:r>
              <a:r>
                <a:rPr lang="ru-RU" altLang="ru-RU" sz="2400"/>
                <a:t>до пересечения в точке </a:t>
              </a:r>
              <a:r>
                <a:rPr lang="en-US" altLang="ru-RU" sz="2400" i="1"/>
                <a:t>G</a:t>
              </a:r>
              <a:r>
                <a:rPr lang="en-US" altLang="ru-RU" sz="2400"/>
                <a:t>. </a:t>
              </a:r>
              <a:r>
                <a:rPr lang="ru-RU" altLang="ru-RU" sz="2400"/>
                <a:t>Общим перпендикуляром к </a:t>
              </a:r>
              <a:r>
                <a:rPr lang="en-US" altLang="ru-RU" sz="2400" i="1"/>
                <a:t>SA </a:t>
              </a:r>
              <a:r>
                <a:rPr lang="ru-RU" altLang="ru-RU" sz="2400"/>
                <a:t>и </a:t>
              </a:r>
              <a:r>
                <a:rPr lang="en-US" altLang="ru-RU" sz="2400" i="1"/>
                <a:t>BC </a:t>
              </a:r>
              <a:r>
                <a:rPr lang="ru-RU" altLang="ru-RU" sz="2400"/>
                <a:t>будет высота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ABG</a:t>
              </a:r>
              <a:r>
                <a:rPr lang="ru-RU" altLang="ru-RU" sz="2400"/>
                <a:t>. Она равна </a:t>
              </a:r>
            </a:p>
          </p:txBody>
        </p:sp>
        <p:graphicFrame>
          <p:nvGraphicFramePr>
            <p:cNvPr id="270343" name="Object 7"/>
            <p:cNvGraphicFramePr>
              <a:graphicFrameLocks noChangeAspect="1"/>
            </p:cNvGraphicFramePr>
            <p:nvPr/>
          </p:nvGraphicFramePr>
          <p:xfrm>
            <a:off x="2976" y="3808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54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808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0344" name="Object 8"/>
            <p:cNvGraphicFramePr>
              <a:graphicFrameLocks noChangeAspect="1"/>
            </p:cNvGraphicFramePr>
            <p:nvPr/>
          </p:nvGraphicFramePr>
          <p:xfrm>
            <a:off x="4032" y="3824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355" name="Equation" r:id="rId7" imgW="520700" imgH="787400" progId="Equation.DSMT4">
                    <p:embed/>
                  </p:oleObj>
                </mc:Choice>
                <mc:Fallback>
                  <p:oleObj name="Equation" r:id="rId7" imgW="5207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824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034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088"/>
              <a:ext cx="2289" cy="2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0" y="542925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11. В </a:t>
            </a:r>
            <a:r>
              <a:rPr lang="ru-RU" altLang="ru-RU" sz="2400"/>
              <a:t>правильной 6-ой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en-US" altLang="ru-RU" sz="2400">
                <a:cs typeface="Times New Roman" panose="02020603050405020304" pitchFamily="18" charset="0"/>
              </a:rPr>
              <a:t>,</a:t>
            </a:r>
            <a:r>
              <a:rPr lang="ru-RU" altLang="ru-RU" sz="2400"/>
              <a:t>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SA </a:t>
            </a:r>
            <a:r>
              <a:rPr lang="ru-RU" altLang="ru-RU" sz="2400"/>
              <a:t>и </a:t>
            </a:r>
            <a:r>
              <a:rPr lang="en-US" altLang="ru-RU" sz="2400" i="1"/>
              <a:t>BF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1780" name="Group 4"/>
          <p:cNvGrpSpPr>
            <a:grpSpLocks/>
          </p:cNvGrpSpPr>
          <p:nvPr/>
        </p:nvGrpSpPr>
        <p:grpSpPr bwMode="auto">
          <a:xfrm>
            <a:off x="152400" y="2057400"/>
            <a:ext cx="8763000" cy="4108450"/>
            <a:chOff x="96" y="1296"/>
            <a:chExt cx="5520" cy="2588"/>
          </a:xfrm>
        </p:grpSpPr>
        <p:sp>
          <p:nvSpPr>
            <p:cNvPr id="272389" name="Text Box 5"/>
            <p:cNvSpPr txBox="1">
              <a:spLocks noChangeArrowheads="1"/>
            </p:cNvSpPr>
            <p:nvPr/>
          </p:nvSpPr>
          <p:spPr bwMode="auto">
            <a:xfrm>
              <a:off x="528" y="345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72390" name="Text Box 6"/>
            <p:cNvSpPr txBox="1">
              <a:spLocks noChangeArrowheads="1"/>
            </p:cNvSpPr>
            <p:nvPr/>
          </p:nvSpPr>
          <p:spPr bwMode="auto">
            <a:xfrm>
              <a:off x="2352" y="1296"/>
              <a:ext cx="3264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высота </a:t>
              </a:r>
              <a:r>
                <a:rPr lang="en-US" altLang="ru-RU" sz="2400" i="1"/>
                <a:t>GH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SAG</a:t>
              </a:r>
              <a:r>
                <a:rPr lang="ru-RU" altLang="ru-RU" sz="2400"/>
                <a:t>, где </a:t>
              </a:r>
              <a:r>
                <a:rPr lang="en-US" altLang="ru-RU" sz="2400" i="1"/>
                <a:t>G </a:t>
              </a:r>
              <a:r>
                <a:rPr lang="ru-RU" altLang="ru-RU" sz="2400"/>
                <a:t>– точка пересечения </a:t>
              </a:r>
              <a:r>
                <a:rPr lang="en-US" altLang="ru-RU" sz="2400" i="1"/>
                <a:t>BF </a:t>
              </a:r>
              <a:r>
                <a:rPr lang="ru-RU" altLang="ru-RU" sz="2400"/>
                <a:t>и </a:t>
              </a:r>
              <a:r>
                <a:rPr lang="en-US" altLang="ru-RU" sz="2400" i="1"/>
                <a:t>AD</a:t>
              </a:r>
              <a:r>
                <a:rPr lang="ru-RU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В треугольнике </a:t>
              </a:r>
              <a:r>
                <a:rPr lang="en-US" altLang="ru-RU" sz="2400" i="1"/>
                <a:t>SAG </a:t>
              </a:r>
              <a:r>
                <a:rPr lang="ru-RU" altLang="ru-RU" sz="2400"/>
                <a:t>имеем: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SA =</a:t>
              </a:r>
              <a:r>
                <a:rPr lang="en-US" altLang="ru-RU" sz="2400"/>
                <a:t> </a:t>
              </a:r>
              <a:r>
                <a:rPr lang="ru-RU" altLang="ru-RU" sz="2400"/>
                <a:t>2</a:t>
              </a:r>
              <a:r>
                <a:rPr lang="en-US" altLang="ru-RU" sz="2400"/>
                <a:t>, </a:t>
              </a:r>
              <a:r>
                <a:rPr lang="en-US" altLang="ru-RU" sz="2400" i="1"/>
                <a:t>AG =  </a:t>
              </a:r>
              <a:r>
                <a:rPr lang="ru-RU" altLang="ru-RU" sz="2400"/>
                <a:t>0,5</a:t>
              </a:r>
              <a:r>
                <a:rPr lang="en-US" altLang="ru-RU" sz="2400"/>
                <a:t>,</a:t>
              </a:r>
              <a:r>
                <a:rPr lang="en-US" altLang="ru-RU" sz="2400" i="1"/>
                <a:t> </a:t>
              </a:r>
              <a:r>
                <a:rPr lang="ru-RU" altLang="ru-RU" sz="2400"/>
                <a:t>высота </a:t>
              </a:r>
              <a:r>
                <a:rPr lang="en-US" altLang="ru-RU" sz="2400" i="1"/>
                <a:t>SO </a:t>
              </a:r>
              <a:r>
                <a:rPr lang="ru-RU" altLang="ru-RU" sz="2400"/>
                <a:t>равна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Отсюда находим </a:t>
              </a:r>
              <a:r>
                <a:rPr lang="en-US" altLang="ru-RU" sz="2400" i="1"/>
                <a:t>GH =  </a:t>
              </a:r>
              <a:endParaRPr lang="ru-RU" altLang="ru-RU" sz="2400" i="1"/>
            </a:p>
          </p:txBody>
        </p:sp>
        <p:pic>
          <p:nvPicPr>
            <p:cNvPr id="27239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72392" name="Object 8"/>
            <p:cNvGraphicFramePr>
              <a:graphicFrameLocks noChangeAspect="1"/>
            </p:cNvGraphicFramePr>
            <p:nvPr/>
          </p:nvGraphicFramePr>
          <p:xfrm>
            <a:off x="5280" y="2352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407" name="Equation" r:id="rId6" imgW="444307" imgH="393529" progId="Equation.DSMT4">
                    <p:embed/>
                  </p:oleObj>
                </mc:Choice>
                <mc:Fallback>
                  <p:oleObj name="Equation" r:id="rId6" imgW="444307" imgH="39352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0" y="2352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2393" name="Object 9"/>
            <p:cNvGraphicFramePr>
              <a:graphicFrameLocks noChangeAspect="1"/>
            </p:cNvGraphicFramePr>
            <p:nvPr/>
          </p:nvGraphicFramePr>
          <p:xfrm>
            <a:off x="4296" y="2592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408" name="Equation" r:id="rId8" imgW="520700" imgH="787400" progId="Equation.DSMT4">
                    <p:embed/>
                  </p:oleObj>
                </mc:Choice>
                <mc:Fallback>
                  <p:oleObj name="Equation" r:id="rId8" imgW="5207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6" y="2592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2394" name="Object 10"/>
            <p:cNvGraphicFramePr>
              <a:graphicFrameLocks noChangeAspect="1"/>
            </p:cNvGraphicFramePr>
            <p:nvPr/>
          </p:nvGraphicFramePr>
          <p:xfrm>
            <a:off x="1088" y="3388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2409" name="Equation" r:id="rId10" imgW="520700" imgH="787400" progId="Equation.DSMT4">
                    <p:embed/>
                  </p:oleObj>
                </mc:Choice>
                <mc:Fallback>
                  <p:oleObj name="Equation" r:id="rId10" imgW="520700" imgH="7874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8" y="3388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до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прямой </a:t>
            </a:r>
            <a:r>
              <a:rPr lang="en-US" altLang="ru-RU" sz="2800" i="1"/>
              <a:t>DD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autoUpdateAnimBg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0" y="490538"/>
            <a:ext cx="914400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12. </a:t>
            </a:r>
            <a:r>
              <a:rPr lang="ru-RU" altLang="ru-RU" sz="2400">
                <a:cs typeface="Times New Roman" panose="02020603050405020304" pitchFamily="18" charset="0"/>
              </a:rPr>
              <a:t>В </a:t>
            </a:r>
            <a:r>
              <a:rPr lang="ru-RU" altLang="ru-RU" sz="2400"/>
              <a:t>правильной 6-ой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en-US" altLang="ru-RU" sz="2400">
                <a:cs typeface="Times New Roman" panose="02020603050405020304" pitchFamily="18" charset="0"/>
              </a:rPr>
              <a:t>,</a:t>
            </a:r>
            <a:r>
              <a:rPr lang="ru-RU" altLang="ru-RU" sz="2400"/>
              <a:t>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SA </a:t>
            </a:r>
            <a:r>
              <a:rPr lang="ru-RU" altLang="ru-RU" sz="2400"/>
              <a:t>и </a:t>
            </a:r>
            <a:r>
              <a:rPr lang="en-US" altLang="ru-RU" sz="2400" i="1"/>
              <a:t>CE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3828" name="Group 4"/>
          <p:cNvGrpSpPr>
            <a:grpSpLocks/>
          </p:cNvGrpSpPr>
          <p:nvPr/>
        </p:nvGrpSpPr>
        <p:grpSpPr bwMode="auto">
          <a:xfrm>
            <a:off x="152400" y="1828800"/>
            <a:ext cx="8763000" cy="4292600"/>
            <a:chOff x="96" y="1152"/>
            <a:chExt cx="5520" cy="2704"/>
          </a:xfrm>
        </p:grpSpPr>
        <p:sp>
          <p:nvSpPr>
            <p:cNvPr id="274437" name="Text Box 5"/>
            <p:cNvSpPr txBox="1">
              <a:spLocks noChangeArrowheads="1"/>
            </p:cNvSpPr>
            <p:nvPr/>
          </p:nvSpPr>
          <p:spPr bwMode="auto">
            <a:xfrm>
              <a:off x="528" y="345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74438" name="Text Box 6"/>
            <p:cNvSpPr txBox="1">
              <a:spLocks noChangeArrowheads="1"/>
            </p:cNvSpPr>
            <p:nvPr/>
          </p:nvSpPr>
          <p:spPr bwMode="auto">
            <a:xfrm>
              <a:off x="2352" y="1296"/>
              <a:ext cx="3264" cy="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высота </a:t>
              </a:r>
              <a:r>
                <a:rPr lang="en-US" altLang="ru-RU" sz="2400" i="1"/>
                <a:t>GH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SAG</a:t>
              </a:r>
              <a:r>
                <a:rPr lang="ru-RU" altLang="ru-RU" sz="2400"/>
                <a:t>, где </a:t>
              </a:r>
              <a:r>
                <a:rPr lang="en-US" altLang="ru-RU" sz="2400" i="1"/>
                <a:t>G </a:t>
              </a:r>
              <a:r>
                <a:rPr lang="ru-RU" altLang="ru-RU" sz="2400"/>
                <a:t>– точка пересечения </a:t>
              </a:r>
              <a:r>
                <a:rPr lang="en-US" altLang="ru-RU" sz="2400" i="1"/>
                <a:t>CE </a:t>
              </a:r>
              <a:r>
                <a:rPr lang="ru-RU" altLang="ru-RU" sz="2400"/>
                <a:t>и </a:t>
              </a:r>
              <a:r>
                <a:rPr lang="en-US" altLang="ru-RU" sz="2400" i="1"/>
                <a:t>AD</a:t>
              </a:r>
              <a:r>
                <a:rPr lang="ru-RU" altLang="ru-RU" sz="2400"/>
                <a:t>.</a:t>
              </a:r>
              <a:r>
                <a:rPr lang="en-US" altLang="ru-RU" sz="2400" i="1"/>
                <a:t> </a:t>
              </a:r>
              <a:r>
                <a:rPr lang="ru-RU" altLang="ru-RU" sz="2400"/>
                <a:t>В треугольнике </a:t>
              </a:r>
              <a:r>
                <a:rPr lang="en-US" altLang="ru-RU" sz="2400" i="1"/>
                <a:t>SAG </a:t>
              </a:r>
              <a:r>
                <a:rPr lang="ru-RU" altLang="ru-RU" sz="2400"/>
                <a:t>имеем: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SA =</a:t>
              </a:r>
              <a:r>
                <a:rPr lang="en-US" altLang="ru-RU" sz="2400"/>
                <a:t> 2, </a:t>
              </a:r>
              <a:r>
                <a:rPr lang="en-US" altLang="ru-RU" sz="2400" i="1"/>
                <a:t>AG =      </a:t>
              </a:r>
              <a:r>
                <a:rPr lang="en-US" altLang="ru-RU" sz="2400"/>
                <a:t>,</a:t>
              </a:r>
              <a:r>
                <a:rPr lang="en-US" altLang="ru-RU" sz="2400" i="1"/>
                <a:t> </a:t>
              </a:r>
              <a:r>
                <a:rPr lang="ru-RU" altLang="ru-RU" sz="2400"/>
                <a:t>высота </a:t>
              </a:r>
              <a:r>
                <a:rPr lang="en-US" altLang="ru-RU" sz="2400" i="1"/>
                <a:t>SO </a:t>
              </a:r>
              <a:r>
                <a:rPr lang="ru-RU" altLang="ru-RU" sz="2400"/>
                <a:t>равна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       </a:t>
              </a:r>
              <a:r>
                <a:rPr lang="ru-RU" altLang="ru-RU" sz="2400"/>
                <a:t>Отсюда находим </a:t>
              </a:r>
              <a:r>
                <a:rPr lang="en-US" altLang="ru-RU" sz="2400" i="1"/>
                <a:t>GH =  </a:t>
              </a:r>
              <a:endParaRPr lang="ru-RU" altLang="ru-RU" sz="2400" i="1"/>
            </a:p>
          </p:txBody>
        </p:sp>
        <p:graphicFrame>
          <p:nvGraphicFramePr>
            <p:cNvPr id="274439" name="Object 7"/>
            <p:cNvGraphicFramePr>
              <a:graphicFrameLocks noChangeAspect="1"/>
            </p:cNvGraphicFramePr>
            <p:nvPr/>
          </p:nvGraphicFramePr>
          <p:xfrm>
            <a:off x="3552" y="2256"/>
            <a:ext cx="152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460" name="Equation" r:id="rId5" imgW="241195" imgH="723586" progId="Equation.DSMT4">
                    <p:embed/>
                  </p:oleObj>
                </mc:Choice>
                <mc:Fallback>
                  <p:oleObj name="Equation" r:id="rId5" imgW="241195" imgH="723586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256"/>
                          <a:ext cx="152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440" name="Object 8"/>
            <p:cNvGraphicFramePr>
              <a:graphicFrameLocks noChangeAspect="1"/>
            </p:cNvGraphicFramePr>
            <p:nvPr/>
          </p:nvGraphicFramePr>
          <p:xfrm>
            <a:off x="2448" y="2688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461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2688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441" name="Object 9"/>
            <p:cNvGraphicFramePr>
              <a:graphicFrameLocks noChangeAspect="1"/>
            </p:cNvGraphicFramePr>
            <p:nvPr/>
          </p:nvGraphicFramePr>
          <p:xfrm>
            <a:off x="4704" y="2592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462" name="Equation" r:id="rId9" imgW="660400" imgH="787400" progId="Equation.DSMT4">
                    <p:embed/>
                  </p:oleObj>
                </mc:Choice>
                <mc:Fallback>
                  <p:oleObj name="Equation" r:id="rId9" imgW="6604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2592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4442" name="Object 10"/>
            <p:cNvGraphicFramePr>
              <a:graphicFrameLocks noChangeAspect="1"/>
            </p:cNvGraphicFramePr>
            <p:nvPr/>
          </p:nvGraphicFramePr>
          <p:xfrm>
            <a:off x="1152" y="3360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463" name="Equation" r:id="rId11" imgW="660400" imgH="787400" progId="Equation.DSMT4">
                    <p:embed/>
                  </p:oleObj>
                </mc:Choice>
                <mc:Fallback>
                  <p:oleObj name="Equation" r:id="rId11" imgW="660400" imgH="7874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360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4443" name="Picture 1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52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 Box 2"/>
          <p:cNvSpPr txBox="1">
            <a:spLocks noChangeArrowheads="1"/>
          </p:cNvSpPr>
          <p:nvPr/>
        </p:nvSpPr>
        <p:spPr bwMode="auto">
          <a:xfrm>
            <a:off x="0" y="506413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13. В </a:t>
            </a:r>
            <a:r>
              <a:rPr lang="ru-RU" altLang="ru-RU" sz="2400"/>
              <a:t>правильной 6-ой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en-US" altLang="ru-RU" sz="2400">
                <a:cs typeface="Times New Roman" panose="02020603050405020304" pitchFamily="18" charset="0"/>
              </a:rPr>
              <a:t>,</a:t>
            </a:r>
            <a:r>
              <a:rPr lang="ru-RU" altLang="ru-RU" sz="2400"/>
              <a:t>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SA </a:t>
            </a:r>
            <a:r>
              <a:rPr lang="ru-RU" altLang="ru-RU" sz="2400"/>
              <a:t>и </a:t>
            </a:r>
            <a:r>
              <a:rPr lang="en-US" altLang="ru-RU" sz="2400" i="1"/>
              <a:t>BD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3633788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5876" name="Group 4"/>
          <p:cNvGrpSpPr>
            <a:grpSpLocks/>
          </p:cNvGrpSpPr>
          <p:nvPr/>
        </p:nvGrpSpPr>
        <p:grpSpPr bwMode="auto">
          <a:xfrm>
            <a:off x="152400" y="1879600"/>
            <a:ext cx="8839200" cy="4629150"/>
            <a:chOff x="96" y="1184"/>
            <a:chExt cx="5568" cy="2916"/>
          </a:xfrm>
        </p:grpSpPr>
        <p:sp>
          <p:nvSpPr>
            <p:cNvPr id="276485" name="Text Box 5"/>
            <p:cNvSpPr txBox="1">
              <a:spLocks noChangeArrowheads="1"/>
            </p:cNvSpPr>
            <p:nvPr/>
          </p:nvSpPr>
          <p:spPr bwMode="auto">
            <a:xfrm>
              <a:off x="576" y="369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76486" name="Text Box 6"/>
            <p:cNvSpPr txBox="1">
              <a:spLocks noChangeArrowheads="1"/>
            </p:cNvSpPr>
            <p:nvPr/>
          </p:nvSpPr>
          <p:spPr bwMode="auto">
            <a:xfrm>
              <a:off x="2400" y="1184"/>
              <a:ext cx="3264" cy="2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Прямая </a:t>
              </a:r>
              <a:r>
                <a:rPr lang="en-US" altLang="ru-RU" sz="2400" i="1"/>
                <a:t>BD </a:t>
              </a:r>
              <a:r>
                <a:rPr lang="ru-RU" altLang="ru-RU" sz="2400"/>
                <a:t>параллельна плоскости </a:t>
              </a:r>
              <a:r>
                <a:rPr lang="en-US" altLang="ru-RU" sz="2400" i="1"/>
                <a:t>SAE</a:t>
              </a:r>
              <a:r>
                <a:rPr lang="ru-RU" altLang="ru-RU" sz="2400"/>
                <a:t>. Искомое расстояние равно расстоянию между прямой </a:t>
              </a:r>
              <a:r>
                <a:rPr lang="en-US" altLang="ru-RU" sz="2400" i="1"/>
                <a:t>BD </a:t>
              </a:r>
              <a:r>
                <a:rPr lang="ru-RU" altLang="ru-RU" sz="2400"/>
                <a:t>и этой плоскостью и равно высоте </a:t>
              </a:r>
              <a:r>
                <a:rPr lang="en-US" altLang="ru-RU" sz="2400" i="1"/>
                <a:t>PH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SPQ</a:t>
              </a:r>
              <a:r>
                <a:rPr lang="ru-RU" altLang="ru-RU" sz="2400"/>
                <a:t>. В этом треугольнике высота </a:t>
              </a:r>
              <a:r>
                <a:rPr lang="en-US" altLang="ru-RU" sz="2400" i="1"/>
                <a:t>SO </a:t>
              </a:r>
              <a:r>
                <a:rPr lang="ru-RU" altLang="ru-RU" sz="2400"/>
                <a:t>равна      ,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PQ = </a:t>
              </a:r>
              <a:r>
                <a:rPr lang="en-US" altLang="ru-RU" sz="2400"/>
                <a:t>1</a:t>
              </a:r>
              <a:r>
                <a:rPr lang="ru-RU" altLang="ru-RU" sz="2400"/>
                <a:t>, </a:t>
              </a:r>
              <a:r>
                <a:rPr lang="en-US" altLang="ru-RU" sz="2400" i="1"/>
                <a:t>SP = SQ = </a:t>
              </a:r>
              <a:r>
                <a:rPr lang="ru-RU" altLang="ru-RU" sz="2400"/>
                <a:t>  </a:t>
              </a:r>
              <a:r>
                <a:rPr lang="en-US" altLang="ru-RU" sz="2400"/>
                <a:t>    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Отсюда находим </a:t>
              </a:r>
              <a:r>
                <a:rPr lang="en-US" altLang="ru-RU" sz="2400" i="1"/>
                <a:t>PH = </a:t>
              </a:r>
              <a:endParaRPr lang="ru-RU" altLang="ru-RU" sz="2400"/>
            </a:p>
          </p:txBody>
        </p:sp>
        <p:graphicFrame>
          <p:nvGraphicFramePr>
            <p:cNvPr id="276487" name="Object 7"/>
            <p:cNvGraphicFramePr>
              <a:graphicFrameLocks noChangeAspect="1"/>
            </p:cNvGraphicFramePr>
            <p:nvPr/>
          </p:nvGraphicFramePr>
          <p:xfrm>
            <a:off x="5004" y="2336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08" name="Equation" r:id="rId5" imgW="406048" imgH="393359" progId="Equation.DSMT4">
                    <p:embed/>
                  </p:oleObj>
                </mc:Choice>
                <mc:Fallback>
                  <p:oleObj name="Equation" r:id="rId5" imgW="406048" imgH="39335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4" y="2336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648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48"/>
              <a:ext cx="2289" cy="2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76489" name="Object 9"/>
            <p:cNvGraphicFramePr>
              <a:graphicFrameLocks noChangeAspect="1"/>
            </p:cNvGraphicFramePr>
            <p:nvPr/>
          </p:nvGraphicFramePr>
          <p:xfrm>
            <a:off x="3976" y="2576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09" name="Equation" r:id="rId8" imgW="660400" imgH="787400" progId="Equation.DSMT4">
                    <p:embed/>
                  </p:oleObj>
                </mc:Choice>
                <mc:Fallback>
                  <p:oleObj name="Equation" r:id="rId8" imgW="6604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576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490" name="Object 10"/>
            <p:cNvGraphicFramePr>
              <a:graphicFrameLocks noChangeAspect="1"/>
            </p:cNvGraphicFramePr>
            <p:nvPr/>
          </p:nvGraphicFramePr>
          <p:xfrm>
            <a:off x="4364" y="2908"/>
            <a:ext cx="53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10" name="Equation" r:id="rId10" imgW="850531" imgH="799753" progId="Equation.DSMT4">
                    <p:embed/>
                  </p:oleObj>
                </mc:Choice>
                <mc:Fallback>
                  <p:oleObj name="Equation" r:id="rId10" imgW="850531" imgH="799753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4" y="2908"/>
                          <a:ext cx="53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491" name="Object 11"/>
            <p:cNvGraphicFramePr>
              <a:graphicFrameLocks noChangeAspect="1"/>
            </p:cNvGraphicFramePr>
            <p:nvPr/>
          </p:nvGraphicFramePr>
          <p:xfrm>
            <a:off x="1196" y="3596"/>
            <a:ext cx="53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11" name="Equation" r:id="rId12" imgW="850531" imgH="799753" progId="Equation.DSMT4">
                    <p:embed/>
                  </p:oleObj>
                </mc:Choice>
                <mc:Fallback>
                  <p:oleObj name="Equation" r:id="rId12" imgW="850531" imgH="799753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6" y="3596"/>
                          <a:ext cx="53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0" y="504825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14. В </a:t>
            </a:r>
            <a:r>
              <a:rPr lang="ru-RU" altLang="ru-RU" sz="2400"/>
              <a:t>правильной 6-ой пирамиде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SABCDEF</a:t>
            </a:r>
            <a:r>
              <a:rPr lang="en-US" altLang="ru-RU" sz="2400">
                <a:cs typeface="Times New Roman" panose="02020603050405020304" pitchFamily="18" charset="0"/>
              </a:rPr>
              <a:t>,</a:t>
            </a:r>
            <a:r>
              <a:rPr lang="ru-RU" altLang="ru-RU" sz="2400"/>
              <a:t> боковые ребра которой равны 2,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а ребра основания – 1, н</a:t>
            </a:r>
            <a:r>
              <a:rPr lang="ru-RU" altLang="ru-RU" sz="2400">
                <a:cs typeface="Times New Roman" panose="02020603050405020304" pitchFamily="18" charset="0"/>
              </a:rPr>
              <a:t>айдите </a:t>
            </a:r>
            <a:r>
              <a:rPr lang="ru-RU" altLang="ru-RU" sz="2400"/>
              <a:t>расстояние между прямыми </a:t>
            </a:r>
            <a:r>
              <a:rPr lang="en-US" altLang="ru-RU" sz="2400" i="1"/>
              <a:t>SA </a:t>
            </a:r>
            <a:r>
              <a:rPr lang="ru-RU" altLang="ru-RU" sz="2400"/>
              <a:t>и </a:t>
            </a:r>
            <a:r>
              <a:rPr lang="en-US" altLang="ru-RU" sz="2400" i="1"/>
              <a:t>BG</a:t>
            </a:r>
            <a:r>
              <a:rPr lang="en-US" altLang="ru-RU" sz="2400"/>
              <a:t>, </a:t>
            </a:r>
            <a:r>
              <a:rPr lang="ru-RU" altLang="ru-RU" sz="2400"/>
              <a:t>где </a:t>
            </a:r>
            <a:r>
              <a:rPr lang="en-US" altLang="ru-RU" sz="2400" i="1"/>
              <a:t>G </a:t>
            </a:r>
            <a:r>
              <a:rPr lang="en-US" altLang="ru-RU" sz="2400"/>
              <a:t>– </a:t>
            </a:r>
            <a:r>
              <a:rPr lang="ru-RU" altLang="ru-RU" sz="2400"/>
              <a:t>середина ребра </a:t>
            </a:r>
            <a:r>
              <a:rPr lang="en-US" altLang="ru-RU" sz="2400" i="1"/>
              <a:t>SC</a:t>
            </a:r>
            <a:r>
              <a:rPr lang="en-US" altLang="ru-RU" sz="2400">
                <a:cs typeface="Times New Roman" panose="02020603050405020304" pitchFamily="18" charset="0"/>
              </a:rPr>
              <a:t>.</a:t>
            </a:r>
            <a:endParaRPr lang="ru-RU" altLang="ru-RU" sz="2400" i="1"/>
          </a:p>
        </p:txBody>
      </p:sp>
      <p:pic>
        <p:nvPicPr>
          <p:cNvPr id="2785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313055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7925" name="Group 5"/>
          <p:cNvGrpSpPr>
            <a:grpSpLocks/>
          </p:cNvGrpSpPr>
          <p:nvPr/>
        </p:nvGrpSpPr>
        <p:grpSpPr bwMode="auto">
          <a:xfrm>
            <a:off x="228600" y="2057400"/>
            <a:ext cx="8763000" cy="4076700"/>
            <a:chOff x="144" y="1296"/>
            <a:chExt cx="5520" cy="2568"/>
          </a:xfrm>
        </p:grpSpPr>
        <p:sp>
          <p:nvSpPr>
            <p:cNvPr id="278533" name="Text Box 6"/>
            <p:cNvSpPr txBox="1">
              <a:spLocks noChangeArrowheads="1"/>
            </p:cNvSpPr>
            <p:nvPr/>
          </p:nvSpPr>
          <p:spPr bwMode="auto">
            <a:xfrm>
              <a:off x="3600" y="345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278534" name="Text Box 7"/>
            <p:cNvSpPr txBox="1">
              <a:spLocks noChangeArrowheads="1"/>
            </p:cNvSpPr>
            <p:nvPr/>
          </p:nvSpPr>
          <p:spPr bwMode="auto">
            <a:xfrm>
              <a:off x="2400" y="1296"/>
              <a:ext cx="3264" cy="2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</a:t>
              </a:r>
              <a:r>
                <a:rPr lang="ru-RU" altLang="ru-RU" sz="2400"/>
                <a:t> Через точку </a:t>
              </a:r>
              <a:r>
                <a:rPr lang="en-US" altLang="ru-RU" sz="2400" i="1"/>
                <a:t>G </a:t>
              </a:r>
              <a:r>
                <a:rPr lang="ru-RU" altLang="ru-RU" sz="2400"/>
                <a:t>проведем прямую, параллельную </a:t>
              </a:r>
              <a:r>
                <a:rPr lang="en-US" altLang="ru-RU" sz="2400" i="1"/>
                <a:t>SA</a:t>
              </a:r>
              <a:r>
                <a:rPr lang="ru-RU" altLang="ru-RU" sz="2400"/>
                <a:t>.</a:t>
              </a:r>
              <a:r>
                <a:rPr lang="en-US" altLang="ru-RU" sz="2400"/>
                <a:t>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 Q</a:t>
              </a:r>
              <a:r>
                <a:rPr lang="en-US" altLang="ru-RU" sz="2400"/>
                <a:t> </a:t>
              </a:r>
              <a:r>
                <a:rPr lang="ru-RU" altLang="ru-RU" sz="2400"/>
                <a:t>точку ее пересечения с прямой </a:t>
              </a:r>
              <a:r>
                <a:rPr lang="en-US" altLang="ru-RU" sz="2400" i="1"/>
                <a:t>AC</a:t>
              </a:r>
              <a:r>
                <a:rPr lang="en-US" altLang="ru-RU" sz="2400"/>
                <a:t>.</a:t>
              </a:r>
              <a:r>
                <a:rPr lang="ru-RU" altLang="ru-RU" sz="2400"/>
                <a:t> Искомое расстояние равно высоте </a:t>
              </a:r>
              <a:r>
                <a:rPr lang="en-US" altLang="ru-RU" sz="2400" i="1"/>
                <a:t>QH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ASQ</a:t>
              </a:r>
              <a:r>
                <a:rPr lang="ru-RU" altLang="ru-RU" sz="2400"/>
                <a:t>, в котором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AS = </a:t>
              </a:r>
              <a:r>
                <a:rPr lang="en-US" altLang="ru-RU" sz="2400"/>
                <a:t>2</a:t>
              </a:r>
              <a:r>
                <a:rPr lang="ru-RU" altLang="ru-RU" sz="2400"/>
                <a:t>, </a:t>
              </a:r>
              <a:r>
                <a:rPr lang="en-US" altLang="ru-RU" sz="2400" i="1"/>
                <a:t>AQ =         </a:t>
              </a:r>
              <a:r>
                <a:rPr lang="en-US" altLang="ru-RU" sz="2400"/>
                <a:t>, </a:t>
              </a:r>
              <a:r>
                <a:rPr lang="en-US" altLang="ru-RU" sz="2400" i="1"/>
                <a:t>SQ =         .   </a:t>
              </a:r>
              <a:r>
                <a:rPr lang="ru-RU" altLang="ru-RU" sz="2400"/>
                <a:t>  </a:t>
              </a:r>
              <a:r>
                <a:rPr lang="en-US" altLang="ru-RU" sz="2400"/>
                <a:t>    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Отсюда находим 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QH = </a:t>
              </a:r>
              <a:endParaRPr lang="ru-RU" altLang="ru-RU" sz="2400"/>
            </a:p>
          </p:txBody>
        </p:sp>
        <p:graphicFrame>
          <p:nvGraphicFramePr>
            <p:cNvPr id="278535" name="Object 8"/>
            <p:cNvGraphicFramePr>
              <a:graphicFrameLocks noChangeAspect="1"/>
            </p:cNvGraphicFramePr>
            <p:nvPr/>
          </p:nvGraphicFramePr>
          <p:xfrm>
            <a:off x="3620" y="2688"/>
            <a:ext cx="28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556" name="Equation" r:id="rId5" imgW="444307" imgH="787058" progId="Equation.DSMT4">
                    <p:embed/>
                  </p:oleObj>
                </mc:Choice>
                <mc:Fallback>
                  <p:oleObj name="Equation" r:id="rId5" imgW="444307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20" y="2688"/>
                          <a:ext cx="28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536" name="Object 9"/>
            <p:cNvGraphicFramePr>
              <a:graphicFrameLocks noChangeAspect="1"/>
            </p:cNvGraphicFramePr>
            <p:nvPr/>
          </p:nvGraphicFramePr>
          <p:xfrm>
            <a:off x="3028" y="3360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557" name="Equation" r:id="rId7" imgW="685800" imgH="800100" progId="Equation.DSMT4">
                    <p:embed/>
                  </p:oleObj>
                </mc:Choice>
                <mc:Fallback>
                  <p:oleObj name="Equation" r:id="rId7" imgW="685800" imgH="8001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8" y="3360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537" name="Object 10"/>
            <p:cNvGraphicFramePr>
              <a:graphicFrameLocks noChangeAspect="1"/>
            </p:cNvGraphicFramePr>
            <p:nvPr/>
          </p:nvGraphicFramePr>
          <p:xfrm>
            <a:off x="4272" y="3356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558" name="Equation" r:id="rId9" imgW="685800" imgH="800100" progId="Equation.DSMT4">
                    <p:embed/>
                  </p:oleObj>
                </mc:Choice>
                <mc:Fallback>
                  <p:oleObj name="Equation" r:id="rId9" imgW="685800" imgH="8001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3356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8538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392"/>
              <a:ext cx="1972" cy="19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78539" name="Object 12"/>
            <p:cNvGraphicFramePr>
              <a:graphicFrameLocks noChangeAspect="1"/>
            </p:cNvGraphicFramePr>
            <p:nvPr/>
          </p:nvGraphicFramePr>
          <p:xfrm>
            <a:off x="4468" y="2688"/>
            <a:ext cx="36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559" name="Equation" r:id="rId12" imgW="583947" imgH="787058" progId="Equation.DSMT4">
                    <p:embed/>
                  </p:oleObj>
                </mc:Choice>
                <mc:Fallback>
                  <p:oleObj name="Equation" r:id="rId12" imgW="583947" imgH="787058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8" y="2688"/>
                          <a:ext cx="36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2"/>
          <p:cNvSpPr txBox="1">
            <a:spLocks noChangeArrowheads="1"/>
          </p:cNvSpPr>
          <p:nvPr/>
        </p:nvSpPr>
        <p:spPr bwMode="auto">
          <a:xfrm>
            <a:off x="0" y="617538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15.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 и </a:t>
            </a:r>
            <a:r>
              <a:rPr lang="en-US" altLang="ru-RU" sz="2400" i="1">
                <a:cs typeface="Times New Roman" panose="02020603050405020304" pitchFamily="18" charset="0"/>
              </a:rPr>
              <a:t>BC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.</a:t>
            </a:r>
          </a:p>
        </p:txBody>
      </p:sp>
      <p:pic>
        <p:nvPicPr>
          <p:cNvPr id="280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4068" name="Group 4"/>
          <p:cNvGrpSpPr>
            <a:grpSpLocks/>
          </p:cNvGrpSpPr>
          <p:nvPr/>
        </p:nvGrpSpPr>
        <p:grpSpPr bwMode="auto">
          <a:xfrm>
            <a:off x="838200" y="5029200"/>
            <a:ext cx="3048000" cy="914400"/>
            <a:chOff x="528" y="3168"/>
            <a:chExt cx="1920" cy="576"/>
          </a:xfrm>
        </p:grpSpPr>
        <p:sp>
          <p:nvSpPr>
            <p:cNvPr id="280581" name="Text Box 5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280582" name="Object 6"/>
            <p:cNvGraphicFramePr>
              <a:graphicFrameLocks noChangeAspect="1"/>
            </p:cNvGraphicFramePr>
            <p:nvPr/>
          </p:nvGraphicFramePr>
          <p:xfrm>
            <a:off x="1200" y="3168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587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168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16.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AB </a:t>
            </a:r>
            <a:r>
              <a:rPr lang="ru-RU" altLang="ru-RU" sz="2400"/>
              <a:t>и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ru-RU" altLang="ru-RU" sz="2400"/>
              <a:t>.</a:t>
            </a:r>
          </a:p>
        </p:txBody>
      </p:sp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6116" name="Group 4"/>
          <p:cNvGrpSpPr>
            <a:grpSpLocks/>
          </p:cNvGrpSpPr>
          <p:nvPr/>
        </p:nvGrpSpPr>
        <p:grpSpPr bwMode="auto">
          <a:xfrm>
            <a:off x="381000" y="1828800"/>
            <a:ext cx="8305800" cy="4613275"/>
            <a:chOff x="240" y="1152"/>
            <a:chExt cx="5232" cy="2906"/>
          </a:xfrm>
        </p:grpSpPr>
        <p:sp>
          <p:nvSpPr>
            <p:cNvPr id="281605" name="Text Box 5"/>
            <p:cNvSpPr txBox="1">
              <a:spLocks noChangeArrowheads="1"/>
            </p:cNvSpPr>
            <p:nvPr/>
          </p:nvSpPr>
          <p:spPr bwMode="auto">
            <a:xfrm>
              <a:off x="2208" y="1152"/>
              <a:ext cx="3264" cy="2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расстоянию между прямой </a:t>
              </a:r>
              <a:r>
                <a:rPr lang="en-US" altLang="ru-RU" sz="2400" i="1"/>
                <a:t>AB </a:t>
              </a:r>
              <a:r>
                <a:rPr lang="ru-RU" altLang="ru-RU" sz="2400"/>
                <a:t>и плоскостью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/>
                <a:t>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D </a:t>
              </a:r>
              <a:r>
                <a:rPr lang="ru-RU" altLang="ru-RU" sz="2400"/>
                <a:t>и 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середины ребер </a:t>
              </a:r>
              <a:r>
                <a:rPr lang="en-US" altLang="ru-RU" sz="2400" i="1"/>
                <a:t>AB </a:t>
              </a:r>
              <a:r>
                <a:rPr lang="ru-RU" altLang="ru-RU" sz="2400"/>
                <a:t>и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CDD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из вершины </a:t>
              </a:r>
              <a:r>
                <a:rPr lang="en-US" altLang="ru-RU" sz="2400" i="1"/>
                <a:t>D</a:t>
              </a:r>
              <a:r>
                <a:rPr lang="ru-RU" altLang="ru-RU" sz="2400"/>
                <a:t> проведем высоту </a:t>
              </a:r>
              <a:r>
                <a:rPr lang="en-US" altLang="ru-RU" sz="2400" i="1"/>
                <a:t>DE. </a:t>
              </a:r>
              <a:r>
                <a:rPr lang="ru-RU" altLang="ru-RU" sz="2400"/>
                <a:t>Она и будет искомым расстоянием.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Имеем, </a:t>
              </a:r>
              <a:r>
                <a:rPr lang="en-US" altLang="ru-RU" sz="2400" i="1"/>
                <a:t>DD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CD </a:t>
              </a:r>
              <a:r>
                <a:rPr lang="en-US" altLang="ru-RU" sz="2400"/>
                <a:t>=      , </a:t>
              </a:r>
              <a:r>
                <a:rPr lang="en-US" altLang="ru-RU" sz="2400" i="1"/>
                <a:t>CD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Следовательно, </a:t>
              </a:r>
              <a:r>
                <a:rPr lang="en-US" altLang="ru-RU" sz="2400" i="1"/>
                <a:t>DE = </a:t>
              </a:r>
              <a:r>
                <a:rPr lang="en-US" altLang="ru-RU" sz="2400"/>
                <a:t> </a:t>
              </a:r>
              <a:endParaRPr lang="ru-RU" altLang="ru-RU" sz="2400"/>
            </a:p>
          </p:txBody>
        </p:sp>
        <p:graphicFrame>
          <p:nvGraphicFramePr>
            <p:cNvPr id="281606" name="Object 6"/>
            <p:cNvGraphicFramePr>
              <a:graphicFrameLocks noChangeAspect="1"/>
            </p:cNvGraphicFramePr>
            <p:nvPr/>
          </p:nvGraphicFramePr>
          <p:xfrm>
            <a:off x="4080" y="2784"/>
            <a:ext cx="282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628" name="Equation" r:id="rId4" imgW="444307" imgH="787058" progId="Equation.DSMT4">
                    <p:embed/>
                  </p:oleObj>
                </mc:Choice>
                <mc:Fallback>
                  <p:oleObj name="Equation" r:id="rId4" imgW="444307" imgH="78705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784"/>
                          <a:ext cx="282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1607" name="Object 7"/>
            <p:cNvGraphicFramePr>
              <a:graphicFrameLocks noChangeAspect="1"/>
            </p:cNvGraphicFramePr>
            <p:nvPr/>
          </p:nvGraphicFramePr>
          <p:xfrm>
            <a:off x="4944" y="2784"/>
            <a:ext cx="298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629" name="Equation" r:id="rId6" imgW="469900" imgH="787400" progId="Equation.DSMT4">
                    <p:embed/>
                  </p:oleObj>
                </mc:Choice>
                <mc:Fallback>
                  <p:oleObj name="Equation" r:id="rId6" imgW="4699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2784"/>
                          <a:ext cx="298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1608" name="Object 8"/>
            <p:cNvGraphicFramePr>
              <a:graphicFrameLocks noChangeAspect="1"/>
            </p:cNvGraphicFramePr>
            <p:nvPr/>
          </p:nvGraphicFramePr>
          <p:xfrm>
            <a:off x="4032" y="3456"/>
            <a:ext cx="427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630" name="Equation" r:id="rId8" imgW="672808" imgH="799753" progId="Equation.DSMT4">
                    <p:embed/>
                  </p:oleObj>
                </mc:Choice>
                <mc:Fallback>
                  <p:oleObj name="Equation" r:id="rId8" imgW="672808" imgH="799753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456"/>
                          <a:ext cx="427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1609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48"/>
              <a:ext cx="1750" cy="1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1610" name="Text Box 10"/>
            <p:cNvSpPr txBox="1">
              <a:spLocks noChangeArrowheads="1"/>
            </p:cNvSpPr>
            <p:nvPr/>
          </p:nvSpPr>
          <p:spPr bwMode="auto">
            <a:xfrm>
              <a:off x="240" y="3648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281611" name="Object 11"/>
            <p:cNvGraphicFramePr>
              <a:graphicFrameLocks noChangeAspect="1"/>
            </p:cNvGraphicFramePr>
            <p:nvPr/>
          </p:nvGraphicFramePr>
          <p:xfrm>
            <a:off x="864" y="3552"/>
            <a:ext cx="427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631" name="Equation" r:id="rId11" imgW="672808" imgH="799753" progId="Equation.DSMT4">
                    <p:embed/>
                  </p:oleObj>
                </mc:Choice>
                <mc:Fallback>
                  <p:oleObj name="Equation" r:id="rId11" imgW="672808" imgH="799753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552"/>
                          <a:ext cx="427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400">
                <a:cs typeface="Times New Roman" panose="02020603050405020304" pitchFamily="18" charset="0"/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17.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между прямыми</a:t>
            </a:r>
            <a:r>
              <a:rPr lang="ru-RU" altLang="ru-RU" sz="2400"/>
              <a:t> </a:t>
            </a:r>
            <a:r>
              <a:rPr lang="en-US" altLang="ru-RU" sz="2400" i="1"/>
              <a:t>AB</a:t>
            </a:r>
            <a:r>
              <a:rPr lang="en-US" altLang="ru-RU" sz="2400" baseline="-25000"/>
              <a:t>1</a:t>
            </a:r>
            <a:r>
              <a:rPr lang="en-US" altLang="ru-RU" sz="2400"/>
              <a:t> </a:t>
            </a:r>
            <a:r>
              <a:rPr lang="ru-RU" altLang="ru-RU" sz="2400"/>
              <a:t>и </a:t>
            </a:r>
            <a:r>
              <a:rPr lang="en-US" altLang="ru-RU" sz="2400" i="1"/>
              <a:t>BC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pic>
        <p:nvPicPr>
          <p:cNvPr id="2826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216275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7141" name="Group 5"/>
          <p:cNvGrpSpPr>
            <a:grpSpLocks/>
          </p:cNvGrpSpPr>
          <p:nvPr/>
        </p:nvGrpSpPr>
        <p:grpSpPr bwMode="auto">
          <a:xfrm>
            <a:off x="152400" y="1828800"/>
            <a:ext cx="8991600" cy="4508500"/>
            <a:chOff x="96" y="1152"/>
            <a:chExt cx="5664" cy="2840"/>
          </a:xfrm>
        </p:grpSpPr>
        <p:sp>
          <p:nvSpPr>
            <p:cNvPr id="282629" name="Text Box 6"/>
            <p:cNvSpPr txBox="1">
              <a:spLocks noChangeArrowheads="1"/>
            </p:cNvSpPr>
            <p:nvPr/>
          </p:nvSpPr>
          <p:spPr bwMode="auto">
            <a:xfrm>
              <a:off x="2640" y="1152"/>
              <a:ext cx="3120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Достроим призму до 4-х угольной призмы. Искомое расстояние будет равно расстоянию между параллельными плоскостями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 и </a:t>
              </a:r>
              <a:r>
                <a:rPr lang="en-US" altLang="ru-RU" sz="2400" i="1"/>
                <a:t>BDC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Оно равно высоте </a:t>
              </a:r>
              <a:r>
                <a:rPr lang="en-US" altLang="ru-RU" sz="2400" i="1"/>
                <a:t>OH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AOO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</a:t>
              </a:r>
            </a:p>
          </p:txBody>
        </p:sp>
        <p:graphicFrame>
          <p:nvGraphicFramePr>
            <p:cNvPr id="282630" name="Object 7"/>
            <p:cNvGraphicFramePr>
              <a:graphicFrameLocks noChangeAspect="1"/>
            </p:cNvGraphicFramePr>
            <p:nvPr/>
          </p:nvGraphicFramePr>
          <p:xfrm>
            <a:off x="2784" y="2832"/>
            <a:ext cx="2560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648" name="Equation" r:id="rId4" imgW="4064000" imgH="914400" progId="Equation.DSMT4">
                    <p:embed/>
                  </p:oleObj>
                </mc:Choice>
                <mc:Fallback>
                  <p:oleObj name="Equation" r:id="rId4" imgW="40640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2832"/>
                          <a:ext cx="2560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2631" name="Object 8"/>
            <p:cNvGraphicFramePr>
              <a:graphicFrameLocks noChangeAspect="1"/>
            </p:cNvGraphicFramePr>
            <p:nvPr/>
          </p:nvGraphicFramePr>
          <p:xfrm>
            <a:off x="4320" y="3360"/>
            <a:ext cx="384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649" name="Equation" r:id="rId6" imgW="609600" imgH="927100" progId="Equation.DSMT4">
                    <p:embed/>
                  </p:oleObj>
                </mc:Choice>
                <mc:Fallback>
                  <p:oleObj name="Equation" r:id="rId6" imgW="609600" imgH="927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3360"/>
                          <a:ext cx="384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2632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48"/>
              <a:ext cx="2504" cy="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2633" name="Text Box 10"/>
            <p:cNvSpPr txBox="1">
              <a:spLocks noChangeArrowheads="1"/>
            </p:cNvSpPr>
            <p:nvPr/>
          </p:nvSpPr>
          <p:spPr bwMode="auto">
            <a:xfrm>
              <a:off x="2784" y="3504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Эта высота равна </a:t>
              </a:r>
            </a:p>
          </p:txBody>
        </p:sp>
        <p:graphicFrame>
          <p:nvGraphicFramePr>
            <p:cNvPr id="282634" name="Object 11"/>
            <p:cNvGraphicFramePr>
              <a:graphicFrameLocks noChangeAspect="1"/>
            </p:cNvGraphicFramePr>
            <p:nvPr/>
          </p:nvGraphicFramePr>
          <p:xfrm>
            <a:off x="1104" y="3408"/>
            <a:ext cx="384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650" name="Equation" r:id="rId9" imgW="609600" imgH="927100" progId="Equation.DSMT4">
                    <p:embed/>
                  </p:oleObj>
                </mc:Choice>
                <mc:Fallback>
                  <p:oleObj name="Equation" r:id="rId9" imgW="609600" imgH="92710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408"/>
                          <a:ext cx="384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2635" name="Text Box 12"/>
            <p:cNvSpPr txBox="1">
              <a:spLocks noChangeArrowheads="1"/>
            </p:cNvSpPr>
            <p:nvPr/>
          </p:nvSpPr>
          <p:spPr bwMode="auto">
            <a:xfrm>
              <a:off x="480" y="3552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Ответ.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ext Box 2"/>
          <p:cNvSpPr txBox="1">
            <a:spLocks noChangeArrowheads="1"/>
          </p:cNvSpPr>
          <p:nvPr/>
        </p:nvSpPr>
        <p:spPr bwMode="auto">
          <a:xfrm>
            <a:off x="0" y="555625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18.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5332" name="Group 4"/>
          <p:cNvGrpSpPr>
            <a:grpSpLocks/>
          </p:cNvGrpSpPr>
          <p:nvPr/>
        </p:nvGrpSpPr>
        <p:grpSpPr bwMode="auto">
          <a:xfrm>
            <a:off x="152400" y="1752600"/>
            <a:ext cx="8991600" cy="5105400"/>
            <a:chOff x="96" y="1104"/>
            <a:chExt cx="5664" cy="3216"/>
          </a:xfrm>
        </p:grpSpPr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240" y="3840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     .</a:t>
              </a:r>
            </a:p>
          </p:txBody>
        </p:sp>
        <p:graphicFrame>
          <p:nvGraphicFramePr>
            <p:cNvPr id="283654" name="Object 6"/>
            <p:cNvGraphicFramePr>
              <a:graphicFrameLocks noChangeAspect="1"/>
            </p:cNvGraphicFramePr>
            <p:nvPr/>
          </p:nvGraphicFramePr>
          <p:xfrm>
            <a:off x="912" y="3744"/>
            <a:ext cx="328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666" name="Equation" r:id="rId4" imgW="520700" imgH="914400" progId="Equation.DSMT4">
                    <p:embed/>
                  </p:oleObj>
                </mc:Choice>
                <mc:Fallback>
                  <p:oleObj name="Equation" r:id="rId4" imgW="5207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744"/>
                          <a:ext cx="328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96" y="3024"/>
              <a:ext cx="566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Продолжим стороны 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до пересечения в точке </a:t>
              </a:r>
              <a:r>
                <a:rPr lang="en-US" altLang="ru-RU" sz="2400" i="1"/>
                <a:t>G</a:t>
              </a:r>
              <a:r>
                <a:rPr lang="ru-RU" altLang="ru-RU" sz="2400"/>
                <a:t>. Треугольник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G</a:t>
              </a:r>
              <a:r>
                <a:rPr lang="ru-RU" altLang="ru-RU" sz="2400" i="1"/>
                <a:t> </a:t>
              </a:r>
              <a:r>
                <a:rPr lang="ru-RU" altLang="ru-RU" sz="2400"/>
                <a:t>равносторонний. Его высота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H</a:t>
              </a:r>
              <a:r>
                <a:rPr lang="en-US" altLang="ru-RU" sz="2400" i="1" baseline="-25000"/>
                <a:t> </a:t>
              </a:r>
              <a:r>
                <a:rPr lang="ru-RU" altLang="ru-RU" sz="2400"/>
                <a:t>является искомым общим перпендикуляром. Его длина равна         . </a:t>
              </a:r>
              <a:endParaRPr lang="ru-RU" altLang="ru-RU" sz="2400" i="1"/>
            </a:p>
          </p:txBody>
        </p:sp>
        <p:graphicFrame>
          <p:nvGraphicFramePr>
            <p:cNvPr id="283656" name="Object 8"/>
            <p:cNvGraphicFramePr>
              <a:graphicFrameLocks noChangeAspect="1"/>
            </p:cNvGraphicFramePr>
            <p:nvPr/>
          </p:nvGraphicFramePr>
          <p:xfrm>
            <a:off x="4512" y="3456"/>
            <a:ext cx="328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667" name="Equation" r:id="rId6" imgW="520700" imgH="914400" progId="Equation.DSMT4">
                    <p:embed/>
                  </p:oleObj>
                </mc:Choice>
                <mc:Fallback>
                  <p:oleObj name="Equation" r:id="rId6" imgW="5207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3456"/>
                          <a:ext cx="328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36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104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5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0" y="492125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19.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7380" name="Group 4"/>
          <p:cNvGrpSpPr>
            <a:grpSpLocks/>
          </p:cNvGrpSpPr>
          <p:nvPr/>
        </p:nvGrpSpPr>
        <p:grpSpPr bwMode="auto">
          <a:xfrm>
            <a:off x="381000" y="1905000"/>
            <a:ext cx="8305800" cy="4953000"/>
            <a:chOff x="240" y="1200"/>
            <a:chExt cx="5232" cy="3120"/>
          </a:xfrm>
        </p:grpSpPr>
        <p:sp>
          <p:nvSpPr>
            <p:cNvPr id="284677" name="Text Box 5"/>
            <p:cNvSpPr txBox="1">
              <a:spLocks noChangeArrowheads="1"/>
            </p:cNvSpPr>
            <p:nvPr/>
          </p:nvSpPr>
          <p:spPr bwMode="auto">
            <a:xfrm>
              <a:off x="288" y="383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     .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84678" name="Object 6"/>
            <p:cNvGraphicFramePr>
              <a:graphicFrameLocks noChangeAspect="1"/>
            </p:cNvGraphicFramePr>
            <p:nvPr/>
          </p:nvGraphicFramePr>
          <p:xfrm>
            <a:off x="984" y="3744"/>
            <a:ext cx="328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690" name="Equation" r:id="rId4" imgW="520700" imgH="914400" progId="Equation.DSMT4">
                    <p:embed/>
                  </p:oleObj>
                </mc:Choice>
                <mc:Fallback>
                  <p:oleObj name="Equation" r:id="rId4" imgW="5207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4" y="3744"/>
                          <a:ext cx="328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4679" name="Text Box 7"/>
            <p:cNvSpPr txBox="1">
              <a:spLocks noChangeArrowheads="1"/>
            </p:cNvSpPr>
            <p:nvPr/>
          </p:nvSpPr>
          <p:spPr bwMode="auto">
            <a:xfrm>
              <a:off x="240" y="3216"/>
              <a:ext cx="523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расстояние между параллельными плоскостями </a:t>
              </a:r>
              <a:r>
                <a:rPr lang="en-US" altLang="ru-RU" sz="2400" i="1"/>
                <a:t>ADD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BCC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Оно равно   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84680" name="Object 8"/>
            <p:cNvGraphicFramePr>
              <a:graphicFrameLocks noChangeAspect="1"/>
            </p:cNvGraphicFramePr>
            <p:nvPr/>
          </p:nvGraphicFramePr>
          <p:xfrm>
            <a:off x="4800" y="3408"/>
            <a:ext cx="328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4691" name="Equation" r:id="rId6" imgW="520700" imgH="914400" progId="Equation.DSMT4">
                    <p:embed/>
                  </p:oleObj>
                </mc:Choice>
                <mc:Fallback>
                  <p:oleObj name="Equation" r:id="rId6" imgW="5207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" y="3408"/>
                          <a:ext cx="328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468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200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20.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CE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1476" name="Group 4"/>
          <p:cNvGrpSpPr>
            <a:grpSpLocks/>
          </p:cNvGrpSpPr>
          <p:nvPr/>
        </p:nvGrpSpPr>
        <p:grpSpPr bwMode="auto">
          <a:xfrm>
            <a:off x="533400" y="1752600"/>
            <a:ext cx="8305800" cy="4787900"/>
            <a:chOff x="336" y="1104"/>
            <a:chExt cx="5232" cy="3016"/>
          </a:xfrm>
        </p:grpSpPr>
        <p:grpSp>
          <p:nvGrpSpPr>
            <p:cNvPr id="285701" name="Group 5"/>
            <p:cNvGrpSpPr>
              <a:grpSpLocks/>
            </p:cNvGrpSpPr>
            <p:nvPr/>
          </p:nvGrpSpPr>
          <p:grpSpPr bwMode="auto">
            <a:xfrm>
              <a:off x="432" y="3600"/>
              <a:ext cx="3744" cy="520"/>
              <a:chOff x="672" y="3120"/>
              <a:chExt cx="3744" cy="520"/>
            </a:xfrm>
          </p:grpSpPr>
          <p:sp>
            <p:nvSpPr>
              <p:cNvPr id="285705" name="Text Box 6"/>
              <p:cNvSpPr txBox="1">
                <a:spLocks noChangeArrowheads="1"/>
              </p:cNvSpPr>
              <p:nvPr/>
            </p:nvSpPr>
            <p:spPr bwMode="auto">
              <a:xfrm>
                <a:off x="672" y="3168"/>
                <a:ext cx="37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  </a:t>
                </a:r>
                <a:r>
                  <a:rPr lang="en-US" altLang="ru-RU" sz="2800">
                    <a:solidFill>
                      <a:srgbClr val="FF3300"/>
                    </a:solidFill>
                  </a:rPr>
                  <a:t>  </a:t>
                </a:r>
                <a:r>
                  <a:rPr lang="ru-RU" altLang="ru-RU" sz="2800">
                    <a:solidFill>
                      <a:srgbClr val="FF3300"/>
                    </a:solidFill>
                  </a:rPr>
                  <a:t>.</a:t>
                </a:r>
              </a:p>
            </p:txBody>
          </p:sp>
          <p:graphicFrame>
            <p:nvGraphicFramePr>
              <p:cNvPr id="285706" name="Object 7"/>
              <p:cNvGraphicFramePr>
                <a:graphicFrameLocks noChangeAspect="1"/>
              </p:cNvGraphicFramePr>
              <p:nvPr/>
            </p:nvGraphicFramePr>
            <p:xfrm>
              <a:off x="1392" y="3120"/>
              <a:ext cx="168" cy="5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5715" name="Equation" r:id="rId4" imgW="266584" imgH="825142" progId="Equation.DSMT4">
                      <p:embed/>
                    </p:oleObj>
                  </mc:Choice>
                  <mc:Fallback>
                    <p:oleObj name="Equation" r:id="rId4" imgW="266584" imgH="825142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2" y="3120"/>
                            <a:ext cx="168" cy="5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5702" name="Text Box 8"/>
            <p:cNvSpPr txBox="1">
              <a:spLocks noChangeArrowheads="1"/>
            </p:cNvSpPr>
            <p:nvPr/>
          </p:nvSpPr>
          <p:spPr bwMode="auto">
            <a:xfrm>
              <a:off x="336" y="3120"/>
              <a:ext cx="523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расстояние между прямой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плоскостью </a:t>
              </a:r>
              <a:r>
                <a:rPr lang="en-US" altLang="ru-RU" sz="2400" i="1"/>
                <a:t>CEE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Оно равно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85703" name="Object 9"/>
            <p:cNvGraphicFramePr>
              <a:graphicFrameLocks noChangeAspect="1"/>
            </p:cNvGraphicFramePr>
            <p:nvPr/>
          </p:nvGraphicFramePr>
          <p:xfrm>
            <a:off x="4032" y="3360"/>
            <a:ext cx="144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716" name="Equation" r:id="rId6" imgW="266584" imgH="825142" progId="Equation.DSMT4">
                    <p:embed/>
                  </p:oleObj>
                </mc:Choice>
                <mc:Fallback>
                  <p:oleObj name="Equation" r:id="rId6" imgW="266584" imgH="825142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360"/>
                          <a:ext cx="144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570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104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21.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BE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2500" name="Group 4"/>
          <p:cNvGrpSpPr>
            <a:grpSpLocks/>
          </p:cNvGrpSpPr>
          <p:nvPr/>
        </p:nvGrpSpPr>
        <p:grpSpPr bwMode="auto">
          <a:xfrm>
            <a:off x="381000" y="1905000"/>
            <a:ext cx="8458200" cy="4953000"/>
            <a:chOff x="240" y="1200"/>
            <a:chExt cx="5328" cy="3120"/>
          </a:xfrm>
        </p:grpSpPr>
        <p:grpSp>
          <p:nvGrpSpPr>
            <p:cNvPr id="286725" name="Group 5"/>
            <p:cNvGrpSpPr>
              <a:grpSpLocks/>
            </p:cNvGrpSpPr>
            <p:nvPr/>
          </p:nvGrpSpPr>
          <p:grpSpPr bwMode="auto">
            <a:xfrm>
              <a:off x="288" y="3744"/>
              <a:ext cx="3744" cy="576"/>
              <a:chOff x="672" y="3080"/>
              <a:chExt cx="3744" cy="576"/>
            </a:xfrm>
          </p:grpSpPr>
          <p:sp>
            <p:nvSpPr>
              <p:cNvPr id="286729" name="Text Box 6"/>
              <p:cNvSpPr txBox="1">
                <a:spLocks noChangeArrowheads="1"/>
              </p:cNvSpPr>
              <p:nvPr/>
            </p:nvSpPr>
            <p:spPr bwMode="auto">
              <a:xfrm>
                <a:off x="672" y="3168"/>
                <a:ext cx="37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sz="2800">
                    <a:solidFill>
                      <a:srgbClr val="FF3300"/>
                    </a:solidFill>
                  </a:rPr>
                  <a:t>      .</a:t>
                </a:r>
                <a:r>
                  <a:rPr lang="ru-RU" altLang="ru-RU" sz="2800">
                    <a:solidFill>
                      <a:srgbClr val="FF3300"/>
                    </a:solidFill>
                  </a:rPr>
                  <a:t> </a:t>
                </a:r>
              </a:p>
            </p:txBody>
          </p:sp>
          <p:graphicFrame>
            <p:nvGraphicFramePr>
              <p:cNvPr id="286730" name="Object 7"/>
              <p:cNvGraphicFramePr>
                <a:graphicFrameLocks noChangeAspect="1"/>
              </p:cNvGraphicFramePr>
              <p:nvPr/>
            </p:nvGraphicFramePr>
            <p:xfrm>
              <a:off x="1368" y="3080"/>
              <a:ext cx="328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6739" name="Equation" r:id="rId4" imgW="520700" imgH="914400" progId="Equation.DSMT4">
                      <p:embed/>
                    </p:oleObj>
                  </mc:Choice>
                  <mc:Fallback>
                    <p:oleObj name="Equation" r:id="rId4" imgW="520700" imgH="914400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8" y="3080"/>
                            <a:ext cx="328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6726" name="Text Box 8"/>
            <p:cNvSpPr txBox="1">
              <a:spLocks noChangeArrowheads="1"/>
            </p:cNvSpPr>
            <p:nvPr/>
          </p:nvSpPr>
          <p:spPr bwMode="auto">
            <a:xfrm>
              <a:off x="240" y="3264"/>
              <a:ext cx="53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расстояние между прямой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плоскостью </a:t>
              </a:r>
              <a:r>
                <a:rPr lang="en-US" altLang="ru-RU" sz="2400" i="1"/>
                <a:t>BEE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Оно равно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86727" name="Object 9"/>
            <p:cNvGraphicFramePr>
              <a:graphicFrameLocks noChangeAspect="1"/>
            </p:cNvGraphicFramePr>
            <p:nvPr/>
          </p:nvGraphicFramePr>
          <p:xfrm>
            <a:off x="3888" y="3456"/>
            <a:ext cx="234" cy="4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40" name="Equation" r:id="rId6" imgW="520700" imgH="914400" progId="Equation.DSMT4">
                    <p:embed/>
                  </p:oleObj>
                </mc:Choice>
                <mc:Fallback>
                  <p:oleObj name="Equation" r:id="rId6" imgW="520700" imgH="914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3456"/>
                          <a:ext cx="234" cy="4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672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00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4.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20875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22.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CF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7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3814763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3524" name="Group 4"/>
          <p:cNvGrpSpPr>
            <a:grpSpLocks/>
          </p:cNvGrpSpPr>
          <p:nvPr/>
        </p:nvGrpSpPr>
        <p:grpSpPr bwMode="auto">
          <a:xfrm>
            <a:off x="533400" y="1752600"/>
            <a:ext cx="8153400" cy="4800600"/>
            <a:chOff x="336" y="1104"/>
            <a:chExt cx="5136" cy="3024"/>
          </a:xfrm>
        </p:grpSpPr>
        <p:grpSp>
          <p:nvGrpSpPr>
            <p:cNvPr id="287749" name="Group 5"/>
            <p:cNvGrpSpPr>
              <a:grpSpLocks/>
            </p:cNvGrpSpPr>
            <p:nvPr/>
          </p:nvGrpSpPr>
          <p:grpSpPr bwMode="auto">
            <a:xfrm>
              <a:off x="432" y="3552"/>
              <a:ext cx="3744" cy="576"/>
              <a:chOff x="672" y="3080"/>
              <a:chExt cx="3744" cy="576"/>
            </a:xfrm>
          </p:grpSpPr>
          <p:sp>
            <p:nvSpPr>
              <p:cNvPr id="287753" name="Text Box 6"/>
              <p:cNvSpPr txBox="1">
                <a:spLocks noChangeArrowheads="1"/>
              </p:cNvSpPr>
              <p:nvPr/>
            </p:nvSpPr>
            <p:spPr bwMode="auto">
              <a:xfrm>
                <a:off x="672" y="3168"/>
                <a:ext cx="37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r>
                  <a:rPr lang="en-US" altLang="ru-RU" sz="2800">
                    <a:solidFill>
                      <a:srgbClr val="FF3300"/>
                    </a:solidFill>
                  </a:rPr>
                  <a:t>     </a:t>
                </a:r>
                <a:r>
                  <a:rPr lang="ru-RU" altLang="ru-RU" sz="2800">
                    <a:solidFill>
                      <a:srgbClr val="FF3300"/>
                    </a:solidFill>
                  </a:rPr>
                  <a:t> .</a:t>
                </a:r>
              </a:p>
            </p:txBody>
          </p:sp>
          <p:graphicFrame>
            <p:nvGraphicFramePr>
              <p:cNvPr id="287754" name="Object 7"/>
              <p:cNvGraphicFramePr>
                <a:graphicFrameLocks noChangeAspect="1"/>
              </p:cNvGraphicFramePr>
              <p:nvPr/>
            </p:nvGraphicFramePr>
            <p:xfrm>
              <a:off x="1368" y="3080"/>
              <a:ext cx="328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763" name="Equation" r:id="rId4" imgW="520700" imgH="914400" progId="Equation.DSMT4">
                      <p:embed/>
                    </p:oleObj>
                  </mc:Choice>
                  <mc:Fallback>
                    <p:oleObj name="Equation" r:id="rId4" imgW="520700" imgH="914400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8" y="3080"/>
                            <a:ext cx="328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87750" name="Text Box 8"/>
            <p:cNvSpPr txBox="1">
              <a:spLocks noChangeArrowheads="1"/>
            </p:cNvSpPr>
            <p:nvPr/>
          </p:nvSpPr>
          <p:spPr bwMode="auto">
            <a:xfrm>
              <a:off x="336" y="3072"/>
              <a:ext cx="513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расстояние между прямой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плоскостью </a:t>
              </a:r>
              <a:r>
                <a:rPr lang="en-US" altLang="ru-RU" sz="2400" i="1"/>
                <a:t>CFF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Оно равно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87751" name="Object 9"/>
            <p:cNvGraphicFramePr>
              <a:graphicFrameLocks noChangeAspect="1"/>
            </p:cNvGraphicFramePr>
            <p:nvPr/>
          </p:nvGraphicFramePr>
          <p:xfrm>
            <a:off x="3984" y="3264"/>
            <a:ext cx="257" cy="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764" name="Equation" r:id="rId6" imgW="520700" imgH="914400" progId="Equation.DSMT4">
                    <p:embed/>
                  </p:oleObj>
                </mc:Choice>
                <mc:Fallback>
                  <p:oleObj name="Equation" r:id="rId6" imgW="520700" imgH="914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3264"/>
                          <a:ext cx="257" cy="4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775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104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23.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у</a:t>
            </a:r>
            <a:r>
              <a:rPr lang="ru-RU" altLang="ru-RU" sz="2800"/>
              <a:t>гол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DE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855788"/>
            <a:ext cx="3814763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4548" name="Group 4"/>
          <p:cNvGrpSpPr>
            <a:grpSpLocks/>
          </p:cNvGrpSpPr>
          <p:nvPr/>
        </p:nvGrpSpPr>
        <p:grpSpPr bwMode="auto">
          <a:xfrm>
            <a:off x="152400" y="4953000"/>
            <a:ext cx="8763000" cy="1585913"/>
            <a:chOff x="96" y="3120"/>
            <a:chExt cx="5520" cy="999"/>
          </a:xfrm>
        </p:grpSpPr>
        <p:grpSp>
          <p:nvGrpSpPr>
            <p:cNvPr id="288773" name="Group 5"/>
            <p:cNvGrpSpPr>
              <a:grpSpLocks/>
            </p:cNvGrpSpPr>
            <p:nvPr/>
          </p:nvGrpSpPr>
          <p:grpSpPr bwMode="auto">
            <a:xfrm>
              <a:off x="96" y="3120"/>
              <a:ext cx="5520" cy="999"/>
              <a:chOff x="96" y="3120"/>
              <a:chExt cx="5520" cy="999"/>
            </a:xfrm>
          </p:grpSpPr>
          <p:grpSp>
            <p:nvGrpSpPr>
              <p:cNvPr id="288775" name="Group 6"/>
              <p:cNvGrpSpPr>
                <a:grpSpLocks/>
              </p:cNvGrpSpPr>
              <p:nvPr/>
            </p:nvGrpSpPr>
            <p:grpSpPr bwMode="auto">
              <a:xfrm>
                <a:off x="1776" y="3792"/>
                <a:ext cx="3744" cy="327"/>
                <a:chOff x="672" y="3168"/>
                <a:chExt cx="3744" cy="327"/>
              </a:xfrm>
            </p:grpSpPr>
            <p:sp>
              <p:nvSpPr>
                <p:cNvPr id="28877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72" y="3168"/>
                  <a:ext cx="3744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ru-RU" altLang="ru-RU" sz="2800">
                      <a:solidFill>
                        <a:srgbClr val="FF3300"/>
                      </a:solidFill>
                    </a:rPr>
                    <a:t>Ответ:  </a:t>
                  </a:r>
                  <a:r>
                    <a:rPr lang="en-US" altLang="ru-RU" sz="2800">
                      <a:solidFill>
                        <a:srgbClr val="FF3300"/>
                      </a:solidFill>
                    </a:rPr>
                    <a:t>  </a:t>
                  </a:r>
                  <a:r>
                    <a:rPr lang="ru-RU" altLang="ru-RU" sz="2800">
                      <a:solidFill>
                        <a:srgbClr val="FF3300"/>
                      </a:solidFill>
                    </a:rPr>
                    <a:t>.</a:t>
                  </a:r>
                </a:p>
              </p:txBody>
            </p:sp>
            <p:graphicFrame>
              <p:nvGraphicFramePr>
                <p:cNvPr id="288778" name="Object 8"/>
                <p:cNvGraphicFramePr>
                  <a:graphicFrameLocks noChangeAspect="1"/>
                </p:cNvGraphicFramePr>
                <p:nvPr/>
              </p:nvGraphicFramePr>
              <p:xfrm>
                <a:off x="1344" y="3168"/>
                <a:ext cx="288" cy="2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88787" name="Equation" r:id="rId4" imgW="457002" imgH="444307" progId="Equation.DSMT4">
                        <p:embed/>
                      </p:oleObj>
                    </mc:Choice>
                    <mc:Fallback>
                      <p:oleObj name="Equation" r:id="rId4" imgW="457002" imgH="444307" progId="Equation.DSMT4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44" y="3168"/>
                              <a:ext cx="288" cy="2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88776" name="Text Box 9"/>
              <p:cNvSpPr txBox="1">
                <a:spLocks noChangeArrowheads="1"/>
              </p:cNvSpPr>
              <p:nvPr/>
            </p:nvSpPr>
            <p:spPr bwMode="auto">
              <a:xfrm>
                <a:off x="96" y="3120"/>
                <a:ext cx="5520" cy="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400">
                    <a:solidFill>
                      <a:srgbClr val="FF3300"/>
                    </a:solidFill>
                  </a:rPr>
                  <a:t>Решение: </a:t>
                </a:r>
                <a:r>
                  <a:rPr lang="ru-RU" altLang="ru-RU" sz="2400"/>
                  <a:t>Искомым расстоянием является расстояние между параллельными плоскостями </a:t>
                </a:r>
                <a:r>
                  <a:rPr lang="en-US" altLang="ru-RU" sz="2400" i="1"/>
                  <a:t>ABB</a:t>
                </a:r>
                <a:r>
                  <a:rPr lang="en-US" altLang="ru-RU" sz="2400" baseline="-25000"/>
                  <a:t>1</a:t>
                </a:r>
                <a:r>
                  <a:rPr lang="en-US" altLang="ru-RU" sz="2400"/>
                  <a:t> </a:t>
                </a:r>
                <a:r>
                  <a:rPr lang="ru-RU" altLang="ru-RU" sz="2400"/>
                  <a:t>и </a:t>
                </a:r>
                <a:r>
                  <a:rPr lang="en-US" altLang="ru-RU" sz="2400" i="1"/>
                  <a:t>DEE</a:t>
                </a:r>
                <a:r>
                  <a:rPr lang="en-US" altLang="ru-RU" sz="2400" baseline="-25000"/>
                  <a:t>1</a:t>
                </a:r>
                <a:r>
                  <a:rPr lang="en-US" altLang="ru-RU" sz="2400"/>
                  <a:t>. </a:t>
                </a:r>
                <a:r>
                  <a:rPr lang="ru-RU" altLang="ru-RU" sz="2400"/>
                  <a:t>Расстояние между ними равно       . </a:t>
                </a:r>
                <a:r>
                  <a:rPr lang="en-US" altLang="ru-RU" sz="2400" i="1"/>
                  <a:t> </a:t>
                </a:r>
                <a:endParaRPr lang="ru-RU" altLang="ru-RU" sz="2400" i="1"/>
              </a:p>
            </p:txBody>
          </p:sp>
        </p:grpSp>
        <p:graphicFrame>
          <p:nvGraphicFramePr>
            <p:cNvPr id="288774" name="Object 10"/>
            <p:cNvGraphicFramePr>
              <a:graphicFrameLocks noChangeAspect="1"/>
            </p:cNvGraphicFramePr>
            <p:nvPr/>
          </p:nvGraphicFramePr>
          <p:xfrm>
            <a:off x="1104" y="3600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788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600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34925" y="381000"/>
            <a:ext cx="91090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24.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у</a:t>
            </a:r>
            <a:r>
              <a:rPr lang="ru-RU" altLang="ru-RU" sz="2800"/>
              <a:t>гол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CF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3814763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5572" name="Group 4"/>
          <p:cNvGrpSpPr>
            <a:grpSpLocks/>
          </p:cNvGrpSpPr>
          <p:nvPr/>
        </p:nvGrpSpPr>
        <p:grpSpPr bwMode="auto">
          <a:xfrm>
            <a:off x="457200" y="1752600"/>
            <a:ext cx="8458200" cy="4800600"/>
            <a:chOff x="288" y="1104"/>
            <a:chExt cx="5328" cy="3024"/>
          </a:xfrm>
        </p:grpSpPr>
        <p:grpSp>
          <p:nvGrpSpPr>
            <p:cNvPr id="289797" name="Group 5"/>
            <p:cNvGrpSpPr>
              <a:grpSpLocks/>
            </p:cNvGrpSpPr>
            <p:nvPr/>
          </p:nvGrpSpPr>
          <p:grpSpPr bwMode="auto">
            <a:xfrm>
              <a:off x="432" y="3552"/>
              <a:ext cx="1440" cy="576"/>
              <a:chOff x="528" y="3312"/>
              <a:chExt cx="1440" cy="576"/>
            </a:xfrm>
          </p:grpSpPr>
          <p:graphicFrame>
            <p:nvGraphicFramePr>
              <p:cNvPr id="289801" name="Object 6"/>
              <p:cNvGraphicFramePr>
                <a:graphicFrameLocks noChangeAspect="1"/>
              </p:cNvGraphicFramePr>
              <p:nvPr/>
            </p:nvGraphicFramePr>
            <p:xfrm>
              <a:off x="1248" y="3312"/>
              <a:ext cx="376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9811" name="Equation" r:id="rId4" imgW="596900" imgH="914400" progId="Equation.DSMT4">
                      <p:embed/>
                    </p:oleObj>
                  </mc:Choice>
                  <mc:Fallback>
                    <p:oleObj name="Equation" r:id="rId4" imgW="596900" imgH="914400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8" y="3312"/>
                            <a:ext cx="376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9802" name="Text Box 7"/>
              <p:cNvSpPr txBox="1">
                <a:spLocks noChangeArrowheads="1"/>
              </p:cNvSpPr>
              <p:nvPr/>
            </p:nvSpPr>
            <p:spPr bwMode="auto">
              <a:xfrm>
                <a:off x="528" y="3408"/>
                <a:ext cx="144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</p:grpSp>
        <p:sp>
          <p:nvSpPr>
            <p:cNvPr id="289798" name="Text Box 8"/>
            <p:cNvSpPr txBox="1">
              <a:spLocks noChangeArrowheads="1"/>
            </p:cNvSpPr>
            <p:nvPr/>
          </p:nvSpPr>
          <p:spPr bwMode="auto">
            <a:xfrm>
              <a:off x="288" y="3072"/>
              <a:ext cx="53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Искомым расстоянием является расстояние между прямой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плоскостью </a:t>
              </a:r>
              <a:r>
                <a:rPr lang="en-US" altLang="ru-RU" sz="2400" i="1"/>
                <a:t>CFF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Оно равно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graphicFrame>
          <p:nvGraphicFramePr>
            <p:cNvPr id="289799" name="Object 9"/>
            <p:cNvGraphicFramePr>
              <a:graphicFrameLocks noChangeAspect="1"/>
            </p:cNvGraphicFramePr>
            <p:nvPr/>
          </p:nvGraphicFramePr>
          <p:xfrm>
            <a:off x="3936" y="3264"/>
            <a:ext cx="259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812" name="Equation" r:id="rId6" imgW="520700" imgH="914400" progId="Equation.DSMT4">
                    <p:embed/>
                  </p:oleObj>
                </mc:Choice>
                <mc:Fallback>
                  <p:oleObj name="Equation" r:id="rId6" imgW="520700" imgH="914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3264"/>
                          <a:ext cx="259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980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104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25.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BC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6596" name="Group 4"/>
          <p:cNvGrpSpPr>
            <a:grpSpLocks/>
          </p:cNvGrpSpPr>
          <p:nvPr/>
        </p:nvGrpSpPr>
        <p:grpSpPr bwMode="auto">
          <a:xfrm>
            <a:off x="152400" y="1828800"/>
            <a:ext cx="8991600" cy="4730750"/>
            <a:chOff x="96" y="1152"/>
            <a:chExt cx="5664" cy="2980"/>
          </a:xfrm>
        </p:grpSpPr>
        <p:sp>
          <p:nvSpPr>
            <p:cNvPr id="290821" name="Text Box 5"/>
            <p:cNvSpPr txBox="1">
              <a:spLocks noChangeArrowheads="1"/>
            </p:cNvSpPr>
            <p:nvPr/>
          </p:nvSpPr>
          <p:spPr bwMode="auto">
            <a:xfrm>
              <a:off x="2544" y="1152"/>
              <a:ext cx="3216" cy="2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</a:t>
              </a:r>
              <a:r>
                <a:rPr lang="en-US" altLang="ru-RU" sz="2400"/>
                <a:t>,</a:t>
              </a:r>
              <a:r>
                <a:rPr lang="en-US" altLang="ru-RU" sz="2400" i="1"/>
                <a:t> O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–центры граней призмы.</a:t>
              </a:r>
              <a:r>
                <a:rPr lang="en-US" altLang="ru-RU" sz="2400"/>
                <a:t> </a:t>
              </a:r>
              <a:r>
                <a:rPr lang="ru-RU" altLang="ru-RU" sz="2400"/>
                <a:t>Плоскости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O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BC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O </a:t>
              </a:r>
              <a:r>
                <a:rPr lang="ru-RU" altLang="ru-RU" sz="2400"/>
                <a:t>параллельны.</a:t>
              </a:r>
              <a:r>
                <a:rPr lang="en-US" altLang="ru-RU" sz="2400" i="1"/>
                <a:t> </a:t>
              </a:r>
              <a:r>
                <a:rPr lang="ru-RU" altLang="ru-RU" sz="2400"/>
                <a:t>Плоскость </a:t>
              </a:r>
              <a:r>
                <a:rPr lang="en-US" altLang="ru-RU" sz="2400" i="1"/>
                <a:t>ACC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перпендикулярна</a:t>
              </a:r>
              <a:r>
                <a:rPr lang="en-US" altLang="ru-RU" sz="2400"/>
                <a:t> </a:t>
              </a:r>
              <a:r>
                <a:rPr lang="ru-RU" altLang="ru-RU" sz="2400"/>
                <a:t>этим плоскостям. Искомое расстояние </a:t>
              </a:r>
              <a:r>
                <a:rPr lang="en-US" altLang="ru-RU" sz="2400" i="1"/>
                <a:t>d </a:t>
              </a:r>
              <a:r>
                <a:rPr lang="ru-RU" altLang="ru-RU" sz="2400"/>
                <a:t>равно расстоянию между прямыми </a:t>
              </a:r>
              <a:r>
                <a:rPr lang="en-US" altLang="ru-RU" sz="2400" i="1"/>
                <a:t>AG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GC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</a:t>
              </a:r>
              <a:r>
                <a:rPr lang="ru-RU" altLang="ru-RU" sz="2400"/>
                <a:t> В параллелограмме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AGC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G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 </a:t>
              </a:r>
              <a:r>
                <a:rPr lang="en-US" altLang="ru-RU" sz="2400" i="1"/>
                <a:t>AG =       </a:t>
              </a:r>
              <a:r>
                <a:rPr lang="en-US" altLang="ru-RU" sz="2400"/>
                <a:t>; </a:t>
              </a:r>
              <a:r>
                <a:rPr lang="en-US" altLang="ru-RU" sz="2400" i="1"/>
                <a:t>AG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 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Высота, проведенная к стороне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равна 1. Следовательно</a:t>
              </a:r>
              <a:r>
                <a:rPr lang="en-US" altLang="ru-RU" sz="2400"/>
                <a:t>,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                d =          .</a:t>
              </a:r>
              <a:endParaRPr lang="ru-RU" altLang="ru-RU" sz="2400" i="1"/>
            </a:p>
          </p:txBody>
        </p:sp>
        <p:graphicFrame>
          <p:nvGraphicFramePr>
            <p:cNvPr id="290822" name="Object 6"/>
            <p:cNvGraphicFramePr>
              <a:graphicFrameLocks noChangeAspect="1"/>
            </p:cNvGraphicFramePr>
            <p:nvPr/>
          </p:nvGraphicFramePr>
          <p:xfrm>
            <a:off x="4348" y="2802"/>
            <a:ext cx="252" cy="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845" name="Equation" r:id="rId4" imgW="520700" imgH="914400" progId="Equation.DSMT4">
                    <p:embed/>
                  </p:oleObj>
                </mc:Choice>
                <mc:Fallback>
                  <p:oleObj name="Equation" r:id="rId4" imgW="5207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8" y="2802"/>
                          <a:ext cx="252" cy="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0823" name="Object 7"/>
            <p:cNvGraphicFramePr>
              <a:graphicFrameLocks noChangeAspect="1"/>
            </p:cNvGraphicFramePr>
            <p:nvPr/>
          </p:nvGraphicFramePr>
          <p:xfrm>
            <a:off x="5273" y="2788"/>
            <a:ext cx="258" cy="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846" name="Equation" r:id="rId6" imgW="533400" imgH="914400" progId="Equation.DSMT4">
                    <p:embed/>
                  </p:oleObj>
                </mc:Choice>
                <mc:Fallback>
                  <p:oleObj name="Equation" r:id="rId6" imgW="5334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3" y="2788"/>
                          <a:ext cx="258" cy="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0824" name="Object 8"/>
            <p:cNvGraphicFramePr>
              <a:graphicFrameLocks noChangeAspect="1"/>
            </p:cNvGraphicFramePr>
            <p:nvPr/>
          </p:nvGraphicFramePr>
          <p:xfrm>
            <a:off x="3742" y="3695"/>
            <a:ext cx="323" cy="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0847" name="Equation" r:id="rId8" imgW="685800" imgH="927100" progId="Equation.DSMT4">
                    <p:embed/>
                  </p:oleObj>
                </mc:Choice>
                <mc:Fallback>
                  <p:oleObj name="Equation" r:id="rId8" imgW="685800" imgH="927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2" y="3695"/>
                          <a:ext cx="323" cy="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0825" name="Group 9"/>
            <p:cNvGrpSpPr>
              <a:grpSpLocks/>
            </p:cNvGrpSpPr>
            <p:nvPr/>
          </p:nvGrpSpPr>
          <p:grpSpPr bwMode="auto">
            <a:xfrm>
              <a:off x="432" y="3520"/>
              <a:ext cx="1440" cy="584"/>
              <a:chOff x="432" y="3520"/>
              <a:chExt cx="1440" cy="584"/>
            </a:xfrm>
          </p:grpSpPr>
          <p:graphicFrame>
            <p:nvGraphicFramePr>
              <p:cNvPr id="290827" name="Object 10"/>
              <p:cNvGraphicFramePr>
                <a:graphicFrameLocks noChangeAspect="1"/>
              </p:cNvGraphicFramePr>
              <p:nvPr/>
            </p:nvGraphicFramePr>
            <p:xfrm>
              <a:off x="1164" y="3520"/>
              <a:ext cx="488" cy="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0848" name="Equation" r:id="rId10" imgW="774364" imgH="926698" progId="Equation.DSMT4">
                      <p:embed/>
                    </p:oleObj>
                  </mc:Choice>
                  <mc:Fallback>
                    <p:oleObj name="Equation" r:id="rId10" imgW="774364" imgH="926698" progId="Equation.DSMT4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4" y="3520"/>
                            <a:ext cx="488" cy="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0828" name="Text Box 11"/>
              <p:cNvSpPr txBox="1">
                <a:spLocks noChangeArrowheads="1"/>
              </p:cNvSpPr>
              <p:nvPr/>
            </p:nvSpPr>
            <p:spPr bwMode="auto">
              <a:xfrm>
                <a:off x="432" y="3648"/>
                <a:ext cx="144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</p:grpSp>
        <p:pic>
          <p:nvPicPr>
            <p:cNvPr id="290826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00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26.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BD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7620" name="Group 4"/>
          <p:cNvGrpSpPr>
            <a:grpSpLocks/>
          </p:cNvGrpSpPr>
          <p:nvPr/>
        </p:nvGrpSpPr>
        <p:grpSpPr bwMode="auto">
          <a:xfrm>
            <a:off x="152400" y="1828800"/>
            <a:ext cx="8839200" cy="4686300"/>
            <a:chOff x="96" y="1152"/>
            <a:chExt cx="5568" cy="2952"/>
          </a:xfrm>
        </p:grpSpPr>
        <p:sp>
          <p:nvSpPr>
            <p:cNvPr id="291845" name="Text Box 5"/>
            <p:cNvSpPr txBox="1">
              <a:spLocks noChangeArrowheads="1"/>
            </p:cNvSpPr>
            <p:nvPr/>
          </p:nvSpPr>
          <p:spPr bwMode="auto">
            <a:xfrm>
              <a:off x="2544" y="1152"/>
              <a:ext cx="3120" cy="2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Рассмотрим плоскость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HG</a:t>
              </a:r>
              <a:r>
                <a:rPr lang="ru-RU" altLang="ru-RU" sz="2400"/>
                <a:t>,</a:t>
              </a:r>
              <a:r>
                <a:rPr lang="ru-RU" altLang="ru-RU" sz="2400" i="1"/>
                <a:t> </a:t>
              </a:r>
              <a:r>
                <a:rPr lang="ru-RU" altLang="ru-RU" sz="2400"/>
                <a:t>перпендикулярную </a:t>
              </a:r>
              <a:r>
                <a:rPr lang="en-US" altLang="ru-RU" sz="2400" i="1"/>
                <a:t>BD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Ортогональная проекция на эту плоскость переводит прямую </a:t>
              </a:r>
              <a:r>
                <a:rPr lang="en-US" altLang="ru-RU" sz="2400" i="1"/>
                <a:t>BD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в точку </a:t>
              </a:r>
              <a:r>
                <a:rPr lang="en-US" altLang="ru-RU" sz="2400" i="1"/>
                <a:t>H</a:t>
              </a:r>
              <a:r>
                <a:rPr lang="ru-RU" altLang="ru-RU" sz="2400"/>
                <a:t>, а прямую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– в прямую </a:t>
              </a:r>
              <a:r>
                <a:rPr lang="en-US" altLang="ru-RU" sz="2400" i="1"/>
                <a:t>GB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Следовательно искомое расстояние </a:t>
              </a:r>
              <a:r>
                <a:rPr lang="en-US" altLang="ru-RU" sz="2400" i="1"/>
                <a:t>d</a:t>
              </a:r>
              <a:r>
                <a:rPr lang="ru-RU" altLang="ru-RU" sz="2400"/>
                <a:t> равно расстоянию от точки </a:t>
              </a:r>
              <a:r>
                <a:rPr lang="en-US" altLang="ru-RU" sz="2400" i="1"/>
                <a:t>H </a:t>
              </a:r>
              <a:r>
                <a:rPr lang="ru-RU" altLang="ru-RU" sz="2400"/>
                <a:t>до прямой </a:t>
              </a:r>
              <a:r>
                <a:rPr lang="en-US" altLang="ru-RU" sz="2400" i="1"/>
                <a:t>GB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GHB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</a:t>
              </a:r>
              <a:r>
                <a:rPr lang="en-US" altLang="ru-RU" sz="2400"/>
                <a:t> </a:t>
              </a:r>
              <a:r>
                <a:rPr lang="en-US" altLang="ru-RU" sz="2400" i="1"/>
                <a:t>GH </a:t>
              </a:r>
              <a:r>
                <a:rPr lang="en-US" altLang="ru-RU" sz="2400"/>
                <a:t>= 1;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H =       .</a:t>
              </a:r>
              <a:r>
                <a:rPr lang="ru-RU" altLang="ru-RU" sz="2400"/>
                <a:t>Следовательно,</a:t>
              </a:r>
              <a:r>
                <a:rPr lang="en-US" altLang="ru-RU" sz="2400"/>
                <a:t> </a:t>
              </a:r>
              <a:r>
                <a:rPr lang="en-US" altLang="ru-RU" sz="2400" i="1"/>
                <a:t>d =        .</a:t>
              </a:r>
              <a:endParaRPr lang="ru-RU" altLang="ru-RU" sz="2400" i="1"/>
            </a:p>
          </p:txBody>
        </p:sp>
        <p:graphicFrame>
          <p:nvGraphicFramePr>
            <p:cNvPr id="291846" name="Object 6"/>
            <p:cNvGraphicFramePr>
              <a:graphicFrameLocks noChangeAspect="1"/>
            </p:cNvGraphicFramePr>
            <p:nvPr/>
          </p:nvGraphicFramePr>
          <p:xfrm>
            <a:off x="3167" y="3528"/>
            <a:ext cx="257" cy="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864" name="Equation" r:id="rId4" imgW="520700" imgH="914400" progId="Equation.DSMT4">
                    <p:embed/>
                  </p:oleObj>
                </mc:Choice>
                <mc:Fallback>
                  <p:oleObj name="Equation" r:id="rId4" imgW="5207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7" y="3528"/>
                          <a:ext cx="257" cy="4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1847" name="Object 7"/>
            <p:cNvGraphicFramePr>
              <a:graphicFrameLocks noChangeAspect="1"/>
            </p:cNvGraphicFramePr>
            <p:nvPr/>
          </p:nvGraphicFramePr>
          <p:xfrm>
            <a:off x="5163" y="3504"/>
            <a:ext cx="331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865" name="Equation" r:id="rId6" imgW="685800" imgH="927100" progId="Equation.DSMT4">
                    <p:embed/>
                  </p:oleObj>
                </mc:Choice>
                <mc:Fallback>
                  <p:oleObj name="Equation" r:id="rId6" imgW="685800" imgH="9271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3" y="3504"/>
                          <a:ext cx="331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1848" name="Group 8"/>
            <p:cNvGrpSpPr>
              <a:grpSpLocks/>
            </p:cNvGrpSpPr>
            <p:nvPr/>
          </p:nvGrpSpPr>
          <p:grpSpPr bwMode="auto">
            <a:xfrm>
              <a:off x="432" y="3520"/>
              <a:ext cx="1440" cy="584"/>
              <a:chOff x="432" y="3520"/>
              <a:chExt cx="1440" cy="584"/>
            </a:xfrm>
          </p:grpSpPr>
          <p:graphicFrame>
            <p:nvGraphicFramePr>
              <p:cNvPr id="291850" name="Object 9"/>
              <p:cNvGraphicFramePr>
                <a:graphicFrameLocks noChangeAspect="1"/>
              </p:cNvGraphicFramePr>
              <p:nvPr/>
            </p:nvGraphicFramePr>
            <p:xfrm>
              <a:off x="1164" y="3520"/>
              <a:ext cx="488" cy="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1866" name="Equation" r:id="rId8" imgW="774364" imgH="926698" progId="Equation.DSMT4">
                      <p:embed/>
                    </p:oleObj>
                  </mc:Choice>
                  <mc:Fallback>
                    <p:oleObj name="Equation" r:id="rId8" imgW="774364" imgH="926698" progId="Equation.DSMT4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64" y="3520"/>
                            <a:ext cx="488" cy="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1851" name="Text Box 10"/>
              <p:cNvSpPr txBox="1">
                <a:spLocks noChangeArrowheads="1"/>
              </p:cNvSpPr>
              <p:nvPr/>
            </p:nvSpPr>
            <p:spPr bwMode="auto">
              <a:xfrm>
                <a:off x="432" y="3648"/>
                <a:ext cx="144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</p:grpSp>
        <p:pic>
          <p:nvPicPr>
            <p:cNvPr id="29184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48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ru-RU" sz="2800">
                <a:cs typeface="Times New Roman" panose="02020603050405020304" pitchFamily="18" charset="0"/>
              </a:rPr>
              <a:t>	</a:t>
            </a:r>
            <a:r>
              <a:rPr lang="ru-RU" altLang="ru-RU" sz="2800">
                <a:cs typeface="Times New Roman" panose="02020603050405020304" pitchFamily="18" charset="0"/>
              </a:rPr>
              <a:t>27. В </a:t>
            </a:r>
            <a:r>
              <a:rPr lang="ru-RU" altLang="ru-RU" sz="2800"/>
              <a:t>правильной 6-й призме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F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/>
              <a:t>,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между прямыми</a:t>
            </a:r>
            <a:r>
              <a:rPr lang="en-US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и </a:t>
            </a:r>
            <a:r>
              <a:rPr lang="en-US" altLang="ru-RU" sz="2800" i="1"/>
              <a:t>BE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3859213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8644" name="Group 4"/>
          <p:cNvGrpSpPr>
            <a:grpSpLocks/>
          </p:cNvGrpSpPr>
          <p:nvPr/>
        </p:nvGrpSpPr>
        <p:grpSpPr bwMode="auto">
          <a:xfrm>
            <a:off x="152400" y="1828800"/>
            <a:ext cx="8839200" cy="4508500"/>
            <a:chOff x="96" y="1152"/>
            <a:chExt cx="5568" cy="2840"/>
          </a:xfrm>
        </p:grpSpPr>
        <p:sp>
          <p:nvSpPr>
            <p:cNvPr id="292869" name="Text Box 5"/>
            <p:cNvSpPr txBox="1">
              <a:spLocks noChangeArrowheads="1"/>
            </p:cNvSpPr>
            <p:nvPr/>
          </p:nvSpPr>
          <p:spPr bwMode="auto">
            <a:xfrm>
              <a:off x="2544" y="1152"/>
              <a:ext cx="3120" cy="2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Рассмотрим плоскость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BDE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,</a:t>
              </a:r>
              <a:r>
                <a:rPr lang="ru-RU" altLang="ru-RU" sz="2400" i="1"/>
                <a:t> </a:t>
              </a:r>
              <a:r>
                <a:rPr lang="ru-RU" altLang="ru-RU" sz="2400"/>
                <a:t>перпендикулярную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Ортогональная проекция на эту плоскость переводит прямую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в точку</a:t>
              </a:r>
              <a:r>
                <a:rPr lang="en-US" altLang="ru-RU" sz="2400"/>
                <a:t> </a:t>
              </a:r>
              <a:r>
                <a:rPr lang="en-US" altLang="ru-RU" sz="2400" i="1"/>
                <a:t>G</a:t>
              </a:r>
              <a:r>
                <a:rPr lang="ru-RU" altLang="ru-RU" sz="2400"/>
                <a:t>, а прямую </a:t>
              </a:r>
              <a:r>
                <a:rPr lang="en-US" altLang="ru-RU" sz="2400" i="1"/>
                <a:t>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оставляет на месте</a:t>
              </a:r>
              <a:r>
                <a:rPr lang="en-US" altLang="ru-RU" sz="2400"/>
                <a:t>. </a:t>
              </a:r>
              <a:r>
                <a:rPr lang="ru-RU" altLang="ru-RU" sz="2400"/>
                <a:t>Следовательно искомое расстояние </a:t>
              </a:r>
              <a:r>
                <a:rPr lang="en-US" altLang="ru-RU" sz="2400" i="1"/>
                <a:t>d</a:t>
              </a:r>
              <a:r>
                <a:rPr lang="ru-RU" altLang="ru-RU" sz="2400"/>
                <a:t> равно расстоянию </a:t>
              </a:r>
              <a:r>
                <a:rPr lang="en-US" altLang="ru-RU" sz="2400" i="1"/>
                <a:t>GH </a:t>
              </a:r>
              <a:r>
                <a:rPr lang="ru-RU" altLang="ru-RU" sz="2400"/>
                <a:t>от точки </a:t>
              </a:r>
              <a:r>
                <a:rPr lang="en-US" altLang="ru-RU" sz="2400" i="1"/>
                <a:t>G </a:t>
              </a:r>
              <a:r>
                <a:rPr lang="ru-RU" altLang="ru-RU" sz="2400"/>
                <a:t>до прямой </a:t>
              </a:r>
              <a:r>
                <a:rPr lang="en-US" altLang="ru-RU" sz="2400" i="1"/>
                <a:t>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</a:t>
              </a:r>
              <a:r>
                <a:rPr lang="en-US" altLang="ru-RU" sz="2400"/>
                <a:t>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 </a:t>
              </a:r>
              <a:r>
                <a:rPr lang="en-US" altLang="ru-RU" sz="2400"/>
                <a:t>=      ;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</a:t>
              </a:r>
              <a:r>
                <a:rPr lang="en-US" altLang="ru-RU" sz="2400"/>
                <a:t> </a:t>
              </a:r>
              <a:r>
                <a:rPr lang="en-US" altLang="ru-RU" sz="2400" i="1"/>
                <a:t>d =        .</a:t>
              </a:r>
              <a:endParaRPr lang="ru-RU" altLang="ru-RU" sz="2400" i="1"/>
            </a:p>
          </p:txBody>
        </p:sp>
        <p:graphicFrame>
          <p:nvGraphicFramePr>
            <p:cNvPr id="292870" name="Object 6"/>
            <p:cNvGraphicFramePr>
              <a:graphicFrameLocks noChangeAspect="1"/>
            </p:cNvGraphicFramePr>
            <p:nvPr/>
          </p:nvGraphicFramePr>
          <p:xfrm>
            <a:off x="3675" y="3230"/>
            <a:ext cx="23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93" name="Equation" r:id="rId4" imgW="482391" imgH="444307" progId="Equation.DSMT4">
                    <p:embed/>
                  </p:oleObj>
                </mc:Choice>
                <mc:Fallback>
                  <p:oleObj name="Equation" r:id="rId4" imgW="482391" imgH="444307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5" y="3230"/>
                          <a:ext cx="23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2871" name="Object 7"/>
            <p:cNvGraphicFramePr>
              <a:graphicFrameLocks noChangeAspect="1"/>
            </p:cNvGraphicFramePr>
            <p:nvPr/>
          </p:nvGraphicFramePr>
          <p:xfrm>
            <a:off x="4605" y="3228"/>
            <a:ext cx="217" cy="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94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5" y="3228"/>
                          <a:ext cx="217" cy="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2872" name="Object 8"/>
            <p:cNvGraphicFramePr>
              <a:graphicFrameLocks noChangeAspect="1"/>
            </p:cNvGraphicFramePr>
            <p:nvPr/>
          </p:nvGraphicFramePr>
          <p:xfrm>
            <a:off x="4298" y="3486"/>
            <a:ext cx="307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95" name="Equation" r:id="rId8" imgW="711200" imgH="927100" progId="Equation.DSMT4">
                    <p:embed/>
                  </p:oleObj>
                </mc:Choice>
                <mc:Fallback>
                  <p:oleObj name="Equation" r:id="rId8" imgW="711200" imgH="927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8" y="3486"/>
                          <a:ext cx="307" cy="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2873" name="Group 9"/>
            <p:cNvGrpSpPr>
              <a:grpSpLocks/>
            </p:cNvGrpSpPr>
            <p:nvPr/>
          </p:nvGrpSpPr>
          <p:grpSpPr bwMode="auto">
            <a:xfrm>
              <a:off x="624" y="3408"/>
              <a:ext cx="1344" cy="584"/>
              <a:chOff x="624" y="3408"/>
              <a:chExt cx="1344" cy="584"/>
            </a:xfrm>
          </p:grpSpPr>
          <p:sp>
            <p:nvSpPr>
              <p:cNvPr id="292875" name="Text Box 10"/>
              <p:cNvSpPr txBox="1">
                <a:spLocks noChangeArrowheads="1"/>
              </p:cNvSpPr>
              <p:nvPr/>
            </p:nvSpPr>
            <p:spPr bwMode="auto">
              <a:xfrm>
                <a:off x="624" y="3504"/>
                <a:ext cx="134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ru-RU" altLang="ru-RU" sz="2800">
                    <a:solidFill>
                      <a:srgbClr val="FF3300"/>
                    </a:solidFill>
                  </a:rPr>
                  <a:t>Ответ: </a:t>
                </a:r>
                <a:endParaRPr lang="ru-RU" altLang="ru-RU" sz="2800" baseline="30000">
                  <a:solidFill>
                    <a:srgbClr val="FF3300"/>
                  </a:solidFill>
                </a:endParaRPr>
              </a:p>
            </p:txBody>
          </p:sp>
          <p:graphicFrame>
            <p:nvGraphicFramePr>
              <p:cNvPr id="292876" name="Object 11"/>
              <p:cNvGraphicFramePr>
                <a:graphicFrameLocks noChangeAspect="1"/>
              </p:cNvGraphicFramePr>
              <p:nvPr/>
            </p:nvGraphicFramePr>
            <p:xfrm>
              <a:off x="1388" y="3408"/>
              <a:ext cx="496" cy="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2896" name="Equation" r:id="rId10" imgW="787400" imgH="927100" progId="Equation.DSMT4">
                      <p:embed/>
                    </p:oleObj>
                  </mc:Choice>
                  <mc:Fallback>
                    <p:oleObj name="Equation" r:id="rId10" imgW="787400" imgH="9271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8" y="3408"/>
                            <a:ext cx="496" cy="5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92874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8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/>
          <p:cNvSpPr txBox="1">
            <a:spLocks noChangeArrowheads="1"/>
          </p:cNvSpPr>
          <p:nvPr/>
        </p:nvSpPr>
        <p:spPr bwMode="auto">
          <a:xfrm>
            <a:off x="30314" y="1019185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000" dirty="0">
                <a:cs typeface="Times New Roman" panose="02020603050405020304" pitchFamily="18" charset="0"/>
              </a:rPr>
              <a:t>Для единичного куба </a:t>
            </a:r>
            <a:r>
              <a:rPr lang="en-US" altLang="ru-RU" sz="2000" i="1" dirty="0">
                <a:cs typeface="Times New Roman" panose="02020603050405020304" pitchFamily="18" charset="0"/>
              </a:rPr>
              <a:t>ABCDA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000" i="1" dirty="0">
                <a:cs typeface="Times New Roman" panose="02020603050405020304" pitchFamily="18" charset="0"/>
              </a:rPr>
              <a:t>B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000" i="1" dirty="0">
                <a:cs typeface="Times New Roman" panose="02020603050405020304" pitchFamily="18" charset="0"/>
              </a:rPr>
              <a:t>C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000" i="1" dirty="0">
                <a:cs typeface="Times New Roman" panose="02020603050405020304" pitchFamily="18" charset="0"/>
              </a:rPr>
              <a:t>D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000" i="1" dirty="0"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cs typeface="Times New Roman" panose="02020603050405020304" pitchFamily="18" charset="0"/>
              </a:rPr>
              <a:t>в программе </a:t>
            </a:r>
            <a:r>
              <a:rPr lang="en-US" altLang="ru-RU" sz="2000" dirty="0" err="1">
                <a:cs typeface="Times New Roman" panose="02020603050405020304" pitchFamily="18" charset="0"/>
              </a:rPr>
              <a:t>GeoGebra</a:t>
            </a:r>
            <a:r>
              <a:rPr lang="en-US" altLang="ru-RU" sz="2000" dirty="0"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cs typeface="Times New Roman" panose="02020603050405020304" pitchFamily="18" charset="0"/>
              </a:rPr>
              <a:t>постройте общий перпендикуляр к скрещивающимся прямым </a:t>
            </a:r>
            <a:r>
              <a:rPr lang="en-US" altLang="ru-RU" sz="2000" i="1" dirty="0">
                <a:cs typeface="Times New Roman" panose="02020603050405020304" pitchFamily="18" charset="0"/>
              </a:rPr>
              <a:t>AA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cs typeface="Times New Roman" panose="02020603050405020304" pitchFamily="18" charset="0"/>
              </a:rPr>
              <a:t> и </a:t>
            </a:r>
            <a:r>
              <a:rPr lang="en-US" altLang="ru-RU" sz="2000" i="1" dirty="0">
                <a:cs typeface="Times New Roman" panose="02020603050405020304" pitchFamily="18" charset="0"/>
              </a:rPr>
              <a:t>BD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cs typeface="Times New Roman" panose="02020603050405020304" pitchFamily="18" charset="0"/>
              </a:rPr>
              <a:t>. Найдите его длину.</a:t>
            </a:r>
          </a:p>
        </p:txBody>
      </p:sp>
      <p:pic>
        <p:nvPicPr>
          <p:cNvPr id="121859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874721"/>
            <a:ext cx="2812355" cy="288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0314" y="1985776"/>
            <a:ext cx="9144000" cy="4885118"/>
            <a:chOff x="0" y="1973483"/>
            <a:chExt cx="9144000" cy="4884517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674710"/>
              <a:ext cx="9144000" cy="2183290"/>
            </a:xfrm>
            <a:prstGeom prst="rect">
              <a:avLst/>
            </a:prstGeom>
            <a:blipFill>
              <a:blip r:embed="rId3"/>
              <a:stretch>
                <a:fillRect l="-667" r="-667" b="-111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1862" name="Рисунок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5702" y="1973483"/>
              <a:ext cx="2808312" cy="276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40889"/>
            <a:ext cx="9144000" cy="914400"/>
          </a:xfrm>
        </p:spPr>
        <p:txBody>
          <a:bodyPr/>
          <a:lstStyle/>
          <a:p>
            <a:r>
              <a:rPr lang="ru-RU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ВИЗУАЛИЗАЦИЯ ЗАДАЧ НА НАХОЖДЕНИЕ РАССТОЯНИЙ</a:t>
            </a:r>
            <a:r>
              <a:rPr lang="en-US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en-US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ОТ ТОЧКИ ДО ПРЯМОЙ</a:t>
            </a:r>
          </a:p>
        </p:txBody>
      </p:sp>
    </p:spTree>
    <p:extLst>
      <p:ext uri="{BB962C8B-B14F-4D97-AF65-F5344CB8AC3E}">
        <p14:creationId xmlns:p14="http://schemas.microsoft.com/office/powerpoint/2010/main" val="35873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19050" y="23813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cs typeface="Times New Roman" panose="02020603050405020304" pitchFamily="18" charset="0"/>
              </a:rPr>
              <a:t>2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cs typeface="Times New Roman" panose="02020603050405020304" pitchFamily="18" charset="0"/>
              </a:rPr>
              <a:t>Для единичного куба </a:t>
            </a:r>
            <a:r>
              <a:rPr lang="en-US" altLang="ru-RU" sz="2400" i="1" dirty="0">
                <a:cs typeface="Times New Roman" panose="02020603050405020304" pitchFamily="18" charset="0"/>
              </a:rPr>
              <a:t>ABCDA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D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i="1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в программе </a:t>
            </a:r>
            <a:r>
              <a:rPr lang="en-US" altLang="ru-RU" sz="2400" dirty="0" err="1">
                <a:cs typeface="Times New Roman" panose="02020603050405020304" pitchFamily="18" charset="0"/>
              </a:rPr>
              <a:t>GeoGebra</a:t>
            </a:r>
            <a:r>
              <a:rPr lang="en-US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постройте общий перпендикуляр к скрещивающимся прямым </a:t>
            </a:r>
            <a:r>
              <a:rPr lang="en-US" altLang="ru-RU" sz="2400" i="1" dirty="0">
                <a:cs typeface="Times New Roman" panose="02020603050405020304" pitchFamily="18" charset="0"/>
              </a:rPr>
              <a:t>AB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>
                <a:cs typeface="Times New Roman" panose="02020603050405020304" pitchFamily="18" charset="0"/>
              </a:rPr>
              <a:t> и </a:t>
            </a:r>
            <a:r>
              <a:rPr lang="en-US" altLang="ru-RU" sz="2400" i="1" dirty="0">
                <a:cs typeface="Times New Roman" panose="02020603050405020304" pitchFamily="18" charset="0"/>
              </a:rPr>
              <a:t>BD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>
                <a:cs typeface="Times New Roman" panose="02020603050405020304" pitchFamily="18" charset="0"/>
              </a:rPr>
              <a:t>. Найдите его длину.</a:t>
            </a:r>
          </a:p>
        </p:txBody>
      </p:sp>
      <p:pic>
        <p:nvPicPr>
          <p:cNvPr id="122883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44588"/>
            <a:ext cx="302418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8100" y="960438"/>
            <a:ext cx="9144000" cy="5840412"/>
            <a:chOff x="38501" y="960301"/>
            <a:chExt cx="9144000" cy="5839767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01" y="3996544"/>
              <a:ext cx="9144000" cy="2803524"/>
            </a:xfrm>
            <a:prstGeom prst="rect">
              <a:avLst/>
            </a:prstGeom>
            <a:blipFill>
              <a:blip r:embed="rId3"/>
              <a:stretch>
                <a:fillRect l="-667" r="-733" b="-654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2886" name="Рисунок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960301"/>
              <a:ext cx="3096344" cy="2856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9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19050" y="23813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cs typeface="Times New Roman" panose="02020603050405020304" pitchFamily="18" charset="0"/>
              </a:rPr>
              <a:t>3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cs typeface="Times New Roman" panose="02020603050405020304" pitchFamily="18" charset="0"/>
              </a:rPr>
              <a:t>Для единичного куба </a:t>
            </a:r>
            <a:r>
              <a:rPr lang="en-US" altLang="ru-RU" sz="2400" i="1" dirty="0">
                <a:cs typeface="Times New Roman" panose="02020603050405020304" pitchFamily="18" charset="0"/>
              </a:rPr>
              <a:t>ABCDA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D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i="1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в программе </a:t>
            </a:r>
            <a:r>
              <a:rPr lang="en-US" altLang="ru-RU" sz="2400" dirty="0" err="1">
                <a:cs typeface="Times New Roman" panose="02020603050405020304" pitchFamily="18" charset="0"/>
              </a:rPr>
              <a:t>GeoGebra</a:t>
            </a:r>
            <a:r>
              <a:rPr lang="en-US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постройте общий перпендикуляр к скрещивающимся прямым </a:t>
            </a:r>
            <a:r>
              <a:rPr lang="en-US" altLang="ru-RU" sz="2400" i="1" dirty="0">
                <a:cs typeface="Times New Roman" panose="02020603050405020304" pitchFamily="18" charset="0"/>
              </a:rPr>
              <a:t>AB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>
                <a:cs typeface="Times New Roman" panose="02020603050405020304" pitchFamily="18" charset="0"/>
              </a:rPr>
              <a:t> и </a:t>
            </a:r>
            <a:r>
              <a:rPr lang="en-US" altLang="ru-RU" sz="2400" i="1" dirty="0">
                <a:cs typeface="Times New Roman" panose="02020603050405020304" pitchFamily="18" charset="0"/>
              </a:rPr>
              <a:t>BC</a:t>
            </a:r>
            <a:r>
              <a:rPr lang="ru-RU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>
                <a:cs typeface="Times New Roman" panose="02020603050405020304" pitchFamily="18" charset="0"/>
              </a:rPr>
              <a:t>. Найдите его длину.</a:t>
            </a:r>
          </a:p>
        </p:txBody>
      </p:sp>
      <p:pic>
        <p:nvPicPr>
          <p:cNvPr id="123907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246188"/>
            <a:ext cx="293528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38100" y="1246188"/>
            <a:ext cx="9144000" cy="5246687"/>
            <a:chOff x="38501" y="1245819"/>
            <a:chExt cx="9144000" cy="5246473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01" y="3996544"/>
              <a:ext cx="9144000" cy="2495748"/>
            </a:xfrm>
            <a:prstGeom prst="rect">
              <a:avLst/>
            </a:prstGeom>
            <a:blipFill>
              <a:blip r:embed="rId3"/>
              <a:stretch>
                <a:fillRect l="-667" r="-733" b="-733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3910" name="Рисунок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245819"/>
              <a:ext cx="3024336" cy="284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76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5"/>
          <p:cNvSpPr txBox="1">
            <a:spLocks noChangeArrowheads="1"/>
          </p:cNvSpPr>
          <p:nvPr/>
        </p:nvSpPr>
        <p:spPr bwMode="auto">
          <a:xfrm>
            <a:off x="9525" y="9525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4</a:t>
            </a:r>
            <a:r>
              <a:rPr lang="ru-RU" altLang="ru-RU" sz="20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000" dirty="0">
                <a:cs typeface="Times New Roman" panose="02020603050405020304" pitchFamily="18" charset="0"/>
              </a:rPr>
              <a:t>Для правильной треугольной призмы </a:t>
            </a:r>
            <a:r>
              <a:rPr lang="en-US" altLang="ru-RU" sz="2000" i="1" dirty="0">
                <a:cs typeface="Times New Roman" panose="02020603050405020304" pitchFamily="18" charset="0"/>
              </a:rPr>
              <a:t>ABCA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000" i="1" dirty="0">
                <a:cs typeface="Times New Roman" panose="02020603050405020304" pitchFamily="18" charset="0"/>
              </a:rPr>
              <a:t>B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000" i="1" dirty="0">
                <a:cs typeface="Times New Roman" panose="02020603050405020304" pitchFamily="18" charset="0"/>
              </a:rPr>
              <a:t>C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cs typeface="Times New Roman" panose="02020603050405020304" pitchFamily="18" charset="0"/>
              </a:rPr>
              <a:t>, все рёбра которой равны 1, в программе </a:t>
            </a:r>
            <a:r>
              <a:rPr lang="en-US" altLang="ru-RU" sz="2000" dirty="0" err="1">
                <a:cs typeface="Times New Roman" panose="02020603050405020304" pitchFamily="18" charset="0"/>
              </a:rPr>
              <a:t>GeoGebra</a:t>
            </a:r>
            <a:r>
              <a:rPr lang="en-US" altLang="ru-RU" sz="2000" dirty="0"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cs typeface="Times New Roman" panose="02020603050405020304" pitchFamily="18" charset="0"/>
              </a:rPr>
              <a:t>постройте общий перпендикуляр к скрещивающимся прямым </a:t>
            </a:r>
            <a:r>
              <a:rPr lang="en-US" altLang="ru-RU" sz="2000" i="1" dirty="0">
                <a:cs typeface="Times New Roman" panose="02020603050405020304" pitchFamily="18" charset="0"/>
              </a:rPr>
              <a:t>AB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cs typeface="Times New Roman" panose="02020603050405020304" pitchFamily="18" charset="0"/>
              </a:rPr>
              <a:t> и </a:t>
            </a:r>
            <a:r>
              <a:rPr lang="en-US" altLang="ru-RU" sz="2000" i="1" dirty="0">
                <a:cs typeface="Times New Roman" panose="02020603050405020304" pitchFamily="18" charset="0"/>
              </a:rPr>
              <a:t>BC</a:t>
            </a:r>
            <a:r>
              <a:rPr lang="ru-RU" altLang="ru-RU" sz="20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cs typeface="Times New Roman" panose="02020603050405020304" pitchFamily="18" charset="0"/>
              </a:rPr>
              <a:t>. Найдите его длину.</a:t>
            </a:r>
          </a:p>
        </p:txBody>
      </p:sp>
      <p:pic>
        <p:nvPicPr>
          <p:cNvPr id="124931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71563"/>
            <a:ext cx="2519362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0" y="1071563"/>
            <a:ext cx="9144000" cy="5922962"/>
            <a:chOff x="0" y="1071128"/>
            <a:chExt cx="9144000" cy="5923209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3573016"/>
              <a:ext cx="9144000" cy="3421321"/>
            </a:xfrm>
            <a:prstGeom prst="rect">
              <a:avLst/>
            </a:prstGeom>
            <a:blipFill>
              <a:blip r:embed="rId3"/>
              <a:stretch>
                <a:fillRect l="-667" r="-667" b="-17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4934" name="Рисунок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79" y="1071128"/>
              <a:ext cx="2471415" cy="2598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82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5.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DC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5"/>
          <p:cNvSpPr txBox="1">
            <a:spLocks noChangeArrowheads="1"/>
          </p:cNvSpPr>
          <p:nvPr/>
        </p:nvSpPr>
        <p:spPr bwMode="auto">
          <a:xfrm>
            <a:off x="19050" y="115888"/>
            <a:ext cx="9144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cs typeface="Times New Roman" panose="02020603050405020304" pitchFamily="18" charset="0"/>
              </a:rPr>
              <a:t>5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cs typeface="Times New Roman" panose="02020603050405020304" pitchFamily="18" charset="0"/>
              </a:rPr>
              <a:t>Для правильной четырёхугольной пирамиды </a:t>
            </a:r>
            <a:r>
              <a:rPr lang="en-US" altLang="ru-RU" sz="2400" i="1" dirty="0">
                <a:cs typeface="Times New Roman" panose="02020603050405020304" pitchFamily="18" charset="0"/>
              </a:rPr>
              <a:t>SABCD</a:t>
            </a:r>
            <a:r>
              <a:rPr lang="ru-RU" altLang="ru-RU" sz="2400" dirty="0">
                <a:cs typeface="Times New Roman" panose="02020603050405020304" pitchFamily="18" charset="0"/>
              </a:rPr>
              <a:t>, все рёбра которой равны 1, в программе </a:t>
            </a:r>
            <a:r>
              <a:rPr lang="en-US" altLang="ru-RU" sz="2400" dirty="0" err="1">
                <a:cs typeface="Times New Roman" panose="02020603050405020304" pitchFamily="18" charset="0"/>
              </a:rPr>
              <a:t>GeoGebra</a:t>
            </a:r>
            <a:r>
              <a:rPr lang="en-US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постройте общий перпендикуляр к скрещивающимся прямым </a:t>
            </a:r>
            <a:r>
              <a:rPr lang="en-US" altLang="ru-RU" sz="2400" i="1" dirty="0">
                <a:cs typeface="Times New Roman" panose="02020603050405020304" pitchFamily="18" charset="0"/>
              </a:rPr>
              <a:t>SA</a:t>
            </a:r>
            <a:r>
              <a:rPr lang="en-US" altLang="ru-RU" sz="2400" dirty="0"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cs typeface="Times New Roman" panose="02020603050405020304" pitchFamily="18" charset="0"/>
              </a:rPr>
              <a:t>и </a:t>
            </a:r>
            <a:r>
              <a:rPr lang="en-US" altLang="ru-RU" sz="2400" i="1" dirty="0">
                <a:cs typeface="Times New Roman" panose="02020603050405020304" pitchFamily="18" charset="0"/>
              </a:rPr>
              <a:t>BC</a:t>
            </a:r>
            <a:r>
              <a:rPr lang="ru-RU" altLang="ru-RU" sz="2400" dirty="0">
                <a:cs typeface="Times New Roman" panose="02020603050405020304" pitchFamily="18" charset="0"/>
              </a:rPr>
              <a:t>. Найдите его длину</a:t>
            </a:r>
            <a:r>
              <a:rPr lang="en-US" altLang="ru-RU" sz="2400" dirty="0">
                <a:cs typeface="Times New Roman" panose="02020603050405020304" pitchFamily="18" charset="0"/>
              </a:rPr>
              <a:t>.</a:t>
            </a:r>
            <a:endParaRPr lang="ru-RU" altLang="ru-RU" sz="2400" dirty="0">
              <a:cs typeface="Times New Roman" panose="02020603050405020304" pitchFamily="18" charset="0"/>
            </a:endParaRPr>
          </a:p>
        </p:txBody>
      </p:sp>
      <p:pic>
        <p:nvPicPr>
          <p:cNvPr id="125955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974850"/>
            <a:ext cx="3744912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0" y="1830388"/>
            <a:ext cx="9144000" cy="4724400"/>
            <a:chOff x="0" y="1830309"/>
            <a:chExt cx="9144000" cy="4724596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674710"/>
              <a:ext cx="9144000" cy="1880195"/>
            </a:xfrm>
            <a:prstGeom prst="rect">
              <a:avLst/>
            </a:prstGeom>
            <a:blipFill>
              <a:blip r:embed="rId3"/>
              <a:stretch>
                <a:fillRect l="-667" r="-667" b="-1299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5958" name="Рисунок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830309"/>
              <a:ext cx="3728482" cy="2541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3300"/>
                </a:solidFill>
              </a:rPr>
              <a:t>	</a:t>
            </a:r>
            <a:r>
              <a:rPr lang="ru-RU" altLang="ru-RU" sz="2200" dirty="0">
                <a:cs typeface="Times New Roman" panose="02020603050405020304" pitchFamily="18" charset="0"/>
              </a:rPr>
              <a:t>6</a:t>
            </a:r>
            <a:r>
              <a:rPr lang="ru-RU" altLang="ru-RU" sz="22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200" dirty="0">
                <a:cs typeface="Times New Roman" panose="02020603050405020304" pitchFamily="18" charset="0"/>
              </a:rPr>
              <a:t>Для правильной шестиугольной призмы </a:t>
            </a:r>
            <a:r>
              <a:rPr lang="en-US" altLang="ru-RU" sz="2200" i="1" dirty="0">
                <a:cs typeface="Times New Roman" panose="02020603050405020304" pitchFamily="18" charset="0"/>
              </a:rPr>
              <a:t>ABCDEFA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cs typeface="Times New Roman" panose="02020603050405020304" pitchFamily="18" charset="0"/>
              </a:rPr>
              <a:t>B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cs typeface="Times New Roman" panose="02020603050405020304" pitchFamily="18" charset="0"/>
              </a:rPr>
              <a:t>C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cs typeface="Times New Roman" panose="02020603050405020304" pitchFamily="18" charset="0"/>
              </a:rPr>
              <a:t>D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cs typeface="Times New Roman" panose="02020603050405020304" pitchFamily="18" charset="0"/>
              </a:rPr>
              <a:t>E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200" i="1" dirty="0">
                <a:cs typeface="Times New Roman" panose="02020603050405020304" pitchFamily="18" charset="0"/>
              </a:rPr>
              <a:t>F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200" dirty="0">
                <a:cs typeface="Times New Roman" panose="02020603050405020304" pitchFamily="18" charset="0"/>
              </a:rPr>
              <a:t>, все рёбра которой равны 1, в программе </a:t>
            </a:r>
            <a:r>
              <a:rPr lang="en-US" altLang="ru-RU" sz="2200" dirty="0" err="1">
                <a:cs typeface="Times New Roman" panose="02020603050405020304" pitchFamily="18" charset="0"/>
              </a:rPr>
              <a:t>GeoGebra</a:t>
            </a:r>
            <a:r>
              <a:rPr lang="en-US" altLang="ru-RU" sz="2200" dirty="0"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cs typeface="Times New Roman" panose="02020603050405020304" pitchFamily="18" charset="0"/>
              </a:rPr>
              <a:t>постройте общий перпендикуляр к скрещивающимся прямым </a:t>
            </a:r>
            <a:r>
              <a:rPr lang="en-US" altLang="ru-RU" sz="2200" i="1" dirty="0">
                <a:cs typeface="Times New Roman" panose="02020603050405020304" pitchFamily="18" charset="0"/>
              </a:rPr>
              <a:t>AB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200" dirty="0">
                <a:cs typeface="Times New Roman" panose="02020603050405020304" pitchFamily="18" charset="0"/>
              </a:rPr>
              <a:t> и </a:t>
            </a:r>
            <a:r>
              <a:rPr lang="en-US" altLang="ru-RU" sz="2200" i="1" dirty="0">
                <a:cs typeface="Times New Roman" panose="02020603050405020304" pitchFamily="18" charset="0"/>
              </a:rPr>
              <a:t>BC</a:t>
            </a:r>
            <a:r>
              <a:rPr lang="ru-RU" altLang="ru-RU" sz="22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200" dirty="0">
                <a:cs typeface="Times New Roman" panose="02020603050405020304" pitchFamily="18" charset="0"/>
              </a:rPr>
              <a:t>. Найдите его длину</a:t>
            </a:r>
            <a:r>
              <a:rPr lang="en-US" altLang="ru-RU" sz="2200" dirty="0">
                <a:cs typeface="Times New Roman" panose="02020603050405020304" pitchFamily="18" charset="0"/>
              </a:rPr>
              <a:t>.</a:t>
            </a:r>
            <a:endParaRPr lang="ru-RU" altLang="ru-RU" sz="2200" dirty="0">
              <a:cs typeface="Times New Roman" panose="02020603050405020304" pitchFamily="18" charset="0"/>
            </a:endParaRPr>
          </a:p>
        </p:txBody>
      </p:sp>
      <p:pic>
        <p:nvPicPr>
          <p:cNvPr id="126979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43050"/>
            <a:ext cx="279241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0" y="1543050"/>
            <a:ext cx="9144000" cy="5330825"/>
            <a:chOff x="0" y="1543437"/>
            <a:chExt cx="9144000" cy="5330137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3454625"/>
              <a:ext cx="9144000" cy="3418949"/>
            </a:xfrm>
            <a:prstGeom prst="rect">
              <a:avLst/>
            </a:prstGeom>
            <a:blipFill>
              <a:blip r:embed="rId3"/>
              <a:stretch>
                <a:fillRect l="-667" r="-667" b="-178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6982" name="Рисунок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543437"/>
              <a:ext cx="2664296" cy="204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390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692696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2276872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4175" y="1124744"/>
            <a:ext cx="1966890" cy="2618507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0101" y="1124745"/>
            <a:ext cx="1972988" cy="2618507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7138" y="1124745"/>
            <a:ext cx="1972988" cy="261850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771800" y="4077073"/>
            <a:ext cx="3851352" cy="2618507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979712" y="26064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Учебники для 10-11 классов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4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6.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108547" name="Group 3"/>
          <p:cNvGrpSpPr>
            <a:grpSpLocks/>
          </p:cNvGrpSpPr>
          <p:nvPr/>
        </p:nvGrpSpPr>
        <p:grpSpPr bwMode="auto">
          <a:xfrm>
            <a:off x="685800" y="5181600"/>
            <a:ext cx="5943600" cy="519113"/>
            <a:chOff x="432" y="3264"/>
            <a:chExt cx="3744" cy="327"/>
          </a:xfrm>
        </p:grpSpPr>
        <p:sp>
          <p:nvSpPr>
            <p:cNvPr id="29701" name="Text Box 4"/>
            <p:cNvSpPr txBox="1">
              <a:spLocks noChangeArrowheads="1"/>
            </p:cNvSpPr>
            <p:nvPr/>
          </p:nvSpPr>
          <p:spPr bwMode="auto">
            <a:xfrm>
              <a:off x="432" y="3264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29702" name="Object 5"/>
            <p:cNvGraphicFramePr>
              <a:graphicFrameLocks noChangeAspect="1"/>
            </p:cNvGraphicFramePr>
            <p:nvPr/>
          </p:nvGraphicFramePr>
          <p:xfrm>
            <a:off x="1228" y="3268"/>
            <a:ext cx="33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7" name="Equation" r:id="rId4" imgW="533169" imgH="444307" progId="Equation.DSMT4">
                    <p:embed/>
                  </p:oleObj>
                </mc:Choice>
                <mc:Fallback>
                  <p:oleObj name="Equation" r:id="rId4" imgW="533169" imgH="444307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" y="3268"/>
                          <a:ext cx="33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20875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7.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110595" name="Group 3"/>
          <p:cNvGrpSpPr>
            <a:grpSpLocks/>
          </p:cNvGrpSpPr>
          <p:nvPr/>
        </p:nvGrpSpPr>
        <p:grpSpPr bwMode="auto">
          <a:xfrm>
            <a:off x="685800" y="5181600"/>
            <a:ext cx="5943600" cy="519113"/>
            <a:chOff x="432" y="3264"/>
            <a:chExt cx="3744" cy="327"/>
          </a:xfrm>
        </p:grpSpPr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432" y="3264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31750" name="Object 5"/>
            <p:cNvGraphicFramePr>
              <a:graphicFrameLocks noChangeAspect="1"/>
            </p:cNvGraphicFramePr>
            <p:nvPr/>
          </p:nvGraphicFramePr>
          <p:xfrm>
            <a:off x="1228" y="3268"/>
            <a:ext cx="33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55" name="Equation" r:id="rId4" imgW="533169" imgH="444307" progId="Equation.DSMT4">
                    <p:embed/>
                  </p:oleObj>
                </mc:Choice>
                <mc:Fallback>
                  <p:oleObj name="Equation" r:id="rId4" imgW="533169" imgH="444307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" y="3268"/>
                          <a:ext cx="33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8.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CC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112643" name="Group 3"/>
          <p:cNvGrpSpPr>
            <a:grpSpLocks/>
          </p:cNvGrpSpPr>
          <p:nvPr/>
        </p:nvGrpSpPr>
        <p:grpSpPr bwMode="auto">
          <a:xfrm>
            <a:off x="685800" y="5181600"/>
            <a:ext cx="5943600" cy="519113"/>
            <a:chOff x="432" y="3264"/>
            <a:chExt cx="3744" cy="327"/>
          </a:xfrm>
        </p:grpSpPr>
        <p:sp>
          <p:nvSpPr>
            <p:cNvPr id="33797" name="Text Box 4"/>
            <p:cNvSpPr txBox="1">
              <a:spLocks noChangeArrowheads="1"/>
            </p:cNvSpPr>
            <p:nvPr/>
          </p:nvSpPr>
          <p:spPr bwMode="auto">
            <a:xfrm>
              <a:off x="432" y="3264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 </a:t>
              </a:r>
              <a:r>
                <a:rPr lang="ru-RU" altLang="ru-RU" sz="2800">
                  <a:solidFill>
                    <a:srgbClr val="FF3300"/>
                  </a:solidFill>
                </a:rPr>
                <a:t> </a:t>
              </a:r>
              <a:r>
                <a:rPr lang="en-US" altLang="ru-RU" sz="2800">
                  <a:solidFill>
                    <a:srgbClr val="FF3300"/>
                  </a:solidFill>
                </a:rPr>
                <a:t>             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33798" name="Object 5"/>
            <p:cNvGraphicFramePr>
              <a:graphicFrameLocks noChangeAspect="1"/>
            </p:cNvGraphicFramePr>
            <p:nvPr/>
          </p:nvGraphicFramePr>
          <p:xfrm>
            <a:off x="1228" y="3268"/>
            <a:ext cx="336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03" name="Equation" r:id="rId4" imgW="533169" imgH="444307" progId="Equation.DSMT4">
                    <p:embed/>
                  </p:oleObj>
                </mc:Choice>
                <mc:Fallback>
                  <p:oleObj name="Equation" r:id="rId4" imgW="533169" imgH="444307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" y="3268"/>
                          <a:ext cx="336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7653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9.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/>
              <a:t>BB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.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</a:t>
            </a:r>
            <a:r>
              <a:rPr lang="en-US" altLang="ru-RU" sz="2400">
                <a:solidFill>
                  <a:srgbClr val="FF3300"/>
                </a:solidFill>
              </a:rPr>
              <a:t> </a:t>
            </a:r>
            <a:r>
              <a:rPr lang="en-US" altLang="ru-RU" sz="2400"/>
              <a:t>1.</a:t>
            </a:r>
            <a:r>
              <a:rPr lang="ru-RU" altLang="ru-RU" sz="24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189865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10.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/>
              <a:t>CC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.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</a:t>
            </a:r>
            <a:r>
              <a:rPr lang="en-US" altLang="ru-RU" sz="2400">
                <a:solidFill>
                  <a:srgbClr val="FF3300"/>
                </a:solidFill>
              </a:rPr>
              <a:t> </a:t>
            </a:r>
            <a:r>
              <a:rPr lang="en-US" altLang="ru-RU" sz="2400"/>
              <a:t>1.</a:t>
            </a:r>
            <a:r>
              <a:rPr lang="ru-RU" altLang="ru-RU" sz="24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2895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11.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/>
              <a:t>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.</a:t>
            </a: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</a:t>
            </a:r>
            <a:r>
              <a:rPr lang="en-US" altLang="ru-RU" sz="2400">
                <a:solidFill>
                  <a:srgbClr val="FF3300"/>
                </a:solidFill>
              </a:rPr>
              <a:t> </a:t>
            </a:r>
            <a:r>
              <a:rPr lang="en-US" altLang="ru-RU" sz="2400"/>
              <a:t>1.</a:t>
            </a:r>
            <a:r>
              <a:rPr lang="ru-RU" altLang="ru-RU" sz="24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2895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12.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/>
              <a:t>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.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</a:t>
            </a:r>
            <a:r>
              <a:rPr lang="en-US" altLang="ru-RU" sz="2400">
                <a:solidFill>
                  <a:srgbClr val="FF3300"/>
                </a:solidFill>
              </a:rPr>
              <a:t> </a:t>
            </a:r>
            <a:r>
              <a:rPr lang="en-US" altLang="ru-RU" sz="2400"/>
              <a:t>1.</a:t>
            </a:r>
            <a:r>
              <a:rPr lang="ru-RU" altLang="ru-RU" sz="24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2895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13.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BB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6" name="Формула" r:id="rId3" imgW="114151" imgH="215619" progId="Equation.3">
                  <p:embed/>
                </p:oleObj>
              </mc:Choice>
              <mc:Fallback>
                <p:oleObj name="Формула" r:id="rId3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066800" y="5181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Ответ: </a:t>
            </a:r>
            <a:r>
              <a:rPr lang="en-US" altLang="ru-RU" sz="2400">
                <a:solidFill>
                  <a:srgbClr val="FF0000"/>
                </a:solidFill>
              </a:rPr>
              <a:t>1.</a:t>
            </a:r>
            <a:endParaRPr lang="ru-RU" altLang="ru-RU" sz="2400">
              <a:solidFill>
                <a:srgbClr val="FF0000"/>
              </a:solidFill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865313"/>
            <a:ext cx="40719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14.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B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762000" y="46482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Ответ:</a:t>
            </a:r>
            <a:r>
              <a:rPr lang="en-US" altLang="ru-RU" sz="2400">
                <a:solidFill>
                  <a:srgbClr val="FF0000"/>
                </a:solidFill>
              </a:rPr>
              <a:t> 1.</a:t>
            </a:r>
            <a:r>
              <a:rPr lang="ru-RU" altLang="ru-RU" sz="2400">
                <a:solidFill>
                  <a:srgbClr val="FF0000"/>
                </a:solidFill>
              </a:rPr>
              <a:t>  </a:t>
            </a:r>
            <a:endParaRPr lang="ru-RU" altLang="ru-RU" sz="2800" baseline="30000">
              <a:solidFill>
                <a:srgbClr val="FF0000"/>
              </a:solidFill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071938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15.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CC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4071938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2829" name="Group 13"/>
          <p:cNvGrpSpPr>
            <a:grpSpLocks/>
          </p:cNvGrpSpPr>
          <p:nvPr/>
        </p:nvGrpSpPr>
        <p:grpSpPr bwMode="auto">
          <a:xfrm>
            <a:off x="457200" y="1295400"/>
            <a:ext cx="8305800" cy="4710113"/>
            <a:chOff x="288" y="816"/>
            <a:chExt cx="5232" cy="2967"/>
          </a:xfrm>
        </p:grpSpPr>
        <p:sp>
          <p:nvSpPr>
            <p:cNvPr id="41989" name="Text Box 7"/>
            <p:cNvSpPr txBox="1">
              <a:spLocks noChangeArrowheads="1"/>
            </p:cNvSpPr>
            <p:nvPr/>
          </p:nvSpPr>
          <p:spPr bwMode="auto">
            <a:xfrm>
              <a:off x="288" y="2880"/>
              <a:ext cx="523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расстоянием является длина отрезка </a:t>
              </a:r>
              <a:r>
                <a:rPr lang="en-US" altLang="ru-RU" sz="2400" i="1"/>
                <a:t>AC</a:t>
              </a:r>
              <a:r>
                <a:rPr lang="en-US" altLang="ru-RU" sz="2400"/>
                <a:t>. </a:t>
              </a:r>
              <a:r>
                <a:rPr lang="ru-RU" altLang="ru-RU" sz="2400"/>
                <a:t>Она равна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sp>
          <p:nvSpPr>
            <p:cNvPr id="41990" name="Text Box 8"/>
            <p:cNvSpPr txBox="1">
              <a:spLocks noChangeArrowheads="1"/>
            </p:cNvSpPr>
            <p:nvPr/>
          </p:nvSpPr>
          <p:spPr bwMode="auto">
            <a:xfrm>
              <a:off x="384" y="3456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</a:t>
              </a:r>
              <a:r>
                <a:rPr lang="ru-RU" altLang="ru-RU" sz="2800">
                  <a:solidFill>
                    <a:srgbClr val="FF3300"/>
                  </a:solidFill>
                </a:rPr>
                <a:t>     .</a:t>
              </a:r>
            </a:p>
          </p:txBody>
        </p:sp>
        <p:graphicFrame>
          <p:nvGraphicFramePr>
            <p:cNvPr id="41991" name="Object 9"/>
            <p:cNvGraphicFramePr>
              <a:graphicFrameLocks noChangeAspect="1"/>
            </p:cNvGraphicFramePr>
            <p:nvPr/>
          </p:nvGraphicFramePr>
          <p:xfrm>
            <a:off x="960" y="3456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02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456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99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816"/>
              <a:ext cx="2565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41993" name="Object 12"/>
            <p:cNvGraphicFramePr>
              <a:graphicFrameLocks noChangeAspect="1"/>
            </p:cNvGraphicFramePr>
            <p:nvPr/>
          </p:nvGraphicFramePr>
          <p:xfrm>
            <a:off x="1248" y="3120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03" name="Equation" r:id="rId7" imgW="457002" imgH="444307" progId="Equation.DSMT4">
                    <p:embed/>
                  </p:oleObj>
                </mc:Choice>
                <mc:Fallback>
                  <p:oleObj name="Equation" r:id="rId7" imgW="457002" imgH="444307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120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124743"/>
            <a:ext cx="2592288" cy="4026051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1547664" y="1124742"/>
            <a:ext cx="2705006" cy="4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16.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DD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4071938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844" name="Group 4"/>
          <p:cNvGrpSpPr>
            <a:grpSpLocks/>
          </p:cNvGrpSpPr>
          <p:nvPr/>
        </p:nvGrpSpPr>
        <p:grpSpPr bwMode="auto">
          <a:xfrm>
            <a:off x="304800" y="1447800"/>
            <a:ext cx="8610600" cy="4633913"/>
            <a:chOff x="192" y="912"/>
            <a:chExt cx="5424" cy="2919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>
              <a:off x="192" y="3504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2</a:t>
              </a:r>
              <a:r>
                <a:rPr lang="ru-RU" altLang="ru-RU" sz="2800">
                  <a:solidFill>
                    <a:srgbClr val="FF0000"/>
                  </a:solidFill>
                </a:rPr>
                <a:t>.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192" y="3024"/>
              <a:ext cx="542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AD.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2.</a:t>
              </a:r>
              <a:endParaRPr lang="ru-RU" altLang="ru-RU" sz="2400" i="1"/>
            </a:p>
          </p:txBody>
        </p:sp>
        <p:pic>
          <p:nvPicPr>
            <p:cNvPr id="430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912"/>
              <a:ext cx="2565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17.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DE</a:t>
            </a:r>
            <a:r>
              <a:rPr lang="ru-RU" altLang="ru-RU" sz="2400" i="1"/>
              <a:t>.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071938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4875" name="Group 11"/>
          <p:cNvGrpSpPr>
            <a:grpSpLocks/>
          </p:cNvGrpSpPr>
          <p:nvPr/>
        </p:nvGrpSpPr>
        <p:grpSpPr bwMode="auto">
          <a:xfrm>
            <a:off x="755650" y="1371600"/>
            <a:ext cx="6553200" cy="4724400"/>
            <a:chOff x="576" y="864"/>
            <a:chExt cx="4128" cy="2976"/>
          </a:xfrm>
        </p:grpSpPr>
        <p:sp>
          <p:nvSpPr>
            <p:cNvPr id="44037" name="Text Box 5"/>
            <p:cNvSpPr txBox="1">
              <a:spLocks noChangeArrowheads="1"/>
            </p:cNvSpPr>
            <p:nvPr/>
          </p:nvSpPr>
          <p:spPr bwMode="auto">
            <a:xfrm>
              <a:off x="624" y="355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   .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576" y="3024"/>
              <a:ext cx="41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AE.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      .</a:t>
              </a:r>
              <a:endParaRPr lang="ru-RU" altLang="ru-RU" sz="2400" i="1"/>
            </a:p>
          </p:txBody>
        </p:sp>
        <p:graphicFrame>
          <p:nvGraphicFramePr>
            <p:cNvPr id="44039" name="Object 7"/>
            <p:cNvGraphicFramePr>
              <a:graphicFrameLocks noChangeAspect="1"/>
            </p:cNvGraphicFramePr>
            <p:nvPr/>
          </p:nvGraphicFramePr>
          <p:xfrm>
            <a:off x="2496" y="3248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0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3248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40" name="Object 8"/>
            <p:cNvGraphicFramePr>
              <a:graphicFrameLocks noChangeAspect="1"/>
            </p:cNvGraphicFramePr>
            <p:nvPr/>
          </p:nvGraphicFramePr>
          <p:xfrm>
            <a:off x="1200" y="3552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1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552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404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864"/>
              <a:ext cx="2565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18.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DC</a:t>
            </a:r>
            <a:r>
              <a:rPr lang="ru-RU" altLang="ru-RU" sz="2400" i="1"/>
              <a:t>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071938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5899" name="Group 11"/>
          <p:cNvGrpSpPr>
            <a:grpSpLocks/>
          </p:cNvGrpSpPr>
          <p:nvPr/>
        </p:nvGrpSpPr>
        <p:grpSpPr bwMode="auto">
          <a:xfrm>
            <a:off x="827088" y="1371600"/>
            <a:ext cx="6553200" cy="4724400"/>
            <a:chOff x="576" y="864"/>
            <a:chExt cx="4128" cy="2976"/>
          </a:xfrm>
        </p:grpSpPr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624" y="355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   .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5062" name="Text Box 6"/>
            <p:cNvSpPr txBox="1">
              <a:spLocks noChangeArrowheads="1"/>
            </p:cNvSpPr>
            <p:nvPr/>
          </p:nvSpPr>
          <p:spPr bwMode="auto">
            <a:xfrm>
              <a:off x="576" y="3024"/>
              <a:ext cx="41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AC.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      .</a:t>
              </a:r>
              <a:endParaRPr lang="ru-RU" altLang="ru-RU" sz="2400" i="1"/>
            </a:p>
          </p:txBody>
        </p:sp>
        <p:graphicFrame>
          <p:nvGraphicFramePr>
            <p:cNvPr id="45063" name="Object 7"/>
            <p:cNvGraphicFramePr>
              <a:graphicFrameLocks noChangeAspect="1"/>
            </p:cNvGraphicFramePr>
            <p:nvPr/>
          </p:nvGraphicFramePr>
          <p:xfrm>
            <a:off x="2496" y="3257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4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3257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4" name="Object 8"/>
            <p:cNvGraphicFramePr>
              <a:graphicFrameLocks noChangeAspect="1"/>
            </p:cNvGraphicFramePr>
            <p:nvPr/>
          </p:nvGraphicFramePr>
          <p:xfrm>
            <a:off x="1200" y="3552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5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552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506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864"/>
              <a:ext cx="2565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19.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BD</a:t>
            </a:r>
            <a:r>
              <a:rPr lang="ru-RU" altLang="ru-RU" sz="2400" i="1"/>
              <a:t>.</a:t>
            </a:r>
          </a:p>
        </p:txBody>
      </p:sp>
      <p:grpSp>
        <p:nvGrpSpPr>
          <p:cNvPr id="167939" name="Group 3"/>
          <p:cNvGrpSpPr>
            <a:grpSpLocks/>
          </p:cNvGrpSpPr>
          <p:nvPr/>
        </p:nvGrpSpPr>
        <p:grpSpPr bwMode="auto">
          <a:xfrm>
            <a:off x="914400" y="4800600"/>
            <a:ext cx="6553200" cy="1295400"/>
            <a:chOff x="576" y="3024"/>
            <a:chExt cx="4128" cy="816"/>
          </a:xfrm>
        </p:grpSpPr>
        <p:sp>
          <p:nvSpPr>
            <p:cNvPr id="46085" name="Text Box 4"/>
            <p:cNvSpPr txBox="1">
              <a:spLocks noChangeArrowheads="1"/>
            </p:cNvSpPr>
            <p:nvPr/>
          </p:nvSpPr>
          <p:spPr bwMode="auto">
            <a:xfrm>
              <a:off x="624" y="355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r>
                <a:rPr lang="en-US" altLang="ru-RU" sz="2400">
                  <a:solidFill>
                    <a:srgbClr val="FF0000"/>
                  </a:solidFill>
                </a:rPr>
                <a:t>1</a:t>
              </a:r>
              <a:r>
                <a:rPr lang="ru-RU" altLang="ru-RU" sz="2400">
                  <a:solidFill>
                    <a:srgbClr val="FF0000"/>
                  </a:solidFill>
                </a:rPr>
                <a:t>.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6086" name="Text Box 5"/>
            <p:cNvSpPr txBox="1">
              <a:spLocks noChangeArrowheads="1"/>
            </p:cNvSpPr>
            <p:nvPr/>
          </p:nvSpPr>
          <p:spPr bwMode="auto">
            <a:xfrm>
              <a:off x="576" y="3024"/>
              <a:ext cx="41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AB.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</a:t>
              </a:r>
              <a:r>
                <a:rPr lang="en-US" altLang="ru-RU" sz="2400"/>
                <a:t>1</a:t>
              </a:r>
              <a:r>
                <a:rPr lang="ru-RU" altLang="ru-RU" sz="2400"/>
                <a:t>.</a:t>
              </a:r>
              <a:endParaRPr lang="ru-RU" altLang="ru-RU" sz="2400" i="1"/>
            </a:p>
          </p:txBody>
        </p:sp>
      </p:grp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3814763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20.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BF</a:t>
            </a:r>
            <a:r>
              <a:rPr lang="ru-RU" altLang="ru-RU" sz="2400" i="1"/>
              <a:t>.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814763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9995" name="Group 11"/>
          <p:cNvGrpSpPr>
            <a:grpSpLocks/>
          </p:cNvGrpSpPr>
          <p:nvPr/>
        </p:nvGrpSpPr>
        <p:grpSpPr bwMode="auto">
          <a:xfrm>
            <a:off x="304800" y="1143000"/>
            <a:ext cx="8534400" cy="5518150"/>
            <a:chOff x="192" y="720"/>
            <a:chExt cx="5376" cy="3476"/>
          </a:xfrm>
        </p:grpSpPr>
        <p:sp>
          <p:nvSpPr>
            <p:cNvPr id="47109" name="Text Box 5"/>
            <p:cNvSpPr txBox="1">
              <a:spLocks noChangeArrowheads="1"/>
            </p:cNvSpPr>
            <p:nvPr/>
          </p:nvSpPr>
          <p:spPr bwMode="auto">
            <a:xfrm>
              <a:off x="288" y="379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7110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37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 </a:t>
              </a:r>
              <a:r>
                <a:rPr lang="ru-RU" altLang="ru-RU" sz="2400" i="1"/>
                <a:t>– </a:t>
              </a:r>
              <a:r>
                <a:rPr lang="ru-RU" altLang="ru-RU" sz="2400"/>
                <a:t>центр нижнего основания, </a:t>
              </a:r>
              <a:r>
                <a:rPr lang="en-US" altLang="ru-RU" sz="2400" i="1"/>
                <a:t>H</a:t>
              </a:r>
              <a:r>
                <a:rPr lang="ru-RU" altLang="ru-RU" sz="2400"/>
                <a:t> – точка пересечения </a:t>
              </a:r>
              <a:r>
                <a:rPr lang="en-US" altLang="ru-RU" sz="2400" i="1"/>
                <a:t>AO </a:t>
              </a:r>
              <a:r>
                <a:rPr lang="ru-RU" altLang="ru-RU" sz="2400"/>
                <a:t>и </a:t>
              </a:r>
              <a:r>
                <a:rPr lang="en-US" altLang="ru-RU" sz="2400" i="1"/>
                <a:t>BF</a:t>
              </a:r>
              <a:r>
                <a:rPr lang="ru-RU" altLang="ru-RU" sz="2400"/>
                <a:t>. Тогда </a:t>
              </a:r>
              <a:r>
                <a:rPr lang="en-US" altLang="ru-RU" sz="2400" i="1"/>
                <a:t>AH – </a:t>
              </a:r>
              <a:r>
                <a:rPr lang="ru-RU" altLang="ru-RU" sz="2400"/>
                <a:t>искомое расстояние.</a:t>
              </a:r>
              <a:r>
                <a:rPr lang="en-US" altLang="ru-RU" sz="2400"/>
                <a:t> </a:t>
              </a:r>
              <a:r>
                <a:rPr lang="ru-RU" altLang="ru-RU" sz="2400"/>
                <a:t>Оно равно </a:t>
              </a:r>
              <a:endParaRPr lang="ru-RU" altLang="ru-RU" sz="2400" i="1"/>
            </a:p>
          </p:txBody>
        </p:sp>
        <p:graphicFrame>
          <p:nvGraphicFramePr>
            <p:cNvPr id="47111" name="Object 7"/>
            <p:cNvGraphicFramePr>
              <a:graphicFrameLocks noChangeAspect="1"/>
            </p:cNvGraphicFramePr>
            <p:nvPr/>
          </p:nvGraphicFramePr>
          <p:xfrm>
            <a:off x="768" y="3312"/>
            <a:ext cx="22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22" name="Equation" r:id="rId4" imgW="355446" imgH="825142" progId="Equation.DSMT4">
                    <p:embed/>
                  </p:oleObj>
                </mc:Choice>
                <mc:Fallback>
                  <p:oleObj name="Equation" r:id="rId4" imgW="355446" imgH="825142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3312"/>
                          <a:ext cx="224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112" name="Object 8"/>
            <p:cNvGraphicFramePr>
              <a:graphicFrameLocks noChangeAspect="1"/>
            </p:cNvGraphicFramePr>
            <p:nvPr/>
          </p:nvGraphicFramePr>
          <p:xfrm>
            <a:off x="988" y="3676"/>
            <a:ext cx="22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23" name="Equation" r:id="rId6" imgW="355446" imgH="825142" progId="Equation.DSMT4">
                    <p:embed/>
                  </p:oleObj>
                </mc:Choice>
                <mc:Fallback>
                  <p:oleObj name="Equation" r:id="rId6" imgW="355446" imgH="825142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" y="3676"/>
                          <a:ext cx="224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711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20"/>
              <a:ext cx="2403" cy="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21.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CE</a:t>
            </a:r>
            <a:r>
              <a:rPr lang="ru-RU" altLang="ru-RU" sz="2400" i="1"/>
              <a:t>.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814763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1019" name="Group 11"/>
          <p:cNvGrpSpPr>
            <a:grpSpLocks/>
          </p:cNvGrpSpPr>
          <p:nvPr/>
        </p:nvGrpSpPr>
        <p:grpSpPr bwMode="auto">
          <a:xfrm>
            <a:off x="304800" y="1219200"/>
            <a:ext cx="8534400" cy="4940300"/>
            <a:chOff x="192" y="768"/>
            <a:chExt cx="5376" cy="3112"/>
          </a:xfrm>
        </p:grpSpPr>
        <p:sp>
          <p:nvSpPr>
            <p:cNvPr id="48133" name="Text Box 5"/>
            <p:cNvSpPr txBox="1">
              <a:spLocks noChangeArrowheads="1"/>
            </p:cNvSpPr>
            <p:nvPr/>
          </p:nvSpPr>
          <p:spPr bwMode="auto">
            <a:xfrm>
              <a:off x="288" y="345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8134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3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Проведем диагональ </a:t>
              </a:r>
              <a:r>
                <a:rPr lang="en-US" altLang="ru-RU" sz="2400" i="1"/>
                <a:t>AD</a:t>
              </a:r>
              <a:r>
                <a:rPr lang="en-US" altLang="ru-RU" sz="2400"/>
                <a:t>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G </a:t>
              </a:r>
              <a:r>
                <a:rPr lang="ru-RU" altLang="ru-RU" sz="2400" i="1"/>
                <a:t>– </a:t>
              </a:r>
              <a:r>
                <a:rPr lang="ru-RU" altLang="ru-RU" sz="2400"/>
                <a:t>ее точку пересечения с </a:t>
              </a:r>
              <a:r>
                <a:rPr lang="en-US" altLang="ru-RU" sz="2400" i="1"/>
                <a:t>CE</a:t>
              </a:r>
              <a:r>
                <a:rPr lang="en-US" altLang="ru-RU" sz="2400"/>
                <a:t>.</a:t>
              </a:r>
              <a:r>
                <a:rPr lang="en-US" altLang="ru-RU" sz="2400" i="1"/>
                <a:t> AG – </a:t>
              </a:r>
              <a:r>
                <a:rPr lang="ru-RU" altLang="ru-RU" sz="2400"/>
                <a:t>искомое расстояние.</a:t>
              </a:r>
              <a:r>
                <a:rPr lang="en-US" altLang="ru-RU" sz="2400"/>
                <a:t> </a:t>
              </a:r>
              <a:r>
                <a:rPr lang="ru-RU" altLang="ru-RU" sz="2400"/>
                <a:t>Оно равно </a:t>
              </a:r>
              <a:endParaRPr lang="ru-RU" altLang="ru-RU" sz="2400" i="1"/>
            </a:p>
          </p:txBody>
        </p:sp>
        <p:graphicFrame>
          <p:nvGraphicFramePr>
            <p:cNvPr id="48135" name="Object 7"/>
            <p:cNvGraphicFramePr>
              <a:graphicFrameLocks noChangeAspect="1"/>
            </p:cNvGraphicFramePr>
            <p:nvPr/>
          </p:nvGraphicFramePr>
          <p:xfrm>
            <a:off x="4896" y="3072"/>
            <a:ext cx="22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6" name="Equation" r:id="rId4" imgW="355446" imgH="825142" progId="Equation.DSMT4">
                    <p:embed/>
                  </p:oleObj>
                </mc:Choice>
                <mc:Fallback>
                  <p:oleObj name="Equation" r:id="rId4" imgW="355446" imgH="825142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6" y="3072"/>
                          <a:ext cx="224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136" name="Object 8"/>
            <p:cNvGraphicFramePr>
              <a:graphicFrameLocks noChangeAspect="1"/>
            </p:cNvGraphicFramePr>
            <p:nvPr/>
          </p:nvGraphicFramePr>
          <p:xfrm>
            <a:off x="960" y="3360"/>
            <a:ext cx="224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7" name="Equation" r:id="rId6" imgW="355446" imgH="825142" progId="Equation.DSMT4">
                    <p:embed/>
                  </p:oleObj>
                </mc:Choice>
                <mc:Fallback>
                  <p:oleObj name="Equation" r:id="rId6" imgW="355446" imgH="825142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360"/>
                          <a:ext cx="224" cy="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813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68"/>
              <a:ext cx="2403" cy="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22.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BD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grpSp>
        <p:nvGrpSpPr>
          <p:cNvPr id="179203" name="Group 3"/>
          <p:cNvGrpSpPr>
            <a:grpSpLocks/>
          </p:cNvGrpSpPr>
          <p:nvPr/>
        </p:nvGrpSpPr>
        <p:grpSpPr bwMode="auto">
          <a:xfrm>
            <a:off x="304800" y="4572000"/>
            <a:ext cx="8534400" cy="1371600"/>
            <a:chOff x="192" y="2880"/>
            <a:chExt cx="5376" cy="864"/>
          </a:xfrm>
        </p:grpSpPr>
        <p:sp>
          <p:nvSpPr>
            <p:cNvPr id="49157" name="Text Box 4"/>
            <p:cNvSpPr txBox="1">
              <a:spLocks noChangeArrowheads="1"/>
            </p:cNvSpPr>
            <p:nvPr/>
          </p:nvSpPr>
          <p:spPr bwMode="auto">
            <a:xfrm>
              <a:off x="288" y="345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1.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49158" name="Text Box 5"/>
            <p:cNvSpPr txBox="1">
              <a:spLocks noChangeArrowheads="1"/>
            </p:cNvSpPr>
            <p:nvPr/>
          </p:nvSpPr>
          <p:spPr bwMode="auto">
            <a:xfrm>
              <a:off x="192" y="2880"/>
              <a:ext cx="53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расстоянием является длина отрезка </a:t>
              </a:r>
              <a:r>
                <a:rPr lang="en-US" altLang="ru-RU" sz="2400" i="1"/>
                <a:t>AB</a:t>
              </a:r>
              <a:r>
                <a:rPr lang="en-US" altLang="ru-RU" sz="2400"/>
                <a:t>. </a:t>
              </a:r>
              <a:r>
                <a:rPr lang="ru-RU" altLang="ru-RU" sz="2400"/>
                <a:t>Она равна 1.</a:t>
              </a:r>
              <a:endParaRPr lang="ru-RU" altLang="ru-RU" sz="2400" i="1"/>
            </a:p>
          </p:txBody>
        </p:sp>
      </p:grp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381476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23.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CD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38147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3309" name="Group 13"/>
          <p:cNvGrpSpPr>
            <a:grpSpLocks/>
          </p:cNvGrpSpPr>
          <p:nvPr/>
        </p:nvGrpSpPr>
        <p:grpSpPr bwMode="auto">
          <a:xfrm>
            <a:off x="762000" y="1524000"/>
            <a:ext cx="7620000" cy="4800600"/>
            <a:chOff x="480" y="960"/>
            <a:chExt cx="4800" cy="3024"/>
          </a:xfrm>
        </p:grpSpPr>
        <p:sp>
          <p:nvSpPr>
            <p:cNvPr id="50181" name="Text Box 5"/>
            <p:cNvSpPr txBox="1">
              <a:spLocks noChangeArrowheads="1"/>
            </p:cNvSpPr>
            <p:nvPr/>
          </p:nvSpPr>
          <p:spPr bwMode="auto">
            <a:xfrm>
              <a:off x="576" y="369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50182" name="Object 6"/>
            <p:cNvGraphicFramePr>
              <a:graphicFrameLocks noChangeAspect="1"/>
            </p:cNvGraphicFramePr>
            <p:nvPr/>
          </p:nvGraphicFramePr>
          <p:xfrm>
            <a:off x="1200" y="3696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94" name="Equation" r:id="rId4" imgW="444307" imgH="393529" progId="Equation.DSMT4">
                    <p:embed/>
                  </p:oleObj>
                </mc:Choice>
                <mc:Fallback>
                  <p:oleObj name="Equation" r:id="rId4" imgW="444307" imgH="393529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696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3" name="Text Box 8"/>
            <p:cNvSpPr txBox="1">
              <a:spLocks noChangeArrowheads="1"/>
            </p:cNvSpPr>
            <p:nvPr/>
          </p:nvSpPr>
          <p:spPr bwMode="auto">
            <a:xfrm>
              <a:off x="480" y="2928"/>
              <a:ext cx="4800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длине отрезка </a:t>
              </a:r>
              <a:r>
                <a:rPr lang="en-US" altLang="ru-RU" sz="2400" i="1"/>
                <a:t>AC</a:t>
              </a:r>
              <a:r>
                <a:rPr lang="en-US" altLang="ru-RU" sz="2400"/>
                <a:t>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Оно равно</a:t>
              </a:r>
            </a:p>
          </p:txBody>
        </p:sp>
        <p:pic>
          <p:nvPicPr>
            <p:cNvPr id="5018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960"/>
              <a:ext cx="2403" cy="2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50185" name="Object 12"/>
            <p:cNvGraphicFramePr>
              <a:graphicFrameLocks noChangeAspect="1"/>
            </p:cNvGraphicFramePr>
            <p:nvPr/>
          </p:nvGraphicFramePr>
          <p:xfrm>
            <a:off x="1488" y="3312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95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3312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911225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 </a:t>
            </a:r>
            <a:r>
              <a:rPr lang="en-US" altLang="ru-RU" sz="2800" i="1"/>
              <a:t>BD</a:t>
            </a:r>
            <a:r>
              <a:rPr lang="ru-RU" altLang="ru-RU" sz="2800" i="1"/>
              <a:t>.</a:t>
            </a:r>
          </a:p>
        </p:txBody>
      </p:sp>
      <p:grpSp>
        <p:nvGrpSpPr>
          <p:cNvPr id="114691" name="Group 3"/>
          <p:cNvGrpSpPr>
            <a:grpSpLocks/>
          </p:cNvGrpSpPr>
          <p:nvPr/>
        </p:nvGrpSpPr>
        <p:grpSpPr bwMode="auto">
          <a:xfrm>
            <a:off x="685800" y="4883150"/>
            <a:ext cx="5943600" cy="914400"/>
            <a:chOff x="432" y="3076"/>
            <a:chExt cx="3744" cy="576"/>
          </a:xfrm>
        </p:grpSpPr>
        <p:sp>
          <p:nvSpPr>
            <p:cNvPr id="51206" name="Text Box 4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51207" name="Object 5"/>
            <p:cNvGraphicFramePr>
              <a:graphicFrameLocks noChangeAspect="1"/>
            </p:cNvGraphicFramePr>
            <p:nvPr/>
          </p:nvGraphicFramePr>
          <p:xfrm>
            <a:off x="1192" y="307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2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307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20875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Box 2"/>
          <p:cNvSpPr txBox="1">
            <a:spLocks noChangeArrowheads="1"/>
          </p:cNvSpPr>
          <p:nvPr/>
        </p:nvSpPr>
        <p:spPr bwMode="auto">
          <a:xfrm>
            <a:off x="2713038" y="188913"/>
            <a:ext cx="3717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Уровень 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 </a:t>
            </a:r>
            <a:r>
              <a:rPr lang="en-US" altLang="ru-RU" sz="2800" i="1"/>
              <a:t>BA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116739" name="Group 3"/>
          <p:cNvGrpSpPr>
            <a:grpSpLocks/>
          </p:cNvGrpSpPr>
          <p:nvPr/>
        </p:nvGrpSpPr>
        <p:grpSpPr bwMode="auto">
          <a:xfrm>
            <a:off x="685800" y="4883150"/>
            <a:ext cx="5943600" cy="914400"/>
            <a:chOff x="432" y="3076"/>
            <a:chExt cx="3744" cy="576"/>
          </a:xfrm>
        </p:grpSpPr>
        <p:sp>
          <p:nvSpPr>
            <p:cNvPr id="53253" name="Text Box 4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53254" name="Object 5"/>
            <p:cNvGraphicFramePr>
              <a:graphicFrameLocks noChangeAspect="1"/>
            </p:cNvGraphicFramePr>
            <p:nvPr/>
          </p:nvGraphicFramePr>
          <p:xfrm>
            <a:off x="1192" y="307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9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307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980730"/>
            <a:ext cx="2287890" cy="3463196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980728"/>
            <a:ext cx="2336976" cy="3463198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980729"/>
            <a:ext cx="2304256" cy="34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533400" y="6096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 </a:t>
            </a:r>
            <a:r>
              <a:rPr lang="en-US" altLang="ru-RU" sz="2800" i="1"/>
              <a:t>DA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118787" name="Group 3"/>
          <p:cNvGrpSpPr>
            <a:grpSpLocks/>
          </p:cNvGrpSpPr>
          <p:nvPr/>
        </p:nvGrpSpPr>
        <p:grpSpPr bwMode="auto">
          <a:xfrm>
            <a:off x="685800" y="4883150"/>
            <a:ext cx="5943600" cy="914400"/>
            <a:chOff x="432" y="3076"/>
            <a:chExt cx="3744" cy="576"/>
          </a:xfrm>
        </p:grpSpPr>
        <p:sp>
          <p:nvSpPr>
            <p:cNvPr id="55301" name="Text Box 4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55302" name="Object 5"/>
            <p:cNvGraphicFramePr>
              <a:graphicFrameLocks noChangeAspect="1"/>
            </p:cNvGraphicFramePr>
            <p:nvPr/>
          </p:nvGraphicFramePr>
          <p:xfrm>
            <a:off x="1192" y="3076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307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3076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4.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B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0845" name="Group 13"/>
          <p:cNvGrpSpPr>
            <a:grpSpLocks/>
          </p:cNvGrpSpPr>
          <p:nvPr/>
        </p:nvGrpSpPr>
        <p:grpSpPr bwMode="auto">
          <a:xfrm>
            <a:off x="152400" y="1295400"/>
            <a:ext cx="8839200" cy="5334000"/>
            <a:chOff x="96" y="816"/>
            <a:chExt cx="5568" cy="3360"/>
          </a:xfrm>
        </p:grpSpPr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816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350" name="Text Box 7"/>
            <p:cNvSpPr txBox="1">
              <a:spLocks noChangeArrowheads="1"/>
            </p:cNvSpPr>
            <p:nvPr/>
          </p:nvSpPr>
          <p:spPr bwMode="auto">
            <a:xfrm>
              <a:off x="336" y="369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57351" name="Object 8"/>
            <p:cNvGraphicFramePr>
              <a:graphicFrameLocks noChangeAspect="1"/>
            </p:cNvGraphicFramePr>
            <p:nvPr/>
          </p:nvGraphicFramePr>
          <p:xfrm>
            <a:off x="1096" y="3600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67" name="Equation" r:id="rId6" imgW="622300" imgH="914400" progId="Equation.DSMT4">
                    <p:embed/>
                  </p:oleObj>
                </mc:Choice>
                <mc:Fallback>
                  <p:oleObj name="Equation" r:id="rId6" imgW="6223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6" y="3600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52" name="Text Box 9"/>
            <p:cNvSpPr txBox="1">
              <a:spLocks noChangeArrowheads="1"/>
            </p:cNvSpPr>
            <p:nvPr/>
          </p:nvSpPr>
          <p:spPr bwMode="auto">
            <a:xfrm>
              <a:off x="96" y="2640"/>
              <a:ext cx="556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AE </a:t>
              </a:r>
              <a:r>
                <a:rPr lang="ru-RU" altLang="ru-RU" sz="2400"/>
                <a:t>равностороннего треугольника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 </a:t>
              </a:r>
              <a:r>
                <a:rPr lang="en-US" altLang="ru-RU" sz="2400"/>
                <a:t>= </a:t>
              </a:r>
              <a:r>
                <a:rPr lang="en-US" altLang="ru-RU" sz="2400" i="1"/>
                <a:t>AD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=</a:t>
              </a:r>
              <a:r>
                <a:rPr lang="en-US" altLang="ru-RU" sz="2400"/>
                <a:t> </a:t>
              </a:r>
              <a:r>
                <a:rPr lang="ru-RU" altLang="ru-RU" sz="2400"/>
                <a:t>     </a:t>
              </a:r>
              <a:r>
                <a:rPr lang="en-US" altLang="ru-RU" sz="2400"/>
                <a:t>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57353" name="Object 10"/>
            <p:cNvGraphicFramePr>
              <a:graphicFrameLocks noChangeAspect="1"/>
            </p:cNvGraphicFramePr>
            <p:nvPr/>
          </p:nvGraphicFramePr>
          <p:xfrm>
            <a:off x="4128" y="2880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68" name="Equation" r:id="rId8" imgW="418918" imgH="380835" progId="Equation.DSMT4">
                    <p:embed/>
                  </p:oleObj>
                </mc:Choice>
                <mc:Fallback>
                  <p:oleObj name="Equation" r:id="rId8" imgW="418918" imgH="380835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880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354" name="Object 11"/>
            <p:cNvGraphicFramePr>
              <a:graphicFrameLocks noChangeAspect="1"/>
            </p:cNvGraphicFramePr>
            <p:nvPr/>
          </p:nvGraphicFramePr>
          <p:xfrm>
            <a:off x="1968" y="3120"/>
            <a:ext cx="346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69" name="Equation" r:id="rId10" imgW="545863" imgH="787058" progId="Equation.DSMT4">
                    <p:embed/>
                  </p:oleObj>
                </mc:Choice>
                <mc:Fallback>
                  <p:oleObj name="Equation" r:id="rId10" imgW="545863" imgH="787058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120"/>
                          <a:ext cx="346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91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5.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CB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894" name="Group 14"/>
          <p:cNvGrpSpPr>
            <a:grpSpLocks/>
          </p:cNvGrpSpPr>
          <p:nvPr/>
        </p:nvGrpSpPr>
        <p:grpSpPr bwMode="auto">
          <a:xfrm>
            <a:off x="152400" y="1066800"/>
            <a:ext cx="8839200" cy="5562600"/>
            <a:chOff x="96" y="672"/>
            <a:chExt cx="5568" cy="3504"/>
          </a:xfrm>
        </p:grpSpPr>
        <p:sp>
          <p:nvSpPr>
            <p:cNvPr id="59397" name="Text Box 6"/>
            <p:cNvSpPr txBox="1">
              <a:spLocks noChangeArrowheads="1"/>
            </p:cNvSpPr>
            <p:nvPr/>
          </p:nvSpPr>
          <p:spPr bwMode="auto">
            <a:xfrm>
              <a:off x="336" y="369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59398" name="Object 7"/>
            <p:cNvGraphicFramePr>
              <a:graphicFrameLocks noChangeAspect="1"/>
            </p:cNvGraphicFramePr>
            <p:nvPr/>
          </p:nvGraphicFramePr>
          <p:xfrm>
            <a:off x="1096" y="3600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5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6" y="3600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399" name="Text Box 8"/>
            <p:cNvSpPr txBox="1">
              <a:spLocks noChangeArrowheads="1"/>
            </p:cNvSpPr>
            <p:nvPr/>
          </p:nvSpPr>
          <p:spPr bwMode="auto">
            <a:xfrm>
              <a:off x="96" y="2688"/>
              <a:ext cx="556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AE </a:t>
              </a:r>
              <a:r>
                <a:rPr lang="ru-RU" altLang="ru-RU" sz="2400"/>
                <a:t>равностороннего треугольника </a:t>
              </a:r>
              <a:r>
                <a:rPr lang="en-US" altLang="ru-RU" sz="2400" i="1"/>
                <a:t>ACB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AC </a:t>
              </a:r>
              <a:r>
                <a:rPr lang="en-US" altLang="ru-RU" sz="2400"/>
                <a:t>=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CB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=</a:t>
              </a:r>
              <a:r>
                <a:rPr lang="en-US" altLang="ru-RU" sz="2400"/>
                <a:t> </a:t>
              </a:r>
              <a:r>
                <a:rPr lang="ru-RU" altLang="ru-RU" sz="2400"/>
                <a:t>     </a:t>
              </a:r>
              <a:r>
                <a:rPr lang="en-US" altLang="ru-RU" sz="2400"/>
                <a:t>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59400" name="Object 9"/>
            <p:cNvGraphicFramePr>
              <a:graphicFrameLocks noChangeAspect="1"/>
            </p:cNvGraphicFramePr>
            <p:nvPr/>
          </p:nvGraphicFramePr>
          <p:xfrm>
            <a:off x="3936" y="2928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6" name="Equation" r:id="rId7" imgW="418918" imgH="380835" progId="Equation.DSMT4">
                    <p:embed/>
                  </p:oleObj>
                </mc:Choice>
                <mc:Fallback>
                  <p:oleObj name="Equation" r:id="rId7" imgW="418918" imgH="38083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928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401" name="Object 10"/>
            <p:cNvGraphicFramePr>
              <a:graphicFrameLocks noChangeAspect="1"/>
            </p:cNvGraphicFramePr>
            <p:nvPr/>
          </p:nvGraphicFramePr>
          <p:xfrm>
            <a:off x="1968" y="3168"/>
            <a:ext cx="346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7" name="Equation" r:id="rId9" imgW="545863" imgH="787058" progId="Equation.DSMT4">
                    <p:embed/>
                  </p:oleObj>
                </mc:Choice>
                <mc:Fallback>
                  <p:oleObj name="Equation" r:id="rId9" imgW="545863" imgH="787058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168"/>
                          <a:ext cx="346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9402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672"/>
              <a:ext cx="2544" cy="2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6.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CD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4941" name="Group 13"/>
          <p:cNvGrpSpPr>
            <a:grpSpLocks/>
          </p:cNvGrpSpPr>
          <p:nvPr/>
        </p:nvGrpSpPr>
        <p:grpSpPr bwMode="auto">
          <a:xfrm>
            <a:off x="152400" y="1066800"/>
            <a:ext cx="8839200" cy="5562600"/>
            <a:chOff x="96" y="672"/>
            <a:chExt cx="5568" cy="3504"/>
          </a:xfrm>
        </p:grpSpPr>
        <p:sp>
          <p:nvSpPr>
            <p:cNvPr id="61445" name="Text Box 6"/>
            <p:cNvSpPr txBox="1">
              <a:spLocks noChangeArrowheads="1"/>
            </p:cNvSpPr>
            <p:nvPr/>
          </p:nvSpPr>
          <p:spPr bwMode="auto">
            <a:xfrm>
              <a:off x="336" y="3692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61446" name="Object 7"/>
            <p:cNvGraphicFramePr>
              <a:graphicFrameLocks noChangeAspect="1"/>
            </p:cNvGraphicFramePr>
            <p:nvPr/>
          </p:nvGraphicFramePr>
          <p:xfrm>
            <a:off x="1096" y="3600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3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6" y="3600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447" name="Text Box 8"/>
            <p:cNvSpPr txBox="1">
              <a:spLocks noChangeArrowheads="1"/>
            </p:cNvSpPr>
            <p:nvPr/>
          </p:nvSpPr>
          <p:spPr bwMode="auto">
            <a:xfrm>
              <a:off x="96" y="2688"/>
              <a:ext cx="556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AE </a:t>
              </a:r>
              <a:r>
                <a:rPr lang="ru-RU" altLang="ru-RU" sz="2400"/>
                <a:t>равностороннего треугольника </a:t>
              </a:r>
              <a:r>
                <a:rPr lang="en-US" altLang="ru-RU" sz="2400" i="1"/>
                <a:t>ACD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AC </a:t>
              </a:r>
              <a:r>
                <a:rPr lang="en-US" altLang="ru-RU" sz="2400"/>
                <a:t>= </a:t>
              </a:r>
              <a:r>
                <a:rPr lang="en-US" altLang="ru-RU" sz="2400" i="1"/>
                <a:t>AD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CD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=</a:t>
              </a:r>
              <a:r>
                <a:rPr lang="en-US" altLang="ru-RU" sz="2400"/>
                <a:t> </a:t>
              </a:r>
              <a:r>
                <a:rPr lang="ru-RU" altLang="ru-RU" sz="2400"/>
                <a:t>     </a:t>
              </a:r>
              <a:r>
                <a:rPr lang="en-US" altLang="ru-RU" sz="2400"/>
                <a:t>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61448" name="Object 9"/>
            <p:cNvGraphicFramePr>
              <a:graphicFrameLocks noChangeAspect="1"/>
            </p:cNvGraphicFramePr>
            <p:nvPr/>
          </p:nvGraphicFramePr>
          <p:xfrm>
            <a:off x="3936" y="2928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4" name="Equation" r:id="rId7" imgW="418918" imgH="380835" progId="Equation.DSMT4">
                    <p:embed/>
                  </p:oleObj>
                </mc:Choice>
                <mc:Fallback>
                  <p:oleObj name="Equation" r:id="rId7" imgW="418918" imgH="38083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2928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449" name="Object 10"/>
            <p:cNvGraphicFramePr>
              <a:graphicFrameLocks noChangeAspect="1"/>
            </p:cNvGraphicFramePr>
            <p:nvPr/>
          </p:nvGraphicFramePr>
          <p:xfrm>
            <a:off x="1968" y="3168"/>
            <a:ext cx="346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5" name="Equation" r:id="rId9" imgW="545863" imgH="787058" progId="Equation.DSMT4">
                    <p:embed/>
                  </p:oleObj>
                </mc:Choice>
                <mc:Fallback>
                  <p:oleObj name="Equation" r:id="rId9" imgW="545863" imgH="787058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168"/>
                          <a:ext cx="346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1450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672"/>
              <a:ext cx="2544" cy="2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534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7.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прямой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BC</a:t>
            </a:r>
            <a:r>
              <a:rPr lang="ru-RU" altLang="ru-RU" sz="2400" i="1"/>
              <a:t>.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5651" name="Group 3"/>
          <p:cNvGrpSpPr>
            <a:grpSpLocks/>
          </p:cNvGrpSpPr>
          <p:nvPr/>
        </p:nvGrpSpPr>
        <p:grpSpPr bwMode="auto">
          <a:xfrm>
            <a:off x="838200" y="5029200"/>
            <a:ext cx="3048000" cy="914400"/>
            <a:chOff x="528" y="3168"/>
            <a:chExt cx="1920" cy="576"/>
          </a:xfrm>
        </p:grpSpPr>
        <p:sp>
          <p:nvSpPr>
            <p:cNvPr id="63493" name="Text Box 4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63494" name="Object 5"/>
            <p:cNvGraphicFramePr>
              <a:graphicFrameLocks noChangeAspect="1"/>
            </p:cNvGraphicFramePr>
            <p:nvPr/>
          </p:nvGraphicFramePr>
          <p:xfrm>
            <a:off x="1200" y="3168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499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168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8839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8.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</a:t>
            </a:r>
            <a:r>
              <a:rPr lang="en-US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 </a:t>
            </a:r>
            <a:r>
              <a:rPr lang="en-US" altLang="ru-RU" sz="2400" i="1"/>
              <a:t>BA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grpSp>
        <p:nvGrpSpPr>
          <p:cNvPr id="157699" name="Group 3"/>
          <p:cNvGrpSpPr>
            <a:grpSpLocks/>
          </p:cNvGrpSpPr>
          <p:nvPr/>
        </p:nvGrpSpPr>
        <p:grpSpPr bwMode="auto">
          <a:xfrm>
            <a:off x="838200" y="5029200"/>
            <a:ext cx="3048000" cy="914400"/>
            <a:chOff x="528" y="3168"/>
            <a:chExt cx="1920" cy="576"/>
          </a:xfrm>
        </p:grpSpPr>
        <p:sp>
          <p:nvSpPr>
            <p:cNvPr id="65541" name="Text Box 4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65542" name="Object 5"/>
            <p:cNvGraphicFramePr>
              <a:graphicFrameLocks noChangeAspect="1"/>
            </p:cNvGraphicFramePr>
            <p:nvPr/>
          </p:nvGraphicFramePr>
          <p:xfrm>
            <a:off x="1192" y="3168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547" name="Equation" r:id="rId3" imgW="622300" imgH="914400" progId="Equation.DSMT4">
                    <p:embed/>
                  </p:oleObj>
                </mc:Choice>
                <mc:Fallback>
                  <p:oleObj name="Equation" r:id="rId3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3168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554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9.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</a:t>
            </a:r>
            <a:r>
              <a:rPr lang="en-US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 </a:t>
            </a:r>
            <a:r>
              <a:rPr lang="en-US" altLang="ru-RU" sz="2400" i="1"/>
              <a:t>CA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grpSp>
        <p:nvGrpSpPr>
          <p:cNvPr id="158723" name="Group 3"/>
          <p:cNvGrpSpPr>
            <a:grpSpLocks/>
          </p:cNvGrpSpPr>
          <p:nvPr/>
        </p:nvGrpSpPr>
        <p:grpSpPr bwMode="auto">
          <a:xfrm>
            <a:off x="838200" y="5029200"/>
            <a:ext cx="3048000" cy="914400"/>
            <a:chOff x="528" y="3168"/>
            <a:chExt cx="1920" cy="576"/>
          </a:xfrm>
        </p:grpSpPr>
        <p:sp>
          <p:nvSpPr>
            <p:cNvPr id="66565" name="Text Box 4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66566" name="Object 5"/>
            <p:cNvGraphicFramePr>
              <a:graphicFrameLocks noChangeAspect="1"/>
            </p:cNvGraphicFramePr>
            <p:nvPr/>
          </p:nvGraphicFramePr>
          <p:xfrm>
            <a:off x="1192" y="3168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571" name="Equation" r:id="rId3" imgW="622300" imgH="914400" progId="Equation.DSMT4">
                    <p:embed/>
                  </p:oleObj>
                </mc:Choice>
                <mc:Fallback>
                  <p:oleObj name="Equation" r:id="rId3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3168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656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0"/>
            <a:ext cx="2895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10.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</a:t>
            </a:r>
            <a:r>
              <a:rPr lang="en-US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 </a:t>
            </a:r>
            <a:r>
              <a:rPr lang="en-US" altLang="ru-RU" sz="2400" i="1"/>
              <a:t>B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9757" name="Group 13"/>
          <p:cNvGrpSpPr>
            <a:grpSpLocks/>
          </p:cNvGrpSpPr>
          <p:nvPr/>
        </p:nvGrpSpPr>
        <p:grpSpPr bwMode="auto">
          <a:xfrm>
            <a:off x="762000" y="1371600"/>
            <a:ext cx="8229600" cy="4572000"/>
            <a:chOff x="480" y="864"/>
            <a:chExt cx="5184" cy="2880"/>
          </a:xfrm>
        </p:grpSpPr>
        <p:sp>
          <p:nvSpPr>
            <p:cNvPr id="67589" name="Text Box 6"/>
            <p:cNvSpPr txBox="1">
              <a:spLocks noChangeArrowheads="1"/>
            </p:cNvSpPr>
            <p:nvPr/>
          </p:nvSpPr>
          <p:spPr bwMode="auto">
            <a:xfrm>
              <a:off x="672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67590" name="Object 7"/>
            <p:cNvGraphicFramePr>
              <a:graphicFrameLocks noChangeAspect="1"/>
            </p:cNvGraphicFramePr>
            <p:nvPr/>
          </p:nvGraphicFramePr>
          <p:xfrm>
            <a:off x="1336" y="3168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07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6" y="3168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591" name="Text Box 8"/>
            <p:cNvSpPr txBox="1">
              <a:spLocks noChangeArrowheads="1"/>
            </p:cNvSpPr>
            <p:nvPr/>
          </p:nvSpPr>
          <p:spPr bwMode="auto">
            <a:xfrm>
              <a:off x="2640" y="1200"/>
              <a:ext cx="3024" cy="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AD </a:t>
              </a:r>
              <a:r>
                <a:rPr lang="ru-RU" altLang="ru-RU" sz="2400"/>
                <a:t>равнобедренного треугольника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 </a:t>
              </a:r>
              <a:r>
                <a:rPr lang="en-US" altLang="ru-RU" sz="2400"/>
                <a:t>= 1;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=</a:t>
              </a:r>
              <a:r>
                <a:rPr lang="en-US" altLang="ru-RU" sz="2400"/>
                <a:t> </a:t>
              </a:r>
              <a:r>
                <a:rPr lang="ru-RU" altLang="ru-RU" sz="2400"/>
                <a:t>     </a:t>
              </a:r>
              <a:r>
                <a:rPr lang="en-US" altLang="ru-RU" sz="2400"/>
                <a:t>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AD = 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67592" name="Object 9"/>
            <p:cNvGraphicFramePr>
              <a:graphicFrameLocks noChangeAspect="1"/>
            </p:cNvGraphicFramePr>
            <p:nvPr/>
          </p:nvGraphicFramePr>
          <p:xfrm>
            <a:off x="4464" y="2016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08" name="Equation" r:id="rId6" imgW="418918" imgH="380835" progId="Equation.DSMT4">
                    <p:embed/>
                  </p:oleObj>
                </mc:Choice>
                <mc:Fallback>
                  <p:oleObj name="Equation" r:id="rId6" imgW="418918" imgH="38083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4" y="2016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593" name="Object 10"/>
            <p:cNvGraphicFramePr>
              <a:graphicFrameLocks noChangeAspect="1"/>
            </p:cNvGraphicFramePr>
            <p:nvPr/>
          </p:nvGraphicFramePr>
          <p:xfrm>
            <a:off x="4560" y="2256"/>
            <a:ext cx="347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609" name="Equation" r:id="rId8" imgW="545863" imgH="787058" progId="Equation.DSMT4">
                    <p:embed/>
                  </p:oleObj>
                </mc:Choice>
                <mc:Fallback>
                  <p:oleObj name="Equation" r:id="rId8" imgW="545863" imgH="787058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256"/>
                          <a:ext cx="347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7594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864"/>
              <a:ext cx="1939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153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11. В </a:t>
            </a:r>
            <a:r>
              <a:rPr lang="ru-RU" altLang="ru-RU" sz="2800"/>
              <a:t>правильном единичном тетраэдре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ABCD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A</a:t>
            </a:r>
            <a:r>
              <a:rPr lang="ru-RU" altLang="ru-RU" sz="2800"/>
              <a:t> до прямой </a:t>
            </a:r>
            <a:r>
              <a:rPr lang="en-US" altLang="ru-RU" sz="2800" i="1"/>
              <a:t>BC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579813" cy="32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1083" name="Group 11"/>
          <p:cNvGrpSpPr>
            <a:grpSpLocks/>
          </p:cNvGrpSpPr>
          <p:nvPr/>
        </p:nvGrpSpPr>
        <p:grpSpPr bwMode="auto">
          <a:xfrm>
            <a:off x="304800" y="1371600"/>
            <a:ext cx="8610600" cy="5130800"/>
            <a:chOff x="192" y="864"/>
            <a:chExt cx="5424" cy="3232"/>
          </a:xfrm>
        </p:grpSpPr>
        <p:sp>
          <p:nvSpPr>
            <p:cNvPr id="68613" name="Text Box 5"/>
            <p:cNvSpPr txBox="1">
              <a:spLocks noChangeArrowheads="1"/>
            </p:cNvSpPr>
            <p:nvPr/>
          </p:nvSpPr>
          <p:spPr bwMode="auto">
            <a:xfrm>
              <a:off x="432" y="369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68614" name="Object 6"/>
            <p:cNvGraphicFramePr>
              <a:graphicFrameLocks noChangeAspect="1"/>
            </p:cNvGraphicFramePr>
            <p:nvPr/>
          </p:nvGraphicFramePr>
          <p:xfrm>
            <a:off x="1104" y="3600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26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600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861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864"/>
              <a:ext cx="2255" cy="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16" name="Text Box 8"/>
            <p:cNvSpPr txBox="1">
              <a:spLocks noChangeArrowheads="1"/>
            </p:cNvSpPr>
            <p:nvPr/>
          </p:nvSpPr>
          <p:spPr bwMode="auto">
            <a:xfrm>
              <a:off x="192" y="2928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ABC.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68617" name="Object 9"/>
            <p:cNvGraphicFramePr>
              <a:graphicFrameLocks noChangeAspect="1"/>
            </p:cNvGraphicFramePr>
            <p:nvPr/>
          </p:nvGraphicFramePr>
          <p:xfrm>
            <a:off x="1628" y="3216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627" name="Equation" r:id="rId8" imgW="520700" imgH="787400" progId="Equation.DSMT4">
                    <p:embed/>
                  </p:oleObj>
                </mc:Choice>
                <mc:Fallback>
                  <p:oleObj name="Equation" r:id="rId8" imgW="5207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8" y="3216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0" y="5334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12.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</a:t>
            </a:r>
            <a:r>
              <a:rPr lang="ru-RU" altLang="ru-RU" sz="2800"/>
              <a:t>, все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S</a:t>
            </a:r>
            <a:r>
              <a:rPr lang="ru-RU" altLang="ru-RU" sz="2800"/>
              <a:t> до прямой </a:t>
            </a:r>
            <a:r>
              <a:rPr lang="en-US" altLang="ru-RU" sz="2800" i="1"/>
              <a:t>AB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131" name="Group 11"/>
          <p:cNvGrpSpPr>
            <a:grpSpLocks/>
          </p:cNvGrpSpPr>
          <p:nvPr/>
        </p:nvGrpSpPr>
        <p:grpSpPr bwMode="auto">
          <a:xfrm>
            <a:off x="304800" y="1651000"/>
            <a:ext cx="8610600" cy="5207000"/>
            <a:chOff x="192" y="1040"/>
            <a:chExt cx="5424" cy="3280"/>
          </a:xfrm>
        </p:grpSpPr>
        <p:sp>
          <p:nvSpPr>
            <p:cNvPr id="70661" name="Text Box 5"/>
            <p:cNvSpPr txBox="1">
              <a:spLocks noChangeArrowheads="1"/>
            </p:cNvSpPr>
            <p:nvPr/>
          </p:nvSpPr>
          <p:spPr bwMode="auto">
            <a:xfrm>
              <a:off x="28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192" y="3104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SH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SAB.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70663" name="Object 7"/>
            <p:cNvGraphicFramePr>
              <a:graphicFrameLocks noChangeAspect="1"/>
            </p:cNvGraphicFramePr>
            <p:nvPr/>
          </p:nvGraphicFramePr>
          <p:xfrm>
            <a:off x="1628" y="3392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74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8" y="3392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664" name="Object 8"/>
            <p:cNvGraphicFramePr>
              <a:graphicFrameLocks noChangeAspect="1"/>
            </p:cNvGraphicFramePr>
            <p:nvPr/>
          </p:nvGraphicFramePr>
          <p:xfrm>
            <a:off x="908" y="3824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75" name="Equation" r:id="rId7" imgW="520700" imgH="787400" progId="Equation.DSMT4">
                    <p:embed/>
                  </p:oleObj>
                </mc:Choice>
                <mc:Fallback>
                  <p:oleObj name="Equation" r:id="rId7" imgW="5207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8" y="3824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066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040"/>
              <a:ext cx="2208" cy="2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</a:t>
            </a:r>
            <a:r>
              <a:rPr lang="ru-RU" dirty="0" smtClean="0"/>
              <a:t>тетради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17357"/>
              </p:ext>
            </p:extLst>
          </p:nvPr>
        </p:nvGraphicFramePr>
        <p:xfrm>
          <a:off x="1631915" y="836712"/>
          <a:ext cx="5880170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58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57348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15" y="836712"/>
                        <a:ext cx="5880170" cy="3888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22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13.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</a:t>
            </a:r>
            <a:r>
              <a:rPr lang="ru-RU" altLang="ru-RU" sz="2800"/>
              <a:t>, все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A</a:t>
            </a:r>
            <a:r>
              <a:rPr lang="ru-RU" altLang="ru-RU" sz="2800"/>
              <a:t> до прямой </a:t>
            </a:r>
            <a:r>
              <a:rPr lang="en-US" altLang="ru-RU" sz="2800" i="1"/>
              <a:t>SB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5179" name="Group 11"/>
          <p:cNvGrpSpPr>
            <a:grpSpLocks/>
          </p:cNvGrpSpPr>
          <p:nvPr/>
        </p:nvGrpSpPr>
        <p:grpSpPr bwMode="auto">
          <a:xfrm>
            <a:off x="304800" y="1651000"/>
            <a:ext cx="8610600" cy="5207000"/>
            <a:chOff x="192" y="1040"/>
            <a:chExt cx="5424" cy="3280"/>
          </a:xfrm>
        </p:grpSpPr>
        <p:sp>
          <p:nvSpPr>
            <p:cNvPr id="72709" name="Text Box 5"/>
            <p:cNvSpPr txBox="1">
              <a:spLocks noChangeArrowheads="1"/>
            </p:cNvSpPr>
            <p:nvPr/>
          </p:nvSpPr>
          <p:spPr bwMode="auto">
            <a:xfrm>
              <a:off x="28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72710" name="Text Box 6"/>
            <p:cNvSpPr txBox="1">
              <a:spLocks noChangeArrowheads="1"/>
            </p:cNvSpPr>
            <p:nvPr/>
          </p:nvSpPr>
          <p:spPr bwMode="auto">
            <a:xfrm>
              <a:off x="192" y="3104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SAB.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72711" name="Object 7"/>
            <p:cNvGraphicFramePr>
              <a:graphicFrameLocks noChangeAspect="1"/>
            </p:cNvGraphicFramePr>
            <p:nvPr/>
          </p:nvGraphicFramePr>
          <p:xfrm>
            <a:off x="1628" y="3392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22" name="Equation" r:id="rId5" imgW="520700" imgH="787400" progId="Equation.DSMT4">
                    <p:embed/>
                  </p:oleObj>
                </mc:Choice>
                <mc:Fallback>
                  <p:oleObj name="Equation" r:id="rId5" imgW="5207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8" y="3392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12" name="Object 8"/>
            <p:cNvGraphicFramePr>
              <a:graphicFrameLocks noChangeAspect="1"/>
            </p:cNvGraphicFramePr>
            <p:nvPr/>
          </p:nvGraphicFramePr>
          <p:xfrm>
            <a:off x="908" y="3824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23" name="Equation" r:id="rId7" imgW="520700" imgH="787400" progId="Equation.DSMT4">
                    <p:embed/>
                  </p:oleObj>
                </mc:Choice>
                <mc:Fallback>
                  <p:oleObj name="Equation" r:id="rId7" imgW="5207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8" y="3824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271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40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14.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</a:t>
            </a:r>
            <a:r>
              <a:rPr lang="ru-RU" altLang="ru-RU" sz="2800"/>
              <a:t>, все ребра которой равны 1,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A</a:t>
            </a:r>
            <a:r>
              <a:rPr lang="ru-RU" altLang="ru-RU" sz="2800"/>
              <a:t> до прямой </a:t>
            </a:r>
            <a:r>
              <a:rPr lang="en-US" altLang="ru-RU" sz="2800" i="1"/>
              <a:t>SC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7220" name="Group 4"/>
          <p:cNvGrpSpPr>
            <a:grpSpLocks/>
          </p:cNvGrpSpPr>
          <p:nvPr/>
        </p:nvGrpSpPr>
        <p:grpSpPr bwMode="auto">
          <a:xfrm>
            <a:off x="533400" y="1905000"/>
            <a:ext cx="7467600" cy="4800600"/>
            <a:chOff x="336" y="720"/>
            <a:chExt cx="4704" cy="3024"/>
          </a:xfrm>
        </p:grpSpPr>
        <p:sp>
          <p:nvSpPr>
            <p:cNvPr id="74757" name="Text Box 5"/>
            <p:cNvSpPr txBox="1">
              <a:spLocks noChangeArrowheads="1"/>
            </p:cNvSpPr>
            <p:nvPr/>
          </p:nvSpPr>
          <p:spPr bwMode="auto">
            <a:xfrm>
              <a:off x="384" y="3456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1. </a:t>
              </a:r>
            </a:p>
          </p:txBody>
        </p:sp>
        <p:sp>
          <p:nvSpPr>
            <p:cNvPr id="74758" name="Text Box 6"/>
            <p:cNvSpPr txBox="1">
              <a:spLocks noChangeArrowheads="1"/>
            </p:cNvSpPr>
            <p:nvPr/>
          </p:nvSpPr>
          <p:spPr bwMode="auto">
            <a:xfrm>
              <a:off x="336" y="2880"/>
              <a:ext cx="470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Треугольник </a:t>
              </a:r>
              <a:r>
                <a:rPr lang="en-US" altLang="ru-RU" sz="2400" i="1"/>
                <a:t>SAC </a:t>
              </a:r>
              <a:r>
                <a:rPr lang="ru-RU" altLang="ru-RU" sz="2400"/>
                <a:t>прямоугольный. Искомое расстояние равно катету </a:t>
              </a:r>
              <a:r>
                <a:rPr lang="en-US" altLang="ru-RU" sz="2400" i="1"/>
                <a:t>SA </a:t>
              </a:r>
              <a:r>
                <a:rPr lang="ru-RU" altLang="ru-RU" sz="2400"/>
                <a:t>и равно 1.</a:t>
              </a:r>
            </a:p>
          </p:txBody>
        </p:sp>
        <p:pic>
          <p:nvPicPr>
            <p:cNvPr id="7475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720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15.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SABCDEF</a:t>
            </a:r>
            <a:r>
              <a:rPr lang="ru-RU" altLang="ru-RU" sz="2800"/>
              <a:t>, боковые ребра которой равны 2,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а ребра основания – 1, 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S</a:t>
            </a:r>
            <a:r>
              <a:rPr lang="ru-RU" altLang="ru-RU" sz="2800"/>
              <a:t> до прямой </a:t>
            </a:r>
            <a:r>
              <a:rPr lang="en-US" altLang="ru-RU" sz="2800" i="1"/>
              <a:t>AB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3557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9275" name="Group 11"/>
          <p:cNvGrpSpPr>
            <a:grpSpLocks/>
          </p:cNvGrpSpPr>
          <p:nvPr/>
        </p:nvGrpSpPr>
        <p:grpSpPr bwMode="auto">
          <a:xfrm>
            <a:off x="304800" y="1651000"/>
            <a:ext cx="8610600" cy="5207000"/>
            <a:chOff x="192" y="1040"/>
            <a:chExt cx="5424" cy="3280"/>
          </a:xfrm>
        </p:grpSpPr>
        <p:sp>
          <p:nvSpPr>
            <p:cNvPr id="76805" name="Text Box 5"/>
            <p:cNvSpPr txBox="1">
              <a:spLocks noChangeArrowheads="1"/>
            </p:cNvSpPr>
            <p:nvPr/>
          </p:nvSpPr>
          <p:spPr bwMode="auto">
            <a:xfrm>
              <a:off x="28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76806" name="Text Box 6"/>
            <p:cNvSpPr txBox="1">
              <a:spLocks noChangeArrowheads="1"/>
            </p:cNvSpPr>
            <p:nvPr/>
          </p:nvSpPr>
          <p:spPr bwMode="auto">
            <a:xfrm>
              <a:off x="192" y="3104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SH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SAB.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76807" name="Object 7"/>
            <p:cNvGraphicFramePr>
              <a:graphicFrameLocks noChangeAspect="1"/>
            </p:cNvGraphicFramePr>
            <p:nvPr/>
          </p:nvGraphicFramePr>
          <p:xfrm>
            <a:off x="1584" y="3392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18" name="Equation" r:id="rId5" imgW="660400" imgH="787400" progId="Equation.DSMT4">
                    <p:embed/>
                  </p:oleObj>
                </mc:Choice>
                <mc:Fallback>
                  <p:oleObj name="Equation" r:id="rId5" imgW="6604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3392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808" name="Object 8"/>
            <p:cNvGraphicFramePr>
              <a:graphicFrameLocks noChangeAspect="1"/>
            </p:cNvGraphicFramePr>
            <p:nvPr/>
          </p:nvGraphicFramePr>
          <p:xfrm>
            <a:off x="864" y="3824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19" name="Equation" r:id="rId7" imgW="660400" imgH="787400" progId="Equation.DSMT4">
                    <p:embed/>
                  </p:oleObj>
                </mc:Choice>
                <mc:Fallback>
                  <p:oleObj name="Equation" r:id="rId7" imgW="6604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824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680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40"/>
              <a:ext cx="2241" cy="2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16.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SABCDEF</a:t>
            </a:r>
            <a:r>
              <a:rPr lang="ru-RU" altLang="ru-RU" sz="2800"/>
              <a:t>, боковые ребра которой равны 2,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а ребра основания – 1, 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S</a:t>
            </a:r>
            <a:r>
              <a:rPr lang="ru-RU" altLang="ru-RU" sz="2800"/>
              <a:t> до прямой </a:t>
            </a:r>
            <a:r>
              <a:rPr lang="en-US" altLang="ru-RU" sz="2800" i="1"/>
              <a:t>AC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557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1323" name="Group 11"/>
          <p:cNvGrpSpPr>
            <a:grpSpLocks/>
          </p:cNvGrpSpPr>
          <p:nvPr/>
        </p:nvGrpSpPr>
        <p:grpSpPr bwMode="auto">
          <a:xfrm>
            <a:off x="304800" y="1727200"/>
            <a:ext cx="8610600" cy="5130800"/>
            <a:chOff x="192" y="1088"/>
            <a:chExt cx="5424" cy="3232"/>
          </a:xfrm>
        </p:grpSpPr>
        <p:sp>
          <p:nvSpPr>
            <p:cNvPr id="78853" name="Text Box 5"/>
            <p:cNvSpPr txBox="1">
              <a:spLocks noChangeArrowheads="1"/>
            </p:cNvSpPr>
            <p:nvPr/>
          </p:nvSpPr>
          <p:spPr bwMode="auto">
            <a:xfrm>
              <a:off x="28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78854" name="Text Box 6"/>
            <p:cNvSpPr txBox="1">
              <a:spLocks noChangeArrowheads="1"/>
            </p:cNvSpPr>
            <p:nvPr/>
          </p:nvSpPr>
          <p:spPr bwMode="auto">
            <a:xfrm>
              <a:off x="192" y="3152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SH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SAC.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78855" name="Object 7"/>
            <p:cNvGraphicFramePr>
              <a:graphicFrameLocks noChangeAspect="1"/>
            </p:cNvGraphicFramePr>
            <p:nvPr/>
          </p:nvGraphicFramePr>
          <p:xfrm>
            <a:off x="1584" y="3440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866" name="Equation" r:id="rId5" imgW="660400" imgH="787400" progId="Equation.DSMT4">
                    <p:embed/>
                  </p:oleObj>
                </mc:Choice>
                <mc:Fallback>
                  <p:oleObj name="Equation" r:id="rId5" imgW="6604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3440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8856" name="Object 8"/>
            <p:cNvGraphicFramePr>
              <a:graphicFrameLocks noChangeAspect="1"/>
            </p:cNvGraphicFramePr>
            <p:nvPr/>
          </p:nvGraphicFramePr>
          <p:xfrm>
            <a:off x="864" y="3824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867" name="Equation" r:id="rId7" imgW="660400" imgH="787400" progId="Equation.DSMT4">
                    <p:embed/>
                  </p:oleObj>
                </mc:Choice>
                <mc:Fallback>
                  <p:oleObj name="Equation" r:id="rId7" imgW="6604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824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8857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088"/>
              <a:ext cx="2241" cy="2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17.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SABCDEF</a:t>
            </a:r>
            <a:r>
              <a:rPr lang="ru-RU" altLang="ru-RU" sz="2800"/>
              <a:t>, боковые ребра которой равны 2,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а ребра основания – 1, 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вершины </a:t>
            </a:r>
            <a:r>
              <a:rPr lang="en-US" altLang="ru-RU" sz="2800" i="1"/>
              <a:t>S</a:t>
            </a:r>
            <a:r>
              <a:rPr lang="ru-RU" altLang="ru-RU" sz="2800"/>
              <a:t> до прямой </a:t>
            </a:r>
            <a:r>
              <a:rPr lang="en-US" altLang="ru-RU" sz="2800" i="1"/>
              <a:t>AD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3557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3371" name="Group 11"/>
          <p:cNvGrpSpPr>
            <a:grpSpLocks/>
          </p:cNvGrpSpPr>
          <p:nvPr/>
        </p:nvGrpSpPr>
        <p:grpSpPr bwMode="auto">
          <a:xfrm>
            <a:off x="304800" y="1905000"/>
            <a:ext cx="8610600" cy="4876800"/>
            <a:chOff x="192" y="1200"/>
            <a:chExt cx="5424" cy="3072"/>
          </a:xfrm>
        </p:grpSpPr>
        <p:sp>
          <p:nvSpPr>
            <p:cNvPr id="80901" name="Text Box 5"/>
            <p:cNvSpPr txBox="1">
              <a:spLocks noChangeArrowheads="1"/>
            </p:cNvSpPr>
            <p:nvPr/>
          </p:nvSpPr>
          <p:spPr bwMode="auto">
            <a:xfrm>
              <a:off x="288" y="3984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192" y="3216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SH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SAD.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80903" name="Object 7"/>
            <p:cNvGraphicFramePr>
              <a:graphicFrameLocks noChangeAspect="1"/>
            </p:cNvGraphicFramePr>
            <p:nvPr/>
          </p:nvGraphicFramePr>
          <p:xfrm>
            <a:off x="1632" y="3600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4" name="Equation" r:id="rId5" imgW="444307" imgH="393529" progId="Equation.DSMT4">
                    <p:embed/>
                  </p:oleObj>
                </mc:Choice>
                <mc:Fallback>
                  <p:oleObj name="Equation" r:id="rId5" imgW="444307" imgH="39352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3600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904" name="Object 8"/>
            <p:cNvGraphicFramePr>
              <a:graphicFrameLocks noChangeAspect="1"/>
            </p:cNvGraphicFramePr>
            <p:nvPr/>
          </p:nvGraphicFramePr>
          <p:xfrm>
            <a:off x="932" y="4012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5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2" y="4012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090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00"/>
              <a:ext cx="2241" cy="2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18.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SABCDEF</a:t>
            </a:r>
            <a:r>
              <a:rPr lang="ru-RU" altLang="ru-RU" sz="2800"/>
              <a:t>, боковые ребра которой равны 2,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а ребра основания – 1, 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точки </a:t>
            </a:r>
            <a:r>
              <a:rPr lang="en-US" altLang="ru-RU" sz="2800" i="1"/>
              <a:t>A</a:t>
            </a:r>
            <a:r>
              <a:rPr lang="ru-RU" altLang="ru-RU" sz="2800"/>
              <a:t> до прямой </a:t>
            </a:r>
            <a:r>
              <a:rPr lang="en-US" altLang="ru-RU" sz="2800" i="1"/>
              <a:t>SD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3557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9515" name="Group 11"/>
          <p:cNvGrpSpPr>
            <a:grpSpLocks/>
          </p:cNvGrpSpPr>
          <p:nvPr/>
        </p:nvGrpSpPr>
        <p:grpSpPr bwMode="auto">
          <a:xfrm>
            <a:off x="304800" y="2057400"/>
            <a:ext cx="8610600" cy="4572000"/>
            <a:chOff x="192" y="1296"/>
            <a:chExt cx="5424" cy="2880"/>
          </a:xfrm>
        </p:grpSpPr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288" y="3888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192" y="3360"/>
              <a:ext cx="542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равностороннего треугольника </a:t>
              </a:r>
              <a:r>
                <a:rPr lang="en-US" altLang="ru-RU" sz="2400" i="1"/>
                <a:t>SAD.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82951" name="Object 7"/>
            <p:cNvGraphicFramePr>
              <a:graphicFrameLocks noChangeAspect="1"/>
            </p:cNvGraphicFramePr>
            <p:nvPr/>
          </p:nvGraphicFramePr>
          <p:xfrm>
            <a:off x="4224" y="3600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62" name="Equation" r:id="rId5" imgW="444307" imgH="393529" progId="Equation.DSMT4">
                    <p:embed/>
                  </p:oleObj>
                </mc:Choice>
                <mc:Fallback>
                  <p:oleObj name="Equation" r:id="rId5" imgW="444307" imgH="39352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3600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52" name="Object 8"/>
            <p:cNvGraphicFramePr>
              <a:graphicFrameLocks noChangeAspect="1"/>
            </p:cNvGraphicFramePr>
            <p:nvPr/>
          </p:nvGraphicFramePr>
          <p:xfrm>
            <a:off x="932" y="3916"/>
            <a:ext cx="280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63" name="Equation" r:id="rId7" imgW="444307" imgH="393529" progId="Equation.DSMT4">
                    <p:embed/>
                  </p:oleObj>
                </mc:Choice>
                <mc:Fallback>
                  <p:oleObj name="Equation" r:id="rId7" imgW="444307" imgH="39352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2" y="3916"/>
                          <a:ext cx="280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295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96"/>
              <a:ext cx="2241" cy="2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19.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BA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grpSp>
        <p:nvGrpSpPr>
          <p:cNvPr id="178179" name="Group 3"/>
          <p:cNvGrpSpPr>
            <a:grpSpLocks/>
          </p:cNvGrpSpPr>
          <p:nvPr/>
        </p:nvGrpSpPr>
        <p:grpSpPr bwMode="auto">
          <a:xfrm>
            <a:off x="958850" y="4876800"/>
            <a:ext cx="5943600" cy="914400"/>
            <a:chOff x="604" y="3072"/>
            <a:chExt cx="3744" cy="576"/>
          </a:xfrm>
        </p:grpSpPr>
        <p:sp>
          <p:nvSpPr>
            <p:cNvPr id="84997" name="Text Box 4"/>
            <p:cNvSpPr txBox="1">
              <a:spLocks noChangeArrowheads="1"/>
            </p:cNvSpPr>
            <p:nvPr/>
          </p:nvSpPr>
          <p:spPr bwMode="auto">
            <a:xfrm>
              <a:off x="604" y="319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84998" name="Object 5"/>
            <p:cNvGraphicFramePr>
              <a:graphicFrameLocks noChangeAspect="1"/>
            </p:cNvGraphicFramePr>
            <p:nvPr/>
          </p:nvGraphicFramePr>
          <p:xfrm>
            <a:off x="1192" y="3072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03" name="Equation" r:id="rId3" imgW="622300" imgH="914400" progId="Equation.DSMT4">
                    <p:embed/>
                  </p:oleObj>
                </mc:Choice>
                <mc:Fallback>
                  <p:oleObj name="Equation" r:id="rId3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2" y="3072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499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071938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20.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BC</a:t>
            </a:r>
            <a:r>
              <a:rPr lang="ru-RU" altLang="ru-RU" sz="2400" i="1"/>
              <a:t>.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814763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6923" name="Group 11"/>
          <p:cNvGrpSpPr>
            <a:grpSpLocks/>
          </p:cNvGrpSpPr>
          <p:nvPr/>
        </p:nvGrpSpPr>
        <p:grpSpPr bwMode="auto">
          <a:xfrm>
            <a:off x="304800" y="1143000"/>
            <a:ext cx="8686800" cy="5480050"/>
            <a:chOff x="192" y="720"/>
            <a:chExt cx="5472" cy="3452"/>
          </a:xfrm>
        </p:grpSpPr>
        <p:sp>
          <p:nvSpPr>
            <p:cNvPr id="86021" name="Text Box 5"/>
            <p:cNvSpPr txBox="1">
              <a:spLocks noChangeArrowheads="1"/>
            </p:cNvSpPr>
            <p:nvPr/>
          </p:nvSpPr>
          <p:spPr bwMode="auto">
            <a:xfrm>
              <a:off x="288" y="3744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86022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472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Продолжим отрезки </a:t>
              </a:r>
              <a:r>
                <a:rPr lang="en-US" altLang="ru-RU" sz="2400" i="1"/>
                <a:t>CB</a:t>
              </a:r>
              <a:r>
                <a:rPr lang="en-US" altLang="ru-RU" sz="2400"/>
                <a:t> </a:t>
              </a:r>
              <a:r>
                <a:rPr lang="ru-RU" altLang="ru-RU" sz="2400"/>
                <a:t>и</a:t>
              </a:r>
              <a:r>
                <a:rPr lang="ru-RU" altLang="ru-RU" sz="2400" i="1"/>
                <a:t> </a:t>
              </a:r>
              <a:r>
                <a:rPr lang="en-US" altLang="ru-RU" sz="2400" i="1"/>
                <a:t>FA </a:t>
              </a:r>
              <a:r>
                <a:rPr lang="ru-RU" altLang="ru-RU" sz="2400"/>
                <a:t>до пересечения в точке </a:t>
              </a:r>
              <a:r>
                <a:rPr lang="en-US" altLang="ru-RU" sz="2400" i="1"/>
                <a:t>G</a:t>
              </a:r>
              <a:r>
                <a:rPr lang="ru-RU" altLang="ru-RU" sz="2400"/>
                <a:t>. Треугольник </a:t>
              </a:r>
              <a:r>
                <a:rPr lang="en-US" altLang="ru-RU" sz="2400" i="1"/>
                <a:t>ABG </a:t>
              </a:r>
              <a:r>
                <a:rPr lang="ru-RU" altLang="ru-RU" sz="2400"/>
                <a:t>равносторонний. Искомым  расстоянием является длина высоты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ABG.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</a:t>
              </a:r>
              <a:endParaRPr lang="ru-RU" altLang="ru-RU" sz="2400" i="1"/>
            </a:p>
          </p:txBody>
        </p:sp>
        <p:graphicFrame>
          <p:nvGraphicFramePr>
            <p:cNvPr id="86023" name="Object 7"/>
            <p:cNvGraphicFramePr>
              <a:graphicFrameLocks noChangeAspect="1"/>
            </p:cNvGraphicFramePr>
            <p:nvPr/>
          </p:nvGraphicFramePr>
          <p:xfrm>
            <a:off x="4992" y="3312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34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3312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024" name="Object 8"/>
            <p:cNvGraphicFramePr>
              <a:graphicFrameLocks noChangeAspect="1"/>
            </p:cNvGraphicFramePr>
            <p:nvPr/>
          </p:nvGraphicFramePr>
          <p:xfrm>
            <a:off x="868" y="3596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35" name="Equation" r:id="rId6" imgW="596900" imgH="914400" progId="Equation.DSMT4">
                    <p:embed/>
                  </p:oleObj>
                </mc:Choice>
                <mc:Fallback>
                  <p:oleObj name="Equation" r:id="rId6" imgW="5969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8" y="3596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602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720"/>
              <a:ext cx="2403" cy="2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21.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BE</a:t>
            </a:r>
            <a:r>
              <a:rPr lang="ru-RU" altLang="ru-RU" sz="2400" i="1"/>
              <a:t>.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3814763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8971" name="Group 11"/>
          <p:cNvGrpSpPr>
            <a:grpSpLocks/>
          </p:cNvGrpSpPr>
          <p:nvPr/>
        </p:nvGrpSpPr>
        <p:grpSpPr bwMode="auto">
          <a:xfrm>
            <a:off x="304800" y="1371600"/>
            <a:ext cx="8534400" cy="5486400"/>
            <a:chOff x="192" y="864"/>
            <a:chExt cx="5376" cy="3456"/>
          </a:xfrm>
        </p:grpSpPr>
        <p:sp>
          <p:nvSpPr>
            <p:cNvPr id="87045" name="Text Box 5"/>
            <p:cNvSpPr txBox="1">
              <a:spLocks noChangeArrowheads="1"/>
            </p:cNvSpPr>
            <p:nvPr/>
          </p:nvSpPr>
          <p:spPr bwMode="auto">
            <a:xfrm>
              <a:off x="288" y="3888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87046" name="Text Box 6"/>
            <p:cNvSpPr txBox="1">
              <a:spLocks noChangeArrowheads="1"/>
            </p:cNvSpPr>
            <p:nvPr/>
          </p:nvSpPr>
          <p:spPr bwMode="auto">
            <a:xfrm>
              <a:off x="192" y="3024"/>
              <a:ext cx="5376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Пусть </a:t>
              </a:r>
              <a:r>
                <a:rPr lang="en-US" altLang="ru-RU" sz="2400" i="1"/>
                <a:t>O </a:t>
              </a:r>
              <a:r>
                <a:rPr lang="ru-RU" altLang="ru-RU" sz="2400" i="1"/>
                <a:t>– </a:t>
              </a:r>
              <a:r>
                <a:rPr lang="ru-RU" altLang="ru-RU" sz="2400"/>
                <a:t>центр нижнего основания</a:t>
              </a:r>
              <a:r>
                <a:rPr lang="en-US" altLang="ru-RU" sz="2400"/>
                <a:t>. </a:t>
              </a:r>
              <a:r>
                <a:rPr lang="ru-RU" altLang="ru-RU" sz="2400"/>
                <a:t>Треугольник </a:t>
              </a:r>
              <a:r>
                <a:rPr lang="en-US" altLang="ru-RU" sz="2400" i="1"/>
                <a:t>ABO </a:t>
              </a:r>
              <a:r>
                <a:rPr lang="ru-RU" altLang="ru-RU" sz="2400" i="1"/>
                <a:t>– </a:t>
              </a:r>
              <a:r>
                <a:rPr lang="ru-RU" altLang="ru-RU" sz="2400"/>
                <a:t>равносторонний. Искомое 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этого треугольника.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</a:t>
              </a:r>
              <a:endParaRPr lang="ru-RU" altLang="ru-RU" sz="2400" i="1"/>
            </a:p>
          </p:txBody>
        </p:sp>
        <p:graphicFrame>
          <p:nvGraphicFramePr>
            <p:cNvPr id="87047" name="Object 7"/>
            <p:cNvGraphicFramePr>
              <a:graphicFrameLocks noChangeAspect="1"/>
            </p:cNvGraphicFramePr>
            <p:nvPr/>
          </p:nvGraphicFramePr>
          <p:xfrm>
            <a:off x="2784" y="3456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058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456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048" name="Object 8"/>
            <p:cNvGraphicFramePr>
              <a:graphicFrameLocks noChangeAspect="1"/>
            </p:cNvGraphicFramePr>
            <p:nvPr/>
          </p:nvGraphicFramePr>
          <p:xfrm>
            <a:off x="912" y="3744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059" name="Equation" r:id="rId6" imgW="596900" imgH="914400" progId="Equation.DSMT4">
                    <p:embed/>
                  </p:oleObj>
                </mc:Choice>
                <mc:Fallback>
                  <p:oleObj name="Equation" r:id="rId6" imgW="5969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744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7049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864"/>
              <a:ext cx="2403" cy="2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22.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CF</a:t>
            </a:r>
            <a:r>
              <a:rPr lang="ru-RU" altLang="ru-RU" sz="2400" i="1"/>
              <a:t>.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814763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043" name="Group 11"/>
          <p:cNvGrpSpPr>
            <a:grpSpLocks/>
          </p:cNvGrpSpPr>
          <p:nvPr/>
        </p:nvGrpSpPr>
        <p:grpSpPr bwMode="auto">
          <a:xfrm>
            <a:off x="304800" y="1219200"/>
            <a:ext cx="8534400" cy="4984750"/>
            <a:chOff x="192" y="768"/>
            <a:chExt cx="5376" cy="3140"/>
          </a:xfrm>
        </p:grpSpPr>
        <p:sp>
          <p:nvSpPr>
            <p:cNvPr id="88069" name="Text Box 5"/>
            <p:cNvSpPr txBox="1">
              <a:spLocks noChangeArrowheads="1"/>
            </p:cNvSpPr>
            <p:nvPr/>
          </p:nvSpPr>
          <p:spPr bwMode="auto">
            <a:xfrm>
              <a:off x="288" y="345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88070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3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Проведем отрезок </a:t>
              </a:r>
              <a:r>
                <a:rPr lang="en-US" altLang="ru-RU" sz="2400" i="1"/>
                <a:t>AE</a:t>
              </a:r>
              <a:r>
                <a:rPr lang="en-US" altLang="ru-RU" sz="2400"/>
                <a:t>. </a:t>
              </a:r>
              <a:r>
                <a:rPr lang="ru-RU" altLang="ru-RU" sz="2400"/>
                <a:t>Обозначим </a:t>
              </a:r>
              <a:r>
                <a:rPr lang="en-US" altLang="ru-RU" sz="2400" i="1"/>
                <a:t>G </a:t>
              </a:r>
              <a:r>
                <a:rPr lang="ru-RU" altLang="ru-RU" sz="2400" i="1"/>
                <a:t>– </a:t>
              </a:r>
              <a:r>
                <a:rPr lang="ru-RU" altLang="ru-RU" sz="2400"/>
                <a:t>его точку пересечения с </a:t>
              </a:r>
              <a:r>
                <a:rPr lang="en-US" altLang="ru-RU" sz="2400" i="1"/>
                <a:t>C</a:t>
              </a:r>
              <a:r>
                <a:rPr lang="ru-RU" altLang="ru-RU" sz="2400" i="1"/>
                <a:t>А</a:t>
              </a:r>
              <a:r>
                <a:rPr lang="en-US" altLang="ru-RU" sz="2400"/>
                <a:t>.</a:t>
              </a:r>
              <a:r>
                <a:rPr lang="en-US" altLang="ru-RU" sz="2400" i="1"/>
                <a:t> AG – </a:t>
              </a:r>
              <a:r>
                <a:rPr lang="ru-RU" altLang="ru-RU" sz="2400"/>
                <a:t>искомое расстояние.</a:t>
              </a:r>
              <a:r>
                <a:rPr lang="en-US" altLang="ru-RU" sz="2400"/>
                <a:t> </a:t>
              </a:r>
              <a:r>
                <a:rPr lang="ru-RU" altLang="ru-RU" sz="2400"/>
                <a:t>Оно равно </a:t>
              </a:r>
              <a:endParaRPr lang="ru-RU" altLang="ru-RU" sz="2400" i="1"/>
            </a:p>
          </p:txBody>
        </p:sp>
        <p:graphicFrame>
          <p:nvGraphicFramePr>
            <p:cNvPr id="88071" name="Object 7"/>
            <p:cNvGraphicFramePr>
              <a:graphicFrameLocks noChangeAspect="1"/>
            </p:cNvGraphicFramePr>
            <p:nvPr/>
          </p:nvGraphicFramePr>
          <p:xfrm>
            <a:off x="4820" y="3044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82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0" y="3044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072" name="Object 8"/>
            <p:cNvGraphicFramePr>
              <a:graphicFrameLocks noChangeAspect="1"/>
            </p:cNvGraphicFramePr>
            <p:nvPr/>
          </p:nvGraphicFramePr>
          <p:xfrm>
            <a:off x="884" y="3332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083" name="Equation" r:id="rId6" imgW="596900" imgH="914400" progId="Equation.DSMT4">
                    <p:embed/>
                  </p:oleObj>
                </mc:Choice>
                <mc:Fallback>
                  <p:oleObj name="Equation" r:id="rId6" imgW="596900" imgH="914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3332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807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68"/>
              <a:ext cx="2403" cy="1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Курсы по выбору и элективные курсы</a:t>
            </a:r>
            <a:endParaRPr lang="ru-RU" sz="1800" dirty="0"/>
          </a:p>
        </p:txBody>
      </p:sp>
      <p:pic>
        <p:nvPicPr>
          <p:cNvPr id="4" name="Рисунок 3" descr="ОБЛОЖКА Многогранни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176680"/>
            <a:ext cx="2738073" cy="3620472"/>
          </a:xfrm>
          <a:prstGeom prst="rect">
            <a:avLst/>
          </a:prstGeom>
        </p:spPr>
      </p:pic>
      <p:pic>
        <p:nvPicPr>
          <p:cNvPr id="6" name="Рисунок 5" descr="ОБЛОЖКА  Простр.изоб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176680"/>
            <a:ext cx="2745287" cy="36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23.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D</a:t>
            </a:r>
            <a:r>
              <a:rPr lang="en-US" altLang="ru-RU" sz="2400" baseline="-25000"/>
              <a:t>1</a:t>
            </a:r>
            <a:r>
              <a:rPr lang="en-US" altLang="ru-RU" sz="2400" i="1"/>
              <a:t>E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3814763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091" name="Group 11"/>
          <p:cNvGrpSpPr>
            <a:grpSpLocks/>
          </p:cNvGrpSpPr>
          <p:nvPr/>
        </p:nvGrpSpPr>
        <p:grpSpPr bwMode="auto">
          <a:xfrm>
            <a:off x="304800" y="1295400"/>
            <a:ext cx="8839200" cy="4953000"/>
            <a:chOff x="192" y="816"/>
            <a:chExt cx="5568" cy="3120"/>
          </a:xfrm>
        </p:grpSpPr>
        <p:sp>
          <p:nvSpPr>
            <p:cNvPr id="89093" name="Text Box 6"/>
            <p:cNvSpPr txBox="1">
              <a:spLocks noChangeArrowheads="1"/>
            </p:cNvSpPr>
            <p:nvPr/>
          </p:nvSpPr>
          <p:spPr bwMode="auto">
            <a:xfrm>
              <a:off x="288" y="3648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r>
                <a:rPr lang="en-US" altLang="ru-RU" sz="2400">
                  <a:solidFill>
                    <a:srgbClr val="FF0000"/>
                  </a:solidFill>
                </a:rPr>
                <a:t>2.</a:t>
              </a:r>
              <a:r>
                <a:rPr lang="ru-RU" altLang="ru-RU" sz="2400">
                  <a:solidFill>
                    <a:srgbClr val="FF0000"/>
                  </a:solidFill>
                </a:rPr>
                <a:t>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89094" name="Text Box 7"/>
            <p:cNvSpPr txBox="1">
              <a:spLocks noChangeArrowheads="1"/>
            </p:cNvSpPr>
            <p:nvPr/>
          </p:nvSpPr>
          <p:spPr bwMode="auto">
            <a:xfrm>
              <a:off x="192" y="2880"/>
              <a:ext cx="556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AE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.</a:t>
              </a:r>
              <a:r>
                <a:rPr lang="en-US" altLang="ru-RU" sz="2400"/>
                <a:t>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AEE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имеем: </a:t>
              </a:r>
              <a:r>
                <a:rPr lang="en-US" altLang="ru-RU" sz="2400" i="1"/>
                <a:t>EE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AE =      .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</a:t>
              </a:r>
              <a:r>
                <a:rPr lang="ru-RU" altLang="ru-RU" sz="2400"/>
                <a:t> </a:t>
              </a:r>
              <a:r>
                <a:rPr lang="en-US" altLang="ru-RU" sz="2400"/>
                <a:t>2.</a:t>
              </a:r>
              <a:endParaRPr lang="ru-RU" altLang="ru-RU" sz="2400"/>
            </a:p>
          </p:txBody>
        </p:sp>
        <p:graphicFrame>
          <p:nvGraphicFramePr>
            <p:cNvPr id="89095" name="Object 8"/>
            <p:cNvGraphicFramePr>
              <a:graphicFrameLocks noChangeAspect="1"/>
            </p:cNvGraphicFramePr>
            <p:nvPr/>
          </p:nvGraphicFramePr>
          <p:xfrm>
            <a:off x="4944" y="3120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101" name="Equation" r:id="rId4" imgW="406048" imgH="393359" progId="Equation.DSMT4">
                    <p:embed/>
                  </p:oleObj>
                </mc:Choice>
                <mc:Fallback>
                  <p:oleObj name="Equation" r:id="rId4" imgW="406048" imgH="393359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3120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9096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16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24.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en-US" altLang="ru-RU" sz="2400" i="1"/>
              <a:t>D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814763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5114" name="Group 10"/>
          <p:cNvGrpSpPr>
            <a:grpSpLocks/>
          </p:cNvGrpSpPr>
          <p:nvPr/>
        </p:nvGrpSpPr>
        <p:grpSpPr bwMode="auto">
          <a:xfrm>
            <a:off x="304800" y="1219200"/>
            <a:ext cx="8839200" cy="5029200"/>
            <a:chOff x="192" y="768"/>
            <a:chExt cx="5568" cy="3168"/>
          </a:xfrm>
        </p:grpSpPr>
        <p:sp>
          <p:nvSpPr>
            <p:cNvPr id="90117" name="Text Box 5"/>
            <p:cNvSpPr txBox="1">
              <a:spLocks noChangeArrowheads="1"/>
            </p:cNvSpPr>
            <p:nvPr/>
          </p:nvSpPr>
          <p:spPr bwMode="auto">
            <a:xfrm>
              <a:off x="288" y="3648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r>
                <a:rPr lang="en-US" altLang="ru-RU" sz="2400">
                  <a:solidFill>
                    <a:srgbClr val="FF0000"/>
                  </a:solidFill>
                </a:rPr>
                <a:t>2.</a:t>
              </a:r>
              <a:r>
                <a:rPr lang="ru-RU" altLang="ru-RU" sz="2400">
                  <a:solidFill>
                    <a:srgbClr val="FF0000"/>
                  </a:solidFill>
                </a:rPr>
                <a:t>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90118" name="Text Box 6"/>
            <p:cNvSpPr txBox="1">
              <a:spLocks noChangeArrowheads="1"/>
            </p:cNvSpPr>
            <p:nvPr/>
          </p:nvSpPr>
          <p:spPr bwMode="auto">
            <a:xfrm>
              <a:off x="192" y="2880"/>
              <a:ext cx="556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.</a:t>
              </a:r>
              <a:r>
                <a:rPr lang="en-US" altLang="ru-RU" sz="2400"/>
                <a:t>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ACC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имеем: </a:t>
              </a:r>
              <a:r>
                <a:rPr lang="en-US" altLang="ru-RU" sz="2400" i="1"/>
                <a:t>CC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AC =      .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</a:t>
              </a:r>
              <a:r>
                <a:rPr lang="ru-RU" altLang="ru-RU" sz="2400"/>
                <a:t> </a:t>
              </a:r>
              <a:r>
                <a:rPr lang="en-US" altLang="ru-RU" sz="2400"/>
                <a:t>2.</a:t>
              </a:r>
              <a:endParaRPr lang="ru-RU" altLang="ru-RU" sz="2400"/>
            </a:p>
          </p:txBody>
        </p:sp>
        <p:graphicFrame>
          <p:nvGraphicFramePr>
            <p:cNvPr id="90119" name="Object 7"/>
            <p:cNvGraphicFramePr>
              <a:graphicFrameLocks noChangeAspect="1"/>
            </p:cNvGraphicFramePr>
            <p:nvPr/>
          </p:nvGraphicFramePr>
          <p:xfrm>
            <a:off x="4944" y="3120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25" name="Equation" r:id="rId4" imgW="406048" imgH="393359" progId="Equation.DSMT4">
                    <p:embed/>
                  </p:oleObj>
                </mc:Choice>
                <mc:Fallback>
                  <p:oleObj name="Equation" r:id="rId4" imgW="406048" imgH="393359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3120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012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768"/>
              <a:ext cx="2403" cy="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 от точки </a:t>
            </a:r>
            <a:r>
              <a:rPr lang="en-US" altLang="ru-RU" sz="2800" i="1"/>
              <a:t>A</a:t>
            </a:r>
            <a:r>
              <a:rPr lang="ru-RU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en-US" altLang="ru-RU" sz="2800" i="1">
                <a:cs typeface="Times New Roman" panose="02020603050405020304" pitchFamily="18" charset="0"/>
              </a:rPr>
              <a:t>C</a:t>
            </a:r>
            <a:r>
              <a:rPr lang="ru-RU" altLang="ru-RU" sz="2800" i="1"/>
              <a:t>.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6990" name="Group 14"/>
          <p:cNvGrpSpPr>
            <a:grpSpLocks/>
          </p:cNvGrpSpPr>
          <p:nvPr/>
        </p:nvGrpSpPr>
        <p:grpSpPr bwMode="auto">
          <a:xfrm>
            <a:off x="228600" y="1295400"/>
            <a:ext cx="8763000" cy="5346700"/>
            <a:chOff x="144" y="816"/>
            <a:chExt cx="5520" cy="3368"/>
          </a:xfrm>
        </p:grpSpPr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384" y="3696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91143" name="Object 7"/>
            <p:cNvGraphicFramePr>
              <a:graphicFrameLocks noChangeAspect="1"/>
            </p:cNvGraphicFramePr>
            <p:nvPr/>
          </p:nvGraphicFramePr>
          <p:xfrm>
            <a:off x="1144" y="3600"/>
            <a:ext cx="392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65" name="Equation" r:id="rId5" imgW="622300" imgH="927100" progId="Equation.DSMT4">
                    <p:embed/>
                  </p:oleObj>
                </mc:Choice>
                <mc:Fallback>
                  <p:oleObj name="Equation" r:id="rId5" imgW="622300" imgH="9271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4" y="3600"/>
                          <a:ext cx="392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144" name="Text Box 8"/>
            <p:cNvSpPr txBox="1">
              <a:spLocks noChangeArrowheads="1"/>
            </p:cNvSpPr>
            <p:nvPr/>
          </p:nvSpPr>
          <p:spPr bwMode="auto">
            <a:xfrm>
              <a:off x="144" y="2688"/>
              <a:ext cx="5520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AE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ACA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AC </a:t>
              </a:r>
              <a:r>
                <a:rPr lang="en-US" altLang="ru-RU" sz="2400"/>
                <a:t>=       , </a:t>
              </a:r>
              <a:r>
                <a:rPr lang="en-US" altLang="ru-RU" sz="2400" i="1"/>
                <a:t>CA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</a:t>
              </a:r>
              <a:r>
                <a:rPr lang="en-US" altLang="ru-RU" sz="2400"/>
                <a:t>      .</a:t>
              </a:r>
              <a:endParaRPr lang="ru-RU" altLang="ru-RU" sz="2400"/>
            </a:p>
          </p:txBody>
        </p:sp>
        <p:graphicFrame>
          <p:nvGraphicFramePr>
            <p:cNvPr id="91145" name="Object 9"/>
            <p:cNvGraphicFramePr>
              <a:graphicFrameLocks noChangeAspect="1"/>
            </p:cNvGraphicFramePr>
            <p:nvPr/>
          </p:nvGraphicFramePr>
          <p:xfrm>
            <a:off x="3648" y="2928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66" name="Equation" r:id="rId7" imgW="418918" imgH="380835" progId="Equation.DSMT4">
                    <p:embed/>
                  </p:oleObj>
                </mc:Choice>
                <mc:Fallback>
                  <p:oleObj name="Equation" r:id="rId7" imgW="418918" imgH="38083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928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146" name="Object 10"/>
            <p:cNvGraphicFramePr>
              <a:graphicFrameLocks noChangeAspect="1"/>
            </p:cNvGraphicFramePr>
            <p:nvPr/>
          </p:nvGraphicFramePr>
          <p:xfrm>
            <a:off x="4560" y="2928"/>
            <a:ext cx="258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67" name="Equation" r:id="rId9" imgW="406048" imgH="393359" progId="Equation.DSMT4">
                    <p:embed/>
                  </p:oleObj>
                </mc:Choice>
                <mc:Fallback>
                  <p:oleObj name="Equation" r:id="rId9" imgW="406048" imgH="393359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928"/>
                          <a:ext cx="258" cy="2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147" name="Object 11"/>
            <p:cNvGraphicFramePr>
              <a:graphicFrameLocks noChangeAspect="1"/>
            </p:cNvGraphicFramePr>
            <p:nvPr/>
          </p:nvGraphicFramePr>
          <p:xfrm>
            <a:off x="2016" y="3168"/>
            <a:ext cx="298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68" name="Equation" r:id="rId11" imgW="469696" imgH="799753" progId="Equation.DSMT4">
                    <p:embed/>
                  </p:oleObj>
                </mc:Choice>
                <mc:Fallback>
                  <p:oleObj name="Equation" r:id="rId11" imgW="469696" imgH="799753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3168"/>
                          <a:ext cx="298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1148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816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114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FF3300"/>
                </a:solidFill>
              </a:rPr>
              <a:t>Уровень С</a:t>
            </a:r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BD</a:t>
            </a:r>
            <a:r>
              <a:rPr lang="ru-RU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9038" name="Group 14"/>
          <p:cNvGrpSpPr>
            <a:grpSpLocks/>
          </p:cNvGrpSpPr>
          <p:nvPr/>
        </p:nvGrpSpPr>
        <p:grpSpPr bwMode="auto">
          <a:xfrm>
            <a:off x="228600" y="1295400"/>
            <a:ext cx="8915400" cy="5270500"/>
            <a:chOff x="144" y="816"/>
            <a:chExt cx="5616" cy="3320"/>
          </a:xfrm>
        </p:grpSpPr>
        <p:sp>
          <p:nvSpPr>
            <p:cNvPr id="93189" name="Text Box 6"/>
            <p:cNvSpPr txBox="1">
              <a:spLocks noChangeArrowheads="1"/>
            </p:cNvSpPr>
            <p:nvPr/>
          </p:nvSpPr>
          <p:spPr bwMode="auto">
            <a:xfrm>
              <a:off x="528" y="3648"/>
              <a:ext cx="129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93190" name="Object 7"/>
            <p:cNvGraphicFramePr>
              <a:graphicFrameLocks noChangeAspect="1"/>
            </p:cNvGraphicFramePr>
            <p:nvPr/>
          </p:nvGraphicFramePr>
          <p:xfrm>
            <a:off x="1288" y="3552"/>
            <a:ext cx="392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2" name="Equation" r:id="rId5" imgW="622300" imgH="927100" progId="Equation.DSMT4">
                    <p:embed/>
                  </p:oleObj>
                </mc:Choice>
                <mc:Fallback>
                  <p:oleObj name="Equation" r:id="rId5" imgW="622300" imgH="9271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8" y="3552"/>
                          <a:ext cx="392" cy="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1" name="Text Box 8"/>
            <p:cNvSpPr txBox="1">
              <a:spLocks noChangeArrowheads="1"/>
            </p:cNvSpPr>
            <p:nvPr/>
          </p:nvSpPr>
          <p:spPr bwMode="auto">
            <a:xfrm>
              <a:off x="144" y="2688"/>
              <a:ext cx="561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AE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ABD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AB</a:t>
              </a:r>
              <a:r>
                <a:rPr lang="en-US" altLang="ru-RU" sz="2400"/>
                <a:t> = 1, </a:t>
              </a:r>
              <a:r>
                <a:rPr lang="en-US" altLang="ru-RU" sz="2400" i="1"/>
                <a:t>AD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 </a:t>
              </a:r>
              <a:r>
                <a:rPr lang="en-US" altLang="ru-RU" sz="2400"/>
                <a:t>=       , </a:t>
              </a:r>
              <a:r>
                <a:rPr lang="en-US" altLang="ru-RU" sz="2400" i="1"/>
                <a:t>BD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AE = </a:t>
              </a:r>
              <a:r>
                <a:rPr lang="en-US" altLang="ru-RU" sz="2400"/>
                <a:t>      .</a:t>
              </a:r>
              <a:endParaRPr lang="ru-RU" altLang="ru-RU" sz="2400"/>
            </a:p>
          </p:txBody>
        </p:sp>
        <p:graphicFrame>
          <p:nvGraphicFramePr>
            <p:cNvPr id="93192" name="Object 9"/>
            <p:cNvGraphicFramePr>
              <a:graphicFrameLocks noChangeAspect="1"/>
            </p:cNvGraphicFramePr>
            <p:nvPr/>
          </p:nvGraphicFramePr>
          <p:xfrm>
            <a:off x="3696" y="2928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3" name="Equation" r:id="rId7" imgW="418918" imgH="380835" progId="Equation.DSMT4">
                    <p:embed/>
                  </p:oleObj>
                </mc:Choice>
                <mc:Fallback>
                  <p:oleObj name="Equation" r:id="rId7" imgW="418918" imgH="38083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928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193" name="Object 10"/>
            <p:cNvGraphicFramePr>
              <a:graphicFrameLocks noChangeAspect="1"/>
            </p:cNvGraphicFramePr>
            <p:nvPr/>
          </p:nvGraphicFramePr>
          <p:xfrm>
            <a:off x="4608" y="2928"/>
            <a:ext cx="258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4" name="Equation" r:id="rId9" imgW="406048" imgH="393359" progId="Equation.DSMT4">
                    <p:embed/>
                  </p:oleObj>
                </mc:Choice>
                <mc:Fallback>
                  <p:oleObj name="Equation" r:id="rId9" imgW="406048" imgH="393359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2928"/>
                          <a:ext cx="258" cy="2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194" name="Object 11"/>
            <p:cNvGraphicFramePr>
              <a:graphicFrameLocks noChangeAspect="1"/>
            </p:cNvGraphicFramePr>
            <p:nvPr/>
          </p:nvGraphicFramePr>
          <p:xfrm>
            <a:off x="2016" y="3168"/>
            <a:ext cx="298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5" name="Equation" r:id="rId11" imgW="469696" imgH="799753" progId="Equation.DSMT4">
                    <p:embed/>
                  </p:oleObj>
                </mc:Choice>
                <mc:Fallback>
                  <p:oleObj name="Equation" r:id="rId11" imgW="469696" imgH="799753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3168"/>
                          <a:ext cx="298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3195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816"/>
              <a:ext cx="2342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точка </a:t>
            </a:r>
            <a:r>
              <a:rPr lang="en-US" altLang="ru-RU" sz="2800" i="1"/>
              <a:t>E </a:t>
            </a:r>
            <a:r>
              <a:rPr lang="ru-RU" altLang="ru-RU" sz="2800"/>
              <a:t>– середина ребра </a:t>
            </a:r>
            <a:r>
              <a:rPr lang="en-US" altLang="ru-RU" sz="2800" i="1"/>
              <a:t>C</a:t>
            </a:r>
            <a:r>
              <a:rPr lang="en-US" altLang="ru-RU" sz="2800" baseline="-25000"/>
              <a:t>1</a:t>
            </a:r>
            <a:r>
              <a:rPr lang="en-US" altLang="ru-RU" sz="2800" i="1"/>
              <a:t>D</a:t>
            </a:r>
            <a:r>
              <a:rPr lang="en-US" altLang="ru-RU" sz="2800" baseline="-25000"/>
              <a:t>1</a:t>
            </a:r>
            <a:r>
              <a:rPr lang="en-US" altLang="ru-RU" sz="2800"/>
              <a:t>.</a:t>
            </a:r>
            <a:r>
              <a:rPr lang="en-US" altLang="ru-RU" sz="2800" i="1"/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BE</a:t>
            </a:r>
            <a:r>
              <a:rPr lang="ru-RU" altLang="ru-RU" sz="2800" i="1"/>
              <a:t>.</a:t>
            </a:r>
          </a:p>
        </p:txBody>
      </p:sp>
      <p:pic>
        <p:nvPicPr>
          <p:cNvPr id="952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315277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8672" name="Group 16"/>
          <p:cNvGrpSpPr>
            <a:grpSpLocks/>
          </p:cNvGrpSpPr>
          <p:nvPr/>
        </p:nvGrpSpPr>
        <p:grpSpPr bwMode="auto">
          <a:xfrm>
            <a:off x="228600" y="1295400"/>
            <a:ext cx="8915400" cy="5222875"/>
            <a:chOff x="144" y="816"/>
            <a:chExt cx="5616" cy="3290"/>
          </a:xfrm>
        </p:grpSpPr>
        <p:sp>
          <p:nvSpPr>
            <p:cNvPr id="95237" name="Text Box 5"/>
            <p:cNvSpPr txBox="1">
              <a:spLocks noChangeArrowheads="1"/>
            </p:cNvSpPr>
            <p:nvPr/>
          </p:nvSpPr>
          <p:spPr bwMode="auto">
            <a:xfrm>
              <a:off x="528" y="3648"/>
              <a:ext cx="129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>
                  <a:solidFill>
                    <a:srgbClr val="FF3300"/>
                  </a:solidFill>
                </a:rPr>
                <a:t>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sp>
          <p:nvSpPr>
            <p:cNvPr id="95238" name="Text Box 7"/>
            <p:cNvSpPr txBox="1">
              <a:spLocks noChangeArrowheads="1"/>
            </p:cNvSpPr>
            <p:nvPr/>
          </p:nvSpPr>
          <p:spPr bwMode="auto">
            <a:xfrm>
              <a:off x="144" y="2688"/>
              <a:ext cx="5616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равнобедренного треугольника </a:t>
              </a:r>
              <a:r>
                <a:rPr lang="en-US" altLang="ru-RU" sz="2400" i="1"/>
                <a:t>ABE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AB</a:t>
              </a:r>
              <a:r>
                <a:rPr lang="en-US" altLang="ru-RU" sz="2400"/>
                <a:t> = 1, </a:t>
              </a:r>
              <a:r>
                <a:rPr lang="en-US" altLang="ru-RU" sz="2400" i="1"/>
                <a:t>AE </a:t>
              </a:r>
              <a:r>
                <a:rPr lang="en-US" altLang="ru-RU" sz="2400"/>
                <a:t>= </a:t>
              </a:r>
              <a:r>
                <a:rPr lang="en-US" altLang="ru-RU" sz="2400" i="1"/>
                <a:t>BE</a:t>
              </a:r>
              <a:r>
                <a:rPr lang="en-US" altLang="ru-RU" sz="2400"/>
                <a:t> = 1,5.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AH = 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95239" name="Object 10"/>
            <p:cNvGraphicFramePr>
              <a:graphicFrameLocks noChangeAspect="1"/>
            </p:cNvGraphicFramePr>
            <p:nvPr/>
          </p:nvGraphicFramePr>
          <p:xfrm>
            <a:off x="2064" y="3168"/>
            <a:ext cx="443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50" name="Equation" r:id="rId5" imgW="698500" imgH="800100" progId="Equation.DSMT4">
                    <p:embed/>
                  </p:oleObj>
                </mc:Choice>
                <mc:Fallback>
                  <p:oleObj name="Equation" r:id="rId5" imgW="698500" imgH="8001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3168"/>
                          <a:ext cx="443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240" name="Object 14"/>
            <p:cNvGraphicFramePr>
              <a:graphicFrameLocks noChangeAspect="1"/>
            </p:cNvGraphicFramePr>
            <p:nvPr/>
          </p:nvGraphicFramePr>
          <p:xfrm>
            <a:off x="1248" y="3600"/>
            <a:ext cx="443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51" name="Equation" r:id="rId7" imgW="698500" imgH="800100" progId="Equation.DSMT4">
                    <p:embed/>
                  </p:oleObj>
                </mc:Choice>
                <mc:Fallback>
                  <p:oleObj name="Equation" r:id="rId7" imgW="698500" imgH="8001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600"/>
                          <a:ext cx="443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5241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816"/>
              <a:ext cx="1986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4.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точка </a:t>
            </a:r>
            <a:r>
              <a:rPr lang="en-US" altLang="ru-RU" sz="2800" i="1"/>
              <a:t>E </a:t>
            </a:r>
            <a:r>
              <a:rPr lang="ru-RU" altLang="ru-RU" sz="2800"/>
              <a:t>– середина ребра </a:t>
            </a:r>
            <a:r>
              <a:rPr lang="en-US" altLang="ru-RU" sz="2800" i="1"/>
              <a:t>C</a:t>
            </a:r>
            <a:r>
              <a:rPr lang="en-US" altLang="ru-RU" sz="2800" baseline="-25000"/>
              <a:t>1</a:t>
            </a:r>
            <a:r>
              <a:rPr lang="en-US" altLang="ru-RU" sz="2800" i="1"/>
              <a:t>D</a:t>
            </a:r>
            <a:r>
              <a:rPr lang="en-US" altLang="ru-RU" sz="2800" baseline="-25000"/>
              <a:t>1</a:t>
            </a:r>
            <a:r>
              <a:rPr lang="en-US" altLang="ru-RU" sz="2800"/>
              <a:t>.</a:t>
            </a:r>
            <a:r>
              <a:rPr lang="en-US" altLang="ru-RU" sz="2800" i="1"/>
              <a:t> </a:t>
            </a:r>
            <a:r>
              <a:rPr lang="ru-RU" altLang="ru-RU" sz="2800"/>
              <a:t>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 точки </a:t>
            </a:r>
            <a:r>
              <a:rPr lang="en-US" altLang="ru-RU" sz="2800" i="1"/>
              <a:t>A</a:t>
            </a:r>
            <a:r>
              <a:rPr lang="en-US" altLang="ru-RU" sz="2800" baseline="-25000"/>
              <a:t>1</a:t>
            </a:r>
            <a:r>
              <a:rPr lang="en-US" altLang="ru-RU" sz="2800" i="1"/>
              <a:t>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прям</a:t>
            </a:r>
            <a:r>
              <a:rPr lang="ru-RU" altLang="ru-RU" sz="2800"/>
              <a:t>ой </a:t>
            </a:r>
            <a:r>
              <a:rPr lang="en-US" altLang="ru-RU" sz="2800" i="1">
                <a:cs typeface="Times New Roman" panose="02020603050405020304" pitchFamily="18" charset="0"/>
              </a:rPr>
              <a:t>BE</a:t>
            </a:r>
            <a:r>
              <a:rPr lang="ru-RU" altLang="ru-RU" sz="2800" i="1"/>
              <a:t>.</a:t>
            </a:r>
          </a:p>
        </p:txBody>
      </p:sp>
      <p:pic>
        <p:nvPicPr>
          <p:cNvPr id="972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95400"/>
            <a:ext cx="313055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0719" name="Group 15"/>
          <p:cNvGrpSpPr>
            <a:grpSpLocks/>
          </p:cNvGrpSpPr>
          <p:nvPr/>
        </p:nvGrpSpPr>
        <p:grpSpPr bwMode="auto">
          <a:xfrm>
            <a:off x="228600" y="1295400"/>
            <a:ext cx="8915400" cy="5243513"/>
            <a:chOff x="144" y="816"/>
            <a:chExt cx="5616" cy="3303"/>
          </a:xfrm>
        </p:grpSpPr>
        <p:sp>
          <p:nvSpPr>
            <p:cNvPr id="97285" name="Text Box 6"/>
            <p:cNvSpPr txBox="1">
              <a:spLocks noChangeArrowheads="1"/>
            </p:cNvSpPr>
            <p:nvPr/>
          </p:nvSpPr>
          <p:spPr bwMode="auto">
            <a:xfrm>
              <a:off x="240" y="3792"/>
              <a:ext cx="129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</a:t>
              </a:r>
              <a:r>
                <a:rPr lang="en-US" altLang="ru-RU" sz="2800"/>
                <a:t> </a:t>
              </a:r>
              <a:r>
                <a:rPr lang="ru-RU" altLang="ru-RU" sz="2800"/>
                <a:t>1.</a:t>
              </a:r>
              <a:endParaRPr lang="ru-RU" altLang="ru-RU" sz="2800" baseline="30000"/>
            </a:p>
          </p:txBody>
        </p:sp>
        <p:sp>
          <p:nvSpPr>
            <p:cNvPr id="97286" name="Text Box 7"/>
            <p:cNvSpPr txBox="1">
              <a:spLocks noChangeArrowheads="1"/>
            </p:cNvSpPr>
            <p:nvPr/>
          </p:nvSpPr>
          <p:spPr bwMode="auto">
            <a:xfrm>
              <a:off x="144" y="2688"/>
              <a:ext cx="5616" cy="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BE</a:t>
              </a:r>
              <a:r>
                <a:rPr lang="en-US" altLang="ru-RU" sz="2400"/>
                <a:t>. </a:t>
              </a:r>
              <a:r>
                <a:rPr lang="ru-RU" altLang="ru-RU" sz="2400"/>
                <a:t>Имеем,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/>
                <a:t> =         </a:t>
              </a:r>
              <a:r>
                <a:rPr lang="en-US" altLang="ru-RU" sz="2400" i="1"/>
                <a:t>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E </a:t>
              </a:r>
              <a:r>
                <a:rPr lang="en-US" altLang="ru-RU" sz="2400"/>
                <a:t>=          </a:t>
              </a:r>
              <a:r>
                <a:rPr lang="en-US" altLang="ru-RU" sz="2400" i="1"/>
                <a:t>BE =</a:t>
              </a:r>
              <a:r>
                <a:rPr lang="en-US" altLang="ru-RU" sz="2400"/>
                <a:t>1,5. 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По теореме косинусов, находим                              Следовательно, </a:t>
              </a:r>
              <a:r>
                <a:rPr lang="en-US" altLang="ru-RU" sz="2400" i="1"/>
                <a:t>A</a:t>
              </a:r>
              <a:r>
                <a:rPr lang="ru-RU" altLang="ru-RU" sz="2400" baseline="-25000"/>
                <a:t>1</a:t>
              </a:r>
              <a:r>
                <a:rPr lang="en-US" altLang="ru-RU" sz="2400" i="1"/>
                <a:t>H = </a:t>
              </a:r>
              <a:r>
                <a:rPr lang="ru-RU" altLang="ru-RU" sz="2400"/>
                <a:t>1.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97287" name="Object 8"/>
            <p:cNvGraphicFramePr>
              <a:graphicFrameLocks noChangeAspect="1"/>
            </p:cNvGraphicFramePr>
            <p:nvPr/>
          </p:nvGraphicFramePr>
          <p:xfrm>
            <a:off x="2880" y="3168"/>
            <a:ext cx="1361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303" name="Equation" r:id="rId5" imgW="2146300" imgH="787400" progId="Equation.DSMT4">
                    <p:embed/>
                  </p:oleObj>
                </mc:Choice>
                <mc:Fallback>
                  <p:oleObj name="Equation" r:id="rId5" imgW="21463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3168"/>
                          <a:ext cx="1361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288" name="Object 12"/>
            <p:cNvGraphicFramePr>
              <a:graphicFrameLocks noChangeAspect="1"/>
            </p:cNvGraphicFramePr>
            <p:nvPr/>
          </p:nvGraphicFramePr>
          <p:xfrm>
            <a:off x="2784" y="2880"/>
            <a:ext cx="304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304" name="Equation" r:id="rId7" imgW="558800" imgH="787400" progId="Equation.DSMT4">
                    <p:embed/>
                  </p:oleObj>
                </mc:Choice>
                <mc:Fallback>
                  <p:oleObj name="Equation" r:id="rId7" imgW="558800" imgH="7874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2880"/>
                          <a:ext cx="304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7289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" y="816"/>
              <a:ext cx="1972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7290" name="Object 14"/>
            <p:cNvGraphicFramePr>
              <a:graphicFrameLocks noChangeAspect="1"/>
            </p:cNvGraphicFramePr>
            <p:nvPr/>
          </p:nvGraphicFramePr>
          <p:xfrm>
            <a:off x="1889" y="2928"/>
            <a:ext cx="319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305" name="Equation" r:id="rId10" imgW="495085" imgH="418918" progId="Equation.DSMT4">
                    <p:embed/>
                  </p:oleObj>
                </mc:Choice>
                <mc:Fallback>
                  <p:oleObj name="Equation" r:id="rId10" imgW="495085" imgH="418918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" y="2928"/>
                          <a:ext cx="319" cy="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763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5.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  </a:t>
            </a:r>
            <a:r>
              <a:rPr lang="en-US" altLang="ru-RU" sz="2400" i="1"/>
              <a:t>BC</a:t>
            </a:r>
            <a:r>
              <a:rPr lang="en-US" altLang="ru-RU" sz="2400" baseline="-25000"/>
              <a:t>1</a:t>
            </a:r>
            <a:r>
              <a:rPr lang="ru-RU" altLang="ru-RU" sz="2400"/>
              <a:t>.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0781" name="Group 13"/>
          <p:cNvGrpSpPr>
            <a:grpSpLocks/>
          </p:cNvGrpSpPr>
          <p:nvPr/>
        </p:nvGrpSpPr>
        <p:grpSpPr bwMode="auto">
          <a:xfrm>
            <a:off x="685800" y="1524000"/>
            <a:ext cx="8458200" cy="4419600"/>
            <a:chOff x="432" y="960"/>
            <a:chExt cx="5328" cy="2784"/>
          </a:xfrm>
        </p:grpSpPr>
        <p:sp>
          <p:nvSpPr>
            <p:cNvPr id="99333" name="Text Box 6"/>
            <p:cNvSpPr txBox="1">
              <a:spLocks noChangeArrowheads="1"/>
            </p:cNvSpPr>
            <p:nvPr/>
          </p:nvSpPr>
          <p:spPr bwMode="auto">
            <a:xfrm>
              <a:off x="624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99334" name="Object 7"/>
            <p:cNvGraphicFramePr>
              <a:graphicFrameLocks noChangeAspect="1"/>
            </p:cNvGraphicFramePr>
            <p:nvPr/>
          </p:nvGraphicFramePr>
          <p:xfrm>
            <a:off x="1244" y="3168"/>
            <a:ext cx="480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51" name="Equation" r:id="rId4" imgW="762000" imgH="914400" progId="Equation.DSMT4">
                    <p:embed/>
                  </p:oleObj>
                </mc:Choice>
                <mc:Fallback>
                  <p:oleObj name="Equation" r:id="rId4" imgW="762000" imgH="914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4" y="3168"/>
                          <a:ext cx="480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335" name="Text Box 8"/>
            <p:cNvSpPr txBox="1">
              <a:spLocks noChangeArrowheads="1"/>
            </p:cNvSpPr>
            <p:nvPr/>
          </p:nvSpPr>
          <p:spPr bwMode="auto">
            <a:xfrm>
              <a:off x="2736" y="1008"/>
              <a:ext cx="3024" cy="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AD </a:t>
              </a:r>
              <a:r>
                <a:rPr lang="ru-RU" altLang="ru-RU" sz="2400"/>
                <a:t>равнобедренного треугольника </a:t>
              </a:r>
              <a:r>
                <a:rPr lang="en-US" altLang="ru-RU" sz="2400" i="1"/>
                <a:t>ABC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Имеем,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AB </a:t>
              </a:r>
              <a:r>
                <a:rPr lang="en-US" altLang="ru-RU" sz="2400"/>
                <a:t>= 1;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BC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=</a:t>
              </a:r>
              <a:r>
                <a:rPr lang="en-US" altLang="ru-RU" sz="2400"/>
                <a:t> </a:t>
              </a:r>
              <a:r>
                <a:rPr lang="ru-RU" altLang="ru-RU" sz="2400"/>
                <a:t>     </a:t>
              </a:r>
              <a:r>
                <a:rPr lang="en-US" altLang="ru-RU" sz="2400"/>
                <a:t>.</a:t>
              </a: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/>
                <a:t>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AD = </a:t>
              </a:r>
              <a:r>
                <a:rPr lang="en-US" altLang="ru-RU" sz="2400"/>
                <a:t>      </a:t>
              </a:r>
              <a:endParaRPr lang="ru-RU" altLang="ru-RU" sz="2400"/>
            </a:p>
          </p:txBody>
        </p:sp>
        <p:graphicFrame>
          <p:nvGraphicFramePr>
            <p:cNvPr id="99336" name="Object 9"/>
            <p:cNvGraphicFramePr>
              <a:graphicFrameLocks noChangeAspect="1"/>
            </p:cNvGraphicFramePr>
            <p:nvPr/>
          </p:nvGraphicFramePr>
          <p:xfrm>
            <a:off x="4416" y="1824"/>
            <a:ext cx="266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52" name="Equation" r:id="rId6" imgW="418918" imgH="380835" progId="Equation.DSMT4">
                    <p:embed/>
                  </p:oleObj>
                </mc:Choice>
                <mc:Fallback>
                  <p:oleObj name="Equation" r:id="rId6" imgW="418918" imgH="38083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1824"/>
                          <a:ext cx="266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337" name="Object 10"/>
            <p:cNvGraphicFramePr>
              <a:graphicFrameLocks noChangeAspect="1"/>
            </p:cNvGraphicFramePr>
            <p:nvPr/>
          </p:nvGraphicFramePr>
          <p:xfrm>
            <a:off x="4620" y="2064"/>
            <a:ext cx="420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53" name="Equation" r:id="rId8" imgW="660400" imgH="787400" progId="Equation.DSMT4">
                    <p:embed/>
                  </p:oleObj>
                </mc:Choice>
                <mc:Fallback>
                  <p:oleObj name="Equation" r:id="rId8" imgW="660400" imgH="7874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0" y="2064"/>
                          <a:ext cx="420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9338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1939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6. В правильной треугольной призме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 </a:t>
            </a:r>
            <a:r>
              <a:rPr lang="ru-RU" altLang="ru-RU" sz="2400">
                <a:cs typeface="Times New Roman" panose="02020603050405020304" pitchFamily="18" charset="0"/>
              </a:rPr>
              <a:t>прям</a:t>
            </a:r>
            <a:r>
              <a:rPr lang="ru-RU" altLang="ru-RU" sz="2400"/>
              <a:t>ой  </a:t>
            </a:r>
            <a:r>
              <a:rPr lang="en-US" altLang="ru-RU" sz="2400" i="1"/>
              <a:t>BD</a:t>
            </a:r>
            <a:r>
              <a:rPr lang="en-US" altLang="ru-RU" sz="2400" baseline="-25000"/>
              <a:t>1</a:t>
            </a:r>
            <a:r>
              <a:rPr lang="en-US" altLang="ru-RU" sz="2400"/>
              <a:t>, </a:t>
            </a:r>
            <a:r>
              <a:rPr lang="ru-RU" altLang="ru-RU" sz="2400"/>
              <a:t>где </a:t>
            </a:r>
            <a:r>
              <a:rPr lang="en-US" altLang="ru-RU" sz="2400" i="1"/>
              <a:t>D</a:t>
            </a:r>
            <a:r>
              <a:rPr lang="en-US" altLang="ru-RU" sz="2400" baseline="-25000"/>
              <a:t>1</a:t>
            </a:r>
            <a:r>
              <a:rPr lang="ru-RU" altLang="ru-RU" sz="2400"/>
              <a:t> – середина ребра </a:t>
            </a:r>
            <a:r>
              <a:rPr lang="en-US" altLang="ru-RU" sz="2400" i="1"/>
              <a:t>A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en-US" altLang="ru-RU" sz="2400"/>
              <a:t>.</a:t>
            </a:r>
            <a:endParaRPr lang="ru-RU" altLang="ru-RU" sz="2400"/>
          </a:p>
        </p:txBody>
      </p:sp>
      <p:pic>
        <p:nvPicPr>
          <p:cNvPr id="10035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264953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2771" name="Group 19"/>
          <p:cNvGrpSpPr>
            <a:grpSpLocks/>
          </p:cNvGrpSpPr>
          <p:nvPr/>
        </p:nvGrpSpPr>
        <p:grpSpPr bwMode="auto">
          <a:xfrm>
            <a:off x="838200" y="1828800"/>
            <a:ext cx="8305800" cy="3733800"/>
            <a:chOff x="528" y="1152"/>
            <a:chExt cx="5232" cy="2352"/>
          </a:xfrm>
        </p:grpSpPr>
        <p:sp>
          <p:nvSpPr>
            <p:cNvPr id="100357" name="Text Box 5"/>
            <p:cNvSpPr txBox="1">
              <a:spLocks noChangeArrowheads="1"/>
            </p:cNvSpPr>
            <p:nvPr/>
          </p:nvSpPr>
          <p:spPr bwMode="auto">
            <a:xfrm>
              <a:off x="624" y="31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        </a:t>
              </a:r>
              <a:r>
                <a:rPr lang="ru-RU" altLang="ru-RU" sz="2400"/>
                <a:t>.</a:t>
              </a:r>
            </a:p>
          </p:txBody>
        </p:sp>
        <p:sp>
          <p:nvSpPr>
            <p:cNvPr id="100358" name="Text Box 7"/>
            <p:cNvSpPr txBox="1">
              <a:spLocks noChangeArrowheads="1"/>
            </p:cNvSpPr>
            <p:nvPr/>
          </p:nvSpPr>
          <p:spPr bwMode="auto">
            <a:xfrm>
              <a:off x="2304" y="1200"/>
              <a:ext cx="3456" cy="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Решение: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Так как прямая 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перпендикулярна плоскости </a:t>
              </a:r>
              <a:r>
                <a:rPr lang="en-US" altLang="ru-RU" sz="2400" i="1"/>
                <a:t>ACC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, то</a:t>
              </a:r>
              <a:r>
                <a:rPr lang="en-US" altLang="ru-RU" sz="2400"/>
                <a:t> </a:t>
              </a:r>
              <a:r>
                <a:rPr lang="ru-RU" altLang="ru-RU" sz="2400"/>
                <a:t>треугольник </a:t>
              </a:r>
              <a:r>
                <a:rPr lang="en-US" altLang="ru-RU" sz="2400" i="1"/>
                <a:t>AB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D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 – прямоугольный (угол </a:t>
              </a:r>
              <a:r>
                <a:rPr lang="en-US" altLang="ru-RU" sz="2400" i="1"/>
                <a:t>AD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/>
                <a:t> </a:t>
              </a:r>
              <a:r>
                <a:rPr lang="ru-RU" altLang="ru-RU" sz="2400"/>
                <a:t>– прямой). Высота </a:t>
              </a:r>
              <a:r>
                <a:rPr lang="en-US" altLang="ru-RU" sz="2400" i="1"/>
                <a:t>AH </a:t>
              </a:r>
              <a:r>
                <a:rPr lang="ru-RU" altLang="ru-RU" sz="2400"/>
                <a:t>совпадает с катетом </a:t>
              </a:r>
              <a:r>
                <a:rPr lang="en-US" altLang="ru-RU" sz="2400" i="1"/>
                <a:t>AD</a:t>
              </a:r>
              <a:r>
                <a:rPr lang="en-US" altLang="ru-RU" sz="2400" baseline="-25000"/>
                <a:t>1 </a:t>
              </a:r>
              <a:r>
                <a:rPr lang="ru-RU" altLang="ru-RU" sz="2400"/>
                <a:t>и равна</a:t>
              </a:r>
              <a:r>
                <a:rPr lang="en-US" altLang="ru-RU" sz="2400"/>
                <a:t>        .</a:t>
              </a:r>
              <a:endParaRPr lang="ru-RU" altLang="ru-RU" sz="2400"/>
            </a:p>
          </p:txBody>
        </p:sp>
        <p:graphicFrame>
          <p:nvGraphicFramePr>
            <p:cNvPr id="100359" name="Object 14"/>
            <p:cNvGraphicFramePr>
              <a:graphicFrameLocks noChangeAspect="1"/>
            </p:cNvGraphicFramePr>
            <p:nvPr/>
          </p:nvGraphicFramePr>
          <p:xfrm>
            <a:off x="2880" y="2544"/>
            <a:ext cx="281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370" name="Equation" r:id="rId4" imgW="457200" imgH="787400" progId="Equation.DSMT4">
                    <p:embed/>
                  </p:oleObj>
                </mc:Choice>
                <mc:Fallback>
                  <p:oleObj name="Equation" r:id="rId4" imgW="457200" imgH="7874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544"/>
                          <a:ext cx="281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360" name="Object 15"/>
            <p:cNvGraphicFramePr>
              <a:graphicFrameLocks noChangeAspect="1"/>
            </p:cNvGraphicFramePr>
            <p:nvPr/>
          </p:nvGraphicFramePr>
          <p:xfrm>
            <a:off x="1248" y="3024"/>
            <a:ext cx="281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371" name="Equation" r:id="rId6" imgW="457200" imgH="787400" progId="Equation.DSMT4">
                    <p:embed/>
                  </p:oleObj>
                </mc:Choice>
                <mc:Fallback>
                  <p:oleObj name="Equation" r:id="rId6" imgW="457200" imgH="7874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3024"/>
                          <a:ext cx="281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0361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52"/>
              <a:ext cx="1669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7.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SABCDEF</a:t>
            </a:r>
            <a:r>
              <a:rPr lang="ru-RU" altLang="ru-RU" sz="2800"/>
              <a:t>, боковые ребра которой равны 2,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а ребра основания – 1, 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точки </a:t>
            </a:r>
            <a:r>
              <a:rPr lang="en-US" altLang="ru-RU" sz="2800" i="1"/>
              <a:t>A</a:t>
            </a:r>
            <a:r>
              <a:rPr lang="ru-RU" altLang="ru-RU" sz="2800"/>
              <a:t> до прямой </a:t>
            </a:r>
            <a:r>
              <a:rPr lang="en-US" altLang="ru-RU" sz="2800" i="1"/>
              <a:t>SB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557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5419" name="Group 11"/>
          <p:cNvGrpSpPr>
            <a:grpSpLocks/>
          </p:cNvGrpSpPr>
          <p:nvPr/>
        </p:nvGrpSpPr>
        <p:grpSpPr bwMode="auto">
          <a:xfrm>
            <a:off x="304800" y="1803400"/>
            <a:ext cx="8610600" cy="5054600"/>
            <a:chOff x="192" y="1136"/>
            <a:chExt cx="5424" cy="3184"/>
          </a:xfrm>
        </p:grpSpPr>
        <p:sp>
          <p:nvSpPr>
            <p:cNvPr id="101381" name="Text Box 5"/>
            <p:cNvSpPr txBox="1">
              <a:spLocks noChangeArrowheads="1"/>
            </p:cNvSpPr>
            <p:nvPr/>
          </p:nvSpPr>
          <p:spPr bwMode="auto">
            <a:xfrm>
              <a:off x="28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01382" name="Text Box 6"/>
            <p:cNvSpPr txBox="1">
              <a:spLocks noChangeArrowheads="1"/>
            </p:cNvSpPr>
            <p:nvPr/>
          </p:nvSpPr>
          <p:spPr bwMode="auto">
            <a:xfrm>
              <a:off x="192" y="3152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SAB.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101383" name="Object 7"/>
            <p:cNvGraphicFramePr>
              <a:graphicFrameLocks noChangeAspect="1"/>
            </p:cNvGraphicFramePr>
            <p:nvPr/>
          </p:nvGraphicFramePr>
          <p:xfrm>
            <a:off x="1564" y="3412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394" name="Equation" r:id="rId5" imgW="660400" imgH="787400" progId="Equation.DSMT4">
                    <p:embed/>
                  </p:oleObj>
                </mc:Choice>
                <mc:Fallback>
                  <p:oleObj name="Equation" r:id="rId5" imgW="6604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4" y="3412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1384" name="Object 8"/>
            <p:cNvGraphicFramePr>
              <a:graphicFrameLocks noChangeAspect="1"/>
            </p:cNvGraphicFramePr>
            <p:nvPr/>
          </p:nvGraphicFramePr>
          <p:xfrm>
            <a:off x="864" y="3824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395" name="Equation" r:id="rId7" imgW="660400" imgH="787400" progId="Equation.DSMT4">
                    <p:embed/>
                  </p:oleObj>
                </mc:Choice>
                <mc:Fallback>
                  <p:oleObj name="Equation" r:id="rId7" imgW="6604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824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138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136"/>
              <a:ext cx="2241" cy="2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8. В </a:t>
            </a:r>
            <a:r>
              <a:rPr lang="ru-RU" altLang="ru-RU" sz="2800"/>
              <a:t>правильной пирамиде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SABCDEF</a:t>
            </a:r>
            <a:r>
              <a:rPr lang="ru-RU" altLang="ru-RU" sz="2800"/>
              <a:t>, боковые ребра которой равны 2,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а ребра основания – 1, н</a:t>
            </a:r>
            <a:r>
              <a:rPr lang="ru-RU" altLang="ru-RU" sz="2800">
                <a:cs typeface="Times New Roman" panose="02020603050405020304" pitchFamily="18" charset="0"/>
              </a:rPr>
              <a:t>айдите </a:t>
            </a:r>
            <a:r>
              <a:rPr lang="ru-RU" altLang="ru-RU" sz="2800"/>
              <a:t>расстояние от точки </a:t>
            </a:r>
            <a:r>
              <a:rPr lang="en-US" altLang="ru-RU" sz="2800" i="1"/>
              <a:t>A</a:t>
            </a:r>
            <a:r>
              <a:rPr lang="ru-RU" altLang="ru-RU" sz="2800"/>
              <a:t> до прямой </a:t>
            </a:r>
            <a:r>
              <a:rPr lang="en-US" altLang="ru-RU" sz="2800" i="1"/>
              <a:t>SC</a:t>
            </a:r>
            <a:r>
              <a:rPr lang="en-US" altLang="ru-RU" sz="2800">
                <a:cs typeface="Times New Roman" panose="02020603050405020304" pitchFamily="18" charset="0"/>
              </a:rPr>
              <a:t>.</a:t>
            </a:r>
            <a:endParaRPr lang="ru-RU" altLang="ru-RU" sz="2800" i="1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557588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7467" name="Group 11"/>
          <p:cNvGrpSpPr>
            <a:grpSpLocks/>
          </p:cNvGrpSpPr>
          <p:nvPr/>
        </p:nvGrpSpPr>
        <p:grpSpPr bwMode="auto">
          <a:xfrm>
            <a:off x="304800" y="1803400"/>
            <a:ext cx="8610600" cy="5054600"/>
            <a:chOff x="192" y="1136"/>
            <a:chExt cx="5424" cy="3184"/>
          </a:xfrm>
        </p:grpSpPr>
        <p:sp>
          <p:nvSpPr>
            <p:cNvPr id="103429" name="Text Box 5"/>
            <p:cNvSpPr txBox="1">
              <a:spLocks noChangeArrowheads="1"/>
            </p:cNvSpPr>
            <p:nvPr/>
          </p:nvSpPr>
          <p:spPr bwMode="auto">
            <a:xfrm>
              <a:off x="288" y="392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03430" name="Text Box 6"/>
            <p:cNvSpPr txBox="1">
              <a:spLocks noChangeArrowheads="1"/>
            </p:cNvSpPr>
            <p:nvPr/>
          </p:nvSpPr>
          <p:spPr bwMode="auto">
            <a:xfrm>
              <a:off x="192" y="3152"/>
              <a:ext cx="5424" cy="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</a:t>
              </a:r>
              <a:r>
                <a:rPr lang="en-US" altLang="ru-RU" sz="2400" i="1"/>
                <a:t>SAC. </a:t>
              </a:r>
              <a:r>
                <a:rPr lang="ru-RU" altLang="ru-RU" sz="2400"/>
                <a:t>Оно равно</a:t>
              </a:r>
            </a:p>
          </p:txBody>
        </p:sp>
        <p:graphicFrame>
          <p:nvGraphicFramePr>
            <p:cNvPr id="103431" name="Object 7"/>
            <p:cNvGraphicFramePr>
              <a:graphicFrameLocks noChangeAspect="1"/>
            </p:cNvGraphicFramePr>
            <p:nvPr/>
          </p:nvGraphicFramePr>
          <p:xfrm>
            <a:off x="1556" y="3412"/>
            <a:ext cx="432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42" name="Equation" r:id="rId5" imgW="685800" imgH="787400" progId="Equation.DSMT4">
                    <p:embed/>
                  </p:oleObj>
                </mc:Choice>
                <mc:Fallback>
                  <p:oleObj name="Equation" r:id="rId5" imgW="685800" imgH="7874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6" y="3412"/>
                          <a:ext cx="432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32" name="Object 8"/>
            <p:cNvGraphicFramePr>
              <a:graphicFrameLocks noChangeAspect="1"/>
            </p:cNvGraphicFramePr>
            <p:nvPr/>
          </p:nvGraphicFramePr>
          <p:xfrm>
            <a:off x="856" y="3824"/>
            <a:ext cx="432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43" name="Equation" r:id="rId7" imgW="685800" imgH="787400" progId="Equation.DSMT4">
                    <p:embed/>
                  </p:oleObj>
                </mc:Choice>
                <mc:Fallback>
                  <p:oleObj name="Equation" r:id="rId7" imgW="6858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6" y="3824"/>
                          <a:ext cx="432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4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136"/>
              <a:ext cx="2241" cy="2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	</a:t>
            </a:r>
            <a:r>
              <a:rPr lang="ru-RU" altLang="ru-RU" sz="2800" b="1">
                <a:cs typeface="Times New Roman" panose="02020603050405020304" pitchFamily="18" charset="0"/>
              </a:rPr>
              <a:t>Авторский сайт: </a:t>
            </a:r>
            <a:r>
              <a:rPr lang="en-US" altLang="ru-RU" sz="2800" b="1">
                <a:solidFill>
                  <a:srgbClr val="0000FF"/>
                </a:solidFill>
                <a:cs typeface="Times New Roman" panose="02020603050405020304" pitchFamily="18" charset="0"/>
              </a:rPr>
              <a:t>vasmirnov.ru</a:t>
            </a:r>
            <a:r>
              <a:rPr lang="ru-RU" altLang="ru-RU" sz="280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492125"/>
            <a:ext cx="7313612" cy="6335713"/>
          </a:xfrm>
          <a:prstGeom prst="rect">
            <a:avLst/>
          </a:prstGeom>
          <a:noFill/>
          <a:ln w="9525">
            <a:solidFill>
              <a:srgbClr val="D2ECB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9.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</a:t>
            </a:r>
            <a:r>
              <a:rPr lang="en-US" altLang="ru-RU" sz="2400" baseline="-25000"/>
              <a:t>1</a:t>
            </a:r>
            <a:r>
              <a:rPr lang="en-US" altLang="ru-RU" sz="2400" i="1"/>
              <a:t>C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071938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6140" name="Group 12"/>
          <p:cNvGrpSpPr>
            <a:grpSpLocks/>
          </p:cNvGrpSpPr>
          <p:nvPr/>
        </p:nvGrpSpPr>
        <p:grpSpPr bwMode="auto">
          <a:xfrm>
            <a:off x="304800" y="1066800"/>
            <a:ext cx="8839200" cy="5638800"/>
            <a:chOff x="192" y="672"/>
            <a:chExt cx="5568" cy="3552"/>
          </a:xfrm>
        </p:grpSpPr>
        <p:sp>
          <p:nvSpPr>
            <p:cNvPr id="105477" name="Text Box 5"/>
            <p:cNvSpPr txBox="1">
              <a:spLocks noChangeArrowheads="1"/>
            </p:cNvSpPr>
            <p:nvPr/>
          </p:nvSpPr>
          <p:spPr bwMode="auto">
            <a:xfrm>
              <a:off x="2592" y="3840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192" y="2784"/>
              <a:ext cx="5568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 </a:t>
              </a:r>
              <a:r>
                <a:rPr lang="ru-RU" altLang="ru-RU" sz="2400"/>
                <a:t>Достроим призму, присоединив к ней правильную треугольную призму </a:t>
              </a:r>
              <a:r>
                <a:rPr lang="en-US" altLang="ru-RU" sz="2400" i="1"/>
                <a:t>ABGA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G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AH</a:t>
              </a:r>
              <a:r>
                <a:rPr lang="en-US" altLang="ru-RU" sz="2400" baseline="-25000"/>
                <a:t>1</a:t>
              </a:r>
              <a:r>
                <a:rPr lang="ru-RU" altLang="ru-RU" sz="2400"/>
                <a:t>, где </a:t>
              </a:r>
              <a:r>
                <a:rPr lang="en-US" altLang="ru-RU" sz="2400" i="1"/>
                <a:t>H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– середина ребра </a:t>
              </a:r>
              <a:r>
                <a:rPr lang="en-US" altLang="ru-RU" sz="2400" i="1"/>
                <a:t>B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G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 </a:t>
              </a:r>
              <a:r>
                <a:rPr lang="ru-RU" altLang="ru-RU" sz="2400"/>
                <a:t>В прямоугольном треугольнике </a:t>
              </a:r>
              <a:r>
                <a:rPr lang="en-US" altLang="ru-RU" sz="2400" i="1"/>
                <a:t>AHH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имеем: </a:t>
              </a:r>
              <a:r>
                <a:rPr lang="en-US" altLang="ru-RU" sz="2400" i="1"/>
                <a:t>HH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1, </a:t>
              </a:r>
              <a:r>
                <a:rPr lang="en-US" altLang="ru-RU" sz="2400" i="1"/>
                <a:t>AH =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AH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</a:t>
              </a:r>
              <a:endParaRPr lang="ru-RU" altLang="ru-RU" sz="2400"/>
            </a:p>
          </p:txBody>
        </p:sp>
        <p:graphicFrame>
          <p:nvGraphicFramePr>
            <p:cNvPr id="105479" name="Object 7"/>
            <p:cNvGraphicFramePr>
              <a:graphicFrameLocks noChangeAspect="1"/>
            </p:cNvGraphicFramePr>
            <p:nvPr/>
          </p:nvGraphicFramePr>
          <p:xfrm>
            <a:off x="2056" y="3648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95" name="Equation" r:id="rId4" imgW="545863" imgH="787058" progId="Equation.DSMT4">
                    <p:embed/>
                  </p:oleObj>
                </mc:Choice>
                <mc:Fallback>
                  <p:oleObj name="Equation" r:id="rId4" imgW="545863" imgH="787058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6" y="3648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480" name="Object 8"/>
            <p:cNvGraphicFramePr>
              <a:graphicFrameLocks noChangeAspect="1"/>
            </p:cNvGraphicFramePr>
            <p:nvPr/>
          </p:nvGraphicFramePr>
          <p:xfrm>
            <a:off x="5144" y="3408"/>
            <a:ext cx="32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96" name="Equation" r:id="rId6" imgW="520700" imgH="787400" progId="Equation.DSMT4">
                    <p:embed/>
                  </p:oleObj>
                </mc:Choice>
                <mc:Fallback>
                  <p:oleObj name="Equation" r:id="rId6" imgW="520700" imgH="7874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4" y="3408"/>
                          <a:ext cx="32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481" name="Object 9"/>
            <p:cNvGraphicFramePr>
              <a:graphicFrameLocks noChangeAspect="1"/>
            </p:cNvGraphicFramePr>
            <p:nvPr/>
          </p:nvGraphicFramePr>
          <p:xfrm>
            <a:off x="3216" y="3728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97" name="Equation" r:id="rId8" imgW="545863" imgH="787058" progId="Equation.DSMT4">
                    <p:embed/>
                  </p:oleObj>
                </mc:Choice>
                <mc:Fallback>
                  <p:oleObj name="Equation" r:id="rId8" imgW="545863" imgH="787058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3728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5482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672"/>
              <a:ext cx="2403" cy="2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10.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E</a:t>
            </a:r>
            <a:r>
              <a:rPr lang="en-US" altLang="ru-RU" sz="2400" baseline="-25000"/>
              <a:t>1</a:t>
            </a:r>
            <a:r>
              <a:rPr lang="en-US" altLang="ru-RU" sz="2400" i="1"/>
              <a:t>F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grpSp>
        <p:nvGrpSpPr>
          <p:cNvPr id="177155" name="Group 3"/>
          <p:cNvGrpSpPr>
            <a:grpSpLocks/>
          </p:cNvGrpSpPr>
          <p:nvPr/>
        </p:nvGrpSpPr>
        <p:grpSpPr bwMode="auto">
          <a:xfrm>
            <a:off x="1143000" y="4419600"/>
            <a:ext cx="8001000" cy="1397000"/>
            <a:chOff x="720" y="2784"/>
            <a:chExt cx="5040" cy="880"/>
          </a:xfrm>
        </p:grpSpPr>
        <p:sp>
          <p:nvSpPr>
            <p:cNvPr id="106501" name="Text Box 4"/>
            <p:cNvSpPr txBox="1">
              <a:spLocks noChangeArrowheads="1"/>
            </p:cNvSpPr>
            <p:nvPr/>
          </p:nvSpPr>
          <p:spPr bwMode="auto">
            <a:xfrm>
              <a:off x="720" y="3264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106502" name="Text Box 5"/>
            <p:cNvSpPr txBox="1">
              <a:spLocks noChangeArrowheads="1"/>
            </p:cNvSpPr>
            <p:nvPr/>
          </p:nvSpPr>
          <p:spPr bwMode="auto">
            <a:xfrm>
              <a:off x="720" y="2784"/>
              <a:ext cx="50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</a:t>
              </a:r>
              <a:r>
                <a:rPr lang="en-US" altLang="ru-RU" sz="2400">
                  <a:solidFill>
                    <a:srgbClr val="FF0000"/>
                  </a:solidFill>
                </a:rPr>
                <a:t> </a:t>
              </a:r>
              <a:r>
                <a:rPr lang="ru-RU" altLang="ru-RU" sz="2400"/>
                <a:t>аналогично решению предыдущей задачи.</a:t>
              </a:r>
            </a:p>
          </p:txBody>
        </p:sp>
        <p:graphicFrame>
          <p:nvGraphicFramePr>
            <p:cNvPr id="106503" name="Object 6"/>
            <p:cNvGraphicFramePr>
              <a:graphicFrameLocks noChangeAspect="1"/>
            </p:cNvGraphicFramePr>
            <p:nvPr/>
          </p:nvGraphicFramePr>
          <p:xfrm>
            <a:off x="1296" y="3168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08" name="Equation" r:id="rId3" imgW="545863" imgH="787058" progId="Equation.DSMT4">
                    <p:embed/>
                  </p:oleObj>
                </mc:Choice>
                <mc:Fallback>
                  <p:oleObj name="Equation" r:id="rId3" imgW="545863" imgH="787058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3168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650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8147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11.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BE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381476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0242" name="Group 18"/>
          <p:cNvGrpSpPr>
            <a:grpSpLocks/>
          </p:cNvGrpSpPr>
          <p:nvPr/>
        </p:nvGrpSpPr>
        <p:grpSpPr bwMode="auto">
          <a:xfrm>
            <a:off x="228600" y="1524000"/>
            <a:ext cx="8915400" cy="5143500"/>
            <a:chOff x="144" y="960"/>
            <a:chExt cx="5616" cy="3240"/>
          </a:xfrm>
        </p:grpSpPr>
        <p:sp>
          <p:nvSpPr>
            <p:cNvPr id="107525" name="Text Box 7"/>
            <p:cNvSpPr txBox="1">
              <a:spLocks noChangeArrowheads="1"/>
            </p:cNvSpPr>
            <p:nvPr/>
          </p:nvSpPr>
          <p:spPr bwMode="auto">
            <a:xfrm>
              <a:off x="192" y="2976"/>
              <a:ext cx="55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AB = </a:t>
              </a:r>
              <a:r>
                <a:rPr lang="en-US" altLang="ru-RU" sz="2400"/>
                <a:t>1, </a:t>
              </a:r>
              <a:r>
                <a:rPr lang="en-US" altLang="ru-RU" sz="2400" i="1"/>
                <a:t>AE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2, </a:t>
              </a:r>
              <a:r>
                <a:rPr lang="en-US" altLang="ru-RU" sz="2400" i="1"/>
                <a:t>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      </a:t>
              </a:r>
            </a:p>
          </p:txBody>
        </p:sp>
        <p:pic>
          <p:nvPicPr>
            <p:cNvPr id="10752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960"/>
              <a:ext cx="2403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527" name="Text Box 11"/>
            <p:cNvSpPr txBox="1">
              <a:spLocks noChangeArrowheads="1"/>
            </p:cNvSpPr>
            <p:nvPr/>
          </p:nvSpPr>
          <p:spPr bwMode="auto">
            <a:xfrm>
              <a:off x="192" y="379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107528" name="Object 12"/>
            <p:cNvGraphicFramePr>
              <a:graphicFrameLocks noChangeAspect="1"/>
            </p:cNvGraphicFramePr>
            <p:nvPr/>
          </p:nvGraphicFramePr>
          <p:xfrm>
            <a:off x="816" y="3696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44" name="Equation" r:id="rId5" imgW="685800" imgH="800100" progId="Equation.DSMT4">
                    <p:embed/>
                  </p:oleObj>
                </mc:Choice>
                <mc:Fallback>
                  <p:oleObj name="Equation" r:id="rId5" imgW="685800" imgH="8001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3696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529" name="Object 14"/>
            <p:cNvGraphicFramePr>
              <a:graphicFrameLocks noChangeAspect="1"/>
            </p:cNvGraphicFramePr>
            <p:nvPr/>
          </p:nvGraphicFramePr>
          <p:xfrm>
            <a:off x="4752" y="3456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45" name="Equation" r:id="rId7" imgW="685800" imgH="800100" progId="Equation.DSMT4">
                    <p:embed/>
                  </p:oleObj>
                </mc:Choice>
                <mc:Fallback>
                  <p:oleObj name="Equation" r:id="rId7" imgW="685800" imgH="8001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3456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530" name="Text Box 15"/>
            <p:cNvSpPr txBox="1">
              <a:spLocks noChangeArrowheads="1"/>
            </p:cNvSpPr>
            <p:nvPr/>
          </p:nvSpPr>
          <p:spPr bwMode="auto">
            <a:xfrm>
              <a:off x="144" y="3504"/>
              <a:ext cx="54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Из подобия треугольников </a:t>
              </a:r>
              <a:r>
                <a:rPr lang="en-US" altLang="ru-RU" sz="2400" i="1"/>
                <a:t>ABE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BHA </a:t>
              </a:r>
              <a:r>
                <a:rPr lang="ru-RU" altLang="ru-RU" sz="2400"/>
                <a:t>находим </a:t>
              </a:r>
              <a:r>
                <a:rPr lang="en-US" altLang="ru-RU" sz="2400" i="1"/>
                <a:t>AH =</a:t>
              </a:r>
              <a:endParaRPr lang="ru-RU" altLang="ru-RU" sz="2400"/>
            </a:p>
          </p:txBody>
        </p:sp>
        <p:graphicFrame>
          <p:nvGraphicFramePr>
            <p:cNvPr id="107531" name="Object 17"/>
            <p:cNvGraphicFramePr>
              <a:graphicFrameLocks noChangeAspect="1"/>
            </p:cNvGraphicFramePr>
            <p:nvPr/>
          </p:nvGraphicFramePr>
          <p:xfrm>
            <a:off x="4560" y="3216"/>
            <a:ext cx="288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46" name="Equation" r:id="rId9" imgW="457002" imgH="393529" progId="Equation.DSMT4">
                    <p:embed/>
                  </p:oleObj>
                </mc:Choice>
                <mc:Fallback>
                  <p:oleObj name="Equation" r:id="rId9" imgW="457002" imgH="393529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3216"/>
                          <a:ext cx="288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12.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BF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381476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1267" name="Group 19"/>
          <p:cNvGrpSpPr>
            <a:grpSpLocks/>
          </p:cNvGrpSpPr>
          <p:nvPr/>
        </p:nvGrpSpPr>
        <p:grpSpPr bwMode="auto">
          <a:xfrm>
            <a:off x="228600" y="958850"/>
            <a:ext cx="8915400" cy="5899150"/>
            <a:chOff x="144" y="604"/>
            <a:chExt cx="5616" cy="3716"/>
          </a:xfrm>
        </p:grpSpPr>
        <p:sp>
          <p:nvSpPr>
            <p:cNvPr id="108549" name="Text Box 6"/>
            <p:cNvSpPr txBox="1">
              <a:spLocks noChangeArrowheads="1"/>
            </p:cNvSpPr>
            <p:nvPr/>
          </p:nvSpPr>
          <p:spPr bwMode="auto">
            <a:xfrm>
              <a:off x="192" y="391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108550" name="Object 7"/>
            <p:cNvGraphicFramePr>
              <a:graphicFrameLocks noChangeAspect="1"/>
            </p:cNvGraphicFramePr>
            <p:nvPr/>
          </p:nvGraphicFramePr>
          <p:xfrm>
            <a:off x="860" y="3824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3" name="Equation" r:id="rId4" imgW="545863" imgH="787058" progId="Equation.DSMT4">
                    <p:embed/>
                  </p:oleObj>
                </mc:Choice>
                <mc:Fallback>
                  <p:oleObj name="Equation" r:id="rId4" imgW="545863" imgH="787058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" y="3824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51" name="Text Box 8"/>
            <p:cNvSpPr txBox="1">
              <a:spLocks noChangeArrowheads="1"/>
            </p:cNvSpPr>
            <p:nvPr/>
          </p:nvSpPr>
          <p:spPr bwMode="auto">
            <a:xfrm>
              <a:off x="144" y="3024"/>
              <a:ext cx="556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Обозначим     угол </a:t>
              </a:r>
              <a:r>
                <a:rPr lang="en-US" altLang="ru-RU" sz="2400" i="1"/>
                <a:t>ABF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.</a:t>
              </a:r>
              <a:r>
                <a:rPr lang="ru-RU" altLang="ru-RU" sz="2400"/>
                <a:t> По теореме косинусов, примененной к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треугольнику </a:t>
              </a:r>
              <a:r>
                <a:rPr lang="en-US" altLang="ru-RU" sz="2400" i="1"/>
                <a:t>ABF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имеем</a:t>
              </a:r>
              <a:r>
                <a:rPr lang="en-US" altLang="ru-RU" sz="2400"/>
                <a:t>                  </a:t>
              </a:r>
              <a:r>
                <a:rPr lang="ru-RU" altLang="ru-RU" sz="2400"/>
                <a:t>Следовательно,                   и, значит</a:t>
              </a:r>
              <a:r>
                <a:rPr lang="en-US" altLang="ru-RU" sz="2400"/>
                <a:t>,</a:t>
              </a:r>
              <a:r>
                <a:rPr lang="ru-RU" altLang="ru-RU" sz="2400"/>
                <a:t> </a:t>
              </a:r>
              <a:r>
                <a:rPr lang="en-US" altLang="ru-RU" sz="2400" i="1"/>
                <a:t>AH = </a:t>
              </a:r>
              <a:r>
                <a:rPr lang="ru-RU" altLang="ru-RU" sz="2400"/>
                <a:t> </a:t>
              </a:r>
            </a:p>
          </p:txBody>
        </p:sp>
        <p:graphicFrame>
          <p:nvGraphicFramePr>
            <p:cNvPr id="108552" name="Object 9"/>
            <p:cNvGraphicFramePr>
              <a:graphicFrameLocks noChangeAspect="1"/>
            </p:cNvGraphicFramePr>
            <p:nvPr/>
          </p:nvGraphicFramePr>
          <p:xfrm>
            <a:off x="2496" y="3292"/>
            <a:ext cx="776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4" name="Equation" r:id="rId6" imgW="1231366" imgH="723586" progId="Equation.DSMT4">
                    <p:embed/>
                  </p:oleObj>
                </mc:Choice>
                <mc:Fallback>
                  <p:oleObj name="Equation" r:id="rId6" imgW="1231366" imgH="723586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3292"/>
                          <a:ext cx="776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3" name="Object 10"/>
            <p:cNvGraphicFramePr>
              <a:graphicFrameLocks noChangeAspect="1"/>
            </p:cNvGraphicFramePr>
            <p:nvPr/>
          </p:nvGraphicFramePr>
          <p:xfrm>
            <a:off x="4608" y="3292"/>
            <a:ext cx="848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5" name="Equation" r:id="rId8" imgW="1346200" imgH="787400" progId="Equation.DSMT4">
                    <p:embed/>
                  </p:oleObj>
                </mc:Choice>
                <mc:Fallback>
                  <p:oleObj name="Equation" r:id="rId8" imgW="1346200" imgH="7874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3292"/>
                          <a:ext cx="848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554" name="Object 11"/>
            <p:cNvGraphicFramePr>
              <a:graphicFrameLocks noChangeAspect="1"/>
            </p:cNvGraphicFramePr>
            <p:nvPr/>
          </p:nvGraphicFramePr>
          <p:xfrm>
            <a:off x="1344" y="3580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6" name="Equation" r:id="rId10" imgW="545863" imgH="787058" progId="Equation.DSMT4">
                    <p:embed/>
                  </p:oleObj>
                </mc:Choice>
                <mc:Fallback>
                  <p:oleObj name="Equation" r:id="rId10" imgW="545863" imgH="787058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3580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55" name="Text Box 14"/>
            <p:cNvSpPr txBox="1">
              <a:spLocks noChangeArrowheads="1"/>
            </p:cNvSpPr>
            <p:nvPr/>
          </p:nvSpPr>
          <p:spPr bwMode="auto">
            <a:xfrm>
              <a:off x="192" y="2572"/>
              <a:ext cx="55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ABF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AB = </a:t>
              </a:r>
              <a:r>
                <a:rPr lang="en-US" altLang="ru-RU" sz="2400"/>
                <a:t>1, </a:t>
              </a:r>
              <a:r>
                <a:rPr lang="en-US" altLang="ru-RU" sz="2400" i="1"/>
                <a:t>AF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, </a:t>
              </a:r>
              <a:r>
                <a:rPr lang="en-US" altLang="ru-RU" sz="2400" i="1"/>
                <a:t>BE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2.</a:t>
              </a:r>
              <a:r>
                <a:rPr lang="en-US" altLang="ru-RU" sz="2400" i="1"/>
                <a:t>      </a:t>
              </a:r>
            </a:p>
          </p:txBody>
        </p:sp>
        <p:graphicFrame>
          <p:nvGraphicFramePr>
            <p:cNvPr id="108556" name="Object 15"/>
            <p:cNvGraphicFramePr>
              <a:graphicFrameLocks noChangeAspect="1"/>
            </p:cNvGraphicFramePr>
            <p:nvPr/>
          </p:nvGraphicFramePr>
          <p:xfrm>
            <a:off x="2736" y="2812"/>
            <a:ext cx="26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7" name="Equation" r:id="rId12" imgW="418918" imgH="380835" progId="Equation.DSMT4">
                    <p:embed/>
                  </p:oleObj>
                </mc:Choice>
                <mc:Fallback>
                  <p:oleObj name="Equation" r:id="rId12" imgW="418918" imgH="380835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2812"/>
                          <a:ext cx="26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8557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604"/>
              <a:ext cx="2403" cy="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08558" name="Object 18"/>
            <p:cNvGraphicFramePr>
              <a:graphicFrameLocks noChangeAspect="1"/>
            </p:cNvGraphicFramePr>
            <p:nvPr/>
          </p:nvGraphicFramePr>
          <p:xfrm>
            <a:off x="1152" y="3100"/>
            <a:ext cx="136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8" name="Equation" r:id="rId15" imgW="215619" imgH="266353" progId="Equation.DSMT4">
                    <p:embed/>
                  </p:oleObj>
                </mc:Choice>
                <mc:Fallback>
                  <p:oleObj name="Equation" r:id="rId15" imgW="215619" imgH="266353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100"/>
                          <a:ext cx="136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13.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BC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0957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381476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2291" name="Group 19"/>
          <p:cNvGrpSpPr>
            <a:grpSpLocks/>
          </p:cNvGrpSpPr>
          <p:nvPr/>
        </p:nvGrpSpPr>
        <p:grpSpPr bwMode="auto">
          <a:xfrm>
            <a:off x="0" y="1168400"/>
            <a:ext cx="9144000" cy="5689600"/>
            <a:chOff x="0" y="736"/>
            <a:chExt cx="5760" cy="3584"/>
          </a:xfrm>
        </p:grpSpPr>
        <p:sp>
          <p:nvSpPr>
            <p:cNvPr id="109573" name="Text Box 13"/>
            <p:cNvSpPr txBox="1">
              <a:spLocks noChangeArrowheads="1"/>
            </p:cNvSpPr>
            <p:nvPr/>
          </p:nvSpPr>
          <p:spPr bwMode="auto">
            <a:xfrm>
              <a:off x="0" y="2800"/>
              <a:ext cx="576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ABC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AB = </a:t>
              </a:r>
              <a:r>
                <a:rPr lang="en-US" altLang="ru-RU" sz="2400"/>
                <a:t>1, </a:t>
              </a:r>
              <a:r>
                <a:rPr lang="en-US" altLang="ru-RU" sz="2400" i="1"/>
                <a:t>BC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,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2.</a:t>
              </a:r>
              <a:r>
                <a:rPr lang="en-US" altLang="ru-RU" sz="2400" i="1"/>
                <a:t>      </a:t>
              </a:r>
            </a:p>
          </p:txBody>
        </p:sp>
        <p:graphicFrame>
          <p:nvGraphicFramePr>
            <p:cNvPr id="109574" name="Object 14"/>
            <p:cNvGraphicFramePr>
              <a:graphicFrameLocks noChangeAspect="1"/>
            </p:cNvGraphicFramePr>
            <p:nvPr/>
          </p:nvGraphicFramePr>
          <p:xfrm>
            <a:off x="2064" y="3040"/>
            <a:ext cx="26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07" name="Equation" r:id="rId4" imgW="418918" imgH="380835" progId="Equation.DSMT4">
                    <p:embed/>
                  </p:oleObj>
                </mc:Choice>
                <mc:Fallback>
                  <p:oleObj name="Equation" r:id="rId4" imgW="418918" imgH="380835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3040"/>
                          <a:ext cx="26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9575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736"/>
              <a:ext cx="2565" cy="2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9576" name="Text Box 5"/>
            <p:cNvSpPr txBox="1">
              <a:spLocks noChangeArrowheads="1"/>
            </p:cNvSpPr>
            <p:nvPr/>
          </p:nvSpPr>
          <p:spPr bwMode="auto">
            <a:xfrm>
              <a:off x="1824" y="3920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109577" name="Object 6"/>
            <p:cNvGraphicFramePr>
              <a:graphicFrameLocks noChangeAspect="1"/>
            </p:cNvGraphicFramePr>
            <p:nvPr/>
          </p:nvGraphicFramePr>
          <p:xfrm>
            <a:off x="2448" y="3824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08" name="Equation" r:id="rId7" imgW="660400" imgH="787400" progId="Equation.DSMT4">
                    <p:embed/>
                  </p:oleObj>
                </mc:Choice>
                <mc:Fallback>
                  <p:oleObj name="Equation" r:id="rId7" imgW="660400" imgH="787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3824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578" name="Text Box 7"/>
            <p:cNvSpPr txBox="1">
              <a:spLocks noChangeArrowheads="1"/>
            </p:cNvSpPr>
            <p:nvPr/>
          </p:nvSpPr>
          <p:spPr bwMode="auto">
            <a:xfrm>
              <a:off x="0" y="3248"/>
              <a:ext cx="5712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Обозначим     угол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</a:t>
              </a:r>
              <a:r>
                <a:rPr lang="en-US" altLang="ru-RU" sz="2400" i="1"/>
                <a:t>B</a:t>
              </a:r>
              <a:r>
                <a:rPr lang="en-US" altLang="ru-RU" sz="2400"/>
                <a:t>.</a:t>
              </a:r>
              <a:r>
                <a:rPr lang="ru-RU" altLang="ru-RU" sz="2400"/>
                <a:t> По теореме косинусов, примененной к</a:t>
              </a:r>
              <a:endParaRPr lang="en-US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треугольнику </a:t>
              </a:r>
              <a:r>
                <a:rPr lang="en-US" altLang="ru-RU" sz="2400" i="1"/>
                <a:t>ABC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имеем</a:t>
              </a:r>
              <a:r>
                <a:rPr lang="en-US" altLang="ru-RU" sz="2400"/>
                <a:t>                       </a:t>
              </a:r>
              <a:r>
                <a:rPr lang="ru-RU" altLang="ru-RU" sz="2400"/>
                <a:t>Следовательно,                   и, значит</a:t>
              </a:r>
              <a:r>
                <a:rPr lang="en-US" altLang="ru-RU" sz="2400"/>
                <a:t>,</a:t>
              </a:r>
              <a:r>
                <a:rPr lang="ru-RU" altLang="ru-RU" sz="2400"/>
                <a:t> </a:t>
              </a:r>
              <a:r>
                <a:rPr lang="en-US" altLang="ru-RU" sz="2400" i="1"/>
                <a:t>AH = </a:t>
              </a:r>
              <a:r>
                <a:rPr lang="ru-RU" altLang="ru-RU" sz="2400"/>
                <a:t> </a:t>
              </a:r>
            </a:p>
          </p:txBody>
        </p:sp>
        <p:graphicFrame>
          <p:nvGraphicFramePr>
            <p:cNvPr id="109579" name="Object 8"/>
            <p:cNvGraphicFramePr>
              <a:graphicFrameLocks noChangeAspect="1"/>
            </p:cNvGraphicFramePr>
            <p:nvPr/>
          </p:nvGraphicFramePr>
          <p:xfrm>
            <a:off x="2352" y="3472"/>
            <a:ext cx="1016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09" name="Equation" r:id="rId9" imgW="1612900" imgH="800100" progId="Equation.DSMT4">
                    <p:embed/>
                  </p:oleObj>
                </mc:Choice>
                <mc:Fallback>
                  <p:oleObj name="Equation" r:id="rId9" imgW="1612900" imgH="800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3472"/>
                          <a:ext cx="1016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580" name="Object 9"/>
            <p:cNvGraphicFramePr>
              <a:graphicFrameLocks noChangeAspect="1"/>
            </p:cNvGraphicFramePr>
            <p:nvPr/>
          </p:nvGraphicFramePr>
          <p:xfrm>
            <a:off x="4704" y="3472"/>
            <a:ext cx="920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10" name="Equation" r:id="rId11" imgW="1459866" imgH="799753" progId="Equation.DSMT4">
                    <p:embed/>
                  </p:oleObj>
                </mc:Choice>
                <mc:Fallback>
                  <p:oleObj name="Equation" r:id="rId11" imgW="1459866" imgH="799753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3472"/>
                          <a:ext cx="920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581" name="Object 10"/>
            <p:cNvGraphicFramePr>
              <a:graphicFrameLocks noChangeAspect="1"/>
            </p:cNvGraphicFramePr>
            <p:nvPr/>
          </p:nvGraphicFramePr>
          <p:xfrm>
            <a:off x="1308" y="3760"/>
            <a:ext cx="41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11" name="Equation" r:id="rId13" imgW="660400" imgH="787400" progId="Equation.DSMT4">
                    <p:embed/>
                  </p:oleObj>
                </mc:Choice>
                <mc:Fallback>
                  <p:oleObj name="Equation" r:id="rId13" imgW="660400" imgH="7874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3760"/>
                          <a:ext cx="41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582" name="Object 17"/>
            <p:cNvGraphicFramePr>
              <a:graphicFrameLocks noChangeAspect="1"/>
            </p:cNvGraphicFramePr>
            <p:nvPr/>
          </p:nvGraphicFramePr>
          <p:xfrm>
            <a:off x="1056" y="3344"/>
            <a:ext cx="136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12" name="Equation" r:id="rId15" imgW="215619" imgH="266353" progId="Equation.DSMT4">
                    <p:embed/>
                  </p:oleObj>
                </mc:Choice>
                <mc:Fallback>
                  <p:oleObj name="Equation" r:id="rId15" imgW="215619" imgH="266353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3344"/>
                          <a:ext cx="136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14.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CE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071938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4334" name="Group 14"/>
          <p:cNvGrpSpPr>
            <a:grpSpLocks/>
          </p:cNvGrpSpPr>
          <p:nvPr/>
        </p:nvGrpSpPr>
        <p:grpSpPr bwMode="auto">
          <a:xfrm>
            <a:off x="381000" y="1600200"/>
            <a:ext cx="8382000" cy="4902200"/>
            <a:chOff x="240" y="1008"/>
            <a:chExt cx="5280" cy="3088"/>
          </a:xfrm>
        </p:grpSpPr>
        <p:pic>
          <p:nvPicPr>
            <p:cNvPr id="11059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08"/>
              <a:ext cx="2565" cy="2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0598" name="Text Box 7"/>
            <p:cNvSpPr txBox="1">
              <a:spLocks noChangeArrowheads="1"/>
            </p:cNvSpPr>
            <p:nvPr/>
          </p:nvSpPr>
          <p:spPr bwMode="auto">
            <a:xfrm>
              <a:off x="240" y="3072"/>
              <a:ext cx="5280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ACE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AC = </a:t>
              </a:r>
              <a:r>
                <a:rPr lang="en-US" altLang="ru-RU" sz="2400"/>
                <a:t> </a:t>
              </a:r>
              <a:r>
                <a:rPr lang="en-US" altLang="ru-RU" sz="2400" i="1"/>
                <a:t>      , CE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AC</a:t>
              </a:r>
              <a:r>
                <a:rPr lang="en-US" altLang="ru-RU" sz="2400" baseline="-25000"/>
                <a:t>1 </a:t>
              </a:r>
              <a:r>
                <a:rPr lang="en-US" altLang="ru-RU" sz="2400"/>
                <a:t>=</a:t>
              </a:r>
              <a:r>
                <a:rPr lang="en-US" altLang="ru-RU" sz="2400" i="1"/>
                <a:t> </a:t>
              </a:r>
              <a:r>
                <a:rPr lang="en-US" altLang="ru-RU" sz="2400"/>
                <a:t>2.</a:t>
              </a:r>
              <a:r>
                <a:rPr lang="en-US" altLang="ru-RU" sz="2400" i="1"/>
                <a:t> </a:t>
              </a:r>
            </a:p>
          </p:txBody>
        </p:sp>
        <p:sp>
          <p:nvSpPr>
            <p:cNvPr id="110599" name="Text Box 8"/>
            <p:cNvSpPr txBox="1">
              <a:spLocks noChangeArrowheads="1"/>
            </p:cNvSpPr>
            <p:nvPr/>
          </p:nvSpPr>
          <p:spPr bwMode="auto">
            <a:xfrm>
              <a:off x="1440" y="3696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r>
                <a:rPr lang="en-US" altLang="ru-RU" sz="2400">
                  <a:solidFill>
                    <a:srgbClr val="FF0000"/>
                  </a:solidFill>
                </a:rPr>
                <a:t>         .</a:t>
              </a:r>
              <a:r>
                <a:rPr lang="ru-RU" altLang="ru-RU" sz="2400">
                  <a:solidFill>
                    <a:srgbClr val="FF0000"/>
                  </a:solidFill>
                </a:rPr>
                <a:t>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110600" name="Object 9"/>
            <p:cNvGraphicFramePr>
              <a:graphicFrameLocks noChangeAspect="1"/>
            </p:cNvGraphicFramePr>
            <p:nvPr/>
          </p:nvGraphicFramePr>
          <p:xfrm>
            <a:off x="864" y="3600"/>
            <a:ext cx="38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16" name="Equation" r:id="rId5" imgW="609600" imgH="787400" progId="Equation.DSMT4">
                    <p:embed/>
                  </p:oleObj>
                </mc:Choice>
                <mc:Fallback>
                  <p:oleObj name="Equation" r:id="rId5" imgW="609600" imgH="7874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600"/>
                          <a:ext cx="38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0601" name="Text Box 10"/>
            <p:cNvSpPr txBox="1">
              <a:spLocks noChangeArrowheads="1"/>
            </p:cNvSpPr>
            <p:nvPr/>
          </p:nvSpPr>
          <p:spPr bwMode="auto">
            <a:xfrm>
              <a:off x="336" y="3696"/>
              <a:ext cx="11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ru-RU" sz="2400" i="1"/>
                <a:t>AH =          .</a:t>
              </a:r>
              <a:endParaRPr lang="ru-RU" altLang="ru-RU" sz="2400"/>
            </a:p>
          </p:txBody>
        </p:sp>
        <p:graphicFrame>
          <p:nvGraphicFramePr>
            <p:cNvPr id="110602" name="Object 11"/>
            <p:cNvGraphicFramePr>
              <a:graphicFrameLocks noChangeAspect="1"/>
            </p:cNvGraphicFramePr>
            <p:nvPr/>
          </p:nvGraphicFramePr>
          <p:xfrm>
            <a:off x="2112" y="3600"/>
            <a:ext cx="38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17" name="Equation" r:id="rId7" imgW="609600" imgH="787400" progId="Equation.DSMT4">
                    <p:embed/>
                  </p:oleObj>
                </mc:Choice>
                <mc:Fallback>
                  <p:oleObj name="Equation" r:id="rId7" imgW="609600" imgH="78740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3600"/>
                          <a:ext cx="38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603" name="Object 13"/>
            <p:cNvGraphicFramePr>
              <a:graphicFrameLocks noChangeAspect="1"/>
            </p:cNvGraphicFramePr>
            <p:nvPr/>
          </p:nvGraphicFramePr>
          <p:xfrm>
            <a:off x="2160" y="3312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18" name="Equation" r:id="rId9" imgW="406048" imgH="393359" progId="Equation.DSMT4">
                    <p:embed/>
                  </p:oleObj>
                </mc:Choice>
                <mc:Fallback>
                  <p:oleObj name="Equation" r:id="rId9" imgW="406048" imgH="393359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3312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524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15.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CF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38147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5364" name="Group 20"/>
          <p:cNvGrpSpPr>
            <a:grpSpLocks/>
          </p:cNvGrpSpPr>
          <p:nvPr/>
        </p:nvGrpSpPr>
        <p:grpSpPr bwMode="auto">
          <a:xfrm>
            <a:off x="152400" y="1371600"/>
            <a:ext cx="8763000" cy="5295900"/>
            <a:chOff x="96" y="864"/>
            <a:chExt cx="5520" cy="3336"/>
          </a:xfrm>
        </p:grpSpPr>
        <p:sp>
          <p:nvSpPr>
            <p:cNvPr id="111621" name="Text Box 6"/>
            <p:cNvSpPr txBox="1">
              <a:spLocks noChangeArrowheads="1"/>
            </p:cNvSpPr>
            <p:nvPr/>
          </p:nvSpPr>
          <p:spPr bwMode="auto">
            <a:xfrm>
              <a:off x="384" y="379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111622" name="Text Box 7"/>
            <p:cNvSpPr txBox="1">
              <a:spLocks noChangeArrowheads="1"/>
            </p:cNvSpPr>
            <p:nvPr/>
          </p:nvSpPr>
          <p:spPr bwMode="auto">
            <a:xfrm>
              <a:off x="96" y="3408"/>
              <a:ext cx="55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Из подобия треугольников </a:t>
              </a:r>
              <a:r>
                <a:rPr lang="en-US" altLang="ru-RU" sz="2400" i="1"/>
                <a:t>ACF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и </a:t>
              </a:r>
              <a:r>
                <a:rPr lang="en-US" altLang="ru-RU" sz="2400" i="1"/>
                <a:t>HAF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</a:t>
              </a:r>
              <a:r>
                <a:rPr lang="ru-RU" altLang="ru-RU" sz="2400"/>
                <a:t>находим </a:t>
              </a:r>
              <a:r>
                <a:rPr lang="en-US" altLang="ru-RU" sz="2400" i="1"/>
                <a:t>AH = </a:t>
              </a:r>
              <a:endParaRPr lang="ru-RU" altLang="ru-RU" sz="2400"/>
            </a:p>
          </p:txBody>
        </p:sp>
        <p:graphicFrame>
          <p:nvGraphicFramePr>
            <p:cNvPr id="111623" name="Object 8"/>
            <p:cNvGraphicFramePr>
              <a:graphicFrameLocks noChangeAspect="1"/>
            </p:cNvGraphicFramePr>
            <p:nvPr/>
          </p:nvGraphicFramePr>
          <p:xfrm>
            <a:off x="4704" y="3312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50" name="Equation" r:id="rId4" imgW="685800" imgH="800100" progId="Equation.DSMT4">
                    <p:embed/>
                  </p:oleObj>
                </mc:Choice>
                <mc:Fallback>
                  <p:oleObj name="Equation" r:id="rId4" imgW="685800" imgH="8001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3312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624" name="Object 9"/>
            <p:cNvGraphicFramePr>
              <a:graphicFrameLocks noChangeAspect="1"/>
            </p:cNvGraphicFramePr>
            <p:nvPr/>
          </p:nvGraphicFramePr>
          <p:xfrm>
            <a:off x="1008" y="3696"/>
            <a:ext cx="432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51" name="Equation" r:id="rId6" imgW="685800" imgH="800100" progId="Equation.DSMT4">
                    <p:embed/>
                  </p:oleObj>
                </mc:Choice>
                <mc:Fallback>
                  <p:oleObj name="Equation" r:id="rId6" imgW="685800" imgH="8001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3696"/>
                          <a:ext cx="432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1625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864"/>
              <a:ext cx="2403" cy="2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1626" name="Text Box 15"/>
            <p:cNvSpPr txBox="1">
              <a:spLocks noChangeArrowheads="1"/>
            </p:cNvSpPr>
            <p:nvPr/>
          </p:nvSpPr>
          <p:spPr bwMode="auto">
            <a:xfrm>
              <a:off x="96" y="2832"/>
              <a:ext cx="547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прямоугольного треугольника </a:t>
              </a:r>
              <a:r>
                <a:rPr lang="en-US" altLang="ru-RU" sz="2400" i="1"/>
                <a:t>ACF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AC =</a:t>
              </a:r>
              <a:r>
                <a:rPr lang="en-US" altLang="ru-RU" sz="2400"/>
                <a:t> </a:t>
              </a:r>
              <a:r>
                <a:rPr lang="en-US" altLang="ru-RU" sz="2400" i="1"/>
                <a:t>      </a:t>
              </a:r>
              <a:r>
                <a:rPr lang="en-US" altLang="ru-RU" sz="2400"/>
                <a:t>,</a:t>
              </a:r>
              <a:r>
                <a:rPr lang="en-US" altLang="ru-RU" sz="2400" i="1"/>
                <a:t> AF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, </a:t>
              </a:r>
              <a:r>
                <a:rPr lang="en-US" altLang="ru-RU" sz="2400" i="1"/>
                <a:t>CF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  <a:r>
                <a:rPr lang="en-US" altLang="ru-RU" sz="2400" i="1"/>
                <a:t> </a:t>
              </a:r>
            </a:p>
          </p:txBody>
        </p:sp>
        <p:graphicFrame>
          <p:nvGraphicFramePr>
            <p:cNvPr id="111627" name="Object 17"/>
            <p:cNvGraphicFramePr>
              <a:graphicFrameLocks noChangeAspect="1"/>
            </p:cNvGraphicFramePr>
            <p:nvPr/>
          </p:nvGraphicFramePr>
          <p:xfrm>
            <a:off x="3168" y="3072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52" name="Equation" r:id="rId9" imgW="406048" imgH="393359" progId="Equation.DSMT4">
                    <p:embed/>
                  </p:oleObj>
                </mc:Choice>
                <mc:Fallback>
                  <p:oleObj name="Equation" r:id="rId9" imgW="406048" imgH="393359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3072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628" name="Object 18"/>
            <p:cNvGraphicFramePr>
              <a:graphicFrameLocks noChangeAspect="1"/>
            </p:cNvGraphicFramePr>
            <p:nvPr/>
          </p:nvGraphicFramePr>
          <p:xfrm>
            <a:off x="4032" y="3072"/>
            <a:ext cx="26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53" name="Equation" r:id="rId11" imgW="418918" imgH="380835" progId="Equation.DSMT4">
                    <p:embed/>
                  </p:oleObj>
                </mc:Choice>
                <mc:Fallback>
                  <p:oleObj name="Equation" r:id="rId11" imgW="418918" imgH="380835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26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629" name="Object 19"/>
            <p:cNvGraphicFramePr>
              <a:graphicFrameLocks noChangeAspect="1"/>
            </p:cNvGraphicFramePr>
            <p:nvPr/>
          </p:nvGraphicFramePr>
          <p:xfrm>
            <a:off x="4944" y="3072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54" name="Equation" r:id="rId13" imgW="406048" imgH="393359" progId="Equation.DSMT4">
                    <p:embed/>
                  </p:oleObj>
                </mc:Choice>
                <mc:Fallback>
                  <p:oleObj name="Equation" r:id="rId13" imgW="406048" imgH="393359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4" y="3072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16.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прям</a:t>
            </a:r>
            <a:r>
              <a:rPr lang="ru-RU" altLang="ru-RU" sz="2400"/>
              <a:t>ой</a:t>
            </a:r>
            <a:r>
              <a:rPr lang="en-US" altLang="ru-RU" sz="2400"/>
              <a:t> </a:t>
            </a:r>
            <a:r>
              <a:rPr lang="en-US" altLang="ru-RU" sz="2400" i="1"/>
              <a:t>CB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814763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6392" name="Group 24"/>
          <p:cNvGrpSpPr>
            <a:grpSpLocks/>
          </p:cNvGrpSpPr>
          <p:nvPr/>
        </p:nvGrpSpPr>
        <p:grpSpPr bwMode="auto">
          <a:xfrm>
            <a:off x="3810000" y="2209800"/>
            <a:ext cx="5334000" cy="2844800"/>
            <a:chOff x="2400" y="1392"/>
            <a:chExt cx="3360" cy="1792"/>
          </a:xfrm>
        </p:grpSpPr>
        <p:sp>
          <p:nvSpPr>
            <p:cNvPr id="112655" name="Text Box 10"/>
            <p:cNvSpPr txBox="1">
              <a:spLocks noChangeArrowheads="1"/>
            </p:cNvSpPr>
            <p:nvPr/>
          </p:nvSpPr>
          <p:spPr bwMode="auto">
            <a:xfrm>
              <a:off x="2400" y="1392"/>
              <a:ext cx="3360" cy="1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Высота </a:t>
              </a:r>
              <a:r>
                <a:rPr lang="en-US" altLang="ru-RU" sz="2400" i="1"/>
                <a:t>BG </a:t>
              </a:r>
              <a:r>
                <a:rPr lang="ru-RU" altLang="ru-RU" sz="2400"/>
                <a:t>этого треугольника равна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        Его площадь равна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ru-RU" altLang="ru-RU" sz="240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С другой стороны, эта площадь равна</a:t>
              </a:r>
            </a:p>
          </p:txBody>
        </p:sp>
        <p:graphicFrame>
          <p:nvGraphicFramePr>
            <p:cNvPr id="112656" name="Object 11"/>
            <p:cNvGraphicFramePr>
              <a:graphicFrameLocks noChangeAspect="1"/>
            </p:cNvGraphicFramePr>
            <p:nvPr/>
          </p:nvGraphicFramePr>
          <p:xfrm>
            <a:off x="2448" y="1632"/>
            <a:ext cx="33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7" name="Equation" r:id="rId4" imgW="533169" imgH="787058" progId="Equation.DSMT4">
                    <p:embed/>
                  </p:oleObj>
                </mc:Choice>
                <mc:Fallback>
                  <p:oleObj name="Equation" r:id="rId4" imgW="533169" imgH="787058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8" y="1632"/>
                          <a:ext cx="33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57" name="Object 12"/>
            <p:cNvGraphicFramePr>
              <a:graphicFrameLocks noChangeAspect="1"/>
            </p:cNvGraphicFramePr>
            <p:nvPr/>
          </p:nvGraphicFramePr>
          <p:xfrm>
            <a:off x="3264" y="2016"/>
            <a:ext cx="142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8" name="Equation" r:id="rId6" imgW="2260600" imgH="787400" progId="Equation.DSMT4">
                    <p:embed/>
                  </p:oleObj>
                </mc:Choice>
                <mc:Fallback>
                  <p:oleObj name="Equation" r:id="rId6" imgW="2260600" imgH="7874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2016"/>
                          <a:ext cx="142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58" name="Object 13"/>
            <p:cNvGraphicFramePr>
              <a:graphicFrameLocks noChangeAspect="1"/>
            </p:cNvGraphicFramePr>
            <p:nvPr/>
          </p:nvGraphicFramePr>
          <p:xfrm>
            <a:off x="3120" y="2688"/>
            <a:ext cx="1736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9" name="Equation" r:id="rId8" imgW="2755900" imgH="787400" progId="Equation.DSMT4">
                    <p:embed/>
                  </p:oleObj>
                </mc:Choice>
                <mc:Fallback>
                  <p:oleObj name="Equation" r:id="rId8" imgW="2755900" imgH="7874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688"/>
                          <a:ext cx="1736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6393" name="Group 25"/>
          <p:cNvGrpSpPr>
            <a:grpSpLocks/>
          </p:cNvGrpSpPr>
          <p:nvPr/>
        </p:nvGrpSpPr>
        <p:grpSpPr bwMode="auto">
          <a:xfrm>
            <a:off x="381000" y="5105400"/>
            <a:ext cx="6248400" cy="1473200"/>
            <a:chOff x="240" y="3216"/>
            <a:chExt cx="3936" cy="928"/>
          </a:xfrm>
        </p:grpSpPr>
        <p:sp>
          <p:nvSpPr>
            <p:cNvPr id="112651" name="Text Box 15"/>
            <p:cNvSpPr txBox="1">
              <a:spLocks noChangeArrowheads="1"/>
            </p:cNvSpPr>
            <p:nvPr/>
          </p:nvSpPr>
          <p:spPr bwMode="auto">
            <a:xfrm>
              <a:off x="432" y="3744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 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graphicFrame>
          <p:nvGraphicFramePr>
            <p:cNvPr id="112652" name="Object 16"/>
            <p:cNvGraphicFramePr>
              <a:graphicFrameLocks noChangeAspect="1"/>
            </p:cNvGraphicFramePr>
            <p:nvPr/>
          </p:nvGraphicFramePr>
          <p:xfrm>
            <a:off x="1100" y="3648"/>
            <a:ext cx="432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0" name="Equation" r:id="rId10" imgW="685800" imgH="787400" progId="Equation.DSMT4">
                    <p:embed/>
                  </p:oleObj>
                </mc:Choice>
                <mc:Fallback>
                  <p:oleObj name="Equation" r:id="rId10" imgW="685800" imgH="7874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0" y="3648"/>
                          <a:ext cx="432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53" name="Text Box 17"/>
            <p:cNvSpPr txBox="1">
              <a:spLocks noChangeArrowheads="1"/>
            </p:cNvSpPr>
            <p:nvPr/>
          </p:nvSpPr>
          <p:spPr bwMode="auto">
            <a:xfrm>
              <a:off x="240" y="3312"/>
              <a:ext cx="27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/>
                <a:t>Приравнивая площади, получим </a:t>
              </a:r>
            </a:p>
          </p:txBody>
        </p:sp>
        <p:graphicFrame>
          <p:nvGraphicFramePr>
            <p:cNvPr id="112654" name="Object 18"/>
            <p:cNvGraphicFramePr>
              <a:graphicFrameLocks noChangeAspect="1"/>
            </p:cNvGraphicFramePr>
            <p:nvPr/>
          </p:nvGraphicFramePr>
          <p:xfrm>
            <a:off x="2976" y="3216"/>
            <a:ext cx="920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1" name="Equation" r:id="rId12" imgW="1460500" imgH="787400" progId="Equation.DSMT4">
                    <p:embed/>
                  </p:oleObj>
                </mc:Choice>
                <mc:Fallback>
                  <p:oleObj name="Equation" r:id="rId12" imgW="1460500" imgH="787400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216"/>
                          <a:ext cx="920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6391" name="Group 23"/>
          <p:cNvGrpSpPr>
            <a:grpSpLocks/>
          </p:cNvGrpSpPr>
          <p:nvPr/>
        </p:nvGrpSpPr>
        <p:grpSpPr bwMode="auto">
          <a:xfrm>
            <a:off x="0" y="1066800"/>
            <a:ext cx="9144000" cy="3336925"/>
            <a:chOff x="0" y="672"/>
            <a:chExt cx="5760" cy="2102"/>
          </a:xfrm>
        </p:grpSpPr>
        <p:pic>
          <p:nvPicPr>
            <p:cNvPr id="112647" name="Picture 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2403" cy="2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48" name="Text Box 6"/>
            <p:cNvSpPr txBox="1">
              <a:spLocks noChangeArrowheads="1"/>
            </p:cNvSpPr>
            <p:nvPr/>
          </p:nvSpPr>
          <p:spPr bwMode="auto">
            <a:xfrm>
              <a:off x="2400" y="672"/>
              <a:ext cx="3360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AH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ACA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AC =</a:t>
              </a:r>
              <a:r>
                <a:rPr lang="en-US" altLang="ru-RU" sz="2400"/>
                <a:t> </a:t>
              </a:r>
              <a:r>
                <a:rPr lang="en-US" altLang="ru-RU" sz="2400" i="1"/>
                <a:t>      </a:t>
              </a:r>
              <a:r>
                <a:rPr lang="en-US" altLang="ru-RU" sz="2400"/>
                <a:t>,</a:t>
              </a:r>
              <a:r>
                <a:rPr lang="en-US" altLang="ru-RU" sz="2400" i="1"/>
                <a:t> AB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</a:t>
              </a:r>
              <a:r>
                <a:rPr lang="en-US" altLang="ru-RU" sz="2400" i="1"/>
                <a:t>CB</a:t>
              </a:r>
              <a:r>
                <a:rPr lang="en-US" altLang="ru-RU" sz="2400" baseline="-25000"/>
                <a:t>1</a:t>
              </a:r>
              <a:r>
                <a:rPr lang="en-US" altLang="ru-RU" sz="2400"/>
                <a:t> =       .</a:t>
              </a:r>
              <a:r>
                <a:rPr lang="en-US" altLang="ru-RU" sz="2400" i="1"/>
                <a:t> </a:t>
              </a:r>
            </a:p>
          </p:txBody>
        </p:sp>
        <p:graphicFrame>
          <p:nvGraphicFramePr>
            <p:cNvPr id="112649" name="Object 20"/>
            <p:cNvGraphicFramePr>
              <a:graphicFrameLocks noChangeAspect="1"/>
            </p:cNvGraphicFramePr>
            <p:nvPr/>
          </p:nvGraphicFramePr>
          <p:xfrm>
            <a:off x="3648" y="1152"/>
            <a:ext cx="25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2" name="Equation" r:id="rId15" imgW="406048" imgH="393359" progId="Equation.DSMT4">
                    <p:embed/>
                  </p:oleObj>
                </mc:Choice>
                <mc:Fallback>
                  <p:oleObj name="Equation" r:id="rId15" imgW="406048" imgH="393359" progId="Equation.DSMT4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1152"/>
                          <a:ext cx="25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650" name="Object 21"/>
            <p:cNvGraphicFramePr>
              <a:graphicFrameLocks noChangeAspect="1"/>
            </p:cNvGraphicFramePr>
            <p:nvPr/>
          </p:nvGraphicFramePr>
          <p:xfrm>
            <a:off x="5040" y="1152"/>
            <a:ext cx="264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3" name="Equation" r:id="rId17" imgW="418918" imgH="380835" progId="Equation.DSMT4">
                    <p:embed/>
                  </p:oleObj>
                </mc:Choice>
                <mc:Fallback>
                  <p:oleObj name="Equation" r:id="rId17" imgW="418918" imgH="380835" progId="Equation.DSMT4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1152"/>
                          <a:ext cx="264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9525" y="1014413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1. Для единичного куба </a:t>
            </a:r>
            <a:r>
              <a:rPr lang="en-US" altLang="ru-RU" sz="2400" i="1">
                <a:cs typeface="Times New Roman" panose="02020603050405020304" pitchFamily="18" charset="0"/>
              </a:rPr>
              <a:t>ABCDA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D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>
                <a:cs typeface="Times New Roman" panose="02020603050405020304" pitchFamily="18" charset="0"/>
              </a:rPr>
              <a:t> </a:t>
            </a:r>
            <a:r>
              <a:rPr lang="ru-RU" altLang="ru-RU" sz="2400">
                <a:cs typeface="Times New Roman" panose="02020603050405020304" pitchFamily="18" charset="0"/>
              </a:rPr>
              <a:t>опустите перпендикуляр из точки </a:t>
            </a:r>
            <a:r>
              <a:rPr lang="en-US" altLang="ru-RU" sz="2400" i="1">
                <a:cs typeface="Times New Roman" panose="02020603050405020304" pitchFamily="18" charset="0"/>
              </a:rPr>
              <a:t>A </a:t>
            </a:r>
            <a:r>
              <a:rPr lang="ru-RU" altLang="ru-RU" sz="2400">
                <a:cs typeface="Times New Roman" panose="02020603050405020304" pitchFamily="18" charset="0"/>
              </a:rPr>
              <a:t>на прямую 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D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. Найдите его длину.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0" y="2084388"/>
            <a:ext cx="9144000" cy="4424362"/>
            <a:chOff x="0" y="1624500"/>
            <a:chExt cx="9144000" cy="4424769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482493"/>
              <a:ext cx="9144000" cy="1566776"/>
            </a:xfrm>
            <a:prstGeom prst="rect">
              <a:avLst/>
            </a:prstGeom>
            <a:blipFill>
              <a:blip r:embed="rId2"/>
              <a:stretch>
                <a:fillRect l="-667" r="-667" b="-1946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157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624500"/>
              <a:ext cx="2824038" cy="2770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49450"/>
            <a:ext cx="2871787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7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ru-RU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ВИЗУАЛИЗАЦИЯ ЗАДАЧ НА НАХОЖДЕНИЕ РАССТОЯНИЙ</a:t>
            </a:r>
            <a:r>
              <a:rPr lang="en-US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/>
            </a:r>
            <a:br>
              <a:rPr lang="en-US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ОТ ТОЧКИ ДО ПРЯМОЙ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5"/>
          <p:cNvSpPr txBox="1">
            <a:spLocks noChangeArrowheads="1"/>
          </p:cNvSpPr>
          <p:nvPr/>
        </p:nvSpPr>
        <p:spPr bwMode="auto">
          <a:xfrm>
            <a:off x="9525" y="33338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	</a:t>
            </a:r>
            <a:r>
              <a:rPr lang="en-US" altLang="ru-RU" sz="2400">
                <a:cs typeface="Times New Roman" panose="02020603050405020304" pitchFamily="18" charset="0"/>
              </a:rPr>
              <a:t>2</a:t>
            </a:r>
            <a:r>
              <a:rPr lang="ru-RU" altLang="ru-RU" sz="2400">
                <a:cs typeface="Times New Roman" panose="02020603050405020304" pitchFamily="18" charset="0"/>
              </a:rPr>
              <a:t>. Для единичного куба </a:t>
            </a:r>
            <a:r>
              <a:rPr lang="en-US" altLang="ru-RU" sz="2400" i="1">
                <a:cs typeface="Times New Roman" panose="02020603050405020304" pitchFamily="18" charset="0"/>
              </a:rPr>
              <a:t>ABCDA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D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>
                <a:cs typeface="Times New Roman" panose="02020603050405020304" pitchFamily="18" charset="0"/>
              </a:rPr>
              <a:t> </a:t>
            </a:r>
            <a:r>
              <a:rPr lang="ru-RU" altLang="ru-RU" sz="2400">
                <a:cs typeface="Times New Roman" panose="02020603050405020304" pitchFamily="18" charset="0"/>
              </a:rPr>
              <a:t>опустите перпендикуляр из точки </a:t>
            </a:r>
            <a:r>
              <a:rPr lang="en-US" altLang="ru-RU" sz="2400" i="1">
                <a:cs typeface="Times New Roman" panose="02020603050405020304" pitchFamily="18" charset="0"/>
              </a:rPr>
              <a:t>A </a:t>
            </a:r>
            <a:r>
              <a:rPr lang="ru-RU" altLang="ru-RU" sz="2400">
                <a:cs typeface="Times New Roman" panose="02020603050405020304" pitchFamily="18" charset="0"/>
              </a:rPr>
              <a:t>на прямую </a:t>
            </a:r>
            <a:r>
              <a:rPr lang="en-US" altLang="ru-RU" sz="2400" i="1">
                <a:cs typeface="Times New Roman" panose="02020603050405020304" pitchFamily="18" charset="0"/>
              </a:rPr>
              <a:t>BD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. Найдите его длину.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0" y="1233488"/>
            <a:ext cx="9144000" cy="4818062"/>
            <a:chOff x="0" y="1233477"/>
            <a:chExt cx="9144000" cy="4817394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482493"/>
              <a:ext cx="9144000" cy="1568378"/>
            </a:xfrm>
            <a:prstGeom prst="rect">
              <a:avLst/>
            </a:prstGeom>
            <a:blipFill>
              <a:blip r:embed="rId2"/>
              <a:stretch>
                <a:fillRect l="-667" r="-667" b="-155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167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5" y="1233477"/>
              <a:ext cx="3179886" cy="311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67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82688"/>
            <a:ext cx="3286125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/>
              <a:t>	</a:t>
            </a:r>
            <a:r>
              <a:rPr lang="ru-RU" altLang="ru-RU" sz="2800" b="1" dirty="0" smtClean="0">
                <a:cs typeface="Times New Roman" panose="02020603050405020304" pitchFamily="18" charset="0"/>
              </a:rPr>
              <a:t>Учебник 10 класс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410" y="523876"/>
            <a:ext cx="5711336" cy="62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5"/>
          <p:cNvSpPr txBox="1">
            <a:spLocks noChangeArrowheads="1"/>
          </p:cNvSpPr>
          <p:nvPr/>
        </p:nvSpPr>
        <p:spPr bwMode="auto">
          <a:xfrm>
            <a:off x="9525" y="3333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	</a:t>
            </a:r>
            <a:r>
              <a:rPr lang="ru-RU" altLang="ru-RU" sz="2400">
                <a:cs typeface="Times New Roman" panose="02020603050405020304" pitchFamily="18" charset="0"/>
              </a:rPr>
              <a:t>3. Для правильной треугольной призмы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>
                <a:cs typeface="Times New Roman" panose="02020603050405020304" pitchFamily="18" charset="0"/>
              </a:rPr>
              <a:t> </a:t>
            </a:r>
            <a:r>
              <a:rPr lang="ru-RU" altLang="ru-RU" sz="2400">
                <a:cs typeface="Times New Roman" panose="02020603050405020304" pitchFamily="18" charset="0"/>
              </a:rPr>
              <a:t>опустите перпендикуляр из точки </a:t>
            </a:r>
            <a:r>
              <a:rPr lang="en-US" altLang="ru-RU" sz="2400" i="1">
                <a:cs typeface="Times New Roman" panose="02020603050405020304" pitchFamily="18" charset="0"/>
              </a:rPr>
              <a:t>A </a:t>
            </a:r>
            <a:r>
              <a:rPr lang="ru-RU" altLang="ru-RU" sz="2400">
                <a:cs typeface="Times New Roman" panose="02020603050405020304" pitchFamily="18" charset="0"/>
              </a:rPr>
              <a:t>на прямую 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. Найдите его длину, если все рёбра призмы равны 1.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54138"/>
            <a:ext cx="2913062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0" y="1354138"/>
            <a:ext cx="9144000" cy="4694237"/>
            <a:chOff x="0" y="1354886"/>
            <a:chExt cx="9144000" cy="4694254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482493"/>
              <a:ext cx="9144000" cy="1566647"/>
            </a:xfrm>
            <a:prstGeom prst="rect">
              <a:avLst/>
            </a:prstGeom>
            <a:blipFill>
              <a:blip r:embed="rId3"/>
              <a:stretch>
                <a:fillRect l="-667" r="-667" b="-1946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1776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354886"/>
              <a:ext cx="3024336" cy="2996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5"/>
          <p:cNvSpPr txBox="1">
            <a:spLocks noChangeArrowheads="1"/>
          </p:cNvSpPr>
          <p:nvPr/>
        </p:nvSpPr>
        <p:spPr bwMode="auto">
          <a:xfrm>
            <a:off x="9525" y="3333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	</a:t>
            </a:r>
            <a:r>
              <a:rPr lang="en-US" altLang="ru-RU" sz="2400">
                <a:cs typeface="Times New Roman" panose="02020603050405020304" pitchFamily="18" charset="0"/>
              </a:rPr>
              <a:t>4</a:t>
            </a:r>
            <a:r>
              <a:rPr lang="ru-RU" altLang="ru-RU" sz="2400">
                <a:cs typeface="Times New Roman" panose="02020603050405020304" pitchFamily="18" charset="0"/>
              </a:rPr>
              <a:t>. Для правильной треугольной призмы </a:t>
            </a:r>
            <a:r>
              <a:rPr lang="en-US" altLang="ru-RU" sz="2400" i="1">
                <a:cs typeface="Times New Roman" panose="02020603050405020304" pitchFamily="18" charset="0"/>
              </a:rPr>
              <a:t>ABCA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>
                <a:cs typeface="Times New Roman" panose="02020603050405020304" pitchFamily="18" charset="0"/>
              </a:rPr>
              <a:t> </a:t>
            </a:r>
            <a:r>
              <a:rPr lang="ru-RU" altLang="ru-RU" sz="2400">
                <a:cs typeface="Times New Roman" panose="02020603050405020304" pitchFamily="18" charset="0"/>
              </a:rPr>
              <a:t>опустите перпендикуляр из точки </a:t>
            </a:r>
            <a:r>
              <a:rPr lang="en-US" altLang="ru-RU" sz="2400" i="1">
                <a:cs typeface="Times New Roman" panose="02020603050405020304" pitchFamily="18" charset="0"/>
              </a:rPr>
              <a:t>A </a:t>
            </a:r>
            <a:r>
              <a:rPr lang="ru-RU" altLang="ru-RU" sz="2400">
                <a:cs typeface="Times New Roman" panose="02020603050405020304" pitchFamily="18" charset="0"/>
              </a:rPr>
              <a:t>на прямую </a:t>
            </a:r>
            <a:r>
              <a:rPr lang="en-US" altLang="ru-RU" sz="2400" i="1">
                <a:cs typeface="Times New Roman" panose="02020603050405020304" pitchFamily="18" charset="0"/>
              </a:rPr>
              <a:t>BC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. Найдите его длину, если все рёбра призмы равны 1.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14438"/>
            <a:ext cx="295275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0" y="1214438"/>
            <a:ext cx="9144000" cy="4835525"/>
            <a:chOff x="0" y="1215075"/>
            <a:chExt cx="9144000" cy="4834835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482493"/>
              <a:ext cx="9144000" cy="1567417"/>
            </a:xfrm>
            <a:prstGeom prst="rect">
              <a:avLst/>
            </a:prstGeom>
            <a:blipFill>
              <a:blip r:embed="rId3"/>
              <a:stretch>
                <a:fillRect l="-667" r="-667" b="-1946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1879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15075"/>
              <a:ext cx="3029730" cy="307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5"/>
          <p:cNvSpPr txBox="1">
            <a:spLocks noChangeArrowheads="1"/>
          </p:cNvSpPr>
          <p:nvPr/>
        </p:nvSpPr>
        <p:spPr bwMode="auto">
          <a:xfrm>
            <a:off x="9525" y="3333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	</a:t>
            </a:r>
            <a:r>
              <a:rPr lang="en-US" altLang="ru-RU" sz="2400">
                <a:cs typeface="Times New Roman" panose="02020603050405020304" pitchFamily="18" charset="0"/>
              </a:rPr>
              <a:t>5</a:t>
            </a:r>
            <a:r>
              <a:rPr lang="ru-RU" altLang="ru-RU" sz="2400">
                <a:cs typeface="Times New Roman" panose="02020603050405020304" pitchFamily="18" charset="0"/>
              </a:rPr>
              <a:t>. Для правильной шестиугольной призмы </a:t>
            </a:r>
            <a:r>
              <a:rPr lang="en-US" altLang="ru-RU" sz="2400" i="1">
                <a:cs typeface="Times New Roman" panose="02020603050405020304" pitchFamily="18" charset="0"/>
              </a:rPr>
              <a:t>ABCDEFA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D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E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>
                <a:cs typeface="Times New Roman" panose="02020603050405020304" pitchFamily="18" charset="0"/>
              </a:rPr>
              <a:t>  </a:t>
            </a:r>
            <a:r>
              <a:rPr lang="ru-RU" altLang="ru-RU" sz="2400">
                <a:cs typeface="Times New Roman" panose="02020603050405020304" pitchFamily="18" charset="0"/>
              </a:rPr>
              <a:t>опустите перпендикуляр из точки </a:t>
            </a:r>
            <a:r>
              <a:rPr lang="en-US" altLang="ru-RU" sz="2400" i="1">
                <a:cs typeface="Times New Roman" panose="02020603050405020304" pitchFamily="18" charset="0"/>
              </a:rPr>
              <a:t>A </a:t>
            </a:r>
            <a:r>
              <a:rPr lang="ru-RU" altLang="ru-RU" sz="2400">
                <a:cs typeface="Times New Roman" panose="02020603050405020304" pitchFamily="18" charset="0"/>
              </a:rPr>
              <a:t>на прямую 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D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. Найдите его длину, если все рёбра призмы равны 1.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506538"/>
            <a:ext cx="3990975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0" y="1536700"/>
            <a:ext cx="9144000" cy="4330700"/>
            <a:chOff x="0" y="1536564"/>
            <a:chExt cx="9144000" cy="4330924"/>
          </a:xfrm>
        </p:grpSpPr>
        <p:sp>
          <p:nvSpPr>
            <p:cNvPr id="119813" name="TextBox 1"/>
            <p:cNvSpPr txBox="1">
              <a:spLocks noChangeArrowheads="1"/>
            </p:cNvSpPr>
            <p:nvPr/>
          </p:nvSpPr>
          <p:spPr bwMode="auto">
            <a:xfrm>
              <a:off x="0" y="4482493"/>
              <a:ext cx="91440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ru-RU" sz="2400" b="1"/>
                <a:t>	</a:t>
              </a:r>
              <a:r>
                <a:rPr lang="ru-RU" altLang="ru-RU" sz="2000">
                  <a:solidFill>
                    <a:srgbClr val="FF0000"/>
                  </a:solidFill>
                  <a:cs typeface="Times New Roman" panose="02020603050405020304" pitchFamily="18" charset="0"/>
                </a:rPr>
                <a:t>Решение.</a:t>
              </a:r>
              <a:r>
                <a:rPr lang="ru-RU" altLang="ru-RU" sz="2000">
                  <a:cs typeface="Times New Roman" panose="02020603050405020304" pitchFamily="18" charset="0"/>
                </a:rPr>
                <a:t> Выберем инструмент «Перпендикулярная линия». Кликнем левой кнопкой мыши сначала по точке </a:t>
              </a:r>
              <a:r>
                <a:rPr lang="en-US" altLang="ru-RU" sz="2000" i="1">
                  <a:cs typeface="Times New Roman" panose="02020603050405020304" pitchFamily="18" charset="0"/>
                </a:rPr>
                <a:t>A</a:t>
              </a:r>
              <a:r>
                <a:rPr lang="ru-RU" altLang="ru-RU" sz="2000">
                  <a:cs typeface="Times New Roman" panose="02020603050405020304" pitchFamily="18" charset="0"/>
                </a:rPr>
                <a:t>, а затем по прямой </a:t>
              </a:r>
              <a:r>
                <a:rPr lang="en-US" altLang="ru-RU" sz="2000" i="1">
                  <a:cs typeface="Times New Roman" panose="02020603050405020304" pitchFamily="18" charset="0"/>
                </a:rPr>
                <a:t>C</a:t>
              </a:r>
              <a:r>
                <a:rPr lang="en-US" altLang="ru-RU" sz="2000" baseline="-25000">
                  <a:cs typeface="Times New Roman" panose="02020603050405020304" pitchFamily="18" charset="0"/>
                </a:rPr>
                <a:t>1</a:t>
              </a:r>
              <a:r>
                <a:rPr lang="en-US" altLang="ru-RU" sz="2000" i="1">
                  <a:cs typeface="Times New Roman" panose="02020603050405020304" pitchFamily="18" charset="0"/>
                </a:rPr>
                <a:t>D</a:t>
              </a:r>
              <a:r>
                <a:rPr lang="en-US" altLang="ru-RU" sz="2000" baseline="-25000">
                  <a:cs typeface="Times New Roman" panose="02020603050405020304" pitchFamily="18" charset="0"/>
                </a:rPr>
                <a:t>1</a:t>
              </a:r>
              <a:r>
                <a:rPr lang="en-US" altLang="ru-RU" sz="2000">
                  <a:cs typeface="Times New Roman" panose="02020603050405020304" pitchFamily="18" charset="0"/>
                </a:rPr>
                <a:t>. </a:t>
              </a:r>
              <a:r>
                <a:rPr lang="ru-RU" altLang="ru-RU" sz="2000">
                  <a:cs typeface="Times New Roman" panose="02020603050405020304" pitchFamily="18" charset="0"/>
                </a:rPr>
                <a:t>Получим прямую </a:t>
              </a:r>
              <a:r>
                <a:rPr lang="en-US" altLang="ru-RU" sz="2000" i="1">
                  <a:cs typeface="Times New Roman" panose="02020603050405020304" pitchFamily="18" charset="0"/>
                </a:rPr>
                <a:t>AC</a:t>
              </a:r>
              <a:r>
                <a:rPr lang="en-US" altLang="ru-RU" sz="2000" baseline="-25000">
                  <a:cs typeface="Times New Roman" panose="02020603050405020304" pitchFamily="18" charset="0"/>
                </a:rPr>
                <a:t>1</a:t>
              </a:r>
              <a:r>
                <a:rPr lang="ru-RU" altLang="ru-RU" sz="2000">
                  <a:cs typeface="Times New Roman" panose="02020603050405020304" pitchFamily="18" charset="0"/>
                </a:rPr>
                <a:t>, перпендикулярную </a:t>
              </a:r>
              <a:r>
                <a:rPr lang="en-US" altLang="ru-RU" sz="2000" i="1">
                  <a:cs typeface="Times New Roman" panose="02020603050405020304" pitchFamily="18" charset="0"/>
                </a:rPr>
                <a:t>C</a:t>
              </a:r>
              <a:r>
                <a:rPr lang="en-US" altLang="ru-RU" sz="2000" baseline="-25000">
                  <a:cs typeface="Times New Roman" panose="02020603050405020304" pitchFamily="18" charset="0"/>
                </a:rPr>
                <a:t>1</a:t>
              </a:r>
              <a:r>
                <a:rPr lang="en-US" altLang="ru-RU" sz="2000" i="1">
                  <a:cs typeface="Times New Roman" panose="02020603050405020304" pitchFamily="18" charset="0"/>
                </a:rPr>
                <a:t>D</a:t>
              </a:r>
              <a:r>
                <a:rPr lang="en-US" altLang="ru-RU" sz="2000" baseline="-25000">
                  <a:cs typeface="Times New Roman" panose="02020603050405020304" pitchFamily="18" charset="0"/>
                </a:rPr>
                <a:t>1</a:t>
              </a:r>
              <a:r>
                <a:rPr lang="en-US" altLang="ru-RU" sz="2000">
                  <a:cs typeface="Times New Roman" panose="02020603050405020304" pitchFamily="18" charset="0"/>
                </a:rPr>
                <a:t>.</a:t>
              </a:r>
              <a:r>
                <a:rPr lang="en-US" altLang="ru-RU" sz="2000" i="1">
                  <a:cs typeface="Times New Roman" panose="02020603050405020304" pitchFamily="18" charset="0"/>
                </a:rPr>
                <a:t> </a:t>
              </a:r>
              <a:r>
                <a:rPr lang="ru-RU" altLang="ru-RU" sz="2000">
                  <a:cs typeface="Times New Roman" panose="02020603050405020304" pitchFamily="18" charset="0"/>
                </a:rPr>
                <a:t>Искомым перпендикуляром будет отрезок </a:t>
              </a:r>
              <a:r>
                <a:rPr lang="en-US" altLang="ru-RU" sz="2000" i="1">
                  <a:cs typeface="Times New Roman" panose="02020603050405020304" pitchFamily="18" charset="0"/>
                </a:rPr>
                <a:t>AC</a:t>
              </a:r>
              <a:r>
                <a:rPr lang="en-US" altLang="ru-RU" sz="2000" baseline="-25000">
                  <a:cs typeface="Times New Roman" panose="02020603050405020304" pitchFamily="18" charset="0"/>
                </a:rPr>
                <a:t>1</a:t>
              </a:r>
              <a:r>
                <a:rPr lang="en-US" altLang="ru-RU" sz="2000">
                  <a:cs typeface="Times New Roman" panose="02020603050405020304" pitchFamily="18" charset="0"/>
                </a:rPr>
                <a:t>.</a:t>
              </a:r>
              <a:r>
                <a:rPr lang="en-US" altLang="ru-RU" sz="2000" i="1">
                  <a:cs typeface="Times New Roman" panose="02020603050405020304" pitchFamily="18" charset="0"/>
                </a:rPr>
                <a:t> </a:t>
              </a:r>
              <a:r>
                <a:rPr lang="ru-RU" altLang="ru-RU" sz="2000">
                  <a:cs typeface="Times New Roman" panose="02020603050405020304" pitchFamily="18" charset="0"/>
                </a:rPr>
                <a:t>Его длина равна</a:t>
              </a:r>
              <a:r>
                <a:rPr lang="en-US" altLang="ru-RU" sz="2000">
                  <a:cs typeface="Times New Roman" panose="02020603050405020304" pitchFamily="18" charset="0"/>
                </a:rPr>
                <a:t> 2</a:t>
              </a:r>
              <a:r>
                <a:rPr lang="ru-RU" altLang="ru-RU" sz="2000"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198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536564"/>
              <a:ext cx="3765020" cy="2632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5"/>
          <p:cNvSpPr txBox="1">
            <a:spLocks noChangeArrowheads="1"/>
          </p:cNvSpPr>
          <p:nvPr/>
        </p:nvSpPr>
        <p:spPr bwMode="auto">
          <a:xfrm>
            <a:off x="9525" y="3333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	</a:t>
            </a:r>
            <a:r>
              <a:rPr lang="en-US" altLang="ru-RU" sz="2400">
                <a:cs typeface="Times New Roman" panose="02020603050405020304" pitchFamily="18" charset="0"/>
              </a:rPr>
              <a:t>6</a:t>
            </a:r>
            <a:r>
              <a:rPr lang="ru-RU" altLang="ru-RU" sz="2400">
                <a:cs typeface="Times New Roman" panose="02020603050405020304" pitchFamily="18" charset="0"/>
              </a:rPr>
              <a:t>. Для правильной шестиугольной призмы </a:t>
            </a:r>
            <a:r>
              <a:rPr lang="en-US" altLang="ru-RU" sz="2400" i="1">
                <a:cs typeface="Times New Roman" panose="02020603050405020304" pitchFamily="18" charset="0"/>
              </a:rPr>
              <a:t>ABCDEFA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D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E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>
                <a:cs typeface="Times New Roman" panose="02020603050405020304" pitchFamily="18" charset="0"/>
              </a:rPr>
              <a:t>  </a:t>
            </a:r>
            <a:r>
              <a:rPr lang="ru-RU" altLang="ru-RU" sz="2400">
                <a:cs typeface="Times New Roman" panose="02020603050405020304" pitchFamily="18" charset="0"/>
              </a:rPr>
              <a:t>опустите перпендикуляр из точки </a:t>
            </a:r>
            <a:r>
              <a:rPr lang="en-US" altLang="ru-RU" sz="2400" i="1">
                <a:cs typeface="Times New Roman" panose="02020603050405020304" pitchFamily="18" charset="0"/>
              </a:rPr>
              <a:t>A </a:t>
            </a:r>
            <a:r>
              <a:rPr lang="ru-RU" altLang="ru-RU" sz="2400">
                <a:cs typeface="Times New Roman" panose="02020603050405020304" pitchFamily="18" charset="0"/>
              </a:rPr>
              <a:t>на прямую </a:t>
            </a:r>
            <a:r>
              <a:rPr lang="en-US" altLang="ru-RU" sz="2400" i="1">
                <a:cs typeface="Times New Roman" panose="02020603050405020304" pitchFamily="18" charset="0"/>
              </a:rPr>
              <a:t>CD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>
                <a:cs typeface="Times New Roman" panose="02020603050405020304" pitchFamily="18" charset="0"/>
              </a:rPr>
              <a:t>. Найдите его длину, если все рёбра призмы равны 1.</a:t>
            </a:r>
          </a:p>
        </p:txBody>
      </p:sp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4475"/>
            <a:ext cx="38100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0" y="1508125"/>
            <a:ext cx="9144000" cy="4387850"/>
            <a:chOff x="0" y="1507540"/>
            <a:chExt cx="9144000" cy="4388930"/>
          </a:xfrm>
        </p:grpSpPr>
        <p:sp>
          <p:nvSpPr>
            <p:cNvPr id="2" name="TextBox 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0" y="4482493"/>
              <a:ext cx="9144000" cy="1413977"/>
            </a:xfrm>
            <a:prstGeom prst="rect">
              <a:avLst/>
            </a:prstGeom>
            <a:blipFill>
              <a:blip r:embed="rId3"/>
              <a:stretch>
                <a:fillRect l="-667" r="-667" b="-689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ru-RU">
                  <a:noFill/>
                </a:rPr>
                <a:t> </a:t>
              </a:r>
            </a:p>
          </p:txBody>
        </p:sp>
        <p:pic>
          <p:nvPicPr>
            <p:cNvPr id="12083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507540"/>
              <a:ext cx="3597200" cy="2546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3300"/>
                </a:solidFill>
              </a:rPr>
              <a:t>РАССТОЯНИЕ ОТ ТОЧКИ ДО ПЛОСКОСТИ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3505200" y="1828800"/>
            <a:ext cx="533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/>
              <a:t>Расстоянием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до плоскости в пространстве называется длина перпендикуляра, опущенного из данной точки на данную плоскость.</a:t>
            </a: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322638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3300"/>
                </a:solidFill>
              </a:rPr>
              <a:t>РАССТОЯНИЕ ОТ ТОЧКИ ДО ПЛОСКОСТИ</a:t>
            </a:r>
            <a:r>
              <a:rPr lang="en-US" altLang="ru-RU" sz="2800" smtClean="0">
                <a:solidFill>
                  <a:srgbClr val="FF3300"/>
                </a:solidFill>
              </a:rPr>
              <a:t> 2</a:t>
            </a:r>
            <a:endParaRPr lang="ru-RU" altLang="ru-RU" sz="2800" smtClean="0">
              <a:solidFill>
                <a:srgbClr val="FF3300"/>
              </a:solidFill>
            </a:endParaRP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 smtClean="0"/>
              <a:t>	Иногда </a:t>
            </a:r>
            <a:r>
              <a:rPr lang="ru-RU" altLang="ru-RU" sz="2400" dirty="0"/>
              <a:t>основание перпендикуляра, опущенного из точки на плоскость, не попадает на участок плоскости, изображенный на рисунке. В этом случае можно воспользоваться тем, что расстояние от точки до плоскости равно расстоянию от прямой, проходящей через данную точку и параллельной данной плоскости, до этой плоскости. При этом перпендикуляр, опущенный из любой точки этой прямой на данную плоскость, будет равен расстоянию от исходной точки до плоскости.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0"/>
            <a:ext cx="342106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066800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FF3300"/>
                </a:solidFill>
              </a:rPr>
              <a:t>РАССТОЯНИЕ ОТ ТОЧКИ ДО ПЛОСКОСТИ</a:t>
            </a:r>
            <a:r>
              <a:rPr lang="en-US" altLang="ru-RU" sz="2800" smtClean="0">
                <a:solidFill>
                  <a:srgbClr val="FF3300"/>
                </a:solidFill>
              </a:rPr>
              <a:t> </a:t>
            </a:r>
            <a:r>
              <a:rPr lang="ru-RU" altLang="ru-RU" sz="2800" smtClean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0" y="990600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 smtClean="0"/>
              <a:t>	Расстояние </a:t>
            </a:r>
            <a:r>
              <a:rPr lang="ru-RU" altLang="ru-RU" sz="2400" dirty="0"/>
              <a:t>от точки до плоскости равно также расстоянию между параллельными плоскостями, одна из которых – данная плоскость, а другая проходит через данную точку. При этом перпендикуляр, опущенный из любой точки этой плоскости на данную плоскость, будет равен расстоянию от исходной точки до плоскости.</a:t>
            </a:r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3933825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609600" y="974725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до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плоскости </a:t>
            </a:r>
            <a:r>
              <a:rPr lang="en-US" altLang="ru-RU" sz="2800" i="1">
                <a:cs typeface="Times New Roman" panose="02020603050405020304" pitchFamily="18" charset="0"/>
              </a:rPr>
              <a:t>BCC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20875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ru-RU" altLang="ru-RU" sz="3600" smtClean="0">
                <a:solidFill>
                  <a:srgbClr val="FF3300"/>
                </a:solidFill>
              </a:rPr>
              <a:t>Упражнения</a:t>
            </a:r>
            <a:endParaRPr lang="ru-RU" altLang="ru-RU" smtClean="0"/>
          </a:p>
        </p:txBody>
      </p:sp>
      <p:sp>
        <p:nvSpPr>
          <p:cNvPr id="134150" name="Rectangle 5"/>
          <p:cNvSpPr txBox="1">
            <a:spLocks noChangeArrowheads="1"/>
          </p:cNvSpPr>
          <p:nvPr/>
        </p:nvSpPr>
        <p:spPr bwMode="auto">
          <a:xfrm>
            <a:off x="685800" y="533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Уровень А</a:t>
            </a:r>
            <a:endParaRPr lang="ru-RU" altLang="ru-RU" sz="2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609600" y="8382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до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плоскости </a:t>
            </a:r>
            <a:r>
              <a:rPr lang="en-US" altLang="ru-RU" sz="2800" i="1"/>
              <a:t>CDD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1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до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плоскости </a:t>
            </a:r>
            <a:r>
              <a:rPr lang="en-US" altLang="ru-RU" sz="2800" i="1"/>
              <a:t>A</a:t>
            </a:r>
            <a:r>
              <a:rPr lang="en-US" altLang="ru-RU" sz="2800" baseline="-25000"/>
              <a:t>1</a:t>
            </a:r>
            <a:r>
              <a:rPr lang="en-US" altLang="ru-RU" sz="2800" i="1"/>
              <a:t>B</a:t>
            </a:r>
            <a:r>
              <a:rPr lang="en-US" altLang="ru-RU" sz="2800" baseline="-25000"/>
              <a:t>1</a:t>
            </a:r>
            <a:r>
              <a:rPr lang="en-US" altLang="ru-RU" sz="2800" i="1"/>
              <a:t>C</a:t>
            </a:r>
            <a:r>
              <a:rPr lang="en-US" altLang="ru-RU" sz="2800" baseline="-25000">
                <a:cs typeface="Times New Roman" panose="02020603050405020304" pitchFamily="18" charset="0"/>
              </a:rPr>
              <a:t>1</a:t>
            </a:r>
            <a:r>
              <a:rPr lang="ru-RU" altLang="ru-RU" sz="2800" i="1"/>
              <a:t>.</a:t>
            </a: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594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solidFill>
                  <a:srgbClr val="FF3300"/>
                </a:solidFill>
              </a:rPr>
              <a:t>Ответ: 1.</a:t>
            </a:r>
            <a:endParaRPr lang="ru-RU" altLang="ru-RU" sz="2800" baseline="30000">
              <a:solidFill>
                <a:srgbClr val="FF3300"/>
              </a:solidFill>
            </a:endParaRP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4038600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5"/>
          <p:cNvSpPr txBox="1">
            <a:spLocks noChangeArrowheads="1"/>
          </p:cNvSpPr>
          <p:nvPr/>
        </p:nvSpPr>
        <p:spPr bwMode="auto">
          <a:xfrm>
            <a:off x="250825" y="115888"/>
            <a:ext cx="8785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Презентации к главе </a:t>
            </a:r>
            <a:r>
              <a:rPr lang="en-US" altLang="ru-RU" sz="2400"/>
              <a:t>III </a:t>
            </a:r>
            <a:r>
              <a:rPr lang="ru-RU" altLang="ru-RU" sz="2400"/>
              <a:t>учебника геометрии</a:t>
            </a:r>
            <a:r>
              <a:rPr lang="en-US" altLang="ru-RU" sz="2400"/>
              <a:t> </a:t>
            </a:r>
            <a:r>
              <a:rPr lang="ru-RU" altLang="ru-RU" sz="2400"/>
              <a:t>для </a:t>
            </a:r>
            <a:r>
              <a:rPr lang="en-US" altLang="ru-RU" sz="2400"/>
              <a:t>10-11 </a:t>
            </a:r>
            <a:r>
              <a:rPr lang="ru-RU" altLang="ru-RU" sz="2400"/>
              <a:t>классов</a:t>
            </a:r>
          </a:p>
        </p:txBody>
      </p:sp>
      <p:pic>
        <p:nvPicPr>
          <p:cNvPr id="921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341438"/>
            <a:ext cx="8532813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7848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4. В правильной треугольной призме </a:t>
            </a:r>
            <a:r>
              <a:rPr lang="en-US" altLang="ru-RU" sz="2400" i="1" dirty="0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между </a:t>
            </a:r>
            <a:r>
              <a:rPr lang="ru-RU" altLang="ru-RU" sz="2400" dirty="0"/>
              <a:t>             точкой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и плоскостью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/>
              <a:t>.</a:t>
            </a:r>
          </a:p>
        </p:txBody>
      </p:sp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3300"/>
                </a:solidFill>
              </a:rPr>
              <a:t>Ответ:</a:t>
            </a:r>
            <a:r>
              <a:rPr lang="en-US" altLang="ru-RU" sz="2400">
                <a:solidFill>
                  <a:srgbClr val="FF3300"/>
                </a:solidFill>
              </a:rPr>
              <a:t> 1.</a:t>
            </a:r>
            <a:r>
              <a:rPr lang="ru-RU" altLang="ru-RU" sz="240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189865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5.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</a:t>
            </a:r>
            <a:r>
              <a:rPr lang="ru-RU" altLang="ru-RU" sz="2400"/>
              <a:t>лоскости</a:t>
            </a:r>
            <a:r>
              <a:rPr lang="en-US" altLang="ru-RU" sz="2400"/>
              <a:t> </a:t>
            </a:r>
            <a:r>
              <a:rPr lang="en-US" altLang="ru-RU" sz="2400" i="1"/>
              <a:t>BDD</a:t>
            </a:r>
            <a:r>
              <a:rPr lang="en-US" altLang="ru-RU" sz="2400" baseline="-25000"/>
              <a:t>1</a:t>
            </a:r>
            <a:r>
              <a:rPr lang="ru-RU" altLang="ru-RU" sz="2400" i="1"/>
              <a:t>.</a:t>
            </a:r>
          </a:p>
        </p:txBody>
      </p:sp>
      <p:grpSp>
        <p:nvGrpSpPr>
          <p:cNvPr id="271363" name="Group 3"/>
          <p:cNvGrpSpPr>
            <a:grpSpLocks/>
          </p:cNvGrpSpPr>
          <p:nvPr/>
        </p:nvGrpSpPr>
        <p:grpSpPr bwMode="auto">
          <a:xfrm>
            <a:off x="914400" y="4800600"/>
            <a:ext cx="6553200" cy="1295400"/>
            <a:chOff x="576" y="3024"/>
            <a:chExt cx="4128" cy="816"/>
          </a:xfrm>
        </p:grpSpPr>
        <p:sp>
          <p:nvSpPr>
            <p:cNvPr id="141317" name="Text Box 4"/>
            <p:cNvSpPr txBox="1">
              <a:spLocks noChangeArrowheads="1"/>
            </p:cNvSpPr>
            <p:nvPr/>
          </p:nvSpPr>
          <p:spPr bwMode="auto">
            <a:xfrm>
              <a:off x="624" y="3552"/>
              <a:ext cx="37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 </a:t>
              </a:r>
              <a:r>
                <a:rPr lang="en-US" altLang="ru-RU" sz="2400">
                  <a:solidFill>
                    <a:srgbClr val="FF0000"/>
                  </a:solidFill>
                </a:rPr>
                <a:t>1</a:t>
              </a:r>
              <a:r>
                <a:rPr lang="ru-RU" altLang="ru-RU" sz="2400">
                  <a:solidFill>
                    <a:srgbClr val="FF0000"/>
                  </a:solidFill>
                </a:rPr>
                <a:t>. </a:t>
              </a:r>
              <a:endParaRPr lang="ru-RU" altLang="ru-RU" sz="2800" baseline="30000">
                <a:solidFill>
                  <a:srgbClr val="FF0000"/>
                </a:solidFill>
              </a:endParaRPr>
            </a:p>
          </p:txBody>
        </p:sp>
        <p:sp>
          <p:nvSpPr>
            <p:cNvPr id="141318" name="Text Box 5"/>
            <p:cNvSpPr txBox="1">
              <a:spLocks noChangeArrowheads="1"/>
            </p:cNvSpPr>
            <p:nvPr/>
          </p:nvSpPr>
          <p:spPr bwMode="auto">
            <a:xfrm>
              <a:off x="576" y="3024"/>
              <a:ext cx="412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 расстоянием является длина отрезка </a:t>
              </a:r>
              <a:r>
                <a:rPr lang="en-US" altLang="ru-RU" sz="2400" i="1"/>
                <a:t>AB.</a:t>
              </a:r>
              <a:r>
                <a:rPr lang="en-US" altLang="ru-RU" sz="2400"/>
                <a:t> </a:t>
              </a:r>
              <a:r>
                <a:rPr lang="ru-RU" altLang="ru-RU" sz="2400"/>
                <a:t>Она равна </a:t>
              </a:r>
              <a:r>
                <a:rPr lang="en-US" altLang="ru-RU" sz="2400"/>
                <a:t>1</a:t>
              </a:r>
              <a:r>
                <a:rPr lang="ru-RU" altLang="ru-RU" sz="2400"/>
                <a:t>.</a:t>
              </a:r>
              <a:endParaRPr lang="ru-RU" altLang="ru-RU" sz="2400" i="1"/>
            </a:p>
          </p:txBody>
        </p:sp>
      </p:grpSp>
      <p:pic>
        <p:nvPicPr>
          <p:cNvPr id="141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394335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6.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п</a:t>
            </a:r>
            <a:r>
              <a:rPr lang="ru-RU" altLang="ru-RU" sz="2400"/>
              <a:t>лоскости</a:t>
            </a:r>
            <a:r>
              <a:rPr lang="en-US" altLang="ru-RU" sz="2400"/>
              <a:t> </a:t>
            </a:r>
            <a:r>
              <a:rPr lang="en-US" altLang="ru-RU" sz="2400" i="1"/>
              <a:t>A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B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en-US" altLang="ru-RU" sz="2400" i="1">
                <a:cs typeface="Times New Roman" panose="02020603050405020304" pitchFamily="18" charset="0"/>
              </a:rPr>
              <a:t>C</a:t>
            </a:r>
            <a:r>
              <a:rPr lang="en-US" altLang="ru-RU" sz="2400" baseline="-25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</a:p>
        </p:txBody>
      </p:sp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6" name="Формула" r:id="rId3" imgW="114151" imgH="215619" progId="Equation.3">
                  <p:embed/>
                </p:oleObj>
              </mc:Choice>
              <mc:Fallback>
                <p:oleObj name="Формула" r:id="rId3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066800" y="5181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solidFill>
                  <a:srgbClr val="FF0000"/>
                </a:solidFill>
              </a:rPr>
              <a:t>Ответ: </a:t>
            </a:r>
            <a:r>
              <a:rPr lang="en-US" altLang="ru-RU" sz="2400">
                <a:solidFill>
                  <a:srgbClr val="FF0000"/>
                </a:solidFill>
              </a:rPr>
              <a:t>1.</a:t>
            </a:r>
            <a:endParaRPr lang="ru-RU" altLang="ru-RU" sz="2400">
              <a:solidFill>
                <a:srgbClr val="FF0000"/>
              </a:solidFill>
            </a:endParaRPr>
          </a:p>
        </p:txBody>
      </p:sp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827213"/>
            <a:ext cx="39433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7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8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7.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плоскости</a:t>
            </a:r>
            <a:r>
              <a:rPr lang="en-US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DEE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9433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8292" name="Group 4"/>
          <p:cNvGrpSpPr>
            <a:grpSpLocks/>
          </p:cNvGrpSpPr>
          <p:nvPr/>
        </p:nvGrpSpPr>
        <p:grpSpPr bwMode="auto">
          <a:xfrm>
            <a:off x="381000" y="1219200"/>
            <a:ext cx="8305800" cy="4786313"/>
            <a:chOff x="240" y="768"/>
            <a:chExt cx="5232" cy="3015"/>
          </a:xfrm>
        </p:grpSpPr>
        <p:sp>
          <p:nvSpPr>
            <p:cNvPr id="143365" name="Text Box 5"/>
            <p:cNvSpPr txBox="1">
              <a:spLocks noChangeArrowheads="1"/>
            </p:cNvSpPr>
            <p:nvPr/>
          </p:nvSpPr>
          <p:spPr bwMode="auto">
            <a:xfrm>
              <a:off x="240" y="2880"/>
              <a:ext cx="523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расстоянием является длина отрезка </a:t>
              </a:r>
              <a:r>
                <a:rPr lang="en-US" altLang="ru-RU" sz="2400" i="1"/>
                <a:t>AE</a:t>
              </a:r>
              <a:r>
                <a:rPr lang="en-US" altLang="ru-RU" sz="2400"/>
                <a:t>. </a:t>
              </a:r>
              <a:r>
                <a:rPr lang="ru-RU" altLang="ru-RU" sz="2400"/>
                <a:t>Она равна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sp>
          <p:nvSpPr>
            <p:cNvPr id="143366" name="Text Box 6"/>
            <p:cNvSpPr txBox="1">
              <a:spLocks noChangeArrowheads="1"/>
            </p:cNvSpPr>
            <p:nvPr/>
          </p:nvSpPr>
          <p:spPr bwMode="auto">
            <a:xfrm>
              <a:off x="384" y="3456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</a:t>
              </a:r>
              <a:r>
                <a:rPr lang="ru-RU" altLang="ru-RU" sz="2800">
                  <a:solidFill>
                    <a:srgbClr val="FF3300"/>
                  </a:solidFill>
                </a:rPr>
                <a:t>     .</a:t>
              </a:r>
            </a:p>
          </p:txBody>
        </p:sp>
        <p:graphicFrame>
          <p:nvGraphicFramePr>
            <p:cNvPr id="143367" name="Object 7"/>
            <p:cNvGraphicFramePr>
              <a:graphicFrameLocks noChangeAspect="1"/>
            </p:cNvGraphicFramePr>
            <p:nvPr/>
          </p:nvGraphicFramePr>
          <p:xfrm>
            <a:off x="960" y="3456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78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456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33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768"/>
              <a:ext cx="2484" cy="2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143369" name="Object 9"/>
            <p:cNvGraphicFramePr>
              <a:graphicFrameLocks noChangeAspect="1"/>
            </p:cNvGraphicFramePr>
            <p:nvPr/>
          </p:nvGraphicFramePr>
          <p:xfrm>
            <a:off x="1200" y="3120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79" name="Equation" r:id="rId7" imgW="457002" imgH="444307" progId="Equation.DSMT4">
                    <p:embed/>
                  </p:oleObj>
                </mc:Choice>
                <mc:Fallback>
                  <p:oleObj name="Equation" r:id="rId7" imgW="457002" imgH="444307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120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28600" y="381000"/>
            <a:ext cx="868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cs typeface="Times New Roman" panose="02020603050405020304" pitchFamily="18" charset="0"/>
              </a:rPr>
              <a:t>8. В </a:t>
            </a:r>
            <a:r>
              <a:rPr lang="ru-RU" altLang="ru-RU" sz="2400"/>
              <a:t>правильной 6-й призме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A</a:t>
            </a:r>
            <a:r>
              <a:rPr lang="ru-RU" altLang="ru-RU" sz="2400">
                <a:cs typeface="Times New Roman" panose="02020603050405020304" pitchFamily="18" charset="0"/>
              </a:rPr>
              <a:t>…</a:t>
            </a:r>
            <a:r>
              <a:rPr lang="en-US" altLang="ru-RU" sz="2400" i="1">
                <a:cs typeface="Times New Roman" panose="02020603050405020304" pitchFamily="18" charset="0"/>
              </a:rPr>
              <a:t>F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/>
              <a:t>, ребра которой равны 1,</a:t>
            </a:r>
            <a:r>
              <a:rPr lang="ru-RU" altLang="ru-RU" sz="2400">
                <a:cs typeface="Times New Roman" panose="02020603050405020304" pitchFamily="18" charset="0"/>
              </a:rPr>
              <a:t> найдите </a:t>
            </a:r>
            <a:r>
              <a:rPr lang="ru-RU" altLang="ru-RU" sz="2400"/>
              <a:t>расстояние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от точки </a:t>
            </a:r>
            <a:r>
              <a:rPr lang="en-US" altLang="ru-RU" sz="2400" i="1"/>
              <a:t>A </a:t>
            </a:r>
            <a:r>
              <a:rPr lang="ru-RU" altLang="ru-RU" sz="2400"/>
              <a:t>до</a:t>
            </a:r>
            <a:r>
              <a:rPr lang="ru-RU" altLang="ru-RU" sz="2400">
                <a:cs typeface="Times New Roman" panose="02020603050405020304" pitchFamily="18" charset="0"/>
              </a:rPr>
              <a:t> </a:t>
            </a:r>
            <a:r>
              <a:rPr lang="ru-RU" altLang="ru-RU" sz="2400"/>
              <a:t>плоскости</a:t>
            </a:r>
            <a:r>
              <a:rPr lang="en-US" altLang="ru-RU" sz="2400"/>
              <a:t> </a:t>
            </a:r>
            <a:r>
              <a:rPr lang="en-US" altLang="ru-RU" sz="2400" i="1">
                <a:cs typeface="Times New Roman" panose="02020603050405020304" pitchFamily="18" charset="0"/>
              </a:rPr>
              <a:t>CDD</a:t>
            </a:r>
            <a:r>
              <a:rPr lang="ru-RU" altLang="ru-RU" sz="2400" baseline="-30000">
                <a:cs typeface="Times New Roman" panose="02020603050405020304" pitchFamily="18" charset="0"/>
              </a:rPr>
              <a:t>1</a:t>
            </a:r>
            <a:r>
              <a:rPr lang="ru-RU" altLang="ru-RU" sz="2400" i="1"/>
              <a:t>.</a:t>
            </a:r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9433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9316" name="Group 4"/>
          <p:cNvGrpSpPr>
            <a:grpSpLocks/>
          </p:cNvGrpSpPr>
          <p:nvPr/>
        </p:nvGrpSpPr>
        <p:grpSpPr bwMode="auto">
          <a:xfrm>
            <a:off x="381000" y="1219200"/>
            <a:ext cx="8305800" cy="4786313"/>
            <a:chOff x="240" y="768"/>
            <a:chExt cx="5232" cy="3015"/>
          </a:xfrm>
        </p:grpSpPr>
        <p:sp>
          <p:nvSpPr>
            <p:cNvPr id="144389" name="Text Box 5"/>
            <p:cNvSpPr txBox="1">
              <a:spLocks noChangeArrowheads="1"/>
            </p:cNvSpPr>
            <p:nvPr/>
          </p:nvSpPr>
          <p:spPr bwMode="auto">
            <a:xfrm>
              <a:off x="240" y="2880"/>
              <a:ext cx="523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Решение:</a:t>
              </a:r>
              <a:r>
                <a:rPr lang="ru-RU" altLang="ru-RU" sz="2400">
                  <a:solidFill>
                    <a:srgbClr val="FF3300"/>
                  </a:solidFill>
                </a:rPr>
                <a:t> </a:t>
              </a:r>
              <a:r>
                <a:rPr lang="ru-RU" altLang="ru-RU" sz="2400"/>
                <a:t>Искомым расстоянием является длина отрезка </a:t>
              </a:r>
              <a:r>
                <a:rPr lang="en-US" altLang="ru-RU" sz="2400" i="1"/>
                <a:t>AC</a:t>
              </a:r>
              <a:r>
                <a:rPr lang="en-US" altLang="ru-RU" sz="2400"/>
                <a:t>. </a:t>
              </a:r>
              <a:r>
                <a:rPr lang="ru-RU" altLang="ru-RU" sz="2400"/>
                <a:t>Она равна        . </a:t>
              </a:r>
              <a:r>
                <a:rPr lang="en-US" altLang="ru-RU" sz="2400" i="1"/>
                <a:t> </a:t>
              </a:r>
              <a:endParaRPr lang="ru-RU" altLang="ru-RU" sz="2400" i="1"/>
            </a:p>
          </p:txBody>
        </p:sp>
        <p:sp>
          <p:nvSpPr>
            <p:cNvPr id="144390" name="Text Box 6"/>
            <p:cNvSpPr txBox="1">
              <a:spLocks noChangeArrowheads="1"/>
            </p:cNvSpPr>
            <p:nvPr/>
          </p:nvSpPr>
          <p:spPr bwMode="auto">
            <a:xfrm>
              <a:off x="384" y="3456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0000"/>
                  </a:solidFill>
                </a:rPr>
                <a:t>Ответ:</a:t>
              </a:r>
              <a:r>
                <a:rPr lang="ru-RU" altLang="ru-RU" sz="2800">
                  <a:solidFill>
                    <a:srgbClr val="FF3300"/>
                  </a:solidFill>
                </a:rPr>
                <a:t>     .</a:t>
              </a:r>
            </a:p>
          </p:txBody>
        </p:sp>
        <p:graphicFrame>
          <p:nvGraphicFramePr>
            <p:cNvPr id="144391" name="Object 7"/>
            <p:cNvGraphicFramePr>
              <a:graphicFrameLocks noChangeAspect="1"/>
            </p:cNvGraphicFramePr>
            <p:nvPr/>
          </p:nvGraphicFramePr>
          <p:xfrm>
            <a:off x="960" y="3456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02" name="Equation" r:id="rId4" imgW="457002" imgH="444307" progId="Equation.DSMT4">
                    <p:embed/>
                  </p:oleObj>
                </mc:Choice>
                <mc:Fallback>
                  <p:oleObj name="Equation" r:id="rId4" imgW="457002" imgH="44430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3456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392" name="Object 8"/>
            <p:cNvGraphicFramePr>
              <a:graphicFrameLocks noChangeAspect="1"/>
            </p:cNvGraphicFramePr>
            <p:nvPr/>
          </p:nvGraphicFramePr>
          <p:xfrm>
            <a:off x="1200" y="3120"/>
            <a:ext cx="288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03" name="Equation" r:id="rId6" imgW="457002" imgH="444307" progId="Equation.DSMT4">
                    <p:embed/>
                  </p:oleObj>
                </mc:Choice>
                <mc:Fallback>
                  <p:oleObj name="Equation" r:id="rId6" imgW="457002" imgH="444307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120"/>
                          <a:ext cx="288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439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768"/>
              <a:ext cx="2484" cy="2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533400" y="94615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1.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BB</a:t>
            </a:r>
            <a:r>
              <a:rPr lang="ru-RU" altLang="ru-RU" sz="2800" baseline="-25000"/>
              <a:t>1</a:t>
            </a:r>
            <a:r>
              <a:rPr lang="en-US" altLang="ru-RU" sz="2800" i="1"/>
              <a:t>D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21336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6068" name="Group 4"/>
          <p:cNvGrpSpPr>
            <a:grpSpLocks/>
          </p:cNvGrpSpPr>
          <p:nvPr/>
        </p:nvGrpSpPr>
        <p:grpSpPr bwMode="auto">
          <a:xfrm>
            <a:off x="685800" y="4794250"/>
            <a:ext cx="5943600" cy="914400"/>
            <a:chOff x="432" y="3020"/>
            <a:chExt cx="3744" cy="576"/>
          </a:xfrm>
        </p:grpSpPr>
        <p:sp>
          <p:nvSpPr>
            <p:cNvPr id="145414" name="Text Box 5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45415" name="Object 6"/>
            <p:cNvGraphicFramePr>
              <a:graphicFrameLocks noChangeAspect="1"/>
            </p:cNvGraphicFramePr>
            <p:nvPr/>
          </p:nvGraphicFramePr>
          <p:xfrm>
            <a:off x="1124" y="3020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20" name="Equation" r:id="rId5" imgW="622300" imgH="914400" progId="Equation.DSMT4">
                    <p:embed/>
                  </p:oleObj>
                </mc:Choice>
                <mc:Fallback>
                  <p:oleObj name="Equation" r:id="rId5" imgW="622300" imgH="9144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4" y="3020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5413" name="TextBox 2"/>
          <p:cNvSpPr txBox="1">
            <a:spLocks noChangeArrowheads="1"/>
          </p:cNvSpPr>
          <p:nvPr/>
        </p:nvSpPr>
        <p:spPr bwMode="auto">
          <a:xfrm>
            <a:off x="3203575" y="188913"/>
            <a:ext cx="3227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FF0000"/>
                </a:solidFill>
              </a:rPr>
              <a:t>Уровень 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533400" y="8382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2.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BC</a:t>
            </a:r>
            <a:r>
              <a:rPr lang="en-US" altLang="ru-RU" sz="2800" i="1"/>
              <a:t>D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218115" name="Group 3"/>
          <p:cNvGrpSpPr>
            <a:grpSpLocks/>
          </p:cNvGrpSpPr>
          <p:nvPr/>
        </p:nvGrpSpPr>
        <p:grpSpPr bwMode="auto">
          <a:xfrm>
            <a:off x="685800" y="4794250"/>
            <a:ext cx="5943600" cy="914400"/>
            <a:chOff x="432" y="3020"/>
            <a:chExt cx="3744" cy="576"/>
          </a:xfrm>
        </p:grpSpPr>
        <p:sp>
          <p:nvSpPr>
            <p:cNvPr id="147461" name="Text Box 4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47462" name="Object 5"/>
            <p:cNvGraphicFramePr>
              <a:graphicFrameLocks noChangeAspect="1"/>
            </p:cNvGraphicFramePr>
            <p:nvPr/>
          </p:nvGraphicFramePr>
          <p:xfrm>
            <a:off x="1124" y="3020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467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4" y="3020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746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1920875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533400" y="7620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>
                <a:cs typeface="Times New Roman" panose="02020603050405020304" pitchFamily="18" charset="0"/>
              </a:rPr>
              <a:t>3. В </a:t>
            </a:r>
            <a:r>
              <a:rPr lang="ru-RU" altLang="ru-RU" sz="2800"/>
              <a:t>единичном </a:t>
            </a:r>
            <a:r>
              <a:rPr lang="ru-RU" altLang="ru-RU" sz="2800">
                <a:cs typeface="Times New Roman" panose="02020603050405020304" pitchFamily="18" charset="0"/>
              </a:rPr>
              <a:t>кубе </a:t>
            </a:r>
            <a:r>
              <a:rPr lang="en-US" altLang="ru-RU" sz="2800" i="1">
                <a:cs typeface="Times New Roman" panose="02020603050405020304" pitchFamily="18" charset="0"/>
              </a:rPr>
              <a:t>A</a:t>
            </a:r>
            <a:r>
              <a:rPr lang="ru-RU" altLang="ru-RU" sz="2800">
                <a:cs typeface="Times New Roman" panose="02020603050405020304" pitchFamily="18" charset="0"/>
              </a:rPr>
              <a:t>…</a:t>
            </a:r>
            <a:r>
              <a:rPr lang="en-US" altLang="ru-RU" sz="2800" i="1">
                <a:cs typeface="Times New Roman" panose="02020603050405020304" pitchFamily="18" charset="0"/>
              </a:rPr>
              <a:t>D</a:t>
            </a:r>
            <a:r>
              <a:rPr lang="ru-RU" altLang="ru-RU" sz="2800" baseline="-30000">
                <a:cs typeface="Times New Roman" panose="02020603050405020304" pitchFamily="18" charset="0"/>
              </a:rPr>
              <a:t>1</a:t>
            </a:r>
            <a:r>
              <a:rPr lang="ru-RU" altLang="ru-RU" sz="2800">
                <a:cs typeface="Times New Roman" panose="02020603050405020304" pitchFamily="18" charset="0"/>
              </a:rPr>
              <a:t> найдите </a:t>
            </a:r>
            <a:r>
              <a:rPr lang="ru-RU" altLang="ru-RU" sz="2800"/>
              <a:t>расстояние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от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ru-RU" altLang="ru-RU" sz="2800"/>
              <a:t>точки </a:t>
            </a:r>
            <a:r>
              <a:rPr lang="en-US" altLang="ru-RU" sz="2800" i="1"/>
              <a:t>A </a:t>
            </a:r>
            <a:r>
              <a:rPr lang="ru-RU" altLang="ru-RU" sz="2800"/>
              <a:t>до </a:t>
            </a:r>
            <a:r>
              <a:rPr lang="ru-RU" altLang="ru-RU" sz="2800">
                <a:cs typeface="Times New Roman" panose="02020603050405020304" pitchFamily="18" charset="0"/>
              </a:rPr>
              <a:t>п</a:t>
            </a:r>
            <a:r>
              <a:rPr lang="ru-RU" altLang="ru-RU" sz="2800"/>
              <a:t>лоскости</a:t>
            </a:r>
            <a:r>
              <a:rPr lang="ru-RU" altLang="ru-RU" sz="2800">
                <a:cs typeface="Times New Roman" panose="02020603050405020304" pitchFamily="18" charset="0"/>
              </a:rPr>
              <a:t> </a:t>
            </a:r>
            <a:r>
              <a:rPr lang="en-US" altLang="ru-RU" sz="2800" i="1">
                <a:cs typeface="Times New Roman" panose="02020603050405020304" pitchFamily="18" charset="0"/>
              </a:rPr>
              <a:t>CDA</a:t>
            </a:r>
            <a:r>
              <a:rPr lang="en-US" altLang="ru-RU" sz="2800" baseline="-25000"/>
              <a:t>1</a:t>
            </a:r>
            <a:r>
              <a:rPr lang="ru-RU" altLang="ru-RU" sz="2800" i="1"/>
              <a:t>.</a:t>
            </a:r>
          </a:p>
        </p:txBody>
      </p:sp>
      <p:grpSp>
        <p:nvGrpSpPr>
          <p:cNvPr id="220163" name="Group 3"/>
          <p:cNvGrpSpPr>
            <a:grpSpLocks/>
          </p:cNvGrpSpPr>
          <p:nvPr/>
        </p:nvGrpSpPr>
        <p:grpSpPr bwMode="auto">
          <a:xfrm>
            <a:off x="685800" y="4794250"/>
            <a:ext cx="5943600" cy="914400"/>
            <a:chOff x="432" y="3020"/>
            <a:chExt cx="3744" cy="576"/>
          </a:xfrm>
        </p:grpSpPr>
        <p:sp>
          <p:nvSpPr>
            <p:cNvPr id="149509" name="Text Box 4"/>
            <p:cNvSpPr txBox="1">
              <a:spLocks noChangeArrowheads="1"/>
            </p:cNvSpPr>
            <p:nvPr/>
          </p:nvSpPr>
          <p:spPr bwMode="auto">
            <a:xfrm>
              <a:off x="432" y="3168"/>
              <a:ext cx="3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800">
                  <a:solidFill>
                    <a:srgbClr val="FF3300"/>
                  </a:solidFill>
                </a:rPr>
                <a:t>Ответ: </a:t>
              </a:r>
              <a:endParaRPr lang="ru-RU" altLang="ru-RU" sz="2800" baseline="30000">
                <a:solidFill>
                  <a:srgbClr val="FF3300"/>
                </a:solidFill>
              </a:endParaRPr>
            </a:p>
          </p:txBody>
        </p:sp>
        <p:graphicFrame>
          <p:nvGraphicFramePr>
            <p:cNvPr id="149510" name="Object 5"/>
            <p:cNvGraphicFramePr>
              <a:graphicFrameLocks noChangeAspect="1"/>
            </p:cNvGraphicFramePr>
            <p:nvPr/>
          </p:nvGraphicFramePr>
          <p:xfrm>
            <a:off x="1124" y="3020"/>
            <a:ext cx="392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515" name="Equation" r:id="rId4" imgW="622300" imgH="914400" progId="Equation.DSMT4">
                    <p:embed/>
                  </p:oleObj>
                </mc:Choice>
                <mc:Fallback>
                  <p:oleObj name="Equation" r:id="rId4" imgW="6223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4" y="3020"/>
                          <a:ext cx="392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950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71792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395288" y="404813"/>
            <a:ext cx="7848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dirty="0">
                <a:cs typeface="Times New Roman" panose="02020603050405020304" pitchFamily="18" charset="0"/>
              </a:rPr>
              <a:t>4</a:t>
            </a:r>
            <a:r>
              <a:rPr lang="ru-RU" altLang="ru-RU" sz="24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400" dirty="0">
                <a:cs typeface="Times New Roman" panose="02020603050405020304" pitchFamily="18" charset="0"/>
              </a:rPr>
              <a:t>В правильной треугольной призме </a:t>
            </a:r>
            <a:r>
              <a:rPr lang="en-US" altLang="ru-RU" sz="2400" i="1" dirty="0">
                <a:cs typeface="Times New Roman" panose="02020603050405020304" pitchFamily="18" charset="0"/>
              </a:rPr>
              <a:t>ABCA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ru-RU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400" dirty="0">
                <a:cs typeface="Times New Roman" panose="02020603050405020304" pitchFamily="18" charset="0"/>
              </a:rPr>
              <a:t>, все ребра которой равны 1, найдите </a:t>
            </a:r>
            <a:r>
              <a:rPr lang="ru-RU" altLang="ru-RU" sz="2400" dirty="0"/>
              <a:t>расстояние</a:t>
            </a:r>
            <a:r>
              <a:rPr lang="ru-RU" altLang="ru-RU" sz="2400" dirty="0">
                <a:cs typeface="Times New Roman" panose="02020603050405020304" pitchFamily="18" charset="0"/>
              </a:rPr>
              <a:t> между</a:t>
            </a:r>
            <a:r>
              <a:rPr lang="ru-RU" altLang="ru-RU" sz="2400" dirty="0"/>
              <a:t>               точкой </a:t>
            </a:r>
            <a:r>
              <a:rPr lang="en-US" altLang="ru-RU" sz="2400" i="1" dirty="0"/>
              <a:t>A </a:t>
            </a:r>
            <a:r>
              <a:rPr lang="ru-RU" altLang="ru-RU" sz="2400" dirty="0"/>
              <a:t>и плоскостью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  <a:r>
              <a:rPr lang="en-US" altLang="ru-RU" sz="2400" i="1" dirty="0">
                <a:cs typeface="Times New Roman" panose="02020603050405020304" pitchFamily="18" charset="0"/>
              </a:rPr>
              <a:t>BB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C</a:t>
            </a:r>
            <a:r>
              <a:rPr lang="en-US" altLang="ru-RU" sz="2400" baseline="-25000" dirty="0">
                <a:cs typeface="Times New Roman" panose="02020603050405020304" pitchFamily="18" charset="0"/>
              </a:rPr>
              <a:t>1</a:t>
            </a:r>
            <a:r>
              <a:rPr lang="ru-RU" altLang="ru-RU" sz="2400" i="1" dirty="0"/>
              <a:t>.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60099" name="Group 3"/>
          <p:cNvGrpSpPr>
            <a:grpSpLocks/>
          </p:cNvGrpSpPr>
          <p:nvPr/>
        </p:nvGrpSpPr>
        <p:grpSpPr bwMode="auto">
          <a:xfrm>
            <a:off x="838200" y="5029200"/>
            <a:ext cx="3048000" cy="914400"/>
            <a:chOff x="528" y="3168"/>
            <a:chExt cx="1920" cy="576"/>
          </a:xfrm>
        </p:grpSpPr>
        <p:sp>
          <p:nvSpPr>
            <p:cNvPr id="151557" name="Text Box 4"/>
            <p:cNvSpPr txBox="1">
              <a:spLocks noChangeArrowheads="1"/>
            </p:cNvSpPr>
            <p:nvPr/>
          </p:nvSpPr>
          <p:spPr bwMode="auto">
            <a:xfrm>
              <a:off x="528" y="3360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graphicFrame>
          <p:nvGraphicFramePr>
            <p:cNvPr id="151558" name="Object 5"/>
            <p:cNvGraphicFramePr>
              <a:graphicFrameLocks noChangeAspect="1"/>
            </p:cNvGraphicFramePr>
            <p:nvPr/>
          </p:nvGraphicFramePr>
          <p:xfrm>
            <a:off x="1200" y="3168"/>
            <a:ext cx="376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1563" name="Equation" r:id="rId4" imgW="596900" imgH="914400" progId="Equation.DSMT4">
                    <p:embed/>
                  </p:oleObj>
                </mc:Choice>
                <mc:Fallback>
                  <p:oleObj name="Equation" r:id="rId4" imgW="596900" imgH="9144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3168"/>
                          <a:ext cx="376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155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1898650"/>
            <a:ext cx="2778125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cs typeface="Times New Roman" panose="02020603050405020304" pitchFamily="18" charset="0"/>
              </a:rPr>
              <a:t>5</a:t>
            </a:r>
            <a:r>
              <a:rPr lang="ru-RU" altLang="ru-RU" sz="2800" dirty="0" smtClean="0">
                <a:cs typeface="Times New Roman" panose="02020603050405020304" pitchFamily="18" charset="0"/>
              </a:rPr>
              <a:t>. </a:t>
            </a:r>
            <a:r>
              <a:rPr lang="ru-RU" altLang="ru-RU" sz="2800" dirty="0">
                <a:cs typeface="Times New Roman" panose="02020603050405020304" pitchFamily="18" charset="0"/>
              </a:rPr>
              <a:t>В </a:t>
            </a:r>
            <a:r>
              <a:rPr lang="ru-RU" altLang="ru-RU" sz="2800" dirty="0"/>
              <a:t>правильной пирамиде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en-US" altLang="ru-RU" sz="2800" i="1" dirty="0">
                <a:cs typeface="Times New Roman" panose="02020603050405020304" pitchFamily="18" charset="0"/>
              </a:rPr>
              <a:t>SABCD</a:t>
            </a:r>
            <a:r>
              <a:rPr lang="ru-RU" altLang="ru-RU" sz="2800" dirty="0"/>
              <a:t>, все ребра которой равны 1,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н</a:t>
            </a:r>
            <a:r>
              <a:rPr lang="ru-RU" altLang="ru-RU" sz="2800" dirty="0">
                <a:cs typeface="Times New Roman" panose="02020603050405020304" pitchFamily="18" charset="0"/>
              </a:rPr>
              <a:t>айдите </a:t>
            </a:r>
            <a:r>
              <a:rPr lang="ru-RU" altLang="ru-RU" sz="2800" dirty="0"/>
              <a:t>расстояние от вершины </a:t>
            </a:r>
            <a:r>
              <a:rPr lang="en-US" altLang="ru-RU" sz="2800" i="1" dirty="0"/>
              <a:t>S</a:t>
            </a:r>
            <a:r>
              <a:rPr lang="ru-RU" altLang="ru-RU" sz="2800" dirty="0"/>
              <a:t> до плоскости </a:t>
            </a:r>
            <a:r>
              <a:rPr lang="en-US" altLang="ru-RU" sz="2800" i="1" dirty="0"/>
              <a:t>ABC</a:t>
            </a:r>
            <a:r>
              <a:rPr lang="en-US" altLang="ru-RU" sz="2800" dirty="0">
                <a:cs typeface="Times New Roman" panose="02020603050405020304" pitchFamily="18" charset="0"/>
              </a:rPr>
              <a:t>.</a:t>
            </a:r>
            <a:endParaRPr lang="ru-RU" altLang="ru-RU" sz="2800" i="1" dirty="0"/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505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8596" name="Group 4"/>
          <p:cNvGrpSpPr>
            <a:grpSpLocks/>
          </p:cNvGrpSpPr>
          <p:nvPr/>
        </p:nvGrpSpPr>
        <p:grpSpPr bwMode="auto">
          <a:xfrm>
            <a:off x="304800" y="1676400"/>
            <a:ext cx="8839200" cy="4978400"/>
            <a:chOff x="192" y="1056"/>
            <a:chExt cx="5568" cy="3136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336" y="3792"/>
              <a:ext cx="19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Ответ: </a:t>
              </a: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192" y="3168"/>
              <a:ext cx="556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2400">
                  <a:solidFill>
                    <a:srgbClr val="FF3300"/>
                  </a:solidFill>
                </a:rPr>
                <a:t>Решение. </a:t>
              </a:r>
              <a:r>
                <a:rPr lang="ru-RU" altLang="ru-RU" sz="2400"/>
                <a:t>Искомое расстояние равно высоте </a:t>
              </a:r>
              <a:r>
                <a:rPr lang="en-US" altLang="ru-RU" sz="2400" i="1"/>
                <a:t>SO </a:t>
              </a:r>
              <a:r>
                <a:rPr lang="ru-RU" altLang="ru-RU" sz="2400"/>
                <a:t>треугольника </a:t>
              </a:r>
              <a:r>
                <a:rPr lang="en-US" altLang="ru-RU" sz="2400" i="1"/>
                <a:t>SAC</a:t>
              </a:r>
              <a:r>
                <a:rPr lang="en-US" altLang="ru-RU" sz="2400"/>
                <a:t>, </a:t>
              </a:r>
              <a:r>
                <a:rPr lang="ru-RU" altLang="ru-RU" sz="2400"/>
                <a:t>в котором </a:t>
              </a:r>
              <a:r>
                <a:rPr lang="en-US" altLang="ru-RU" sz="2400" i="1"/>
                <a:t>SA = SC = </a:t>
              </a:r>
              <a:r>
                <a:rPr lang="en-US" altLang="ru-RU" sz="2400"/>
                <a:t>1, </a:t>
              </a:r>
              <a:r>
                <a:rPr lang="en-US" altLang="ru-RU" sz="2400" i="1"/>
                <a:t>AC =        </a:t>
              </a:r>
              <a:r>
                <a:rPr lang="ru-RU" altLang="ru-RU" sz="2400"/>
                <a:t>Следовательно, </a:t>
              </a:r>
              <a:r>
                <a:rPr lang="en-US" altLang="ru-RU" sz="2400" i="1"/>
                <a:t>SO = </a:t>
              </a:r>
              <a:endParaRPr lang="ru-RU" altLang="ru-RU" sz="2400"/>
            </a:p>
          </p:txBody>
        </p:sp>
        <p:graphicFrame>
          <p:nvGraphicFramePr>
            <p:cNvPr id="153607" name="Object 7"/>
            <p:cNvGraphicFramePr>
              <a:graphicFrameLocks noChangeAspect="1"/>
            </p:cNvGraphicFramePr>
            <p:nvPr/>
          </p:nvGraphicFramePr>
          <p:xfrm>
            <a:off x="3072" y="3408"/>
            <a:ext cx="296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3" name="Equation" r:id="rId5" imgW="469696" imgH="380835" progId="Equation.DSMT4">
                    <p:embed/>
                  </p:oleObj>
                </mc:Choice>
                <mc:Fallback>
                  <p:oleObj name="Equation" r:id="rId5" imgW="469696" imgH="380835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3408"/>
                          <a:ext cx="296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08" name="Object 8"/>
            <p:cNvGraphicFramePr>
              <a:graphicFrameLocks noChangeAspect="1"/>
            </p:cNvGraphicFramePr>
            <p:nvPr/>
          </p:nvGraphicFramePr>
          <p:xfrm>
            <a:off x="948" y="3696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4" name="Equation" r:id="rId7" imgW="545863" imgH="787058" progId="Equation.DSMT4">
                    <p:embed/>
                  </p:oleObj>
                </mc:Choice>
                <mc:Fallback>
                  <p:oleObj name="Equation" r:id="rId7" imgW="545863" imgH="787058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8" y="3696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09" name="Object 9"/>
            <p:cNvGraphicFramePr>
              <a:graphicFrameLocks noChangeAspect="1"/>
            </p:cNvGraphicFramePr>
            <p:nvPr/>
          </p:nvGraphicFramePr>
          <p:xfrm>
            <a:off x="5232" y="3360"/>
            <a:ext cx="34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5" name="Equation" r:id="rId9" imgW="545863" imgH="787058" progId="Equation.DSMT4">
                    <p:embed/>
                  </p:oleObj>
                </mc:Choice>
                <mc:Fallback>
                  <p:oleObj name="Equation" r:id="rId9" imgW="545863" imgH="787058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2" y="3360"/>
                          <a:ext cx="34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3610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56"/>
              <a:ext cx="2208" cy="2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7554</Words>
  <Application>Microsoft Office PowerPoint</Application>
  <PresentationFormat>Экран (4:3)</PresentationFormat>
  <Paragraphs>779</Paragraphs>
  <Slides>192</Slides>
  <Notes>97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192</vt:i4>
      </vt:variant>
    </vt:vector>
  </HeadingPairs>
  <TitlesOfParts>
    <vt:vector size="200" baseType="lpstr">
      <vt:lpstr>Arial</vt:lpstr>
      <vt:lpstr>Arial Black</vt:lpstr>
      <vt:lpstr>Cambria Math</vt:lpstr>
      <vt:lpstr>Times New Roman</vt:lpstr>
      <vt:lpstr>Оформление по умолчанию</vt:lpstr>
      <vt:lpstr>Equation</vt:lpstr>
      <vt:lpstr>Точечный рисунок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Повторение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ВИЗУАЛИЗАЦИЯ ЗАДАЧ НА НАХОЖДЕНИЕ РАССТОЯНИЙ ОТ ТОЧКИ ДО ПРЯМОЙ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РАССТОЯНИЕ ОТ ТОЧКИ ДО ПЛОСКОСТИ</vt:lpstr>
      <vt:lpstr>РАССТОЯНИЕ ОТ ТОЧКИ ДО ПЛОСКОСТИ 2</vt:lpstr>
      <vt:lpstr>РАССТОЯНИЕ ОТ ТОЧКИ ДО ПЛОСКОСТИ 3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РАССТОЯНИЕ МЕЖДУ ДВУМЯ ПРЯМЫМИ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ВИЗУАЛИЗАЦИЯ ЗАДАЧ НА НАХОЖДЕНИЕ РАССТОЯНИЙ ОТ ТОЧКИ ДО ПРЯМОЙ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 МЕЖДУ ПРЯМЫМИ В ПРОСТРАНСТВЕ</dc:title>
  <dc:creator>*</dc:creator>
  <cp:lastModifiedBy>Пользователь</cp:lastModifiedBy>
  <cp:revision>64</cp:revision>
  <dcterms:created xsi:type="dcterms:W3CDTF">2007-10-22T16:06:58Z</dcterms:created>
  <dcterms:modified xsi:type="dcterms:W3CDTF">2020-12-02T17:33:57Z</dcterms:modified>
</cp:coreProperties>
</file>