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751" r:id="rId2"/>
    <p:sldId id="1033" r:id="rId3"/>
    <p:sldId id="398" r:id="rId4"/>
    <p:sldId id="358" r:id="rId5"/>
    <p:sldId id="331" r:id="rId6"/>
    <p:sldId id="326" r:id="rId7"/>
    <p:sldId id="327" r:id="rId8"/>
    <p:sldId id="345" r:id="rId9"/>
    <p:sldId id="330" r:id="rId10"/>
    <p:sldId id="413" r:id="rId11"/>
    <p:sldId id="414" r:id="rId12"/>
    <p:sldId id="412" r:id="rId13"/>
    <p:sldId id="415" r:id="rId14"/>
    <p:sldId id="416" r:id="rId15"/>
    <p:sldId id="309" r:id="rId16"/>
    <p:sldId id="336" r:id="rId17"/>
    <p:sldId id="347" r:id="rId18"/>
    <p:sldId id="349" r:id="rId19"/>
    <p:sldId id="351" r:id="rId20"/>
    <p:sldId id="352" r:id="rId21"/>
    <p:sldId id="353" r:id="rId22"/>
    <p:sldId id="354" r:id="rId23"/>
    <p:sldId id="355" r:id="rId24"/>
    <p:sldId id="280" r:id="rId25"/>
    <p:sldId id="281" r:id="rId26"/>
    <p:sldId id="361" r:id="rId27"/>
    <p:sldId id="362" r:id="rId28"/>
    <p:sldId id="293" r:id="rId29"/>
    <p:sldId id="337" r:id="rId30"/>
    <p:sldId id="363" r:id="rId31"/>
    <p:sldId id="294" r:id="rId32"/>
    <p:sldId id="338" r:id="rId33"/>
    <p:sldId id="364" r:id="rId34"/>
    <p:sldId id="295" r:id="rId35"/>
    <p:sldId id="339" r:id="rId36"/>
    <p:sldId id="365" r:id="rId37"/>
    <p:sldId id="282" r:id="rId38"/>
    <p:sldId id="305" r:id="rId39"/>
    <p:sldId id="346" r:id="rId40"/>
    <p:sldId id="366" r:id="rId41"/>
    <p:sldId id="340" r:id="rId42"/>
    <p:sldId id="367" r:id="rId43"/>
    <p:sldId id="385" r:id="rId44"/>
    <p:sldId id="386" r:id="rId45"/>
    <p:sldId id="368" r:id="rId46"/>
    <p:sldId id="369" r:id="rId47"/>
    <p:sldId id="370" r:id="rId48"/>
    <p:sldId id="310" r:id="rId49"/>
    <p:sldId id="341" r:id="rId50"/>
    <p:sldId id="387" r:id="rId51"/>
    <p:sldId id="300" r:id="rId52"/>
    <p:sldId id="342" r:id="rId53"/>
    <p:sldId id="388" r:id="rId54"/>
    <p:sldId id="301" r:id="rId55"/>
    <p:sldId id="343" r:id="rId56"/>
    <p:sldId id="389" r:id="rId57"/>
    <p:sldId id="285" r:id="rId58"/>
    <p:sldId id="306" r:id="rId59"/>
    <p:sldId id="390" r:id="rId60"/>
    <p:sldId id="391" r:id="rId61"/>
    <p:sldId id="394" r:id="rId62"/>
    <p:sldId id="311" r:id="rId63"/>
    <p:sldId id="287" r:id="rId64"/>
    <p:sldId id="288" r:id="rId65"/>
    <p:sldId id="392" r:id="rId66"/>
    <p:sldId id="371" r:id="rId67"/>
    <p:sldId id="372" r:id="rId68"/>
    <p:sldId id="373" r:id="rId69"/>
    <p:sldId id="393" r:id="rId70"/>
    <p:sldId id="397" r:id="rId71"/>
    <p:sldId id="396" r:id="rId72"/>
    <p:sldId id="403" r:id="rId73"/>
    <p:sldId id="404" r:id="rId74"/>
    <p:sldId id="408" r:id="rId75"/>
    <p:sldId id="410" r:id="rId76"/>
    <p:sldId id="409" r:id="rId77"/>
    <p:sldId id="406" r:id="rId78"/>
    <p:sldId id="401" r:id="rId79"/>
    <p:sldId id="402" r:id="rId80"/>
    <p:sldId id="374" r:id="rId81"/>
    <p:sldId id="375" r:id="rId82"/>
    <p:sldId id="376" r:id="rId83"/>
    <p:sldId id="377" r:id="rId84"/>
    <p:sldId id="378" r:id="rId85"/>
    <p:sldId id="379" r:id="rId86"/>
    <p:sldId id="380" r:id="rId87"/>
    <p:sldId id="381" r:id="rId88"/>
    <p:sldId id="382" r:id="rId89"/>
    <p:sldId id="383" r:id="rId90"/>
    <p:sldId id="1027" r:id="rId91"/>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8" autoAdjust="0"/>
    <p:restoredTop sz="90970" autoAdjust="0"/>
  </p:normalViewPr>
  <p:slideViewPr>
    <p:cSldViewPr>
      <p:cViewPr varScale="1">
        <p:scale>
          <a:sx n="103" d="100"/>
          <a:sy n="103" d="100"/>
        </p:scale>
        <p:origin x="11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image" Target="../media/image4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image" Target="../media/image47.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image" Target="../media/image66.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image" Target="../media/image79.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image" Target="../media/image84.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image" Target="../media/image8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9C1F5D7-F136-47BF-AAFB-CDEC0B5B279D}"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72963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6BC839-C732-419E-92C9-CA606660AAA5}" type="slidenum">
              <a:rPr lang="ru-RU" altLang="ru-RU" sz="1200"/>
              <a:pPr eaLnBrk="1" hangingPunct="1"/>
              <a:t>11</a:t>
            </a:fld>
            <a:endParaRPr lang="ru-RU" altLang="ru-RU" sz="12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ru-RU"/>
          </a:p>
        </p:txBody>
      </p:sp>
    </p:spTree>
    <p:extLst>
      <p:ext uri="{BB962C8B-B14F-4D97-AF65-F5344CB8AC3E}">
        <p14:creationId xmlns:p14="http://schemas.microsoft.com/office/powerpoint/2010/main" val="402358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E1D215-7A21-4D18-93B6-0FF100A03CFE}" type="slidenum">
              <a:rPr lang="ru-RU" altLang="ru-RU" sz="1200"/>
              <a:pPr eaLnBrk="1" hangingPunct="1"/>
              <a:t>12</a:t>
            </a:fld>
            <a:endParaRPr lang="ru-RU" altLang="ru-R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ru-RU"/>
          </a:p>
        </p:txBody>
      </p:sp>
    </p:spTree>
    <p:extLst>
      <p:ext uri="{BB962C8B-B14F-4D97-AF65-F5344CB8AC3E}">
        <p14:creationId xmlns:p14="http://schemas.microsoft.com/office/powerpoint/2010/main" val="2300196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E1D215-7A21-4D18-93B6-0FF100A03CFE}" type="slidenum">
              <a:rPr lang="ru-RU" altLang="ru-RU" sz="1200"/>
              <a:pPr eaLnBrk="1" hangingPunct="1"/>
              <a:t>13</a:t>
            </a:fld>
            <a:endParaRPr lang="ru-RU" altLang="ru-R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ru-RU"/>
          </a:p>
        </p:txBody>
      </p:sp>
    </p:spTree>
    <p:extLst>
      <p:ext uri="{BB962C8B-B14F-4D97-AF65-F5344CB8AC3E}">
        <p14:creationId xmlns:p14="http://schemas.microsoft.com/office/powerpoint/2010/main" val="3621713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E1D215-7A21-4D18-93B6-0FF100A03CFE}" type="slidenum">
              <a:rPr lang="ru-RU" altLang="ru-RU" sz="1200"/>
              <a:pPr eaLnBrk="1" hangingPunct="1"/>
              <a:t>14</a:t>
            </a:fld>
            <a:endParaRPr lang="ru-RU" altLang="ru-R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ru-RU"/>
          </a:p>
        </p:txBody>
      </p:sp>
    </p:spTree>
    <p:extLst>
      <p:ext uri="{BB962C8B-B14F-4D97-AF65-F5344CB8AC3E}">
        <p14:creationId xmlns:p14="http://schemas.microsoft.com/office/powerpoint/2010/main" val="91780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7CA9B5-EADC-4690-BC1A-39FA21861E20}" type="slidenum">
              <a:rPr lang="ru-RU" altLang="ru-RU" sz="1200"/>
              <a:pPr eaLnBrk="1" hangingPunct="1"/>
              <a:t>15</a:t>
            </a:fld>
            <a:endParaRPr lang="ru-RU" altLang="ru-RU" sz="1200"/>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16</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17</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965772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18</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4240169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19</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854684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20</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54701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6357B1-F8B9-4DE4-9F3C-32B13F2B4582}" type="slidenum">
              <a:rPr lang="ru-RU" altLang="ru-RU" sz="1200"/>
              <a:pPr eaLnBrk="1" hangingPunct="1"/>
              <a:t>3</a:t>
            </a:fld>
            <a:endParaRPr lang="ru-RU" altLang="ru-RU" sz="1200"/>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40986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21</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77426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22</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599174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23</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926599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70517CD-4439-4EE1-A84E-D8AE2FDE885C}" type="slidenum">
              <a:rPr lang="ru-RU" altLang="ru-RU" sz="1200"/>
              <a:pPr eaLnBrk="1" hangingPunct="1"/>
              <a:t>24</a:t>
            </a:fld>
            <a:endParaRPr lang="ru-RU" altLang="ru-RU" sz="120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циклоиду можно посмотреть в движении</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768085-CB10-47B0-B9D0-750D80503EFA}" type="slidenum">
              <a:rPr lang="ru-RU" altLang="ru-RU" sz="1200"/>
              <a:pPr eaLnBrk="1" hangingPunct="1"/>
              <a:t>25</a:t>
            </a:fld>
            <a:endParaRPr lang="ru-RU" altLang="ru-RU" sz="1200"/>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циклоиду можно посмотреть в движении</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26</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8624924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27</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98878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46EA49A-0AA1-4252-9C43-18E10624C626}" type="slidenum">
              <a:rPr lang="ru-RU" altLang="ru-RU" sz="1200"/>
              <a:pPr eaLnBrk="1" hangingPunct="1"/>
              <a:t>28</a:t>
            </a:fld>
            <a:endParaRPr lang="ru-RU" altLang="ru-RU" sz="1200"/>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29</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30</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251752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A457988-A77B-4D94-B84E-6064132AB401}" type="slidenum">
              <a:rPr lang="ru-RU" altLang="ru-RU" sz="1200"/>
              <a:pPr eaLnBrk="1" hangingPunct="1"/>
              <a:t>4</a:t>
            </a:fld>
            <a:endParaRPr lang="ru-RU" altLang="ru-RU" sz="12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289612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EF93FA4-479F-4047-A52B-923B084B4437}" type="slidenum">
              <a:rPr lang="ru-RU" altLang="ru-RU" sz="1200"/>
              <a:pPr eaLnBrk="1" hangingPunct="1"/>
              <a:t>31</a:t>
            </a:fld>
            <a:endParaRPr lang="ru-RU" altLang="ru-RU" sz="1200"/>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74682F64-E030-46B3-A74E-FD6856CBE303}" type="slidenum">
              <a:rPr lang="ru-RU" altLang="ru-RU" sz="1200"/>
              <a:pPr eaLnBrk="1" hangingPunct="1"/>
              <a:t>32</a:t>
            </a:fld>
            <a:endParaRPr lang="ru-RU" altLang="ru-RU" sz="1200"/>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33</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318609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BFCADD2-329C-40DB-BCDC-9DB5689A0A03}" type="slidenum">
              <a:rPr lang="ru-RU" altLang="ru-RU" sz="1200"/>
              <a:pPr eaLnBrk="1" hangingPunct="1"/>
              <a:t>34</a:t>
            </a:fld>
            <a:endParaRPr lang="ru-RU" altLang="ru-RU" sz="120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37FD3D3-4344-4A30-B066-6E8CB91CCE80}" type="slidenum">
              <a:rPr lang="ru-RU" altLang="ru-RU" sz="1200"/>
              <a:pPr eaLnBrk="1" hangingPunct="1"/>
              <a:t>35</a:t>
            </a:fld>
            <a:endParaRPr lang="ru-RU" alt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36</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223937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DB9F416-0089-445E-8149-14A394A8D0EB}" type="slidenum">
              <a:rPr lang="ru-RU" altLang="ru-RU" sz="1200"/>
              <a:pPr eaLnBrk="1" hangingPunct="1"/>
              <a:t>37</a:t>
            </a:fld>
            <a:endParaRPr lang="ru-RU" altLang="ru-RU" sz="120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00BE68F-43BB-4F32-AD55-6E00C9B94971}" type="slidenum">
              <a:rPr lang="ru-RU" altLang="ru-RU" sz="1200"/>
              <a:pPr eaLnBrk="1" hangingPunct="1"/>
              <a:t>38</a:t>
            </a:fld>
            <a:endParaRPr lang="ru-RU" altLang="ru-RU" sz="120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кардиоиду можно посмотреть в движении</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1B66AC1-B709-492B-B8DF-47DBE4E60EC0}" type="slidenum">
              <a:rPr lang="ru-RU" altLang="ru-RU" sz="1200"/>
              <a:pPr eaLnBrk="1" hangingPunct="1"/>
              <a:t>39</a:t>
            </a:fld>
            <a:endParaRPr lang="ru-RU" altLang="ru-RU" sz="120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кардиоиду можно посмотреть в движении</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50CCDBA-2B07-41F2-8F71-32FDA75421BD}" type="slidenum">
              <a:rPr lang="ru-RU" altLang="ru-RU" sz="1200"/>
              <a:pPr eaLnBrk="1" hangingPunct="1"/>
              <a:t>40</a:t>
            </a:fld>
            <a:endParaRPr lang="ru-RU" altLang="ru-RU" sz="120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250024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A5AAC7E-9F28-40C1-AEDE-09912A700AAB}" type="slidenum">
              <a:rPr lang="ru-RU" altLang="ru-RU" sz="1200"/>
              <a:pPr eaLnBrk="1" hangingPunct="1"/>
              <a:t>5</a:t>
            </a:fld>
            <a:endParaRPr lang="ru-RU" altLang="ru-RU" sz="120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34E63F9-B75F-44E7-92AF-E9A0618C1037}" type="slidenum">
              <a:rPr lang="ru-RU" altLang="ru-RU" sz="1200"/>
              <a:pPr eaLnBrk="1" hangingPunct="1"/>
              <a:t>41</a:t>
            </a:fld>
            <a:endParaRPr lang="ru-RU" altLang="ru-RU" sz="120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42</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7102777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43</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0748223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44</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4525604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00D9CFE-1A14-40CE-A8AB-4EB52B66D903}" type="slidenum">
              <a:rPr lang="ru-RU" altLang="ru-RU" sz="1200"/>
              <a:pPr eaLnBrk="1" hangingPunct="1"/>
              <a:t>45</a:t>
            </a:fld>
            <a:endParaRPr lang="ru-RU" altLang="ru-RU" sz="1200"/>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удлиненную кардиоиду можно посмотреть в движении</a:t>
            </a:r>
          </a:p>
        </p:txBody>
      </p:sp>
    </p:spTree>
    <p:extLst>
      <p:ext uri="{BB962C8B-B14F-4D97-AF65-F5344CB8AC3E}">
        <p14:creationId xmlns:p14="http://schemas.microsoft.com/office/powerpoint/2010/main" val="1262200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CB19B56-2FD5-43BD-991F-540D43E7C6DB}" type="slidenum">
              <a:rPr lang="ru-RU" altLang="ru-RU" sz="1200"/>
              <a:pPr eaLnBrk="1" hangingPunct="1"/>
              <a:t>46</a:t>
            </a:fld>
            <a:endParaRPr lang="ru-RU" altLang="ru-RU" sz="1200"/>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укороченную кардиоиду можно посмотреть в движении</a:t>
            </a:r>
          </a:p>
        </p:txBody>
      </p:sp>
    </p:spTree>
    <p:extLst>
      <p:ext uri="{BB962C8B-B14F-4D97-AF65-F5344CB8AC3E}">
        <p14:creationId xmlns:p14="http://schemas.microsoft.com/office/powerpoint/2010/main" val="27214344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47</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9728734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6F275F9-546D-4F16-B041-CDD5D5BEF5F2}" type="slidenum">
              <a:rPr lang="ru-RU" altLang="ru-RU" sz="1200"/>
              <a:pPr eaLnBrk="1" hangingPunct="1"/>
              <a:t>48</a:t>
            </a:fld>
            <a:endParaRPr lang="ru-RU" altLang="ru-RU" sz="120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572A4A1-682F-4CBB-B288-EFCCDBDE346B}" type="slidenum">
              <a:rPr lang="ru-RU" altLang="ru-RU" sz="1200"/>
              <a:pPr eaLnBrk="1" hangingPunct="1"/>
              <a:t>49</a:t>
            </a:fld>
            <a:endParaRPr lang="ru-RU" alt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50</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89346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A5F62D-D5F7-475A-9708-6E71E8CC795C}" type="slidenum">
              <a:rPr lang="ru-RU" altLang="ru-RU" sz="1200"/>
              <a:pPr eaLnBrk="1" hangingPunct="1"/>
              <a:t>6</a:t>
            </a:fld>
            <a:endParaRPr lang="ru-RU" altLang="ru-RU" sz="12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t>В режиме слайдов ответ появляется после нажатия левой клавиши мышки</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BC4D39E-F2FD-4E4F-8A44-D1CF1539430F}" type="slidenum">
              <a:rPr lang="ru-RU" altLang="ru-RU" sz="1200"/>
              <a:pPr eaLnBrk="1" hangingPunct="1"/>
              <a:t>51</a:t>
            </a:fld>
            <a:endParaRPr lang="ru-RU" altLang="ru-RU" sz="120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7A779E2-C554-42D8-BAF8-847488A24940}" type="slidenum">
              <a:rPr lang="ru-RU" altLang="ru-RU" sz="1200"/>
              <a:pPr eaLnBrk="1" hangingPunct="1"/>
              <a:t>52</a:t>
            </a:fld>
            <a:endParaRPr lang="ru-RU" altLang="ru-RU" sz="1200"/>
          </a:p>
        </p:txBody>
      </p:sp>
      <p:sp>
        <p:nvSpPr>
          <p:cNvPr id="70659" name="Rectangle 2"/>
          <p:cNvSpPr>
            <a:spLocks noGrp="1" noRot="1" noChangeAspect="1" noChangeArrowheads="1" noTextEdit="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53</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7837165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52F71715-0E29-47D5-A5F0-F2C6A8EC47F8}" type="slidenum">
              <a:rPr lang="ru-RU" altLang="ru-RU" sz="1200"/>
              <a:pPr eaLnBrk="1" hangingPunct="1"/>
              <a:t>54</a:t>
            </a:fld>
            <a:endParaRPr lang="ru-RU" altLang="ru-RU" sz="1200"/>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5E004A-FAFF-4B7F-BDFF-474756FE2D55}" type="slidenum">
              <a:rPr lang="ru-RU" altLang="ru-RU" sz="1200"/>
              <a:pPr eaLnBrk="1" hangingPunct="1"/>
              <a:t>55</a:t>
            </a:fld>
            <a:endParaRPr lang="ru-RU" altLang="ru-RU" sz="1200"/>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56</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5460381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73F10F6-ED9C-4381-A05F-E8E51C62599E}" type="slidenum">
              <a:rPr lang="ru-RU" altLang="ru-RU" sz="1200"/>
              <a:pPr eaLnBrk="1" hangingPunct="1"/>
              <a:t>57</a:t>
            </a:fld>
            <a:endParaRPr lang="ru-RU" altLang="ru-RU" sz="1200"/>
          </a:p>
        </p:txBody>
      </p:sp>
      <p:sp>
        <p:nvSpPr>
          <p:cNvPr id="77827" name="Rectangle 2"/>
          <p:cNvSpPr>
            <a:spLocks noGrp="1" noRot="1" noChangeAspect="1" noChangeArrowheads="1" noTextEdit="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астроиду можно посмотреть в движении</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D8D33A1F-8F14-45C8-9F9B-4A9EF9A12219}" type="slidenum">
              <a:rPr lang="ru-RU" altLang="ru-RU" sz="1200"/>
              <a:pPr eaLnBrk="1" hangingPunct="1"/>
              <a:t>58</a:t>
            </a:fld>
            <a:endParaRPr lang="ru-RU" altLang="ru-RU" sz="1200"/>
          </a:p>
        </p:txBody>
      </p:sp>
      <p:sp>
        <p:nvSpPr>
          <p:cNvPr id="78851" name="Rectangle 2"/>
          <p:cNvSpPr>
            <a:spLocks noGrp="1" noRot="1" noChangeAspect="1" noChangeArrowheads="1" noTextEdit="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59</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0229382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CBD4E8F-6D88-487F-9FAC-94087396BBEA}" type="slidenum">
              <a:rPr lang="ru-RU" altLang="ru-RU" sz="1200"/>
              <a:pPr eaLnBrk="1" hangingPunct="1"/>
              <a:t>60</a:t>
            </a:fld>
            <a:endParaRPr lang="ru-RU" altLang="ru-RU" sz="12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7424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E530B3C-80FC-45CC-957F-6BB749FFD404}" type="slidenum">
              <a:rPr lang="ru-RU" altLang="ru-RU" sz="1200"/>
              <a:pPr eaLnBrk="1" hangingPunct="1"/>
              <a:t>7</a:t>
            </a:fld>
            <a:endParaRPr lang="ru-RU" altLang="ru-RU" sz="120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dirty="0"/>
              <a:t>В режиме слайдов циклоиду можно посмотреть в движении</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4AF8D38-F5DD-4FCB-B2FA-D14B79AA0F29}" type="slidenum">
              <a:rPr lang="ru-RU" altLang="ru-RU" sz="1200"/>
              <a:pPr eaLnBrk="1" hangingPunct="1"/>
              <a:t>61</a:t>
            </a:fld>
            <a:endParaRPr lang="ru-RU" altLang="ru-RU" sz="120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удлиненную астроиду можно посмотреть в движении</a:t>
            </a:r>
          </a:p>
        </p:txBody>
      </p:sp>
    </p:spTree>
    <p:extLst>
      <p:ext uri="{BB962C8B-B14F-4D97-AF65-F5344CB8AC3E}">
        <p14:creationId xmlns:p14="http://schemas.microsoft.com/office/powerpoint/2010/main" val="30379595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67AA432-F02D-433C-86C6-CE8CF77B2FF3}" type="slidenum">
              <a:rPr lang="ru-RU" altLang="ru-RU" sz="1200"/>
              <a:pPr eaLnBrk="1" hangingPunct="1"/>
              <a:t>62</a:t>
            </a:fld>
            <a:endParaRPr lang="ru-RU" altLang="ru-RU" sz="1200"/>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5E0FCC1-D282-4B53-B9A7-06FC493E3E56}" type="slidenum">
              <a:rPr lang="ru-RU" altLang="ru-RU" sz="1200"/>
              <a:pPr eaLnBrk="1" hangingPunct="1"/>
              <a:t>63</a:t>
            </a:fld>
            <a:endParaRPr lang="ru-RU" altLang="ru-RU" sz="1200"/>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кривую Штейнера можно посмотреть в движении</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0B75B2D-9A05-4D7C-939D-CB6CD31D3951}" type="slidenum">
              <a:rPr lang="ru-RU" altLang="ru-RU" sz="1200"/>
              <a:pPr eaLnBrk="1" hangingPunct="1"/>
              <a:t>64</a:t>
            </a:fld>
            <a:endParaRPr lang="ru-RU" altLang="ru-RU" sz="1200"/>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удлиненную кривую Штейнера можно посмотреть в движении</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6D1CE7C-7183-40C0-95EE-D60A050F5666}" type="slidenum">
              <a:rPr lang="ru-RU" altLang="ru-RU" sz="1200"/>
              <a:pPr eaLnBrk="1" hangingPunct="1"/>
              <a:t>65</a:t>
            </a:fld>
            <a:endParaRPr lang="ru-RU" altLang="ru-RU"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0469771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E21D3E8-EB01-4C74-A57C-CD54D9863E56}" type="slidenum">
              <a:rPr lang="ru-RU" altLang="ru-RU" sz="1200"/>
              <a:pPr eaLnBrk="1" hangingPunct="1"/>
              <a:t>66</a:t>
            </a:fld>
            <a:endParaRPr lang="ru-RU" altLang="ru-RU" sz="1200"/>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укороченную кардиоиду можно посмотреть в движении</a:t>
            </a:r>
          </a:p>
        </p:txBody>
      </p:sp>
    </p:spTree>
    <p:extLst>
      <p:ext uri="{BB962C8B-B14F-4D97-AF65-F5344CB8AC3E}">
        <p14:creationId xmlns:p14="http://schemas.microsoft.com/office/powerpoint/2010/main" val="6745378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6F39F563-48D2-4305-BB99-C963371346ED}" type="slidenum">
              <a:rPr lang="ru-RU" altLang="ru-RU" sz="1200"/>
              <a:pPr eaLnBrk="1" hangingPunct="1"/>
              <a:t>67</a:t>
            </a:fld>
            <a:endParaRPr lang="ru-RU" altLang="ru-RU" sz="1200"/>
          </a:p>
        </p:txBody>
      </p:sp>
      <p:sp>
        <p:nvSpPr>
          <p:cNvPr id="76803" name="Rectangle 2"/>
          <p:cNvSpPr>
            <a:spLocks noGrp="1" noRot="1" noChangeAspect="1" noChangeArrowheads="1" noTextEdit="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укороченную кардиоиду можно посмотреть в движении</a:t>
            </a:r>
          </a:p>
        </p:txBody>
      </p:sp>
    </p:spTree>
    <p:extLst>
      <p:ext uri="{BB962C8B-B14F-4D97-AF65-F5344CB8AC3E}">
        <p14:creationId xmlns:p14="http://schemas.microsoft.com/office/powerpoint/2010/main" val="1880810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9F25637-2DDB-42F2-9B69-E5C5126A5565}" type="slidenum">
              <a:rPr lang="ru-RU" altLang="ru-RU" sz="1200"/>
              <a:pPr eaLnBrk="1" hangingPunct="1"/>
              <a:t>68</a:t>
            </a:fld>
            <a:endParaRPr lang="ru-RU" altLang="ru-RU" sz="1200"/>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эпициклоиду можно посмотреть в движении</a:t>
            </a:r>
          </a:p>
        </p:txBody>
      </p:sp>
    </p:spTree>
    <p:extLst>
      <p:ext uri="{BB962C8B-B14F-4D97-AF65-F5344CB8AC3E}">
        <p14:creationId xmlns:p14="http://schemas.microsoft.com/office/powerpoint/2010/main" val="41024261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CCCD97-D322-4C1E-90A6-29C828EDBD3D}" type="slidenum">
              <a:rPr lang="ru-RU" altLang="ru-RU" sz="1200"/>
              <a:pPr eaLnBrk="1" hangingPunct="1"/>
              <a:t>69</a:t>
            </a:fld>
            <a:endParaRPr lang="ru-RU" altLang="ru-RU" sz="1200"/>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0666158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F2134DC-3874-4D54-8A4A-CE3A7E3F09C4}" type="slidenum">
              <a:rPr lang="ru-RU" altLang="ru-RU" sz="1200"/>
              <a:pPr eaLnBrk="1" hangingPunct="1"/>
              <a:t>70</a:t>
            </a:fld>
            <a:endParaRPr lang="ru-RU" altLang="ru-RU" sz="1200"/>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гипоциклоиду можно посмотреть в движении</a:t>
            </a:r>
          </a:p>
        </p:txBody>
      </p:sp>
    </p:spTree>
    <p:extLst>
      <p:ext uri="{BB962C8B-B14F-4D97-AF65-F5344CB8AC3E}">
        <p14:creationId xmlns:p14="http://schemas.microsoft.com/office/powerpoint/2010/main" val="57943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1914A15-938A-45DB-B9DD-127F34B9A7D7}" type="slidenum">
              <a:rPr lang="ru-RU" altLang="ru-RU" sz="1200"/>
              <a:pPr eaLnBrk="1" hangingPunct="1"/>
              <a:t>8</a:t>
            </a:fld>
            <a:endParaRPr lang="ru-RU" altLang="ru-RU" sz="120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циклоиду можно посмотреть в движении</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71</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41601872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72</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20673490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73</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2322432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74</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9870840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75</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7555333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76</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311358887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756A6EA-A59C-40DE-94D2-7FB6F404998C}" type="slidenum">
              <a:rPr lang="ru-RU" altLang="ru-RU" sz="1200"/>
              <a:pPr eaLnBrk="1" hangingPunct="1"/>
              <a:t>77</a:t>
            </a:fld>
            <a:endParaRPr lang="ru-RU" altLang="ru-RU" sz="1200"/>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41674235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78</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6165428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E4F4657-222C-42CE-AEEC-126C8EBB9C80}" type="slidenum">
              <a:rPr lang="ru-RU" altLang="ru-RU" sz="1200"/>
              <a:pPr eaLnBrk="1" hangingPunct="1"/>
              <a:t>79</a:t>
            </a:fld>
            <a:endParaRPr lang="ru-RU" altLang="ru-RU" sz="1200"/>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t>В режиме слайдов ответ появляется после нажатия левой клавиши мышки</a:t>
            </a:r>
          </a:p>
        </p:txBody>
      </p:sp>
    </p:spTree>
    <p:extLst>
      <p:ext uri="{BB962C8B-B14F-4D97-AF65-F5344CB8AC3E}">
        <p14:creationId xmlns:p14="http://schemas.microsoft.com/office/powerpoint/2010/main" val="19734842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80</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220345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FE1D215-7A21-4D18-93B6-0FF100A03CFE}" type="slidenum">
              <a:rPr lang="ru-RU" altLang="ru-RU" sz="1200"/>
              <a:pPr eaLnBrk="1" hangingPunct="1"/>
              <a:t>9</a:t>
            </a:fld>
            <a:endParaRPr lang="ru-RU" altLang="ru-RU" sz="12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ru-RU"/>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81</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35152365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82</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13759742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83</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17573619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84</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29710278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85</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7405909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86</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23284551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87</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103312826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88</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3156606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559644-9576-4E93-983A-D83B5A9C5D5B}" type="slidenum">
              <a:rPr lang="ru-RU"/>
              <a:pPr/>
              <a:t>89</a:t>
            </a:fld>
            <a:endParaRPr lang="ru-RU"/>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t>В режиме слайдов ответы появляются после кликанья мышкой</a:t>
            </a:r>
          </a:p>
        </p:txBody>
      </p:sp>
    </p:spTree>
    <p:extLst>
      <p:ext uri="{BB962C8B-B14F-4D97-AF65-F5344CB8AC3E}">
        <p14:creationId xmlns:p14="http://schemas.microsoft.com/office/powerpoint/2010/main" val="327249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F6BC839-C732-419E-92C9-CA606660AAA5}" type="slidenum">
              <a:rPr lang="ru-RU" altLang="ru-RU" sz="1200"/>
              <a:pPr eaLnBrk="1" hangingPunct="1"/>
              <a:t>10</a:t>
            </a:fld>
            <a:endParaRPr lang="ru-RU" altLang="ru-RU" sz="1200"/>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ru-RU" altLang="ru-RU"/>
          </a:p>
        </p:txBody>
      </p:sp>
    </p:spTree>
    <p:extLst>
      <p:ext uri="{BB962C8B-B14F-4D97-AF65-F5344CB8AC3E}">
        <p14:creationId xmlns:p14="http://schemas.microsoft.com/office/powerpoint/2010/main" val="286777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E73539E-61A6-430C-B016-01800C03191A}" type="slidenum">
              <a:rPr lang="ru-RU" altLang="ru-RU"/>
              <a:pPr/>
              <a:t>‹#›</a:t>
            </a:fld>
            <a:endParaRPr lang="ru-RU" altLang="ru-RU"/>
          </a:p>
        </p:txBody>
      </p:sp>
    </p:spTree>
    <p:extLst>
      <p:ext uri="{BB962C8B-B14F-4D97-AF65-F5344CB8AC3E}">
        <p14:creationId xmlns:p14="http://schemas.microsoft.com/office/powerpoint/2010/main" val="180232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1C8FADCC-0E06-465E-A41F-7D520201C107}" type="slidenum">
              <a:rPr lang="ru-RU" altLang="ru-RU"/>
              <a:pPr/>
              <a:t>‹#›</a:t>
            </a:fld>
            <a:endParaRPr lang="ru-RU" altLang="ru-RU"/>
          </a:p>
        </p:txBody>
      </p:sp>
    </p:spTree>
    <p:extLst>
      <p:ext uri="{BB962C8B-B14F-4D97-AF65-F5344CB8AC3E}">
        <p14:creationId xmlns:p14="http://schemas.microsoft.com/office/powerpoint/2010/main" val="1190622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B78748F9-B53D-4176-AA5A-33B740FCB80B}" type="slidenum">
              <a:rPr lang="ru-RU" altLang="ru-RU"/>
              <a:pPr/>
              <a:t>‹#›</a:t>
            </a:fld>
            <a:endParaRPr lang="ru-RU" altLang="ru-RU"/>
          </a:p>
        </p:txBody>
      </p:sp>
    </p:spTree>
    <p:extLst>
      <p:ext uri="{BB962C8B-B14F-4D97-AF65-F5344CB8AC3E}">
        <p14:creationId xmlns:p14="http://schemas.microsoft.com/office/powerpoint/2010/main" val="2257090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E544A4F5-706C-41BD-9480-0B0154AEB95C}" type="slidenum">
              <a:rPr lang="ru-RU" altLang="ru-RU"/>
              <a:pPr/>
              <a:t>‹#›</a:t>
            </a:fld>
            <a:endParaRPr lang="ru-RU" altLang="ru-RU"/>
          </a:p>
        </p:txBody>
      </p:sp>
    </p:spTree>
    <p:extLst>
      <p:ext uri="{BB962C8B-B14F-4D97-AF65-F5344CB8AC3E}">
        <p14:creationId xmlns:p14="http://schemas.microsoft.com/office/powerpoint/2010/main" val="1866203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05F3F692-4A88-4CEE-A733-930809C5CE57}" type="slidenum">
              <a:rPr lang="ru-RU" altLang="ru-RU"/>
              <a:pPr/>
              <a:t>‹#›</a:t>
            </a:fld>
            <a:endParaRPr lang="ru-RU" altLang="ru-RU"/>
          </a:p>
        </p:txBody>
      </p:sp>
    </p:spTree>
    <p:extLst>
      <p:ext uri="{BB962C8B-B14F-4D97-AF65-F5344CB8AC3E}">
        <p14:creationId xmlns:p14="http://schemas.microsoft.com/office/powerpoint/2010/main" val="3723335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4EA5DC28-CC06-40AB-8BBF-5AB990197190}" type="slidenum">
              <a:rPr lang="ru-RU" altLang="ru-RU"/>
              <a:pPr/>
              <a:t>‹#›</a:t>
            </a:fld>
            <a:endParaRPr lang="ru-RU" altLang="ru-RU"/>
          </a:p>
        </p:txBody>
      </p:sp>
    </p:spTree>
    <p:extLst>
      <p:ext uri="{BB962C8B-B14F-4D97-AF65-F5344CB8AC3E}">
        <p14:creationId xmlns:p14="http://schemas.microsoft.com/office/powerpoint/2010/main" val="427102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7D7AAF78-1880-4B15-AAB7-53A383E188D6}" type="slidenum">
              <a:rPr lang="ru-RU" altLang="ru-RU"/>
              <a:pPr/>
              <a:t>‹#›</a:t>
            </a:fld>
            <a:endParaRPr lang="ru-RU" altLang="ru-RU"/>
          </a:p>
        </p:txBody>
      </p:sp>
    </p:spTree>
    <p:extLst>
      <p:ext uri="{BB962C8B-B14F-4D97-AF65-F5344CB8AC3E}">
        <p14:creationId xmlns:p14="http://schemas.microsoft.com/office/powerpoint/2010/main" val="289023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AFDC5883-7569-4C6E-BCB8-8609DEDD3F9C}" type="slidenum">
              <a:rPr lang="ru-RU" altLang="ru-RU"/>
              <a:pPr/>
              <a:t>‹#›</a:t>
            </a:fld>
            <a:endParaRPr lang="ru-RU" altLang="ru-RU"/>
          </a:p>
        </p:txBody>
      </p:sp>
    </p:spTree>
    <p:extLst>
      <p:ext uri="{BB962C8B-B14F-4D97-AF65-F5344CB8AC3E}">
        <p14:creationId xmlns:p14="http://schemas.microsoft.com/office/powerpoint/2010/main" val="27014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9BE4F901-6C9E-4509-8D97-93D38715F1E9}" type="slidenum">
              <a:rPr lang="ru-RU" altLang="ru-RU"/>
              <a:pPr/>
              <a:t>‹#›</a:t>
            </a:fld>
            <a:endParaRPr lang="ru-RU" altLang="ru-RU"/>
          </a:p>
        </p:txBody>
      </p:sp>
    </p:spTree>
    <p:extLst>
      <p:ext uri="{BB962C8B-B14F-4D97-AF65-F5344CB8AC3E}">
        <p14:creationId xmlns:p14="http://schemas.microsoft.com/office/powerpoint/2010/main" val="4225655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3AFA6FE9-DEC8-4A9B-8A73-F054393007E6}" type="slidenum">
              <a:rPr lang="ru-RU" altLang="ru-RU"/>
              <a:pPr/>
              <a:t>‹#›</a:t>
            </a:fld>
            <a:endParaRPr lang="ru-RU" altLang="ru-RU"/>
          </a:p>
        </p:txBody>
      </p:sp>
    </p:spTree>
    <p:extLst>
      <p:ext uri="{BB962C8B-B14F-4D97-AF65-F5344CB8AC3E}">
        <p14:creationId xmlns:p14="http://schemas.microsoft.com/office/powerpoint/2010/main" val="153581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B95A4F40-7F81-4955-A6A3-9C806265AF88}" type="slidenum">
              <a:rPr lang="ru-RU" altLang="ru-RU"/>
              <a:pPr/>
              <a:t>‹#›</a:t>
            </a:fld>
            <a:endParaRPr lang="ru-RU" altLang="ru-RU"/>
          </a:p>
        </p:txBody>
      </p:sp>
    </p:spTree>
    <p:extLst>
      <p:ext uri="{BB962C8B-B14F-4D97-AF65-F5344CB8AC3E}">
        <p14:creationId xmlns:p14="http://schemas.microsoft.com/office/powerpoint/2010/main" val="3675025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00AD95-0002-46D7-A884-CDA89F8EBC8B}"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v-a-smirnov@mail.ru"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2.png"/><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4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47.png"/><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52.png"/><Relationship Id="rId4" Type="http://schemas.openxmlformats.org/officeDocument/2006/relationships/oleObject" Target="../embeddings/oleObject7.bin"/></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67.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66.png"/><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4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7" Type="http://schemas.openxmlformats.org/officeDocument/2006/relationships/image" Target="../media/image80.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79.png"/><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3.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85.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84.png"/><Relationship Id="rId4" Type="http://schemas.openxmlformats.org/officeDocument/2006/relationships/oleObject" Target="../embeddings/oleObject13.bin"/></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8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90.png"/><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89.png"/><Relationship Id="rId4" Type="http://schemas.openxmlformats.org/officeDocument/2006/relationships/oleObject" Target="../embeddings/oleObject15.bin"/></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media/image93.png"/></Relationships>
</file>

<file path=ppt/slides/_rels/slide5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5.xml"/><Relationship Id="rId1" Type="http://schemas.openxmlformats.org/officeDocument/2006/relationships/slideLayout" Target="../slideLayouts/slideLayout6.xml"/><Relationship Id="rId4" Type="http://schemas.openxmlformats.org/officeDocument/2006/relationships/image" Target="../media/image103.png"/></Relationships>
</file>

<file path=ppt/slides/_rels/slide6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image" Target="../media/image105.png"/></Relationships>
</file>

<file path=ppt/slides/_rels/slide6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0.xml"/><Relationship Id="rId1" Type="http://schemas.openxmlformats.org/officeDocument/2006/relationships/slideLayout" Target="../slideLayouts/slideLayout6.xml"/><Relationship Id="rId4" Type="http://schemas.openxmlformats.org/officeDocument/2006/relationships/image" Target="../media/image110.png"/></Relationships>
</file>

<file path=ppt/slides/_rels/slide7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notesSlide" Target="../notesSlides/notesSlide74.xml"/><Relationship Id="rId1" Type="http://schemas.openxmlformats.org/officeDocument/2006/relationships/slideLayout" Target="../slideLayouts/slideLayout6.xml"/><Relationship Id="rId6" Type="http://schemas.openxmlformats.org/officeDocument/2006/relationships/image" Target="../media/image114.png"/><Relationship Id="rId5" Type="http://schemas.openxmlformats.org/officeDocument/2006/relationships/image" Target="../media/image1130.png"/><Relationship Id="rId4" Type="http://schemas.openxmlformats.org/officeDocument/2006/relationships/image" Target="../media/image113.png"/></Relationships>
</file>

<file path=ppt/slides/_rels/slide7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0.xml.rels><?xml version="1.0" encoding="UTF-8" standalone="yes"?>
<Relationships xmlns="http://schemas.openxmlformats.org/package/2006/relationships"><Relationship Id="rId3" Type="http://schemas.openxmlformats.org/officeDocument/2006/relationships/hyperlink" Target="mailto:zakaz@ars-edu.ru" TargetMode="External"/><Relationship Id="rId2" Type="http://schemas.openxmlformats.org/officeDocument/2006/relationships/image" Target="../media/image1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700808"/>
            <a:ext cx="6300192" cy="3312368"/>
          </a:xfrm>
        </p:spPr>
        <p:txBody>
          <a:bodyPr anchor="ctr">
            <a:noAutofit/>
          </a:bodyPr>
          <a:lstStyle/>
          <a:p>
            <a:r>
              <a:rPr lang="ru-RU" sz="2800" cap="all" dirty="0">
                <a:solidFill>
                  <a:srgbClr val="002060"/>
                </a:solidFill>
                <a:latin typeface="Arial Black" pitchFamily="34" charset="0"/>
              </a:rPr>
              <a:t>КРИВЫЕ, как траектории движения точек</a:t>
            </a:r>
            <a:br>
              <a:rPr lang="ru-RU" sz="4000" cap="all" dirty="0">
                <a:solidFill>
                  <a:srgbClr val="002060"/>
                </a:solidFill>
                <a:latin typeface="Arial Black" pitchFamily="34" charset="0"/>
              </a:rPr>
            </a:br>
            <a:r>
              <a:rPr lang="ru-RU" sz="3200" cap="all" dirty="0">
                <a:solidFill>
                  <a:srgbClr val="002060"/>
                </a:solidFill>
                <a:latin typeface="Arial Black" pitchFamily="34" charset="0"/>
              </a:rPr>
              <a:t>8 класс</a:t>
            </a:r>
            <a:br>
              <a:rPr lang="ru-RU" sz="2200" cap="all" dirty="0">
                <a:solidFill>
                  <a:srgbClr val="002060"/>
                </a:solidFill>
                <a:latin typeface="Arial Black" pitchFamily="34" charset="0"/>
              </a:rPr>
            </a:br>
            <a:r>
              <a:rPr lang="ru-RU" sz="2400" dirty="0">
                <a:solidFill>
                  <a:srgbClr val="002060"/>
                </a:solidFill>
                <a:latin typeface="Arial Black" pitchFamily="34" charset="0"/>
              </a:rPr>
              <a:t>Презентация к § 56 учебника </a:t>
            </a:r>
            <a:br>
              <a:rPr lang="ru-RU" sz="2400" dirty="0">
                <a:solidFill>
                  <a:srgbClr val="002060"/>
                </a:solidFill>
                <a:latin typeface="Arial Black" pitchFamily="34" charset="0"/>
              </a:rPr>
            </a:br>
            <a:r>
              <a:rPr lang="ru-RU" sz="2400" dirty="0">
                <a:solidFill>
                  <a:srgbClr val="002060"/>
                </a:solidFill>
                <a:latin typeface="Arial Black" pitchFamily="34" charset="0"/>
              </a:rPr>
              <a:t>«Геометрия. 7-9 классы» </a:t>
            </a:r>
            <a:br>
              <a:rPr lang="ru-RU" sz="2400" dirty="0">
                <a:solidFill>
                  <a:srgbClr val="002060"/>
                </a:solidFill>
                <a:latin typeface="Arial Black" pitchFamily="34" charset="0"/>
              </a:rPr>
            </a:br>
            <a:r>
              <a:rPr lang="ru-RU" sz="2400" dirty="0">
                <a:solidFill>
                  <a:srgbClr val="002060"/>
                </a:solidFill>
                <a:latin typeface="Arial Black" pitchFamily="34" charset="0"/>
              </a:rPr>
              <a:t>И.М. Смирновой и В.А. Смирнова</a:t>
            </a:r>
          </a:p>
        </p:txBody>
      </p:sp>
      <p:sp>
        <p:nvSpPr>
          <p:cNvPr id="4" name="Подзаголовок 3"/>
          <p:cNvSpPr>
            <a:spLocks noGrp="1"/>
          </p:cNvSpPr>
          <p:nvPr>
            <p:ph type="subTitle" idx="1"/>
          </p:nvPr>
        </p:nvSpPr>
        <p:spPr>
          <a:xfrm>
            <a:off x="0" y="5229200"/>
            <a:ext cx="9144000" cy="1440160"/>
          </a:xfrm>
          <a:solidFill>
            <a:srgbClr val="DFDBC7"/>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180000" algn="just">
              <a:spcBef>
                <a:spcPts val="0"/>
              </a:spcBef>
            </a:pPr>
            <a:r>
              <a:rPr lang="ru-RU" sz="1600" dirty="0">
                <a:solidFill>
                  <a:schemeClr val="bg2">
                    <a:lumMod val="10000"/>
                  </a:schemeClr>
                </a:solidFill>
                <a:latin typeface="Arial" pitchFamily="34" charset="0"/>
                <a:cs typeface="Arial" pitchFamily="34" charset="0"/>
              </a:rPr>
              <a:t>ВЕДУЩИЙ:</a:t>
            </a:r>
            <a:r>
              <a:rPr lang="ru-RU" sz="1600" b="1" dirty="0">
                <a:solidFill>
                  <a:schemeClr val="bg2">
                    <a:lumMod val="10000"/>
                  </a:schemeClr>
                </a:solidFill>
                <a:latin typeface="Arial" pitchFamily="34" charset="0"/>
                <a:cs typeface="Arial" pitchFamily="34" charset="0"/>
              </a:rPr>
              <a:t> Смирнов Владимир Алексеевич</a:t>
            </a:r>
            <a:r>
              <a:rPr lang="ru-RU" sz="1600" dirty="0">
                <a:solidFill>
                  <a:schemeClr val="bg2">
                    <a:lumMod val="10000"/>
                  </a:schemeClr>
                </a:solidFill>
                <a:latin typeface="Arial" pitchFamily="34" charset="0"/>
                <a:cs typeface="Arial" pitchFamily="34" charset="0"/>
              </a:rPr>
              <a:t>, профессор, доктор физико-математических наук, заведующий кафедрой элементарной математики МПГУ, автор учебников по</a:t>
            </a:r>
            <a:r>
              <a:rPr lang="ru-RU" sz="1600" dirty="0"/>
              <a:t>  </a:t>
            </a:r>
            <a:r>
              <a:rPr lang="ru-RU" sz="1600" dirty="0">
                <a:solidFill>
                  <a:schemeClr val="bg2">
                    <a:lumMod val="10000"/>
                  </a:schemeClr>
                </a:solidFill>
                <a:latin typeface="Arial" pitchFamily="34" charset="0"/>
                <a:cs typeface="Arial" pitchFamily="34" charset="0"/>
              </a:rPr>
              <a:t>геометрии для 5-6 7-9 и 10-11 классов</a:t>
            </a:r>
          </a:p>
          <a:p>
            <a:pPr marL="180000" algn="just">
              <a:spcBef>
                <a:spcPts val="0"/>
              </a:spcBef>
            </a:pPr>
            <a:r>
              <a:rPr lang="en-US" sz="1600" dirty="0">
                <a:solidFill>
                  <a:schemeClr val="bg2">
                    <a:lumMod val="10000"/>
                  </a:schemeClr>
                </a:solidFill>
                <a:latin typeface="Arial" pitchFamily="34" charset="0"/>
                <a:cs typeface="Arial" pitchFamily="34" charset="0"/>
              </a:rPr>
              <a:t>	E-mail</a:t>
            </a:r>
            <a:r>
              <a:rPr lang="en-US" sz="1600" dirty="0">
                <a:solidFill>
                  <a:schemeClr val="tx1"/>
                </a:solidFill>
                <a:latin typeface="Arial" pitchFamily="34" charset="0"/>
                <a:cs typeface="Arial" pitchFamily="34" charset="0"/>
              </a:rPr>
              <a:t>: </a:t>
            </a:r>
            <a:r>
              <a:rPr lang="en-US"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v-a-smirnov@mail.ru</a:t>
            </a:r>
            <a:r>
              <a:rPr lang="en-US" sz="1600" dirty="0">
                <a:solidFill>
                  <a:schemeClr val="tx1"/>
                </a:solidFill>
                <a:latin typeface="Arial" pitchFamily="34" charset="0"/>
                <a:cs typeface="Arial" pitchFamily="34" charset="0"/>
              </a:rPr>
              <a:t>			</a:t>
            </a:r>
            <a:r>
              <a:rPr lang="ru-RU" sz="1600" dirty="0">
                <a:solidFill>
                  <a:schemeClr val="tx1"/>
                </a:solidFill>
                <a:latin typeface="Arial" pitchFamily="34" charset="0"/>
                <a:cs typeface="Arial" pitchFamily="34" charset="0"/>
              </a:rPr>
              <a:t>Сайт: </a:t>
            </a:r>
            <a:r>
              <a:rPr lang="en-US"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val="tx"/>
                    </a:ext>
                  </a:extLst>
                </a:hlinkClick>
              </a:rPr>
              <a:t>vasmirnov.ru</a:t>
            </a:r>
            <a:endParaRPr lang="ru-RU" sz="1600" dirty="0">
              <a:solidFill>
                <a:srgbClr val="002060"/>
              </a:solidFill>
              <a:latin typeface="Arial" pitchFamily="34" charset="0"/>
              <a:cs typeface="Arial" pitchFamily="34" charset="0"/>
              <a:hlinkClick r:id="rId2">
                <a:extLst>
                  <a:ext uri="{A12FA001-AC4F-418D-AE19-62706E023703}">
                    <ahyp:hlinkClr xmlns:ahyp="http://schemas.microsoft.com/office/drawing/2018/hyperlinkcolor" val="tx"/>
                  </a:ext>
                </a:extLst>
              </a:hlinkClick>
            </a:endParaRPr>
          </a:p>
        </p:txBody>
      </p:sp>
      <p:pic>
        <p:nvPicPr>
          <p:cNvPr id="5" name="Рисунок 4" descr="Заставка_Геометр.png"/>
          <p:cNvPicPr>
            <a:picLocks noChangeAspect="1"/>
          </p:cNvPicPr>
          <p:nvPr/>
        </p:nvPicPr>
        <p:blipFill>
          <a:blip r:embed="rId3" cstate="print"/>
          <a:stretch>
            <a:fillRect/>
          </a:stretch>
        </p:blipFill>
        <p:spPr>
          <a:xfrm>
            <a:off x="0" y="0"/>
            <a:ext cx="9144000" cy="1564749"/>
          </a:xfrm>
          <a:prstGeom prst="rect">
            <a:avLst/>
          </a:prstGeom>
        </p:spPr>
      </p:pic>
      <p:pic>
        <p:nvPicPr>
          <p:cNvPr id="6" name="Рисунок 5" descr="Geom_7-9_Obl_.png"/>
          <p:cNvPicPr>
            <a:picLocks noChangeAspect="1"/>
          </p:cNvPicPr>
          <p:nvPr/>
        </p:nvPicPr>
        <p:blipFill>
          <a:blip r:embed="rId4" cstate="print"/>
          <a:stretch>
            <a:fillRect/>
          </a:stretch>
        </p:blipFill>
        <p:spPr>
          <a:xfrm>
            <a:off x="6300192" y="1747511"/>
            <a:ext cx="2578710" cy="3323556"/>
          </a:xfrm>
          <a:prstGeom prst="rect">
            <a:avLst/>
          </a:prstGeom>
          <a:ln>
            <a:solidFill>
              <a:srgbClr val="6D4337"/>
            </a:solidFill>
          </a:ln>
        </p:spPr>
      </p:pic>
    </p:spTree>
    <p:extLst>
      <p:ext uri="{BB962C8B-B14F-4D97-AF65-F5344CB8AC3E}">
        <p14:creationId xmlns:p14="http://schemas.microsoft.com/office/powerpoint/2010/main" val="345563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050"/>
          <p:cNvSpPr>
            <a:spLocks noGrp="1" noChangeArrowheads="1"/>
          </p:cNvSpPr>
          <p:nvPr>
            <p:ph type="title"/>
          </p:nvPr>
        </p:nvSpPr>
        <p:spPr>
          <a:xfrm>
            <a:off x="685800" y="0"/>
            <a:ext cx="7772400" cy="457200"/>
          </a:xfrm>
        </p:spPr>
        <p:txBody>
          <a:bodyPr/>
          <a:lstStyle/>
          <a:p>
            <a:pPr eaLnBrk="1" hangingPunct="1"/>
            <a:r>
              <a:rPr lang="ru-RU" altLang="ru-RU" sz="3600">
                <a:solidFill>
                  <a:srgbClr val="FF3300"/>
                </a:solidFill>
              </a:rPr>
              <a:t>Свойство 1</a:t>
            </a:r>
          </a:p>
        </p:txBody>
      </p:sp>
      <p:sp>
        <p:nvSpPr>
          <p:cNvPr id="7171" name="Text Box 2051"/>
          <p:cNvSpPr txBox="1">
            <a:spLocks noChangeArrowheads="1"/>
          </p:cNvSpPr>
          <p:nvPr/>
        </p:nvSpPr>
        <p:spPr bwMode="auto">
          <a:xfrm>
            <a:off x="152400" y="533400"/>
            <a:ext cx="8991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rgbClr val="FF3300"/>
                </a:solidFill>
                <a:cs typeface="Times New Roman" panose="02020603050405020304" pitchFamily="18" charset="0"/>
              </a:rPr>
              <a:t>	Ледяная гора.</a:t>
            </a:r>
            <a:r>
              <a:rPr lang="ru-RU" altLang="ru-RU" dirty="0">
                <a:solidFill>
                  <a:schemeClr val="accent1"/>
                </a:solidFill>
                <a:cs typeface="Times New Roman" panose="02020603050405020304" pitchFamily="18" charset="0"/>
              </a:rPr>
              <a:t> </a:t>
            </a:r>
            <a:r>
              <a:rPr lang="ru-RU" altLang="ru-RU" dirty="0">
                <a:cs typeface="Times New Roman" panose="02020603050405020304" pitchFamily="18" charset="0"/>
              </a:rPr>
              <a:t>В 1696 году И.Бернулли поставил задачу </a:t>
            </a:r>
            <a:br>
              <a:rPr lang="ru-RU" altLang="ru-RU" dirty="0">
                <a:cs typeface="Times New Roman" panose="02020603050405020304" pitchFamily="18" charset="0"/>
              </a:rPr>
            </a:br>
            <a:r>
              <a:rPr lang="ru-RU" altLang="ru-RU" dirty="0">
                <a:cs typeface="Times New Roman" panose="02020603050405020304" pitchFamily="18" charset="0"/>
              </a:rPr>
              <a:t>о нахождении кривой наискорейшего спуска, или, иначе говоря, задачу о том, какова должна быть форма ледяной горки, чтобы, скатываясь по ней, совершить путь из начальной точки </a:t>
            </a:r>
            <a:r>
              <a:rPr lang="ru-RU" altLang="ru-RU" i="1" dirty="0">
                <a:cs typeface="Times New Roman" panose="02020603050405020304" pitchFamily="18" charset="0"/>
              </a:rPr>
              <a:t>А</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в конечную точку </a:t>
            </a:r>
            <a:r>
              <a:rPr lang="ru-RU" altLang="ru-RU" i="1" dirty="0">
                <a:cs typeface="Times New Roman" panose="02020603050405020304" pitchFamily="18" charset="0"/>
              </a:rPr>
              <a:t>В</a:t>
            </a:r>
            <a:r>
              <a:rPr lang="ru-RU" altLang="ru-RU" dirty="0">
                <a:cs typeface="Times New Roman" panose="02020603050405020304" pitchFamily="18" charset="0"/>
              </a:rPr>
              <a:t> за кратчайшее время</a:t>
            </a:r>
            <a:r>
              <a:rPr lang="ru-RU" altLang="ru-RU" dirty="0"/>
              <a:t>.</a:t>
            </a:r>
            <a:r>
              <a:rPr lang="ru-RU" altLang="ru-RU" dirty="0">
                <a:cs typeface="Times New Roman" panose="02020603050405020304" pitchFamily="18" charset="0"/>
              </a:rPr>
              <a:t> Искомую кривую назвали "брахистохроной", т.</a:t>
            </a:r>
            <a:r>
              <a:rPr lang="en-US" altLang="ru-RU" dirty="0">
                <a:cs typeface="Times New Roman" panose="02020603050405020304" pitchFamily="18" charset="0"/>
              </a:rPr>
              <a:t> </a:t>
            </a:r>
            <a:r>
              <a:rPr lang="ru-RU" altLang="ru-RU" dirty="0">
                <a:cs typeface="Times New Roman" panose="02020603050405020304" pitchFamily="18" charset="0"/>
              </a:rPr>
              <a:t>е. кривой кратчайшего времени.</a:t>
            </a:r>
          </a:p>
        </p:txBody>
      </p:sp>
      <p:sp>
        <p:nvSpPr>
          <p:cNvPr id="7172" name="Text Box 2052"/>
          <p:cNvSpPr txBox="1">
            <a:spLocks noChangeArrowheads="1"/>
          </p:cNvSpPr>
          <p:nvPr/>
        </p:nvSpPr>
        <p:spPr bwMode="auto">
          <a:xfrm>
            <a:off x="228600" y="5216387"/>
            <a:ext cx="8915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Среди математиков, решавших эту задачу, были: </a:t>
            </a:r>
            <a:br>
              <a:rPr lang="ru-RU" altLang="ru-RU" dirty="0">
                <a:cs typeface="Times New Roman" panose="02020603050405020304" pitchFamily="18" charset="0"/>
              </a:rPr>
            </a:br>
            <a:r>
              <a:rPr lang="ru-RU" altLang="ru-RU" dirty="0">
                <a:cs typeface="Times New Roman" panose="02020603050405020304" pitchFamily="18" charset="0"/>
              </a:rPr>
              <a:t>Г. Лейбниц, И. Ньютон, Г. </a:t>
            </a:r>
            <a:r>
              <a:rPr lang="ru-RU" altLang="ru-RU" dirty="0" err="1">
                <a:cs typeface="Times New Roman" panose="02020603050405020304" pitchFamily="18" charset="0"/>
              </a:rPr>
              <a:t>Лопиталь</a:t>
            </a:r>
            <a:r>
              <a:rPr lang="ru-RU" altLang="ru-RU" dirty="0">
                <a:cs typeface="Times New Roman" panose="02020603050405020304" pitchFamily="18" charset="0"/>
              </a:rPr>
              <a:t> и Я. Бернулли. Они доказали, что искомой кривой является перевёрнутая циклоида. </a:t>
            </a:r>
          </a:p>
        </p:txBody>
      </p:sp>
      <p:pic>
        <p:nvPicPr>
          <p:cNvPr id="3" name="Рисунок 2">
            <a:extLst>
              <a:ext uri="{FF2B5EF4-FFF2-40B4-BE49-F238E27FC236}">
                <a16:creationId xmlns:a16="http://schemas.microsoft.com/office/drawing/2014/main" id="{3C4F979F-D554-48D4-97BC-50EA7DD59001}"/>
              </a:ext>
            </a:extLst>
          </p:cNvPr>
          <p:cNvPicPr>
            <a:picLocks noChangeAspect="1"/>
          </p:cNvPicPr>
          <p:nvPr/>
        </p:nvPicPr>
        <p:blipFill>
          <a:blip r:embed="rId3"/>
          <a:stretch>
            <a:fillRect/>
          </a:stretch>
        </p:blipFill>
        <p:spPr>
          <a:xfrm>
            <a:off x="1411058" y="2936156"/>
            <a:ext cx="3160942" cy="2160241"/>
          </a:xfrm>
          <a:prstGeom prst="rect">
            <a:avLst/>
          </a:prstGeom>
        </p:spPr>
      </p:pic>
      <p:pic>
        <p:nvPicPr>
          <p:cNvPr id="5" name="Рисунок 4">
            <a:extLst>
              <a:ext uri="{FF2B5EF4-FFF2-40B4-BE49-F238E27FC236}">
                <a16:creationId xmlns:a16="http://schemas.microsoft.com/office/drawing/2014/main" id="{9163DC3E-A266-4C30-9825-2C71A8FC5EF2}"/>
              </a:ext>
            </a:extLst>
          </p:cNvPr>
          <p:cNvPicPr>
            <a:picLocks noChangeAspect="1"/>
          </p:cNvPicPr>
          <p:nvPr/>
        </p:nvPicPr>
        <p:blipFill>
          <a:blip r:embed="rId4"/>
          <a:stretch>
            <a:fillRect/>
          </a:stretch>
        </p:blipFill>
        <p:spPr>
          <a:xfrm>
            <a:off x="4932040" y="2841724"/>
            <a:ext cx="3313763" cy="2190918"/>
          </a:xfrm>
          <a:prstGeom prst="rect">
            <a:avLst/>
          </a:prstGeom>
        </p:spPr>
      </p:pic>
    </p:spTree>
    <p:extLst>
      <p:ext uri="{BB962C8B-B14F-4D97-AF65-F5344CB8AC3E}">
        <p14:creationId xmlns:p14="http://schemas.microsoft.com/office/powerpoint/2010/main" val="33456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248981" y="18864"/>
            <a:ext cx="8895019" cy="6904370"/>
          </a:xfrm>
          <a:prstGeom prst="rect">
            <a:avLst/>
          </a:prstGeom>
        </p:spPr>
      </p:pic>
    </p:spTree>
    <p:extLst>
      <p:ext uri="{BB962C8B-B14F-4D97-AF65-F5344CB8AC3E}">
        <p14:creationId xmlns:p14="http://schemas.microsoft.com/office/powerpoint/2010/main" val="390592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457200"/>
          </a:xfrm>
        </p:spPr>
        <p:txBody>
          <a:bodyPr/>
          <a:lstStyle/>
          <a:p>
            <a:pPr eaLnBrk="1" hangingPunct="1"/>
            <a:r>
              <a:rPr lang="ru-RU" altLang="ru-RU" sz="3600">
                <a:solidFill>
                  <a:srgbClr val="FF3300"/>
                </a:solidFill>
              </a:rPr>
              <a:t>Свойство 2</a:t>
            </a:r>
          </a:p>
        </p:txBody>
      </p:sp>
      <p:sp>
        <p:nvSpPr>
          <p:cNvPr id="8195" name="Text Box 3"/>
          <p:cNvSpPr txBox="1">
            <a:spLocks noChangeArrowheads="1"/>
          </p:cNvSpPr>
          <p:nvPr/>
        </p:nvSpPr>
        <p:spPr bwMode="auto">
          <a:xfrm>
            <a:off x="152400" y="381000"/>
            <a:ext cx="8991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rgbClr val="FF3300"/>
                </a:solidFill>
                <a:cs typeface="Times New Roman" panose="02020603050405020304" pitchFamily="18" charset="0"/>
              </a:rPr>
              <a:t>	Часы с маятником.</a:t>
            </a:r>
            <a:r>
              <a:rPr lang="ru-RU" altLang="ru-RU" dirty="0">
                <a:solidFill>
                  <a:schemeClr val="accent1"/>
                </a:solidFill>
                <a:cs typeface="Times New Roman" panose="02020603050405020304" pitchFamily="18" charset="0"/>
              </a:rPr>
              <a:t> </a:t>
            </a:r>
            <a:r>
              <a:rPr lang="ru-RU" altLang="ru-RU" dirty="0">
                <a:cs typeface="Times New Roman" panose="02020603050405020304" pitchFamily="18" charset="0"/>
              </a:rPr>
              <a:t>Часы с обычным маятником не могут идти точно, поскольку период колебаний маятника зависит от его амплитуды. Голландский ученый Христиан Гюйгенс (1629–1695) задался вопросом, по какой кривой должен двигаться шарик на нитке маятника, чтобы период его колебаний не зависел от амплитуды. Искомой кривой оказалась перевёрнутая циклоида</a:t>
            </a:r>
            <a:r>
              <a:rPr lang="ru-RU" altLang="ru-RU" dirty="0"/>
              <a:t> </a:t>
            </a:r>
            <a:r>
              <a:rPr lang="ru-RU" altLang="ru-RU" dirty="0">
                <a:cs typeface="Times New Roman" panose="02020603050405020304" pitchFamily="18" charset="0"/>
              </a:rPr>
              <a:t>(рис.</a:t>
            </a:r>
            <a:r>
              <a:rPr lang="ru-RU" altLang="ru-RU" dirty="0"/>
              <a:t> 1, 2</a:t>
            </a:r>
            <a:r>
              <a:rPr lang="ru-RU" altLang="ru-RU" dirty="0">
                <a:cs typeface="Times New Roman" panose="02020603050405020304" pitchFamily="18" charset="0"/>
              </a:rPr>
              <a:t>). За это свойство циклоиду называют также "</a:t>
            </a:r>
            <a:r>
              <a:rPr lang="ru-RU" altLang="ru-RU" dirty="0" err="1">
                <a:cs typeface="Times New Roman" panose="02020603050405020304" pitchFamily="18" charset="0"/>
              </a:rPr>
              <a:t>таутохрона</a:t>
            </a:r>
            <a:r>
              <a:rPr lang="ru-RU" altLang="ru-RU" dirty="0">
                <a:cs typeface="Times New Roman" panose="02020603050405020304" pitchFamily="18" charset="0"/>
              </a:rPr>
              <a:t>" – кривая равных времён.</a:t>
            </a:r>
            <a:r>
              <a:rPr lang="ru-RU" altLang="ru-RU" dirty="0"/>
              <a:t> </a:t>
            </a:r>
            <a:r>
              <a:rPr lang="ru-RU" altLang="ru-RU" dirty="0">
                <a:cs typeface="Times New Roman" panose="02020603050405020304" pitchFamily="18" charset="0"/>
              </a:rPr>
              <a:t>Если, например, в форме перевёрнутой циклоиды изготовить желоб </a:t>
            </a:r>
            <a:r>
              <a:rPr lang="ru-RU" altLang="ru-RU" dirty="0"/>
              <a:t>(рис. 1) </a:t>
            </a:r>
            <a:r>
              <a:rPr lang="ru-RU" altLang="ru-RU" dirty="0">
                <a:cs typeface="Times New Roman" panose="02020603050405020304" pitchFamily="18" charset="0"/>
              </a:rPr>
              <a:t>и пустить по нему шарик, то период движения шарика под действием силы тяжести не будет зависеть от начального его положения и от амплитуды</a:t>
            </a:r>
            <a:r>
              <a:rPr lang="ru-RU" altLang="ru-RU" dirty="0"/>
              <a:t>.</a:t>
            </a:r>
            <a:r>
              <a:rPr lang="ru-RU" altLang="ru-RU" dirty="0">
                <a:cs typeface="Times New Roman" panose="02020603050405020304" pitchFamily="18" charset="0"/>
              </a:rPr>
              <a:t> </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4724400"/>
            <a:ext cx="6627813"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1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251520" y="94939"/>
            <a:ext cx="8712968" cy="6763061"/>
          </a:xfrm>
          <a:prstGeom prst="rect">
            <a:avLst/>
          </a:prstGeom>
        </p:spPr>
      </p:pic>
    </p:spTree>
    <p:extLst>
      <p:ext uri="{BB962C8B-B14F-4D97-AF65-F5344CB8AC3E}">
        <p14:creationId xmlns:p14="http://schemas.microsoft.com/office/powerpoint/2010/main" val="368400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179512" y="39046"/>
            <a:ext cx="8784976" cy="6818954"/>
          </a:xfrm>
          <a:prstGeom prst="rect">
            <a:avLst/>
          </a:prstGeom>
        </p:spPr>
      </p:pic>
    </p:spTree>
    <p:extLst>
      <p:ext uri="{BB962C8B-B14F-4D97-AF65-F5344CB8AC3E}">
        <p14:creationId xmlns:p14="http://schemas.microsoft.com/office/powerpoint/2010/main" val="370147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9219" name="Text Box 1027"/>
          <p:cNvSpPr txBox="1">
            <a:spLocks noChangeArrowheads="1"/>
          </p:cNvSpPr>
          <p:nvPr/>
        </p:nvSpPr>
        <p:spPr bwMode="auto">
          <a:xfrm>
            <a:off x="152400" y="609600"/>
            <a:ext cx="899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cs typeface="Times New Roman" panose="02020603050405020304" pitchFamily="18" charset="0"/>
              </a:rPr>
              <a:t>	Имеет ли циклоида: а) оси симметрии; </a:t>
            </a:r>
            <a:br>
              <a:rPr lang="ru-RU" altLang="ru-RU" sz="3200" dirty="0">
                <a:cs typeface="Times New Roman" panose="02020603050405020304" pitchFamily="18" charset="0"/>
              </a:rPr>
            </a:br>
            <a:r>
              <a:rPr lang="ru-RU" altLang="ru-RU" sz="3200" dirty="0">
                <a:cs typeface="Times New Roman" panose="02020603050405020304" pitchFamily="18" charset="0"/>
              </a:rPr>
              <a:t>б) центр симметрии?</a:t>
            </a:r>
          </a:p>
        </p:txBody>
      </p:sp>
      <p:sp>
        <p:nvSpPr>
          <p:cNvPr id="296966" name="Text Box 1030"/>
          <p:cNvSpPr txBox="1">
            <a:spLocks noChangeArrowheads="1"/>
          </p:cNvSpPr>
          <p:nvPr/>
        </p:nvSpPr>
        <p:spPr bwMode="auto">
          <a:xfrm>
            <a:off x="304800" y="5181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dirty="0">
                <a:solidFill>
                  <a:srgbClr val="FF3300"/>
                </a:solidFill>
              </a:rPr>
              <a:t>Ответ:</a:t>
            </a:r>
            <a:r>
              <a:rPr lang="ru-RU" altLang="ru-RU" sz="3200" dirty="0">
                <a:solidFill>
                  <a:schemeClr val="accent1"/>
                </a:solidFill>
              </a:rPr>
              <a:t> </a:t>
            </a:r>
            <a:r>
              <a:rPr lang="ru-RU" altLang="ru-RU" sz="3200" dirty="0"/>
              <a:t>а) да; </a:t>
            </a:r>
          </a:p>
        </p:txBody>
      </p:sp>
      <p:sp>
        <p:nvSpPr>
          <p:cNvPr id="296971" name="Text Box 1035"/>
          <p:cNvSpPr txBox="1">
            <a:spLocks noChangeArrowheads="1"/>
          </p:cNvSpPr>
          <p:nvPr/>
        </p:nvSpPr>
        <p:spPr bwMode="auto">
          <a:xfrm>
            <a:off x="2667000" y="5181600"/>
            <a:ext cx="251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t>б) нет.</a:t>
            </a:r>
          </a:p>
        </p:txBody>
      </p:sp>
      <p:pic>
        <p:nvPicPr>
          <p:cNvPr id="2" name="Рисунок 1"/>
          <p:cNvPicPr>
            <a:picLocks noChangeAspect="1"/>
          </p:cNvPicPr>
          <p:nvPr/>
        </p:nvPicPr>
        <p:blipFill>
          <a:blip r:embed="rId3" cstate="print"/>
          <a:stretch>
            <a:fillRect/>
          </a:stretch>
        </p:blipFill>
        <p:spPr>
          <a:xfrm>
            <a:off x="913341" y="2060848"/>
            <a:ext cx="7544859" cy="29685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animEffect transition="in" filter="wipe(left)">
                                      <p:cBhvr>
                                        <p:cTn id="7" dur="500"/>
                                        <p:tgtEl>
                                          <p:spTgt spid="296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71"/>
                                        </p:tgtEl>
                                        <p:attrNameLst>
                                          <p:attrName>style.visibility</p:attrName>
                                        </p:attrNameLst>
                                      </p:cBhvr>
                                      <p:to>
                                        <p:strVal val="visible"/>
                                      </p:to>
                                    </p:set>
                                    <p:animEffect transition="in" filter="wipe(left)">
                                      <p:cBhvr>
                                        <p:cTn id="12" dur="500"/>
                                        <p:tgtEl>
                                          <p:spTgt spid="296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autoUpdateAnimBg="0"/>
      <p:bldP spid="29697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10243" name="Text Box 3"/>
          <p:cNvSpPr txBox="1">
            <a:spLocks noChangeArrowheads="1"/>
          </p:cNvSpPr>
          <p:nvPr/>
        </p:nvSpPr>
        <p:spPr bwMode="auto">
          <a:xfrm>
            <a:off x="0" y="6096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проведения лабораторной работы потребуется полоска прямоугольной формы шириной примерно 3 см и длиной примерно 15–20 см, вырезанная из плотного картона, и круг радиуса 2 см, вырезанный из плотного картона, на краю которого вырезан небольшой уголок, в который можно поставить острие карандаша. </a:t>
            </a:r>
          </a:p>
        </p:txBody>
      </p:sp>
      <p:graphicFrame>
        <p:nvGraphicFramePr>
          <p:cNvPr id="10244" name="Object 7"/>
          <p:cNvGraphicFramePr>
            <a:graphicFrameLocks noChangeAspect="1"/>
          </p:cNvGraphicFramePr>
          <p:nvPr/>
        </p:nvGraphicFramePr>
        <p:xfrm>
          <a:off x="2286000" y="2667000"/>
          <a:ext cx="3886200" cy="1390650"/>
        </p:xfrm>
        <a:graphic>
          <a:graphicData uri="http://schemas.openxmlformats.org/presentationml/2006/ole">
            <mc:AlternateContent xmlns:mc="http://schemas.openxmlformats.org/markup-compatibility/2006">
              <mc:Choice xmlns:v="urn:schemas-microsoft-com:vml" Requires="v">
                <p:oleObj spid="_x0000_s10309" name="Точечный рисунок" r:id="rId4" imgW="3885714" imgH="1390844" progId="PBrush">
                  <p:embed/>
                </p:oleObj>
              </mc:Choice>
              <mc:Fallback>
                <p:oleObj name="Точечный рисунок" r:id="rId4" imgW="3885714" imgH="1390844" progId="PBrush">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667000"/>
                        <a:ext cx="38862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5" name="Text Box 8"/>
          <p:cNvSpPr txBox="1">
            <a:spLocks noChangeArrowheads="1"/>
          </p:cNvSpPr>
          <p:nvPr/>
        </p:nvSpPr>
        <p:spPr bwMode="auto">
          <a:xfrm>
            <a:off x="152400" y="426720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Приклеиваем полоску к листу бумаги. Устанавливаем круг так, чтобы вырезанный уголок находился на краю полоски.</a:t>
            </a:r>
            <a:r>
              <a:rPr lang="en-US" altLang="ru-RU" dirty="0"/>
              <a:t> </a:t>
            </a:r>
            <a:r>
              <a:rPr lang="ru-RU" altLang="ru-RU" dirty="0"/>
              <a:t>Катим круг по краю полоски и отмечаем карандашом положения вырезанного уголка. Соединяя плавной кривой отмеченные точки, получаем циклоиду.</a:t>
            </a:r>
          </a:p>
        </p:txBody>
      </p:sp>
      <p:graphicFrame>
        <p:nvGraphicFramePr>
          <p:cNvPr id="362506" name="Object 10"/>
          <p:cNvGraphicFramePr>
            <a:graphicFrameLocks noChangeAspect="1"/>
          </p:cNvGraphicFramePr>
          <p:nvPr/>
        </p:nvGraphicFramePr>
        <p:xfrm>
          <a:off x="2286000" y="2667000"/>
          <a:ext cx="3886200" cy="1400175"/>
        </p:xfrm>
        <a:graphic>
          <a:graphicData uri="http://schemas.openxmlformats.org/presentationml/2006/ole">
            <mc:AlternateContent xmlns:mc="http://schemas.openxmlformats.org/markup-compatibility/2006">
              <mc:Choice xmlns:v="urn:schemas-microsoft-com:vml" Requires="v">
                <p:oleObj spid="_x0000_s10310" name="Точечный рисунок" r:id="rId6" imgW="3885714" imgH="1400000" progId="PBrush">
                  <p:embed/>
                </p:oleObj>
              </mc:Choice>
              <mc:Fallback>
                <p:oleObj name="Точечный рисунок" r:id="rId6" imgW="3885714" imgH="1400000" progId="PBrush">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2667000"/>
                        <a:ext cx="38862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2506"/>
                                        </p:tgtEl>
                                        <p:attrNameLst>
                                          <p:attrName>style.visibility</p:attrName>
                                        </p:attrNameLst>
                                      </p:cBhvr>
                                      <p:to>
                                        <p:strVal val="visible"/>
                                      </p:to>
                                    </p:set>
                                    <p:animEffect transition="in" filter="wipe(left)">
                                      <p:cBhvr>
                                        <p:cTn id="7" dur="500"/>
                                        <p:tgtEl>
                                          <p:spTgt spid="362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a:t>
            </a:r>
            <a:r>
              <a:rPr lang="en-US" altLang="ru-RU" sz="3600" dirty="0">
                <a:solidFill>
                  <a:srgbClr val="FF3300"/>
                </a:solidFill>
              </a:rPr>
              <a:t> 2</a:t>
            </a:r>
            <a:endParaRPr lang="ru-RU" altLang="ru-RU" sz="3600" dirty="0">
              <a:solidFill>
                <a:srgbClr val="FF3300"/>
              </a:solidFill>
            </a:endParaRPr>
          </a:p>
        </p:txBody>
      </p:sp>
      <p:sp>
        <p:nvSpPr>
          <p:cNvPr id="10243" name="Text Box 3"/>
          <p:cNvSpPr txBox="1">
            <a:spLocks noChangeArrowheads="1"/>
          </p:cNvSpPr>
          <p:nvPr/>
        </p:nvSpPr>
        <p:spPr bwMode="auto">
          <a:xfrm>
            <a:off x="0" y="6096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циклоиды можно воспользоваться программой </a:t>
            </a:r>
            <a:r>
              <a:rPr lang="en-US" altLang="ru-RU" dirty="0" err="1"/>
              <a:t>GeoGebra</a:t>
            </a:r>
            <a:r>
              <a:rPr lang="en-US" altLang="ru-RU" dirty="0"/>
              <a:t>. </a:t>
            </a:r>
            <a:r>
              <a:rPr lang="ru-RU" altLang="ru-RU" dirty="0"/>
              <a:t>Её рабочее окно показано на рисунке. </a:t>
            </a:r>
          </a:p>
        </p:txBody>
      </p:sp>
      <p:pic>
        <p:nvPicPr>
          <p:cNvPr id="2" name="Рисунок 1"/>
          <p:cNvPicPr>
            <a:picLocks noChangeAspect="1"/>
          </p:cNvPicPr>
          <p:nvPr/>
        </p:nvPicPr>
        <p:blipFill>
          <a:blip r:embed="rId3" cstate="print"/>
          <a:stretch>
            <a:fillRect/>
          </a:stretch>
        </p:blipFill>
        <p:spPr>
          <a:xfrm>
            <a:off x="1475656" y="1700808"/>
            <a:ext cx="5976096" cy="4508683"/>
          </a:xfrm>
          <a:prstGeom prst="rect">
            <a:avLst/>
          </a:prstGeom>
        </p:spPr>
      </p:pic>
    </p:spTree>
    <p:extLst>
      <p:ext uri="{BB962C8B-B14F-4D97-AF65-F5344CB8AC3E}">
        <p14:creationId xmlns:p14="http://schemas.microsoft.com/office/powerpoint/2010/main" val="163086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a:t>
            </a:r>
            <a:r>
              <a:rPr lang="en-US" altLang="ru-RU" dirty="0"/>
              <a:t>1</a:t>
            </a:r>
            <a:r>
              <a:rPr lang="ru-RU" altLang="ru-RU" dirty="0"/>
              <a:t>.</a:t>
            </a:r>
            <a:r>
              <a:rPr lang="en-US" altLang="ru-RU" dirty="0"/>
              <a:t> </a:t>
            </a:r>
            <a:r>
              <a:rPr lang="ru-RU" altLang="ru-RU" dirty="0"/>
              <a:t>В панели инструментов выберем «Ползунок». В открывшемся окне зададим изменения ползунка, например, от -1 до 10. </a:t>
            </a:r>
          </a:p>
        </p:txBody>
      </p:sp>
      <p:pic>
        <p:nvPicPr>
          <p:cNvPr id="2" name="Рисунок 1"/>
          <p:cNvPicPr>
            <a:picLocks noChangeAspect="1"/>
          </p:cNvPicPr>
          <p:nvPr/>
        </p:nvPicPr>
        <p:blipFill>
          <a:blip r:embed="rId3" cstate="print"/>
          <a:stretch>
            <a:fillRect/>
          </a:stretch>
        </p:blipFill>
        <p:spPr>
          <a:xfrm>
            <a:off x="1115616" y="1484784"/>
            <a:ext cx="6607167" cy="4984796"/>
          </a:xfrm>
          <a:prstGeom prst="rect">
            <a:avLst/>
          </a:prstGeom>
        </p:spPr>
      </p:pic>
    </p:spTree>
    <p:extLst>
      <p:ext uri="{BB962C8B-B14F-4D97-AF65-F5344CB8AC3E}">
        <p14:creationId xmlns:p14="http://schemas.microsoft.com/office/powerpoint/2010/main" val="1553288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2.</a:t>
            </a:r>
            <a:r>
              <a:rPr lang="en-US" altLang="ru-RU" dirty="0"/>
              <a:t> </a:t>
            </a:r>
            <a:r>
              <a:rPr lang="ru-RU" altLang="ru-RU" dirty="0"/>
              <a:t>В строке «Ввод» наберём: </a:t>
            </a:r>
            <a:r>
              <a:rPr lang="en-US" altLang="ru-RU" dirty="0"/>
              <a:t>O=(a,1) </a:t>
            </a:r>
            <a:r>
              <a:rPr lang="ru-RU" altLang="ru-RU" dirty="0"/>
              <a:t>и нажмём </a:t>
            </a:r>
            <a:r>
              <a:rPr lang="en-US" altLang="ru-RU" dirty="0"/>
              <a:t>“Enter”. </a:t>
            </a:r>
            <a:r>
              <a:rPr lang="ru-RU" altLang="ru-RU" dirty="0"/>
              <a:t>Наберём: </a:t>
            </a:r>
            <a:r>
              <a:rPr lang="en-US" altLang="ru-RU" dirty="0"/>
              <a:t>A=(a,0) </a:t>
            </a:r>
            <a:r>
              <a:rPr lang="ru-RU" altLang="ru-RU" dirty="0"/>
              <a:t>и нажмём </a:t>
            </a:r>
            <a:r>
              <a:rPr lang="en-US" altLang="ru-RU" dirty="0"/>
              <a:t>“Enter”.</a:t>
            </a:r>
            <a:r>
              <a:rPr lang="ru-RU" altLang="ru-RU" dirty="0"/>
              <a:t> Получим соответствующие точки.</a:t>
            </a:r>
          </a:p>
        </p:txBody>
      </p:sp>
      <p:pic>
        <p:nvPicPr>
          <p:cNvPr id="3" name="Рисунок 2"/>
          <p:cNvPicPr>
            <a:picLocks noChangeAspect="1"/>
          </p:cNvPicPr>
          <p:nvPr/>
        </p:nvPicPr>
        <p:blipFill>
          <a:blip r:embed="rId3" cstate="print"/>
          <a:stretch>
            <a:fillRect/>
          </a:stretch>
        </p:blipFill>
        <p:spPr>
          <a:xfrm>
            <a:off x="1043608" y="1484784"/>
            <a:ext cx="6696744" cy="5052378"/>
          </a:xfrm>
          <a:prstGeom prst="rect">
            <a:avLst/>
          </a:prstGeom>
        </p:spPr>
      </p:pic>
    </p:spTree>
    <p:extLst>
      <p:ext uri="{BB962C8B-B14F-4D97-AF65-F5344CB8AC3E}">
        <p14:creationId xmlns:p14="http://schemas.microsoft.com/office/powerpoint/2010/main" val="191655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b="1" dirty="0">
                <a:latin typeface="Times New Roman" pitchFamily="18" charset="0"/>
                <a:cs typeface="Times New Roman" pitchFamily="18" charset="0"/>
              </a:rPr>
              <a:t>Авторский сайт: </a:t>
            </a:r>
            <a:r>
              <a:rPr lang="en-US" sz="2800" b="1" dirty="0">
                <a:solidFill>
                  <a:srgbClr val="0000FF"/>
                </a:solidFill>
                <a:latin typeface="Times New Roman" pitchFamily="18" charset="0"/>
                <a:cs typeface="Times New Roman" pitchFamily="18" charset="0"/>
              </a:rPr>
              <a:t>vasmirnov.ru</a:t>
            </a:r>
            <a:r>
              <a:rPr lang="ru-RU" sz="2800" dirty="0">
                <a:solidFill>
                  <a:srgbClr val="FF0000"/>
                </a:solidFill>
              </a:rPr>
              <a:t>	</a:t>
            </a:r>
          </a:p>
        </p:txBody>
      </p:sp>
      <p:pic>
        <p:nvPicPr>
          <p:cNvPr id="5122" name="Picture 2"/>
          <p:cNvPicPr>
            <a:picLocks noChangeAspect="1" noChangeArrowheads="1"/>
          </p:cNvPicPr>
          <p:nvPr/>
        </p:nvPicPr>
        <p:blipFill>
          <a:blip r:embed="rId3" cstate="print"/>
          <a:srcRect/>
          <a:stretch>
            <a:fillRect/>
          </a:stretch>
        </p:blipFill>
        <p:spPr bwMode="auto">
          <a:xfrm>
            <a:off x="1171990" y="523875"/>
            <a:ext cx="6843917" cy="6217493"/>
          </a:xfrm>
          <a:prstGeom prst="rect">
            <a:avLst/>
          </a:prstGeom>
          <a:noFill/>
          <a:ln w="9525">
            <a:solidFill>
              <a:schemeClr val="bg1">
                <a:lumMod val="65000"/>
              </a:schemeClr>
            </a:solidFill>
            <a:miter lim="800000"/>
            <a:headEnd/>
            <a:tailEnd/>
          </a:ln>
        </p:spPr>
      </p:pic>
    </p:spTree>
    <p:extLst>
      <p:ext uri="{BB962C8B-B14F-4D97-AF65-F5344CB8AC3E}">
        <p14:creationId xmlns:p14="http://schemas.microsoft.com/office/powerpoint/2010/main" val="602250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3.</a:t>
            </a:r>
            <a:r>
              <a:rPr lang="en-US" altLang="ru-RU" dirty="0"/>
              <a:t> </a:t>
            </a:r>
            <a:r>
              <a:rPr lang="ru-RU" altLang="ru-RU" dirty="0"/>
              <a:t>С помощью инструмента «Окружность по центру и радиусу» построим окружность с центром </a:t>
            </a:r>
            <a:r>
              <a:rPr lang="en-US" altLang="ru-RU" i="1" dirty="0"/>
              <a:t>O </a:t>
            </a:r>
            <a:r>
              <a:rPr lang="ru-RU" altLang="ru-RU" dirty="0"/>
              <a:t> и радиусом 1.</a:t>
            </a:r>
          </a:p>
        </p:txBody>
      </p:sp>
      <p:pic>
        <p:nvPicPr>
          <p:cNvPr id="4" name="Рисунок 3"/>
          <p:cNvPicPr>
            <a:picLocks noChangeAspect="1"/>
          </p:cNvPicPr>
          <p:nvPr/>
        </p:nvPicPr>
        <p:blipFill>
          <a:blip r:embed="rId3" cstate="print"/>
          <a:stretch>
            <a:fillRect/>
          </a:stretch>
        </p:blipFill>
        <p:spPr>
          <a:xfrm>
            <a:off x="899592" y="908720"/>
            <a:ext cx="7487695" cy="5649113"/>
          </a:xfrm>
          <a:prstGeom prst="rect">
            <a:avLst/>
          </a:prstGeom>
        </p:spPr>
      </p:pic>
    </p:spTree>
    <p:extLst>
      <p:ext uri="{BB962C8B-B14F-4D97-AF65-F5344CB8AC3E}">
        <p14:creationId xmlns:p14="http://schemas.microsoft.com/office/powerpoint/2010/main" val="680572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4.</a:t>
            </a:r>
            <a:r>
              <a:rPr lang="en-US" altLang="ru-RU" dirty="0"/>
              <a:t> </a:t>
            </a:r>
            <a:r>
              <a:rPr lang="ru-RU" altLang="ru-RU" dirty="0"/>
              <a:t>С помощью инструмента «Поворот вокруг точки» повернём точку </a:t>
            </a:r>
            <a:r>
              <a:rPr lang="en-US" altLang="ru-RU" i="1" dirty="0"/>
              <a:t>A </a:t>
            </a:r>
            <a:r>
              <a:rPr lang="ru-RU" altLang="ru-RU" dirty="0"/>
              <a:t>вокруг точки </a:t>
            </a:r>
            <a:r>
              <a:rPr lang="en-US" altLang="ru-RU" i="1" dirty="0"/>
              <a:t>O </a:t>
            </a:r>
            <a:r>
              <a:rPr lang="ru-RU" altLang="ru-RU" dirty="0"/>
              <a:t>на угол </a:t>
            </a:r>
            <a:r>
              <a:rPr lang="en-US" altLang="ru-RU" i="1" dirty="0"/>
              <a:t>a </a:t>
            </a:r>
            <a:r>
              <a:rPr lang="ru-RU" altLang="ru-RU" dirty="0"/>
              <a:t>радиан по часовой стрелке.</a:t>
            </a:r>
          </a:p>
        </p:txBody>
      </p:sp>
      <p:pic>
        <p:nvPicPr>
          <p:cNvPr id="3" name="Рисунок 2"/>
          <p:cNvPicPr>
            <a:picLocks noChangeAspect="1"/>
          </p:cNvPicPr>
          <p:nvPr/>
        </p:nvPicPr>
        <p:blipFill>
          <a:blip r:embed="rId3" cstate="print"/>
          <a:stretch>
            <a:fillRect/>
          </a:stretch>
        </p:blipFill>
        <p:spPr>
          <a:xfrm>
            <a:off x="971600" y="1316961"/>
            <a:ext cx="6915031" cy="5217065"/>
          </a:xfrm>
          <a:prstGeom prst="rect">
            <a:avLst/>
          </a:prstGeom>
        </p:spPr>
      </p:pic>
    </p:spTree>
    <p:extLst>
      <p:ext uri="{BB962C8B-B14F-4D97-AF65-F5344CB8AC3E}">
        <p14:creationId xmlns:p14="http://schemas.microsoft.com/office/powerpoint/2010/main" val="18811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16632"/>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5.</a:t>
            </a:r>
            <a:r>
              <a:rPr lang="en-US" altLang="ru-RU" dirty="0"/>
              <a:t> </a:t>
            </a:r>
            <a:r>
              <a:rPr lang="ru-RU" altLang="ru-RU" dirty="0"/>
              <a:t>С помощью инструмента «Отрезок» соединим точки </a:t>
            </a:r>
            <a:r>
              <a:rPr lang="en-US" altLang="ru-RU" i="1" dirty="0"/>
              <a:t>O </a:t>
            </a:r>
            <a:r>
              <a:rPr lang="ru-RU" altLang="ru-RU" dirty="0"/>
              <a:t>и </a:t>
            </a:r>
            <a:r>
              <a:rPr lang="en-US" altLang="ru-RU" i="1" dirty="0"/>
              <a:t>A’ </a:t>
            </a:r>
            <a:r>
              <a:rPr lang="ru-RU" altLang="ru-RU" dirty="0"/>
              <a:t>отрезком.</a:t>
            </a:r>
            <a:r>
              <a:rPr lang="en-US" altLang="ru-RU" dirty="0"/>
              <a:t> </a:t>
            </a:r>
            <a:r>
              <a:rPr lang="ru-RU" altLang="ru-RU" dirty="0"/>
              <a:t>Правой кнопкой «мыши» кликнем по точке </a:t>
            </a:r>
            <a:r>
              <a:rPr lang="en-US" altLang="ru-RU" i="1" dirty="0"/>
              <a:t>A’</a:t>
            </a:r>
            <a:r>
              <a:rPr lang="ru-RU" altLang="ru-RU" dirty="0"/>
              <a:t> и выберем строчку «Оставлять след».</a:t>
            </a:r>
            <a:r>
              <a:rPr lang="ru-RU" altLang="ru-RU" i="1" dirty="0"/>
              <a:t> </a:t>
            </a:r>
            <a:r>
              <a:rPr lang="ru-RU" altLang="ru-RU" dirty="0"/>
              <a:t>Уберём лишние обозначения и изменим цвет.</a:t>
            </a:r>
          </a:p>
        </p:txBody>
      </p:sp>
      <p:pic>
        <p:nvPicPr>
          <p:cNvPr id="4" name="Рисунок 3"/>
          <p:cNvPicPr>
            <a:picLocks noChangeAspect="1"/>
          </p:cNvPicPr>
          <p:nvPr/>
        </p:nvPicPr>
        <p:blipFill>
          <a:blip r:embed="rId3" cstate="print"/>
          <a:stretch>
            <a:fillRect/>
          </a:stretch>
        </p:blipFill>
        <p:spPr>
          <a:xfrm>
            <a:off x="971600" y="1340768"/>
            <a:ext cx="7029715" cy="5303589"/>
          </a:xfrm>
          <a:prstGeom prst="rect">
            <a:avLst/>
          </a:prstGeom>
        </p:spPr>
      </p:pic>
    </p:spTree>
    <p:extLst>
      <p:ext uri="{BB962C8B-B14F-4D97-AF65-F5344CB8AC3E}">
        <p14:creationId xmlns:p14="http://schemas.microsoft.com/office/powerpoint/2010/main" val="319872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a:t>
            </a:r>
            <a:r>
              <a:rPr lang="en-US" altLang="ru-RU" dirty="0"/>
              <a:t>6</a:t>
            </a:r>
            <a:r>
              <a:rPr lang="ru-RU" altLang="ru-RU" dirty="0"/>
              <a:t>.</a:t>
            </a:r>
            <a:r>
              <a:rPr lang="en-US" altLang="ru-RU" dirty="0"/>
              <a:t> </a:t>
            </a:r>
            <a:r>
              <a:rPr lang="ru-RU" altLang="ru-RU" dirty="0"/>
              <a:t>Правой кнопкой «мыши» кликнем по ползунку, и выберем строчку «анимировать».</a:t>
            </a:r>
            <a:r>
              <a:rPr lang="ru-RU" altLang="ru-RU" i="1" dirty="0"/>
              <a:t> </a:t>
            </a:r>
            <a:r>
              <a:rPr lang="ru-RU" altLang="ru-RU" dirty="0"/>
              <a:t>Окружность покатится по оси абсцисс, </a:t>
            </a:r>
            <a:br>
              <a:rPr lang="ru-RU" altLang="ru-RU" dirty="0"/>
            </a:br>
            <a:r>
              <a:rPr lang="ru-RU" altLang="ru-RU" dirty="0"/>
              <a:t>а закреплённая на ней точка будет описывать циклоиду.</a:t>
            </a:r>
          </a:p>
        </p:txBody>
      </p:sp>
      <p:pic>
        <p:nvPicPr>
          <p:cNvPr id="2" name="Рисунок 1"/>
          <p:cNvPicPr>
            <a:picLocks noChangeAspect="1"/>
          </p:cNvPicPr>
          <p:nvPr/>
        </p:nvPicPr>
        <p:blipFill>
          <a:blip r:embed="rId3" cstate="print"/>
          <a:stretch>
            <a:fillRect/>
          </a:stretch>
        </p:blipFill>
        <p:spPr>
          <a:xfrm>
            <a:off x="755576" y="1412776"/>
            <a:ext cx="6912768" cy="5215358"/>
          </a:xfrm>
          <a:prstGeom prst="rect">
            <a:avLst/>
          </a:prstGeom>
        </p:spPr>
      </p:pic>
    </p:spTree>
    <p:extLst>
      <p:ext uri="{BB962C8B-B14F-4D97-AF65-F5344CB8AC3E}">
        <p14:creationId xmlns:p14="http://schemas.microsoft.com/office/powerpoint/2010/main" val="223689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7772400" cy="457200"/>
          </a:xfrm>
        </p:spPr>
        <p:txBody>
          <a:bodyPr/>
          <a:lstStyle/>
          <a:p>
            <a:pPr eaLnBrk="1" hangingPunct="1"/>
            <a:r>
              <a:rPr lang="ru-RU" altLang="ru-RU" sz="3600" dirty="0">
                <a:solidFill>
                  <a:srgbClr val="FF3300"/>
                </a:solidFill>
              </a:rPr>
              <a:t>Удлинённая циклоида</a:t>
            </a:r>
          </a:p>
        </p:txBody>
      </p:sp>
      <p:sp>
        <p:nvSpPr>
          <p:cNvPr id="11267" name="Text Box 3"/>
          <p:cNvSpPr txBox="1">
            <a:spLocks noChangeArrowheads="1"/>
          </p:cNvSpPr>
          <p:nvPr/>
        </p:nvSpPr>
        <p:spPr bwMode="auto">
          <a:xfrm>
            <a:off x="0" y="38100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Кривая, которую описывает точка, закреплённая на </a:t>
            </a:r>
            <a:r>
              <a:rPr lang="ru-RU" altLang="ru-RU" dirty="0"/>
              <a:t>продолжении радиуса </a:t>
            </a:r>
            <a:r>
              <a:rPr lang="ru-RU" altLang="ru-RU" dirty="0">
                <a:cs typeface="Times New Roman" panose="02020603050405020304" pitchFamily="18" charset="0"/>
              </a:rPr>
              <a:t>окружности, катящейся по прямой, называется</a:t>
            </a:r>
            <a:r>
              <a:rPr lang="ru-RU" altLang="ru-RU" dirty="0">
                <a:solidFill>
                  <a:schemeClr val="accent1"/>
                </a:solidFill>
                <a:cs typeface="Times New Roman" panose="02020603050405020304" pitchFamily="18" charset="0"/>
              </a:rPr>
              <a:t> </a:t>
            </a:r>
            <a:r>
              <a:rPr lang="ru-RU" altLang="ru-RU" dirty="0">
                <a:solidFill>
                  <a:srgbClr val="FF3300"/>
                </a:solidFill>
              </a:rPr>
              <a:t>удлиненной </a:t>
            </a:r>
            <a:r>
              <a:rPr lang="ru-RU" altLang="ru-RU" dirty="0">
                <a:solidFill>
                  <a:srgbClr val="FF3300"/>
                </a:solidFill>
                <a:cs typeface="Times New Roman" panose="02020603050405020304" pitchFamily="18" charset="0"/>
              </a:rPr>
              <a:t>циклоидой.</a:t>
            </a:r>
          </a:p>
        </p:txBody>
      </p:sp>
      <p:sp>
        <p:nvSpPr>
          <p:cNvPr id="11268" name="Text Box 11"/>
          <p:cNvSpPr txBox="1">
            <a:spLocks noChangeArrowheads="1"/>
          </p:cNvSpPr>
          <p:nvPr/>
        </p:nvSpPr>
        <p:spPr bwMode="auto">
          <a:xfrm>
            <a:off x="0" y="1447800"/>
            <a:ext cx="9144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На полученном ранее рисунке циклоиды отметьте точку, закреплённую на продолжении радиуса. Отметьте положения этой точки, когда катящаяся окружность достигнет точки: а) </a:t>
            </a:r>
            <a:r>
              <a:rPr lang="en-US" altLang="ru-RU" i="1" dirty="0">
                <a:cs typeface="Times New Roman" panose="02020603050405020304" pitchFamily="18" charset="0"/>
              </a:rPr>
              <a:t>B</a:t>
            </a:r>
            <a:r>
              <a:rPr lang="ru-RU" altLang="ru-RU" dirty="0">
                <a:cs typeface="Times New Roman" panose="02020603050405020304" pitchFamily="18" charset="0"/>
              </a:rPr>
              <a:t>; б) </a:t>
            </a:r>
            <a:r>
              <a:rPr lang="en-US" altLang="ru-RU" i="1" dirty="0">
                <a:cs typeface="Times New Roman" panose="02020603050405020304" pitchFamily="18" charset="0"/>
              </a:rPr>
              <a:t>A</a:t>
            </a:r>
            <a:r>
              <a:rPr lang="ru-RU" altLang="ru-RU" baseline="-30000" dirty="0">
                <a:cs typeface="Times New Roman" panose="02020603050405020304" pitchFamily="18" charset="0"/>
              </a:rPr>
              <a:t>4</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в) </a:t>
            </a:r>
            <a:r>
              <a:rPr lang="en-US" altLang="ru-RU" i="1" dirty="0">
                <a:cs typeface="Times New Roman" panose="02020603050405020304" pitchFamily="18" charset="0"/>
              </a:rPr>
              <a:t>A</a:t>
            </a:r>
            <a:r>
              <a:rPr lang="ru-RU" altLang="ru-RU" baseline="-30000" dirty="0">
                <a:cs typeface="Times New Roman" panose="02020603050405020304" pitchFamily="18" charset="0"/>
              </a:rPr>
              <a:t>2</a:t>
            </a:r>
            <a:r>
              <a:rPr lang="ru-RU" altLang="ru-RU" dirty="0">
                <a:cs typeface="Times New Roman" panose="02020603050405020304" pitchFamily="18" charset="0"/>
              </a:rPr>
              <a:t>; г) </a:t>
            </a:r>
            <a:r>
              <a:rPr lang="en-US" altLang="ru-RU" i="1" dirty="0">
                <a:cs typeface="Times New Roman" panose="02020603050405020304" pitchFamily="18" charset="0"/>
              </a:rPr>
              <a:t>A</a:t>
            </a:r>
            <a:r>
              <a:rPr lang="ru-RU" altLang="ru-RU" baseline="-30000" dirty="0">
                <a:cs typeface="Times New Roman" panose="02020603050405020304" pitchFamily="18" charset="0"/>
              </a:rPr>
              <a:t>6</a:t>
            </a:r>
            <a:r>
              <a:rPr lang="ru-RU" altLang="ru-RU" dirty="0">
                <a:cs typeface="Times New Roman" panose="02020603050405020304" pitchFamily="18" charset="0"/>
              </a:rPr>
              <a:t>; </a:t>
            </a:r>
            <a:r>
              <a:rPr lang="ru-RU" altLang="ru-RU" dirty="0" err="1">
                <a:cs typeface="Times New Roman" panose="02020603050405020304" pitchFamily="18" charset="0"/>
              </a:rPr>
              <a:t>д</a:t>
            </a:r>
            <a:r>
              <a:rPr lang="ru-RU" altLang="ru-RU" dirty="0">
                <a:cs typeface="Times New Roman" panose="02020603050405020304" pitchFamily="18" charset="0"/>
              </a:rPr>
              <a:t>) </a:t>
            </a:r>
            <a:r>
              <a:rPr lang="en-US" altLang="ru-RU" i="1" dirty="0">
                <a:cs typeface="Times New Roman" panose="02020603050405020304" pitchFamily="18" charset="0"/>
              </a:rPr>
              <a:t>A</a:t>
            </a:r>
            <a:r>
              <a:rPr lang="ru-RU" altLang="ru-RU" baseline="-30000" dirty="0">
                <a:cs typeface="Times New Roman" panose="02020603050405020304" pitchFamily="18" charset="0"/>
              </a:rPr>
              <a:t>1</a:t>
            </a:r>
            <a:r>
              <a:rPr lang="ru-RU" altLang="ru-RU" dirty="0">
                <a:cs typeface="Times New Roman" panose="02020603050405020304" pitchFamily="18" charset="0"/>
              </a:rPr>
              <a:t>; е) </a:t>
            </a:r>
            <a:r>
              <a:rPr lang="en-US" altLang="ru-RU" i="1" dirty="0">
                <a:cs typeface="Times New Roman" panose="02020603050405020304" pitchFamily="18" charset="0"/>
              </a:rPr>
              <a:t>A</a:t>
            </a:r>
            <a:r>
              <a:rPr lang="ru-RU" altLang="ru-RU" baseline="-30000" dirty="0">
                <a:cs typeface="Times New Roman" panose="02020603050405020304" pitchFamily="18" charset="0"/>
              </a:rPr>
              <a:t>3</a:t>
            </a:r>
            <a:r>
              <a:rPr lang="ru-RU" altLang="ru-RU" dirty="0">
                <a:cs typeface="Times New Roman" panose="02020603050405020304" pitchFamily="18" charset="0"/>
              </a:rPr>
              <a:t>; ж) </a:t>
            </a:r>
            <a:r>
              <a:rPr lang="en-US" altLang="ru-RU" i="1" dirty="0">
                <a:cs typeface="Times New Roman" panose="02020603050405020304" pitchFamily="18" charset="0"/>
              </a:rPr>
              <a:t>A</a:t>
            </a:r>
            <a:r>
              <a:rPr lang="ru-RU" altLang="ru-RU" baseline="-30000" dirty="0">
                <a:cs typeface="Times New Roman" panose="02020603050405020304" pitchFamily="18" charset="0"/>
              </a:rPr>
              <a:t>5</a:t>
            </a:r>
            <a:r>
              <a:rPr lang="ru-RU" altLang="ru-RU" dirty="0">
                <a:cs typeface="Times New Roman" panose="02020603050405020304" pitchFamily="18" charset="0"/>
              </a:rPr>
              <a:t>; </a:t>
            </a:r>
            <a:r>
              <a:rPr lang="ru-RU" altLang="ru-RU" dirty="0" err="1">
                <a:cs typeface="Times New Roman" panose="02020603050405020304" pitchFamily="18" charset="0"/>
              </a:rPr>
              <a:t>з</a:t>
            </a:r>
            <a:r>
              <a:rPr lang="ru-RU" altLang="ru-RU" dirty="0">
                <a:cs typeface="Times New Roman" panose="02020603050405020304" pitchFamily="18" charset="0"/>
              </a:rPr>
              <a:t>) </a:t>
            </a:r>
            <a:r>
              <a:rPr lang="en-US" altLang="ru-RU" i="1" dirty="0">
                <a:cs typeface="Times New Roman" panose="02020603050405020304" pitchFamily="18" charset="0"/>
              </a:rPr>
              <a:t>A</a:t>
            </a:r>
            <a:r>
              <a:rPr lang="ru-RU" altLang="ru-RU" baseline="-30000" dirty="0">
                <a:cs typeface="Times New Roman" panose="02020603050405020304" pitchFamily="18" charset="0"/>
              </a:rPr>
              <a:t>7</a:t>
            </a:r>
            <a:r>
              <a:rPr lang="ru-RU" altLang="ru-RU" dirty="0">
                <a:cs typeface="Times New Roman" panose="02020603050405020304" pitchFamily="18" charset="0"/>
              </a:rPr>
              <a:t>. Соедините полученные точки плавной кривой.</a:t>
            </a:r>
            <a:r>
              <a:rPr lang="ru-RU" altLang="ru-RU" dirty="0"/>
              <a:t> </a:t>
            </a:r>
          </a:p>
        </p:txBody>
      </p:sp>
      <p:pic>
        <p:nvPicPr>
          <p:cNvPr id="11270"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863" y="3436938"/>
            <a:ext cx="6772275" cy="223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9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4275" y="3386138"/>
            <a:ext cx="692785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296"/>
                                        </p:tgtEl>
                                        <p:attrNameLst>
                                          <p:attrName>style.visibility</p:attrName>
                                        </p:attrNameLst>
                                      </p:cBhvr>
                                      <p:to>
                                        <p:strVal val="visible"/>
                                      </p:to>
                                    </p:set>
                                    <p:animEffect transition="in" filter="wipe(left)">
                                      <p:cBhvr>
                                        <p:cTn id="7" dur="500"/>
                                        <p:tgtEl>
                                          <p:spTgt spid="225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Укороченная циклоида</a:t>
            </a:r>
          </a:p>
        </p:txBody>
      </p:sp>
      <p:sp>
        <p:nvSpPr>
          <p:cNvPr id="12291" name="Text Box 3"/>
          <p:cNvSpPr txBox="1">
            <a:spLocks noChangeArrowheads="1"/>
          </p:cNvSpPr>
          <p:nvPr/>
        </p:nvSpPr>
        <p:spPr bwMode="auto">
          <a:xfrm>
            <a:off x="0" y="609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Кривая, которую описывает точка, закрепленная на </a:t>
            </a:r>
            <a:r>
              <a:rPr lang="ru-RU" altLang="ru-RU" dirty="0"/>
              <a:t>радиусе внутри </a:t>
            </a:r>
            <a:r>
              <a:rPr lang="ru-RU" altLang="ru-RU" dirty="0">
                <a:cs typeface="Times New Roman" panose="02020603050405020304" pitchFamily="18" charset="0"/>
              </a:rPr>
              <a:t>окружности, катящейся по прямой, называется</a:t>
            </a:r>
            <a:r>
              <a:rPr lang="ru-RU" altLang="ru-RU" dirty="0">
                <a:solidFill>
                  <a:schemeClr val="accent1"/>
                </a:solidFill>
                <a:cs typeface="Times New Roman" panose="02020603050405020304" pitchFamily="18" charset="0"/>
              </a:rPr>
              <a:t> </a:t>
            </a:r>
            <a:r>
              <a:rPr lang="ru-RU" altLang="ru-RU" dirty="0">
                <a:solidFill>
                  <a:srgbClr val="FF3300"/>
                </a:solidFill>
              </a:rPr>
              <a:t>укороченной </a:t>
            </a:r>
            <a:r>
              <a:rPr lang="ru-RU" altLang="ru-RU" dirty="0">
                <a:solidFill>
                  <a:srgbClr val="FF3300"/>
                </a:solidFill>
                <a:cs typeface="Times New Roman" panose="02020603050405020304" pitchFamily="18" charset="0"/>
              </a:rPr>
              <a:t>циклоидой.</a:t>
            </a:r>
          </a:p>
        </p:txBody>
      </p:sp>
      <p:sp>
        <p:nvSpPr>
          <p:cNvPr id="12292" name="Text Box 13"/>
          <p:cNvSpPr txBox="1">
            <a:spLocks noChangeArrowheads="1"/>
          </p:cNvSpPr>
          <p:nvPr/>
        </p:nvSpPr>
        <p:spPr bwMode="auto">
          <a:xfrm>
            <a:off x="0" y="1828800"/>
            <a:ext cx="91440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На полученном ранее рисунке циклоиды отметьте точку, закреплённую на радиусе окружности. Отметьте положения этой точки, когда катящаяся окружность достигнет точки: а) </a:t>
            </a:r>
            <a:r>
              <a:rPr lang="en-US" altLang="ru-RU" i="1" dirty="0">
                <a:cs typeface="Times New Roman" panose="02020603050405020304" pitchFamily="18" charset="0"/>
              </a:rPr>
              <a:t>B</a:t>
            </a:r>
            <a:r>
              <a:rPr lang="ru-RU" altLang="ru-RU" dirty="0">
                <a:cs typeface="Times New Roman" panose="02020603050405020304" pitchFamily="18" charset="0"/>
              </a:rPr>
              <a:t>; б) </a:t>
            </a:r>
            <a:r>
              <a:rPr lang="en-US" altLang="ru-RU" i="1" dirty="0">
                <a:cs typeface="Times New Roman" panose="02020603050405020304" pitchFamily="18" charset="0"/>
              </a:rPr>
              <a:t>A</a:t>
            </a:r>
            <a:r>
              <a:rPr lang="ru-RU" altLang="ru-RU" baseline="-30000" dirty="0">
                <a:cs typeface="Times New Roman" panose="02020603050405020304" pitchFamily="18" charset="0"/>
              </a:rPr>
              <a:t>4</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в) </a:t>
            </a:r>
            <a:r>
              <a:rPr lang="en-US" altLang="ru-RU" i="1" dirty="0">
                <a:cs typeface="Times New Roman" panose="02020603050405020304" pitchFamily="18" charset="0"/>
              </a:rPr>
              <a:t>A</a:t>
            </a:r>
            <a:r>
              <a:rPr lang="ru-RU" altLang="ru-RU" baseline="-30000" dirty="0">
                <a:cs typeface="Times New Roman" panose="02020603050405020304" pitchFamily="18" charset="0"/>
              </a:rPr>
              <a:t>2</a:t>
            </a:r>
            <a:r>
              <a:rPr lang="ru-RU" altLang="ru-RU" dirty="0">
                <a:cs typeface="Times New Roman" panose="02020603050405020304" pitchFamily="18" charset="0"/>
              </a:rPr>
              <a:t>; г) </a:t>
            </a:r>
            <a:r>
              <a:rPr lang="en-US" altLang="ru-RU" i="1" dirty="0">
                <a:cs typeface="Times New Roman" panose="02020603050405020304" pitchFamily="18" charset="0"/>
              </a:rPr>
              <a:t>A</a:t>
            </a:r>
            <a:r>
              <a:rPr lang="ru-RU" altLang="ru-RU" baseline="-30000" dirty="0">
                <a:cs typeface="Times New Roman" panose="02020603050405020304" pitchFamily="18" charset="0"/>
              </a:rPr>
              <a:t>6</a:t>
            </a:r>
            <a:r>
              <a:rPr lang="ru-RU" altLang="ru-RU" dirty="0">
                <a:cs typeface="Times New Roman" panose="02020603050405020304" pitchFamily="18" charset="0"/>
              </a:rPr>
              <a:t>; д) </a:t>
            </a:r>
            <a:r>
              <a:rPr lang="en-US" altLang="ru-RU" i="1" dirty="0">
                <a:cs typeface="Times New Roman" panose="02020603050405020304" pitchFamily="18" charset="0"/>
              </a:rPr>
              <a:t>A</a:t>
            </a:r>
            <a:r>
              <a:rPr lang="ru-RU" altLang="ru-RU" baseline="-30000" dirty="0">
                <a:cs typeface="Times New Roman" panose="02020603050405020304" pitchFamily="18" charset="0"/>
              </a:rPr>
              <a:t>1</a:t>
            </a:r>
            <a:r>
              <a:rPr lang="ru-RU" altLang="ru-RU" dirty="0">
                <a:cs typeface="Times New Roman" panose="02020603050405020304" pitchFamily="18" charset="0"/>
              </a:rPr>
              <a:t>; е) </a:t>
            </a:r>
            <a:r>
              <a:rPr lang="en-US" altLang="ru-RU" i="1" dirty="0">
                <a:cs typeface="Times New Roman" panose="02020603050405020304" pitchFamily="18" charset="0"/>
              </a:rPr>
              <a:t>A</a:t>
            </a:r>
            <a:r>
              <a:rPr lang="ru-RU" altLang="ru-RU" baseline="-30000" dirty="0">
                <a:cs typeface="Times New Roman" panose="02020603050405020304" pitchFamily="18" charset="0"/>
              </a:rPr>
              <a:t>3</a:t>
            </a:r>
            <a:r>
              <a:rPr lang="ru-RU" altLang="ru-RU" dirty="0">
                <a:cs typeface="Times New Roman" panose="02020603050405020304" pitchFamily="18" charset="0"/>
              </a:rPr>
              <a:t>; ж) </a:t>
            </a:r>
            <a:r>
              <a:rPr lang="en-US" altLang="ru-RU" i="1" dirty="0">
                <a:cs typeface="Times New Roman" panose="02020603050405020304" pitchFamily="18" charset="0"/>
              </a:rPr>
              <a:t>A</a:t>
            </a:r>
            <a:r>
              <a:rPr lang="ru-RU" altLang="ru-RU" baseline="-30000" dirty="0">
                <a:cs typeface="Times New Roman" panose="02020603050405020304" pitchFamily="18" charset="0"/>
              </a:rPr>
              <a:t>5</a:t>
            </a:r>
            <a:r>
              <a:rPr lang="ru-RU" altLang="ru-RU" dirty="0">
                <a:cs typeface="Times New Roman" panose="02020603050405020304" pitchFamily="18" charset="0"/>
              </a:rPr>
              <a:t>; з) </a:t>
            </a:r>
            <a:r>
              <a:rPr lang="en-US" altLang="ru-RU" i="1" dirty="0">
                <a:cs typeface="Times New Roman" panose="02020603050405020304" pitchFamily="18" charset="0"/>
              </a:rPr>
              <a:t>A</a:t>
            </a:r>
            <a:r>
              <a:rPr lang="ru-RU" altLang="ru-RU" baseline="-30000" dirty="0">
                <a:cs typeface="Times New Roman" panose="02020603050405020304" pitchFamily="18" charset="0"/>
              </a:rPr>
              <a:t>7</a:t>
            </a:r>
            <a:r>
              <a:rPr lang="ru-RU" altLang="ru-RU" dirty="0">
                <a:cs typeface="Times New Roman" panose="02020603050405020304" pitchFamily="18" charset="0"/>
              </a:rPr>
              <a:t>. Соедините полученные точки плавной кривой.</a:t>
            </a:r>
            <a:endParaRPr lang="ru-RU" altLang="ru-RU" dirty="0"/>
          </a:p>
        </p:txBody>
      </p:sp>
      <p:pic>
        <p:nvPicPr>
          <p:cNvPr id="1229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716338"/>
            <a:ext cx="64103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450" y="3735388"/>
            <a:ext cx="6410325"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ipe(left)">
                                      <p:cBhvr>
                                        <p:cTn id="7" dur="5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9472"/>
            <a:ext cx="7772400" cy="457200"/>
          </a:xfrm>
        </p:spPr>
        <p:txBody>
          <a:bodyPr/>
          <a:lstStyle/>
          <a:p>
            <a:pPr eaLnBrk="1" hangingPunct="1"/>
            <a:r>
              <a:rPr lang="ru-RU" altLang="ru-RU" sz="3600" dirty="0">
                <a:solidFill>
                  <a:srgbClr val="FF3300"/>
                </a:solidFill>
              </a:rPr>
              <a:t>Лабораторная работа</a:t>
            </a:r>
          </a:p>
        </p:txBody>
      </p:sp>
      <p:sp>
        <p:nvSpPr>
          <p:cNvPr id="10243" name="Text Box 3"/>
          <p:cNvSpPr txBox="1">
            <a:spLocks noChangeArrowheads="1"/>
          </p:cNvSpPr>
          <p:nvPr/>
        </p:nvSpPr>
        <p:spPr bwMode="auto">
          <a:xfrm>
            <a:off x="0" y="476672"/>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удлинённой и укороченной циклоиды можно воспользоваться циклоидой, полученной в программой </a:t>
            </a:r>
            <a:r>
              <a:rPr lang="en-US" altLang="ru-RU" dirty="0" err="1"/>
              <a:t>GeoGebra</a:t>
            </a:r>
            <a:r>
              <a:rPr lang="en-US" altLang="ru-RU" dirty="0"/>
              <a:t>.</a:t>
            </a:r>
            <a:r>
              <a:rPr lang="ru-RU" altLang="ru-RU" dirty="0"/>
              <a:t> Для этого нужно создать ещё один ползунок,</a:t>
            </a:r>
            <a:r>
              <a:rPr lang="en-US" altLang="ru-RU" dirty="0"/>
              <a:t> </a:t>
            </a:r>
            <a:r>
              <a:rPr lang="ru-RU" altLang="ru-RU" dirty="0"/>
              <a:t>изменяющийся, например, от -1 до 1. Изменить точку </a:t>
            </a:r>
            <a:r>
              <a:rPr lang="en-US" altLang="ru-RU" i="1" dirty="0"/>
              <a:t>A</a:t>
            </a:r>
            <a:r>
              <a:rPr lang="ru-RU" altLang="ru-RU" dirty="0"/>
              <a:t>, кликнув по ней правой кнопкой «мыши». В открывшемся окне выбрать «Свойства»</a:t>
            </a:r>
            <a:r>
              <a:rPr lang="en-US" altLang="ru-RU" dirty="0"/>
              <a:t>. </a:t>
            </a:r>
            <a:r>
              <a:rPr lang="ru-RU" altLang="ru-RU" dirty="0"/>
              <a:t>В разделе «Основные» в качестве координат точки </a:t>
            </a:r>
            <a:r>
              <a:rPr lang="en-US" altLang="ru-RU" i="1" dirty="0"/>
              <a:t>A </a:t>
            </a:r>
            <a:r>
              <a:rPr lang="ru-RU" altLang="ru-RU" dirty="0"/>
              <a:t>написать </a:t>
            </a:r>
            <a:r>
              <a:rPr lang="en-US" altLang="ru-RU" dirty="0"/>
              <a:t>(</a:t>
            </a:r>
            <a:r>
              <a:rPr lang="en-US" altLang="ru-RU" dirty="0" err="1"/>
              <a:t>a,b</a:t>
            </a:r>
            <a:r>
              <a:rPr lang="en-US" altLang="ru-RU" dirty="0"/>
              <a:t>) </a:t>
            </a:r>
            <a:r>
              <a:rPr lang="ru-RU" altLang="ru-RU" dirty="0"/>
              <a:t>и нажать </a:t>
            </a:r>
            <a:r>
              <a:rPr lang="en-US" altLang="ru-RU" dirty="0"/>
              <a:t>“Enter”. </a:t>
            </a:r>
            <a:r>
              <a:rPr lang="ru-RU" altLang="ru-RU" dirty="0"/>
              <a:t>На рисунке показан случай </a:t>
            </a:r>
            <a:r>
              <a:rPr lang="en-US" altLang="ru-RU" i="1" dirty="0"/>
              <a:t>b = </a:t>
            </a:r>
            <a:r>
              <a:rPr lang="en-US" altLang="ru-RU" dirty="0"/>
              <a:t>-0,5.</a:t>
            </a:r>
            <a:endParaRPr lang="ru-RU" altLang="ru-RU" dirty="0"/>
          </a:p>
        </p:txBody>
      </p:sp>
      <p:pic>
        <p:nvPicPr>
          <p:cNvPr id="4" name="Рисунок 3"/>
          <p:cNvPicPr>
            <a:picLocks noChangeAspect="1"/>
          </p:cNvPicPr>
          <p:nvPr/>
        </p:nvPicPr>
        <p:blipFill>
          <a:blip r:embed="rId3" cstate="print"/>
          <a:stretch>
            <a:fillRect/>
          </a:stretch>
        </p:blipFill>
        <p:spPr>
          <a:xfrm>
            <a:off x="1979712" y="3140968"/>
            <a:ext cx="4726982" cy="3566285"/>
          </a:xfrm>
          <a:prstGeom prst="rect">
            <a:avLst/>
          </a:prstGeom>
        </p:spPr>
      </p:pic>
    </p:spTree>
    <p:extLst>
      <p:ext uri="{BB962C8B-B14F-4D97-AF65-F5344CB8AC3E}">
        <p14:creationId xmlns:p14="http://schemas.microsoft.com/office/powerpoint/2010/main" val="1974347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0" y="47667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Если в качестве значения </a:t>
            </a:r>
            <a:r>
              <a:rPr lang="en-US" altLang="ru-RU" i="1" dirty="0"/>
              <a:t>b </a:t>
            </a:r>
            <a:r>
              <a:rPr lang="ru-RU" altLang="ru-RU" dirty="0"/>
              <a:t>взять, например,</a:t>
            </a:r>
            <a:r>
              <a:rPr lang="en-US" altLang="ru-RU" i="1" dirty="0"/>
              <a:t> </a:t>
            </a:r>
            <a:r>
              <a:rPr lang="en-US" altLang="ru-RU" dirty="0"/>
              <a:t>0,5</a:t>
            </a:r>
            <a:r>
              <a:rPr lang="ru-RU" altLang="ru-RU" dirty="0"/>
              <a:t>, то получим укороченную циклоиду.</a:t>
            </a:r>
          </a:p>
        </p:txBody>
      </p:sp>
      <p:pic>
        <p:nvPicPr>
          <p:cNvPr id="2" name="Рисунок 1"/>
          <p:cNvPicPr>
            <a:picLocks noChangeAspect="1"/>
          </p:cNvPicPr>
          <p:nvPr/>
        </p:nvPicPr>
        <p:blipFill>
          <a:blip r:embed="rId3" cstate="print"/>
          <a:stretch>
            <a:fillRect/>
          </a:stretch>
        </p:blipFill>
        <p:spPr>
          <a:xfrm>
            <a:off x="1835696" y="1746480"/>
            <a:ext cx="5706934" cy="4305613"/>
          </a:xfrm>
          <a:prstGeom prst="rect">
            <a:avLst/>
          </a:prstGeom>
        </p:spPr>
      </p:pic>
    </p:spTree>
    <p:extLst>
      <p:ext uri="{BB962C8B-B14F-4D97-AF65-F5344CB8AC3E}">
        <p14:creationId xmlns:p14="http://schemas.microsoft.com/office/powerpoint/2010/main" val="3343249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13315" name="Text Box 1027"/>
          <p:cNvSpPr txBox="1">
            <a:spLocks noChangeArrowheads="1"/>
          </p:cNvSpPr>
          <p:nvPr/>
        </p:nvSpPr>
        <p:spPr bwMode="auto">
          <a:xfrm>
            <a:off x="0" y="609600"/>
            <a:ext cx="9144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На клетчатой бумаге отложите отрезок </a:t>
            </a:r>
            <a:r>
              <a:rPr lang="en-US" altLang="ru-RU" sz="3200" i="1" dirty="0"/>
              <a:t>AB </a:t>
            </a:r>
            <a:r>
              <a:rPr lang="ru-RU" altLang="ru-RU" sz="3200" dirty="0"/>
              <a:t>величиной 24 клетки. Нарисуйте «правильный» треугольник со стороной, равной 8 клеток</a:t>
            </a:r>
            <a:r>
              <a:rPr lang="ru-RU" altLang="ru-RU" sz="3200" dirty="0">
                <a:cs typeface="Times New Roman" panose="02020603050405020304" pitchFamily="18" charset="0"/>
              </a:rPr>
              <a:t>. Отметьте точку в вершине треугольника. </a:t>
            </a:r>
            <a:r>
              <a:rPr lang="ru-RU" altLang="ru-RU" sz="3200" dirty="0"/>
              <a:t>Нарисуйте траекторию движения этой точки, когда треугольник катится по прямой.</a:t>
            </a:r>
          </a:p>
        </p:txBody>
      </p:sp>
      <p:pic>
        <p:nvPicPr>
          <p:cNvPr id="1331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3933825"/>
            <a:ext cx="63627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375" y="3933825"/>
            <a:ext cx="63627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wipe(left)">
                                      <p:cBhvr>
                                        <p:cTn id="7" dur="500"/>
                                        <p:tgtEl>
                                          <p:spTgt spid="1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14339" name="Text Box 1027"/>
          <p:cNvSpPr txBox="1">
            <a:spLocks noChangeArrowheads="1"/>
          </p:cNvSpPr>
          <p:nvPr/>
        </p:nvSpPr>
        <p:spPr bwMode="auto">
          <a:xfrm>
            <a:off x="0" y="6096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проведения лабораторной работы потребуется полоска прямоугольной формы шириной примерно 3 см и длиной примерно 15–20 см, вырезанная из плотного картона, и правильный треугольник со стороной примерно 4 см, вырезанный из плотного картона, на одном углу которого вырезан небольшой уголок. </a:t>
            </a:r>
          </a:p>
        </p:txBody>
      </p:sp>
      <p:sp>
        <p:nvSpPr>
          <p:cNvPr id="14340" name="Text Box 1029"/>
          <p:cNvSpPr txBox="1">
            <a:spLocks noChangeArrowheads="1"/>
          </p:cNvSpPr>
          <p:nvPr/>
        </p:nvSpPr>
        <p:spPr bwMode="auto">
          <a:xfrm>
            <a:off x="152400" y="472440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Приклеиваем полоску к листу бумаги. Устанавливаем треугольник на краю полоски.</a:t>
            </a:r>
            <a:r>
              <a:rPr lang="en-US" altLang="ru-RU"/>
              <a:t> </a:t>
            </a:r>
            <a:r>
              <a:rPr lang="ru-RU" altLang="ru-RU"/>
              <a:t>Поворачиваем треугольник и отмечаем карандашом положения вырезанного уголка. Соединяя дугами окружностей отмеченные точки, получаем искомую траекторию.</a:t>
            </a:r>
          </a:p>
        </p:txBody>
      </p:sp>
      <p:graphicFrame>
        <p:nvGraphicFramePr>
          <p:cNvPr id="14341" name="Object 1031"/>
          <p:cNvGraphicFramePr>
            <a:graphicFrameLocks noChangeAspect="1"/>
          </p:cNvGraphicFramePr>
          <p:nvPr/>
        </p:nvGraphicFramePr>
        <p:xfrm>
          <a:off x="2185988" y="2671763"/>
          <a:ext cx="4772025" cy="1514475"/>
        </p:xfrm>
        <a:graphic>
          <a:graphicData uri="http://schemas.openxmlformats.org/presentationml/2006/ole">
            <mc:AlternateContent xmlns:mc="http://schemas.openxmlformats.org/markup-compatibility/2006">
              <mc:Choice xmlns:v="urn:schemas-microsoft-com:vml" Requires="v">
                <p:oleObj spid="_x0000_s14405" name="Точечный рисунок" r:id="rId4" imgW="4772691" imgH="1514686" progId="PBrush">
                  <p:embed/>
                </p:oleObj>
              </mc:Choice>
              <mc:Fallback>
                <p:oleObj name="Точечный рисунок" r:id="rId4" imgW="4772691" imgH="1514686" progId="PBrush">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988" y="2671763"/>
                        <a:ext cx="477202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4552" name="Object 1032"/>
          <p:cNvGraphicFramePr>
            <a:graphicFrameLocks noChangeAspect="1"/>
          </p:cNvGraphicFramePr>
          <p:nvPr/>
        </p:nvGraphicFramePr>
        <p:xfrm>
          <a:off x="2185988" y="2624138"/>
          <a:ext cx="4772025" cy="1609725"/>
        </p:xfrm>
        <a:graphic>
          <a:graphicData uri="http://schemas.openxmlformats.org/presentationml/2006/ole">
            <mc:AlternateContent xmlns:mc="http://schemas.openxmlformats.org/markup-compatibility/2006">
              <mc:Choice xmlns:v="urn:schemas-microsoft-com:vml" Requires="v">
                <p:oleObj spid="_x0000_s14406" name="Точечный рисунок" r:id="rId6" imgW="4772691" imgH="1609524" progId="PBrush">
                  <p:embed/>
                </p:oleObj>
              </mc:Choice>
              <mc:Fallback>
                <p:oleObj name="Точечный рисунок" r:id="rId6" imgW="4772691" imgH="1609524" progId="PBrush">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988" y="2624138"/>
                        <a:ext cx="47720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4552"/>
                                        </p:tgtEl>
                                        <p:attrNameLst>
                                          <p:attrName>style.visibility</p:attrName>
                                        </p:attrNameLst>
                                      </p:cBhvr>
                                      <p:to>
                                        <p:strVal val="visible"/>
                                      </p:to>
                                    </p:set>
                                    <p:animEffect transition="in" filter="wipe(left)">
                                      <p:cBhvr>
                                        <p:cTn id="7" dur="500"/>
                                        <p:tgtEl>
                                          <p:spTgt spid="364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Литература</a:t>
            </a:r>
          </a:p>
        </p:txBody>
      </p:sp>
      <p:sp>
        <p:nvSpPr>
          <p:cNvPr id="52227" name="Text Box 3"/>
          <p:cNvSpPr txBox="1">
            <a:spLocks noChangeArrowheads="1"/>
          </p:cNvSpPr>
          <p:nvPr/>
        </p:nvSpPr>
        <p:spPr bwMode="auto">
          <a:xfrm>
            <a:off x="108857" y="908720"/>
            <a:ext cx="8991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1. Берман Г.Н. Циклоида. – М.: Наука, 1980.</a:t>
            </a:r>
          </a:p>
          <a:p>
            <a:pPr algn="just" eaLnBrk="1" hangingPunct="1">
              <a:spcBef>
                <a:spcPct val="50000"/>
              </a:spcBef>
            </a:pPr>
            <a:r>
              <a:rPr lang="ru-RU" altLang="ru-RU" dirty="0"/>
              <a:t>2. </a:t>
            </a:r>
            <a:r>
              <a:rPr lang="ru-RU" altLang="ru-RU" dirty="0" err="1"/>
              <a:t>Веров</a:t>
            </a:r>
            <a:r>
              <a:rPr lang="ru-RU" altLang="ru-RU" dirty="0"/>
              <a:t> С. Касательные к рулеттам. – Квант, 1975, № 5, с. 22–30.</a:t>
            </a:r>
          </a:p>
          <a:p>
            <a:pPr algn="just" eaLnBrk="1" hangingPunct="1">
              <a:spcBef>
                <a:spcPct val="50000"/>
              </a:spcBef>
            </a:pPr>
            <a:r>
              <a:rPr lang="ru-RU" altLang="ru-RU" dirty="0"/>
              <a:t>3. </a:t>
            </a:r>
            <a:r>
              <a:rPr lang="ru-RU" altLang="ru-RU" dirty="0" err="1"/>
              <a:t>Веров</a:t>
            </a:r>
            <a:r>
              <a:rPr lang="ru-RU" altLang="ru-RU" dirty="0"/>
              <a:t> С. Тайны циклоиды. – Квант, 1975, № 8, с. 19–27.</a:t>
            </a:r>
          </a:p>
          <a:p>
            <a:pPr algn="just" eaLnBrk="1" hangingPunct="1">
              <a:spcBef>
                <a:spcPct val="50000"/>
              </a:spcBef>
            </a:pPr>
            <a:r>
              <a:rPr lang="ru-RU" altLang="ru-RU" dirty="0"/>
              <a:t>4. </a:t>
            </a:r>
            <a:r>
              <a:rPr lang="ru-RU" altLang="ru-RU" dirty="0" err="1"/>
              <a:t>Веров</a:t>
            </a:r>
            <a:r>
              <a:rPr lang="ru-RU" altLang="ru-RU" dirty="0"/>
              <a:t> С. Брахистохрона, или Еще одна тайна циклоиды. – Квант, 1975, № 12, с. 29–35.</a:t>
            </a:r>
          </a:p>
          <a:p>
            <a:pPr algn="just" eaLnBrk="1" hangingPunct="1">
              <a:spcBef>
                <a:spcPct val="50000"/>
              </a:spcBef>
            </a:pPr>
            <a:r>
              <a:rPr lang="ru-RU" altLang="ru-RU" dirty="0"/>
              <a:t>5. Сайт «Математические этюды»</a:t>
            </a:r>
            <a:r>
              <a:rPr lang="en-US" altLang="ru-RU" dirty="0"/>
              <a:t>:</a:t>
            </a:r>
            <a:r>
              <a:rPr lang="ru-RU" altLang="ru-RU" dirty="0"/>
              <a:t> </a:t>
            </a:r>
            <a:r>
              <a:rPr lang="en-US" altLang="ru-RU" dirty="0"/>
              <a:t>www.etudes.ru</a:t>
            </a:r>
            <a:r>
              <a:rPr lang="ru-RU" altLang="ru-RU" dirty="0"/>
              <a:t> </a:t>
            </a:r>
            <a:r>
              <a:rPr lang="en-US" altLang="ru-RU" dirty="0"/>
              <a:t> </a:t>
            </a:r>
            <a:endParaRPr lang="ru-RU" altLang="ru-RU" dirty="0"/>
          </a:p>
        </p:txBody>
      </p:sp>
    </p:spTree>
    <p:extLst>
      <p:ext uri="{BB962C8B-B14F-4D97-AF65-F5344CB8AC3E}">
        <p14:creationId xmlns:p14="http://schemas.microsoft.com/office/powerpoint/2010/main" val="38016606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5982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траектории можно воспользоваться программой </a:t>
            </a:r>
            <a:r>
              <a:rPr lang="en-US" altLang="ru-RU" dirty="0" err="1"/>
              <a:t>GeoGebra</a:t>
            </a:r>
            <a:r>
              <a:rPr lang="en-US" altLang="ru-RU" dirty="0"/>
              <a:t>. </a:t>
            </a:r>
            <a:endParaRPr lang="ru-RU" altLang="ru-RU" dirty="0"/>
          </a:p>
        </p:txBody>
      </p:sp>
      <p:pic>
        <p:nvPicPr>
          <p:cNvPr id="3" name="Рисунок 2"/>
          <p:cNvPicPr>
            <a:picLocks noChangeAspect="1"/>
          </p:cNvPicPr>
          <p:nvPr/>
        </p:nvPicPr>
        <p:blipFill>
          <a:blip r:embed="rId3" cstate="print"/>
          <a:stretch>
            <a:fillRect/>
          </a:stretch>
        </p:blipFill>
        <p:spPr>
          <a:xfrm>
            <a:off x="1547664" y="1556792"/>
            <a:ext cx="5909411" cy="4952576"/>
          </a:xfrm>
          <a:prstGeom prst="rect">
            <a:avLst/>
          </a:prstGeom>
        </p:spPr>
      </p:pic>
    </p:spTree>
    <p:extLst>
      <p:ext uri="{BB962C8B-B14F-4D97-AF65-F5344CB8AC3E}">
        <p14:creationId xmlns:p14="http://schemas.microsoft.com/office/powerpoint/2010/main" val="2909308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15363" name="Text Box 3"/>
          <p:cNvSpPr txBox="1">
            <a:spLocks noChangeArrowheads="1"/>
          </p:cNvSpPr>
          <p:nvPr/>
        </p:nvSpPr>
        <p:spPr bwMode="auto">
          <a:xfrm>
            <a:off x="0" y="609600"/>
            <a:ext cx="91440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На клетчатой бумаге отложите отрезок </a:t>
            </a:r>
            <a:r>
              <a:rPr lang="en-US" altLang="ru-RU" sz="3200" i="1" dirty="0"/>
              <a:t>AB </a:t>
            </a:r>
            <a:r>
              <a:rPr lang="ru-RU" altLang="ru-RU" sz="3200" dirty="0"/>
              <a:t>величиной 24 клетки. Нарисуйте квадрат со стороной, равной 6 клеток</a:t>
            </a:r>
            <a:r>
              <a:rPr lang="ru-RU" altLang="ru-RU" sz="3200" dirty="0">
                <a:cs typeface="Times New Roman" panose="02020603050405020304" pitchFamily="18" charset="0"/>
              </a:rPr>
              <a:t>. Отметьте точку в вершине квадрата. </a:t>
            </a:r>
            <a:r>
              <a:rPr lang="ru-RU" altLang="ru-RU" sz="3200" dirty="0"/>
              <a:t>Нарисуйте траекторию движения этой точки, когда квадрат катится по прямой.</a:t>
            </a:r>
          </a:p>
        </p:txBody>
      </p:sp>
      <p:pic>
        <p:nvPicPr>
          <p:cNvPr id="1536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3188" y="3860800"/>
            <a:ext cx="63627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0650" y="3851275"/>
            <a:ext cx="6362700"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wipe(left)">
                                      <p:cBhvr>
                                        <p:cTn id="7" dur="5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Лабораторная работа</a:t>
            </a:r>
          </a:p>
        </p:txBody>
      </p:sp>
      <p:sp>
        <p:nvSpPr>
          <p:cNvPr id="16387" name="Text Box 1027"/>
          <p:cNvSpPr txBox="1">
            <a:spLocks noChangeArrowheads="1"/>
          </p:cNvSpPr>
          <p:nvPr/>
        </p:nvSpPr>
        <p:spPr bwMode="auto">
          <a:xfrm>
            <a:off x="0" y="6096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проведения лабораторной работы потребуется полоска прямоугольной формы шириной примерно 3 см и длиной примерно 15–20 см, вырезанная из плотного картона, и квадрат со стороной </a:t>
            </a:r>
            <a:br>
              <a:rPr lang="ru-RU" altLang="ru-RU" dirty="0"/>
            </a:br>
            <a:r>
              <a:rPr lang="ru-RU" altLang="ru-RU" dirty="0"/>
              <a:t>4 см, вырезанный из плотного картона, на одном углу которого вырезан небольшой уголок. </a:t>
            </a:r>
          </a:p>
        </p:txBody>
      </p:sp>
      <p:sp>
        <p:nvSpPr>
          <p:cNvPr id="16388" name="Text Box 1028"/>
          <p:cNvSpPr txBox="1">
            <a:spLocks noChangeArrowheads="1"/>
          </p:cNvSpPr>
          <p:nvPr/>
        </p:nvSpPr>
        <p:spPr bwMode="auto">
          <a:xfrm>
            <a:off x="152400" y="4724400"/>
            <a:ext cx="8839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Приклеиваем полоску к листу бумаги. Устанавливаем квадрат на краю полоски.</a:t>
            </a:r>
            <a:r>
              <a:rPr lang="en-US" altLang="ru-RU"/>
              <a:t> </a:t>
            </a:r>
            <a:r>
              <a:rPr lang="ru-RU" altLang="ru-RU"/>
              <a:t>Поворачиваем квадрат и отмечаем карандашом положения вырезанного уголка. Соединяя дугами окружностей отмеченные точки, получаем искомую траекторию.</a:t>
            </a:r>
          </a:p>
        </p:txBody>
      </p:sp>
      <p:graphicFrame>
        <p:nvGraphicFramePr>
          <p:cNvPr id="16389" name="Object 1031"/>
          <p:cNvGraphicFramePr>
            <a:graphicFrameLocks noChangeAspect="1"/>
          </p:cNvGraphicFramePr>
          <p:nvPr/>
        </p:nvGraphicFramePr>
        <p:xfrm>
          <a:off x="1981200" y="2819400"/>
          <a:ext cx="4772025" cy="1581150"/>
        </p:xfrm>
        <a:graphic>
          <a:graphicData uri="http://schemas.openxmlformats.org/presentationml/2006/ole">
            <mc:AlternateContent xmlns:mc="http://schemas.openxmlformats.org/markup-compatibility/2006">
              <mc:Choice xmlns:v="urn:schemas-microsoft-com:vml" Requires="v">
                <p:oleObj spid="_x0000_s16453" name="Точечный рисунок" r:id="rId4" imgW="4772691" imgH="1580952" progId="PBrush">
                  <p:embed/>
                </p:oleObj>
              </mc:Choice>
              <mc:Fallback>
                <p:oleObj name="Точечный рисунок" r:id="rId4" imgW="4772691" imgH="1580952" progId="PBrush">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819400"/>
                        <a:ext cx="477202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6600" name="Object 1032"/>
          <p:cNvGraphicFramePr>
            <a:graphicFrameLocks noChangeAspect="1"/>
          </p:cNvGraphicFramePr>
          <p:nvPr/>
        </p:nvGraphicFramePr>
        <p:xfrm>
          <a:off x="1981200" y="2462213"/>
          <a:ext cx="4772025" cy="1933575"/>
        </p:xfrm>
        <a:graphic>
          <a:graphicData uri="http://schemas.openxmlformats.org/presentationml/2006/ole">
            <mc:AlternateContent xmlns:mc="http://schemas.openxmlformats.org/markup-compatibility/2006">
              <mc:Choice xmlns:v="urn:schemas-microsoft-com:vml" Requires="v">
                <p:oleObj spid="_x0000_s16454" name="Точечный рисунок" r:id="rId6" imgW="4772691" imgH="1933333" progId="PBrush">
                  <p:embed/>
                </p:oleObj>
              </mc:Choice>
              <mc:Fallback>
                <p:oleObj name="Точечный рисунок" r:id="rId6" imgW="4772691" imgH="1933333" progId="PBrush">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462213"/>
                        <a:ext cx="4772025"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6600"/>
                                        </p:tgtEl>
                                        <p:attrNameLst>
                                          <p:attrName>style.visibility</p:attrName>
                                        </p:attrNameLst>
                                      </p:cBhvr>
                                      <p:to>
                                        <p:strVal val="visible"/>
                                      </p:to>
                                    </p:set>
                                    <p:animEffect transition="in" filter="wipe(left)">
                                      <p:cBhvr>
                                        <p:cTn id="7" dur="500"/>
                                        <p:tgtEl>
                                          <p:spTgt spid="3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5982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траектории можно воспользоваться программой </a:t>
            </a:r>
            <a:r>
              <a:rPr lang="en-US" altLang="ru-RU" dirty="0" err="1"/>
              <a:t>GeoGebra</a:t>
            </a:r>
            <a:r>
              <a:rPr lang="en-US" altLang="ru-RU" dirty="0"/>
              <a:t>. </a:t>
            </a:r>
            <a:endParaRPr lang="ru-RU" altLang="ru-RU" dirty="0"/>
          </a:p>
        </p:txBody>
      </p:sp>
      <p:pic>
        <p:nvPicPr>
          <p:cNvPr id="2" name="Рисунок 1"/>
          <p:cNvPicPr>
            <a:picLocks noChangeAspect="1"/>
          </p:cNvPicPr>
          <p:nvPr/>
        </p:nvPicPr>
        <p:blipFill>
          <a:blip r:embed="rId3" cstate="print"/>
          <a:stretch>
            <a:fillRect/>
          </a:stretch>
        </p:blipFill>
        <p:spPr>
          <a:xfrm>
            <a:off x="971600" y="1429220"/>
            <a:ext cx="6821979" cy="5270132"/>
          </a:xfrm>
          <a:prstGeom prst="rect">
            <a:avLst/>
          </a:prstGeom>
        </p:spPr>
      </p:pic>
    </p:spTree>
    <p:extLst>
      <p:ext uri="{BB962C8B-B14F-4D97-AF65-F5344CB8AC3E}">
        <p14:creationId xmlns:p14="http://schemas.microsoft.com/office/powerpoint/2010/main" val="4219442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Упражнение 4</a:t>
            </a:r>
          </a:p>
        </p:txBody>
      </p:sp>
      <p:sp>
        <p:nvSpPr>
          <p:cNvPr id="17411" name="Text Box 3"/>
          <p:cNvSpPr txBox="1">
            <a:spLocks noChangeArrowheads="1"/>
          </p:cNvSpPr>
          <p:nvPr/>
        </p:nvSpPr>
        <p:spPr bwMode="auto">
          <a:xfrm>
            <a:off x="0" y="609600"/>
            <a:ext cx="91440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2800" dirty="0"/>
              <a:t>На клетчатой бумаге отложите отрезок </a:t>
            </a:r>
            <a:r>
              <a:rPr lang="en-US" altLang="ru-RU" sz="2800" i="1" dirty="0"/>
              <a:t>AB </a:t>
            </a:r>
            <a:r>
              <a:rPr lang="ru-RU" altLang="ru-RU" sz="2800" dirty="0"/>
              <a:t>величиной 24 клетки. Нарисуйте «правильный» шестиугольник со стороной, равной 4 клетки</a:t>
            </a:r>
            <a:r>
              <a:rPr lang="ru-RU" altLang="ru-RU" sz="2800" dirty="0">
                <a:cs typeface="Times New Roman" panose="02020603050405020304" pitchFamily="18" charset="0"/>
              </a:rPr>
              <a:t>. Отметьте точку в вершине шестиугольника. </a:t>
            </a:r>
            <a:r>
              <a:rPr lang="ru-RU" altLang="ru-RU" sz="2800" dirty="0"/>
              <a:t>Нарисуйте траекторию движения этой точки, когда шестиугольник катится по прямой.</a:t>
            </a:r>
          </a:p>
        </p:txBody>
      </p:sp>
      <p:pic>
        <p:nvPicPr>
          <p:cNvPr id="174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3789363"/>
            <a:ext cx="63627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913" y="3789363"/>
            <a:ext cx="63627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wipe(left)">
                                      <p:cBhvr>
                                        <p:cTn id="7"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685800" y="152400"/>
            <a:ext cx="7772400" cy="457200"/>
          </a:xfrm>
        </p:spPr>
        <p:txBody>
          <a:bodyPr/>
          <a:lstStyle/>
          <a:p>
            <a:pPr eaLnBrk="1" hangingPunct="1"/>
            <a:r>
              <a:rPr lang="ru-RU" altLang="ru-RU" sz="3600">
                <a:solidFill>
                  <a:srgbClr val="FF3300"/>
                </a:solidFill>
              </a:rPr>
              <a:t>Лабораторная работа</a:t>
            </a:r>
          </a:p>
        </p:txBody>
      </p:sp>
      <p:sp>
        <p:nvSpPr>
          <p:cNvPr id="18435" name="Text Box 1027"/>
          <p:cNvSpPr txBox="1">
            <a:spLocks noChangeArrowheads="1"/>
          </p:cNvSpPr>
          <p:nvPr/>
        </p:nvSpPr>
        <p:spPr bwMode="auto">
          <a:xfrm>
            <a:off x="0" y="6096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проведения лабораторной работы потребуется полоска прямоугольной формы шириной примерно 3 см и длиной примерно 15–20 см, вырезанная из плотного картона, и правильный шестиугольник со стороной 2 см, вырезанный из плотного картона, на одном углу которого вырезан небольшой уголок. </a:t>
            </a:r>
          </a:p>
        </p:txBody>
      </p:sp>
      <p:sp>
        <p:nvSpPr>
          <p:cNvPr id="18436" name="Text Box 1028"/>
          <p:cNvSpPr txBox="1">
            <a:spLocks noChangeArrowheads="1"/>
          </p:cNvSpPr>
          <p:nvPr/>
        </p:nvSpPr>
        <p:spPr bwMode="auto">
          <a:xfrm>
            <a:off x="152400" y="4724400"/>
            <a:ext cx="8839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Приклеиваем полоску к листу бумаги. Устанавливаем шестиугольник на краю полоски.</a:t>
            </a:r>
            <a:r>
              <a:rPr lang="en-US" altLang="ru-RU"/>
              <a:t> </a:t>
            </a:r>
            <a:r>
              <a:rPr lang="ru-RU" altLang="ru-RU"/>
              <a:t>Поворачиваем шестиугольник и отмечаем карандашом положения вырезанного уголка. Соединяя дугами окружностей отмеченные точки, получаем искомую траекторию.</a:t>
            </a:r>
          </a:p>
        </p:txBody>
      </p:sp>
      <p:graphicFrame>
        <p:nvGraphicFramePr>
          <p:cNvPr id="18437" name="Object 1031"/>
          <p:cNvGraphicFramePr>
            <a:graphicFrameLocks noChangeAspect="1"/>
          </p:cNvGraphicFramePr>
          <p:nvPr/>
        </p:nvGraphicFramePr>
        <p:xfrm>
          <a:off x="2185988" y="2819400"/>
          <a:ext cx="4772025" cy="1628775"/>
        </p:xfrm>
        <a:graphic>
          <a:graphicData uri="http://schemas.openxmlformats.org/presentationml/2006/ole">
            <mc:AlternateContent xmlns:mc="http://schemas.openxmlformats.org/markup-compatibility/2006">
              <mc:Choice xmlns:v="urn:schemas-microsoft-com:vml" Requires="v">
                <p:oleObj spid="_x0000_s18501" name="Точечный рисунок" r:id="rId4" imgW="4772691" imgH="1628571" progId="PBrush">
                  <p:embed/>
                </p:oleObj>
              </mc:Choice>
              <mc:Fallback>
                <p:oleObj name="Точечный рисунок" r:id="rId4" imgW="4772691" imgH="1628571" progId="PBrush">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5988" y="2819400"/>
                        <a:ext cx="47720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8648" name="Object 1032"/>
          <p:cNvGraphicFramePr>
            <a:graphicFrameLocks noChangeAspect="1"/>
          </p:cNvGraphicFramePr>
          <p:nvPr/>
        </p:nvGraphicFramePr>
        <p:xfrm>
          <a:off x="2185988" y="2743200"/>
          <a:ext cx="4772025" cy="1752600"/>
        </p:xfrm>
        <a:graphic>
          <a:graphicData uri="http://schemas.openxmlformats.org/presentationml/2006/ole">
            <mc:AlternateContent xmlns:mc="http://schemas.openxmlformats.org/markup-compatibility/2006">
              <mc:Choice xmlns:v="urn:schemas-microsoft-com:vml" Requires="v">
                <p:oleObj spid="_x0000_s18502" name="Точечный рисунок" r:id="rId6" imgW="4772691" imgH="1752381" progId="PBrush">
                  <p:embed/>
                </p:oleObj>
              </mc:Choice>
              <mc:Fallback>
                <p:oleObj name="Точечный рисунок" r:id="rId6" imgW="4772691" imgH="1752381" progId="PBrush">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85988" y="2743200"/>
                        <a:ext cx="47720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648"/>
                                        </p:tgtEl>
                                        <p:attrNameLst>
                                          <p:attrName>style.visibility</p:attrName>
                                        </p:attrNameLst>
                                      </p:cBhvr>
                                      <p:to>
                                        <p:strVal val="visible"/>
                                      </p:to>
                                    </p:set>
                                    <p:animEffect transition="in" filter="wipe(left)">
                                      <p:cBhvr>
                                        <p:cTn id="7" dur="500"/>
                                        <p:tgtEl>
                                          <p:spTgt spid="368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5982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траектории можно воспользоваться программой </a:t>
            </a:r>
            <a:r>
              <a:rPr lang="en-US" altLang="ru-RU" dirty="0" err="1"/>
              <a:t>GeoGebra</a:t>
            </a:r>
            <a:r>
              <a:rPr lang="en-US" altLang="ru-RU" dirty="0"/>
              <a:t>. </a:t>
            </a:r>
            <a:endParaRPr lang="ru-RU" altLang="ru-RU" dirty="0"/>
          </a:p>
        </p:txBody>
      </p:sp>
      <p:pic>
        <p:nvPicPr>
          <p:cNvPr id="3" name="Рисунок 2"/>
          <p:cNvPicPr>
            <a:picLocks noChangeAspect="1"/>
          </p:cNvPicPr>
          <p:nvPr/>
        </p:nvPicPr>
        <p:blipFill>
          <a:blip r:embed="rId3" cstate="print"/>
          <a:stretch>
            <a:fillRect/>
          </a:stretch>
        </p:blipFill>
        <p:spPr>
          <a:xfrm>
            <a:off x="1115616" y="1628800"/>
            <a:ext cx="6693023" cy="4610185"/>
          </a:xfrm>
          <a:prstGeom prst="rect">
            <a:avLst/>
          </a:prstGeom>
        </p:spPr>
      </p:pic>
    </p:spTree>
    <p:extLst>
      <p:ext uri="{BB962C8B-B14F-4D97-AF65-F5344CB8AC3E}">
        <p14:creationId xmlns:p14="http://schemas.microsoft.com/office/powerpoint/2010/main" val="4070302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0"/>
            <a:ext cx="7772400" cy="457200"/>
          </a:xfrm>
        </p:spPr>
        <p:txBody>
          <a:bodyPr/>
          <a:lstStyle/>
          <a:p>
            <a:pPr eaLnBrk="1" hangingPunct="1"/>
            <a:r>
              <a:rPr lang="ru-RU" altLang="ru-RU" sz="3600" dirty="0">
                <a:solidFill>
                  <a:srgbClr val="FF3300"/>
                </a:solidFill>
              </a:rPr>
              <a:t>Кардиоида</a:t>
            </a:r>
          </a:p>
        </p:txBody>
      </p:sp>
      <p:sp>
        <p:nvSpPr>
          <p:cNvPr id="19459" name="Text Box 3"/>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Т</a:t>
            </a:r>
            <a:r>
              <a:rPr lang="ru-RU" altLang="ru-RU" dirty="0">
                <a:cs typeface="Times New Roman" panose="02020603050405020304" pitchFamily="18" charset="0"/>
              </a:rPr>
              <a:t>раектория движения точки, закрепленной на окружности, катящейся с внешней стороны по другой окружности того же радиуса, называется</a:t>
            </a:r>
            <a:r>
              <a:rPr lang="ru-RU" altLang="ru-RU" dirty="0">
                <a:solidFill>
                  <a:srgbClr val="FF3300"/>
                </a:solidFill>
                <a:cs typeface="Times New Roman" panose="02020603050405020304" pitchFamily="18" charset="0"/>
              </a:rPr>
              <a:t> кардиоидой.</a:t>
            </a:r>
          </a:p>
        </p:txBody>
      </p:sp>
      <p:pic>
        <p:nvPicPr>
          <p:cNvPr id="19460" name="Picture 1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19400"/>
            <a:ext cx="3119438" cy="207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9506" name="Group 130"/>
          <p:cNvGrpSpPr>
            <a:grpSpLocks/>
          </p:cNvGrpSpPr>
          <p:nvPr/>
        </p:nvGrpSpPr>
        <p:grpSpPr bwMode="auto">
          <a:xfrm>
            <a:off x="228600" y="2819400"/>
            <a:ext cx="8766175" cy="2819400"/>
            <a:chOff x="144" y="1728"/>
            <a:chExt cx="5522" cy="1776"/>
          </a:xfrm>
        </p:grpSpPr>
        <p:sp>
          <p:nvSpPr>
            <p:cNvPr id="19481" name="Text Box 131"/>
            <p:cNvSpPr txBox="1">
              <a:spLocks noChangeArrowheads="1"/>
            </p:cNvSpPr>
            <p:nvPr/>
          </p:nvSpPr>
          <p:spPr bwMode="auto">
            <a:xfrm>
              <a:off x="144" y="3216"/>
              <a:ext cx="15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dirty="0">
                  <a:solidFill>
                    <a:srgbClr val="FF3300"/>
                  </a:solidFill>
                </a:rPr>
                <a:t>Ответ: </a:t>
              </a:r>
              <a:r>
                <a:rPr lang="ru-RU" altLang="ru-RU" dirty="0"/>
                <a:t>а) запад;</a:t>
              </a:r>
            </a:p>
          </p:txBody>
        </p:sp>
        <p:pic>
          <p:nvPicPr>
            <p:cNvPr id="19482" name="Picture 1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32" y="1728"/>
              <a:ext cx="2834" cy="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509" name="Group 133"/>
          <p:cNvGrpSpPr>
            <a:grpSpLocks/>
          </p:cNvGrpSpPr>
          <p:nvPr/>
        </p:nvGrpSpPr>
        <p:grpSpPr bwMode="auto">
          <a:xfrm>
            <a:off x="2438400" y="1828800"/>
            <a:ext cx="6556375" cy="3810000"/>
            <a:chOff x="1536" y="1104"/>
            <a:chExt cx="4130" cy="2400"/>
          </a:xfrm>
        </p:grpSpPr>
        <p:sp>
          <p:nvSpPr>
            <p:cNvPr id="19479" name="Text Box 134"/>
            <p:cNvSpPr txBox="1">
              <a:spLocks noChangeArrowheads="1"/>
            </p:cNvSpPr>
            <p:nvPr/>
          </p:nvSpPr>
          <p:spPr bwMode="auto">
            <a:xfrm>
              <a:off x="1536" y="3216"/>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б) восток;</a:t>
              </a:r>
            </a:p>
          </p:txBody>
        </p:sp>
        <p:pic>
          <p:nvPicPr>
            <p:cNvPr id="19480" name="Picture 13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2" y="1104"/>
              <a:ext cx="2834" cy="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512" name="Group 136"/>
          <p:cNvGrpSpPr>
            <a:grpSpLocks/>
          </p:cNvGrpSpPr>
          <p:nvPr/>
        </p:nvGrpSpPr>
        <p:grpSpPr bwMode="auto">
          <a:xfrm>
            <a:off x="304800" y="1828800"/>
            <a:ext cx="8689975" cy="4267200"/>
            <a:chOff x="192" y="1104"/>
            <a:chExt cx="5474" cy="2688"/>
          </a:xfrm>
        </p:grpSpPr>
        <p:sp>
          <p:nvSpPr>
            <p:cNvPr id="19477" name="Text Box 137"/>
            <p:cNvSpPr txBox="1">
              <a:spLocks noChangeArrowheads="1"/>
            </p:cNvSpPr>
            <p:nvPr/>
          </p:nvSpPr>
          <p:spPr bwMode="auto">
            <a:xfrm>
              <a:off x="192" y="3504"/>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в) восток;</a:t>
              </a:r>
            </a:p>
          </p:txBody>
        </p:sp>
        <p:pic>
          <p:nvPicPr>
            <p:cNvPr id="19478" name="Picture 13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32" y="1104"/>
              <a:ext cx="2834" cy="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515" name="Group 139"/>
          <p:cNvGrpSpPr>
            <a:grpSpLocks/>
          </p:cNvGrpSpPr>
          <p:nvPr/>
        </p:nvGrpSpPr>
        <p:grpSpPr bwMode="auto">
          <a:xfrm>
            <a:off x="1676400" y="1828800"/>
            <a:ext cx="7318375" cy="4267200"/>
            <a:chOff x="1056" y="1104"/>
            <a:chExt cx="4610" cy="2688"/>
          </a:xfrm>
        </p:grpSpPr>
        <p:sp>
          <p:nvSpPr>
            <p:cNvPr id="19475" name="Text Box 140"/>
            <p:cNvSpPr txBox="1">
              <a:spLocks noChangeArrowheads="1"/>
            </p:cNvSpPr>
            <p:nvPr/>
          </p:nvSpPr>
          <p:spPr bwMode="auto">
            <a:xfrm>
              <a:off x="1056" y="3504"/>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г) юг;</a:t>
              </a:r>
            </a:p>
          </p:txBody>
        </p:sp>
        <p:pic>
          <p:nvPicPr>
            <p:cNvPr id="19476" name="Picture 1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2" y="1104"/>
              <a:ext cx="2834" cy="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518" name="Group 142"/>
          <p:cNvGrpSpPr>
            <a:grpSpLocks/>
          </p:cNvGrpSpPr>
          <p:nvPr/>
        </p:nvGrpSpPr>
        <p:grpSpPr bwMode="auto">
          <a:xfrm>
            <a:off x="2590800" y="1828800"/>
            <a:ext cx="6403975" cy="4267200"/>
            <a:chOff x="1632" y="1104"/>
            <a:chExt cx="4034" cy="2688"/>
          </a:xfrm>
        </p:grpSpPr>
        <p:sp>
          <p:nvSpPr>
            <p:cNvPr id="19473" name="Text Box 143"/>
            <p:cNvSpPr txBox="1">
              <a:spLocks noChangeArrowheads="1"/>
            </p:cNvSpPr>
            <p:nvPr/>
          </p:nvSpPr>
          <p:spPr bwMode="auto">
            <a:xfrm>
              <a:off x="1632" y="3504"/>
              <a:ext cx="86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д) север;</a:t>
              </a:r>
            </a:p>
          </p:txBody>
        </p:sp>
        <p:pic>
          <p:nvPicPr>
            <p:cNvPr id="19474" name="Picture 14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32" y="1104"/>
              <a:ext cx="2834" cy="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521" name="Group 145"/>
          <p:cNvGrpSpPr>
            <a:grpSpLocks/>
          </p:cNvGrpSpPr>
          <p:nvPr/>
        </p:nvGrpSpPr>
        <p:grpSpPr bwMode="auto">
          <a:xfrm>
            <a:off x="228600" y="1828800"/>
            <a:ext cx="8766175" cy="4724400"/>
            <a:chOff x="144" y="1104"/>
            <a:chExt cx="5522" cy="2976"/>
          </a:xfrm>
        </p:grpSpPr>
        <p:sp>
          <p:nvSpPr>
            <p:cNvPr id="19471" name="Text Box 146"/>
            <p:cNvSpPr txBox="1">
              <a:spLocks noChangeArrowheads="1"/>
            </p:cNvSpPr>
            <p:nvPr/>
          </p:nvSpPr>
          <p:spPr bwMode="auto">
            <a:xfrm>
              <a:off x="144" y="3792"/>
              <a:ext cx="7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е) юг;</a:t>
              </a:r>
            </a:p>
          </p:txBody>
        </p:sp>
        <p:pic>
          <p:nvPicPr>
            <p:cNvPr id="19472" name="Picture 14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32" y="1104"/>
              <a:ext cx="2834" cy="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9524" name="Group 148"/>
          <p:cNvGrpSpPr>
            <a:grpSpLocks/>
          </p:cNvGrpSpPr>
          <p:nvPr/>
        </p:nvGrpSpPr>
        <p:grpSpPr bwMode="auto">
          <a:xfrm>
            <a:off x="1143000" y="1828800"/>
            <a:ext cx="7851775" cy="4724400"/>
            <a:chOff x="720" y="1104"/>
            <a:chExt cx="4946" cy="2976"/>
          </a:xfrm>
        </p:grpSpPr>
        <p:sp>
          <p:nvSpPr>
            <p:cNvPr id="19469" name="Text Box 149"/>
            <p:cNvSpPr txBox="1">
              <a:spLocks noChangeArrowheads="1"/>
            </p:cNvSpPr>
            <p:nvPr/>
          </p:nvSpPr>
          <p:spPr bwMode="auto">
            <a:xfrm>
              <a:off x="720" y="379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ж) север.</a:t>
              </a:r>
            </a:p>
          </p:txBody>
        </p:sp>
        <p:pic>
          <p:nvPicPr>
            <p:cNvPr id="19470" name="Picture 15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32" y="1104"/>
              <a:ext cx="2834" cy="2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468" name="Text Box 151"/>
          <p:cNvSpPr txBox="1">
            <a:spLocks noChangeArrowheads="1"/>
          </p:cNvSpPr>
          <p:nvPr/>
        </p:nvSpPr>
        <p:spPr bwMode="auto">
          <a:xfrm>
            <a:off x="304800" y="1830747"/>
            <a:ext cx="42672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Для изображения кардиоиды р</a:t>
            </a:r>
            <a:r>
              <a:rPr lang="ru-RU" altLang="ru-RU" dirty="0">
                <a:cs typeface="Times New Roman" panose="02020603050405020304" pitchFamily="18" charset="0"/>
              </a:rPr>
              <a:t>азделим </a:t>
            </a:r>
            <a:r>
              <a:rPr lang="ru-RU" altLang="ru-RU" dirty="0"/>
              <a:t>окружность</a:t>
            </a:r>
            <a:r>
              <a:rPr lang="ru-RU" altLang="ru-RU" dirty="0">
                <a:cs typeface="Times New Roman" panose="02020603050405020304" pitchFamily="18" charset="0"/>
              </a:rPr>
              <a:t> на 8 равных частей точками </a:t>
            </a:r>
            <a:r>
              <a:rPr lang="ru-RU" altLang="ru-RU" i="1" dirty="0">
                <a:cs typeface="Times New Roman" panose="02020603050405020304" pitchFamily="18" charset="0"/>
              </a:rPr>
              <a:t>А</a:t>
            </a:r>
            <a:r>
              <a:rPr lang="ru-RU" altLang="ru-RU" baseline="-30000" dirty="0">
                <a:cs typeface="Times New Roman" panose="02020603050405020304" pitchFamily="18" charset="0"/>
              </a:rPr>
              <a:t>1</a:t>
            </a:r>
            <a:r>
              <a:rPr lang="ru-RU" altLang="ru-RU" dirty="0">
                <a:cs typeface="Times New Roman" panose="02020603050405020304" pitchFamily="18" charset="0"/>
              </a:rPr>
              <a:t>,</a:t>
            </a:r>
            <a:r>
              <a:rPr lang="ru-RU" altLang="ru-RU" i="1" dirty="0">
                <a:cs typeface="Times New Roman" panose="02020603050405020304" pitchFamily="18" charset="0"/>
              </a:rPr>
              <a:t> ...</a:t>
            </a:r>
            <a:r>
              <a:rPr lang="ru-RU" altLang="ru-RU" dirty="0">
                <a:cs typeface="Times New Roman" panose="02020603050405020304" pitchFamily="18" charset="0"/>
              </a:rPr>
              <a:t>,</a:t>
            </a:r>
            <a:r>
              <a:rPr lang="ru-RU" altLang="ru-RU" i="1" dirty="0">
                <a:cs typeface="Times New Roman" panose="02020603050405020304" pitchFamily="18" charset="0"/>
              </a:rPr>
              <a:t> А</a:t>
            </a:r>
            <a:r>
              <a:rPr lang="ru-RU" altLang="ru-RU" baseline="-30000" dirty="0"/>
              <a:t>7</a:t>
            </a:r>
            <a:r>
              <a:rPr lang="ru-RU" altLang="ru-RU" i="1" dirty="0">
                <a:cs typeface="Times New Roman" panose="02020603050405020304" pitchFamily="18" charset="0"/>
              </a:rPr>
              <a:t>.</a:t>
            </a:r>
            <a:r>
              <a:rPr lang="ru-RU" altLang="ru-RU" i="1" dirty="0"/>
              <a:t> </a:t>
            </a:r>
            <a:r>
              <a:rPr lang="ru-RU" altLang="ru-RU" dirty="0"/>
              <a:t>Выясните, где будет находиться отмеченная точка </a:t>
            </a:r>
            <a:r>
              <a:rPr lang="en-US" altLang="ru-RU" i="1" dirty="0"/>
              <a:t>A</a:t>
            </a:r>
            <a:r>
              <a:rPr lang="ru-RU" altLang="ru-RU" dirty="0"/>
              <a:t>, когда катящаяся окружность достигнет точки: а) </a:t>
            </a:r>
            <a:r>
              <a:rPr lang="en-US" altLang="ru-RU" i="1" dirty="0"/>
              <a:t>A</a:t>
            </a:r>
            <a:r>
              <a:rPr lang="en-US" altLang="ru-RU" baseline="-25000" dirty="0"/>
              <a:t>4</a:t>
            </a:r>
            <a:r>
              <a:rPr lang="ru-RU" altLang="ru-RU" dirty="0"/>
              <a:t>; б) </a:t>
            </a:r>
            <a:r>
              <a:rPr lang="en-US" altLang="ru-RU" i="1" dirty="0"/>
              <a:t>A</a:t>
            </a:r>
            <a:r>
              <a:rPr lang="en-US" altLang="ru-RU" baseline="-25000" dirty="0"/>
              <a:t>2</a:t>
            </a:r>
            <a:r>
              <a:rPr lang="en-US" altLang="ru-RU" dirty="0"/>
              <a:t>; </a:t>
            </a:r>
            <a:r>
              <a:rPr lang="en-US" altLang="ru-RU" baseline="-25000" dirty="0"/>
              <a:t> </a:t>
            </a:r>
            <a:r>
              <a:rPr lang="ru-RU" altLang="ru-RU" dirty="0"/>
              <a:t>в) </a:t>
            </a:r>
            <a:r>
              <a:rPr lang="en-US" altLang="ru-RU" i="1" dirty="0"/>
              <a:t>A</a:t>
            </a:r>
            <a:r>
              <a:rPr lang="en-US" altLang="ru-RU" baseline="-25000" dirty="0"/>
              <a:t>6</a:t>
            </a:r>
            <a:r>
              <a:rPr lang="en-US" altLang="ru-RU" dirty="0"/>
              <a:t>; </a:t>
            </a:r>
            <a:r>
              <a:rPr lang="ru-RU" altLang="ru-RU" dirty="0"/>
              <a:t>г) </a:t>
            </a:r>
            <a:r>
              <a:rPr lang="en-US" altLang="ru-RU" i="1" dirty="0"/>
              <a:t>A</a:t>
            </a:r>
            <a:r>
              <a:rPr lang="ru-RU" altLang="ru-RU" baseline="-25000" dirty="0"/>
              <a:t>1</a:t>
            </a:r>
            <a:r>
              <a:rPr lang="en-US" altLang="ru-RU" dirty="0"/>
              <a:t>;</a:t>
            </a:r>
            <a:r>
              <a:rPr lang="ru-RU" altLang="ru-RU" dirty="0"/>
              <a:t> д) </a:t>
            </a:r>
            <a:r>
              <a:rPr lang="en-US" altLang="ru-RU" i="1" dirty="0"/>
              <a:t>A</a:t>
            </a:r>
            <a:r>
              <a:rPr lang="ru-RU" altLang="ru-RU" baseline="-25000" dirty="0"/>
              <a:t>3</a:t>
            </a:r>
            <a:r>
              <a:rPr lang="en-US" altLang="ru-RU" dirty="0"/>
              <a:t>;</a:t>
            </a:r>
            <a:r>
              <a:rPr lang="ru-RU" altLang="ru-RU" dirty="0"/>
              <a:t> е) </a:t>
            </a:r>
            <a:r>
              <a:rPr lang="en-US" altLang="ru-RU" i="1" dirty="0"/>
              <a:t>A</a:t>
            </a:r>
            <a:r>
              <a:rPr lang="ru-RU" altLang="ru-RU" baseline="-25000" dirty="0"/>
              <a:t>5</a:t>
            </a:r>
            <a:r>
              <a:rPr lang="en-US" altLang="ru-RU" dirty="0"/>
              <a:t>;</a:t>
            </a:r>
            <a:r>
              <a:rPr lang="ru-RU" altLang="ru-RU" dirty="0"/>
              <a:t> ж) </a:t>
            </a:r>
            <a:r>
              <a:rPr lang="en-US" altLang="ru-RU" i="1" dirty="0"/>
              <a:t>A</a:t>
            </a:r>
            <a:r>
              <a:rPr lang="ru-RU" altLang="ru-RU" baseline="-25000" dirty="0"/>
              <a:t>7</a:t>
            </a:r>
            <a:r>
              <a:rPr lang="ru-RU" altLang="ru-RU"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9506"/>
                                        </p:tgtEl>
                                        <p:attrNameLst>
                                          <p:attrName>style.visibility</p:attrName>
                                        </p:attrNameLst>
                                      </p:cBhvr>
                                      <p:to>
                                        <p:strVal val="visible"/>
                                      </p:to>
                                    </p:set>
                                    <p:animEffect transition="in" filter="wipe(left)">
                                      <p:cBhvr>
                                        <p:cTn id="7" dur="500"/>
                                        <p:tgtEl>
                                          <p:spTgt spid="229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29509"/>
                                        </p:tgtEl>
                                        <p:attrNameLst>
                                          <p:attrName>style.visibility</p:attrName>
                                        </p:attrNameLst>
                                      </p:cBhvr>
                                      <p:to>
                                        <p:strVal val="visible"/>
                                      </p:to>
                                    </p:set>
                                    <p:animEffect transition="in" filter="wipe(left)">
                                      <p:cBhvr>
                                        <p:cTn id="12" dur="500"/>
                                        <p:tgtEl>
                                          <p:spTgt spid="229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29512"/>
                                        </p:tgtEl>
                                        <p:attrNameLst>
                                          <p:attrName>style.visibility</p:attrName>
                                        </p:attrNameLst>
                                      </p:cBhvr>
                                      <p:to>
                                        <p:strVal val="visible"/>
                                      </p:to>
                                    </p:set>
                                    <p:animEffect transition="in" filter="wipe(left)">
                                      <p:cBhvr>
                                        <p:cTn id="17" dur="500"/>
                                        <p:tgtEl>
                                          <p:spTgt spid="2295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29515"/>
                                        </p:tgtEl>
                                        <p:attrNameLst>
                                          <p:attrName>style.visibility</p:attrName>
                                        </p:attrNameLst>
                                      </p:cBhvr>
                                      <p:to>
                                        <p:strVal val="visible"/>
                                      </p:to>
                                    </p:set>
                                    <p:animEffect transition="in" filter="wipe(left)">
                                      <p:cBhvr>
                                        <p:cTn id="22" dur="500"/>
                                        <p:tgtEl>
                                          <p:spTgt spid="2295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29518"/>
                                        </p:tgtEl>
                                        <p:attrNameLst>
                                          <p:attrName>style.visibility</p:attrName>
                                        </p:attrNameLst>
                                      </p:cBhvr>
                                      <p:to>
                                        <p:strVal val="visible"/>
                                      </p:to>
                                    </p:set>
                                    <p:animEffect transition="in" filter="wipe(left)">
                                      <p:cBhvr>
                                        <p:cTn id="27" dur="500"/>
                                        <p:tgtEl>
                                          <p:spTgt spid="2295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29521"/>
                                        </p:tgtEl>
                                        <p:attrNameLst>
                                          <p:attrName>style.visibility</p:attrName>
                                        </p:attrNameLst>
                                      </p:cBhvr>
                                      <p:to>
                                        <p:strVal val="visible"/>
                                      </p:to>
                                    </p:set>
                                    <p:animEffect transition="in" filter="wipe(left)">
                                      <p:cBhvr>
                                        <p:cTn id="32" dur="500"/>
                                        <p:tgtEl>
                                          <p:spTgt spid="2295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29524"/>
                                        </p:tgtEl>
                                        <p:attrNameLst>
                                          <p:attrName>style.visibility</p:attrName>
                                        </p:attrNameLst>
                                      </p:cBhvr>
                                      <p:to>
                                        <p:strVal val="visible"/>
                                      </p:to>
                                    </p:set>
                                    <p:animEffect transition="in" filter="wipe(down)">
                                      <p:cBhvr>
                                        <p:cTn id="37" dur="500"/>
                                        <p:tgtEl>
                                          <p:spTgt spid="2295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3200"/>
              <a:t>Соединяя плавной кривой построенные точки, получим</a:t>
            </a:r>
            <a:r>
              <a:rPr lang="ru-RU" altLang="ru-RU" sz="3200">
                <a:solidFill>
                  <a:schemeClr val="accent1"/>
                </a:solidFill>
              </a:rPr>
              <a:t> </a:t>
            </a:r>
            <a:r>
              <a:rPr lang="ru-RU" altLang="ru-RU" sz="3200">
                <a:solidFill>
                  <a:srgbClr val="FF3300"/>
                </a:solidFill>
              </a:rPr>
              <a:t>карди</a:t>
            </a:r>
            <a:r>
              <a:rPr lang="ru-RU" altLang="ru-RU" sz="3200">
                <a:solidFill>
                  <a:srgbClr val="FF3300"/>
                </a:solidFill>
                <a:cs typeface="Times New Roman" panose="02020603050405020304" pitchFamily="18" charset="0"/>
              </a:rPr>
              <a:t>оид</a:t>
            </a:r>
            <a:r>
              <a:rPr lang="ru-RU" altLang="ru-RU" sz="3200">
                <a:solidFill>
                  <a:srgbClr val="FF3300"/>
                </a:solidFill>
              </a:rPr>
              <a:t>у</a:t>
            </a:r>
            <a:r>
              <a:rPr lang="ru-RU" altLang="ru-RU" sz="3200">
                <a:cs typeface="Times New Roman" panose="02020603050405020304" pitchFamily="18" charset="0"/>
              </a:rPr>
              <a:t>.</a:t>
            </a:r>
          </a:p>
        </p:txBody>
      </p:sp>
      <p:pic>
        <p:nvPicPr>
          <p:cNvPr id="2048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828800"/>
            <a:ext cx="44958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14288"/>
            <a:ext cx="7772400" cy="457200"/>
          </a:xfrm>
        </p:spPr>
        <p:txBody>
          <a:bodyPr/>
          <a:lstStyle/>
          <a:p>
            <a:pPr eaLnBrk="1" hangingPunct="1"/>
            <a:r>
              <a:rPr lang="ru-RU" altLang="ru-RU" sz="3600" dirty="0">
                <a:solidFill>
                  <a:srgbClr val="FF3300"/>
                </a:solidFill>
              </a:rPr>
              <a:t>Упражнение</a:t>
            </a:r>
          </a:p>
        </p:txBody>
      </p:sp>
      <p:sp>
        <p:nvSpPr>
          <p:cNvPr id="21507" name="Text Box 3"/>
          <p:cNvSpPr txBox="1">
            <a:spLocks noChangeArrowheads="1"/>
          </p:cNvSpPr>
          <p:nvPr/>
        </p:nvSpPr>
        <p:spPr bwMode="auto">
          <a:xfrm>
            <a:off x="19050" y="404813"/>
            <a:ext cx="9144000"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a:t>
            </a:r>
            <a:r>
              <a:rPr lang="ru-RU" altLang="ru-RU" sz="2800" dirty="0"/>
              <a:t>На клетчатой бумаге нарисуйте две окружности радиуса 4 клетки. Разделите одну окружность на 8 равных частей. Отметьте точку на другой окружности.</a:t>
            </a:r>
            <a:r>
              <a:rPr lang="ru-RU" altLang="ru-RU" sz="2800" dirty="0">
                <a:cs typeface="Times New Roman" panose="02020603050405020304" pitchFamily="18" charset="0"/>
              </a:rPr>
              <a:t> Проведите построение кардиоиды.</a:t>
            </a:r>
          </a:p>
        </p:txBody>
      </p:sp>
      <p:pic>
        <p:nvPicPr>
          <p:cNvPr id="2150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738" y="2466975"/>
            <a:ext cx="42386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0300" y="2466975"/>
            <a:ext cx="434340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wipe(right)">
                                      <p:cBhvr>
                                        <p:cTn id="7" dur="500"/>
                                        <p:tgtEl>
                                          <p:spTgt spid="96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Циклоида</a:t>
            </a:r>
          </a:p>
        </p:txBody>
      </p:sp>
      <p:sp>
        <p:nvSpPr>
          <p:cNvPr id="2051" name="Text Box 1060"/>
          <p:cNvSpPr txBox="1">
            <a:spLocks noChangeArrowheads="1"/>
          </p:cNvSpPr>
          <p:nvPr/>
        </p:nvSpPr>
        <p:spPr bwMode="auto">
          <a:xfrm>
            <a:off x="152400" y="533400"/>
            <a:ext cx="899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2800" dirty="0">
                <a:cs typeface="Times New Roman" panose="02020603050405020304" pitchFamily="18" charset="0"/>
              </a:rPr>
              <a:t>	Одним из древнейших способов образования кривых является кинематический способ, при котором кривая получается как траектория движения точки. </a:t>
            </a:r>
          </a:p>
          <a:p>
            <a:pPr algn="just" eaLnBrk="1" hangingPunct="1">
              <a:spcBef>
                <a:spcPct val="50000"/>
              </a:spcBef>
            </a:pPr>
            <a:r>
              <a:rPr lang="ru-RU" altLang="ru-RU" sz="2800" dirty="0">
                <a:cs typeface="Times New Roman" panose="02020603050405020304" pitchFamily="18" charset="0"/>
              </a:rPr>
              <a:t>	Кривая, которую описывает точка, закреплённая на окружности, катящейся по прямой, называется </a:t>
            </a:r>
            <a:r>
              <a:rPr lang="ru-RU" altLang="ru-RU" sz="2800" dirty="0">
                <a:solidFill>
                  <a:srgbClr val="FF3300"/>
                </a:solidFill>
                <a:cs typeface="Times New Roman" panose="02020603050405020304" pitchFamily="18" charset="0"/>
              </a:rPr>
              <a:t>циклоидой</a:t>
            </a:r>
            <a:r>
              <a:rPr lang="ru-RU" altLang="ru-RU" sz="2800" dirty="0">
                <a:cs typeface="Times New Roman" panose="02020603050405020304" pitchFamily="18" charset="0"/>
              </a:rPr>
              <a:t>, что в переводе с греческого языка означает кругообразная.</a:t>
            </a:r>
          </a:p>
          <a:p>
            <a:pPr algn="just" eaLnBrk="1" hangingPunct="1">
              <a:spcBef>
                <a:spcPct val="50000"/>
              </a:spcBef>
            </a:pPr>
            <a:r>
              <a:rPr lang="ru-RU" altLang="ru-RU" sz="2800" dirty="0">
                <a:cs typeface="Times New Roman" panose="02020603050405020304" pitchFamily="18" charset="0"/>
              </a:rPr>
              <a:t>	Циклоиду, например, описывает точка, закреплённая на ободе колеса велосипеда, катящегося по ровной дороге.</a:t>
            </a:r>
          </a:p>
        </p:txBody>
      </p:sp>
    </p:spTree>
    <p:extLst>
      <p:ext uri="{BB962C8B-B14F-4D97-AF65-F5344CB8AC3E}">
        <p14:creationId xmlns:p14="http://schemas.microsoft.com/office/powerpoint/2010/main" val="3974311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23555" name="Text Box 3"/>
          <p:cNvSpPr txBox="1">
            <a:spLocks noChangeArrowheads="1"/>
          </p:cNvSpPr>
          <p:nvPr/>
        </p:nvSpPr>
        <p:spPr bwMode="auto">
          <a:xfrm>
            <a:off x="0" y="6096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3200">
                <a:cs typeface="Times New Roman" panose="02020603050405020304" pitchFamily="18" charset="0"/>
              </a:rPr>
              <a:t>Имеет ли кардиоида: а) оси симметрии; б) центр симметрии?</a:t>
            </a:r>
          </a:p>
        </p:txBody>
      </p:sp>
      <p:sp>
        <p:nvSpPr>
          <p:cNvPr id="276496" name="Text Box 16"/>
          <p:cNvSpPr txBox="1">
            <a:spLocks noChangeArrowheads="1"/>
          </p:cNvSpPr>
          <p:nvPr/>
        </p:nvSpPr>
        <p:spPr bwMode="auto">
          <a:xfrm>
            <a:off x="381000" y="5877272"/>
            <a:ext cx="2590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dirty="0">
                <a:solidFill>
                  <a:srgbClr val="FF3300"/>
                </a:solidFill>
              </a:rPr>
              <a:t>Ответ: </a:t>
            </a:r>
            <a:r>
              <a:rPr lang="ru-RU" altLang="ru-RU" sz="3200" dirty="0"/>
              <a:t>а) да; </a:t>
            </a:r>
          </a:p>
        </p:txBody>
      </p:sp>
      <p:sp>
        <p:nvSpPr>
          <p:cNvPr id="276497" name="Text Box 17"/>
          <p:cNvSpPr txBox="1">
            <a:spLocks noChangeArrowheads="1"/>
          </p:cNvSpPr>
          <p:nvPr/>
        </p:nvSpPr>
        <p:spPr bwMode="auto">
          <a:xfrm>
            <a:off x="2819400" y="5877272"/>
            <a:ext cx="2362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t>б) нет.</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828800"/>
            <a:ext cx="4495800" cy="408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6564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496"/>
                                        </p:tgtEl>
                                        <p:attrNameLst>
                                          <p:attrName>style.visibility</p:attrName>
                                        </p:attrNameLst>
                                      </p:cBhvr>
                                      <p:to>
                                        <p:strVal val="visible"/>
                                      </p:to>
                                    </p:set>
                                    <p:animEffect transition="in" filter="wipe(left)">
                                      <p:cBhvr>
                                        <p:cTn id="7" dur="500"/>
                                        <p:tgtEl>
                                          <p:spTgt spid="2764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497"/>
                                        </p:tgtEl>
                                        <p:attrNameLst>
                                          <p:attrName>style.visibility</p:attrName>
                                        </p:attrNameLst>
                                      </p:cBhvr>
                                      <p:to>
                                        <p:strVal val="visible"/>
                                      </p:to>
                                    </p:set>
                                    <p:animEffect transition="in" filter="wipe(left)">
                                      <p:cBhvr>
                                        <p:cTn id="12" dur="500"/>
                                        <p:tgtEl>
                                          <p:spTgt spid="276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6" grpId="0" autoUpdateAnimBg="0"/>
      <p:bldP spid="27649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22531" name="Text Box 1027"/>
          <p:cNvSpPr txBox="1">
            <a:spLocks noChangeArrowheads="1"/>
          </p:cNvSpPr>
          <p:nvPr/>
        </p:nvSpPr>
        <p:spPr bwMode="auto">
          <a:xfrm>
            <a:off x="0" y="6096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Для проведения лабораторной работы потребуются два круга одинаковых радиусов примерно по 3 см, вырезанные из плотного картона,  на краю одного из которых вырезан небольшой уголок. </a:t>
            </a:r>
          </a:p>
        </p:txBody>
      </p:sp>
      <p:sp>
        <p:nvSpPr>
          <p:cNvPr id="22532" name="Text Box 1028"/>
          <p:cNvSpPr txBox="1">
            <a:spLocks noChangeArrowheads="1"/>
          </p:cNvSpPr>
          <p:nvPr/>
        </p:nvSpPr>
        <p:spPr bwMode="auto">
          <a:xfrm>
            <a:off x="3505200" y="1905000"/>
            <a:ext cx="53340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Приклеиваем целый круг </a:t>
            </a:r>
            <a:br>
              <a:rPr lang="ru-RU" altLang="ru-RU" dirty="0"/>
            </a:br>
            <a:r>
              <a:rPr lang="ru-RU" altLang="ru-RU" dirty="0"/>
              <a:t>к листу бумаги. Устанавливаем круг </a:t>
            </a:r>
            <a:br>
              <a:rPr lang="ru-RU" altLang="ru-RU" dirty="0"/>
            </a:br>
            <a:r>
              <a:rPr lang="ru-RU" altLang="ru-RU" dirty="0"/>
              <a:t>с вырезанным уголком так, чтобы </a:t>
            </a:r>
            <a:r>
              <a:rPr lang="ru-RU" altLang="ru-RU" dirty="0" err="1"/>
              <a:t>чтобы</a:t>
            </a:r>
            <a:r>
              <a:rPr lang="ru-RU" altLang="ru-RU" dirty="0"/>
              <a:t> вырезанный уголок касался закрепленного круга.</a:t>
            </a:r>
            <a:r>
              <a:rPr lang="en-US" altLang="ru-RU" dirty="0"/>
              <a:t> </a:t>
            </a:r>
            <a:r>
              <a:rPr lang="ru-RU" altLang="ru-RU" dirty="0"/>
              <a:t>Катим круг </a:t>
            </a:r>
            <a:br>
              <a:rPr lang="ru-RU" altLang="ru-RU" dirty="0"/>
            </a:br>
            <a:r>
              <a:rPr lang="ru-RU" altLang="ru-RU" dirty="0"/>
              <a:t>с вырезанным уголком </a:t>
            </a:r>
            <a:br>
              <a:rPr lang="ru-RU" altLang="ru-RU" dirty="0"/>
            </a:br>
            <a:r>
              <a:rPr lang="ru-RU" altLang="ru-RU" dirty="0"/>
              <a:t>по закрепленному кругу и отмечаем карандашом положения вырезанного уголка. Соединяя отмеченные точки плавной кривой, получаем искомую траекторию.</a:t>
            </a:r>
          </a:p>
        </p:txBody>
      </p:sp>
      <p:graphicFrame>
        <p:nvGraphicFramePr>
          <p:cNvPr id="22533" name="Object 1031"/>
          <p:cNvGraphicFramePr>
            <a:graphicFrameLocks noChangeAspect="1"/>
          </p:cNvGraphicFramePr>
          <p:nvPr/>
        </p:nvGraphicFramePr>
        <p:xfrm>
          <a:off x="1371600" y="3048000"/>
          <a:ext cx="1924050" cy="962025"/>
        </p:xfrm>
        <a:graphic>
          <a:graphicData uri="http://schemas.openxmlformats.org/presentationml/2006/ole">
            <mc:AlternateContent xmlns:mc="http://schemas.openxmlformats.org/markup-compatibility/2006">
              <mc:Choice xmlns:v="urn:schemas-microsoft-com:vml" Requires="v">
                <p:oleObj spid="_x0000_s22599" name="Точечный рисунок" r:id="rId4" imgW="1924319" imgH="961905" progId="PBrush">
                  <p:embed/>
                </p:oleObj>
              </mc:Choice>
              <mc:Fallback>
                <p:oleObj name="Точечный рисунок" r:id="rId4" imgW="1924319" imgH="961905" progId="PBrush">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0"/>
                        <a:ext cx="19240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0696" name="Object 1032"/>
          <p:cNvGraphicFramePr>
            <a:graphicFrameLocks noChangeAspect="1"/>
          </p:cNvGraphicFramePr>
          <p:nvPr/>
        </p:nvGraphicFramePr>
        <p:xfrm>
          <a:off x="381000" y="2133600"/>
          <a:ext cx="2933700" cy="2809875"/>
        </p:xfrm>
        <a:graphic>
          <a:graphicData uri="http://schemas.openxmlformats.org/presentationml/2006/ole">
            <mc:AlternateContent xmlns:mc="http://schemas.openxmlformats.org/markup-compatibility/2006">
              <mc:Choice xmlns:v="urn:schemas-microsoft-com:vml" Requires="v">
                <p:oleObj spid="_x0000_s22600" name="Точечный рисунок" r:id="rId6" imgW="2933333" imgH="2809524" progId="PBrush">
                  <p:embed/>
                </p:oleObj>
              </mc:Choice>
              <mc:Fallback>
                <p:oleObj name="Точечный рисунок" r:id="rId6" imgW="2933333" imgH="2809524" progId="PBrush">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2133600"/>
                        <a:ext cx="293370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70696"/>
                                        </p:tgtEl>
                                        <p:attrNameLst>
                                          <p:attrName>style.visibility</p:attrName>
                                        </p:attrNameLst>
                                      </p:cBhvr>
                                      <p:to>
                                        <p:strVal val="visible"/>
                                      </p:to>
                                    </p:set>
                                    <p:animEffect transition="in" filter="wipe(right)">
                                      <p:cBhvr>
                                        <p:cTn id="7" dur="500"/>
                                        <p:tgtEl>
                                          <p:spTgt spid="370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21371"/>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478571"/>
            <a:ext cx="914400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ts val="0"/>
              </a:spcBef>
            </a:pPr>
            <a:r>
              <a:rPr lang="ru-RU" altLang="ru-RU" dirty="0"/>
              <a:t>	 </a:t>
            </a:r>
            <a:r>
              <a:rPr lang="ru-RU" altLang="ru-RU" sz="2000" dirty="0"/>
              <a:t>Для получения кардиоиды можно воспользоваться программой </a:t>
            </a:r>
            <a:r>
              <a:rPr lang="en-US" altLang="ru-RU" sz="2000" dirty="0" err="1"/>
              <a:t>GeoGebra</a:t>
            </a:r>
            <a:r>
              <a:rPr lang="en-US" altLang="ru-RU" sz="2000" dirty="0"/>
              <a:t>. </a:t>
            </a:r>
            <a:r>
              <a:rPr lang="ru-RU" altLang="ru-RU" sz="2000" dirty="0"/>
              <a:t>Для этого в строке «Ввод» наберём: </a:t>
            </a:r>
            <a:r>
              <a:rPr lang="en-US" altLang="ru-RU" sz="2000" dirty="0"/>
              <a:t>O</a:t>
            </a:r>
            <a:r>
              <a:rPr lang="en-US" altLang="ru-RU" sz="2000" i="1" dirty="0"/>
              <a:t> = </a:t>
            </a:r>
            <a:r>
              <a:rPr lang="en-US" altLang="ru-RU" sz="2000" dirty="0"/>
              <a:t>(0,0) </a:t>
            </a:r>
            <a:r>
              <a:rPr lang="ru-RU" altLang="ru-RU" sz="2000" dirty="0"/>
              <a:t>и нажмём </a:t>
            </a:r>
            <a:r>
              <a:rPr lang="en-US" altLang="ru-RU" sz="2000" dirty="0"/>
              <a:t>“Enter”. </a:t>
            </a:r>
            <a:r>
              <a:rPr lang="ru-RU" altLang="ru-RU" sz="2000" dirty="0"/>
              <a:t>С помощью инструмента «Окружность по центру и радиусу» создадим окружность с центром </a:t>
            </a:r>
            <a:r>
              <a:rPr lang="en-US" altLang="ru-RU" sz="2000" dirty="0"/>
              <a:t>O </a:t>
            </a:r>
            <a:r>
              <a:rPr lang="ru-RU" altLang="ru-RU" sz="2000" dirty="0"/>
              <a:t>и радиусом 1.</a:t>
            </a:r>
          </a:p>
          <a:p>
            <a:pPr algn="just" eaLnBrk="1" hangingPunct="1">
              <a:spcBef>
                <a:spcPts val="0"/>
              </a:spcBef>
            </a:pPr>
            <a:r>
              <a:rPr lang="ru-RU" altLang="ru-RU" sz="2000" dirty="0"/>
              <a:t>	В строке «Ввод» наберём: </a:t>
            </a:r>
            <a:r>
              <a:rPr lang="en-US" altLang="ru-RU" sz="2000" dirty="0"/>
              <a:t>A</a:t>
            </a:r>
            <a:r>
              <a:rPr lang="en-US" altLang="ru-RU" sz="2000" i="1" dirty="0"/>
              <a:t> = </a:t>
            </a:r>
            <a:r>
              <a:rPr lang="en-US" altLang="ru-RU" sz="2000" dirty="0"/>
              <a:t>(2,0) </a:t>
            </a:r>
            <a:r>
              <a:rPr lang="ru-RU" altLang="ru-RU" sz="2000" dirty="0"/>
              <a:t>и нажмём </a:t>
            </a:r>
            <a:r>
              <a:rPr lang="en-US" altLang="ru-RU" sz="2000" dirty="0"/>
              <a:t>“Enter”. </a:t>
            </a:r>
            <a:r>
              <a:rPr lang="ru-RU" altLang="ru-RU" sz="2000" dirty="0"/>
              <a:t>С помощью инструмента «Окружность по центру и радиусу» создадим окружность с центром </a:t>
            </a:r>
            <a:r>
              <a:rPr lang="en-US" altLang="ru-RU" sz="2000" dirty="0"/>
              <a:t>A </a:t>
            </a:r>
            <a:r>
              <a:rPr lang="ru-RU" altLang="ru-RU" sz="2000" dirty="0"/>
              <a:t>и радиусом 1.</a:t>
            </a:r>
            <a:endParaRPr lang="en-US" altLang="ru-RU" sz="2000" dirty="0"/>
          </a:p>
          <a:p>
            <a:pPr algn="just" eaLnBrk="1" hangingPunct="1">
              <a:spcBef>
                <a:spcPts val="0"/>
              </a:spcBef>
            </a:pPr>
            <a:r>
              <a:rPr lang="en-US" altLang="ru-RU" sz="2000" dirty="0"/>
              <a:t>	</a:t>
            </a:r>
            <a:r>
              <a:rPr lang="ru-RU" altLang="ru-RU" sz="2000" dirty="0"/>
              <a:t>В строке «Ввод» наберём: </a:t>
            </a:r>
            <a:r>
              <a:rPr lang="en-US" altLang="ru-RU" sz="2000" dirty="0"/>
              <a:t>B</a:t>
            </a:r>
            <a:r>
              <a:rPr lang="en-US" altLang="ru-RU" sz="2000" i="1" dirty="0"/>
              <a:t> = </a:t>
            </a:r>
            <a:r>
              <a:rPr lang="en-US" altLang="ru-RU" sz="2000" dirty="0"/>
              <a:t>(1,0) </a:t>
            </a:r>
            <a:r>
              <a:rPr lang="ru-RU" altLang="ru-RU" sz="2000" dirty="0"/>
              <a:t>и нажмём </a:t>
            </a:r>
            <a:r>
              <a:rPr lang="en-US" altLang="ru-RU" sz="2000" dirty="0"/>
              <a:t>“Enter”. </a:t>
            </a:r>
            <a:endParaRPr lang="ru-RU" altLang="ru-RU" sz="2000" dirty="0"/>
          </a:p>
        </p:txBody>
      </p:sp>
      <p:pic>
        <p:nvPicPr>
          <p:cNvPr id="6" name="Рисунок 5"/>
          <p:cNvPicPr>
            <a:picLocks noChangeAspect="1"/>
          </p:cNvPicPr>
          <p:nvPr/>
        </p:nvPicPr>
        <p:blipFill>
          <a:blip r:embed="rId3" cstate="print"/>
          <a:stretch>
            <a:fillRect/>
          </a:stretch>
        </p:blipFill>
        <p:spPr>
          <a:xfrm>
            <a:off x="2267744" y="3212976"/>
            <a:ext cx="4248472" cy="3362100"/>
          </a:xfrm>
          <a:prstGeom prst="rect">
            <a:avLst/>
          </a:prstGeom>
        </p:spPr>
      </p:pic>
    </p:spTree>
    <p:extLst>
      <p:ext uri="{BB962C8B-B14F-4D97-AF65-F5344CB8AC3E}">
        <p14:creationId xmlns:p14="http://schemas.microsoft.com/office/powerpoint/2010/main" val="31563720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339" name="Text Box 1027"/>
              <p:cNvSpPr txBox="1">
                <a:spLocks noChangeArrowheads="1"/>
              </p:cNvSpPr>
              <p:nvPr/>
            </p:nvSpPr>
            <p:spPr bwMode="auto">
              <a:xfrm>
                <a:off x="-9728" y="44624"/>
                <a:ext cx="9144000"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ts val="0"/>
                  </a:spcBef>
                </a:pPr>
                <a:r>
                  <a:rPr lang="ru-RU" altLang="ru-RU" dirty="0"/>
                  <a:t>	 Создадим ползунок </a:t>
                </a:r>
                <a14:m>
                  <m:oMath xmlns:m="http://schemas.openxmlformats.org/officeDocument/2006/math">
                    <m:r>
                      <m:rPr>
                        <m:sty m:val="p"/>
                      </m:rPr>
                      <a:rPr lang="ru-RU" altLang="ru-RU" i="0" smtClean="0">
                        <a:latin typeface="Cambria Math" panose="02040503050406030204" pitchFamily="18" charset="0"/>
                        <a:ea typeface="Cambria Math" panose="02040503050406030204" pitchFamily="18" charset="0"/>
                      </a:rPr>
                      <m:t>α</m:t>
                    </m:r>
                  </m:oMath>
                </a14:m>
                <a:r>
                  <a:rPr lang="ru-RU" altLang="ru-RU" dirty="0"/>
                  <a:t>, изменяющийся от 0</a:t>
                </a:r>
                <a:r>
                  <a:rPr lang="ru-RU" altLang="ru-RU" baseline="30000" dirty="0"/>
                  <a:t>о</a:t>
                </a:r>
                <a:r>
                  <a:rPr lang="ru-RU" altLang="ru-RU" dirty="0"/>
                  <a:t> до 360</a:t>
                </a:r>
                <a:r>
                  <a:rPr lang="ru-RU" altLang="ru-RU" baseline="30000" dirty="0"/>
                  <a:t>о</a:t>
                </a:r>
                <a:r>
                  <a:rPr lang="ru-RU" altLang="ru-RU" dirty="0"/>
                  <a:t>. С помощью инструмента «Поворот вокруг точки» повернём окружность с центром </a:t>
                </a:r>
                <a:r>
                  <a:rPr lang="en-US" altLang="ru-RU" dirty="0"/>
                  <a:t>A </a:t>
                </a:r>
                <a:r>
                  <a:rPr lang="ru-RU" altLang="ru-RU" dirty="0"/>
                  <a:t>вокруг точки </a:t>
                </a:r>
                <a:r>
                  <a:rPr lang="en-US" altLang="ru-RU" dirty="0"/>
                  <a:t>O </a:t>
                </a:r>
                <a:r>
                  <a:rPr lang="ru-RU" altLang="ru-RU" dirty="0"/>
                  <a:t>на угол </a:t>
                </a:r>
                <a14:m>
                  <m:oMath xmlns:m="http://schemas.openxmlformats.org/officeDocument/2006/math">
                    <m:r>
                      <m:rPr>
                        <m:sty m:val="p"/>
                      </m:rPr>
                      <a:rPr lang="ru-RU" altLang="ru-RU" i="0" smtClean="0">
                        <a:latin typeface="Cambria Math" panose="02040503050406030204" pitchFamily="18" charset="0"/>
                        <a:ea typeface="Cambria Math" panose="02040503050406030204" pitchFamily="18" charset="0"/>
                      </a:rPr>
                      <m:t>α</m:t>
                    </m:r>
                  </m:oMath>
                </a14:m>
                <a:r>
                  <a:rPr lang="ru-RU" altLang="ru-RU" dirty="0"/>
                  <a:t> против часовой стрелки. То же самое сделаем с точками </a:t>
                </a:r>
                <a:r>
                  <a:rPr lang="en-US" altLang="ru-RU" dirty="0"/>
                  <a:t>A </a:t>
                </a:r>
                <a:r>
                  <a:rPr lang="ru-RU" altLang="ru-RU" dirty="0"/>
                  <a:t>и </a:t>
                </a:r>
                <a:r>
                  <a:rPr lang="en-US" altLang="ru-RU" dirty="0"/>
                  <a:t>B. </a:t>
                </a:r>
                <a:r>
                  <a:rPr lang="ru-RU" altLang="ru-RU" dirty="0"/>
                  <a:t>Повернём точку </a:t>
                </a:r>
                <a:r>
                  <a:rPr lang="en-US" altLang="ru-RU" dirty="0"/>
                  <a:t>B’ </a:t>
                </a:r>
                <a:r>
                  <a:rPr lang="ru-RU" altLang="ru-RU" dirty="0"/>
                  <a:t>вокруг точки </a:t>
                </a:r>
                <a:r>
                  <a:rPr lang="en-US" altLang="ru-RU" dirty="0"/>
                  <a:t>A’ </a:t>
                </a:r>
                <a:r>
                  <a:rPr lang="ru-RU" altLang="ru-RU" dirty="0"/>
                  <a:t>на угол </a:t>
                </a:r>
                <a14:m>
                  <m:oMath xmlns:m="http://schemas.openxmlformats.org/officeDocument/2006/math">
                    <m:r>
                      <m:rPr>
                        <m:sty m:val="p"/>
                      </m:rPr>
                      <a:rPr lang="ru-RU" altLang="ru-RU">
                        <a:latin typeface="Cambria Math" panose="02040503050406030204" pitchFamily="18" charset="0"/>
                        <a:ea typeface="Cambria Math" panose="02040503050406030204" pitchFamily="18" charset="0"/>
                      </a:rPr>
                      <m:t>α</m:t>
                    </m:r>
                  </m:oMath>
                </a14:m>
                <a:r>
                  <a:rPr lang="ru-RU" altLang="ru-RU" dirty="0"/>
                  <a:t> против часовой стрелки. Соединим отрезком полученные точки </a:t>
                </a:r>
                <a:r>
                  <a:rPr lang="en-US" altLang="ru-RU" dirty="0"/>
                  <a:t>A’ </a:t>
                </a:r>
                <a:r>
                  <a:rPr lang="ru-RU" altLang="ru-RU" dirty="0"/>
                  <a:t>и </a:t>
                </a:r>
                <a:r>
                  <a:rPr lang="en-US" altLang="ru-RU" dirty="0"/>
                  <a:t>B’.</a:t>
                </a:r>
                <a:endParaRPr lang="ru-RU" altLang="ru-RU" dirty="0"/>
              </a:p>
            </p:txBody>
          </p:sp>
        </mc:Choice>
        <mc:Fallback xmlns="">
          <p:sp>
            <p:nvSpPr>
              <p:cNvPr id="14339" name="Text Box 1027"/>
              <p:cNvSpPr txBox="1">
                <a:spLocks noRot="1" noChangeAspect="1" noMove="1" noResize="1" noEditPoints="1" noAdjustHandles="1" noChangeArrowheads="1" noChangeShapeType="1" noTextEdit="1"/>
              </p:cNvSpPr>
              <p:nvPr/>
            </p:nvSpPr>
            <p:spPr bwMode="auto">
              <a:xfrm>
                <a:off x="-9728" y="44624"/>
                <a:ext cx="9144000" cy="2308324"/>
              </a:xfrm>
              <a:prstGeom prst="rect">
                <a:avLst/>
              </a:prstGeom>
              <a:blipFill>
                <a:blip r:embed="rId3" cstate="print"/>
                <a:stretch>
                  <a:fillRect l="-1000" t="-2111" r="-1067" b="-5013"/>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pic>
        <p:nvPicPr>
          <p:cNvPr id="5" name="Рисунок 4"/>
          <p:cNvPicPr>
            <a:picLocks noChangeAspect="1"/>
          </p:cNvPicPr>
          <p:nvPr/>
        </p:nvPicPr>
        <p:blipFill>
          <a:blip r:embed="rId4" cstate="print"/>
          <a:stretch>
            <a:fillRect/>
          </a:stretch>
        </p:blipFill>
        <p:spPr>
          <a:xfrm>
            <a:off x="1763688" y="2492896"/>
            <a:ext cx="5124608" cy="4055445"/>
          </a:xfrm>
          <a:prstGeom prst="rect">
            <a:avLst/>
          </a:prstGeom>
        </p:spPr>
      </p:pic>
    </p:spTree>
    <p:extLst>
      <p:ext uri="{BB962C8B-B14F-4D97-AF65-F5344CB8AC3E}">
        <p14:creationId xmlns:p14="http://schemas.microsoft.com/office/powerpoint/2010/main" val="663187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7"/>
          <p:cNvSpPr txBox="1">
            <a:spLocks noChangeArrowheads="1"/>
          </p:cNvSpPr>
          <p:nvPr/>
        </p:nvSpPr>
        <p:spPr bwMode="auto">
          <a:xfrm>
            <a:off x="-9728" y="44624"/>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ts val="0"/>
              </a:spcBef>
            </a:pPr>
            <a:r>
              <a:rPr lang="ru-RU" altLang="ru-RU" dirty="0"/>
              <a:t>	 Уберём лишние фигуры, изменим цвет. Кликнем правой кнопкой «мыши» по точке </a:t>
            </a:r>
            <a:r>
              <a:rPr lang="en-US" altLang="ru-RU" dirty="0"/>
              <a:t>B”</a:t>
            </a:r>
            <a:r>
              <a:rPr lang="ru-RU" altLang="ru-RU" dirty="0"/>
              <a:t>, и выберем строку «Оставлять след».</a:t>
            </a:r>
            <a:r>
              <a:rPr lang="en-US" altLang="ru-RU" dirty="0"/>
              <a:t> </a:t>
            </a:r>
            <a:r>
              <a:rPr lang="ru-RU" altLang="ru-RU" dirty="0"/>
              <a:t>Кликнем правой кнопкой «мыши» по ползунку и выберем строку «Анимировать». В результате окружность будет катиться по окружности, а закреплённая точка будет описывать кардиоиду.</a:t>
            </a:r>
          </a:p>
        </p:txBody>
      </p:sp>
      <p:pic>
        <p:nvPicPr>
          <p:cNvPr id="2" name="Рисунок 1"/>
          <p:cNvPicPr>
            <a:picLocks noChangeAspect="1"/>
          </p:cNvPicPr>
          <p:nvPr/>
        </p:nvPicPr>
        <p:blipFill>
          <a:blip r:embed="rId3" cstate="print"/>
          <a:stretch>
            <a:fillRect/>
          </a:stretch>
        </p:blipFill>
        <p:spPr>
          <a:xfrm>
            <a:off x="1763688" y="2132856"/>
            <a:ext cx="5368524" cy="4248472"/>
          </a:xfrm>
          <a:prstGeom prst="rect">
            <a:avLst/>
          </a:prstGeom>
        </p:spPr>
      </p:pic>
    </p:spTree>
    <p:extLst>
      <p:ext uri="{BB962C8B-B14F-4D97-AF65-F5344CB8AC3E}">
        <p14:creationId xmlns:p14="http://schemas.microsoft.com/office/powerpoint/2010/main" val="40451702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0"/>
            <a:ext cx="7772400" cy="457200"/>
          </a:xfrm>
        </p:spPr>
        <p:txBody>
          <a:bodyPr/>
          <a:lstStyle/>
          <a:p>
            <a:pPr eaLnBrk="1" hangingPunct="1"/>
            <a:r>
              <a:rPr lang="ru-RU" altLang="ru-RU" sz="3600" dirty="0">
                <a:solidFill>
                  <a:srgbClr val="FF3300"/>
                </a:solidFill>
              </a:rPr>
              <a:t>Удлинённая кардиоида</a:t>
            </a:r>
          </a:p>
        </p:txBody>
      </p:sp>
      <p:sp>
        <p:nvSpPr>
          <p:cNvPr id="30723" name="Text Box 3"/>
          <p:cNvSpPr txBox="1">
            <a:spLocks noChangeArrowheads="1"/>
          </p:cNvSpPr>
          <p:nvPr/>
        </p:nvSpPr>
        <p:spPr bwMode="auto">
          <a:xfrm>
            <a:off x="0" y="4572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Траектория движения</a:t>
            </a:r>
            <a:r>
              <a:rPr lang="ru-RU" altLang="ru-RU" dirty="0">
                <a:cs typeface="Times New Roman" panose="02020603050405020304" pitchFamily="18" charset="0"/>
              </a:rPr>
              <a:t> точк</a:t>
            </a:r>
            <a:r>
              <a:rPr lang="ru-RU" altLang="ru-RU" dirty="0"/>
              <a:t>и</a:t>
            </a:r>
            <a:r>
              <a:rPr lang="ru-RU" altLang="ru-RU" dirty="0">
                <a:cs typeface="Times New Roman" panose="02020603050405020304" pitchFamily="18" charset="0"/>
              </a:rPr>
              <a:t>, закреплённ</a:t>
            </a:r>
            <a:r>
              <a:rPr lang="ru-RU" altLang="ru-RU" dirty="0"/>
              <a:t>ой</a:t>
            </a:r>
            <a:r>
              <a:rPr lang="ru-RU" altLang="ru-RU" dirty="0">
                <a:cs typeface="Times New Roman" panose="02020603050405020304" pitchFamily="18" charset="0"/>
              </a:rPr>
              <a:t> на </a:t>
            </a:r>
            <a:r>
              <a:rPr lang="ru-RU" altLang="ru-RU" dirty="0"/>
              <a:t>продолжении радиуса </a:t>
            </a:r>
            <a:r>
              <a:rPr lang="ru-RU" altLang="ru-RU" dirty="0">
                <a:cs typeface="Times New Roman" panose="02020603050405020304" pitchFamily="18" charset="0"/>
              </a:rPr>
              <a:t>окружности, катящейся по </a:t>
            </a:r>
            <a:r>
              <a:rPr lang="ru-RU" altLang="ru-RU" dirty="0"/>
              <a:t>другой окружности того же радиуса</a:t>
            </a:r>
            <a:r>
              <a:rPr lang="ru-RU" altLang="ru-RU" dirty="0">
                <a:cs typeface="Times New Roman" panose="02020603050405020304" pitchFamily="18" charset="0"/>
              </a:rPr>
              <a:t>, называется</a:t>
            </a:r>
            <a:r>
              <a:rPr lang="ru-RU" altLang="ru-RU" dirty="0">
                <a:solidFill>
                  <a:schemeClr val="accent1"/>
                </a:solidFill>
                <a:cs typeface="Times New Roman" panose="02020603050405020304" pitchFamily="18" charset="0"/>
              </a:rPr>
              <a:t> </a:t>
            </a:r>
            <a:r>
              <a:rPr lang="ru-RU" altLang="ru-RU" dirty="0">
                <a:solidFill>
                  <a:srgbClr val="FF3300"/>
                </a:solidFill>
              </a:rPr>
              <a:t>удлинённой карди</a:t>
            </a:r>
            <a:r>
              <a:rPr lang="ru-RU" altLang="ru-RU" dirty="0">
                <a:solidFill>
                  <a:srgbClr val="FF3300"/>
                </a:solidFill>
                <a:cs typeface="Times New Roman" panose="02020603050405020304" pitchFamily="18" charset="0"/>
              </a:rPr>
              <a:t>оидой.</a:t>
            </a:r>
            <a:r>
              <a:rPr lang="ru-RU" altLang="ru-RU" dirty="0">
                <a:solidFill>
                  <a:srgbClr val="FF3300"/>
                </a:solidFill>
              </a:rPr>
              <a:t> </a:t>
            </a:r>
            <a:endParaRPr lang="ru-RU" altLang="ru-RU" dirty="0"/>
          </a:p>
        </p:txBody>
      </p:sp>
      <p:sp>
        <p:nvSpPr>
          <p:cNvPr id="30724" name="Text Box 8"/>
          <p:cNvSpPr txBox="1">
            <a:spLocks noChangeArrowheads="1"/>
          </p:cNvSpPr>
          <p:nvPr/>
        </p:nvSpPr>
        <p:spPr bwMode="auto">
          <a:xfrm>
            <a:off x="0" y="1524000"/>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Пусть точка закреплена на продолжении радиуса окружности, находящейся в положении </a:t>
            </a:r>
            <a:r>
              <a:rPr lang="en-US" altLang="ru-RU" i="1" dirty="0">
                <a:cs typeface="Times New Roman" panose="02020603050405020304" pitchFamily="18" charset="0"/>
              </a:rPr>
              <a:t>A</a:t>
            </a:r>
            <a:r>
              <a:rPr lang="ru-RU" altLang="ru-RU" dirty="0">
                <a:cs typeface="Times New Roman" panose="02020603050405020304" pitchFamily="18" charset="0"/>
              </a:rPr>
              <a:t>. Отметьте положение этой точки, когда катящаяся окружность достигнет точки: а) </a:t>
            </a:r>
            <a:r>
              <a:rPr lang="en-US" altLang="ru-RU" i="1" dirty="0">
                <a:cs typeface="Times New Roman" panose="02020603050405020304" pitchFamily="18" charset="0"/>
              </a:rPr>
              <a:t>A</a:t>
            </a:r>
            <a:r>
              <a:rPr lang="ru-RU" altLang="ru-RU" baseline="-30000" dirty="0">
                <a:cs typeface="Times New Roman" panose="02020603050405020304" pitchFamily="18" charset="0"/>
              </a:rPr>
              <a:t>4</a:t>
            </a:r>
            <a:r>
              <a:rPr lang="ru-RU" altLang="ru-RU" dirty="0">
                <a:cs typeface="Times New Roman" panose="02020603050405020304" pitchFamily="18" charset="0"/>
              </a:rPr>
              <a:t>; б) </a:t>
            </a:r>
            <a:r>
              <a:rPr lang="en-US" altLang="ru-RU" i="1" dirty="0">
                <a:cs typeface="Times New Roman" panose="02020603050405020304" pitchFamily="18" charset="0"/>
              </a:rPr>
              <a:t>A</a:t>
            </a:r>
            <a:r>
              <a:rPr lang="ru-RU" altLang="ru-RU" baseline="-30000" dirty="0">
                <a:cs typeface="Times New Roman" panose="02020603050405020304" pitchFamily="18" charset="0"/>
              </a:rPr>
              <a:t>2</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в) </a:t>
            </a:r>
            <a:r>
              <a:rPr lang="en-US" altLang="ru-RU" i="1" dirty="0">
                <a:cs typeface="Times New Roman" panose="02020603050405020304" pitchFamily="18" charset="0"/>
              </a:rPr>
              <a:t>A</a:t>
            </a:r>
            <a:r>
              <a:rPr lang="ru-RU" altLang="ru-RU" baseline="-30000" dirty="0">
                <a:cs typeface="Times New Roman" panose="02020603050405020304" pitchFamily="18" charset="0"/>
              </a:rPr>
              <a:t>6</a:t>
            </a:r>
            <a:r>
              <a:rPr lang="ru-RU" altLang="ru-RU" dirty="0">
                <a:cs typeface="Times New Roman" panose="02020603050405020304" pitchFamily="18" charset="0"/>
              </a:rPr>
              <a:t>; г) </a:t>
            </a:r>
            <a:r>
              <a:rPr lang="en-US" altLang="ru-RU" i="1" dirty="0">
                <a:cs typeface="Times New Roman" panose="02020603050405020304" pitchFamily="18" charset="0"/>
              </a:rPr>
              <a:t>A</a:t>
            </a:r>
            <a:r>
              <a:rPr lang="ru-RU" altLang="ru-RU" baseline="-30000" dirty="0">
                <a:cs typeface="Times New Roman" panose="02020603050405020304" pitchFamily="18" charset="0"/>
              </a:rPr>
              <a:t>1</a:t>
            </a:r>
            <a:r>
              <a:rPr lang="ru-RU" altLang="ru-RU" dirty="0">
                <a:cs typeface="Times New Roman" panose="02020603050405020304" pitchFamily="18" charset="0"/>
              </a:rPr>
              <a:t>; д) </a:t>
            </a:r>
            <a:r>
              <a:rPr lang="en-US" altLang="ru-RU" i="1" dirty="0">
                <a:cs typeface="Times New Roman" panose="02020603050405020304" pitchFamily="18" charset="0"/>
              </a:rPr>
              <a:t>A</a:t>
            </a:r>
            <a:r>
              <a:rPr lang="ru-RU" altLang="ru-RU" baseline="-30000" dirty="0">
                <a:cs typeface="Times New Roman" panose="02020603050405020304" pitchFamily="18" charset="0"/>
              </a:rPr>
              <a:t>3</a:t>
            </a:r>
            <a:r>
              <a:rPr lang="ru-RU" altLang="ru-RU" dirty="0">
                <a:cs typeface="Times New Roman" panose="02020603050405020304" pitchFamily="18" charset="0"/>
              </a:rPr>
              <a:t>; е) </a:t>
            </a:r>
            <a:r>
              <a:rPr lang="en-US" altLang="ru-RU" i="1" dirty="0">
                <a:cs typeface="Times New Roman" panose="02020603050405020304" pitchFamily="18" charset="0"/>
              </a:rPr>
              <a:t>A</a:t>
            </a:r>
            <a:r>
              <a:rPr lang="ru-RU" altLang="ru-RU" baseline="-30000" dirty="0">
                <a:cs typeface="Times New Roman" panose="02020603050405020304" pitchFamily="18" charset="0"/>
              </a:rPr>
              <a:t>5</a:t>
            </a:r>
            <a:r>
              <a:rPr lang="ru-RU" altLang="ru-RU" dirty="0">
                <a:cs typeface="Times New Roman" panose="02020603050405020304" pitchFamily="18" charset="0"/>
              </a:rPr>
              <a:t>; ж) </a:t>
            </a:r>
            <a:r>
              <a:rPr lang="en-US" altLang="ru-RU" i="1" dirty="0">
                <a:cs typeface="Times New Roman" panose="02020603050405020304" pitchFamily="18" charset="0"/>
              </a:rPr>
              <a:t>A</a:t>
            </a:r>
            <a:r>
              <a:rPr lang="ru-RU" altLang="ru-RU" baseline="-30000" dirty="0">
                <a:cs typeface="Times New Roman" panose="02020603050405020304" pitchFamily="18" charset="0"/>
              </a:rPr>
              <a:t>7</a:t>
            </a:r>
            <a:r>
              <a:rPr lang="ru-RU" altLang="ru-RU" dirty="0">
                <a:cs typeface="Times New Roman" panose="02020603050405020304" pitchFamily="18" charset="0"/>
              </a:rPr>
              <a:t>. Соедините полученные точки плавной кривой.</a:t>
            </a:r>
            <a:r>
              <a:rPr lang="ru-RU" altLang="ru-RU" dirty="0"/>
              <a:t> </a:t>
            </a:r>
          </a:p>
        </p:txBody>
      </p:sp>
      <p:pic>
        <p:nvPicPr>
          <p:cNvPr id="3072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200400"/>
            <a:ext cx="3795713"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8050" y="3200400"/>
            <a:ext cx="3706812" cy="332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975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animEffect transition="in" filter="wipe(right)">
                                      <p:cBhvr>
                                        <p:cTn id="7"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457200"/>
          </a:xfrm>
        </p:spPr>
        <p:txBody>
          <a:bodyPr/>
          <a:lstStyle/>
          <a:p>
            <a:pPr eaLnBrk="1" hangingPunct="1"/>
            <a:r>
              <a:rPr lang="ru-RU" altLang="ru-RU" sz="3600">
                <a:solidFill>
                  <a:srgbClr val="FF3300"/>
                </a:solidFill>
              </a:rPr>
              <a:t>Укороченная кардиоида</a:t>
            </a:r>
          </a:p>
        </p:txBody>
      </p:sp>
      <p:sp>
        <p:nvSpPr>
          <p:cNvPr id="31747" name="Text Box 3"/>
          <p:cNvSpPr txBox="1">
            <a:spLocks noChangeArrowheads="1"/>
          </p:cNvSpPr>
          <p:nvPr/>
        </p:nvSpPr>
        <p:spPr bwMode="auto">
          <a:xfrm>
            <a:off x="0" y="3810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Траектория движения</a:t>
            </a:r>
            <a:r>
              <a:rPr lang="ru-RU" altLang="ru-RU" dirty="0">
                <a:cs typeface="Times New Roman" panose="02020603050405020304" pitchFamily="18" charset="0"/>
              </a:rPr>
              <a:t> точк</a:t>
            </a:r>
            <a:r>
              <a:rPr lang="ru-RU" altLang="ru-RU" dirty="0"/>
              <a:t>и</a:t>
            </a:r>
            <a:r>
              <a:rPr lang="ru-RU" altLang="ru-RU" dirty="0">
                <a:cs typeface="Times New Roman" panose="02020603050405020304" pitchFamily="18" charset="0"/>
              </a:rPr>
              <a:t>, закреплённ</a:t>
            </a:r>
            <a:r>
              <a:rPr lang="ru-RU" altLang="ru-RU" dirty="0"/>
              <a:t>ой</a:t>
            </a:r>
            <a:r>
              <a:rPr lang="ru-RU" altLang="ru-RU" dirty="0">
                <a:cs typeface="Times New Roman" panose="02020603050405020304" pitchFamily="18" charset="0"/>
              </a:rPr>
              <a:t> на </a:t>
            </a:r>
            <a:r>
              <a:rPr lang="ru-RU" altLang="ru-RU" dirty="0"/>
              <a:t>радиусе внутри </a:t>
            </a:r>
            <a:r>
              <a:rPr lang="ru-RU" altLang="ru-RU" dirty="0">
                <a:cs typeface="Times New Roman" panose="02020603050405020304" pitchFamily="18" charset="0"/>
              </a:rPr>
              <a:t>окружности, катящейся </a:t>
            </a:r>
            <a:r>
              <a:rPr lang="ru-RU" altLang="ru-RU" dirty="0"/>
              <a:t>по другой окружности того же радиуса</a:t>
            </a:r>
            <a:r>
              <a:rPr lang="ru-RU" altLang="ru-RU" dirty="0">
                <a:cs typeface="Times New Roman" panose="02020603050405020304" pitchFamily="18" charset="0"/>
              </a:rPr>
              <a:t>, называется</a:t>
            </a:r>
            <a:r>
              <a:rPr lang="ru-RU" altLang="ru-RU" dirty="0">
                <a:solidFill>
                  <a:schemeClr val="accent1"/>
                </a:solidFill>
                <a:cs typeface="Times New Roman" panose="02020603050405020304" pitchFamily="18" charset="0"/>
              </a:rPr>
              <a:t> </a:t>
            </a:r>
            <a:r>
              <a:rPr lang="ru-RU" altLang="ru-RU" dirty="0">
                <a:solidFill>
                  <a:srgbClr val="FF3300"/>
                </a:solidFill>
              </a:rPr>
              <a:t>укороченной карди</a:t>
            </a:r>
            <a:r>
              <a:rPr lang="ru-RU" altLang="ru-RU" dirty="0">
                <a:solidFill>
                  <a:srgbClr val="FF3300"/>
                </a:solidFill>
                <a:cs typeface="Times New Roman" panose="02020603050405020304" pitchFamily="18" charset="0"/>
              </a:rPr>
              <a:t>оидой.</a:t>
            </a:r>
            <a:r>
              <a:rPr lang="ru-RU" altLang="ru-RU" dirty="0">
                <a:solidFill>
                  <a:srgbClr val="FF3300"/>
                </a:solidFill>
              </a:rPr>
              <a:t> </a:t>
            </a:r>
            <a:endParaRPr lang="ru-RU" altLang="ru-RU" dirty="0"/>
          </a:p>
        </p:txBody>
      </p:sp>
      <p:sp>
        <p:nvSpPr>
          <p:cNvPr id="31748" name="Text Box 7"/>
          <p:cNvSpPr txBox="1">
            <a:spLocks noChangeArrowheads="1"/>
          </p:cNvSpPr>
          <p:nvPr/>
        </p:nvSpPr>
        <p:spPr bwMode="auto">
          <a:xfrm>
            <a:off x="0" y="14478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Пусть точка закреплена на радиусе окружности, находящейся в положении </a:t>
            </a:r>
            <a:r>
              <a:rPr lang="en-US" altLang="ru-RU" i="1" dirty="0">
                <a:cs typeface="Times New Roman" panose="02020603050405020304" pitchFamily="18" charset="0"/>
              </a:rPr>
              <a:t>A</a:t>
            </a:r>
            <a:r>
              <a:rPr lang="ru-RU" altLang="ru-RU" dirty="0">
                <a:cs typeface="Times New Roman" panose="02020603050405020304" pitchFamily="18" charset="0"/>
              </a:rPr>
              <a:t>. Отметьте положение этой точки, когда катящаяся окружность достигнет точки: а) </a:t>
            </a:r>
            <a:r>
              <a:rPr lang="en-US" altLang="ru-RU" i="1" dirty="0">
                <a:cs typeface="Times New Roman" panose="02020603050405020304" pitchFamily="18" charset="0"/>
              </a:rPr>
              <a:t>A</a:t>
            </a:r>
            <a:r>
              <a:rPr lang="ru-RU" altLang="ru-RU" baseline="-30000" dirty="0">
                <a:cs typeface="Times New Roman" panose="02020603050405020304" pitchFamily="18" charset="0"/>
              </a:rPr>
              <a:t>4</a:t>
            </a:r>
            <a:r>
              <a:rPr lang="ru-RU" altLang="ru-RU" dirty="0">
                <a:cs typeface="Times New Roman" panose="02020603050405020304" pitchFamily="18" charset="0"/>
              </a:rPr>
              <a:t>; б) </a:t>
            </a:r>
            <a:r>
              <a:rPr lang="en-US" altLang="ru-RU" i="1" dirty="0">
                <a:cs typeface="Times New Roman" panose="02020603050405020304" pitchFamily="18" charset="0"/>
              </a:rPr>
              <a:t>A</a:t>
            </a:r>
            <a:r>
              <a:rPr lang="ru-RU" altLang="ru-RU" baseline="-30000" dirty="0">
                <a:cs typeface="Times New Roman" panose="02020603050405020304" pitchFamily="18" charset="0"/>
              </a:rPr>
              <a:t>2</a:t>
            </a:r>
            <a:r>
              <a:rPr lang="ru-RU" altLang="ru-RU" dirty="0">
                <a:cs typeface="Times New Roman" panose="02020603050405020304" pitchFamily="18" charset="0"/>
              </a:rPr>
              <a:t>; в) </a:t>
            </a:r>
            <a:r>
              <a:rPr lang="en-US" altLang="ru-RU" i="1" dirty="0">
                <a:cs typeface="Times New Roman" panose="02020603050405020304" pitchFamily="18" charset="0"/>
              </a:rPr>
              <a:t>A</a:t>
            </a:r>
            <a:r>
              <a:rPr lang="ru-RU" altLang="ru-RU" baseline="-30000" dirty="0">
                <a:cs typeface="Times New Roman" panose="02020603050405020304" pitchFamily="18" charset="0"/>
              </a:rPr>
              <a:t>6</a:t>
            </a:r>
            <a:r>
              <a:rPr lang="ru-RU" altLang="ru-RU" dirty="0">
                <a:cs typeface="Times New Roman" panose="02020603050405020304" pitchFamily="18" charset="0"/>
              </a:rPr>
              <a:t>; г) </a:t>
            </a:r>
            <a:r>
              <a:rPr lang="en-US" altLang="ru-RU" i="1" dirty="0">
                <a:cs typeface="Times New Roman" panose="02020603050405020304" pitchFamily="18" charset="0"/>
              </a:rPr>
              <a:t>A</a:t>
            </a:r>
            <a:r>
              <a:rPr lang="ru-RU" altLang="ru-RU" baseline="-30000" dirty="0">
                <a:cs typeface="Times New Roman" panose="02020603050405020304" pitchFamily="18" charset="0"/>
              </a:rPr>
              <a:t>1</a:t>
            </a:r>
            <a:r>
              <a:rPr lang="ru-RU" altLang="ru-RU" dirty="0">
                <a:cs typeface="Times New Roman" panose="02020603050405020304" pitchFamily="18" charset="0"/>
              </a:rPr>
              <a:t>; д) </a:t>
            </a:r>
            <a:r>
              <a:rPr lang="en-US" altLang="ru-RU" i="1" dirty="0">
                <a:cs typeface="Times New Roman" panose="02020603050405020304" pitchFamily="18" charset="0"/>
              </a:rPr>
              <a:t>A</a:t>
            </a:r>
            <a:r>
              <a:rPr lang="ru-RU" altLang="ru-RU" baseline="-30000" dirty="0">
                <a:cs typeface="Times New Roman" panose="02020603050405020304" pitchFamily="18" charset="0"/>
              </a:rPr>
              <a:t>3</a:t>
            </a:r>
            <a:r>
              <a:rPr lang="ru-RU" altLang="ru-RU" dirty="0">
                <a:cs typeface="Times New Roman" panose="02020603050405020304" pitchFamily="18" charset="0"/>
              </a:rPr>
              <a:t>; е) </a:t>
            </a:r>
            <a:r>
              <a:rPr lang="en-US" altLang="ru-RU" i="1" dirty="0">
                <a:cs typeface="Times New Roman" panose="02020603050405020304" pitchFamily="18" charset="0"/>
              </a:rPr>
              <a:t>A</a:t>
            </a:r>
            <a:r>
              <a:rPr lang="ru-RU" altLang="ru-RU" baseline="-30000" dirty="0">
                <a:cs typeface="Times New Roman" panose="02020603050405020304" pitchFamily="18" charset="0"/>
              </a:rPr>
              <a:t>5</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ж) </a:t>
            </a:r>
            <a:r>
              <a:rPr lang="en-US" altLang="ru-RU" i="1" dirty="0">
                <a:cs typeface="Times New Roman" panose="02020603050405020304" pitchFamily="18" charset="0"/>
              </a:rPr>
              <a:t>A</a:t>
            </a:r>
            <a:r>
              <a:rPr lang="ru-RU" altLang="ru-RU" baseline="-30000" dirty="0">
                <a:cs typeface="Times New Roman" panose="02020603050405020304" pitchFamily="18" charset="0"/>
              </a:rPr>
              <a:t>7</a:t>
            </a:r>
            <a:r>
              <a:rPr lang="ru-RU" altLang="ru-RU" dirty="0">
                <a:cs typeface="Times New Roman" panose="02020603050405020304" pitchFamily="18" charset="0"/>
              </a:rPr>
              <a:t>. Соедините полученные точки плавной кривой.</a:t>
            </a:r>
            <a:r>
              <a:rPr lang="ru-RU" altLang="ru-RU" dirty="0"/>
              <a:t> </a:t>
            </a:r>
          </a:p>
        </p:txBody>
      </p:sp>
      <p:pic>
        <p:nvPicPr>
          <p:cNvPr id="3174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124200"/>
            <a:ext cx="3795713"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124200"/>
            <a:ext cx="3462337" cy="336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12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wipe(right)">
                                      <p:cBhvr>
                                        <p:cTn id="7"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0"/>
            <a:ext cx="7772400" cy="457200"/>
          </a:xfrm>
        </p:spPr>
        <p:txBody>
          <a:bodyPr/>
          <a:lstStyle/>
          <a:p>
            <a:pPr eaLnBrk="1" hangingPunct="1"/>
            <a:r>
              <a:rPr lang="ru-RU" altLang="ru-RU" sz="3600" dirty="0">
                <a:solidFill>
                  <a:srgbClr val="FF3300"/>
                </a:solidFill>
              </a:rPr>
              <a:t>Лабораторная работа</a:t>
            </a:r>
          </a:p>
        </p:txBody>
      </p:sp>
      <p:sp>
        <p:nvSpPr>
          <p:cNvPr id="14339" name="Text Box 1027"/>
          <p:cNvSpPr txBox="1">
            <a:spLocks noChangeArrowheads="1"/>
          </p:cNvSpPr>
          <p:nvPr/>
        </p:nvSpPr>
        <p:spPr bwMode="auto">
          <a:xfrm>
            <a:off x="0" y="465162"/>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удлинённой и укороченной кардиоиды можно воспользоваться ранее полученной </a:t>
            </a:r>
            <a:r>
              <a:rPr lang="ru-RU" altLang="ru-RU" dirty="0" err="1"/>
              <a:t>кардиодой</a:t>
            </a:r>
            <a:r>
              <a:rPr lang="ru-RU" altLang="ru-RU" dirty="0"/>
              <a:t> в программе </a:t>
            </a:r>
            <a:r>
              <a:rPr lang="en-US" altLang="ru-RU" dirty="0" err="1"/>
              <a:t>GeoGebra</a:t>
            </a:r>
            <a:r>
              <a:rPr lang="en-US" altLang="ru-RU" dirty="0"/>
              <a:t>. </a:t>
            </a:r>
            <a:r>
              <a:rPr lang="ru-RU" altLang="ru-RU" dirty="0"/>
              <a:t>Для этого создадим ещё один ползунок </a:t>
            </a:r>
            <a:r>
              <a:rPr lang="en-US" altLang="ru-RU" dirty="0"/>
              <a:t>a</a:t>
            </a:r>
            <a:r>
              <a:rPr lang="ru-RU" altLang="ru-RU" dirty="0"/>
              <a:t>, изменяющийся, например, от 1 до 3</a:t>
            </a:r>
            <a:r>
              <a:rPr lang="en-US" altLang="ru-RU" dirty="0"/>
              <a:t>.</a:t>
            </a:r>
            <a:r>
              <a:rPr lang="ru-RU" altLang="ru-RU" dirty="0"/>
              <a:t> Изменим координаты точки </a:t>
            </a:r>
            <a:r>
              <a:rPr lang="en-US" altLang="ru-RU" dirty="0"/>
              <a:t>B</a:t>
            </a:r>
            <a:r>
              <a:rPr lang="ru-RU" altLang="ru-RU" dirty="0"/>
              <a:t>, поставив </a:t>
            </a:r>
            <a:br>
              <a:rPr lang="ru-RU" altLang="ru-RU" dirty="0"/>
            </a:br>
            <a:r>
              <a:rPr lang="ru-RU" altLang="ru-RU" dirty="0"/>
              <a:t>(</a:t>
            </a:r>
            <a:r>
              <a:rPr lang="en-US" altLang="ru-RU" dirty="0"/>
              <a:t>|a-1|,0)</a:t>
            </a:r>
            <a:r>
              <a:rPr lang="ru-RU" altLang="ru-RU" dirty="0"/>
              <a:t>. В случае 1 </a:t>
            </a:r>
            <a:r>
              <a:rPr lang="en-US" altLang="ru-RU" dirty="0"/>
              <a:t>&lt; a &lt; 2 </a:t>
            </a:r>
            <a:r>
              <a:rPr lang="ru-RU" altLang="ru-RU" dirty="0"/>
              <a:t>получим удлинённую кардиоиду. </a:t>
            </a:r>
            <a:br>
              <a:rPr lang="ru-RU" altLang="ru-RU" dirty="0"/>
            </a:br>
            <a:r>
              <a:rPr lang="ru-RU" altLang="ru-RU" dirty="0"/>
              <a:t>В случае </a:t>
            </a:r>
            <a:r>
              <a:rPr lang="en-US" altLang="ru-RU" dirty="0"/>
              <a:t>2 &lt; a &lt; 3 </a:t>
            </a:r>
            <a:r>
              <a:rPr lang="ru-RU" altLang="ru-RU" dirty="0"/>
              <a:t>получим укороченную кардиоиду.</a:t>
            </a:r>
          </a:p>
        </p:txBody>
      </p:sp>
      <p:pic>
        <p:nvPicPr>
          <p:cNvPr id="2" name="Рисунок 1"/>
          <p:cNvPicPr>
            <a:picLocks noChangeAspect="1"/>
          </p:cNvPicPr>
          <p:nvPr/>
        </p:nvPicPr>
        <p:blipFill>
          <a:blip r:embed="rId3" cstate="print"/>
          <a:stretch>
            <a:fillRect/>
          </a:stretch>
        </p:blipFill>
        <p:spPr>
          <a:xfrm>
            <a:off x="323528" y="2996952"/>
            <a:ext cx="4028777" cy="3188240"/>
          </a:xfrm>
          <a:prstGeom prst="rect">
            <a:avLst/>
          </a:prstGeom>
        </p:spPr>
      </p:pic>
      <p:pic>
        <p:nvPicPr>
          <p:cNvPr id="5" name="Рисунок 4"/>
          <p:cNvPicPr>
            <a:picLocks noChangeAspect="1"/>
          </p:cNvPicPr>
          <p:nvPr/>
        </p:nvPicPr>
        <p:blipFill>
          <a:blip r:embed="rId4" cstate="print"/>
          <a:stretch>
            <a:fillRect/>
          </a:stretch>
        </p:blipFill>
        <p:spPr>
          <a:xfrm>
            <a:off x="4788024" y="2996952"/>
            <a:ext cx="4028776" cy="3188240"/>
          </a:xfrm>
          <a:prstGeom prst="rect">
            <a:avLst/>
          </a:prstGeom>
        </p:spPr>
      </p:pic>
    </p:spTree>
    <p:extLst>
      <p:ext uri="{BB962C8B-B14F-4D97-AF65-F5344CB8AC3E}">
        <p14:creationId xmlns:p14="http://schemas.microsoft.com/office/powerpoint/2010/main" val="691645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24579" name="Text Box 1027"/>
          <p:cNvSpPr txBox="1">
            <a:spLocks noChangeArrowheads="1"/>
          </p:cNvSpPr>
          <p:nvPr/>
        </p:nvSpPr>
        <p:spPr bwMode="auto">
          <a:xfrm>
            <a:off x="0" y="609600"/>
            <a:ext cx="91440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На клетчатой бумаге нарисуйте два «правильных» треугольника с общей стороной 8 клеток. Отметьте точку в вершине одного из них.</a:t>
            </a:r>
            <a:r>
              <a:rPr lang="ru-RU" altLang="ru-RU" dirty="0">
                <a:cs typeface="Times New Roman" panose="02020603050405020304" pitchFamily="18" charset="0"/>
              </a:rPr>
              <a:t> Нарисуйте траекторию движения точки, когда один треугольник катится по другому.</a:t>
            </a:r>
          </a:p>
        </p:txBody>
      </p:sp>
      <p:pic>
        <p:nvPicPr>
          <p:cNvPr id="2458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2349500"/>
            <a:ext cx="42195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6963" y="2359025"/>
            <a:ext cx="4219575"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wipe(right)">
                                      <p:cBhvr>
                                        <p:cTn id="7"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25603" name="Text Box 3"/>
          <p:cNvSpPr txBox="1">
            <a:spLocks noChangeArrowheads="1"/>
          </p:cNvSpPr>
          <p:nvPr/>
        </p:nvSpPr>
        <p:spPr bwMode="auto">
          <a:xfrm>
            <a:off x="0" y="6096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Для проведения лабораторной работы потребуется два правильных треугольника со стороной примерно 4 см, вырезанные из плотного картона, на одном углу которого вырезан небольшой уголок. </a:t>
            </a:r>
          </a:p>
        </p:txBody>
      </p:sp>
      <p:sp>
        <p:nvSpPr>
          <p:cNvPr id="25604" name="Text Box 4"/>
          <p:cNvSpPr txBox="1">
            <a:spLocks noChangeArrowheads="1"/>
          </p:cNvSpPr>
          <p:nvPr/>
        </p:nvSpPr>
        <p:spPr bwMode="auto">
          <a:xfrm>
            <a:off x="2667000" y="2133600"/>
            <a:ext cx="63246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Приклеиваем целый треугольник к листу бумаги. Устанавливаем треугольник </a:t>
            </a:r>
            <a:br>
              <a:rPr lang="ru-RU" altLang="ru-RU" dirty="0"/>
            </a:br>
            <a:r>
              <a:rPr lang="ru-RU" altLang="ru-RU" dirty="0"/>
              <a:t>с вырезанным уголком так, чтобы сторона </a:t>
            </a:r>
            <a:br>
              <a:rPr lang="ru-RU" altLang="ru-RU" dirty="0"/>
            </a:br>
            <a:r>
              <a:rPr lang="ru-RU" altLang="ru-RU" dirty="0"/>
              <a:t>с вырезанным уголком треугольника касалась стороны закреплённого треугольника.</a:t>
            </a:r>
            <a:r>
              <a:rPr lang="en-US" altLang="ru-RU" dirty="0"/>
              <a:t> </a:t>
            </a:r>
            <a:r>
              <a:rPr lang="ru-RU" altLang="ru-RU" dirty="0"/>
              <a:t>Поворачиваем треугольник с вырезанным уголком вокруг закреплённого треугольника и отмечаем карандашом положения вырезанного уголка. Соединяя дугами окружностей отмеченные точки, получаем искомую траекторию.</a:t>
            </a:r>
          </a:p>
        </p:txBody>
      </p:sp>
      <p:graphicFrame>
        <p:nvGraphicFramePr>
          <p:cNvPr id="25605" name="Object 7"/>
          <p:cNvGraphicFramePr>
            <a:graphicFrameLocks noChangeAspect="1"/>
          </p:cNvGraphicFramePr>
          <p:nvPr/>
        </p:nvGraphicFramePr>
        <p:xfrm>
          <a:off x="1143000" y="3124200"/>
          <a:ext cx="1190625" cy="695325"/>
        </p:xfrm>
        <a:graphic>
          <a:graphicData uri="http://schemas.openxmlformats.org/presentationml/2006/ole">
            <mc:AlternateContent xmlns:mc="http://schemas.openxmlformats.org/markup-compatibility/2006">
              <mc:Choice xmlns:v="urn:schemas-microsoft-com:vml" Requires="v">
                <p:oleObj spid="_x0000_s25671" name="Точечный рисунок" r:id="rId4" imgW="1190476" imgH="695238" progId="PBrush">
                  <p:embed/>
                </p:oleObj>
              </mc:Choice>
              <mc:Fallback>
                <p:oleObj name="Точечный рисунок" r:id="rId4" imgW="1190476" imgH="695238" progId="PBrush">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124200"/>
                        <a:ext cx="119062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744" name="Object 8"/>
          <p:cNvGraphicFramePr>
            <a:graphicFrameLocks noChangeAspect="1"/>
          </p:cNvGraphicFramePr>
          <p:nvPr/>
        </p:nvGraphicFramePr>
        <p:xfrm>
          <a:off x="304800" y="2362200"/>
          <a:ext cx="2047875" cy="2247900"/>
        </p:xfrm>
        <a:graphic>
          <a:graphicData uri="http://schemas.openxmlformats.org/presentationml/2006/ole">
            <mc:AlternateContent xmlns:mc="http://schemas.openxmlformats.org/markup-compatibility/2006">
              <mc:Choice xmlns:v="urn:schemas-microsoft-com:vml" Requires="v">
                <p:oleObj spid="_x0000_s25672" name="Точечный рисунок" r:id="rId6" imgW="2048161" imgH="2247619" progId="PBrush">
                  <p:embed/>
                </p:oleObj>
              </mc:Choice>
              <mc:Fallback>
                <p:oleObj name="Точечный рисунок" r:id="rId6" imgW="2048161" imgH="2247619" progId="PBrush">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362200"/>
                        <a:ext cx="20478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72744"/>
                                        </p:tgtEl>
                                        <p:attrNameLst>
                                          <p:attrName>style.visibility</p:attrName>
                                        </p:attrNameLst>
                                      </p:cBhvr>
                                      <p:to>
                                        <p:strVal val="visible"/>
                                      </p:to>
                                    </p:set>
                                    <p:animEffect transition="in" filter="wipe(right)">
                                      <p:cBhvr>
                                        <p:cTn id="7" dur="500"/>
                                        <p:tgtEl>
                                          <p:spTgt spid="372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52400" y="5334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2800" dirty="0">
                <a:cs typeface="Times New Roman" panose="02020603050405020304" pitchFamily="18" charset="0"/>
              </a:rPr>
              <a:t>Первым, кто  стал  изучать  циклоиду, был Галилео Галилей (1564–1642). Он же придумал и её название.</a:t>
            </a:r>
          </a:p>
        </p:txBody>
      </p:sp>
      <p:pic>
        <p:nvPicPr>
          <p:cNvPr id="3076" name="Picture 7" descr="C:\Documents and Settings\Администратор\Мои документы\VOL\Презентации\Вводный курс\Галилей.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2057400"/>
            <a:ext cx="35163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5982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траектории можно воспользоваться программой </a:t>
            </a:r>
            <a:r>
              <a:rPr lang="en-US" altLang="ru-RU" dirty="0" err="1"/>
              <a:t>GeoGebra</a:t>
            </a:r>
            <a:r>
              <a:rPr lang="en-US" altLang="ru-RU" dirty="0"/>
              <a:t>. </a:t>
            </a:r>
            <a:endParaRPr lang="ru-RU" altLang="ru-RU" dirty="0"/>
          </a:p>
        </p:txBody>
      </p:sp>
      <p:pic>
        <p:nvPicPr>
          <p:cNvPr id="2" name="Рисунок 1"/>
          <p:cNvPicPr>
            <a:picLocks noChangeAspect="1"/>
          </p:cNvPicPr>
          <p:nvPr/>
        </p:nvPicPr>
        <p:blipFill>
          <a:blip r:embed="rId3" cstate="print"/>
          <a:stretch>
            <a:fillRect/>
          </a:stretch>
        </p:blipFill>
        <p:spPr>
          <a:xfrm>
            <a:off x="1331640" y="1700808"/>
            <a:ext cx="5976676" cy="4509120"/>
          </a:xfrm>
          <a:prstGeom prst="rect">
            <a:avLst/>
          </a:prstGeom>
        </p:spPr>
      </p:pic>
    </p:spTree>
    <p:extLst>
      <p:ext uri="{BB962C8B-B14F-4D97-AF65-F5344CB8AC3E}">
        <p14:creationId xmlns:p14="http://schemas.microsoft.com/office/powerpoint/2010/main" val="3138227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26627" name="Text Box 3"/>
          <p:cNvSpPr txBox="1">
            <a:spLocks noChangeArrowheads="1"/>
          </p:cNvSpPr>
          <p:nvPr/>
        </p:nvSpPr>
        <p:spPr bwMode="auto">
          <a:xfrm>
            <a:off x="0" y="6096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dirty="0"/>
              <a:t>Нарисуйте траекторию движения вершины квадрата, катящегося </a:t>
            </a:r>
            <a:br>
              <a:rPr lang="ru-RU" altLang="ru-RU" dirty="0"/>
            </a:br>
            <a:r>
              <a:rPr lang="ru-RU" altLang="ru-RU" dirty="0"/>
              <a:t>с внешней стороны по другому квадрату.</a:t>
            </a:r>
          </a:p>
        </p:txBody>
      </p:sp>
      <p:pic>
        <p:nvPicPr>
          <p:cNvPr id="2662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213" y="1916113"/>
            <a:ext cx="42195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2213" y="1924050"/>
            <a:ext cx="421957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wipe(down)">
                                      <p:cBhvr>
                                        <p:cTn id="7"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27651" name="Text Box 1027"/>
          <p:cNvSpPr txBox="1">
            <a:spLocks noChangeArrowheads="1"/>
          </p:cNvSpPr>
          <p:nvPr/>
        </p:nvSpPr>
        <p:spPr bwMode="auto">
          <a:xfrm>
            <a:off x="0" y="609600"/>
            <a:ext cx="914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Для проведения лабораторной работы потребуется два квадрата со стороной примерно 4 см, вырезанные из плотного картона, на одном углу которого вырезан небольшой уголок. </a:t>
            </a:r>
          </a:p>
        </p:txBody>
      </p:sp>
      <p:sp>
        <p:nvSpPr>
          <p:cNvPr id="27652" name="Text Box 1028"/>
          <p:cNvSpPr txBox="1">
            <a:spLocks noChangeArrowheads="1"/>
          </p:cNvSpPr>
          <p:nvPr/>
        </p:nvSpPr>
        <p:spPr bwMode="auto">
          <a:xfrm>
            <a:off x="2971800" y="1828800"/>
            <a:ext cx="6019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Приклеиваем целый квадрат к листу бумаги. Устанавливаем квадрат </a:t>
            </a:r>
            <a:br>
              <a:rPr lang="ru-RU" altLang="ru-RU" dirty="0"/>
            </a:br>
            <a:r>
              <a:rPr lang="ru-RU" altLang="ru-RU" dirty="0"/>
              <a:t>с вырезанным уголком так, чтобы сторона с вырезанным уголком касалась стороны закреплённого квадрата.</a:t>
            </a:r>
            <a:r>
              <a:rPr lang="en-US" altLang="ru-RU" dirty="0"/>
              <a:t> </a:t>
            </a:r>
            <a:r>
              <a:rPr lang="ru-RU" altLang="ru-RU" dirty="0"/>
              <a:t>Поворачиваем квадрат с вырезанным уголком вокруг закреплённого квадрата и отмечаем карандашом положения вырезанного уголка. Соединяя дугами окружностей отмеченные точки, получаем искомую траекторию.</a:t>
            </a:r>
          </a:p>
        </p:txBody>
      </p:sp>
      <p:graphicFrame>
        <p:nvGraphicFramePr>
          <p:cNvPr id="27653" name="Object 1031"/>
          <p:cNvGraphicFramePr>
            <a:graphicFrameLocks noChangeAspect="1"/>
          </p:cNvGraphicFramePr>
          <p:nvPr/>
        </p:nvGraphicFramePr>
        <p:xfrm>
          <a:off x="1371600" y="3048000"/>
          <a:ext cx="1476375" cy="762000"/>
        </p:xfrm>
        <a:graphic>
          <a:graphicData uri="http://schemas.openxmlformats.org/presentationml/2006/ole">
            <mc:AlternateContent xmlns:mc="http://schemas.openxmlformats.org/markup-compatibility/2006">
              <mc:Choice xmlns:v="urn:schemas-microsoft-com:vml" Requires="v">
                <p:oleObj spid="_x0000_s27719" name="Точечный рисунок" r:id="rId4" imgW="1476190" imgH="762106" progId="PBrush">
                  <p:embed/>
                </p:oleObj>
              </mc:Choice>
              <mc:Fallback>
                <p:oleObj name="Точечный рисунок" r:id="rId4" imgW="1476190" imgH="762106" progId="PBrush">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048000"/>
                        <a:ext cx="1476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4792" name="Object 1032"/>
          <p:cNvGraphicFramePr>
            <a:graphicFrameLocks noChangeAspect="1"/>
          </p:cNvGraphicFramePr>
          <p:nvPr/>
        </p:nvGraphicFramePr>
        <p:xfrm>
          <a:off x="457200" y="2057400"/>
          <a:ext cx="2409825" cy="2419350"/>
        </p:xfrm>
        <a:graphic>
          <a:graphicData uri="http://schemas.openxmlformats.org/presentationml/2006/ole">
            <mc:AlternateContent xmlns:mc="http://schemas.openxmlformats.org/markup-compatibility/2006">
              <mc:Choice xmlns:v="urn:schemas-microsoft-com:vml" Requires="v">
                <p:oleObj spid="_x0000_s27720" name="Точечный рисунок" r:id="rId6" imgW="2409524" imgH="2419048" progId="PBrush">
                  <p:embed/>
                </p:oleObj>
              </mc:Choice>
              <mc:Fallback>
                <p:oleObj name="Точечный рисунок" r:id="rId6" imgW="2409524" imgH="2419048" progId="PBrush">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057400"/>
                        <a:ext cx="240982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74792"/>
                                        </p:tgtEl>
                                        <p:attrNameLst>
                                          <p:attrName>style.visibility</p:attrName>
                                        </p:attrNameLst>
                                      </p:cBhvr>
                                      <p:to>
                                        <p:strVal val="visible"/>
                                      </p:to>
                                    </p:set>
                                    <p:animEffect transition="in" filter="wipe(right)">
                                      <p:cBhvr>
                                        <p:cTn id="7" dur="500"/>
                                        <p:tgtEl>
                                          <p:spTgt spid="374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5982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траектории можно воспользоваться программой </a:t>
            </a:r>
            <a:r>
              <a:rPr lang="en-US" altLang="ru-RU" dirty="0" err="1"/>
              <a:t>GeoGebra</a:t>
            </a:r>
            <a:r>
              <a:rPr lang="en-US" altLang="ru-RU" dirty="0"/>
              <a:t>. </a:t>
            </a:r>
            <a:endParaRPr lang="ru-RU" altLang="ru-RU" dirty="0"/>
          </a:p>
        </p:txBody>
      </p:sp>
      <p:pic>
        <p:nvPicPr>
          <p:cNvPr id="3" name="Рисунок 2"/>
          <p:cNvPicPr>
            <a:picLocks noChangeAspect="1"/>
          </p:cNvPicPr>
          <p:nvPr/>
        </p:nvPicPr>
        <p:blipFill>
          <a:blip r:embed="rId3" cstate="print"/>
          <a:stretch>
            <a:fillRect/>
          </a:stretch>
        </p:blipFill>
        <p:spPr>
          <a:xfrm>
            <a:off x="1331640" y="1772816"/>
            <a:ext cx="6120112" cy="4617336"/>
          </a:xfrm>
          <a:prstGeom prst="rect">
            <a:avLst/>
          </a:prstGeom>
        </p:spPr>
      </p:pic>
    </p:spTree>
    <p:extLst>
      <p:ext uri="{BB962C8B-B14F-4D97-AF65-F5344CB8AC3E}">
        <p14:creationId xmlns:p14="http://schemas.microsoft.com/office/powerpoint/2010/main" val="3347973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28675" name="Text Box 3"/>
          <p:cNvSpPr txBox="1">
            <a:spLocks noChangeArrowheads="1"/>
          </p:cNvSpPr>
          <p:nvPr/>
        </p:nvSpPr>
        <p:spPr bwMode="auto">
          <a:xfrm>
            <a:off x="0" y="609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dirty="0"/>
              <a:t>Нарисуйте траекторию движения вершины «правильного» шестиугольника, катящегося с внешней стороны по другому «правильному» шестиугольнику.</a:t>
            </a:r>
          </a:p>
        </p:txBody>
      </p:sp>
      <p:pic>
        <p:nvPicPr>
          <p:cNvPr id="2867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638" y="2060575"/>
            <a:ext cx="42767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3638" y="2060575"/>
            <a:ext cx="4276725"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7656"/>
                                        </p:tgtEl>
                                        <p:attrNameLst>
                                          <p:attrName>style.visibility</p:attrName>
                                        </p:attrNameLst>
                                      </p:cBhvr>
                                      <p:to>
                                        <p:strVal val="visible"/>
                                      </p:to>
                                    </p:set>
                                    <p:animEffect transition="in" filter="wipe(right)">
                                      <p:cBhvr>
                                        <p:cTn id="7"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29699" name="Text Box 3"/>
          <p:cNvSpPr txBox="1">
            <a:spLocks noChangeArrowheads="1"/>
          </p:cNvSpPr>
          <p:nvPr/>
        </p:nvSpPr>
        <p:spPr bwMode="auto">
          <a:xfrm>
            <a:off x="0" y="609600"/>
            <a:ext cx="9144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t>	Для проведения лабораторной работы потребуется два правильных шестиугольника со стороной примерно 2 см, вырезанные из плотного картона, на одном углу которого вырезан небольшой уголок. </a:t>
            </a:r>
          </a:p>
        </p:txBody>
      </p:sp>
      <p:sp>
        <p:nvSpPr>
          <p:cNvPr id="29700" name="Text Box 4"/>
          <p:cNvSpPr txBox="1">
            <a:spLocks noChangeArrowheads="1"/>
          </p:cNvSpPr>
          <p:nvPr/>
        </p:nvSpPr>
        <p:spPr bwMode="auto">
          <a:xfrm>
            <a:off x="3048000" y="2057400"/>
            <a:ext cx="6019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Приклеиваем целый шестиугольник к листу бумаги. Устанавливаем шестиугольник с вырезанным уголком так, чтобы сторона с вырезанным уголком касалась стороны закреплённого шестиугольника.</a:t>
            </a:r>
            <a:r>
              <a:rPr lang="en-US" altLang="ru-RU" dirty="0"/>
              <a:t> </a:t>
            </a:r>
            <a:r>
              <a:rPr lang="ru-RU" altLang="ru-RU" dirty="0"/>
              <a:t>Поворачиваем шестиугольник с вырезанным уголком вокруг закреплённого шестиугольника и отмечаем карандашом положения вырезанного уголка. Соединяя дугами окружностей отмеченные точки, получаем искомую траекторию.</a:t>
            </a:r>
          </a:p>
        </p:txBody>
      </p:sp>
      <p:graphicFrame>
        <p:nvGraphicFramePr>
          <p:cNvPr id="29701" name="Object 7"/>
          <p:cNvGraphicFramePr>
            <a:graphicFrameLocks noChangeAspect="1"/>
          </p:cNvGraphicFramePr>
          <p:nvPr/>
        </p:nvGraphicFramePr>
        <p:xfrm>
          <a:off x="1143000" y="2971800"/>
          <a:ext cx="1638300" cy="1228725"/>
        </p:xfrm>
        <a:graphic>
          <a:graphicData uri="http://schemas.openxmlformats.org/presentationml/2006/ole">
            <mc:AlternateContent xmlns:mc="http://schemas.openxmlformats.org/markup-compatibility/2006">
              <mc:Choice xmlns:v="urn:schemas-microsoft-com:vml" Requires="v">
                <p:oleObj spid="_x0000_s29767" name="Точечный рисунок" r:id="rId4" imgW="1638529" imgH="1228571" progId="PBrush">
                  <p:embed/>
                </p:oleObj>
              </mc:Choice>
              <mc:Fallback>
                <p:oleObj name="Точечный рисунок" r:id="rId4" imgW="1638529" imgH="1228571" progId="PBrush">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2971800"/>
                        <a:ext cx="1638300"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6840" name="Object 8"/>
          <p:cNvGraphicFramePr>
            <a:graphicFrameLocks noChangeAspect="1"/>
          </p:cNvGraphicFramePr>
          <p:nvPr/>
        </p:nvGraphicFramePr>
        <p:xfrm>
          <a:off x="228600" y="2514600"/>
          <a:ext cx="2571750" cy="2495550"/>
        </p:xfrm>
        <a:graphic>
          <a:graphicData uri="http://schemas.openxmlformats.org/presentationml/2006/ole">
            <mc:AlternateContent xmlns:mc="http://schemas.openxmlformats.org/markup-compatibility/2006">
              <mc:Choice xmlns:v="urn:schemas-microsoft-com:vml" Requires="v">
                <p:oleObj spid="_x0000_s29768" name="Точечный рисунок" r:id="rId6" imgW="2572109" imgH="2495238" progId="PBrush">
                  <p:embed/>
                </p:oleObj>
              </mc:Choice>
              <mc:Fallback>
                <p:oleObj name="Точечный рисунок" r:id="rId6" imgW="2572109" imgH="2495238" progId="PBrush">
                  <p:embed/>
                  <p:pic>
                    <p:nvPicPr>
                      <p:cNvPr id="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514600"/>
                        <a:ext cx="257175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76840"/>
                                        </p:tgtEl>
                                        <p:attrNameLst>
                                          <p:attrName>style.visibility</p:attrName>
                                        </p:attrNameLst>
                                      </p:cBhvr>
                                      <p:to>
                                        <p:strVal val="visible"/>
                                      </p:to>
                                    </p:set>
                                    <p:animEffect transition="in" filter="wipe(right)">
                                      <p:cBhvr>
                                        <p:cTn id="7" dur="500"/>
                                        <p:tgtEl>
                                          <p:spTgt spid="376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2</a:t>
            </a:r>
          </a:p>
        </p:txBody>
      </p:sp>
      <p:sp>
        <p:nvSpPr>
          <p:cNvPr id="14339" name="Text Box 1027"/>
          <p:cNvSpPr txBox="1">
            <a:spLocks noChangeArrowheads="1"/>
          </p:cNvSpPr>
          <p:nvPr/>
        </p:nvSpPr>
        <p:spPr bwMode="auto">
          <a:xfrm>
            <a:off x="0" y="598223"/>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траектории можно воспользоваться программой </a:t>
            </a:r>
            <a:r>
              <a:rPr lang="en-US" altLang="ru-RU" dirty="0" err="1"/>
              <a:t>GeoGebra</a:t>
            </a:r>
            <a:r>
              <a:rPr lang="en-US" altLang="ru-RU" dirty="0"/>
              <a:t>. </a:t>
            </a:r>
            <a:endParaRPr lang="ru-RU" altLang="ru-RU" dirty="0"/>
          </a:p>
        </p:txBody>
      </p:sp>
      <p:pic>
        <p:nvPicPr>
          <p:cNvPr id="2" name="Рисунок 1"/>
          <p:cNvPicPr>
            <a:picLocks noChangeAspect="1"/>
          </p:cNvPicPr>
          <p:nvPr/>
        </p:nvPicPr>
        <p:blipFill>
          <a:blip r:embed="rId3" cstate="print"/>
          <a:stretch>
            <a:fillRect/>
          </a:stretch>
        </p:blipFill>
        <p:spPr>
          <a:xfrm>
            <a:off x="1259632" y="1700808"/>
            <a:ext cx="6408144" cy="4834643"/>
          </a:xfrm>
          <a:prstGeom prst="rect">
            <a:avLst/>
          </a:prstGeom>
        </p:spPr>
      </p:pic>
    </p:spTree>
    <p:extLst>
      <p:ext uri="{BB962C8B-B14F-4D97-AF65-F5344CB8AC3E}">
        <p14:creationId xmlns:p14="http://schemas.microsoft.com/office/powerpoint/2010/main" val="18532144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0"/>
            <a:ext cx="7772400" cy="457200"/>
          </a:xfrm>
        </p:spPr>
        <p:txBody>
          <a:bodyPr/>
          <a:lstStyle/>
          <a:p>
            <a:pPr eaLnBrk="1" hangingPunct="1"/>
            <a:r>
              <a:rPr lang="ru-RU" altLang="ru-RU" sz="3600">
                <a:solidFill>
                  <a:srgbClr val="FF3300"/>
                </a:solidFill>
              </a:rPr>
              <a:t>Астроида</a:t>
            </a:r>
          </a:p>
        </p:txBody>
      </p:sp>
      <p:sp>
        <p:nvSpPr>
          <p:cNvPr id="34819" name="Text Box 3"/>
          <p:cNvSpPr txBox="1">
            <a:spLocks noChangeArrowheads="1"/>
          </p:cNvSpPr>
          <p:nvPr/>
        </p:nvSpPr>
        <p:spPr bwMode="auto">
          <a:xfrm>
            <a:off x="0" y="3810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Т</a:t>
            </a:r>
            <a:r>
              <a:rPr lang="ru-RU" altLang="ru-RU" dirty="0">
                <a:cs typeface="Times New Roman" panose="02020603050405020304" pitchFamily="18" charset="0"/>
              </a:rPr>
              <a:t>раектория движения точки, закреплённой на окружности, катящейся </a:t>
            </a:r>
            <a:r>
              <a:rPr lang="ru-RU" altLang="ru-RU" dirty="0"/>
              <a:t>внутри</a:t>
            </a:r>
            <a:r>
              <a:rPr lang="ru-RU" altLang="ru-RU" dirty="0">
                <a:cs typeface="Times New Roman" panose="02020603050405020304" pitchFamily="18" charset="0"/>
              </a:rPr>
              <a:t> другой окружности </a:t>
            </a:r>
            <a:r>
              <a:rPr lang="ru-RU" altLang="ru-RU" dirty="0"/>
              <a:t>в 4 раза большего</a:t>
            </a:r>
            <a:r>
              <a:rPr lang="ru-RU" altLang="ru-RU" dirty="0">
                <a:cs typeface="Times New Roman" panose="02020603050405020304" pitchFamily="18" charset="0"/>
              </a:rPr>
              <a:t> радиуса, называется</a:t>
            </a:r>
            <a:r>
              <a:rPr lang="ru-RU" altLang="ru-RU" dirty="0">
                <a:solidFill>
                  <a:srgbClr val="FF3300"/>
                </a:solidFill>
                <a:cs typeface="Times New Roman" panose="02020603050405020304" pitchFamily="18" charset="0"/>
              </a:rPr>
              <a:t> </a:t>
            </a:r>
            <a:r>
              <a:rPr lang="ru-RU" altLang="ru-RU" dirty="0">
                <a:solidFill>
                  <a:srgbClr val="FF3300"/>
                </a:solidFill>
              </a:rPr>
              <a:t>астро</a:t>
            </a:r>
            <a:r>
              <a:rPr lang="ru-RU" altLang="ru-RU" dirty="0">
                <a:solidFill>
                  <a:srgbClr val="FF3300"/>
                </a:solidFill>
                <a:cs typeface="Times New Roman" panose="02020603050405020304" pitchFamily="18" charset="0"/>
              </a:rPr>
              <a:t>идой.</a:t>
            </a:r>
            <a:r>
              <a:rPr lang="ru-RU" altLang="ru-RU" dirty="0">
                <a:solidFill>
                  <a:schemeClr val="accent1"/>
                </a:solidFill>
              </a:rPr>
              <a:t> </a:t>
            </a:r>
            <a:endParaRPr lang="ru-RU" altLang="ru-RU" dirty="0"/>
          </a:p>
        </p:txBody>
      </p:sp>
      <p:sp>
        <p:nvSpPr>
          <p:cNvPr id="34820" name="Text Box 7"/>
          <p:cNvSpPr txBox="1">
            <a:spLocks noChangeArrowheads="1"/>
          </p:cNvSpPr>
          <p:nvPr/>
        </p:nvSpPr>
        <p:spPr bwMode="auto">
          <a:xfrm>
            <a:off x="4114800" y="1289050"/>
            <a:ext cx="5029200"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a:cs typeface="Times New Roman" panose="02020603050405020304" pitchFamily="18" charset="0"/>
              </a:rPr>
              <a:t>Для изображения астроиды разделим окружность на 8 равных частей точками </a:t>
            </a:r>
            <a:r>
              <a:rPr lang="ru-RU" altLang="ru-RU" i="1">
                <a:cs typeface="Times New Roman" panose="02020603050405020304" pitchFamily="18" charset="0"/>
              </a:rPr>
              <a:t>А</a:t>
            </a:r>
            <a:r>
              <a:rPr lang="ru-RU" altLang="ru-RU" baseline="-30000">
                <a:cs typeface="Times New Roman" panose="02020603050405020304" pitchFamily="18" charset="0"/>
              </a:rPr>
              <a:t>1</a:t>
            </a:r>
            <a:r>
              <a:rPr lang="ru-RU" altLang="ru-RU">
                <a:cs typeface="Times New Roman" panose="02020603050405020304" pitchFamily="18" charset="0"/>
              </a:rPr>
              <a:t>,</a:t>
            </a:r>
            <a:r>
              <a:rPr lang="ru-RU" altLang="ru-RU" i="1">
                <a:cs typeface="Times New Roman" panose="02020603050405020304" pitchFamily="18" charset="0"/>
              </a:rPr>
              <a:t> ...</a:t>
            </a:r>
            <a:r>
              <a:rPr lang="ru-RU" altLang="ru-RU">
                <a:cs typeface="Times New Roman" panose="02020603050405020304" pitchFamily="18" charset="0"/>
              </a:rPr>
              <a:t>,</a:t>
            </a:r>
            <a:r>
              <a:rPr lang="ru-RU" altLang="ru-RU" i="1">
                <a:cs typeface="Times New Roman" panose="02020603050405020304" pitchFamily="18" charset="0"/>
              </a:rPr>
              <a:t> А</a:t>
            </a:r>
            <a:r>
              <a:rPr lang="ru-RU" altLang="ru-RU" baseline="-30000">
                <a:cs typeface="Times New Roman" panose="02020603050405020304" pitchFamily="18" charset="0"/>
              </a:rPr>
              <a:t>7</a:t>
            </a:r>
            <a:r>
              <a:rPr lang="ru-RU" altLang="ru-RU" i="1">
                <a:cs typeface="Times New Roman" panose="02020603050405020304" pitchFamily="18" charset="0"/>
              </a:rPr>
              <a:t>. </a:t>
            </a:r>
            <a:r>
              <a:rPr lang="ru-RU" altLang="ru-RU">
                <a:cs typeface="Times New Roman" panose="02020603050405020304" pitchFamily="18" charset="0"/>
              </a:rPr>
              <a:t>Отметьте положение этой точки, когда катящаяся окружность достигнет точки: а) </a:t>
            </a:r>
            <a:r>
              <a:rPr lang="en-US" altLang="ru-RU" i="1">
                <a:cs typeface="Times New Roman" panose="02020603050405020304" pitchFamily="18" charset="0"/>
              </a:rPr>
              <a:t>A</a:t>
            </a:r>
            <a:r>
              <a:rPr lang="ru-RU" altLang="ru-RU" baseline="-30000">
                <a:cs typeface="Times New Roman" panose="02020603050405020304" pitchFamily="18" charset="0"/>
              </a:rPr>
              <a:t>4</a:t>
            </a:r>
            <a:r>
              <a:rPr lang="ru-RU" altLang="ru-RU">
                <a:cs typeface="Times New Roman" panose="02020603050405020304" pitchFamily="18" charset="0"/>
              </a:rPr>
              <a:t>; б) </a:t>
            </a:r>
            <a:r>
              <a:rPr lang="en-US" altLang="ru-RU" i="1">
                <a:cs typeface="Times New Roman" panose="02020603050405020304" pitchFamily="18" charset="0"/>
              </a:rPr>
              <a:t>A</a:t>
            </a:r>
            <a:r>
              <a:rPr lang="ru-RU" altLang="ru-RU" baseline="-30000">
                <a:cs typeface="Times New Roman" panose="02020603050405020304" pitchFamily="18" charset="0"/>
              </a:rPr>
              <a:t>2</a:t>
            </a:r>
            <a:r>
              <a:rPr lang="ru-RU" altLang="ru-RU">
                <a:cs typeface="Times New Roman" panose="02020603050405020304" pitchFamily="18" charset="0"/>
              </a:rPr>
              <a:t>;  в) </a:t>
            </a:r>
            <a:r>
              <a:rPr lang="en-US" altLang="ru-RU" i="1">
                <a:cs typeface="Times New Roman" panose="02020603050405020304" pitchFamily="18" charset="0"/>
              </a:rPr>
              <a:t>A</a:t>
            </a:r>
            <a:r>
              <a:rPr lang="ru-RU" altLang="ru-RU" baseline="-30000">
                <a:cs typeface="Times New Roman" panose="02020603050405020304" pitchFamily="18" charset="0"/>
              </a:rPr>
              <a:t>6</a:t>
            </a:r>
            <a:r>
              <a:rPr lang="ru-RU" altLang="ru-RU">
                <a:cs typeface="Times New Roman" panose="02020603050405020304" pitchFamily="18" charset="0"/>
              </a:rPr>
              <a:t>; г) </a:t>
            </a:r>
            <a:r>
              <a:rPr lang="en-US" altLang="ru-RU" i="1">
                <a:cs typeface="Times New Roman" panose="02020603050405020304" pitchFamily="18" charset="0"/>
              </a:rPr>
              <a:t>A</a:t>
            </a:r>
            <a:r>
              <a:rPr lang="ru-RU" altLang="ru-RU" baseline="-30000">
                <a:cs typeface="Times New Roman" panose="02020603050405020304" pitchFamily="18" charset="0"/>
              </a:rPr>
              <a:t>1</a:t>
            </a:r>
            <a:r>
              <a:rPr lang="ru-RU" altLang="ru-RU">
                <a:cs typeface="Times New Roman" panose="02020603050405020304" pitchFamily="18" charset="0"/>
              </a:rPr>
              <a:t>; д) </a:t>
            </a:r>
            <a:r>
              <a:rPr lang="en-US" altLang="ru-RU" i="1">
                <a:cs typeface="Times New Roman" panose="02020603050405020304" pitchFamily="18" charset="0"/>
              </a:rPr>
              <a:t>A</a:t>
            </a:r>
            <a:r>
              <a:rPr lang="ru-RU" altLang="ru-RU" baseline="-30000">
                <a:cs typeface="Times New Roman" panose="02020603050405020304" pitchFamily="18" charset="0"/>
              </a:rPr>
              <a:t>3</a:t>
            </a:r>
            <a:r>
              <a:rPr lang="ru-RU" altLang="ru-RU">
                <a:cs typeface="Times New Roman" panose="02020603050405020304" pitchFamily="18" charset="0"/>
              </a:rPr>
              <a:t>; е) </a:t>
            </a:r>
            <a:r>
              <a:rPr lang="en-US" altLang="ru-RU" i="1">
                <a:cs typeface="Times New Roman" panose="02020603050405020304" pitchFamily="18" charset="0"/>
              </a:rPr>
              <a:t>A</a:t>
            </a:r>
            <a:r>
              <a:rPr lang="ru-RU" altLang="ru-RU" baseline="-30000">
                <a:cs typeface="Times New Roman" panose="02020603050405020304" pitchFamily="18" charset="0"/>
              </a:rPr>
              <a:t>5</a:t>
            </a:r>
            <a:r>
              <a:rPr lang="ru-RU" altLang="ru-RU">
                <a:cs typeface="Times New Roman" panose="02020603050405020304" pitchFamily="18" charset="0"/>
              </a:rPr>
              <a:t>; ж) </a:t>
            </a:r>
            <a:r>
              <a:rPr lang="en-US" altLang="ru-RU" i="1">
                <a:cs typeface="Times New Roman" panose="02020603050405020304" pitchFamily="18" charset="0"/>
              </a:rPr>
              <a:t>A</a:t>
            </a:r>
            <a:r>
              <a:rPr lang="ru-RU" altLang="ru-RU" baseline="-30000">
                <a:cs typeface="Times New Roman" panose="02020603050405020304" pitchFamily="18" charset="0"/>
              </a:rPr>
              <a:t>7</a:t>
            </a:r>
            <a:r>
              <a:rPr lang="ru-RU" altLang="ru-RU">
                <a:cs typeface="Times New Roman" panose="02020603050405020304" pitchFamily="18" charset="0"/>
              </a:rPr>
              <a:t>. (Для указания положения точки используйте направления: восток, запад, север, юг, северо-восток, северо-запад, юго-восток, юго-запад. Воспользуйтесь тем, что длина маленькой окружности в 4 раза меньше длины большой окружности.)</a:t>
            </a:r>
            <a:endParaRPr lang="ru-RU" altLang="ru-RU"/>
          </a:p>
        </p:txBody>
      </p:sp>
      <p:pic>
        <p:nvPicPr>
          <p:cNvPr id="3482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00200"/>
            <a:ext cx="40068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288" y="1600200"/>
            <a:ext cx="3862387"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Effect transition="in" filter="wipe(right)">
                                      <p:cBhvr>
                                        <p:cTn id="7" dur="5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35843" name="Text Box 3"/>
          <p:cNvSpPr txBox="1">
            <a:spLocks noChangeArrowheads="1"/>
          </p:cNvSpPr>
          <p:nvPr/>
        </p:nvSpPr>
        <p:spPr bwMode="auto">
          <a:xfrm>
            <a:off x="533400" y="609600"/>
            <a:ext cx="8305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ru-RU" altLang="ru-RU" sz="3200" dirty="0">
                <a:cs typeface="Times New Roman" panose="02020603050405020304" pitchFamily="18" charset="0"/>
              </a:rPr>
              <a:t>Имеет ли астроида: а) оси симметрии; </a:t>
            </a:r>
            <a:br>
              <a:rPr lang="ru-RU" altLang="ru-RU" sz="3200" dirty="0">
                <a:cs typeface="Times New Roman" panose="02020603050405020304" pitchFamily="18" charset="0"/>
              </a:rPr>
            </a:br>
            <a:r>
              <a:rPr lang="ru-RU" altLang="ru-RU" sz="3200" dirty="0">
                <a:cs typeface="Times New Roman" panose="02020603050405020304" pitchFamily="18" charset="0"/>
              </a:rPr>
              <a:t>б) центр симметрии?</a:t>
            </a:r>
          </a:p>
        </p:txBody>
      </p:sp>
      <p:sp>
        <p:nvSpPr>
          <p:cNvPr id="290826" name="Text Box 10"/>
          <p:cNvSpPr txBox="1">
            <a:spLocks noChangeArrowheads="1"/>
          </p:cNvSpPr>
          <p:nvPr/>
        </p:nvSpPr>
        <p:spPr bwMode="auto">
          <a:xfrm>
            <a:off x="381000" y="51054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dirty="0">
                <a:solidFill>
                  <a:srgbClr val="FF3300"/>
                </a:solidFill>
              </a:rPr>
              <a:t>Ответ:</a:t>
            </a:r>
            <a:r>
              <a:rPr lang="ru-RU" altLang="ru-RU" sz="3200" dirty="0">
                <a:solidFill>
                  <a:schemeClr val="accent1"/>
                </a:solidFill>
              </a:rPr>
              <a:t> </a:t>
            </a:r>
            <a:r>
              <a:rPr lang="ru-RU" altLang="ru-RU" sz="3200" dirty="0"/>
              <a:t>а) да;</a:t>
            </a:r>
          </a:p>
        </p:txBody>
      </p:sp>
      <p:sp>
        <p:nvSpPr>
          <p:cNvPr id="290827" name="Text Box 11"/>
          <p:cNvSpPr txBox="1">
            <a:spLocks noChangeArrowheads="1"/>
          </p:cNvSpPr>
          <p:nvPr/>
        </p:nvSpPr>
        <p:spPr bwMode="auto">
          <a:xfrm>
            <a:off x="2743200" y="5105400"/>
            <a:ext cx="2971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sz="3200"/>
              <a:t>б) да.</a:t>
            </a: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1833072"/>
            <a:ext cx="3107990" cy="311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0826"/>
                                        </p:tgtEl>
                                        <p:attrNameLst>
                                          <p:attrName>style.visibility</p:attrName>
                                        </p:attrNameLst>
                                      </p:cBhvr>
                                      <p:to>
                                        <p:strVal val="visible"/>
                                      </p:to>
                                    </p:set>
                                    <p:animEffect transition="in" filter="wipe(left)">
                                      <p:cBhvr>
                                        <p:cTn id="7" dur="500"/>
                                        <p:tgtEl>
                                          <p:spTgt spid="290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0827"/>
                                        </p:tgtEl>
                                        <p:attrNameLst>
                                          <p:attrName>style.visibility</p:attrName>
                                        </p:attrNameLst>
                                      </p:cBhvr>
                                      <p:to>
                                        <p:strVal val="visible"/>
                                      </p:to>
                                    </p:set>
                                    <p:animEffect transition="in" filter="wipe(left)">
                                      <p:cBhvr>
                                        <p:cTn id="12" dur="500"/>
                                        <p:tgtEl>
                                          <p:spTgt spid="290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6" grpId="0" autoUpdateAnimBg="0"/>
      <p:bldP spid="290827"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Лабораторная работа 1</a:t>
            </a:r>
          </a:p>
        </p:txBody>
      </p:sp>
      <p:sp>
        <p:nvSpPr>
          <p:cNvPr id="10243" name="Text Box 3"/>
          <p:cNvSpPr txBox="1">
            <a:spLocks noChangeArrowheads="1"/>
          </p:cNvSpPr>
          <p:nvPr/>
        </p:nvSpPr>
        <p:spPr bwMode="auto">
          <a:xfrm>
            <a:off x="0" y="6096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проведения лабораторной работы потребуется прямоугольник из плотного картона с вырезанным кругом и маленький круг с вырезанным уголком, в который можно поставить острие карандаша. </a:t>
            </a:r>
          </a:p>
        </p:txBody>
      </p:sp>
      <p:pic>
        <p:nvPicPr>
          <p:cNvPr id="2" name="Рисунок 1"/>
          <p:cNvPicPr>
            <a:picLocks noChangeAspect="1"/>
          </p:cNvPicPr>
          <p:nvPr/>
        </p:nvPicPr>
        <p:blipFill>
          <a:blip r:embed="rId3" cstate="print"/>
          <a:stretch>
            <a:fillRect/>
          </a:stretch>
        </p:blipFill>
        <p:spPr>
          <a:xfrm>
            <a:off x="2757485" y="2132856"/>
            <a:ext cx="3629030" cy="3384376"/>
          </a:xfrm>
          <a:prstGeom prst="rect">
            <a:avLst/>
          </a:prstGeom>
        </p:spPr>
      </p:pic>
      <p:sp>
        <p:nvSpPr>
          <p:cNvPr id="8" name="Text Box 8"/>
          <p:cNvSpPr txBox="1">
            <a:spLocks noChangeArrowheads="1"/>
          </p:cNvSpPr>
          <p:nvPr/>
        </p:nvSpPr>
        <p:spPr bwMode="auto">
          <a:xfrm>
            <a:off x="14142" y="5517232"/>
            <a:ext cx="91298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Катим маленький круг по краю вырезанного большого круга, и удерживаем карандаш в вырезанном уголке. В результате получим астроиду.</a:t>
            </a:r>
          </a:p>
        </p:txBody>
      </p:sp>
    </p:spTree>
    <p:extLst>
      <p:ext uri="{BB962C8B-B14F-4D97-AF65-F5344CB8AC3E}">
        <p14:creationId xmlns:p14="http://schemas.microsoft.com/office/powerpoint/2010/main" val="1438588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Построение циклоиды</a:t>
            </a:r>
          </a:p>
        </p:txBody>
      </p:sp>
      <p:sp>
        <p:nvSpPr>
          <p:cNvPr id="4099" name="Text Box 3"/>
          <p:cNvSpPr txBox="1">
            <a:spLocks noChangeArrowheads="1"/>
          </p:cNvSpPr>
          <p:nvPr/>
        </p:nvSpPr>
        <p:spPr bwMode="auto">
          <a:xfrm>
            <a:off x="0" y="60960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Окружность прокатилась по отрезку </a:t>
            </a:r>
            <a:r>
              <a:rPr lang="en-US" altLang="ru-RU" i="1" dirty="0"/>
              <a:t>AB</a:t>
            </a:r>
            <a:r>
              <a:rPr lang="ru-RU" altLang="ru-RU" dirty="0"/>
              <a:t>, сделав полный оборот. Точки, </a:t>
            </a:r>
            <a:r>
              <a:rPr lang="en-US" altLang="ru-RU" i="1" dirty="0"/>
              <a:t>A</a:t>
            </a:r>
            <a:r>
              <a:rPr lang="en-US" altLang="ru-RU" baseline="-25000" dirty="0"/>
              <a:t>1</a:t>
            </a:r>
            <a:r>
              <a:rPr lang="en-US" altLang="ru-RU" dirty="0"/>
              <a:t>, …, </a:t>
            </a:r>
            <a:r>
              <a:rPr lang="en-US" altLang="ru-RU" i="1" dirty="0"/>
              <a:t>A</a:t>
            </a:r>
            <a:r>
              <a:rPr lang="en-US" altLang="ru-RU" baseline="-25000" dirty="0"/>
              <a:t>8</a:t>
            </a:r>
            <a:r>
              <a:rPr lang="en-US" altLang="ru-RU" dirty="0"/>
              <a:t> </a:t>
            </a:r>
            <a:r>
              <a:rPr lang="ru-RU" altLang="ru-RU" dirty="0"/>
              <a:t>делят отрезок </a:t>
            </a:r>
            <a:r>
              <a:rPr lang="en-US" altLang="ru-RU" i="1" dirty="0"/>
              <a:t>AB </a:t>
            </a:r>
            <a:r>
              <a:rPr lang="ru-RU" altLang="ru-RU" dirty="0"/>
              <a:t>на 8 равных частей.</a:t>
            </a:r>
            <a:r>
              <a:rPr lang="en-US" altLang="ru-RU" i="1" dirty="0"/>
              <a:t> </a:t>
            </a:r>
            <a:r>
              <a:rPr lang="ru-RU" altLang="ru-RU" dirty="0"/>
              <a:t>Где будет находится отмеченная точка </a:t>
            </a:r>
            <a:r>
              <a:rPr lang="en-US" altLang="ru-RU" i="1" dirty="0"/>
              <a:t>A</a:t>
            </a:r>
            <a:r>
              <a:rPr lang="ru-RU" altLang="ru-RU" dirty="0"/>
              <a:t>, когда окружность, катящаяся по прямой, достигнет точки: а) </a:t>
            </a:r>
            <a:r>
              <a:rPr lang="en-US" altLang="ru-RU" i="1" dirty="0"/>
              <a:t>A</a:t>
            </a:r>
            <a:r>
              <a:rPr lang="en-US" altLang="ru-RU" baseline="-25000" dirty="0"/>
              <a:t>4</a:t>
            </a:r>
            <a:r>
              <a:rPr lang="ru-RU" altLang="ru-RU" dirty="0"/>
              <a:t>; б) </a:t>
            </a:r>
            <a:r>
              <a:rPr lang="en-US" altLang="ru-RU" i="1" dirty="0"/>
              <a:t>A</a:t>
            </a:r>
            <a:r>
              <a:rPr lang="en-US" altLang="ru-RU" baseline="-25000" dirty="0"/>
              <a:t>2</a:t>
            </a:r>
            <a:r>
              <a:rPr lang="en-US" altLang="ru-RU" dirty="0"/>
              <a:t>; </a:t>
            </a:r>
            <a:r>
              <a:rPr lang="en-US" altLang="ru-RU" baseline="-25000" dirty="0"/>
              <a:t> </a:t>
            </a:r>
            <a:r>
              <a:rPr lang="ru-RU" altLang="ru-RU" dirty="0"/>
              <a:t>в) </a:t>
            </a:r>
            <a:r>
              <a:rPr lang="en-US" altLang="ru-RU" i="1" dirty="0"/>
              <a:t>A</a:t>
            </a:r>
            <a:r>
              <a:rPr lang="en-US" altLang="ru-RU" baseline="-25000" dirty="0"/>
              <a:t>6</a:t>
            </a:r>
            <a:r>
              <a:rPr lang="en-US" altLang="ru-RU" dirty="0"/>
              <a:t>; </a:t>
            </a:r>
            <a:r>
              <a:rPr lang="ru-RU" altLang="ru-RU" dirty="0"/>
              <a:t>г) </a:t>
            </a:r>
            <a:r>
              <a:rPr lang="en-US" altLang="ru-RU" i="1" dirty="0"/>
              <a:t>A</a:t>
            </a:r>
            <a:r>
              <a:rPr lang="ru-RU" altLang="ru-RU" baseline="-25000" dirty="0"/>
              <a:t>1</a:t>
            </a:r>
            <a:r>
              <a:rPr lang="en-US" altLang="ru-RU" dirty="0"/>
              <a:t>;</a:t>
            </a:r>
            <a:r>
              <a:rPr lang="ru-RU" altLang="ru-RU" dirty="0"/>
              <a:t> д) </a:t>
            </a:r>
            <a:r>
              <a:rPr lang="en-US" altLang="ru-RU" i="1" dirty="0"/>
              <a:t>A</a:t>
            </a:r>
            <a:r>
              <a:rPr lang="ru-RU" altLang="ru-RU" baseline="-25000" dirty="0"/>
              <a:t>3</a:t>
            </a:r>
            <a:r>
              <a:rPr lang="en-US" altLang="ru-RU" dirty="0"/>
              <a:t>;</a:t>
            </a:r>
            <a:r>
              <a:rPr lang="ru-RU" altLang="ru-RU" dirty="0"/>
              <a:t> е) </a:t>
            </a:r>
            <a:r>
              <a:rPr lang="en-US" altLang="ru-RU" i="1" dirty="0"/>
              <a:t>A</a:t>
            </a:r>
            <a:r>
              <a:rPr lang="ru-RU" altLang="ru-RU" baseline="-25000" dirty="0"/>
              <a:t>5</a:t>
            </a:r>
            <a:r>
              <a:rPr lang="en-US" altLang="ru-RU" dirty="0"/>
              <a:t>;</a:t>
            </a:r>
            <a:r>
              <a:rPr lang="ru-RU" altLang="ru-RU" dirty="0"/>
              <a:t> </a:t>
            </a:r>
            <a:br>
              <a:rPr lang="ru-RU" altLang="ru-RU" dirty="0"/>
            </a:br>
            <a:r>
              <a:rPr lang="ru-RU" altLang="ru-RU" dirty="0"/>
              <a:t>ж) </a:t>
            </a:r>
            <a:r>
              <a:rPr lang="en-US" altLang="ru-RU" i="1" dirty="0"/>
              <a:t>A</a:t>
            </a:r>
            <a:r>
              <a:rPr lang="ru-RU" altLang="ru-RU" baseline="-25000" dirty="0"/>
              <a:t>7</a:t>
            </a:r>
            <a:r>
              <a:rPr lang="ru-RU" altLang="ru-RU" dirty="0"/>
              <a:t>? (Для указания положения точки используйте направления: восток, запад, север, юг и т.д.)</a:t>
            </a: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48000"/>
            <a:ext cx="8208963"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25" name="Group 5"/>
          <p:cNvGrpSpPr>
            <a:grpSpLocks/>
          </p:cNvGrpSpPr>
          <p:nvPr/>
        </p:nvGrpSpPr>
        <p:grpSpPr bwMode="auto">
          <a:xfrm>
            <a:off x="228600" y="3048000"/>
            <a:ext cx="8361363" cy="3048000"/>
            <a:chOff x="144" y="1920"/>
            <a:chExt cx="5267" cy="1920"/>
          </a:xfrm>
        </p:grpSpPr>
        <p:pic>
          <p:nvPicPr>
            <p:cNvPr id="41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21" name="Text Box 7"/>
            <p:cNvSpPr txBox="1">
              <a:spLocks noChangeArrowheads="1"/>
            </p:cNvSpPr>
            <p:nvPr/>
          </p:nvSpPr>
          <p:spPr bwMode="auto">
            <a:xfrm>
              <a:off x="144" y="3552"/>
              <a:ext cx="23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dirty="0">
                  <a:solidFill>
                    <a:srgbClr val="FF3300"/>
                  </a:solidFill>
                </a:rPr>
                <a:t>Ответ: </a:t>
              </a:r>
              <a:r>
                <a:rPr lang="ru-RU" altLang="ru-RU" dirty="0"/>
                <a:t>а) север;</a:t>
              </a:r>
            </a:p>
          </p:txBody>
        </p:sp>
      </p:grpSp>
      <p:grpSp>
        <p:nvGrpSpPr>
          <p:cNvPr id="337928" name="Group 8"/>
          <p:cNvGrpSpPr>
            <a:grpSpLocks/>
          </p:cNvGrpSpPr>
          <p:nvPr/>
        </p:nvGrpSpPr>
        <p:grpSpPr bwMode="auto">
          <a:xfrm>
            <a:off x="381000" y="3048000"/>
            <a:ext cx="8208963" cy="3048000"/>
            <a:chOff x="240" y="1920"/>
            <a:chExt cx="5171" cy="1920"/>
          </a:xfrm>
        </p:grpSpPr>
        <p:sp>
          <p:nvSpPr>
            <p:cNvPr id="4118" name="Text Box 9"/>
            <p:cNvSpPr txBox="1">
              <a:spLocks noChangeArrowheads="1"/>
            </p:cNvSpPr>
            <p:nvPr/>
          </p:nvSpPr>
          <p:spPr bwMode="auto">
            <a:xfrm>
              <a:off x="1440" y="3552"/>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dirty="0"/>
                <a:t>б) запад;</a:t>
              </a:r>
            </a:p>
          </p:txBody>
        </p:sp>
        <p:pic>
          <p:nvPicPr>
            <p:cNvPr id="4119"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7931" name="Group 11"/>
          <p:cNvGrpSpPr>
            <a:grpSpLocks/>
          </p:cNvGrpSpPr>
          <p:nvPr/>
        </p:nvGrpSpPr>
        <p:grpSpPr bwMode="auto">
          <a:xfrm>
            <a:off x="381000" y="3048000"/>
            <a:ext cx="8208963" cy="3048000"/>
            <a:chOff x="240" y="1920"/>
            <a:chExt cx="5171" cy="1920"/>
          </a:xfrm>
        </p:grpSpPr>
        <p:sp>
          <p:nvSpPr>
            <p:cNvPr id="4116" name="Text Box 12"/>
            <p:cNvSpPr txBox="1">
              <a:spLocks noChangeArrowheads="1"/>
            </p:cNvSpPr>
            <p:nvPr/>
          </p:nvSpPr>
          <p:spPr bwMode="auto">
            <a:xfrm>
              <a:off x="2160" y="3552"/>
              <a:ext cx="10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dirty="0"/>
                <a:t>в) восток;</a:t>
              </a:r>
            </a:p>
          </p:txBody>
        </p:sp>
        <p:pic>
          <p:nvPicPr>
            <p:cNvPr id="4117"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7934" name="Group 14"/>
          <p:cNvGrpSpPr>
            <a:grpSpLocks/>
          </p:cNvGrpSpPr>
          <p:nvPr/>
        </p:nvGrpSpPr>
        <p:grpSpPr bwMode="auto">
          <a:xfrm>
            <a:off x="381000" y="3048000"/>
            <a:ext cx="8208963" cy="3048000"/>
            <a:chOff x="240" y="1920"/>
            <a:chExt cx="5171" cy="1920"/>
          </a:xfrm>
        </p:grpSpPr>
        <p:sp>
          <p:nvSpPr>
            <p:cNvPr id="4114" name="Text Box 15"/>
            <p:cNvSpPr txBox="1">
              <a:spLocks noChangeArrowheads="1"/>
            </p:cNvSpPr>
            <p:nvPr/>
          </p:nvSpPr>
          <p:spPr bwMode="auto">
            <a:xfrm>
              <a:off x="3024" y="3552"/>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г) юго-запад;</a:t>
              </a:r>
            </a:p>
          </p:txBody>
        </p:sp>
        <p:pic>
          <p:nvPicPr>
            <p:cNvPr id="4115"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7937" name="Group 17"/>
          <p:cNvGrpSpPr>
            <a:grpSpLocks/>
          </p:cNvGrpSpPr>
          <p:nvPr/>
        </p:nvGrpSpPr>
        <p:grpSpPr bwMode="auto">
          <a:xfrm>
            <a:off x="381000" y="3048000"/>
            <a:ext cx="8610600" cy="3048000"/>
            <a:chOff x="240" y="1920"/>
            <a:chExt cx="5424" cy="1920"/>
          </a:xfrm>
        </p:grpSpPr>
        <p:sp>
          <p:nvSpPr>
            <p:cNvPr id="4112" name="Text Box 18"/>
            <p:cNvSpPr txBox="1">
              <a:spLocks noChangeArrowheads="1"/>
            </p:cNvSpPr>
            <p:nvPr/>
          </p:nvSpPr>
          <p:spPr bwMode="auto">
            <a:xfrm>
              <a:off x="4176" y="3552"/>
              <a:ext cx="14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д) северо-запад;</a:t>
              </a:r>
            </a:p>
          </p:txBody>
        </p:sp>
        <p:pic>
          <p:nvPicPr>
            <p:cNvPr id="4113"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7940" name="Group 20"/>
          <p:cNvGrpSpPr>
            <a:grpSpLocks/>
          </p:cNvGrpSpPr>
          <p:nvPr/>
        </p:nvGrpSpPr>
        <p:grpSpPr bwMode="auto">
          <a:xfrm>
            <a:off x="381000" y="3048000"/>
            <a:ext cx="8208963" cy="3505200"/>
            <a:chOff x="240" y="1920"/>
            <a:chExt cx="5171" cy="2208"/>
          </a:xfrm>
        </p:grpSpPr>
        <p:sp>
          <p:nvSpPr>
            <p:cNvPr id="4110" name="Text Box 21"/>
            <p:cNvSpPr txBox="1">
              <a:spLocks noChangeArrowheads="1"/>
            </p:cNvSpPr>
            <p:nvPr/>
          </p:nvSpPr>
          <p:spPr bwMode="auto">
            <a:xfrm>
              <a:off x="720" y="3840"/>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е) северо-восток;</a:t>
              </a:r>
            </a:p>
          </p:txBody>
        </p:sp>
        <p:pic>
          <p:nvPicPr>
            <p:cNvPr id="4111"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7943" name="Group 23"/>
          <p:cNvGrpSpPr>
            <a:grpSpLocks/>
          </p:cNvGrpSpPr>
          <p:nvPr/>
        </p:nvGrpSpPr>
        <p:grpSpPr bwMode="auto">
          <a:xfrm>
            <a:off x="381000" y="3048000"/>
            <a:ext cx="8208963" cy="3505200"/>
            <a:chOff x="240" y="1920"/>
            <a:chExt cx="5171" cy="2208"/>
          </a:xfrm>
        </p:grpSpPr>
        <p:sp>
          <p:nvSpPr>
            <p:cNvPr id="4108" name="Text Box 24"/>
            <p:cNvSpPr txBox="1">
              <a:spLocks noChangeArrowheads="1"/>
            </p:cNvSpPr>
            <p:nvPr/>
          </p:nvSpPr>
          <p:spPr bwMode="auto">
            <a:xfrm>
              <a:off x="2208" y="3840"/>
              <a:ext cx="16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ru-RU" altLang="ru-RU"/>
                <a:t>ж) юго-восток.</a:t>
              </a:r>
            </a:p>
          </p:txBody>
        </p:sp>
        <p:pic>
          <p:nvPicPr>
            <p:cNvPr id="4109"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0" y="1920"/>
              <a:ext cx="5171" cy="1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7925"/>
                                        </p:tgtEl>
                                        <p:attrNameLst>
                                          <p:attrName>style.visibility</p:attrName>
                                        </p:attrNameLst>
                                      </p:cBhvr>
                                      <p:to>
                                        <p:strVal val="visible"/>
                                      </p:to>
                                    </p:set>
                                    <p:animEffect transition="in" filter="wipe(up)">
                                      <p:cBhvr>
                                        <p:cTn id="7" dur="500"/>
                                        <p:tgtEl>
                                          <p:spTgt spid="337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37928"/>
                                        </p:tgtEl>
                                        <p:attrNameLst>
                                          <p:attrName>style.visibility</p:attrName>
                                        </p:attrNameLst>
                                      </p:cBhvr>
                                      <p:to>
                                        <p:strVal val="visible"/>
                                      </p:to>
                                    </p:set>
                                    <p:animEffect transition="in" filter="wipe(up)">
                                      <p:cBhvr>
                                        <p:cTn id="12" dur="500"/>
                                        <p:tgtEl>
                                          <p:spTgt spid="337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37931"/>
                                        </p:tgtEl>
                                        <p:attrNameLst>
                                          <p:attrName>style.visibility</p:attrName>
                                        </p:attrNameLst>
                                      </p:cBhvr>
                                      <p:to>
                                        <p:strVal val="visible"/>
                                      </p:to>
                                    </p:set>
                                    <p:animEffect transition="in" filter="wipe(up)">
                                      <p:cBhvr>
                                        <p:cTn id="17" dur="500"/>
                                        <p:tgtEl>
                                          <p:spTgt spid="3379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37934"/>
                                        </p:tgtEl>
                                        <p:attrNameLst>
                                          <p:attrName>style.visibility</p:attrName>
                                        </p:attrNameLst>
                                      </p:cBhvr>
                                      <p:to>
                                        <p:strVal val="visible"/>
                                      </p:to>
                                    </p:set>
                                    <p:animEffect transition="in" filter="wipe(up)">
                                      <p:cBhvr>
                                        <p:cTn id="22" dur="500"/>
                                        <p:tgtEl>
                                          <p:spTgt spid="3379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337937"/>
                                        </p:tgtEl>
                                        <p:attrNameLst>
                                          <p:attrName>style.visibility</p:attrName>
                                        </p:attrNameLst>
                                      </p:cBhvr>
                                      <p:to>
                                        <p:strVal val="visible"/>
                                      </p:to>
                                    </p:set>
                                    <p:animEffect transition="in" filter="wipe(up)">
                                      <p:cBhvr>
                                        <p:cTn id="27" dur="500"/>
                                        <p:tgtEl>
                                          <p:spTgt spid="33793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337940"/>
                                        </p:tgtEl>
                                        <p:attrNameLst>
                                          <p:attrName>style.visibility</p:attrName>
                                        </p:attrNameLst>
                                      </p:cBhvr>
                                      <p:to>
                                        <p:strVal val="visible"/>
                                      </p:to>
                                    </p:set>
                                    <p:animEffect transition="in" filter="wipe(up)">
                                      <p:cBhvr>
                                        <p:cTn id="32" dur="500"/>
                                        <p:tgtEl>
                                          <p:spTgt spid="3379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337943"/>
                                        </p:tgtEl>
                                        <p:attrNameLst>
                                          <p:attrName>style.visibility</p:attrName>
                                        </p:attrNameLst>
                                      </p:cBhvr>
                                      <p:to>
                                        <p:strVal val="visible"/>
                                      </p:to>
                                    </p:set>
                                    <p:animEffect transition="in" filter="wipe(up)">
                                      <p:cBhvr>
                                        <p:cTn id="37" dur="500"/>
                                        <p:tgtEl>
                                          <p:spTgt spid="337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4624"/>
            <a:ext cx="7772400" cy="457200"/>
          </a:xfrm>
        </p:spPr>
        <p:txBody>
          <a:bodyPr/>
          <a:lstStyle/>
          <a:p>
            <a:pPr eaLnBrk="1" hangingPunct="1"/>
            <a:r>
              <a:rPr lang="ru-RU" altLang="ru-RU" sz="3600" dirty="0">
                <a:solidFill>
                  <a:srgbClr val="FF3300"/>
                </a:solidFill>
              </a:rPr>
              <a:t>Лабораторная работа </a:t>
            </a:r>
            <a:r>
              <a:rPr lang="en-US" altLang="ru-RU" sz="3600" dirty="0">
                <a:solidFill>
                  <a:srgbClr val="FF3300"/>
                </a:solidFill>
              </a:rPr>
              <a:t>2</a:t>
            </a:r>
            <a:endParaRPr lang="ru-RU" altLang="ru-RU" sz="3600" dirty="0">
              <a:solidFill>
                <a:srgbClr val="FF3300"/>
              </a:solidFill>
            </a:endParaRPr>
          </a:p>
        </p:txBody>
      </p:sp>
      <p:sp>
        <p:nvSpPr>
          <p:cNvPr id="7" name="Text Box 1027"/>
          <p:cNvSpPr txBox="1">
            <a:spLocks noChangeArrowheads="1"/>
          </p:cNvSpPr>
          <p:nvPr/>
        </p:nvSpPr>
        <p:spPr bwMode="auto">
          <a:xfrm>
            <a:off x="0" y="40341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Для получения астроиды можно воспользоваться программой </a:t>
            </a:r>
            <a:r>
              <a:rPr lang="en-US" altLang="ru-RU" dirty="0" err="1"/>
              <a:t>GeoGebra</a:t>
            </a:r>
            <a:r>
              <a:rPr lang="ru-RU" altLang="ru-RU" dirty="0"/>
              <a:t>, аналогично тому, как была получена кардиоида</a:t>
            </a:r>
            <a:r>
              <a:rPr lang="en-US" altLang="ru-RU" dirty="0"/>
              <a:t>. </a:t>
            </a:r>
            <a:endParaRPr lang="ru-RU" altLang="ru-RU" dirty="0"/>
          </a:p>
        </p:txBody>
      </p:sp>
      <p:pic>
        <p:nvPicPr>
          <p:cNvPr id="5" name="Рисунок 4"/>
          <p:cNvPicPr>
            <a:picLocks noChangeAspect="1"/>
          </p:cNvPicPr>
          <p:nvPr/>
        </p:nvPicPr>
        <p:blipFill>
          <a:blip r:embed="rId3" cstate="print"/>
          <a:stretch>
            <a:fillRect/>
          </a:stretch>
        </p:blipFill>
        <p:spPr>
          <a:xfrm>
            <a:off x="1341786" y="1603747"/>
            <a:ext cx="6460428" cy="5112568"/>
          </a:xfrm>
          <a:prstGeom prst="rect">
            <a:avLst/>
          </a:prstGeom>
        </p:spPr>
      </p:pic>
    </p:spTree>
    <p:extLst>
      <p:ext uri="{BB962C8B-B14F-4D97-AF65-F5344CB8AC3E}">
        <p14:creationId xmlns:p14="http://schemas.microsoft.com/office/powerpoint/2010/main" val="3312051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7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905000"/>
            <a:ext cx="40386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2" name="Text Box 7"/>
          <p:cNvSpPr txBox="1">
            <a:spLocks noChangeArrowheads="1"/>
          </p:cNvSpPr>
          <p:nvPr/>
        </p:nvSpPr>
        <p:spPr bwMode="auto">
          <a:xfrm>
            <a:off x="0" y="6096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 Изобразите т</a:t>
            </a:r>
            <a:r>
              <a:rPr lang="ru-RU" altLang="ru-RU" dirty="0">
                <a:cs typeface="Times New Roman" panose="02020603050405020304" pitchFamily="18" charset="0"/>
              </a:rPr>
              <a:t>раекторию движения точки, закреплённой на </a:t>
            </a:r>
            <a:r>
              <a:rPr lang="ru-RU" altLang="ru-RU" dirty="0"/>
              <a:t>продолжении радиуса </a:t>
            </a:r>
            <a:r>
              <a:rPr lang="ru-RU" altLang="ru-RU" dirty="0">
                <a:cs typeface="Times New Roman" panose="02020603050405020304" pitchFamily="18" charset="0"/>
              </a:rPr>
              <a:t>окружности, катящейся </a:t>
            </a:r>
            <a:r>
              <a:rPr lang="ru-RU" altLang="ru-RU" dirty="0"/>
              <a:t>внутри</a:t>
            </a:r>
            <a:r>
              <a:rPr lang="ru-RU" altLang="ru-RU" dirty="0">
                <a:cs typeface="Times New Roman" panose="02020603050405020304" pitchFamily="18" charset="0"/>
              </a:rPr>
              <a:t> другой окружности </a:t>
            </a:r>
            <a:r>
              <a:rPr lang="ru-RU" altLang="ru-RU" dirty="0"/>
              <a:t>в 4 раза большего</a:t>
            </a:r>
            <a:r>
              <a:rPr lang="ru-RU" altLang="ru-RU" dirty="0">
                <a:cs typeface="Times New Roman" panose="02020603050405020304" pitchFamily="18" charset="0"/>
              </a:rPr>
              <a:t> радиуса. Она называется</a:t>
            </a:r>
            <a:r>
              <a:rPr lang="ru-RU" altLang="ru-RU" dirty="0">
                <a:solidFill>
                  <a:srgbClr val="FF3300"/>
                </a:solidFill>
                <a:cs typeface="Times New Roman" panose="02020603050405020304" pitchFamily="18" charset="0"/>
              </a:rPr>
              <a:t> </a:t>
            </a:r>
            <a:r>
              <a:rPr lang="ru-RU" altLang="ru-RU" dirty="0">
                <a:solidFill>
                  <a:srgbClr val="FF3300"/>
                </a:solidFill>
              </a:rPr>
              <a:t>удлинённой астро</a:t>
            </a:r>
            <a:r>
              <a:rPr lang="ru-RU" altLang="ru-RU" dirty="0">
                <a:solidFill>
                  <a:srgbClr val="FF3300"/>
                </a:solidFill>
                <a:cs typeface="Times New Roman" panose="02020603050405020304" pitchFamily="18" charset="0"/>
              </a:rPr>
              <a:t>идой.</a:t>
            </a:r>
            <a:r>
              <a:rPr lang="ru-RU" altLang="ru-RU" dirty="0">
                <a:solidFill>
                  <a:srgbClr val="FF3300"/>
                </a:solidFill>
              </a:rPr>
              <a:t> </a:t>
            </a:r>
            <a:endParaRPr lang="ru-RU" altLang="ru-RU" dirty="0"/>
          </a:p>
        </p:txBody>
      </p:sp>
      <p:sp>
        <p:nvSpPr>
          <p:cNvPr id="4" name="Rectangle 2"/>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Упражнения</a:t>
            </a:r>
          </a:p>
        </p:txBody>
      </p:sp>
    </p:spTree>
    <p:extLst>
      <p:ext uri="{BB962C8B-B14F-4D97-AF65-F5344CB8AC3E}">
        <p14:creationId xmlns:p14="http://schemas.microsoft.com/office/powerpoint/2010/main" val="1903043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41670"/>
                                        </p:tgtEl>
                                        <p:attrNameLst>
                                          <p:attrName>style.visibility</p:attrName>
                                        </p:attrNameLst>
                                      </p:cBhvr>
                                      <p:to>
                                        <p:strVal val="visible"/>
                                      </p:to>
                                    </p:set>
                                    <p:animEffect transition="in" filter="wipe(right)">
                                      <p:cBhvr>
                                        <p:cTn id="7" dur="500"/>
                                        <p:tgtEl>
                                          <p:spTgt spid="241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0" y="609600"/>
            <a:ext cx="910850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2. Нарисуйте траекторию движения вершины квадрата </a:t>
            </a:r>
            <a:br>
              <a:rPr lang="ru-RU" altLang="ru-RU" dirty="0"/>
            </a:br>
            <a:r>
              <a:rPr lang="ru-RU" altLang="ru-RU" dirty="0"/>
              <a:t>со стороной 1, катящегося с внутренней стороны по другому квадрату со стороной 4.</a:t>
            </a:r>
          </a:p>
        </p:txBody>
      </p:sp>
      <p:pic>
        <p:nvPicPr>
          <p:cNvPr id="368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3963" y="2057400"/>
            <a:ext cx="4156075" cy="4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06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2057400"/>
            <a:ext cx="4200525" cy="414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1061"/>
                                        </p:tgtEl>
                                        <p:attrNameLst>
                                          <p:attrName>style.visibility</p:attrName>
                                        </p:attrNameLst>
                                      </p:cBhvr>
                                      <p:to>
                                        <p:strVal val="visible"/>
                                      </p:to>
                                    </p:set>
                                    <p:animEffect transition="in" filter="wipe(down)">
                                      <p:cBhvr>
                                        <p:cTn id="7" dur="500"/>
                                        <p:tgtEl>
                                          <p:spTgt spid="301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3"/>
          <p:cNvSpPr txBox="1">
            <a:spLocks noChangeArrowheads="1"/>
          </p:cNvSpPr>
          <p:nvPr/>
        </p:nvSpPr>
        <p:spPr bwMode="auto">
          <a:xfrm>
            <a:off x="0" y="609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3. Изобразите т</a:t>
            </a:r>
            <a:r>
              <a:rPr lang="ru-RU" altLang="ru-RU" dirty="0">
                <a:cs typeface="Times New Roman" panose="02020603050405020304" pitchFamily="18" charset="0"/>
              </a:rPr>
              <a:t>раекторию движения точки, закреплённой на окружности, катящейся </a:t>
            </a:r>
            <a:r>
              <a:rPr lang="ru-RU" altLang="ru-RU" dirty="0"/>
              <a:t>внутри</a:t>
            </a:r>
            <a:r>
              <a:rPr lang="ru-RU" altLang="ru-RU" dirty="0">
                <a:cs typeface="Times New Roman" panose="02020603050405020304" pitchFamily="18" charset="0"/>
              </a:rPr>
              <a:t> другой окружности </a:t>
            </a:r>
            <a:r>
              <a:rPr lang="ru-RU" altLang="ru-RU" dirty="0"/>
              <a:t>в 3 раза большего</a:t>
            </a:r>
            <a:r>
              <a:rPr lang="ru-RU" altLang="ru-RU" dirty="0">
                <a:cs typeface="Times New Roman" panose="02020603050405020304" pitchFamily="18" charset="0"/>
              </a:rPr>
              <a:t> радиуса. Она называется</a:t>
            </a:r>
            <a:r>
              <a:rPr lang="ru-RU" altLang="ru-RU" dirty="0">
                <a:solidFill>
                  <a:srgbClr val="FF3300"/>
                </a:solidFill>
                <a:cs typeface="Times New Roman" panose="02020603050405020304" pitchFamily="18" charset="0"/>
              </a:rPr>
              <a:t> </a:t>
            </a:r>
            <a:r>
              <a:rPr lang="ru-RU" altLang="ru-RU" dirty="0">
                <a:solidFill>
                  <a:srgbClr val="FF3300"/>
                </a:solidFill>
              </a:rPr>
              <a:t>кривой Штейнера</a:t>
            </a:r>
            <a:r>
              <a:rPr lang="ru-RU" altLang="ru-RU" dirty="0">
                <a:solidFill>
                  <a:srgbClr val="FF3300"/>
                </a:solidFill>
                <a:cs typeface="Times New Roman" panose="02020603050405020304" pitchFamily="18" charset="0"/>
              </a:rPr>
              <a:t>.</a:t>
            </a:r>
            <a:r>
              <a:rPr lang="ru-RU" altLang="ru-RU" dirty="0">
                <a:solidFill>
                  <a:srgbClr val="FF3300"/>
                </a:solidFill>
              </a:rPr>
              <a:t> </a:t>
            </a:r>
            <a:endParaRPr lang="ru-RU" altLang="ru-RU" dirty="0"/>
          </a:p>
        </p:txBody>
      </p:sp>
      <p:pic>
        <p:nvPicPr>
          <p:cNvPr id="2437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057400"/>
            <a:ext cx="3803650" cy="371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43718"/>
                                        </p:tgtEl>
                                        <p:attrNameLst>
                                          <p:attrName>style.visibility</p:attrName>
                                        </p:attrNameLst>
                                      </p:cBhvr>
                                      <p:to>
                                        <p:strVal val="visible"/>
                                      </p:to>
                                    </p:set>
                                    <p:animEffect transition="in" filter="wipe(right)">
                                      <p:cBhvr>
                                        <p:cTn id="7" dur="500"/>
                                        <p:tgtEl>
                                          <p:spTgt spid="243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5"/>
          <p:cNvSpPr txBox="1">
            <a:spLocks noChangeArrowheads="1"/>
          </p:cNvSpPr>
          <p:nvPr/>
        </p:nvSpPr>
        <p:spPr bwMode="auto">
          <a:xfrm>
            <a:off x="0" y="6096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4. Изобразите т</a:t>
            </a:r>
            <a:r>
              <a:rPr lang="ru-RU" altLang="ru-RU" dirty="0">
                <a:cs typeface="Times New Roman" panose="02020603050405020304" pitchFamily="18" charset="0"/>
              </a:rPr>
              <a:t>раекторию движения точки, закреплённой на </a:t>
            </a:r>
            <a:r>
              <a:rPr lang="ru-RU" altLang="ru-RU" dirty="0"/>
              <a:t>продолжении радиуса </a:t>
            </a:r>
            <a:r>
              <a:rPr lang="ru-RU" altLang="ru-RU" dirty="0">
                <a:cs typeface="Times New Roman" panose="02020603050405020304" pitchFamily="18" charset="0"/>
              </a:rPr>
              <a:t>окружности, катящейся </a:t>
            </a:r>
            <a:r>
              <a:rPr lang="ru-RU" altLang="ru-RU" dirty="0"/>
              <a:t>внутри</a:t>
            </a:r>
            <a:r>
              <a:rPr lang="ru-RU" altLang="ru-RU" dirty="0">
                <a:cs typeface="Times New Roman" panose="02020603050405020304" pitchFamily="18" charset="0"/>
              </a:rPr>
              <a:t> другой окружности </a:t>
            </a:r>
            <a:r>
              <a:rPr lang="ru-RU" altLang="ru-RU" dirty="0"/>
              <a:t>в </a:t>
            </a:r>
            <a:r>
              <a:rPr lang="en-US" altLang="ru-RU" dirty="0"/>
              <a:t>3</a:t>
            </a:r>
            <a:r>
              <a:rPr lang="ru-RU" altLang="ru-RU" dirty="0"/>
              <a:t> раза большего</a:t>
            </a:r>
            <a:r>
              <a:rPr lang="ru-RU" altLang="ru-RU" dirty="0">
                <a:cs typeface="Times New Roman" panose="02020603050405020304" pitchFamily="18" charset="0"/>
              </a:rPr>
              <a:t> радиуса. Она называется</a:t>
            </a:r>
            <a:r>
              <a:rPr lang="ru-RU" altLang="ru-RU" dirty="0">
                <a:solidFill>
                  <a:srgbClr val="FF3300"/>
                </a:solidFill>
                <a:cs typeface="Times New Roman" panose="02020603050405020304" pitchFamily="18" charset="0"/>
              </a:rPr>
              <a:t> </a:t>
            </a:r>
            <a:r>
              <a:rPr lang="ru-RU" altLang="ru-RU" dirty="0">
                <a:solidFill>
                  <a:srgbClr val="FF3300"/>
                </a:solidFill>
              </a:rPr>
              <a:t>удлинённой кривой Штейнера</a:t>
            </a:r>
            <a:r>
              <a:rPr lang="ru-RU" altLang="ru-RU" dirty="0">
                <a:solidFill>
                  <a:srgbClr val="FF3300"/>
                </a:solidFill>
                <a:cs typeface="Times New Roman" panose="02020603050405020304" pitchFamily="18" charset="0"/>
              </a:rPr>
              <a:t>.</a:t>
            </a:r>
            <a:r>
              <a:rPr lang="ru-RU" altLang="ru-RU" dirty="0">
                <a:solidFill>
                  <a:srgbClr val="FF3300"/>
                </a:solidFill>
              </a:rPr>
              <a:t> </a:t>
            </a:r>
            <a:endParaRPr lang="ru-RU" altLang="ru-RU" dirty="0"/>
          </a:p>
        </p:txBody>
      </p:sp>
      <p:pic>
        <p:nvPicPr>
          <p:cNvPr id="24576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348880"/>
            <a:ext cx="4038600"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45766"/>
                                        </p:tgtEl>
                                        <p:attrNameLst>
                                          <p:attrName>style.visibility</p:attrName>
                                        </p:attrNameLst>
                                      </p:cBhvr>
                                      <p:to>
                                        <p:strVal val="visible"/>
                                      </p:to>
                                    </p:set>
                                    <p:animEffect transition="in" filter="wipe(right)">
                                      <p:cBhvr>
                                        <p:cTn id="7" dur="500"/>
                                        <p:tgtEl>
                                          <p:spTgt spid="245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152400" y="60960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5. Нарисуйте траекторию движения </a:t>
            </a:r>
            <a:r>
              <a:rPr lang="ru-RU" altLang="ru-RU" dirty="0">
                <a:cs typeface="Times New Roman" panose="02020603050405020304" pitchFamily="18" charset="0"/>
              </a:rPr>
              <a:t>точк</a:t>
            </a:r>
            <a:r>
              <a:rPr lang="ru-RU" altLang="ru-RU" dirty="0"/>
              <a:t>и</a:t>
            </a:r>
            <a:r>
              <a:rPr lang="ru-RU" altLang="ru-RU" dirty="0">
                <a:cs typeface="Times New Roman" panose="02020603050405020304" pitchFamily="18" charset="0"/>
              </a:rPr>
              <a:t>, закреплённ</a:t>
            </a:r>
            <a:r>
              <a:rPr lang="ru-RU" altLang="ru-RU" dirty="0"/>
              <a:t>ой</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на окружности, катящейся </a:t>
            </a:r>
            <a:r>
              <a:rPr lang="ru-RU" altLang="ru-RU" dirty="0"/>
              <a:t>с внешней стороны</a:t>
            </a:r>
            <a:r>
              <a:rPr lang="ru-RU" altLang="ru-RU" dirty="0">
                <a:cs typeface="Times New Roman" panose="02020603050405020304" pitchFamily="18" charset="0"/>
              </a:rPr>
              <a:t> по </a:t>
            </a:r>
            <a:r>
              <a:rPr lang="ru-RU" altLang="ru-RU" dirty="0"/>
              <a:t>другой окружности, если отношение радиусов</a:t>
            </a:r>
            <a:r>
              <a:rPr lang="ru-RU" altLang="ru-RU" dirty="0">
                <a:cs typeface="Times New Roman" panose="02020603050405020304" pitchFamily="18" charset="0"/>
              </a:rPr>
              <a:t> </a:t>
            </a:r>
            <a:r>
              <a:rPr lang="ru-RU" altLang="ru-RU" dirty="0"/>
              <a:t>равно 1:2.</a:t>
            </a:r>
          </a:p>
        </p:txBody>
      </p:sp>
      <p:pic>
        <p:nvPicPr>
          <p:cNvPr id="270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2209800"/>
            <a:ext cx="360045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92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0342"/>
                                        </p:tgtEl>
                                        <p:attrNameLst>
                                          <p:attrName>style.visibility</p:attrName>
                                        </p:attrNameLst>
                                      </p:cBhvr>
                                      <p:to>
                                        <p:strVal val="visible"/>
                                      </p:to>
                                    </p:set>
                                    <p:animEffect transition="in" filter="wipe(up)">
                                      <p:cBhvr>
                                        <p:cTn id="7" dur="500"/>
                                        <p:tgtEl>
                                          <p:spTgt spid="270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5334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6. Изобразите траекторию движения точки, закреплённой на окружности, катящейся по другой окружности, в 3 раза большего радиуса. (Воспользуйтесь тем, что длина маленькой окружности </a:t>
            </a:r>
            <a:br>
              <a:rPr lang="ru-RU" altLang="ru-RU" dirty="0">
                <a:cs typeface="Times New Roman" panose="02020603050405020304" pitchFamily="18" charset="0"/>
              </a:rPr>
            </a:br>
            <a:r>
              <a:rPr lang="ru-RU" altLang="ru-RU" dirty="0">
                <a:cs typeface="Times New Roman" panose="02020603050405020304" pitchFamily="18" charset="0"/>
              </a:rPr>
              <a:t>в 3 раза меньше длины большой окружности.)</a:t>
            </a:r>
            <a:r>
              <a:rPr lang="ru-RU" altLang="ru-RU" dirty="0"/>
              <a:t> </a:t>
            </a:r>
          </a:p>
        </p:txBody>
      </p:sp>
      <p:pic>
        <p:nvPicPr>
          <p:cNvPr id="3277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8463" y="2708275"/>
            <a:ext cx="32670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4175" y="2608263"/>
            <a:ext cx="329565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1579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wipe(right)">
                                      <p:cBhvr>
                                        <p:cTn id="7" dur="500"/>
                                        <p:tgtEl>
                                          <p:spTgt spid="32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3"/>
          <p:cNvSpPr txBox="1">
            <a:spLocks noChangeArrowheads="1"/>
          </p:cNvSpPr>
          <p:nvPr/>
        </p:nvSpPr>
        <p:spPr bwMode="auto">
          <a:xfrm>
            <a:off x="0" y="53340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cs typeface="Times New Roman" panose="02020603050405020304" pitchFamily="18" charset="0"/>
              </a:rPr>
              <a:t>	7. Изобразите траекторию движения точки, закреплённой </a:t>
            </a:r>
            <a:br>
              <a:rPr lang="ru-RU" altLang="ru-RU" dirty="0">
                <a:cs typeface="Times New Roman" panose="02020603050405020304" pitchFamily="18" charset="0"/>
              </a:rPr>
            </a:br>
            <a:r>
              <a:rPr lang="ru-RU" altLang="ru-RU" dirty="0">
                <a:cs typeface="Times New Roman" panose="02020603050405020304" pitchFamily="18" charset="0"/>
              </a:rPr>
              <a:t>на окружности, катящейся по другой окружности, в 2,5 раза большего радиуса. (Воспользуйтесь тем, что длина маленькой окружности в 2,5 раза меньше длины большой окружности.)</a:t>
            </a:r>
            <a:r>
              <a:rPr lang="ru-RU" altLang="ru-RU" dirty="0"/>
              <a:t> </a:t>
            </a:r>
          </a:p>
        </p:txBody>
      </p:sp>
      <p:pic>
        <p:nvPicPr>
          <p:cNvPr id="3379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713" y="2835275"/>
            <a:ext cx="27527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7713" y="2822932"/>
            <a:ext cx="291465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38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up)">
                                      <p:cBhvr>
                                        <p:cTn id="7"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a:spLocks noChangeArrowheads="1"/>
          </p:cNvSpPr>
          <p:nvPr/>
        </p:nvSpPr>
        <p:spPr bwMode="auto">
          <a:xfrm>
            <a:off x="0" y="609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8. Нарисуйте к</a:t>
            </a:r>
            <a:r>
              <a:rPr lang="ru-RU" altLang="ru-RU" dirty="0">
                <a:cs typeface="Times New Roman" panose="02020603050405020304" pitchFamily="18" charset="0"/>
              </a:rPr>
              <a:t>рив</a:t>
            </a:r>
            <a:r>
              <a:rPr lang="ru-RU" altLang="ru-RU" dirty="0"/>
              <a:t>ую</a:t>
            </a:r>
            <a:r>
              <a:rPr lang="ru-RU" altLang="ru-RU" dirty="0">
                <a:cs typeface="Times New Roman" panose="02020603050405020304" pitchFamily="18" charset="0"/>
              </a:rPr>
              <a:t>, которую описывает точка, закреплённая на окружности, катящейся </a:t>
            </a:r>
            <a:r>
              <a:rPr lang="ru-RU" altLang="ru-RU" dirty="0"/>
              <a:t>с внешней стороны</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по </a:t>
            </a:r>
            <a:r>
              <a:rPr lang="ru-RU" altLang="ru-RU" dirty="0"/>
              <a:t>другой окружности</a:t>
            </a:r>
            <a:r>
              <a:rPr lang="ru-RU" altLang="ru-RU" dirty="0">
                <a:cs typeface="Times New Roman" panose="02020603050405020304" pitchFamily="18" charset="0"/>
              </a:rPr>
              <a:t>,</a:t>
            </a:r>
            <a:r>
              <a:rPr lang="ru-RU" altLang="ru-RU" dirty="0"/>
              <a:t> в 1,5 раза большего радиуса</a:t>
            </a:r>
            <a:r>
              <a:rPr lang="ru-RU" altLang="ru-RU" dirty="0">
                <a:cs typeface="Times New Roman" panose="02020603050405020304" pitchFamily="18" charset="0"/>
              </a:rPr>
              <a:t>.</a:t>
            </a:r>
            <a:r>
              <a:rPr lang="ru-RU" altLang="ru-RU" dirty="0"/>
              <a:t> </a:t>
            </a:r>
          </a:p>
        </p:txBody>
      </p:sp>
      <p:pic>
        <p:nvPicPr>
          <p:cNvPr id="3563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1844824"/>
            <a:ext cx="3762375" cy="380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791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56356"/>
                                        </p:tgtEl>
                                        <p:attrNameLst>
                                          <p:attrName>style.visibility</p:attrName>
                                        </p:attrNameLst>
                                      </p:cBhvr>
                                      <p:to>
                                        <p:strVal val="visible"/>
                                      </p:to>
                                    </p:set>
                                    <p:animEffect transition="in" filter="wipe(right)">
                                      <p:cBhvr>
                                        <p:cTn id="7" dur="5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52400" y="60960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9. Нарисуйте траекторию движения </a:t>
            </a:r>
            <a:r>
              <a:rPr lang="ru-RU" altLang="ru-RU" dirty="0">
                <a:cs typeface="Times New Roman" panose="02020603050405020304" pitchFamily="18" charset="0"/>
              </a:rPr>
              <a:t>точк</a:t>
            </a:r>
            <a:r>
              <a:rPr lang="ru-RU" altLang="ru-RU" dirty="0"/>
              <a:t>и</a:t>
            </a:r>
            <a:r>
              <a:rPr lang="ru-RU" altLang="ru-RU" dirty="0">
                <a:cs typeface="Times New Roman" panose="02020603050405020304" pitchFamily="18" charset="0"/>
              </a:rPr>
              <a:t>, закреплённ</a:t>
            </a:r>
            <a:r>
              <a:rPr lang="ru-RU" altLang="ru-RU" dirty="0"/>
              <a:t>ой</a:t>
            </a:r>
            <a:r>
              <a:rPr lang="ru-RU" altLang="ru-RU" dirty="0">
                <a:cs typeface="Times New Roman" panose="02020603050405020304" pitchFamily="18" charset="0"/>
              </a:rPr>
              <a:t> на окружности, катящейся </a:t>
            </a:r>
            <a:r>
              <a:rPr lang="ru-RU" altLang="ru-RU" dirty="0"/>
              <a:t>с внешней стороны</a:t>
            </a:r>
            <a:r>
              <a:rPr lang="ru-RU" altLang="ru-RU" dirty="0">
                <a:cs typeface="Times New Roman" panose="02020603050405020304" pitchFamily="18" charset="0"/>
              </a:rPr>
              <a:t> по </a:t>
            </a:r>
            <a:r>
              <a:rPr lang="ru-RU" altLang="ru-RU" dirty="0"/>
              <a:t>другой окружности, если отношение радиусов</a:t>
            </a:r>
            <a:r>
              <a:rPr lang="ru-RU" altLang="ru-RU" dirty="0">
                <a:cs typeface="Times New Roman" panose="02020603050405020304" pitchFamily="18" charset="0"/>
              </a:rPr>
              <a:t> </a:t>
            </a:r>
            <a:r>
              <a:rPr lang="ru-RU" altLang="ru-RU" dirty="0"/>
              <a:t>равно 2:1.</a:t>
            </a:r>
          </a:p>
        </p:txBody>
      </p:sp>
      <p:pic>
        <p:nvPicPr>
          <p:cNvPr id="2744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2057400"/>
            <a:ext cx="40386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8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74437"/>
                                        </p:tgtEl>
                                        <p:attrNameLst>
                                          <p:attrName>style.visibility</p:attrName>
                                        </p:attrNameLst>
                                      </p:cBhvr>
                                      <p:to>
                                        <p:strVal val="visible"/>
                                      </p:to>
                                    </p:set>
                                    <p:animEffect transition="in" filter="wipe(up)">
                                      <p:cBhvr>
                                        <p:cTn id="7" dur="500"/>
                                        <p:tgtEl>
                                          <p:spTgt spid="274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1027"/>
          <p:cNvSpPr txBox="1">
            <a:spLocks noChangeArrowheads="1"/>
          </p:cNvSpPr>
          <p:nvPr/>
        </p:nvSpPr>
        <p:spPr bwMode="auto">
          <a:xfrm>
            <a:off x="152400" y="609600"/>
            <a:ext cx="899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Соединяя плавной кривой построенные точки, получим</a:t>
            </a:r>
            <a:r>
              <a:rPr lang="ru-RU" altLang="ru-RU" sz="3200" dirty="0">
                <a:solidFill>
                  <a:schemeClr val="accent1"/>
                </a:solidFill>
              </a:rPr>
              <a:t> </a:t>
            </a:r>
            <a:r>
              <a:rPr lang="ru-RU" altLang="ru-RU" sz="3200" dirty="0">
                <a:solidFill>
                  <a:srgbClr val="FF3300"/>
                </a:solidFill>
                <a:cs typeface="Times New Roman" panose="02020603050405020304" pitchFamily="18" charset="0"/>
              </a:rPr>
              <a:t>циклоид</a:t>
            </a:r>
            <a:r>
              <a:rPr lang="ru-RU" altLang="ru-RU" sz="3200" dirty="0">
                <a:solidFill>
                  <a:srgbClr val="FF3300"/>
                </a:solidFill>
              </a:rPr>
              <a:t>у</a:t>
            </a:r>
            <a:r>
              <a:rPr lang="ru-RU" altLang="ru-RU" sz="3200" dirty="0">
                <a:cs typeface="Times New Roman" panose="02020603050405020304" pitchFamily="18" charset="0"/>
              </a:rPr>
              <a:t>.</a:t>
            </a:r>
          </a:p>
        </p:txBody>
      </p:sp>
      <p:pic>
        <p:nvPicPr>
          <p:cNvPr id="5124" name="Picture 10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52600"/>
            <a:ext cx="8281988"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0" y="60960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10. Нарисуйте к</a:t>
            </a:r>
            <a:r>
              <a:rPr lang="ru-RU" altLang="ru-RU" dirty="0">
                <a:cs typeface="Times New Roman" panose="02020603050405020304" pitchFamily="18" charset="0"/>
              </a:rPr>
              <a:t>рив</a:t>
            </a:r>
            <a:r>
              <a:rPr lang="ru-RU" altLang="ru-RU" dirty="0"/>
              <a:t>ую</a:t>
            </a:r>
            <a:r>
              <a:rPr lang="ru-RU" altLang="ru-RU" dirty="0">
                <a:cs typeface="Times New Roman" panose="02020603050405020304" pitchFamily="18" charset="0"/>
              </a:rPr>
              <a:t>, которую описывает точка, закреплённая на окружности, катящейся </a:t>
            </a:r>
            <a:r>
              <a:rPr lang="ru-RU" altLang="ru-RU" dirty="0"/>
              <a:t>с внутренней стороны</a:t>
            </a:r>
            <a:r>
              <a:rPr lang="ru-RU" altLang="ru-RU" dirty="0">
                <a:cs typeface="Times New Roman" panose="02020603050405020304" pitchFamily="18" charset="0"/>
              </a:rPr>
              <a:t> </a:t>
            </a:r>
            <a:br>
              <a:rPr lang="ru-RU" altLang="ru-RU" dirty="0">
                <a:cs typeface="Times New Roman" panose="02020603050405020304" pitchFamily="18" charset="0"/>
              </a:rPr>
            </a:br>
            <a:r>
              <a:rPr lang="ru-RU" altLang="ru-RU" dirty="0">
                <a:cs typeface="Times New Roman" panose="02020603050405020304" pitchFamily="18" charset="0"/>
              </a:rPr>
              <a:t>по </a:t>
            </a:r>
            <a:r>
              <a:rPr lang="ru-RU" altLang="ru-RU" dirty="0"/>
              <a:t>другой окружности в 2,5 раза большего радиуса.</a:t>
            </a:r>
          </a:p>
        </p:txBody>
      </p:sp>
      <p:pic>
        <p:nvPicPr>
          <p:cNvPr id="35430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905000"/>
            <a:ext cx="3962400"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255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wipe(right)">
                                      <p:cBhvr>
                                        <p:cTn id="7" dur="5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11. Докажите, что траекторией движения </a:t>
            </a:r>
            <a:r>
              <a:rPr lang="ru-RU" altLang="ru-RU" dirty="0">
                <a:cs typeface="Times New Roman" panose="02020603050405020304" pitchFamily="18" charset="0"/>
              </a:rPr>
              <a:t>точк</a:t>
            </a:r>
            <a:r>
              <a:rPr lang="ru-RU" altLang="ru-RU" dirty="0"/>
              <a:t>и</a:t>
            </a:r>
            <a:r>
              <a:rPr lang="ru-RU" altLang="ru-RU" dirty="0">
                <a:cs typeface="Times New Roman" panose="02020603050405020304" pitchFamily="18" charset="0"/>
              </a:rPr>
              <a:t>, закреплённ</a:t>
            </a:r>
            <a:r>
              <a:rPr lang="ru-RU" altLang="ru-RU" dirty="0"/>
              <a:t>ой</a:t>
            </a:r>
            <a:r>
              <a:rPr lang="ru-RU" altLang="ru-RU" dirty="0">
                <a:cs typeface="Times New Roman" panose="02020603050405020304" pitchFamily="18" charset="0"/>
              </a:rPr>
              <a:t> на окружности, катящейся </a:t>
            </a:r>
            <a:r>
              <a:rPr lang="ru-RU" altLang="ru-RU" dirty="0"/>
              <a:t>внутри</a:t>
            </a:r>
            <a:r>
              <a:rPr lang="ru-RU" altLang="ru-RU" dirty="0">
                <a:cs typeface="Times New Roman" panose="02020603050405020304" pitchFamily="18" charset="0"/>
              </a:rPr>
              <a:t> </a:t>
            </a:r>
            <a:r>
              <a:rPr lang="ru-RU" altLang="ru-RU" dirty="0"/>
              <a:t>другой окружности в два раза большего радиуса, является диаметр.</a:t>
            </a:r>
          </a:p>
        </p:txBody>
      </p:sp>
      <p:pic>
        <p:nvPicPr>
          <p:cNvPr id="5120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9487" y="1593186"/>
            <a:ext cx="2952977" cy="285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7931" name="Group 11"/>
          <p:cNvGrpSpPr>
            <a:grpSpLocks/>
          </p:cNvGrpSpPr>
          <p:nvPr/>
        </p:nvGrpSpPr>
        <p:grpSpPr bwMode="auto">
          <a:xfrm>
            <a:off x="0" y="1598613"/>
            <a:ext cx="9144000" cy="5064126"/>
            <a:chOff x="0" y="1007"/>
            <a:chExt cx="5760" cy="3190"/>
          </a:xfrm>
        </p:grpSpPr>
        <p:sp>
          <p:nvSpPr>
            <p:cNvPr id="51206" name="Text Box 7"/>
            <p:cNvSpPr txBox="1">
              <a:spLocks noChangeArrowheads="1"/>
            </p:cNvSpPr>
            <p:nvPr/>
          </p:nvSpPr>
          <p:spPr bwMode="auto">
            <a:xfrm>
              <a:off x="0" y="2976"/>
              <a:ext cx="576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rgbClr val="FF3300"/>
                  </a:solidFill>
                </a:rPr>
                <a:t>	Решение:</a:t>
              </a:r>
              <a:r>
                <a:rPr lang="ru-RU" altLang="ru-RU" dirty="0"/>
                <a:t> Пусть катящаяся окружность переместилась из точки </a:t>
              </a:r>
              <a:r>
                <a:rPr lang="en-US" altLang="ru-RU" i="1" dirty="0"/>
                <a:t>B </a:t>
              </a:r>
              <a:r>
                <a:rPr lang="ru-RU" altLang="ru-RU" dirty="0"/>
                <a:t>в точку </a:t>
              </a:r>
              <a:r>
                <a:rPr lang="en-US" altLang="ru-RU" i="1" dirty="0"/>
                <a:t>D</a:t>
              </a:r>
              <a:r>
                <a:rPr lang="en-US" altLang="ru-RU" dirty="0"/>
                <a:t>,</a:t>
              </a:r>
              <a:r>
                <a:rPr lang="ru-RU" altLang="ru-RU" i="1" dirty="0"/>
                <a:t> </a:t>
              </a:r>
              <a:r>
                <a:rPr lang="en-US" altLang="ru-RU" i="1" dirty="0"/>
                <a:t>P </a:t>
              </a:r>
              <a:r>
                <a:rPr lang="ru-RU" altLang="ru-RU" i="1" dirty="0"/>
                <a:t>– </a:t>
              </a:r>
              <a:r>
                <a:rPr lang="ru-RU" altLang="ru-RU" dirty="0"/>
                <a:t>её центр. Обозначим </a:t>
              </a:r>
              <a:r>
                <a:rPr lang="en-US" altLang="ru-RU" i="1" dirty="0"/>
                <a:t>C </a:t>
              </a:r>
              <a:r>
                <a:rPr lang="ru-RU" altLang="ru-RU" dirty="0"/>
                <a:t>точку пересечения диаметра </a:t>
              </a:r>
              <a:r>
                <a:rPr lang="en-US" altLang="ru-RU" i="1" dirty="0"/>
                <a:t>AB </a:t>
              </a:r>
              <a:r>
                <a:rPr lang="ru-RU" altLang="ru-RU" dirty="0"/>
                <a:t>с этой окружностью. Тогда угол </a:t>
              </a:r>
              <a:r>
                <a:rPr lang="en-US" altLang="ru-RU" i="1" dirty="0"/>
                <a:t>CPD </a:t>
              </a:r>
              <a:r>
                <a:rPr lang="ru-RU" altLang="ru-RU" dirty="0"/>
                <a:t>в два раза больше угла </a:t>
              </a:r>
              <a:r>
                <a:rPr lang="en-US" altLang="ru-RU" i="1" dirty="0"/>
                <a:t>BOD</a:t>
              </a:r>
              <a:r>
                <a:rPr lang="en-US" altLang="ru-RU" dirty="0"/>
                <a:t>. </a:t>
              </a:r>
              <a:r>
                <a:rPr lang="ru-RU" altLang="ru-RU" dirty="0"/>
                <a:t>Следовательно, дуги </a:t>
              </a:r>
              <a:r>
                <a:rPr lang="en-US" altLang="ru-RU" i="1" dirty="0"/>
                <a:t>BD </a:t>
              </a:r>
              <a:r>
                <a:rPr lang="ru-RU" altLang="ru-RU" dirty="0"/>
                <a:t>и </a:t>
              </a:r>
              <a:r>
                <a:rPr lang="en-US" altLang="ru-RU" i="1" dirty="0"/>
                <a:t>CD </a:t>
              </a:r>
              <a:r>
                <a:rPr lang="ru-RU" altLang="ru-RU" dirty="0"/>
                <a:t>равны, т.е. </a:t>
              </a:r>
              <a:r>
                <a:rPr lang="en-US" altLang="ru-RU" i="1" dirty="0"/>
                <a:t>C </a:t>
              </a:r>
              <a:r>
                <a:rPr lang="ru-RU" altLang="ru-RU" i="1" dirty="0"/>
                <a:t>–</a:t>
              </a:r>
              <a:r>
                <a:rPr lang="ru-RU" altLang="ru-RU" dirty="0"/>
                <a:t> точка, закреплённая на катящейся окружности.</a:t>
              </a:r>
            </a:p>
          </p:txBody>
        </p:sp>
        <p:pic>
          <p:nvPicPr>
            <p:cNvPr id="5120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9" y="1007"/>
              <a:ext cx="2064" cy="1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412555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37931"/>
                                        </p:tgtEl>
                                        <p:attrNameLst>
                                          <p:attrName>style.visibility</p:attrName>
                                        </p:attrNameLst>
                                      </p:cBhvr>
                                      <p:to>
                                        <p:strVal val="visible"/>
                                      </p:to>
                                    </p:set>
                                    <p:animEffect transition="in" filter="wipe(up)">
                                      <p:cBhvr>
                                        <p:cTn id="7" dur="500"/>
                                        <p:tgtEl>
                                          <p:spTgt spid="337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a:t>
            </a:r>
            <a:r>
              <a:rPr lang="en-US" altLang="ru-RU" dirty="0"/>
              <a:t>2</a:t>
            </a:r>
            <a:r>
              <a:rPr lang="ru-RU" altLang="ru-RU" dirty="0"/>
              <a:t>. Изобразите траекторию движения точки, закреплённой на большой окружности, катящейся внутренним образом по окружности в два раза меньшего радиуса, изображённой на рисунке.</a:t>
            </a:r>
          </a:p>
        </p:txBody>
      </p:sp>
      <p:pic>
        <p:nvPicPr>
          <p:cNvPr id="2" name="Рисунок 1"/>
          <p:cNvPicPr>
            <a:picLocks noChangeAspect="1"/>
          </p:cNvPicPr>
          <p:nvPr/>
        </p:nvPicPr>
        <p:blipFill>
          <a:blip r:embed="rId3" cstate="print"/>
          <a:stretch>
            <a:fillRect/>
          </a:stretch>
        </p:blipFill>
        <p:spPr>
          <a:xfrm>
            <a:off x="2339752" y="1556792"/>
            <a:ext cx="5071233" cy="4464496"/>
          </a:xfrm>
          <a:prstGeom prst="rect">
            <a:avLst/>
          </a:prstGeom>
        </p:spPr>
      </p:pic>
    </p:spTree>
    <p:extLst>
      <p:ext uri="{BB962C8B-B14F-4D97-AF65-F5344CB8AC3E}">
        <p14:creationId xmlns:p14="http://schemas.microsoft.com/office/powerpoint/2010/main" val="13164653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166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Ответ.</a:t>
            </a:r>
          </a:p>
        </p:txBody>
      </p:sp>
      <p:pic>
        <p:nvPicPr>
          <p:cNvPr id="3" name="Рисунок 2"/>
          <p:cNvPicPr>
            <a:picLocks noChangeAspect="1"/>
          </p:cNvPicPr>
          <p:nvPr/>
        </p:nvPicPr>
        <p:blipFill>
          <a:blip r:embed="rId3" cstate="print"/>
          <a:stretch>
            <a:fillRect/>
          </a:stretch>
        </p:blipFill>
        <p:spPr>
          <a:xfrm>
            <a:off x="1979712" y="764704"/>
            <a:ext cx="4636087" cy="4563396"/>
          </a:xfrm>
          <a:prstGeom prst="rect">
            <a:avLst/>
          </a:prstGeom>
        </p:spPr>
      </p:pic>
    </p:spTree>
    <p:extLst>
      <p:ext uri="{BB962C8B-B14F-4D97-AF65-F5344CB8AC3E}">
        <p14:creationId xmlns:p14="http://schemas.microsoft.com/office/powerpoint/2010/main" val="5388114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13. Докажите, что траектория из предыдущей задачи является кардиоидой.</a:t>
            </a:r>
          </a:p>
        </p:txBody>
      </p:sp>
      <p:pic>
        <p:nvPicPr>
          <p:cNvPr id="4" name="Рисунок 3"/>
          <p:cNvPicPr>
            <a:picLocks noChangeAspect="1"/>
          </p:cNvPicPr>
          <p:nvPr/>
        </p:nvPicPr>
        <p:blipFill>
          <a:blip r:embed="rId3" cstate="print"/>
          <a:stretch>
            <a:fillRect/>
          </a:stretch>
        </p:blipFill>
        <p:spPr>
          <a:xfrm>
            <a:off x="2051720" y="1268760"/>
            <a:ext cx="4636087" cy="4563396"/>
          </a:xfrm>
          <a:prstGeom prst="rect">
            <a:avLst/>
          </a:prstGeom>
        </p:spPr>
      </p:pic>
    </p:spTree>
    <p:extLst>
      <p:ext uri="{BB962C8B-B14F-4D97-AF65-F5344CB8AC3E}">
        <p14:creationId xmlns:p14="http://schemas.microsoft.com/office/powerpoint/2010/main" val="27522447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203" name="Text Box 3"/>
              <p:cNvSpPr txBox="1">
                <a:spLocks noChangeArrowheads="1"/>
              </p:cNvSpPr>
              <p:nvPr/>
            </p:nvSpPr>
            <p:spPr bwMode="auto">
              <a:xfrm>
                <a:off x="0" y="5715"/>
                <a:ext cx="9144000"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a:t>
                </a:r>
                <a:r>
                  <a:rPr lang="ru-RU" altLang="ru-RU" dirty="0">
                    <a:solidFill>
                      <a:srgbClr val="FF0000"/>
                    </a:solidFill>
                  </a:rPr>
                  <a:t>Решение.</a:t>
                </a:r>
                <a:r>
                  <a:rPr lang="en-US" altLang="ru-RU" dirty="0"/>
                  <a:t> </a:t>
                </a:r>
                <a:r>
                  <a:rPr lang="ru-RU" altLang="ru-RU" dirty="0"/>
                  <a:t>Предположим, что большая окружность повернулась вокруг центра </a:t>
                </a:r>
                <a:r>
                  <a:rPr lang="en-US" altLang="ru-RU" i="1" dirty="0"/>
                  <a:t>O </a:t>
                </a:r>
                <a:r>
                  <a:rPr lang="ru-RU" altLang="ru-RU" dirty="0"/>
                  <a:t>маленькой окружности на угол </a:t>
                </a:r>
                <a14:m>
                  <m:oMath xmlns:m="http://schemas.openxmlformats.org/officeDocument/2006/math">
                    <m:r>
                      <m:rPr>
                        <m:sty m:val="p"/>
                      </m:rPr>
                      <a:rPr lang="ru-RU" altLang="ru-RU" i="0" smtClean="0">
                        <a:latin typeface="Cambria Math" panose="02040503050406030204" pitchFamily="18" charset="0"/>
                        <a:ea typeface="Cambria Math" panose="02040503050406030204" pitchFamily="18" charset="0"/>
                      </a:rPr>
                      <m:t>α</m:t>
                    </m:r>
                  </m:oMath>
                </a14:m>
                <a:r>
                  <a:rPr lang="ru-RU" altLang="ru-RU" dirty="0"/>
                  <a:t>.  </a:t>
                </a:r>
              </a:p>
            </p:txBody>
          </p:sp>
        </mc:Choice>
        <mc:Fallback xmlns="">
          <p:sp>
            <p:nvSpPr>
              <p:cNvPr id="51203" name="Text Box 3"/>
              <p:cNvSpPr txBox="1">
                <a:spLocks noRot="1" noChangeAspect="1" noMove="1" noResize="1" noEditPoints="1" noAdjustHandles="1" noChangeArrowheads="1" noChangeShapeType="1" noTextEdit="1"/>
              </p:cNvSpPr>
              <p:nvPr/>
            </p:nvSpPr>
            <p:spPr bwMode="auto">
              <a:xfrm>
                <a:off x="0" y="5715"/>
                <a:ext cx="9144000" cy="830997"/>
              </a:xfrm>
              <a:prstGeom prst="rect">
                <a:avLst/>
              </a:prstGeom>
              <a:blipFill>
                <a:blip r:embed="rId3" cstate="print"/>
                <a:stretch>
                  <a:fillRect l="-1000" t="-5882" r="-1000" b="-16176"/>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pic>
        <p:nvPicPr>
          <p:cNvPr id="3" name="Рисунок 2"/>
          <p:cNvPicPr>
            <a:picLocks noChangeAspect="1"/>
          </p:cNvPicPr>
          <p:nvPr/>
        </p:nvPicPr>
        <p:blipFill>
          <a:blip r:embed="rId4" cstate="print"/>
          <a:stretch>
            <a:fillRect/>
          </a:stretch>
        </p:blipFill>
        <p:spPr>
          <a:xfrm>
            <a:off x="5148063" y="1052736"/>
            <a:ext cx="3916883" cy="3899051"/>
          </a:xfrm>
          <a:prstGeom prst="rect">
            <a:avLst/>
          </a:prstGeom>
        </p:spPr>
      </p:pic>
      <mc:AlternateContent xmlns:mc="http://schemas.openxmlformats.org/markup-compatibility/2006" xmlns:a14="http://schemas.microsoft.com/office/drawing/2010/main">
        <mc:Choice Requires="a14">
          <p:sp>
            <p:nvSpPr>
              <p:cNvPr id="6" name="Text Box 3"/>
              <p:cNvSpPr txBox="1">
                <a:spLocks noChangeArrowheads="1"/>
              </p:cNvSpPr>
              <p:nvPr/>
            </p:nvSpPr>
            <p:spPr bwMode="auto">
              <a:xfrm>
                <a:off x="29683" y="871342"/>
                <a:ext cx="4797045" cy="41549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Пусть </a:t>
                </a:r>
                <a:r>
                  <a:rPr lang="en-US" altLang="ru-RU" i="1" dirty="0"/>
                  <a:t>D </a:t>
                </a:r>
                <a:r>
                  <a:rPr lang="ru-RU" altLang="ru-RU" i="1" dirty="0"/>
                  <a:t>– </a:t>
                </a:r>
                <a:r>
                  <a:rPr lang="ru-RU" altLang="ru-RU" dirty="0"/>
                  <a:t>центр полученной большой окружности, </a:t>
                </a:r>
                <a:r>
                  <a:rPr lang="en-US" altLang="ru-RU" i="1" dirty="0"/>
                  <a:t>B</a:t>
                </a:r>
                <a:r>
                  <a:rPr lang="ru-RU" altLang="ru-RU" dirty="0"/>
                  <a:t> – её точка касания с маленькой окружностью, </a:t>
                </a:r>
                <a:r>
                  <a:rPr lang="en-US" altLang="ru-RU" i="1" dirty="0"/>
                  <a:t>C</a:t>
                </a:r>
                <a:r>
                  <a:rPr lang="ru-RU" altLang="ru-RU" dirty="0"/>
                  <a:t> – точка, в которую перешла точка </a:t>
                </a:r>
                <a:r>
                  <a:rPr lang="en-US" altLang="ru-RU" i="1" dirty="0"/>
                  <a:t>A</a:t>
                </a:r>
                <a:r>
                  <a:rPr lang="en-US" altLang="ru-RU" dirty="0"/>
                  <a:t>(1, 0). </a:t>
                </a:r>
                <a:r>
                  <a:rPr lang="ru-RU" altLang="ru-RU" dirty="0"/>
                  <a:t>Рассмотрим единичную окружность с центром </a:t>
                </a:r>
                <a:r>
                  <a:rPr lang="en-US" altLang="ru-RU" i="1" dirty="0"/>
                  <a:t>Q</a:t>
                </a:r>
                <a:r>
                  <a:rPr lang="en-US" altLang="ru-RU" dirty="0"/>
                  <a:t>, </a:t>
                </a:r>
                <a:r>
                  <a:rPr lang="ru-RU" altLang="ru-RU" dirty="0"/>
                  <a:t>полученную поворотом единичной окружности с центром </a:t>
                </a:r>
                <a:r>
                  <a:rPr lang="en-US" altLang="ru-RU" i="1" dirty="0"/>
                  <a:t>P</a:t>
                </a:r>
                <a:r>
                  <a:rPr lang="en-US" altLang="ru-RU" dirty="0"/>
                  <a:t>(2, 0) </a:t>
                </a:r>
                <a:r>
                  <a:rPr lang="ru-RU" altLang="ru-RU" dirty="0"/>
                  <a:t>на угол </a:t>
                </a:r>
                <a14:m>
                  <m:oMath xmlns:m="http://schemas.openxmlformats.org/officeDocument/2006/math">
                    <m:r>
                      <m:rPr>
                        <m:sty m:val="p"/>
                      </m:rPr>
                      <a:rPr lang="ru-RU" altLang="ru-RU">
                        <a:latin typeface="Cambria Math" panose="02040503050406030204" pitchFamily="18" charset="0"/>
                        <a:ea typeface="Cambria Math" panose="02040503050406030204" pitchFamily="18" charset="0"/>
                      </a:rPr>
                      <m:t>α</m:t>
                    </m:r>
                  </m:oMath>
                </a14:m>
                <a:r>
                  <a:rPr lang="en-US" altLang="ru-RU" dirty="0"/>
                  <a:t>/2. </a:t>
                </a:r>
                <a:r>
                  <a:rPr lang="ru-RU" altLang="ru-RU" dirty="0"/>
                  <a:t>Тогда в четырёхугольнике </a:t>
                </a:r>
                <a:r>
                  <a:rPr lang="en-US" altLang="ru-RU" i="1" dirty="0"/>
                  <a:t>OQCD </a:t>
                </a:r>
                <a:r>
                  <a:rPr lang="ru-RU" altLang="ru-RU" dirty="0"/>
                  <a:t>стороны </a:t>
                </a:r>
                <a:r>
                  <a:rPr lang="en-US" altLang="ru-RU" i="1" dirty="0"/>
                  <a:t>OQ </a:t>
                </a:r>
                <a:r>
                  <a:rPr lang="ru-RU" altLang="ru-RU" dirty="0"/>
                  <a:t>и </a:t>
                </a:r>
                <a:r>
                  <a:rPr lang="en-US" altLang="ru-RU" i="1" dirty="0"/>
                  <a:t>DC </a:t>
                </a:r>
                <a:r>
                  <a:rPr lang="ru-RU" altLang="ru-RU" dirty="0"/>
                  <a:t>равны и параллельны. </a:t>
                </a:r>
              </a:p>
            </p:txBody>
          </p:sp>
        </mc:Choice>
        <mc:Fallback xmlns="">
          <p:sp>
            <p:nvSpPr>
              <p:cNvPr id="6" name="Text Box 3"/>
              <p:cNvSpPr txBox="1">
                <a:spLocks noRot="1" noChangeAspect="1" noMove="1" noResize="1" noEditPoints="1" noAdjustHandles="1" noChangeArrowheads="1" noChangeShapeType="1" noTextEdit="1"/>
              </p:cNvSpPr>
              <p:nvPr/>
            </p:nvSpPr>
            <p:spPr bwMode="auto">
              <a:xfrm>
                <a:off x="29683" y="871342"/>
                <a:ext cx="4797045" cy="4154984"/>
              </a:xfrm>
              <a:prstGeom prst="rect">
                <a:avLst/>
              </a:prstGeom>
              <a:blipFill>
                <a:blip r:embed="rId5" cstate="print"/>
                <a:stretch>
                  <a:fillRect l="-2033" t="-1173" r="-1906" b="-2346"/>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0" y="4937895"/>
                <a:ext cx="9144000" cy="12003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Следовательно, этот четырёхугольник – параллелограмм. Значит, стороны </a:t>
                </a:r>
                <a:r>
                  <a:rPr lang="en-US" altLang="ru-RU" i="1" dirty="0"/>
                  <a:t>OD </a:t>
                </a:r>
                <a:r>
                  <a:rPr lang="ru-RU" altLang="ru-RU" dirty="0"/>
                  <a:t>и </a:t>
                </a:r>
                <a:r>
                  <a:rPr lang="en-US" altLang="ru-RU" i="1" dirty="0"/>
                  <a:t>QC </a:t>
                </a:r>
                <a:r>
                  <a:rPr lang="ru-RU" altLang="ru-RU" dirty="0"/>
                  <a:t>равны, а угол </a:t>
                </a:r>
                <a:r>
                  <a:rPr lang="en-US" altLang="ru-RU" i="1" dirty="0"/>
                  <a:t>OQC </a:t>
                </a:r>
                <a:r>
                  <a:rPr lang="ru-RU" altLang="ru-RU" dirty="0"/>
                  <a:t>равен </a:t>
                </a:r>
                <a14:m>
                  <m:oMath xmlns:m="http://schemas.openxmlformats.org/officeDocument/2006/math">
                    <m:r>
                      <m:rPr>
                        <m:sty m:val="p"/>
                      </m:rPr>
                      <a:rPr lang="ru-RU" altLang="ru-RU">
                        <a:latin typeface="Cambria Math" panose="02040503050406030204" pitchFamily="18" charset="0"/>
                        <a:ea typeface="Cambria Math" panose="02040503050406030204" pitchFamily="18" charset="0"/>
                      </a:rPr>
                      <m:t>α</m:t>
                    </m:r>
                  </m:oMath>
                </a14:m>
                <a:r>
                  <a:rPr lang="en-US" altLang="ru-RU" dirty="0"/>
                  <a:t>/2</a:t>
                </a:r>
                <a:r>
                  <a:rPr lang="ru-RU" altLang="ru-RU" dirty="0"/>
                  <a:t>. Следовательно, точка </a:t>
                </a:r>
                <a:r>
                  <a:rPr lang="en-US" altLang="ru-RU" i="1" dirty="0"/>
                  <a:t>C </a:t>
                </a:r>
                <a:r>
                  <a:rPr lang="ru-RU" altLang="ru-RU" dirty="0"/>
                  <a:t>принадлежит кардиоиде.</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0" y="4937895"/>
                <a:ext cx="9144000" cy="1200329"/>
              </a:xfrm>
              <a:prstGeom prst="rect">
                <a:avLst/>
              </a:prstGeom>
              <a:blipFill>
                <a:blip r:embed="rId6" cstate="print"/>
                <a:stretch>
                  <a:fillRect l="-1000" t="-4061" r="-1000" b="-1066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2965871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166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14. Изобразите траекторию движения точки, закреплённой на большом квадрате, катящемся внутренним образом по квадрату </a:t>
            </a:r>
            <a:br>
              <a:rPr lang="ru-RU" altLang="ru-RU" dirty="0"/>
            </a:br>
            <a:r>
              <a:rPr lang="ru-RU" altLang="ru-RU" dirty="0"/>
              <a:t>в два раза меньшей стороной, изображённому на рисунке.</a:t>
            </a:r>
          </a:p>
        </p:txBody>
      </p:sp>
      <p:pic>
        <p:nvPicPr>
          <p:cNvPr id="2" name="Рисунок 1"/>
          <p:cNvPicPr>
            <a:picLocks noChangeAspect="1"/>
          </p:cNvPicPr>
          <p:nvPr/>
        </p:nvPicPr>
        <p:blipFill>
          <a:blip r:embed="rId3" cstate="print"/>
          <a:stretch>
            <a:fillRect/>
          </a:stretch>
        </p:blipFill>
        <p:spPr>
          <a:xfrm>
            <a:off x="2987824" y="1916832"/>
            <a:ext cx="3571341" cy="3608803"/>
          </a:xfrm>
          <a:prstGeom prst="rect">
            <a:avLst/>
          </a:prstGeom>
        </p:spPr>
      </p:pic>
    </p:spTree>
    <p:extLst>
      <p:ext uri="{BB962C8B-B14F-4D97-AF65-F5344CB8AC3E}">
        <p14:creationId xmlns:p14="http://schemas.microsoft.com/office/powerpoint/2010/main" val="7737404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0" y="116632"/>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Ответ.</a:t>
            </a:r>
          </a:p>
        </p:txBody>
      </p:sp>
      <p:pic>
        <p:nvPicPr>
          <p:cNvPr id="3" name="Рисунок 2"/>
          <p:cNvPicPr>
            <a:picLocks noChangeAspect="1"/>
          </p:cNvPicPr>
          <p:nvPr/>
        </p:nvPicPr>
        <p:blipFill>
          <a:blip r:embed="rId3" cstate="print"/>
          <a:stretch>
            <a:fillRect/>
          </a:stretch>
        </p:blipFill>
        <p:spPr>
          <a:xfrm>
            <a:off x="2519772" y="1340768"/>
            <a:ext cx="4104456" cy="4117007"/>
          </a:xfrm>
          <a:prstGeom prst="rect">
            <a:avLst/>
          </a:prstGeom>
        </p:spPr>
      </p:pic>
    </p:spTree>
    <p:extLst>
      <p:ext uri="{BB962C8B-B14F-4D97-AF65-F5344CB8AC3E}">
        <p14:creationId xmlns:p14="http://schemas.microsoft.com/office/powerpoint/2010/main" val="5199856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7"/>
          <p:cNvSpPr txBox="1">
            <a:spLocks noChangeArrowheads="1"/>
          </p:cNvSpPr>
          <p:nvPr/>
        </p:nvSpPr>
        <p:spPr bwMode="auto">
          <a:xfrm>
            <a:off x="0" y="18864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t>	12. Изобразите траекторию движения точки </a:t>
            </a:r>
            <a:r>
              <a:rPr lang="en-US" altLang="ru-RU" i="1" dirty="0"/>
              <a:t>C</a:t>
            </a:r>
            <a:r>
              <a:rPr lang="ru-RU" altLang="ru-RU" dirty="0"/>
              <a:t>, закреплённой на прямой, катящейся по единичной окружности.</a:t>
            </a:r>
          </a:p>
        </p:txBody>
      </p:sp>
      <p:pic>
        <p:nvPicPr>
          <p:cNvPr id="5" name="Рисунок 4"/>
          <p:cNvPicPr>
            <a:picLocks noChangeAspect="1"/>
          </p:cNvPicPr>
          <p:nvPr/>
        </p:nvPicPr>
        <p:blipFill>
          <a:blip r:embed="rId3" cstate="print"/>
          <a:stretch>
            <a:fillRect/>
          </a:stretch>
        </p:blipFill>
        <p:spPr>
          <a:xfrm>
            <a:off x="2339752" y="1268760"/>
            <a:ext cx="4248743" cy="4334480"/>
          </a:xfrm>
          <a:prstGeom prst="rect">
            <a:avLst/>
          </a:prstGeom>
        </p:spPr>
      </p:pic>
    </p:spTree>
    <p:extLst>
      <p:ext uri="{BB962C8B-B14F-4D97-AF65-F5344CB8AC3E}">
        <p14:creationId xmlns:p14="http://schemas.microsoft.com/office/powerpoint/2010/main" val="25143292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027"/>
          <p:cNvSpPr txBox="1">
            <a:spLocks noChangeArrowheads="1"/>
          </p:cNvSpPr>
          <p:nvPr/>
        </p:nvSpPr>
        <p:spPr bwMode="auto">
          <a:xfrm>
            <a:off x="0" y="598223"/>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dirty="0">
                <a:solidFill>
                  <a:srgbClr val="FF0000"/>
                </a:solidFill>
              </a:rPr>
              <a:t>	 Ответ.</a:t>
            </a:r>
          </a:p>
        </p:txBody>
      </p:sp>
      <p:pic>
        <p:nvPicPr>
          <p:cNvPr id="4" name="Рисунок 3"/>
          <p:cNvPicPr>
            <a:picLocks noChangeAspect="1"/>
          </p:cNvPicPr>
          <p:nvPr/>
        </p:nvPicPr>
        <p:blipFill>
          <a:blip r:embed="rId3" cstate="print"/>
          <a:stretch>
            <a:fillRect/>
          </a:stretch>
        </p:blipFill>
        <p:spPr>
          <a:xfrm>
            <a:off x="2195736" y="2132856"/>
            <a:ext cx="4258400" cy="3757018"/>
          </a:xfrm>
          <a:prstGeom prst="rect">
            <a:avLst/>
          </a:prstGeom>
        </p:spPr>
      </p:pic>
    </p:spTree>
    <p:extLst>
      <p:ext uri="{BB962C8B-B14F-4D97-AF65-F5344CB8AC3E}">
        <p14:creationId xmlns:p14="http://schemas.microsoft.com/office/powerpoint/2010/main" val="279671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5800" y="152400"/>
            <a:ext cx="7772400" cy="457200"/>
          </a:xfrm>
        </p:spPr>
        <p:txBody>
          <a:bodyPr/>
          <a:lstStyle/>
          <a:p>
            <a:pPr eaLnBrk="1" hangingPunct="1"/>
            <a:r>
              <a:rPr lang="ru-RU" altLang="ru-RU" sz="3600" dirty="0">
                <a:solidFill>
                  <a:srgbClr val="FF3300"/>
                </a:solidFill>
              </a:rPr>
              <a:t>Упражнение</a:t>
            </a:r>
          </a:p>
        </p:txBody>
      </p:sp>
      <p:sp>
        <p:nvSpPr>
          <p:cNvPr id="6147" name="Text Box 1027"/>
          <p:cNvSpPr txBox="1">
            <a:spLocks noChangeArrowheads="1"/>
          </p:cNvSpPr>
          <p:nvPr/>
        </p:nvSpPr>
        <p:spPr bwMode="auto">
          <a:xfrm>
            <a:off x="152400" y="609600"/>
            <a:ext cx="8991600" cy="206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ru-RU" altLang="ru-RU" sz="3200" dirty="0"/>
              <a:t>	На клетчатой бумаге отложите отрезок </a:t>
            </a:r>
            <a:r>
              <a:rPr lang="en-US" altLang="ru-RU" sz="3200" i="1" dirty="0"/>
              <a:t>AB </a:t>
            </a:r>
            <a:r>
              <a:rPr lang="ru-RU" altLang="ru-RU" sz="3200" dirty="0"/>
              <a:t>величиной 24 клетки. Нарисуйте окружность радиуса 4 клетки</a:t>
            </a:r>
            <a:r>
              <a:rPr lang="ru-RU" altLang="ru-RU" sz="3200" dirty="0">
                <a:cs typeface="Times New Roman" panose="02020603050405020304" pitchFamily="18" charset="0"/>
              </a:rPr>
              <a:t>. Проведите построение циклоиды.</a:t>
            </a:r>
          </a:p>
        </p:txBody>
      </p:sp>
      <p:pic>
        <p:nvPicPr>
          <p:cNvPr id="61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284538"/>
            <a:ext cx="7869238"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888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267075"/>
            <a:ext cx="7951788" cy="259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78886"/>
                                        </p:tgtEl>
                                        <p:attrNameLst>
                                          <p:attrName>style.visibility</p:attrName>
                                        </p:attrNameLst>
                                      </p:cBhvr>
                                      <p:to>
                                        <p:strVal val="visible"/>
                                      </p:to>
                                    </p:set>
                                    <p:animEffect transition="in" filter="wipe(left)">
                                      <p:cBhvr>
                                        <p:cTn id="7" dur="500"/>
                                        <p:tgtEl>
                                          <p:spTgt spid="378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60" y="620688"/>
            <a:ext cx="9144000" cy="1938992"/>
          </a:xfrm>
          <a:prstGeom prst="rect">
            <a:avLst/>
          </a:prstGeom>
          <a:noFill/>
        </p:spPr>
        <p:txBody>
          <a:bodyPr wrap="square" rtlCol="0">
            <a:spAutoFit/>
          </a:bodyPr>
          <a:lstStyle/>
          <a:p>
            <a:pPr algn="just"/>
            <a:r>
              <a:rPr lang="ru-RU" dirty="0"/>
              <a:t>	13. Дана прямая </a:t>
            </a:r>
            <a:r>
              <a:rPr lang="en-US" i="1" dirty="0"/>
              <a:t>c </a:t>
            </a:r>
            <a:r>
              <a:rPr lang="ru-RU" dirty="0"/>
              <a:t>и точка </a:t>
            </a:r>
            <a:r>
              <a:rPr lang="en-US" i="1" dirty="0"/>
              <a:t>O </a:t>
            </a:r>
            <a:r>
              <a:rPr lang="ru-RU" dirty="0"/>
              <a:t>на расстоянии 2 от этой прямой. Через точку </a:t>
            </a:r>
            <a:r>
              <a:rPr lang="en-US" i="1" dirty="0"/>
              <a:t>O </a:t>
            </a:r>
            <a:r>
              <a:rPr lang="ru-RU" dirty="0"/>
              <a:t>проводятся прямые, пересекающие прямую </a:t>
            </a:r>
            <a:r>
              <a:rPr lang="en-US" i="1" dirty="0"/>
              <a:t>c </a:t>
            </a:r>
            <a:r>
              <a:rPr lang="ru-RU" dirty="0"/>
              <a:t>в точках </a:t>
            </a:r>
            <a:r>
              <a:rPr lang="en-US" i="1" dirty="0"/>
              <a:t>C</a:t>
            </a:r>
            <a:r>
              <a:rPr lang="en-US" dirty="0"/>
              <a:t>. </a:t>
            </a:r>
            <a:r>
              <a:rPr lang="ru-RU" dirty="0"/>
              <a:t>От точек </a:t>
            </a:r>
            <a:r>
              <a:rPr lang="en-US" i="1" dirty="0"/>
              <a:t>C</a:t>
            </a:r>
            <a:r>
              <a:rPr lang="ru-RU" i="1" dirty="0"/>
              <a:t> </a:t>
            </a:r>
            <a:r>
              <a:rPr lang="ru-RU" dirty="0"/>
              <a:t>на этих прямых откладываются отрезки </a:t>
            </a:r>
            <a:r>
              <a:rPr lang="en-US" i="1" dirty="0"/>
              <a:t>CA = CB = </a:t>
            </a:r>
            <a:r>
              <a:rPr lang="en-US" dirty="0"/>
              <a:t>2. </a:t>
            </a:r>
            <a:r>
              <a:rPr lang="ru-RU" dirty="0"/>
              <a:t>Изобразите кривую, которую описывают точки </a:t>
            </a:r>
            <a:r>
              <a:rPr lang="en-US" i="1" dirty="0"/>
              <a:t>A </a:t>
            </a:r>
            <a:r>
              <a:rPr lang="ru-RU" dirty="0"/>
              <a:t>и </a:t>
            </a:r>
            <a:r>
              <a:rPr lang="en-US" i="1" dirty="0"/>
              <a:t>B </a:t>
            </a:r>
            <a:r>
              <a:rPr lang="ru-RU" dirty="0"/>
              <a:t>при движении точки </a:t>
            </a:r>
            <a:r>
              <a:rPr lang="en-US" i="1" dirty="0"/>
              <a:t>C </a:t>
            </a:r>
            <a:r>
              <a:rPr lang="ru-RU" dirty="0"/>
              <a:t>по прямой </a:t>
            </a:r>
            <a:r>
              <a:rPr lang="en-US" i="1" dirty="0"/>
              <a:t>c</a:t>
            </a:r>
            <a:r>
              <a:rPr lang="ru-RU" i="1" dirty="0"/>
              <a:t>.</a:t>
            </a:r>
            <a:r>
              <a:rPr lang="ru-RU" dirty="0"/>
              <a:t> Она называется </a:t>
            </a:r>
            <a:r>
              <a:rPr lang="ru-RU" dirty="0">
                <a:solidFill>
                  <a:srgbClr val="FF0000"/>
                </a:solidFill>
              </a:rPr>
              <a:t>конхоидой</a:t>
            </a:r>
            <a:r>
              <a:rPr lang="ru-RU" dirty="0"/>
              <a:t>.</a:t>
            </a:r>
          </a:p>
        </p:txBody>
      </p:sp>
      <p:pic>
        <p:nvPicPr>
          <p:cNvPr id="3" name="Рисунок 2"/>
          <p:cNvPicPr>
            <a:picLocks noChangeAspect="1"/>
          </p:cNvPicPr>
          <p:nvPr/>
        </p:nvPicPr>
        <p:blipFill>
          <a:blip r:embed="rId3" cstate="print"/>
          <a:stretch>
            <a:fillRect/>
          </a:stretch>
        </p:blipFill>
        <p:spPr>
          <a:xfrm>
            <a:off x="1695298" y="2857416"/>
            <a:ext cx="5733083" cy="3825967"/>
          </a:xfrm>
          <a:prstGeom prst="rect">
            <a:avLst/>
          </a:prstGeom>
        </p:spPr>
      </p:pic>
    </p:spTree>
    <p:extLst>
      <p:ext uri="{BB962C8B-B14F-4D97-AF65-F5344CB8AC3E}">
        <p14:creationId xmlns:p14="http://schemas.microsoft.com/office/powerpoint/2010/main" val="20560794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Text Box 6"/>
          <p:cNvSpPr txBox="1">
            <a:spLocks noChangeArrowheads="1"/>
          </p:cNvSpPr>
          <p:nvPr/>
        </p:nvSpPr>
        <p:spPr bwMode="auto">
          <a:xfrm>
            <a:off x="539552" y="1484784"/>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800" dirty="0">
                <a:solidFill>
                  <a:srgbClr val="FF3300"/>
                </a:solidFill>
              </a:rPr>
              <a:t>Ответ.</a:t>
            </a:r>
            <a:endParaRPr lang="ru-RU" sz="2800" dirty="0"/>
          </a:p>
        </p:txBody>
      </p:sp>
      <p:pic>
        <p:nvPicPr>
          <p:cNvPr id="2" name="Рисунок 1"/>
          <p:cNvPicPr>
            <a:picLocks noChangeAspect="1"/>
          </p:cNvPicPr>
          <p:nvPr/>
        </p:nvPicPr>
        <p:blipFill>
          <a:blip r:embed="rId3" cstate="print"/>
          <a:stretch>
            <a:fillRect/>
          </a:stretch>
        </p:blipFill>
        <p:spPr>
          <a:xfrm>
            <a:off x="1331640" y="2564904"/>
            <a:ext cx="6336704" cy="3614938"/>
          </a:xfrm>
          <a:prstGeom prst="rect">
            <a:avLst/>
          </a:prstGeom>
        </p:spPr>
      </p:pic>
    </p:spTree>
    <p:extLst>
      <p:ext uri="{BB962C8B-B14F-4D97-AF65-F5344CB8AC3E}">
        <p14:creationId xmlns:p14="http://schemas.microsoft.com/office/powerpoint/2010/main" val="30415670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698" y="1700808"/>
            <a:ext cx="64202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160" y="179760"/>
            <a:ext cx="9144000" cy="954107"/>
          </a:xfrm>
          <a:prstGeom prst="rect">
            <a:avLst/>
          </a:prstGeom>
          <a:noFill/>
        </p:spPr>
        <p:txBody>
          <a:bodyPr wrap="square" rtlCol="0">
            <a:spAutoFit/>
          </a:bodyPr>
          <a:lstStyle/>
          <a:p>
            <a:pPr algn="just"/>
            <a:r>
              <a:rPr lang="ru-RU" sz="2800" dirty="0"/>
              <a:t>	14. Изобразите конхоиду для случая, когда точка </a:t>
            </a:r>
            <a:r>
              <a:rPr lang="en-US" sz="2800" i="1" dirty="0"/>
              <a:t>O </a:t>
            </a:r>
            <a:r>
              <a:rPr lang="ru-RU" sz="2800" dirty="0"/>
              <a:t>удалена от прямой </a:t>
            </a:r>
            <a:r>
              <a:rPr lang="en-US" sz="2800" i="1" dirty="0"/>
              <a:t>c </a:t>
            </a:r>
            <a:r>
              <a:rPr lang="ru-RU" sz="2800" dirty="0"/>
              <a:t>на расстояние 2 и </a:t>
            </a:r>
            <a:r>
              <a:rPr lang="en-US" sz="2800" i="1" dirty="0"/>
              <a:t>CA = CB = </a:t>
            </a:r>
            <a:r>
              <a:rPr lang="en-US" sz="2800" dirty="0"/>
              <a:t>4. </a:t>
            </a:r>
            <a:endParaRPr lang="ru-RU" sz="2800" dirty="0"/>
          </a:p>
        </p:txBody>
      </p:sp>
    </p:spTree>
    <p:extLst>
      <p:ext uri="{BB962C8B-B14F-4D97-AF65-F5344CB8AC3E}">
        <p14:creationId xmlns:p14="http://schemas.microsoft.com/office/powerpoint/2010/main" val="20398929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Text Box 6"/>
          <p:cNvSpPr txBox="1">
            <a:spLocks noChangeArrowheads="1"/>
          </p:cNvSpPr>
          <p:nvPr/>
        </p:nvSpPr>
        <p:spPr bwMode="auto">
          <a:xfrm>
            <a:off x="467544" y="116632"/>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800" dirty="0">
                <a:solidFill>
                  <a:srgbClr val="FF3300"/>
                </a:solidFill>
              </a:rPr>
              <a:t>Ответ.</a:t>
            </a:r>
            <a:endParaRPr lang="ru-RU" sz="28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124744"/>
            <a:ext cx="5870369"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980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32656"/>
            <a:ext cx="3536581" cy="601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0" y="740920"/>
            <a:ext cx="5508104" cy="3416320"/>
          </a:xfrm>
          <a:prstGeom prst="rect">
            <a:avLst/>
          </a:prstGeom>
          <a:noFill/>
        </p:spPr>
        <p:txBody>
          <a:bodyPr wrap="square" rtlCol="0">
            <a:spAutoFit/>
          </a:bodyPr>
          <a:lstStyle/>
          <a:p>
            <a:pPr algn="just"/>
            <a:r>
              <a:rPr lang="ru-RU" dirty="0"/>
              <a:t>	15. Дана прямая</a:t>
            </a:r>
            <a:r>
              <a:rPr lang="en-US" dirty="0"/>
              <a:t> </a:t>
            </a:r>
            <a:r>
              <a:rPr lang="en-US" i="1" dirty="0"/>
              <a:t>c</a:t>
            </a:r>
            <a:r>
              <a:rPr lang="ru-RU" dirty="0"/>
              <a:t> и точка </a:t>
            </a:r>
            <a:r>
              <a:rPr lang="en-US" i="1" dirty="0"/>
              <a:t>O </a:t>
            </a:r>
            <a:r>
              <a:rPr lang="ru-RU" dirty="0"/>
              <a:t>на расстоянии </a:t>
            </a:r>
            <a:r>
              <a:rPr lang="en-US" i="1" dirty="0"/>
              <a:t>OP = </a:t>
            </a:r>
            <a:r>
              <a:rPr lang="ru-RU" dirty="0"/>
              <a:t>2 от этой прямой. Через точку </a:t>
            </a:r>
            <a:r>
              <a:rPr lang="en-US" i="1" dirty="0"/>
              <a:t>O </a:t>
            </a:r>
            <a:r>
              <a:rPr lang="ru-RU" dirty="0"/>
              <a:t>проводятся прямые, пересекающие прямую </a:t>
            </a:r>
            <a:r>
              <a:rPr lang="en-US" i="1" dirty="0"/>
              <a:t>c </a:t>
            </a:r>
            <a:r>
              <a:rPr lang="ru-RU" dirty="0"/>
              <a:t>в точках </a:t>
            </a:r>
            <a:r>
              <a:rPr lang="en-US" i="1" dirty="0"/>
              <a:t>C</a:t>
            </a:r>
            <a:r>
              <a:rPr lang="en-US" dirty="0"/>
              <a:t>. </a:t>
            </a:r>
            <a:r>
              <a:rPr lang="ru-RU" dirty="0"/>
              <a:t>От точек </a:t>
            </a:r>
            <a:r>
              <a:rPr lang="en-US" i="1" dirty="0"/>
              <a:t>C</a:t>
            </a:r>
            <a:r>
              <a:rPr lang="ru-RU" i="1" dirty="0"/>
              <a:t> </a:t>
            </a:r>
            <a:r>
              <a:rPr lang="ru-RU" dirty="0"/>
              <a:t>на этих прямых откладываются отрезки </a:t>
            </a:r>
            <a:r>
              <a:rPr lang="en-US" i="1" dirty="0"/>
              <a:t>CA = CB = CP</a:t>
            </a:r>
            <a:r>
              <a:rPr lang="en-US" dirty="0"/>
              <a:t>. </a:t>
            </a:r>
            <a:r>
              <a:rPr lang="ru-RU" dirty="0"/>
              <a:t>Изобразите кривую, которую описывают точки </a:t>
            </a:r>
            <a:r>
              <a:rPr lang="en-US" i="1" dirty="0"/>
              <a:t>A </a:t>
            </a:r>
            <a:r>
              <a:rPr lang="ru-RU" dirty="0"/>
              <a:t>и </a:t>
            </a:r>
            <a:r>
              <a:rPr lang="en-US" i="1" dirty="0"/>
              <a:t>B </a:t>
            </a:r>
            <a:r>
              <a:rPr lang="ru-RU" dirty="0"/>
              <a:t>при движении точки </a:t>
            </a:r>
            <a:r>
              <a:rPr lang="en-US" i="1" dirty="0"/>
              <a:t>C </a:t>
            </a:r>
            <a:r>
              <a:rPr lang="ru-RU" dirty="0"/>
              <a:t>по прямой </a:t>
            </a:r>
            <a:r>
              <a:rPr lang="en-US" i="1" dirty="0"/>
              <a:t>c</a:t>
            </a:r>
            <a:r>
              <a:rPr lang="ru-RU" i="1" dirty="0"/>
              <a:t>.</a:t>
            </a:r>
            <a:r>
              <a:rPr lang="ru-RU" dirty="0"/>
              <a:t> Она называется </a:t>
            </a:r>
            <a:r>
              <a:rPr lang="ru-RU" dirty="0">
                <a:solidFill>
                  <a:srgbClr val="FF0000"/>
                </a:solidFill>
              </a:rPr>
              <a:t>строфоидой</a:t>
            </a:r>
            <a:r>
              <a:rPr lang="ru-RU" dirty="0"/>
              <a:t>.</a:t>
            </a:r>
          </a:p>
        </p:txBody>
      </p:sp>
    </p:spTree>
    <p:extLst>
      <p:ext uri="{BB962C8B-B14F-4D97-AF65-F5344CB8AC3E}">
        <p14:creationId xmlns:p14="http://schemas.microsoft.com/office/powerpoint/2010/main" val="203344242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Text Box 6"/>
          <p:cNvSpPr txBox="1">
            <a:spLocks noChangeArrowheads="1"/>
          </p:cNvSpPr>
          <p:nvPr/>
        </p:nvSpPr>
        <p:spPr bwMode="auto">
          <a:xfrm>
            <a:off x="2843808" y="116632"/>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800" dirty="0">
                <a:solidFill>
                  <a:srgbClr val="FF3300"/>
                </a:solidFill>
              </a:rPr>
              <a:t>Ответ.</a:t>
            </a:r>
            <a:endParaRPr lang="ru-RU" sz="2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41124"/>
            <a:ext cx="3600400" cy="549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87424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 y="836712"/>
            <a:ext cx="5816456" cy="3785652"/>
          </a:xfrm>
          <a:prstGeom prst="rect">
            <a:avLst/>
          </a:prstGeom>
          <a:noFill/>
        </p:spPr>
        <p:txBody>
          <a:bodyPr wrap="square" rtlCol="0">
            <a:spAutoFit/>
          </a:bodyPr>
          <a:lstStyle/>
          <a:p>
            <a:pPr algn="just"/>
            <a:r>
              <a:rPr lang="ru-RU" dirty="0"/>
              <a:t>	16. Дана прямая </a:t>
            </a:r>
            <a:r>
              <a:rPr lang="en-US" i="1" dirty="0"/>
              <a:t>c </a:t>
            </a:r>
            <a:r>
              <a:rPr lang="ru-RU" dirty="0"/>
              <a:t>и точка </a:t>
            </a:r>
            <a:r>
              <a:rPr lang="en-US" i="1" dirty="0"/>
              <a:t>O </a:t>
            </a:r>
            <a:r>
              <a:rPr lang="ru-RU" dirty="0"/>
              <a:t>на расстоянии </a:t>
            </a:r>
            <a:r>
              <a:rPr lang="en-US" i="1" dirty="0"/>
              <a:t>OQ = </a:t>
            </a:r>
            <a:r>
              <a:rPr lang="en-US" dirty="0"/>
              <a:t>4</a:t>
            </a:r>
            <a:r>
              <a:rPr lang="ru-RU" dirty="0"/>
              <a:t> от этой прямой. С диаметром </a:t>
            </a:r>
            <a:r>
              <a:rPr lang="en-US" i="1" dirty="0"/>
              <a:t>OQ </a:t>
            </a:r>
            <a:r>
              <a:rPr lang="ru-RU" dirty="0"/>
              <a:t>проведена окружность. Через точку </a:t>
            </a:r>
            <a:r>
              <a:rPr lang="en-US" i="1" dirty="0"/>
              <a:t>O </a:t>
            </a:r>
            <a:r>
              <a:rPr lang="ru-RU" dirty="0"/>
              <a:t>проводятся прямые, пересекающие окружность в точках </a:t>
            </a:r>
            <a:r>
              <a:rPr lang="en-US" i="1" dirty="0"/>
              <a:t>B </a:t>
            </a:r>
            <a:r>
              <a:rPr lang="ru-RU" dirty="0"/>
              <a:t>и прямую </a:t>
            </a:r>
            <a:r>
              <a:rPr lang="en-US" i="1" dirty="0"/>
              <a:t>c </a:t>
            </a:r>
            <a:r>
              <a:rPr lang="ru-RU" dirty="0"/>
              <a:t>в точках </a:t>
            </a:r>
            <a:r>
              <a:rPr lang="en-US" i="1" dirty="0"/>
              <a:t>C</a:t>
            </a:r>
            <a:r>
              <a:rPr lang="en-US" dirty="0"/>
              <a:t>. </a:t>
            </a:r>
            <a:r>
              <a:rPr lang="ru-RU" dirty="0"/>
              <a:t>От точек </a:t>
            </a:r>
            <a:r>
              <a:rPr lang="en-US" i="1" dirty="0"/>
              <a:t>O</a:t>
            </a:r>
            <a:r>
              <a:rPr lang="ru-RU" i="1" dirty="0"/>
              <a:t> </a:t>
            </a:r>
            <a:r>
              <a:rPr lang="ru-RU" dirty="0"/>
              <a:t>на этих прямых откладываются отрезки </a:t>
            </a:r>
            <a:r>
              <a:rPr lang="en-US" i="1" dirty="0"/>
              <a:t>OA = BC</a:t>
            </a:r>
            <a:r>
              <a:rPr lang="en-US" dirty="0"/>
              <a:t>. </a:t>
            </a:r>
            <a:r>
              <a:rPr lang="ru-RU" dirty="0"/>
              <a:t>Изобразите кривую, которую описывает точка </a:t>
            </a:r>
            <a:r>
              <a:rPr lang="en-US" i="1" dirty="0"/>
              <a:t>A </a:t>
            </a:r>
            <a:r>
              <a:rPr lang="ru-RU" dirty="0"/>
              <a:t>при движении точки </a:t>
            </a:r>
            <a:r>
              <a:rPr lang="en-US" i="1" dirty="0"/>
              <a:t>C </a:t>
            </a:r>
            <a:r>
              <a:rPr lang="ru-RU" dirty="0"/>
              <a:t> по прямой </a:t>
            </a:r>
            <a:r>
              <a:rPr lang="en-US" i="1" dirty="0"/>
              <a:t>c</a:t>
            </a:r>
            <a:r>
              <a:rPr lang="ru-RU" i="1" dirty="0"/>
              <a:t>.</a:t>
            </a:r>
            <a:r>
              <a:rPr lang="ru-RU" dirty="0"/>
              <a:t> Она называется </a:t>
            </a:r>
            <a:r>
              <a:rPr lang="ru-RU" dirty="0">
                <a:solidFill>
                  <a:srgbClr val="FF0000"/>
                </a:solidFill>
              </a:rPr>
              <a:t>циссоидой</a:t>
            </a:r>
            <a:r>
              <a:rPr lang="ru-RU" dirty="0"/>
              <a:t>.</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5019" y="620688"/>
            <a:ext cx="3213613" cy="561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6440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Text Box 6"/>
          <p:cNvSpPr txBox="1">
            <a:spLocks noChangeArrowheads="1"/>
          </p:cNvSpPr>
          <p:nvPr/>
        </p:nvSpPr>
        <p:spPr bwMode="auto">
          <a:xfrm>
            <a:off x="2265080" y="116632"/>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800" dirty="0">
                <a:solidFill>
                  <a:srgbClr val="FF3300"/>
                </a:solidFill>
              </a:rPr>
              <a:t>Ответ.</a:t>
            </a:r>
            <a:endParaRPr lang="ru-RU" sz="2800" dirty="0"/>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07412"/>
            <a:ext cx="3024336" cy="5716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2472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872" y="35594"/>
            <a:ext cx="9128824" cy="2308324"/>
          </a:xfrm>
          <a:prstGeom prst="rect">
            <a:avLst/>
          </a:prstGeom>
          <a:noFill/>
        </p:spPr>
        <p:txBody>
          <a:bodyPr wrap="square" rtlCol="0">
            <a:spAutoFit/>
          </a:bodyPr>
          <a:lstStyle/>
          <a:p>
            <a:pPr algn="just"/>
            <a:r>
              <a:rPr lang="ru-RU" dirty="0"/>
              <a:t>	17. Дана окружность </a:t>
            </a:r>
            <a:r>
              <a:rPr lang="en-US" i="1" dirty="0"/>
              <a:t>c </a:t>
            </a:r>
            <a:r>
              <a:rPr lang="ru-RU" dirty="0"/>
              <a:t>радиусом 2 и точка </a:t>
            </a:r>
            <a:r>
              <a:rPr lang="en-US" i="1" dirty="0"/>
              <a:t>O</a:t>
            </a:r>
            <a:r>
              <a:rPr lang="ru-RU" dirty="0"/>
              <a:t>, ей принадлежащая.</a:t>
            </a:r>
            <a:r>
              <a:rPr lang="en-US" i="1" dirty="0"/>
              <a:t> </a:t>
            </a:r>
            <a:r>
              <a:rPr lang="ru-RU" dirty="0"/>
              <a:t>Через точку </a:t>
            </a:r>
            <a:r>
              <a:rPr lang="en-US" i="1" dirty="0"/>
              <a:t>O </a:t>
            </a:r>
            <a:r>
              <a:rPr lang="ru-RU" dirty="0"/>
              <a:t>проводятся прямые, пересекающие окружность в точках </a:t>
            </a:r>
            <a:r>
              <a:rPr lang="en-US" i="1" dirty="0"/>
              <a:t>C</a:t>
            </a:r>
            <a:r>
              <a:rPr lang="en-US" dirty="0"/>
              <a:t>. </a:t>
            </a:r>
            <a:r>
              <a:rPr lang="ru-RU" dirty="0"/>
              <a:t>От точек </a:t>
            </a:r>
            <a:r>
              <a:rPr lang="ru-RU" i="1" dirty="0"/>
              <a:t>С </a:t>
            </a:r>
            <a:r>
              <a:rPr lang="ru-RU" dirty="0"/>
              <a:t>на этих прямых откладываются отрезки </a:t>
            </a:r>
            <a:r>
              <a:rPr lang="ru-RU" i="1" dirty="0"/>
              <a:t>С</a:t>
            </a:r>
            <a:r>
              <a:rPr lang="en-US" i="1" dirty="0"/>
              <a:t>A = CB = </a:t>
            </a:r>
            <a:r>
              <a:rPr lang="ru-RU" dirty="0"/>
              <a:t>1</a:t>
            </a:r>
            <a:r>
              <a:rPr lang="en-US" dirty="0"/>
              <a:t>. </a:t>
            </a:r>
            <a:r>
              <a:rPr lang="ru-RU" dirty="0"/>
              <a:t>Изобразите кривую, которую описывают точки </a:t>
            </a:r>
            <a:r>
              <a:rPr lang="en-US" i="1" dirty="0"/>
              <a:t>A </a:t>
            </a:r>
            <a:r>
              <a:rPr lang="ru-RU" dirty="0"/>
              <a:t>и </a:t>
            </a:r>
            <a:r>
              <a:rPr lang="en-US" i="1" dirty="0"/>
              <a:t>B </a:t>
            </a:r>
            <a:r>
              <a:rPr lang="ru-RU" dirty="0"/>
              <a:t>при движении точки </a:t>
            </a:r>
            <a:r>
              <a:rPr lang="en-US" i="1" dirty="0"/>
              <a:t>C </a:t>
            </a:r>
            <a:r>
              <a:rPr lang="ru-RU" dirty="0"/>
              <a:t>по окружности </a:t>
            </a:r>
            <a:r>
              <a:rPr lang="en-US" i="1" dirty="0"/>
              <a:t>c</a:t>
            </a:r>
            <a:r>
              <a:rPr lang="ru-RU" i="1" dirty="0"/>
              <a:t>.</a:t>
            </a:r>
            <a:r>
              <a:rPr lang="ru-RU" dirty="0"/>
              <a:t> Она называется </a:t>
            </a:r>
            <a:r>
              <a:rPr lang="ru-RU" dirty="0">
                <a:solidFill>
                  <a:srgbClr val="FF0000"/>
                </a:solidFill>
              </a:rPr>
              <a:t>улиткой Паскаля</a:t>
            </a:r>
            <a:r>
              <a:rPr lang="ru-RU" dirty="0"/>
              <a:t>.</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2204864"/>
            <a:ext cx="4061768" cy="40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2056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2" name="Text Box 6"/>
          <p:cNvSpPr txBox="1">
            <a:spLocks noChangeArrowheads="1"/>
          </p:cNvSpPr>
          <p:nvPr/>
        </p:nvSpPr>
        <p:spPr bwMode="auto">
          <a:xfrm>
            <a:off x="467544" y="1124744"/>
            <a:ext cx="769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2800" dirty="0">
                <a:solidFill>
                  <a:srgbClr val="FF3300"/>
                </a:solidFill>
              </a:rPr>
              <a:t>Ответ.</a:t>
            </a:r>
            <a:endParaRPr lang="ru-RU" sz="2800"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1340768"/>
            <a:ext cx="4238490"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134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687065" y="1128194"/>
            <a:ext cx="7416824" cy="2912503"/>
          </a:xfrm>
          <a:prstGeom prst="rect">
            <a:avLst/>
          </a:prstGeom>
        </p:spPr>
      </p:pic>
      <p:sp>
        <p:nvSpPr>
          <p:cNvPr id="4" name="TextBox 3"/>
          <p:cNvSpPr txBox="1"/>
          <p:nvPr/>
        </p:nvSpPr>
        <p:spPr>
          <a:xfrm>
            <a:off x="1331640" y="0"/>
            <a:ext cx="6552728" cy="461665"/>
          </a:xfrm>
          <a:prstGeom prst="rect">
            <a:avLst/>
          </a:prstGeom>
          <a:noFill/>
        </p:spPr>
        <p:txBody>
          <a:bodyPr wrap="square" rtlCol="0">
            <a:spAutoFit/>
          </a:bodyPr>
          <a:lstStyle/>
          <a:p>
            <a:pPr algn="ctr"/>
            <a:r>
              <a:rPr lang="ru-RU" dirty="0"/>
              <a:t>Сайт «Математические этюды»: </a:t>
            </a:r>
            <a:r>
              <a:rPr lang="en-US" altLang="ru-RU" dirty="0"/>
              <a:t>www.etudes.ru</a:t>
            </a:r>
            <a:endParaRPr lang="ru-RU" dirty="0"/>
          </a:p>
        </p:txBody>
      </p:sp>
      <p:sp>
        <p:nvSpPr>
          <p:cNvPr id="8" name="TextBox 7"/>
          <p:cNvSpPr txBox="1"/>
          <p:nvPr/>
        </p:nvSpPr>
        <p:spPr>
          <a:xfrm>
            <a:off x="0" y="332656"/>
            <a:ext cx="9144000" cy="461665"/>
          </a:xfrm>
          <a:prstGeom prst="rect">
            <a:avLst/>
          </a:prstGeom>
          <a:noFill/>
        </p:spPr>
        <p:txBody>
          <a:bodyPr wrap="square" rtlCol="0">
            <a:spAutoFit/>
          </a:bodyPr>
          <a:lstStyle/>
          <a:p>
            <a:pPr lvl="1" algn="just"/>
            <a:r>
              <a:rPr lang="ru-RU" dirty="0"/>
              <a:t>Куда полетит камень, оторвавшийся от колеса мотоцикла?</a:t>
            </a:r>
          </a:p>
        </p:txBody>
      </p:sp>
      <p:pic>
        <p:nvPicPr>
          <p:cNvPr id="5" name="Рисунок 4"/>
          <p:cNvPicPr>
            <a:picLocks noChangeAspect="1"/>
          </p:cNvPicPr>
          <p:nvPr/>
        </p:nvPicPr>
        <p:blipFill>
          <a:blip r:embed="rId4"/>
          <a:stretch>
            <a:fillRect/>
          </a:stretch>
        </p:blipFill>
        <p:spPr>
          <a:xfrm>
            <a:off x="2195736" y="4172388"/>
            <a:ext cx="4399483" cy="26197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2339752" y="342816"/>
            <a:ext cx="3600400" cy="1224136"/>
          </a:xfrm>
          <a:prstGeom prst="rect">
            <a:avLst/>
          </a:prstGeom>
        </p:spPr>
        <p:txBody>
          <a:bodyP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t>Контактная </a:t>
            </a:r>
            <a:b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br>
            <a:r>
              <a:rPr kumimoji="0" lang="ru-RU" sz="3200" b="0" i="0" u="none" strike="noStrike" kern="1200" cap="none" spc="0" normalizeH="0" baseline="0" noProof="0" dirty="0">
                <a:ln>
                  <a:noFill/>
                </a:ln>
                <a:solidFill>
                  <a:schemeClr val="accent2">
                    <a:lumMod val="75000"/>
                  </a:schemeClr>
                </a:solidFill>
                <a:effectLst/>
                <a:uLnTx/>
                <a:uFillTx/>
                <a:latin typeface="Arial Black" pitchFamily="34" charset="0"/>
              </a:rPr>
              <a:t>информация</a:t>
            </a:r>
          </a:p>
        </p:txBody>
      </p:sp>
      <p:pic>
        <p:nvPicPr>
          <p:cNvPr id="11" name="Рисунок 10" descr="Mnemozina_LOGOTYPE_RED.png"/>
          <p:cNvPicPr>
            <a:picLocks noChangeAspect="1"/>
          </p:cNvPicPr>
          <p:nvPr/>
        </p:nvPicPr>
        <p:blipFill>
          <a:blip r:embed="rId2" cstate="print"/>
          <a:stretch>
            <a:fillRect/>
          </a:stretch>
        </p:blipFill>
        <p:spPr>
          <a:xfrm>
            <a:off x="827584" y="270808"/>
            <a:ext cx="1296144" cy="1236520"/>
          </a:xfrm>
          <a:prstGeom prst="rect">
            <a:avLst/>
          </a:prstGeom>
        </p:spPr>
      </p:pic>
      <p:sp>
        <p:nvSpPr>
          <p:cNvPr id="5" name="Заголовок 1"/>
          <p:cNvSpPr txBox="1">
            <a:spLocks/>
          </p:cNvSpPr>
          <p:nvPr/>
        </p:nvSpPr>
        <p:spPr>
          <a:xfrm>
            <a:off x="683568" y="2132856"/>
            <a:ext cx="7632848" cy="4505647"/>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Издательство «Мнемозина»:</a:t>
            </a: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Сайт: </a:t>
            </a:r>
            <a:r>
              <a:rPr kumimoji="0" lang="en-US"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rPr>
              <a:t>mnemozina.ru</a:t>
            </a:r>
            <a:r>
              <a:rPr kumimoji="0" lang="en-US" sz="2000" b="0" i="0" u="none" strike="noStrike" kern="0" cap="none" spc="0" normalizeH="0" baseline="0" noProof="0" dirty="0">
                <a:ln>
                  <a:noFill/>
                </a:ln>
                <a:solidFill>
                  <a:srgbClr val="756525"/>
                </a:solidFill>
                <a:effectLst/>
                <a:uLnTx/>
                <a:uFillTx/>
                <a:latin typeface="+mn-lt"/>
                <a:ea typeface="Cambria Math" pitchFamily="18" charset="0"/>
                <a:cs typeface="Arial" pitchFamily="34" charset="0"/>
              </a:rPr>
              <a:t> </a:t>
            </a:r>
            <a:b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105043, Москва, ул. </a:t>
            </a:r>
            <a:r>
              <a:rPr kumimoji="0" lang="ru-RU" sz="2000" b="0" i="0" u="none" strike="noStrike" kern="0" cap="none" spc="0" normalizeH="0" baseline="0" noProof="0" dirty="0" err="1">
                <a:ln>
                  <a:noFill/>
                </a:ln>
                <a:solidFill>
                  <a:schemeClr val="tx2"/>
                </a:solidFill>
                <a:effectLst/>
                <a:uLnTx/>
                <a:uFillTx/>
                <a:latin typeface="+mn-lt"/>
                <a:ea typeface="Cambria Math" pitchFamily="18" charset="0"/>
                <a:cs typeface="Arial" pitchFamily="34" charset="0"/>
              </a:rPr>
              <a:t>Волочаевская</a:t>
            </a: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 40Г, строение 4, 3 этаж</a:t>
            </a: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Тел.: 8 (499) 367–67–81</a:t>
            </a:r>
            <a:br>
              <a:rPr kumimoji="0" lang="ru-RU" sz="2000" b="0" i="0" u="none" strike="noStrike" kern="0" cap="none" spc="0" normalizeH="0" baseline="0" noProof="0" dirty="0">
                <a:ln>
                  <a:noFill/>
                </a:ln>
                <a:solidFill>
                  <a:srgbClr val="7F7F7F"/>
                </a:solidFill>
                <a:effectLst/>
                <a:uLnTx/>
                <a:uFillTx/>
                <a:latin typeface="+mn-lt"/>
                <a:ea typeface="Cambria Math" pitchFamily="18" charset="0"/>
                <a:cs typeface="Arial" pitchFamily="34" charset="0"/>
              </a:rPr>
            </a:br>
            <a:r>
              <a:rPr kumimoji="0" lang="en-US"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E-mail:</a:t>
            </a:r>
            <a:r>
              <a:rPr kumimoji="0" lang="en-US" sz="2000" b="0" i="0" u="none" strike="noStrike" kern="0" cap="none" spc="0" normalizeH="0" baseline="0" noProof="0" dirty="0">
                <a:ln>
                  <a:noFill/>
                </a:ln>
                <a:solidFill>
                  <a:srgbClr val="7F7F7F"/>
                </a:solidFill>
                <a:effectLst/>
                <a:uLnTx/>
                <a:uFillTx/>
                <a:latin typeface="+mn-lt"/>
                <a:ea typeface="Cambria Math" pitchFamily="18" charset="0"/>
                <a:cs typeface="Arial" pitchFamily="34" charset="0"/>
              </a:rPr>
              <a:t> </a:t>
            </a:r>
            <a:r>
              <a:rPr kumimoji="0" lang="en-US"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rPr>
              <a:t>ioc@mnemozina.ru </a:t>
            </a:r>
            <a:br>
              <a:rPr kumimoji="0" lang="ru-RU" sz="2000" b="0" i="0" u="none" strike="noStrike" kern="0" cap="none" spc="0" normalizeH="0" baseline="0" noProof="0" dirty="0">
                <a:ln>
                  <a:noFill/>
                </a:ln>
                <a:solidFill>
                  <a:srgbClr val="0000FF"/>
                </a:solidFill>
                <a:effectLst/>
                <a:uLnTx/>
                <a:uFillTx/>
                <a:latin typeface="+mn-lt"/>
                <a:ea typeface="Cambria Math" pitchFamily="18" charset="0"/>
                <a:cs typeface="Arial" pitchFamily="34" charset="0"/>
              </a:rPr>
            </a:b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Интернет-магазин: </a:t>
            </a:r>
            <a:r>
              <a:rPr kumimoji="0" lang="ru-RU" sz="2000" b="0" i="0" u="sng" strike="noStrike" kern="0" cap="none" spc="0" normalizeH="0" baseline="0" noProof="0" dirty="0" err="1">
                <a:ln>
                  <a:noFill/>
                </a:ln>
                <a:solidFill>
                  <a:srgbClr val="0000CC"/>
                </a:solidFill>
                <a:effectLst/>
                <a:uLnTx/>
                <a:uFillTx/>
                <a:latin typeface="+mn-lt"/>
                <a:ea typeface="Cambria Math" pitchFamily="18" charset="0"/>
                <a:cs typeface="Arial" pitchFamily="34" charset="0"/>
              </a:rPr>
              <a:t>shop.mnemozina.ru</a:t>
            </a:r>
            <a:br>
              <a:rPr kumimoji="0" lang="ru-RU" sz="2000" b="0" i="0" u="none" strike="noStrike" kern="0" cap="none" spc="0" normalizeH="0" baseline="0" noProof="0" dirty="0">
                <a:ln>
                  <a:noFill/>
                </a:ln>
                <a:solidFill>
                  <a:srgbClr val="A5A3A8"/>
                </a:solidFill>
                <a:effectLst/>
                <a:uLnTx/>
                <a:uFillTx/>
                <a:latin typeface="+mn-lt"/>
                <a:ea typeface="Cambria Math" pitchFamily="18" charset="0"/>
                <a:cs typeface="Arial" pitchFamily="34" charset="0"/>
              </a:rPr>
            </a:br>
            <a:br>
              <a:rPr kumimoji="0" lang="ru-RU" sz="2000" b="0" i="0" u="none" strike="noStrike" kern="0" cap="none" spc="0" normalizeH="0" baseline="0" noProof="0" dirty="0">
                <a:ln>
                  <a:noFill/>
                </a:ln>
                <a:solidFill>
                  <a:srgbClr val="0000FF"/>
                </a:solidFill>
                <a:effectLst/>
                <a:uLnTx/>
                <a:uFillTx/>
                <a:latin typeface="+mn-lt"/>
                <a:ea typeface="Cambria Math" pitchFamily="18" charset="0"/>
                <a:cs typeface="Arial" pitchFamily="34" charset="0"/>
              </a:rPr>
            </a:b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Торговый дом:</a:t>
            </a:r>
            <a:r>
              <a:rPr kumimoji="0" lang="en-US"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 </a:t>
            </a:r>
            <a:br>
              <a:rPr kumimoji="0" lang="en-US" sz="2000" b="0" i="0" u="none" strike="noStrike" kern="0" cap="none" spc="0" normalizeH="0" baseline="0" noProof="0" dirty="0">
                <a:ln>
                  <a:noFill/>
                </a:ln>
                <a:solidFill>
                  <a:srgbClr val="000000"/>
                </a:solidFill>
                <a:effectLst/>
                <a:uLnTx/>
                <a:uFillTx/>
                <a:latin typeface="+mn-lt"/>
                <a:ea typeface="Cambria Math" pitchFamily="18" charset="0"/>
                <a:cs typeface="Arial" pitchFamily="34" charset="0"/>
              </a:rPr>
            </a:br>
            <a:r>
              <a:rPr kumimoji="0" lang="en-US"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E-mail</a:t>
            </a: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a:t>
            </a:r>
            <a:r>
              <a:rPr kumimoji="0" lang="ru-RU" sz="2000" b="0" i="0" u="none" strike="noStrike" kern="0" cap="none" spc="0" normalizeH="0" baseline="0" noProof="0" dirty="0">
                <a:ln>
                  <a:noFill/>
                </a:ln>
                <a:solidFill>
                  <a:srgbClr val="7F7F7F"/>
                </a:solidFill>
                <a:effectLst/>
                <a:uLnTx/>
                <a:uFillTx/>
                <a:latin typeface="+mn-lt"/>
                <a:ea typeface="Cambria Math" pitchFamily="18" charset="0"/>
                <a:cs typeface="Arial" pitchFamily="34" charset="0"/>
              </a:rPr>
              <a:t> </a:t>
            </a:r>
            <a:r>
              <a:rPr kumimoji="0" lang="ru-RU" sz="2000" b="0" i="0" u="sng" strike="noStrike" kern="0" cap="none" spc="0" normalizeH="0" baseline="0" noProof="0" dirty="0" err="1">
                <a:ln>
                  <a:noFill/>
                </a:ln>
                <a:solidFill>
                  <a:srgbClr val="0000CC"/>
                </a:solidFill>
                <a:effectLst/>
                <a:uLnTx/>
                <a:uFillTx/>
                <a:latin typeface="+mn-lt"/>
                <a:ea typeface="Cambria Math" pitchFamily="18" charset="0"/>
                <a:cs typeface="Arial" pitchFamily="34" charset="0"/>
              </a:rPr>
              <a:t>td@mnemozina.ru</a:t>
            </a:r>
            <a:br>
              <a:rPr kumimoji="0" lang="ru-RU" sz="2000" b="0" i="0" u="none" strike="noStrike" kern="0" cap="none" spc="0" normalizeH="0" baseline="0" noProof="0" dirty="0">
                <a:ln>
                  <a:noFill/>
                </a:ln>
                <a:solidFill>
                  <a:srgbClr val="0000FF"/>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Тел.:  8 (495) 644–20–26</a:t>
            </a: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b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1"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Электронные формы</a:t>
            </a: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 учебников и пособий представлены </a:t>
            </a:r>
            <a:br>
              <a:rPr kumimoji="0" lang="en-US"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br>
            <a:r>
              <a:rPr kumimoji="0" lang="ru-RU" sz="2000" b="0" i="0" u="none" strike="noStrike" kern="0" cap="none" spc="0" normalizeH="0" baseline="0" noProof="0" dirty="0">
                <a:ln>
                  <a:noFill/>
                </a:ln>
                <a:solidFill>
                  <a:schemeClr val="tx2"/>
                </a:solidFill>
                <a:effectLst/>
                <a:uLnTx/>
                <a:uFillTx/>
                <a:latin typeface="+mn-lt"/>
                <a:ea typeface="Cambria Math" pitchFamily="18" charset="0"/>
                <a:cs typeface="Arial" pitchFamily="34" charset="0"/>
              </a:rPr>
              <a:t>на сайте «Школа в кармане»: </a:t>
            </a:r>
            <a:r>
              <a:rPr kumimoji="0" lang="en-US"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rPr>
              <a:t>pocketschool.ru</a:t>
            </a:r>
            <a:endParaRPr kumimoji="0" lang="ru-RU" sz="2000" b="0" i="0" u="sng" strike="noStrike" kern="0" cap="none" spc="0" normalizeH="0" baseline="0" noProof="0" dirty="0">
              <a:ln>
                <a:noFill/>
              </a:ln>
              <a:solidFill>
                <a:srgbClr val="0000CC"/>
              </a:solidFill>
              <a:effectLst/>
              <a:uLnTx/>
              <a:uFillTx/>
              <a:latin typeface="+mn-lt"/>
              <a:ea typeface="Cambria Math" pitchFamily="18" charset="0"/>
              <a:cs typeface="Arial" pitchFamily="34" charset="0"/>
            </a:endParaRPr>
          </a:p>
          <a:p>
            <a:pPr lvl="0">
              <a:defRPr/>
            </a:pPr>
            <a:r>
              <a:rPr lang="en-US" sz="2000" kern="0" dirty="0">
                <a:solidFill>
                  <a:schemeClr val="tx2"/>
                </a:solidFill>
                <a:latin typeface="+mn-lt"/>
                <a:ea typeface="Cambria Math" pitchFamily="18" charset="0"/>
                <a:cs typeface="Arial" pitchFamily="34" charset="0"/>
              </a:rPr>
              <a:t>E-mail</a:t>
            </a:r>
            <a:r>
              <a:rPr lang="ru-RU" sz="2000" kern="0" dirty="0">
                <a:solidFill>
                  <a:schemeClr val="tx2"/>
                </a:solidFill>
                <a:latin typeface="+mn-lt"/>
                <a:ea typeface="Cambria Math" pitchFamily="18" charset="0"/>
                <a:cs typeface="Arial" pitchFamily="34" charset="0"/>
              </a:rPr>
              <a:t> для бюджетных закупок: </a:t>
            </a:r>
            <a:r>
              <a:rPr lang="en-US" sz="2000" kern="0">
                <a:solidFill>
                  <a:schemeClr val="tx2"/>
                </a:solidFill>
                <a:latin typeface="+mn-lt"/>
                <a:ea typeface="Cambria Math" pitchFamily="18" charset="0"/>
                <a:cs typeface="Arial" pitchFamily="34" charset="0"/>
                <a:hlinkClick r:id="rId3"/>
              </a:rPr>
              <a:t>zakaz@ars-edu.ru</a:t>
            </a:r>
            <a:endParaRPr lang="ru-RU" sz="2000" kern="0">
              <a:solidFill>
                <a:schemeClr val="tx2"/>
              </a:solidFill>
              <a:latin typeface="+mn-lt"/>
              <a:ea typeface="Cambria Math" pitchFamily="18" charset="0"/>
              <a:cs typeface="Arial" pitchFamily="34" charset="0"/>
            </a:endParaRPr>
          </a:p>
          <a:p>
            <a:pPr lvl="0">
              <a:defRPr/>
            </a:pPr>
            <a:endParaRPr lang="ru-RU" sz="2000" kern="0" dirty="0">
              <a:solidFill>
                <a:schemeClr val="tx2"/>
              </a:solidFill>
              <a:latin typeface="+mn-lt"/>
              <a:ea typeface="Cambria Math" pitchFamily="18" charset="0"/>
              <a:cs typeface="Arial" pitchFamily="34" charset="0"/>
            </a:endParaRPr>
          </a:p>
        </p:txBody>
      </p:sp>
    </p:spTree>
    <p:extLst>
      <p:ext uri="{BB962C8B-B14F-4D97-AF65-F5344CB8AC3E}">
        <p14:creationId xmlns:p14="http://schemas.microsoft.com/office/powerpoint/2010/main" val="1773884701"/>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3318</TotalTime>
  <Words>4902</Words>
  <Application>Microsoft Office PowerPoint</Application>
  <PresentationFormat>Экран (4:3)</PresentationFormat>
  <Paragraphs>352</Paragraphs>
  <Slides>90</Slides>
  <Notes>88</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90</vt:i4>
      </vt:variant>
    </vt:vector>
  </HeadingPairs>
  <TitlesOfParts>
    <vt:vector size="96" baseType="lpstr">
      <vt:lpstr>Arial</vt:lpstr>
      <vt:lpstr>Arial Black</vt:lpstr>
      <vt:lpstr>Cambria Math</vt:lpstr>
      <vt:lpstr>Times New Roman</vt:lpstr>
      <vt:lpstr>Оформление по умолчанию</vt:lpstr>
      <vt:lpstr>Точечный рисунок</vt:lpstr>
      <vt:lpstr>КРИВЫЕ, как траектории движения точек 8 класс Презентация к § 56 учебника  «Геометрия. 7-9 классы»  И.М. Смирновой и В.А. Смирнова</vt:lpstr>
      <vt:lpstr>Презентация PowerPoint</vt:lpstr>
      <vt:lpstr>Литература</vt:lpstr>
      <vt:lpstr>Циклоида</vt:lpstr>
      <vt:lpstr>Презентация PowerPoint</vt:lpstr>
      <vt:lpstr>Построение циклоиды</vt:lpstr>
      <vt:lpstr>Презентация PowerPoint</vt:lpstr>
      <vt:lpstr>Упражнение</vt:lpstr>
      <vt:lpstr>Презентация PowerPoint</vt:lpstr>
      <vt:lpstr>Свойство 1</vt:lpstr>
      <vt:lpstr>Презентация PowerPoint</vt:lpstr>
      <vt:lpstr>Свойство 2</vt:lpstr>
      <vt:lpstr>Презентация PowerPoint</vt:lpstr>
      <vt:lpstr>Презентация PowerPoint</vt:lpstr>
      <vt:lpstr>Упражнение</vt:lpstr>
      <vt:lpstr>Лабораторная работа 1</vt:lpstr>
      <vt:lpstr>Лабораторная работа 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Удлинённая циклоида</vt:lpstr>
      <vt:lpstr>Укороченная циклоида</vt:lpstr>
      <vt:lpstr>Лабораторная работа</vt:lpstr>
      <vt:lpstr>Презентация PowerPoint</vt:lpstr>
      <vt:lpstr>Упражнение</vt:lpstr>
      <vt:lpstr>Лабораторная работа 1</vt:lpstr>
      <vt:lpstr>Лабораторная работа 2</vt:lpstr>
      <vt:lpstr>Упражнение</vt:lpstr>
      <vt:lpstr>Лабораторная работа</vt:lpstr>
      <vt:lpstr>Лабораторная работа 2</vt:lpstr>
      <vt:lpstr>Упражнение 4</vt:lpstr>
      <vt:lpstr>Лабораторная работа</vt:lpstr>
      <vt:lpstr>Лабораторная работа 2</vt:lpstr>
      <vt:lpstr>Кардиоида</vt:lpstr>
      <vt:lpstr>Презентация PowerPoint</vt:lpstr>
      <vt:lpstr>Упражнение</vt:lpstr>
      <vt:lpstr>Упражнение</vt:lpstr>
      <vt:lpstr>Лабораторная работа 1</vt:lpstr>
      <vt:lpstr>Лабораторная работа 2</vt:lpstr>
      <vt:lpstr>Презентация PowerPoint</vt:lpstr>
      <vt:lpstr>Презентация PowerPoint</vt:lpstr>
      <vt:lpstr>Удлинённая кардиоида</vt:lpstr>
      <vt:lpstr>Укороченная кардиоида</vt:lpstr>
      <vt:lpstr>Лабораторная работа</vt:lpstr>
      <vt:lpstr>Упражнение</vt:lpstr>
      <vt:lpstr>Лабораторная работа 1</vt:lpstr>
      <vt:lpstr>Лабораторная работа 2</vt:lpstr>
      <vt:lpstr>Упражнение</vt:lpstr>
      <vt:lpstr>Лабораторная работа 1</vt:lpstr>
      <vt:lpstr>Лабораторная работа 2</vt:lpstr>
      <vt:lpstr>Упражнение</vt:lpstr>
      <vt:lpstr>Лабораторная работа 1</vt:lpstr>
      <vt:lpstr>Лабораторная работа 2</vt:lpstr>
      <vt:lpstr>Астроида</vt:lpstr>
      <vt:lpstr>Упражнение</vt:lpstr>
      <vt:lpstr>Лабораторная работа 1</vt:lpstr>
      <vt:lpstr>Лабораторная работа 2</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Vladimir Smirnov</cp:lastModifiedBy>
  <cp:revision>170</cp:revision>
  <dcterms:created xsi:type="dcterms:W3CDTF">2008-04-30T05:51:18Z</dcterms:created>
  <dcterms:modified xsi:type="dcterms:W3CDTF">2022-01-21T05:08:41Z</dcterms:modified>
</cp:coreProperties>
</file>