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1312" r:id="rId2"/>
    <p:sldId id="1315" r:id="rId3"/>
    <p:sldId id="1521" r:id="rId4"/>
    <p:sldId id="1522" r:id="rId5"/>
    <p:sldId id="1523" r:id="rId6"/>
    <p:sldId id="1314" r:id="rId7"/>
    <p:sldId id="1322" r:id="rId8"/>
    <p:sldId id="1502" r:id="rId9"/>
    <p:sldId id="257" r:id="rId10"/>
    <p:sldId id="290" r:id="rId11"/>
    <p:sldId id="291" r:id="rId12"/>
    <p:sldId id="289" r:id="rId13"/>
    <p:sldId id="260" r:id="rId14"/>
    <p:sldId id="1514" r:id="rId15"/>
    <p:sldId id="298" r:id="rId16"/>
    <p:sldId id="293" r:id="rId17"/>
    <p:sldId id="292" r:id="rId18"/>
    <p:sldId id="281" r:id="rId19"/>
    <p:sldId id="300" r:id="rId20"/>
    <p:sldId id="285" r:id="rId21"/>
    <p:sldId id="299" r:id="rId22"/>
    <p:sldId id="287" r:id="rId23"/>
    <p:sldId id="269" r:id="rId24"/>
    <p:sldId id="279" r:id="rId25"/>
    <p:sldId id="1510" r:id="rId26"/>
    <p:sldId id="1543" r:id="rId27"/>
    <p:sldId id="1323" r:id="rId28"/>
    <p:sldId id="1509" r:id="rId29"/>
    <p:sldId id="1365" r:id="rId30"/>
    <p:sldId id="1368" r:id="rId31"/>
    <p:sldId id="1376" r:id="rId32"/>
    <p:sldId id="1503" r:id="rId33"/>
    <p:sldId id="1504" r:id="rId34"/>
    <p:sldId id="1425" r:id="rId35"/>
    <p:sldId id="1426" r:id="rId36"/>
    <p:sldId id="1505" r:id="rId37"/>
    <p:sldId id="1506" r:id="rId38"/>
    <p:sldId id="1423" r:id="rId39"/>
    <p:sldId id="1424" r:id="rId40"/>
    <p:sldId id="1507" r:id="rId41"/>
    <p:sldId id="1508" r:id="rId42"/>
    <p:sldId id="1429" r:id="rId43"/>
    <p:sldId id="1430" r:id="rId44"/>
    <p:sldId id="1431" r:id="rId45"/>
    <p:sldId id="1432" r:id="rId46"/>
    <p:sldId id="1447" r:id="rId47"/>
    <p:sldId id="1448" r:id="rId48"/>
    <p:sldId id="1449" r:id="rId49"/>
    <p:sldId id="1450" r:id="rId50"/>
    <p:sldId id="1439" r:id="rId51"/>
    <p:sldId id="1440" r:id="rId52"/>
    <p:sldId id="1435" r:id="rId53"/>
    <p:sldId id="1436" r:id="rId54"/>
    <p:sldId id="1437" r:id="rId55"/>
    <p:sldId id="1438" r:id="rId56"/>
    <p:sldId id="1441" r:id="rId57"/>
    <p:sldId id="1442" r:id="rId58"/>
    <p:sldId id="1443" r:id="rId59"/>
    <p:sldId id="1444" r:id="rId60"/>
    <p:sldId id="1445" r:id="rId61"/>
    <p:sldId id="1446" r:id="rId62"/>
    <p:sldId id="1350" r:id="rId63"/>
    <p:sldId id="1352" r:id="rId64"/>
    <p:sldId id="1384" r:id="rId65"/>
    <p:sldId id="1353" r:id="rId66"/>
    <p:sldId id="1385" r:id="rId67"/>
    <p:sldId id="1451" r:id="rId68"/>
    <p:sldId id="1452" r:id="rId69"/>
    <p:sldId id="1453" r:id="rId70"/>
    <p:sldId id="1454" r:id="rId71"/>
    <p:sldId id="1457" r:id="rId72"/>
    <p:sldId id="1458" r:id="rId73"/>
    <p:sldId id="1459" r:id="rId74"/>
    <p:sldId id="1460" r:id="rId75"/>
    <p:sldId id="1467" r:id="rId76"/>
    <p:sldId id="1468" r:id="rId77"/>
    <p:sldId id="1469" r:id="rId78"/>
    <p:sldId id="1470" r:id="rId79"/>
    <p:sldId id="1471" r:id="rId80"/>
    <p:sldId id="1472" r:id="rId81"/>
    <p:sldId id="1339" r:id="rId82"/>
    <p:sldId id="1473" r:id="rId83"/>
    <p:sldId id="1474" r:id="rId84"/>
    <p:sldId id="1544" r:id="rId85"/>
    <p:sldId id="1517" r:id="rId86"/>
    <p:sldId id="1518" r:id="rId87"/>
    <p:sldId id="1545" r:id="rId88"/>
    <p:sldId id="1546" r:id="rId89"/>
    <p:sldId id="1475" r:id="rId90"/>
    <p:sldId id="1476" r:id="rId91"/>
    <p:sldId id="1519" r:id="rId92"/>
    <p:sldId id="1520" r:id="rId93"/>
    <p:sldId id="1479" r:id="rId94"/>
    <p:sldId id="1480" r:id="rId95"/>
    <p:sldId id="1483" r:id="rId96"/>
    <p:sldId id="1484" r:id="rId97"/>
    <p:sldId id="1491" r:id="rId98"/>
    <p:sldId id="1492" r:id="rId99"/>
    <p:sldId id="1495" r:id="rId100"/>
    <p:sldId id="1494" r:id="rId101"/>
    <p:sldId id="1496" r:id="rId102"/>
    <p:sldId id="1497" r:id="rId103"/>
    <p:sldId id="1498" r:id="rId104"/>
    <p:sldId id="1499" r:id="rId105"/>
    <p:sldId id="1500" r:id="rId106"/>
    <p:sldId id="1501" r:id="rId107"/>
    <p:sldId id="1515" r:id="rId108"/>
    <p:sldId id="1524" r:id="rId109"/>
    <p:sldId id="1525" r:id="rId110"/>
    <p:sldId id="1530" r:id="rId111"/>
    <p:sldId id="1531" r:id="rId112"/>
    <p:sldId id="1526" r:id="rId113"/>
    <p:sldId id="1527" r:id="rId114"/>
    <p:sldId id="1528" r:id="rId115"/>
    <p:sldId id="1529" r:id="rId116"/>
    <p:sldId id="1532" r:id="rId117"/>
    <p:sldId id="1533" r:id="rId118"/>
    <p:sldId id="1534" r:id="rId119"/>
    <p:sldId id="1535" r:id="rId120"/>
    <p:sldId id="1536" r:id="rId121"/>
    <p:sldId id="1537" r:id="rId122"/>
    <p:sldId id="1538" r:id="rId123"/>
    <p:sldId id="1540" r:id="rId124"/>
    <p:sldId id="1539" r:id="rId125"/>
    <p:sldId id="1542" r:id="rId126"/>
    <p:sldId id="1541" r:id="rId127"/>
    <p:sldId id="1321" r:id="rId1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90929"/>
  </p:normalViewPr>
  <p:slideViewPr>
    <p:cSldViewPr>
      <p:cViewPr varScale="1">
        <p:scale>
          <a:sx n="97" d="100"/>
          <a:sy n="97" d="100"/>
        </p:scale>
        <p:origin x="2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66730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77A210-1925-4011-A753-BBD203080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34CDC0-72BE-4372-A465-50AA9F6B9437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5B605F9B-C877-48B1-B93E-C3F87D736A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89A2F61-3385-4694-84BE-326840BA8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B6CAAA-655E-4BD8-9B8C-DEAB5689D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28CF8-3485-4BB3-959B-E13A7CAE55CD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977EBB1F-68BA-4356-ABB9-8B137103A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64B3FDF4-AD66-4878-8458-6B8D46B2F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99214A-E416-4D2A-82AB-41A5A05A7D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A0607-7142-476A-889B-130D63E2D642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D3457255-1EB4-4551-A19B-2229FEB50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674268E6-B195-409E-8579-0BDD1DF04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049E09-C034-468E-8DFB-954AD811F1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8EEA0-9D64-4515-A9D7-80F208942B6E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D91A51F-9E88-45F0-BE4D-5B5DB3F8F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10BDEEF1-5FDB-400A-85F8-5A7D6DDE7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EC3414-E936-4584-BA39-06D0F68A67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9457E-13E7-4D0B-AC34-DDD98BAD9B07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11D4330B-E653-4BC8-B56D-B7B23CAECA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8DA2CC2-7D3E-4E84-A544-00B64329EF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25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26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08392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F71E1-22FB-4F52-A388-0A092A8E9349}" type="slidenum">
              <a:rPr lang="ru-RU"/>
              <a:pPr/>
              <a:t>27</a:t>
            </a:fld>
            <a:endParaRPr lang="ru-R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F71E1-22FB-4F52-A388-0A092A8E9349}" type="slidenum">
              <a:rPr lang="ru-RU"/>
              <a:pPr/>
              <a:t>28</a:t>
            </a:fld>
            <a:endParaRPr lang="ru-R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2DC8A-A12F-45A4-9BC0-82EE3E11D46A}" type="slidenum">
              <a:rPr lang="ru-RU"/>
              <a:pPr/>
              <a:t>29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D0F4C-F1B5-4E3A-8F41-56C6C2BC8CFF}" type="slidenum">
              <a:rPr lang="ru-RU"/>
              <a:pPr/>
              <a:t>62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29456-7AAC-4241-BCA5-1E357EA4B17B}" type="slidenum">
              <a:rPr lang="ru-RU"/>
              <a:pPr/>
              <a:t>63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29456-7AAC-4241-BCA5-1E357EA4B17B}" type="slidenum">
              <a:rPr lang="ru-RU"/>
              <a:pPr/>
              <a:t>64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2065DE-DE92-4B40-8083-C3ECED37C9BC}" type="slidenum">
              <a:rPr lang="ru-RU"/>
              <a:pPr/>
              <a:t>81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107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108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92079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109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68400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110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14359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85294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9428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8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23452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72158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04142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11888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117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61091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122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92422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123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98896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124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44944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125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658070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126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8053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662FA6-D92D-4BBF-8930-928C7521BF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21AD7D-B7B7-4417-B82B-756234CE1F35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7E40AA-DDAA-4B89-9FF5-17D9EBACC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961FD45-BD9D-42E0-BC86-D61D16D55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9A6726-8894-49DC-B7D5-513FCD86C7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3139C-2F39-42EA-9089-737ED5E2599D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98D132D0-8EE0-43D4-88BA-BB1BBC073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065122AB-7192-4EBD-A40D-A738FBF41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243957-4A82-4992-B6BD-685D98C40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E5EAE-ED50-41A3-AD85-6474D32AB585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80836B18-BADF-4A1B-A949-5DA2C4FC3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459847D4-63DA-4959-8A55-38F07B2A4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081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C24A5B-E3B6-43FC-9E3D-5A65F96FC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FC0D8-A24E-4171-BD33-8DA954699845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9451976-3A02-4919-AAA7-ECEADAED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1B08654F-CF5F-424A-9931-2EECF79F1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F6DD04-1272-45D2-AA8A-52D515F28F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7E49B-6BE3-471B-A693-BB9BAA029089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862AE26D-8A70-4C0A-9420-C283002B8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F764A1E-E65D-4651-A76A-C60E5747D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622A0-FDF4-4E53-8401-E83DDED61707}" type="slidenum">
              <a:rPr lang="ru-RU"/>
              <a:pPr/>
              <a:t>14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7780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4.png"/><Relationship Id="rId4" Type="http://schemas.openxmlformats.org/officeDocument/2006/relationships/image" Target="../media/image183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7.png"/><Relationship Id="rId4" Type="http://schemas.openxmlformats.org/officeDocument/2006/relationships/image" Target="../media/image18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18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2.png"/><Relationship Id="rId4" Type="http://schemas.openxmlformats.org/officeDocument/2006/relationships/image" Target="../media/image19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4.png"/><Relationship Id="rId4" Type="http://schemas.openxmlformats.org/officeDocument/2006/relationships/image" Target="../media/image189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6.png"/><Relationship Id="rId4" Type="http://schemas.openxmlformats.org/officeDocument/2006/relationships/image" Target="../media/image197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8.png"/><Relationship Id="rId4" Type="http://schemas.openxmlformats.org/officeDocument/2006/relationships/image" Target="../media/image195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0.png"/><Relationship Id="rId4" Type="http://schemas.openxmlformats.org/officeDocument/2006/relationships/image" Target="../media/image20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90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1.png"/><Relationship Id="rId4" Type="http://schemas.openxmlformats.org/officeDocument/2006/relationships/image" Target="../media/image22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3.png"/><Relationship Id="rId4" Type="http://schemas.openxmlformats.org/officeDocument/2006/relationships/image" Target="../media/image22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219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3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8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1.png"/><Relationship Id="rId5" Type="http://schemas.openxmlformats.org/officeDocument/2006/relationships/image" Target="../media/image84.png"/><Relationship Id="rId10" Type="http://schemas.openxmlformats.org/officeDocument/2006/relationships/image" Target="../media/image90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00.wmf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9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wmf"/><Relationship Id="rId11" Type="http://schemas.openxmlformats.org/officeDocument/2006/relationships/image" Target="../media/image99.w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520.png"/><Relationship Id="rId9" Type="http://schemas.openxmlformats.org/officeDocument/2006/relationships/image" Target="../media/image9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2.png"/><Relationship Id="rId4" Type="http://schemas.openxmlformats.org/officeDocument/2006/relationships/image" Target="../media/image15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 Black" pitchFamily="34" charset="0"/>
              </a:rPr>
              <a:t>Координатный метод </a:t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>
                <a:latin typeface="Arial Black" pitchFamily="34" charset="0"/>
              </a:rPr>
              <a:t>в пространстве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80000" algn="just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доктор физико-математических наук, заведующий кафедрой элементарной математики МПГУ, автор учебников по геометрии для 5—6, 7—9 и 10—11 классов.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050">
            <a:extLst>
              <a:ext uri="{FF2B5EF4-FFF2-40B4-BE49-F238E27FC236}">
                <a16:creationId xmlns:a16="http://schemas.microsoft.com/office/drawing/2014/main" id="{F49201C3-2C8C-4B4D-8493-961D20B0D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8319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en-US" altLang="ru-RU" sz="28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. В </a:t>
            </a:r>
            <a:r>
              <a:rPr lang="ru-RU" altLang="ru-RU" sz="2800" dirty="0"/>
              <a:t>единичном </a:t>
            </a:r>
            <a:r>
              <a:rPr lang="ru-RU" altLang="ru-RU" sz="2800" dirty="0">
                <a:cs typeface="Times New Roman" panose="02020603050405020304" pitchFamily="18" charset="0"/>
              </a:rPr>
              <a:t>кубе </a:t>
            </a:r>
            <a:r>
              <a:rPr lang="en-US" altLang="ru-RU" sz="2800" i="1" dirty="0">
                <a:cs typeface="Times New Roman" panose="02020603050405020304" pitchFamily="18" charset="0"/>
              </a:rPr>
              <a:t>ABCDA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D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800" dirty="0"/>
              <a:t>угол</a:t>
            </a:r>
            <a:r>
              <a:rPr lang="ru-RU" altLang="ru-RU" sz="2800" dirty="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 dirty="0"/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AC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BD</a:t>
            </a:r>
            <a:r>
              <a:rPr lang="ru-RU" altLang="ru-RU" sz="2800" baseline="-25000" dirty="0"/>
              <a:t>1</a:t>
            </a:r>
            <a:r>
              <a:rPr lang="ru-RU" altLang="ru-RU" sz="2800" i="1" dirty="0"/>
              <a:t>.</a:t>
            </a:r>
          </a:p>
        </p:txBody>
      </p:sp>
      <p:pic>
        <p:nvPicPr>
          <p:cNvPr id="113668" name="Picture 2052">
            <a:extLst>
              <a:ext uri="{FF2B5EF4-FFF2-40B4-BE49-F238E27FC236}">
                <a16:creationId xmlns:a16="http://schemas.microsoft.com/office/drawing/2014/main" id="{21D9984C-542E-404A-9B05-9FBC1D6F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47403"/>
            <a:ext cx="3456384" cy="301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3669" name="Group 2053">
            <a:extLst>
              <a:ext uri="{FF2B5EF4-FFF2-40B4-BE49-F238E27FC236}">
                <a16:creationId xmlns:a16="http://schemas.microsoft.com/office/drawing/2014/main" id="{2219A66A-D970-4E32-8404-A4400D49139D}"/>
              </a:ext>
            </a:extLst>
          </p:cNvPr>
          <p:cNvGrpSpPr>
            <a:grpSpLocks/>
          </p:cNvGrpSpPr>
          <p:nvPr/>
        </p:nvGrpSpPr>
        <p:grpSpPr bwMode="auto">
          <a:xfrm>
            <a:off x="36984" y="4549877"/>
            <a:ext cx="8991600" cy="2286000"/>
            <a:chOff x="96" y="2784"/>
            <a:chExt cx="5664" cy="14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670" name="Text Box 2054">
                  <a:extLst>
                    <a:ext uri="{FF2B5EF4-FFF2-40B4-BE49-F238E27FC236}">
                      <a16:creationId xmlns:a16="http://schemas.microsoft.com/office/drawing/2014/main" id="{3019AC13-BC8D-410E-A153-87FAB17FD4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" y="2784"/>
                  <a:ext cx="5664" cy="1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D</a:t>
                  </a:r>
                  <a:r>
                    <a:rPr lang="ru-RU" altLang="ru-RU" dirty="0"/>
                    <a:t>(0, 0, 0), </a:t>
                  </a:r>
                  <a:r>
                    <a:rPr lang="en-US" altLang="ru-RU" i="1" dirty="0"/>
                    <a:t>C</a:t>
                  </a:r>
                  <a:r>
                    <a:rPr lang="en-US" altLang="ru-RU" dirty="0"/>
                    <a:t>(1, 0, 0), </a:t>
                  </a:r>
                  <a:r>
                    <a:rPr lang="en-US" altLang="ru-RU" i="1" dirty="0"/>
                    <a:t>A</a:t>
                  </a:r>
                  <a:r>
                    <a:rPr lang="en-US" altLang="ru-RU" dirty="0"/>
                    <a:t>(0, 1, 0), </a:t>
                  </a:r>
                  <a:r>
                    <a:rPr lang="en-US" altLang="ru-RU" i="1" dirty="0"/>
                    <a:t>D</a:t>
                  </a:r>
                  <a:r>
                    <a:rPr lang="en-US" altLang="ru-RU" baseline="-25000" dirty="0"/>
                    <a:t>1</a:t>
                  </a:r>
                  <a:r>
                    <a:rPr lang="en-US" altLang="ru-RU" dirty="0"/>
                    <a:t>(0, 0, 1)</a:t>
                  </a:r>
                  <a:r>
                    <a:rPr lang="ru-RU" altLang="ru-RU" dirty="0"/>
                    <a:t>. 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(1, −1, 0)</m:t>
                      </m:r>
                    </m:oMath>
                  </a14:m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(−1, −1, 1)</m:t>
                      </m:r>
                    </m:oMath>
                  </a14:m>
                  <a:r>
                    <a:rPr lang="ru-RU" altLang="ru-RU" dirty="0"/>
                    <a:t>. Скалярное произведение этих векторов равно нулю. Следовательно, эти векторы перпендикулярны.</a:t>
                  </a:r>
                </a:p>
              </p:txBody>
            </p:sp>
          </mc:Choice>
          <mc:Fallback xmlns="">
            <p:sp>
              <p:nvSpPr>
                <p:cNvPr id="113670" name="Text Box 2054">
                  <a:extLst>
                    <a:ext uri="{FF2B5EF4-FFF2-40B4-BE49-F238E27FC236}">
                      <a16:creationId xmlns:a16="http://schemas.microsoft.com/office/drawing/2014/main" id="{3019AC13-BC8D-410E-A153-87FAB17FD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" y="2784"/>
                  <a:ext cx="5664" cy="1271"/>
                </a:xfrm>
                <a:prstGeom prst="rect">
                  <a:avLst/>
                </a:prstGeom>
                <a:blipFill>
                  <a:blip r:embed="rId4"/>
                  <a:stretch>
                    <a:fillRect l="-1017" t="-2417" r="-1085" b="-453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673" name="Text Box 2057">
              <a:extLst>
                <a:ext uri="{FF2B5EF4-FFF2-40B4-BE49-F238E27FC236}">
                  <a16:creationId xmlns:a16="http://schemas.microsoft.com/office/drawing/2014/main" id="{96AE0CC8-7556-4604-8884-E1EE74794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93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</a:t>
              </a:r>
              <a:r>
                <a:rPr lang="ru-RU" altLang="ru-RU"/>
                <a:t> 90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11647737-D665-4D5A-891E-431C496C7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  <a:noFill/>
          <a:ln/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Упражнения</a:t>
            </a:r>
            <a:endParaRPr lang="ru-RU" alt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7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3</a:t>
                </a:r>
                <a:r>
                  <a:rPr lang="en-US" dirty="0"/>
                  <a:t>), </a:t>
                </a:r>
                <a:r>
                  <a:rPr lang="ru-RU" i="1" dirty="0"/>
                  <a:t>С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-1, 0).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B </a:t>
                </a:r>
                <a:r>
                  <a:rPr lang="ru-RU" dirty="0"/>
                  <a:t>имеет координаты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,</a:t>
                </a:r>
                <a:r>
                  <a:rPr lang="en-US" dirty="0"/>
                  <a:t> 0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SDE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ru-RU" dirty="0"/>
                  <a:t>, т. е.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– 3 </a:t>
                </a:r>
                <a:r>
                  <a:rPr lang="en-US" dirty="0"/>
                  <a:t>= </a:t>
                </a:r>
                <a:r>
                  <a:rPr lang="ru-RU" dirty="0"/>
                  <a:t>0</a:t>
                </a:r>
                <a:r>
                  <a:rPr lang="en-US" dirty="0"/>
                  <a:t>. </a:t>
                </a:r>
                <a:r>
                  <a:rPr lang="ru-RU" dirty="0"/>
                  <a:t>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=2,5</m:t>
                    </m:r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79672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54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34446"/>
            <a:ext cx="3888432" cy="41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277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9.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равны 2, высота равна 3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расстояние от точки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до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SDE</a:t>
            </a:r>
            <a:r>
              <a:rPr lang="ru-RU" dirty="0"/>
              <a:t>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223444" cy="363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2026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79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3</a:t>
                </a:r>
                <a:r>
                  <a:rPr lang="en-US" dirty="0"/>
                  <a:t>), </a:t>
                </a:r>
                <a:r>
                  <a:rPr lang="ru-RU" i="1" dirty="0"/>
                  <a:t>С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-1, 0).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C </a:t>
                </a:r>
                <a:r>
                  <a:rPr lang="ru-RU" dirty="0"/>
                  <a:t>имеет координаты</a:t>
                </a:r>
                <a:r>
                  <a:rPr lang="en-US" dirty="0"/>
                  <a:t> (0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</a:t>
                </a:r>
                <a:r>
                  <a:rPr lang="en-US" dirty="0"/>
                  <a:t> 0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SDE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ru-RU" dirty="0"/>
                  <a:t>, т. е.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– 3 </a:t>
                </a:r>
                <a:r>
                  <a:rPr lang="en-US" dirty="0"/>
                  <a:t>= </a:t>
                </a:r>
                <a:r>
                  <a:rPr lang="ru-RU" dirty="0"/>
                  <a:t>0</a:t>
                </a:r>
                <a:r>
                  <a:rPr lang="en-US" dirty="0"/>
                  <a:t>. </a:t>
                </a:r>
                <a:r>
                  <a:rPr lang="ru-RU" dirty="0"/>
                  <a:t>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79672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54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29" y="2204864"/>
            <a:ext cx="3904400" cy="412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0157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10.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расстояние от точки  </a:t>
            </a:r>
            <a:r>
              <a:rPr lang="en-US" i="1" dirty="0">
                <a:cs typeface="Times New Roman" pitchFamily="18" charset="0"/>
              </a:rPr>
              <a:t>E </a:t>
            </a:r>
            <a:r>
              <a:rPr lang="ru-RU" dirty="0">
                <a:cs typeface="Times New Roman" pitchFamily="18" charset="0"/>
              </a:rPr>
              <a:t>до </a:t>
            </a:r>
            <a:r>
              <a:rPr lang="ru-RU" dirty="0"/>
              <a:t>плоскости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ru-RU" dirty="0"/>
              <a:t>.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5112568" cy="394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6660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3146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0, 0), </a:t>
                </a:r>
                <a:r>
                  <a:rPr lang="en-US" i="1" dirty="0"/>
                  <a:t>B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Точка </a:t>
                </a:r>
                <a:r>
                  <a:rPr lang="en-US" i="1" dirty="0"/>
                  <a:t>E </a:t>
                </a:r>
                <a:r>
                  <a:rPr lang="ru-RU" dirty="0"/>
                  <a:t>имеет координаты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ru-RU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dirty="0"/>
                  <a:t> 0, 0). Плоскость </a:t>
                </a:r>
                <a:r>
                  <a:rPr lang="en-US" i="1" dirty="0"/>
                  <a:t>BCD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задается уравнением 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−2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 –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i="1" dirty="0"/>
                  <a:t> </a:t>
                </a:r>
                <a:r>
                  <a:rPr lang="ru-RU" i="1" dirty="0"/>
                  <a:t>–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 = 0</a:t>
                </a:r>
                <a:r>
                  <a:rPr lang="en-US" dirty="0"/>
                  <a:t>.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3146887"/>
              </a:xfrm>
              <a:prstGeom prst="rect">
                <a:avLst/>
              </a:prstGeom>
              <a:blipFill>
                <a:blip r:embed="rId2"/>
                <a:stretch>
                  <a:fillRect l="-1000" t="-1550" r="-1000" b="-9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40968"/>
            <a:ext cx="4824536" cy="31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3622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11.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расстояние от точки  </a:t>
            </a:r>
            <a:r>
              <a:rPr lang="en-US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до </a:t>
            </a:r>
            <a:r>
              <a:rPr lang="ru-RU" dirty="0"/>
              <a:t>плоскости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ru-RU" dirty="0"/>
              <a:t>.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171306" cy="37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430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3146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0, 0), </a:t>
                </a:r>
                <a:r>
                  <a:rPr lang="en-US" i="1" dirty="0"/>
                  <a:t>B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Точка </a:t>
                </a:r>
                <a:r>
                  <a:rPr lang="en-US" i="1" dirty="0"/>
                  <a:t>D </a:t>
                </a:r>
                <a:r>
                  <a:rPr lang="ru-RU" dirty="0"/>
                  <a:t>имеет координаты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ru-RU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dirty="0"/>
                  <a:t> </a:t>
                </a:r>
                <a:r>
                  <a:rPr lang="en-US" dirty="0"/>
                  <a:t>2</a:t>
                </a:r>
                <a:r>
                  <a:rPr lang="ru-RU" dirty="0"/>
                  <a:t>, 0). Плоскость </a:t>
                </a:r>
                <a:r>
                  <a:rPr lang="en-US" i="1" dirty="0"/>
                  <a:t>BCD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задается уравнением 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−2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 –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i="1" dirty="0"/>
                  <a:t> </a:t>
                </a:r>
                <a:r>
                  <a:rPr lang="ru-RU" i="1" dirty="0"/>
                  <a:t>–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 = 0</a:t>
                </a:r>
                <a:r>
                  <a:rPr lang="en-US" dirty="0"/>
                  <a:t>.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3146887"/>
              </a:xfrm>
              <a:prstGeom prst="rect">
                <a:avLst/>
              </a:prstGeom>
              <a:blipFill>
                <a:blip r:embed="rId2"/>
                <a:stretch>
                  <a:fillRect l="-1000" t="-1550" r="-1000" b="-9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30491"/>
            <a:ext cx="5112568" cy="32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17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5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Расстояние между двумя скрещивающимися прямыми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28057"/>
            <a:ext cx="91440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3300"/>
                </a:solidFill>
              </a:rPr>
              <a:t>	</a:t>
            </a:r>
            <a:r>
              <a:rPr lang="ru-RU" dirty="0"/>
              <a:t>Для нахождения расстояния между двумя скрещивающимися прямыми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i="1" dirty="0"/>
              <a:t> </a:t>
            </a:r>
            <a:r>
              <a:rPr lang="ru-RU" dirty="0"/>
              <a:t>воспользуемся тем, что это расстояние равно расстоянию между двумя параллельными плоскостями, содержащими эти прямые.</a:t>
            </a:r>
            <a:endParaRPr lang="en-US" dirty="0"/>
          </a:p>
          <a:p>
            <a:pPr algn="just"/>
            <a:r>
              <a:rPr lang="en-US" dirty="0"/>
              <a:t>	</a:t>
            </a:r>
            <a:r>
              <a:rPr lang="ru-RU" dirty="0"/>
              <a:t>Таким образом, для нахождения этого расстояния нужно найти уравнение плоскости, содержащей одну из этих прямых (например,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)</a:t>
            </a:r>
            <a:r>
              <a:rPr lang="ru-RU" dirty="0"/>
              <a:t>, и параллельную другой прямой</a:t>
            </a:r>
            <a:r>
              <a:rPr lang="en-US" dirty="0"/>
              <a:t> (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)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	После этого выбрать какую-нибудь точку на прямой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и найти расстояние от неё до указанной плоскости.</a:t>
            </a:r>
          </a:p>
          <a:p>
            <a:pPr algn="just"/>
            <a:r>
              <a:rPr lang="ru-RU" dirty="0"/>
              <a:t>	Это расстояние будет равно искомому расстоянию между двумя данными скрещивающимися прямыми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192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8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Упражнения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2133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1. </a:t>
            </a:r>
            <a:r>
              <a:rPr lang="ru-RU" dirty="0"/>
              <a:t>Для единичного куба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BA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AD</a:t>
            </a:r>
            <a:r>
              <a:rPr lang="en-US" baseline="-25000" dirty="0"/>
              <a:t>1</a:t>
            </a:r>
            <a:r>
              <a:rPr lang="en-US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26D62-B892-4554-B3C8-8C0E48E51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381123"/>
            <a:ext cx="3386708" cy="320000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949E1E1-1F95-41A7-A8F3-F0A2967B6B4E}"/>
              </a:ext>
            </a:extLst>
          </p:cNvPr>
          <p:cNvGrpSpPr/>
          <p:nvPr/>
        </p:nvGrpSpPr>
        <p:grpSpPr>
          <a:xfrm>
            <a:off x="0" y="1406162"/>
            <a:ext cx="9144000" cy="5478035"/>
            <a:chOff x="0" y="1406162"/>
            <a:chExt cx="9144000" cy="5478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25144"/>
                  <a:ext cx="9144000" cy="21590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(1,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1,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ACD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i="1" dirty="0"/>
                    <a:t>x + y + 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1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BA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(1, 1, 0)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25144"/>
                  <a:ext cx="9144000" cy="2159053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60" r="-1000" b="-169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D09EAFC-E244-4EB5-8022-3FDBE7E67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8108" y="1406162"/>
              <a:ext cx="3240360" cy="3098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87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2. </a:t>
            </a:r>
            <a:r>
              <a:rPr lang="ru-RU" dirty="0"/>
              <a:t>Для прямоугольного параллелепипеда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для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</a:t>
            </a:r>
            <a:r>
              <a:rPr lang="ru-RU" i="1" dirty="0"/>
              <a:t> </a:t>
            </a:r>
            <a:r>
              <a:rPr lang="ru-RU" dirty="0"/>
              <a:t>2,</a:t>
            </a:r>
            <a:r>
              <a:rPr lang="en-US" i="1" dirty="0"/>
              <a:t> AA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ru-RU" dirty="0"/>
              <a:t>1</a:t>
            </a:r>
            <a:r>
              <a:rPr lang="en-US" dirty="0"/>
              <a:t>,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BA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AD</a:t>
            </a:r>
            <a:r>
              <a:rPr lang="en-US" baseline="-25000" dirty="0"/>
              <a:t>1</a:t>
            </a:r>
            <a:r>
              <a:rPr lang="en-US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DE476-E5FE-4CE8-B214-CD03B7014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445376"/>
            <a:ext cx="5394426" cy="274331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CB41C06-D30C-4350-BA1F-64420FE5CCBF}"/>
              </a:ext>
            </a:extLst>
          </p:cNvPr>
          <p:cNvGrpSpPr/>
          <p:nvPr/>
        </p:nvGrpSpPr>
        <p:grpSpPr>
          <a:xfrm>
            <a:off x="0" y="1516430"/>
            <a:ext cx="9144000" cy="5208155"/>
            <a:chOff x="0" y="1516430"/>
            <a:chExt cx="9144000" cy="52081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566430"/>
                  <a:ext cx="9144000" cy="21581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(3,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2,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ACD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dirty="0"/>
                    <a:t>2</a:t>
                  </a:r>
                  <a:r>
                    <a:rPr lang="en-US" i="1" dirty="0"/>
                    <a:t>x + </a:t>
                  </a:r>
                  <a:r>
                    <a:rPr lang="en-US" dirty="0"/>
                    <a:t>3</a:t>
                  </a:r>
                  <a:r>
                    <a:rPr lang="en-US" i="1" dirty="0"/>
                    <a:t>y + </a:t>
                  </a:r>
                  <a:r>
                    <a:rPr lang="en-US" dirty="0"/>
                    <a:t>6</a:t>
                  </a:r>
                  <a:r>
                    <a:rPr lang="en-US" i="1" dirty="0"/>
                    <a:t>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6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BA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(3, 2, 0)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566430"/>
                  <a:ext cx="9144000" cy="2158155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60" r="-1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5E852E7-7D8C-4167-B44F-634EFC4FC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969" y="1516430"/>
              <a:ext cx="5537863" cy="2743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0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>
            <a:extLst>
              <a:ext uri="{FF2B5EF4-FFF2-40B4-BE49-F238E27FC236}">
                <a16:creationId xmlns:a16="http://schemas.microsoft.com/office/drawing/2014/main" id="{96977D97-1E58-4714-955B-3D8C7DC8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6850"/>
            <a:ext cx="891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en-US" altLang="ru-RU" sz="2800" dirty="0">
                <a:cs typeface="Times New Roman" panose="02020603050405020304" pitchFamily="18" charset="0"/>
              </a:rPr>
              <a:t>2</a:t>
            </a:r>
            <a:r>
              <a:rPr lang="ru-RU" altLang="ru-RU" sz="2800" dirty="0">
                <a:cs typeface="Times New Roman" panose="02020603050405020304" pitchFamily="18" charset="0"/>
              </a:rPr>
              <a:t>. В </a:t>
            </a:r>
            <a:r>
              <a:rPr lang="ru-RU" altLang="ru-RU" sz="2800" dirty="0"/>
              <a:t>единичном </a:t>
            </a:r>
            <a:r>
              <a:rPr lang="ru-RU" altLang="ru-RU" sz="2800" dirty="0">
                <a:cs typeface="Times New Roman" panose="02020603050405020304" pitchFamily="18" charset="0"/>
              </a:rPr>
              <a:t>кубе </a:t>
            </a:r>
            <a:r>
              <a:rPr lang="en-US" altLang="ru-RU" sz="2800" i="1" dirty="0">
                <a:cs typeface="Times New Roman" panose="02020603050405020304" pitchFamily="18" charset="0"/>
              </a:rPr>
              <a:t>ABCDA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D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найдите уг</a:t>
            </a:r>
            <a:r>
              <a:rPr lang="ru-RU" altLang="ru-RU" sz="2800" dirty="0"/>
              <a:t>ол</a:t>
            </a:r>
            <a:r>
              <a:rPr lang="ru-RU" altLang="ru-RU" sz="2800" dirty="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 dirty="0"/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AB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BC</a:t>
            </a:r>
            <a:r>
              <a:rPr lang="ru-RU" altLang="ru-RU" sz="2800" baseline="-25000" dirty="0"/>
              <a:t>1</a:t>
            </a:r>
            <a:r>
              <a:rPr lang="ru-RU" altLang="ru-RU" sz="2800" i="1" dirty="0"/>
              <a:t>.</a:t>
            </a:r>
          </a:p>
        </p:txBody>
      </p:sp>
      <p:pic>
        <p:nvPicPr>
          <p:cNvPr id="115716" name="Picture 4">
            <a:extLst>
              <a:ext uri="{FF2B5EF4-FFF2-40B4-BE49-F238E27FC236}">
                <a16:creationId xmlns:a16="http://schemas.microsoft.com/office/drawing/2014/main" id="{C4A8DC52-022C-401F-8BAA-37F0539F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3557588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5728" name="Group 16">
            <a:extLst>
              <a:ext uri="{FF2B5EF4-FFF2-40B4-BE49-F238E27FC236}">
                <a16:creationId xmlns:a16="http://schemas.microsoft.com/office/drawing/2014/main" id="{6543750C-F8C8-4D7D-8FA1-B4B0BE6ACC9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057400"/>
            <a:ext cx="8763000" cy="4038600"/>
            <a:chOff x="240" y="816"/>
            <a:chExt cx="5520" cy="25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722" name="Text Box 10">
                  <a:extLst>
                    <a:ext uri="{FF2B5EF4-FFF2-40B4-BE49-F238E27FC236}">
                      <a16:creationId xmlns:a16="http://schemas.microsoft.com/office/drawing/2014/main" id="{BAED6935-1B74-4D69-BD05-30C6BADE2D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816"/>
                  <a:ext cx="3360" cy="17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D</a:t>
                  </a:r>
                  <a:r>
                    <a:rPr lang="ru-RU" altLang="ru-RU" dirty="0"/>
                    <a:t>(0, 0, 0), </a:t>
                  </a:r>
                  <a:r>
                    <a:rPr lang="en-US" altLang="ru-RU" i="1" dirty="0"/>
                    <a:t>C</a:t>
                  </a:r>
                  <a:r>
                    <a:rPr lang="en-US" altLang="ru-RU" dirty="0"/>
                    <a:t>(1, 0, 0), </a:t>
                  </a:r>
                  <a:r>
                    <a:rPr lang="en-US" altLang="ru-RU" i="1" dirty="0"/>
                    <a:t>A</a:t>
                  </a:r>
                  <a:r>
                    <a:rPr lang="en-US" altLang="ru-RU" dirty="0"/>
                    <a:t>(0, 1, 0), </a:t>
                  </a:r>
                  <a:r>
                    <a:rPr lang="en-US" altLang="ru-RU" i="1" dirty="0"/>
                    <a:t>D</a:t>
                  </a:r>
                  <a:r>
                    <a:rPr lang="en-US" altLang="ru-RU" baseline="-25000" dirty="0"/>
                    <a:t>1</a:t>
                  </a:r>
                  <a:r>
                    <a:rPr lang="en-US" altLang="ru-RU" dirty="0"/>
                    <a:t>(0, 0, 1)</a:t>
                  </a:r>
                  <a:r>
                    <a:rPr lang="ru-RU" altLang="ru-RU" dirty="0"/>
                    <a:t>. 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(1, 0, 1) </m:t>
                      </m:r>
                    </m:oMath>
                  </a14:m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−1, 1)</m:t>
                      </m:r>
                    </m:oMath>
                  </a14:m>
                  <a:r>
                    <a:rPr lang="en-US" altLang="ru-RU" dirty="0"/>
                    <a:t>. </a:t>
                  </a:r>
                  <a:r>
                    <a:rPr lang="ru-RU" altLang="ru-RU" dirty="0"/>
                    <a:t>                 Их скалярное произведение равно 1. Их длины равны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dirty="0"/>
                    <a:t> </a:t>
                  </a:r>
                </a:p>
              </p:txBody>
            </p:sp>
          </mc:Choice>
          <mc:Fallback xmlns="">
            <p:sp>
              <p:nvSpPr>
                <p:cNvPr id="115722" name="Text Box 10">
                  <a:extLst>
                    <a:ext uri="{FF2B5EF4-FFF2-40B4-BE49-F238E27FC236}">
                      <a16:creationId xmlns:a16="http://schemas.microsoft.com/office/drawing/2014/main" id="{BAED6935-1B74-4D69-BD05-30C6BADE2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816"/>
                  <a:ext cx="3360" cy="1739"/>
                </a:xfrm>
                <a:prstGeom prst="rect">
                  <a:avLst/>
                </a:prstGeom>
                <a:blipFill>
                  <a:blip r:embed="rId4"/>
                  <a:stretch>
                    <a:fillRect l="-1714" t="-1770" r="-1714" b="-420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5726" name="Text Box 14">
              <a:extLst>
                <a:ext uri="{FF2B5EF4-FFF2-40B4-BE49-F238E27FC236}">
                  <a16:creationId xmlns:a16="http://schemas.microsoft.com/office/drawing/2014/main" id="{463079F2-3AF7-41AF-8E1C-50CC039DB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784"/>
              <a:ext cx="54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Косинус угла между этими векторами равен 0,5.</a:t>
              </a:r>
            </a:p>
          </p:txBody>
        </p:sp>
        <p:sp>
          <p:nvSpPr>
            <p:cNvPr id="115727" name="Text Box 15">
              <a:extLst>
                <a:ext uri="{FF2B5EF4-FFF2-40B4-BE49-F238E27FC236}">
                  <a16:creationId xmlns:a16="http://schemas.microsoft.com/office/drawing/2014/main" id="{CA5E8922-EC63-40A9-82F7-352A6D6AB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072"/>
              <a:ext cx="20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</a:t>
              </a:r>
              <a:r>
                <a:rPr lang="ru-RU" altLang="ru-RU"/>
                <a:t> 60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8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29497" y="1166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3. </a:t>
            </a:r>
            <a:r>
              <a:rPr lang="ru-RU" dirty="0"/>
              <a:t>Для единичного куба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BE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AF</a:t>
            </a:r>
            <a:r>
              <a:rPr lang="ru-RU" dirty="0"/>
              <a:t>, где </a:t>
            </a:r>
            <a:r>
              <a:rPr lang="en-US" i="1" dirty="0"/>
              <a:t>E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 – </a:t>
            </a:r>
            <a:r>
              <a:rPr lang="ru-RU" dirty="0"/>
              <a:t>середины рёбер соответственно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C6A8E7-3A86-4C43-A8BB-BDF76446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316962"/>
            <a:ext cx="3600400" cy="337104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C7DF9A1-C308-41FB-BA58-6A367DD337FD}"/>
              </a:ext>
            </a:extLst>
          </p:cNvPr>
          <p:cNvGrpSpPr/>
          <p:nvPr/>
        </p:nvGrpSpPr>
        <p:grpSpPr>
          <a:xfrm>
            <a:off x="0" y="1314514"/>
            <a:ext cx="9144000" cy="5648305"/>
            <a:chOff x="0" y="1314514"/>
            <a:chExt cx="9144000" cy="56483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803766"/>
                  <a:ext cx="9144000" cy="21590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(1,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1,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ACF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dirty="0"/>
                    <a:t>2</a:t>
                  </a:r>
                  <a:r>
                    <a:rPr lang="en-US" i="1" dirty="0"/>
                    <a:t>x + </a:t>
                  </a:r>
                  <a:r>
                    <a:rPr lang="en-US" dirty="0"/>
                    <a:t>2</a:t>
                  </a:r>
                  <a:r>
                    <a:rPr lang="en-US" i="1" dirty="0"/>
                    <a:t>y + 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2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BE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(1, 1, 0)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803766"/>
                  <a:ext cx="9144000" cy="2159053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60" r="-1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10C6F19-8B4A-417E-A4CB-020D626A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3029" y="1314514"/>
              <a:ext cx="3672408" cy="3373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2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4. </a:t>
            </a:r>
            <a:r>
              <a:rPr lang="ru-RU" dirty="0"/>
              <a:t>Для прямоугольного параллелепипеда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для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2,</a:t>
            </a:r>
            <a:r>
              <a:rPr lang="en-US" i="1" dirty="0"/>
              <a:t> AA</a:t>
            </a:r>
            <a:r>
              <a:rPr lang="en-US" baseline="-25000" dirty="0"/>
              <a:t>1</a:t>
            </a:r>
            <a:r>
              <a:rPr lang="en-US" dirty="0"/>
              <a:t> = 1,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BE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AF</a:t>
            </a:r>
            <a:r>
              <a:rPr lang="ru-RU" dirty="0"/>
              <a:t>, где </a:t>
            </a:r>
            <a:r>
              <a:rPr lang="en-US" i="1" dirty="0"/>
              <a:t>E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 – </a:t>
            </a:r>
            <a:r>
              <a:rPr lang="ru-RU" dirty="0"/>
              <a:t>середины рёбер соответственно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..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F9981-A0AE-4D78-ABC0-7D6F0042F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836254"/>
            <a:ext cx="5364088" cy="261341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4E98463-295E-4EA0-B859-6694FE48146D}"/>
              </a:ext>
            </a:extLst>
          </p:cNvPr>
          <p:cNvGrpSpPr/>
          <p:nvPr/>
        </p:nvGrpSpPr>
        <p:grpSpPr>
          <a:xfrm>
            <a:off x="0" y="1875211"/>
            <a:ext cx="9144000" cy="5029724"/>
            <a:chOff x="0" y="1875211"/>
            <a:chExt cx="9144000" cy="5029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24273"/>
                  <a:ext cx="9144000" cy="21806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(3,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2,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ACF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dirty="0"/>
                    <a:t>2</a:t>
                  </a:r>
                  <a:r>
                    <a:rPr lang="en-US" i="1" dirty="0"/>
                    <a:t>x + </a:t>
                  </a:r>
                  <a:r>
                    <a:rPr lang="en-US" dirty="0"/>
                    <a:t>3</a:t>
                  </a:r>
                  <a:r>
                    <a:rPr lang="en-US" i="1" dirty="0"/>
                    <a:t>y + </a:t>
                  </a:r>
                  <a:r>
                    <a:rPr lang="en-US" dirty="0"/>
                    <a:t>3</a:t>
                  </a:r>
                  <a:r>
                    <a:rPr lang="en-US" i="1" dirty="0"/>
                    <a:t>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6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BE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(3, 2, 0) </a:t>
                  </a:r>
                  <a:r>
                    <a:rPr lang="ru-RU" dirty="0"/>
                    <a:t>до этой плоскости, т. е. равно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24273"/>
                  <a:ext cx="9144000" cy="2180662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35" r="-1000" b="-55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4403E62-0F20-4351-A3DB-B5BF9690D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7748" y="1875211"/>
              <a:ext cx="5043630" cy="2489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2133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5. </a:t>
            </a:r>
            <a:r>
              <a:rPr lang="ru-RU" dirty="0"/>
              <a:t>Для единичного куба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BD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AC</a:t>
            </a:r>
            <a:r>
              <a:rPr lang="en-US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742EC-4D99-4E46-89CC-B1BC4764B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7" y="1254573"/>
            <a:ext cx="3528392" cy="341353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7E4883E-EDE2-40CA-A813-D4A77B49145E}"/>
              </a:ext>
            </a:extLst>
          </p:cNvPr>
          <p:cNvGrpSpPr/>
          <p:nvPr/>
        </p:nvGrpSpPr>
        <p:grpSpPr>
          <a:xfrm>
            <a:off x="0" y="1281884"/>
            <a:ext cx="9144000" cy="5602569"/>
            <a:chOff x="0" y="1281884"/>
            <a:chExt cx="9144000" cy="56025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25144"/>
                  <a:ext cx="9144000" cy="21593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(1,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1,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ACD’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i="1" dirty="0"/>
                    <a:t>x + y + </a:t>
                  </a:r>
                  <a:r>
                    <a:rPr lang="en-US" dirty="0"/>
                    <a:t>2</a:t>
                  </a:r>
                  <a:r>
                    <a:rPr lang="en-US" i="1" dirty="0"/>
                    <a:t>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1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BD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(1, 1, 0)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25144"/>
                  <a:ext cx="9144000" cy="2159309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60" r="-1000" b="-169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FEDBBAC-C433-4A0A-8890-C6EC0C37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7851" y="1281884"/>
              <a:ext cx="3478869" cy="3386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4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6. </a:t>
            </a:r>
            <a:r>
              <a:rPr lang="ru-RU" dirty="0"/>
              <a:t>Для прямоугольного параллелепипеда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для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AA</a:t>
            </a:r>
            <a:r>
              <a:rPr lang="en-US" baseline="-25000" dirty="0"/>
              <a:t>1</a:t>
            </a:r>
            <a:r>
              <a:rPr lang="en-US" dirty="0"/>
              <a:t> = 2,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BD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AC</a:t>
            </a:r>
            <a:r>
              <a:rPr lang="en-US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3F1CB1-27D3-4C2D-9284-27B407B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425770"/>
            <a:ext cx="4296755" cy="329937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18603C7-A19B-4106-BB8E-9F231DBE6211}"/>
              </a:ext>
            </a:extLst>
          </p:cNvPr>
          <p:cNvGrpSpPr/>
          <p:nvPr/>
        </p:nvGrpSpPr>
        <p:grpSpPr>
          <a:xfrm>
            <a:off x="0" y="1357809"/>
            <a:ext cx="9144000" cy="5459896"/>
            <a:chOff x="0" y="1357809"/>
            <a:chExt cx="9144000" cy="5459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25144"/>
                  <a:ext cx="9144000" cy="20925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(3,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2,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2).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ACE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dirty="0"/>
                    <a:t>2</a:t>
                  </a:r>
                  <a:r>
                    <a:rPr lang="en-US" i="1" dirty="0"/>
                    <a:t>x + </a:t>
                  </a:r>
                  <a:r>
                    <a:rPr lang="en-US" dirty="0"/>
                    <a:t>3</a:t>
                  </a:r>
                  <a:r>
                    <a:rPr lang="en-US" i="1" dirty="0"/>
                    <a:t>y + </a:t>
                  </a:r>
                  <a:r>
                    <a:rPr lang="en-US" dirty="0"/>
                    <a:t>6</a:t>
                  </a:r>
                  <a:r>
                    <a:rPr lang="en-US" i="1" dirty="0"/>
                    <a:t>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6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BD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(3, 2, 0)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25144"/>
                  <a:ext cx="9144000" cy="2092561"/>
                </a:xfrm>
                <a:prstGeom prst="rect">
                  <a:avLst/>
                </a:prstGeom>
                <a:blipFill>
                  <a:blip r:embed="rId4"/>
                  <a:stretch>
                    <a:fillRect l="-1000" t="-2332" r="-1000" b="-204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90338B9-ED0E-4E87-A588-F1281E830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7784" y="1357809"/>
              <a:ext cx="4319261" cy="3367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6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2133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7. </a:t>
            </a:r>
            <a:r>
              <a:rPr lang="ru-RU" dirty="0"/>
              <a:t>Для единичного куба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AD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BD</a:t>
            </a:r>
            <a:r>
              <a:rPr lang="en-US" baseline="-25000" dirty="0"/>
              <a:t>1</a:t>
            </a:r>
            <a:r>
              <a:rPr lang="en-US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C63F1-3925-4648-9ED7-0C227600A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383447"/>
            <a:ext cx="3384376" cy="334813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FEBA390-0D9D-46FC-8B3F-348A95573E6E}"/>
              </a:ext>
            </a:extLst>
          </p:cNvPr>
          <p:cNvGrpSpPr/>
          <p:nvPr/>
        </p:nvGrpSpPr>
        <p:grpSpPr>
          <a:xfrm>
            <a:off x="0" y="1383447"/>
            <a:ext cx="9144000" cy="5501006"/>
            <a:chOff x="0" y="1383447"/>
            <a:chExt cx="9144000" cy="55010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25144"/>
                  <a:ext cx="9144000" cy="21593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(1,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1,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BCD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i="1" dirty="0"/>
                    <a:t>x + 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1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AD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25144"/>
                  <a:ext cx="9144000" cy="2159309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60" r="-1000" b="-169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319E25C-290F-4A7A-81A7-A7E74C2EA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122" y="1383447"/>
              <a:ext cx="3377333" cy="3269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en-US" dirty="0"/>
              <a:t>8. </a:t>
            </a:r>
            <a:r>
              <a:rPr lang="ru-RU" dirty="0"/>
              <a:t>Для прямоугольного параллелепипеда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для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2, </a:t>
            </a:r>
            <a:r>
              <a:rPr lang="en-US" i="1" dirty="0"/>
              <a:t>AA</a:t>
            </a:r>
            <a:r>
              <a:rPr lang="en-US" baseline="-25000" dirty="0"/>
              <a:t>1</a:t>
            </a:r>
            <a:r>
              <a:rPr lang="en-US" dirty="0"/>
              <a:t> = 1, </a:t>
            </a:r>
            <a:r>
              <a:rPr lang="ru-RU" dirty="0"/>
              <a:t>найдите расстояние между прямыми </a:t>
            </a:r>
            <a:r>
              <a:rPr lang="en-US" i="1" dirty="0"/>
              <a:t>AD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BD</a:t>
            </a:r>
            <a:r>
              <a:rPr lang="en-US" baseline="-25000" dirty="0"/>
              <a:t>1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F03AA8-CBEE-46DF-B15C-62C09AFCE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432631"/>
            <a:ext cx="5556529" cy="309634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2C3CD97-1217-4AD6-9D3A-307E499215D9}"/>
              </a:ext>
            </a:extLst>
          </p:cNvPr>
          <p:cNvGrpSpPr/>
          <p:nvPr/>
        </p:nvGrpSpPr>
        <p:grpSpPr>
          <a:xfrm>
            <a:off x="0" y="1483418"/>
            <a:ext cx="9144000" cy="5422388"/>
            <a:chOff x="0" y="1483418"/>
            <a:chExt cx="9144000" cy="542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25144"/>
                  <a:ext cx="9144000" cy="21806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0000"/>
                      </a:solidFill>
                    </a:rPr>
                    <a:t>	Решение</a:t>
                  </a:r>
                  <a:r>
                    <a:rPr lang="en-US" dirty="0"/>
                    <a:t>. </a:t>
                  </a:r>
                  <a:r>
                    <a:rPr lang="ru-RU" dirty="0"/>
                    <a:t>Введём систему координат, для которой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(3,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2, 0),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</a:t>
                  </a:r>
                  <a:r>
                    <a:rPr lang="en-US" i="1" dirty="0"/>
                    <a:t> </a:t>
                  </a:r>
                  <a:r>
                    <a:rPr lang="ru-RU" dirty="0"/>
                    <a:t>Рассмотрим плоскость </a:t>
                  </a:r>
                  <a:r>
                    <a:rPr lang="en-US" i="1" dirty="0"/>
                    <a:t>BCD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, </a:t>
                  </a:r>
                  <a:r>
                    <a:rPr lang="ru-RU" dirty="0"/>
                    <a:t>задаваемую уравнением </a:t>
                  </a:r>
                  <a:r>
                    <a:rPr lang="en-US" i="1" dirty="0"/>
                    <a:t>x + </a:t>
                  </a:r>
                  <a:r>
                    <a:rPr lang="en-US" dirty="0"/>
                    <a:t>3</a:t>
                  </a:r>
                  <a:r>
                    <a:rPr lang="en-US" i="1" dirty="0"/>
                    <a:t>z </a:t>
                  </a:r>
                  <a:r>
                    <a:rPr lang="ru-RU" i="1" dirty="0"/>
                    <a:t>–</a:t>
                  </a:r>
                  <a:r>
                    <a:rPr lang="en-US" i="1" dirty="0"/>
                    <a:t> </a:t>
                  </a:r>
                  <a:r>
                    <a:rPr lang="en-US" dirty="0"/>
                    <a:t>3</a:t>
                  </a:r>
                  <a:r>
                    <a:rPr lang="ru-RU" dirty="0"/>
                    <a:t> = 0</a:t>
                  </a:r>
                  <a:r>
                    <a:rPr lang="en-US" dirty="0"/>
                    <a:t>, </a:t>
                  </a:r>
                  <a:r>
                    <a:rPr lang="ru-RU" dirty="0"/>
                    <a:t>параллельную прямой </a:t>
                  </a:r>
                  <a:r>
                    <a:rPr lang="en-US" i="1" dirty="0"/>
                    <a:t>AD</a:t>
                  </a:r>
                  <a:r>
                    <a:rPr lang="en-US" dirty="0"/>
                    <a:t>.</a:t>
                  </a:r>
                  <a:r>
                    <a:rPr lang="en-US" i="1" dirty="0"/>
                    <a:t> </a:t>
                  </a:r>
                  <a:r>
                    <a:rPr lang="ru-RU" dirty="0"/>
                    <a:t>Искомое расстояние равно расстоянию от точки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rad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D4DEE127-4860-4921-8AA2-6B1D928318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25144"/>
                  <a:ext cx="9144000" cy="2180662"/>
                </a:xfrm>
                <a:prstGeom prst="rect">
                  <a:avLst/>
                </a:prstGeom>
                <a:blipFill>
                  <a:blip r:embed="rId4"/>
                  <a:stretch>
                    <a:fillRect l="-1000" t="-2235" r="-1000" b="-55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240D70-3285-4E4C-91D7-DD34EC6A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8630" y="1483418"/>
              <a:ext cx="5506500" cy="3096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3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0543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9</a:t>
            </a:r>
            <a:r>
              <a:rPr lang="en-US" dirty="0"/>
              <a:t>. </a:t>
            </a:r>
            <a:r>
              <a:rPr lang="ru-RU" dirty="0"/>
              <a:t>Для правильной четырёхугольной пирамиды </a:t>
            </a:r>
            <a:r>
              <a:rPr lang="en-US" i="1" dirty="0"/>
              <a:t>SABCD</a:t>
            </a:r>
            <a:r>
              <a:rPr lang="ru-RU" dirty="0"/>
              <a:t>, стороны основания которой равны 2, а высота равна 1, найдите расстояние между прямыми </a:t>
            </a:r>
            <a:r>
              <a:rPr lang="en-US" i="1" dirty="0"/>
              <a:t>AD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SB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D4DEE127-4860-4921-8AA2-6B1D92831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529151"/>
                <a:ext cx="9144000" cy="233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Решение</a:t>
                </a:r>
                <a:r>
                  <a:rPr lang="en-US" dirty="0"/>
                  <a:t>. </a:t>
                </a:r>
                <a:r>
                  <a:rPr lang="ru-RU" dirty="0"/>
                  <a:t>Введём систему координат, для которой</a:t>
                </a:r>
                <a:r>
                  <a:rPr lang="en-US" dirty="0"/>
                  <a:t> </a:t>
                </a:r>
                <a:r>
                  <a:rPr lang="en-US" i="1" dirty="0"/>
                  <a:t>S</a:t>
                </a:r>
                <a:r>
                  <a:rPr lang="en-US" dirty="0"/>
                  <a:t>(0, 0, 1), </a:t>
                </a:r>
                <a:r>
                  <a:rPr lang="en-US" i="1" dirty="0"/>
                  <a:t>B</a:t>
                </a:r>
                <a:r>
                  <a:rPr lang="en-US" dirty="0"/>
                  <a:t>(1, 1, 0).</a:t>
                </a:r>
                <a:r>
                  <a:rPr lang="en-US" i="1" dirty="0"/>
                  <a:t> </a:t>
                </a:r>
                <a:r>
                  <a:rPr lang="ru-RU" dirty="0"/>
                  <a:t>Рассмотрим плоскость </a:t>
                </a:r>
                <a:r>
                  <a:rPr lang="en-US" i="1" dirty="0"/>
                  <a:t>SBC</a:t>
                </a:r>
                <a:r>
                  <a:rPr lang="en-US" dirty="0"/>
                  <a:t>, </a:t>
                </a:r>
                <a:r>
                  <a:rPr lang="ru-RU" dirty="0"/>
                  <a:t>задаваемую уравнением </a:t>
                </a:r>
                <a:r>
                  <a:rPr lang="en-US" i="1" dirty="0"/>
                  <a:t>x + z </a:t>
                </a:r>
                <a:r>
                  <a:rPr lang="ru-RU" i="1" dirty="0"/>
                  <a:t>–</a:t>
                </a:r>
                <a:r>
                  <a:rPr lang="en-US" i="1" dirty="0"/>
                  <a:t> </a:t>
                </a:r>
                <a:r>
                  <a:rPr lang="en-US" dirty="0"/>
                  <a:t>1</a:t>
                </a:r>
                <a:r>
                  <a:rPr lang="ru-RU" dirty="0"/>
                  <a:t> = 0</a:t>
                </a:r>
                <a:r>
                  <a:rPr lang="en-US" dirty="0"/>
                  <a:t>, </a:t>
                </a:r>
                <a:r>
                  <a:rPr lang="ru-RU" dirty="0"/>
                  <a:t>параллельную прямой </a:t>
                </a:r>
                <a:r>
                  <a:rPr lang="en-US" i="1" dirty="0"/>
                  <a:t>AD</a:t>
                </a:r>
                <a:r>
                  <a:rPr lang="en-US" dirty="0"/>
                  <a:t>.</a:t>
                </a:r>
                <a:r>
                  <a:rPr lang="en-US" i="1" dirty="0"/>
                  <a:t> </a:t>
                </a:r>
                <a:r>
                  <a:rPr lang="ru-RU" dirty="0"/>
                  <a:t>Искомое расстояние равно расстоянию от точки </a:t>
                </a:r>
                <a:r>
                  <a:rPr lang="en-US" i="1" dirty="0"/>
                  <a:t>A</a:t>
                </a:r>
                <a:r>
                  <a:rPr lang="en-US" dirty="0"/>
                  <a:t>(-1, 1, 0) </a:t>
                </a:r>
                <a:r>
                  <a:rPr lang="ru-RU" dirty="0"/>
                  <a:t>до этой плоскости, т. е. равно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D4DEE127-4860-4921-8AA2-6B1D92831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29151"/>
                <a:ext cx="9144000" cy="2333652"/>
              </a:xfrm>
              <a:prstGeom prst="rect">
                <a:avLst/>
              </a:prstGeom>
              <a:blipFill>
                <a:blip r:embed="rId3"/>
                <a:stretch>
                  <a:fillRect l="-1000" t="-2089" r="-1000" b="-15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620213-BB52-4051-8448-7D5BBDDBE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5" y="1801868"/>
            <a:ext cx="5120317" cy="2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0543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10</a:t>
            </a:r>
            <a:r>
              <a:rPr lang="en-US" dirty="0"/>
              <a:t>. </a:t>
            </a:r>
            <a:r>
              <a:rPr lang="ru-RU" dirty="0"/>
              <a:t>Для правильной четырёхугольной пирамиды </a:t>
            </a:r>
            <a:r>
              <a:rPr lang="en-US" i="1" dirty="0"/>
              <a:t>SABCD</a:t>
            </a:r>
            <a:r>
              <a:rPr lang="ru-RU" dirty="0"/>
              <a:t>, стороны основания и высот</a:t>
            </a:r>
            <a:r>
              <a:rPr lang="en-US" dirty="0"/>
              <a:t>a</a:t>
            </a:r>
            <a:r>
              <a:rPr lang="ru-RU" dirty="0"/>
              <a:t> которой равны 2, найдите расстояние между прямыми </a:t>
            </a:r>
            <a:r>
              <a:rPr lang="en-US" i="1" dirty="0"/>
              <a:t>AC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SB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D4DEE127-4860-4921-8AA2-6B1D92831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725144"/>
                <a:ext cx="9144000" cy="2180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0000"/>
                    </a:solidFill>
                  </a:rPr>
                  <a:t>	Решение</a:t>
                </a:r>
                <a:r>
                  <a:rPr lang="en-US" dirty="0"/>
                  <a:t>. </a:t>
                </a:r>
                <a:r>
                  <a:rPr lang="ru-RU" dirty="0"/>
                  <a:t>Введём систему координат, для которой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2</a:t>
                </a:r>
                <a:r>
                  <a:rPr lang="en-US" dirty="0"/>
                  <a:t>), </a:t>
                </a:r>
                <a:r>
                  <a:rPr lang="en-US" i="1" dirty="0"/>
                  <a:t>B</a:t>
                </a:r>
                <a:r>
                  <a:rPr lang="en-US" dirty="0"/>
                  <a:t>(1, 1, 0).</a:t>
                </a:r>
                <a:r>
                  <a:rPr lang="en-US" i="1" dirty="0"/>
                  <a:t> </a:t>
                </a:r>
                <a:r>
                  <a:rPr lang="ru-RU" dirty="0"/>
                  <a:t>Рассмотрим плоскость </a:t>
                </a:r>
                <a:r>
                  <a:rPr lang="en-US" i="1" dirty="0"/>
                  <a:t>ACE (E </a:t>
                </a:r>
                <a:r>
                  <a:rPr lang="en-US" dirty="0"/>
                  <a:t>– </a:t>
                </a:r>
                <a:r>
                  <a:rPr lang="ru-RU" dirty="0"/>
                  <a:t>середина </a:t>
                </a:r>
                <a:r>
                  <a:rPr lang="en-US" i="1" dirty="0"/>
                  <a:t>SD</a:t>
                </a:r>
                <a:r>
                  <a:rPr lang="en-US" dirty="0"/>
                  <a:t>)</a:t>
                </a:r>
                <a:r>
                  <a:rPr lang="en-US" i="1" dirty="0"/>
                  <a:t>,</a:t>
                </a:r>
                <a:r>
                  <a:rPr lang="en-US" dirty="0"/>
                  <a:t> </a:t>
                </a:r>
                <a:r>
                  <a:rPr lang="ru-RU" dirty="0"/>
                  <a:t>задаваемую уравнением </a:t>
                </a:r>
                <a:r>
                  <a:rPr lang="en-US" i="1" dirty="0"/>
                  <a:t>x + y + z</a:t>
                </a:r>
                <a:r>
                  <a:rPr lang="ru-RU" dirty="0"/>
                  <a:t> = 0</a:t>
                </a:r>
                <a:r>
                  <a:rPr lang="en-US" dirty="0"/>
                  <a:t>, </a:t>
                </a:r>
                <a:r>
                  <a:rPr lang="ru-RU" dirty="0"/>
                  <a:t>параллельную прямой </a:t>
                </a:r>
                <a:r>
                  <a:rPr lang="en-US" i="1" dirty="0"/>
                  <a:t>SB</a:t>
                </a:r>
                <a:r>
                  <a:rPr lang="en-US" dirty="0"/>
                  <a:t>.</a:t>
                </a:r>
                <a:r>
                  <a:rPr lang="en-US" i="1" dirty="0"/>
                  <a:t> </a:t>
                </a:r>
                <a:r>
                  <a:rPr lang="ru-RU" dirty="0"/>
                  <a:t>Искомое расстояние равно расстоянию от точки </a:t>
                </a:r>
                <a:r>
                  <a:rPr lang="en-US" i="1" dirty="0"/>
                  <a:t>S</a:t>
                </a:r>
                <a:r>
                  <a:rPr lang="en-US" dirty="0"/>
                  <a:t>(0, 0, 2) </a:t>
                </a:r>
                <a:r>
                  <a:rPr lang="ru-RU" dirty="0"/>
                  <a:t>до этой плоскости, т. е. равно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D4DEE127-4860-4921-8AA2-6B1D92831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25144"/>
                <a:ext cx="9144000" cy="2180662"/>
              </a:xfrm>
              <a:prstGeom prst="rect">
                <a:avLst/>
              </a:prstGeom>
              <a:blipFill>
                <a:blip r:embed="rId3"/>
                <a:stretch>
                  <a:fillRect l="-1000" t="-2235" r="-1000" b="-5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A1D7A-78D9-4760-9DDF-EEE1A3C44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491221"/>
            <a:ext cx="3631626" cy="3064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D15979-43C8-4C33-9E51-7AA8962D9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403" y="1451130"/>
            <a:ext cx="3525007" cy="31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11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и высота равны 2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расстояние </a:t>
            </a:r>
            <a:r>
              <a:rPr lang="ru-RU" dirty="0"/>
              <a:t>между прямыми </a:t>
            </a:r>
            <a:r>
              <a:rPr lang="en-US" i="1" dirty="0"/>
              <a:t>FE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SB</a:t>
            </a:r>
            <a:r>
              <a:rPr lang="en-US" dirty="0"/>
              <a:t>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F55283DD-A480-4307-AD4B-04271C6A18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437112"/>
                <a:ext cx="9144000" cy="2250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2), </a:t>
                </a:r>
                <a:r>
                  <a:rPr lang="ru-RU" i="1" dirty="0"/>
                  <a:t>С</a:t>
                </a:r>
                <a:r>
                  <a:rPr lang="en-US" dirty="0"/>
                  <a:t>(2, 0, 0), </a:t>
                </a:r>
                <a:r>
                  <a:rPr lang="en-US" i="1" dirty="0"/>
                  <a:t>B</a:t>
                </a:r>
                <a:r>
                  <a:rPr lang="en-US" dirty="0"/>
                  <a:t>(1,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0)</a:t>
                </a:r>
                <a:r>
                  <a:rPr lang="ru-RU" dirty="0"/>
                  <a:t>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SBC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ru-RU" dirty="0"/>
                  <a:t>3</a:t>
                </a:r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y + </a:t>
                </a:r>
                <a:r>
                  <a:rPr lang="ru-RU" dirty="0"/>
                  <a:t>3</a:t>
                </a:r>
                <a:r>
                  <a:rPr lang="en-US" i="1" dirty="0"/>
                  <a:t>z</a:t>
                </a:r>
                <a:r>
                  <a:rPr lang="ru-RU" dirty="0"/>
                  <a:t> – 6 </a:t>
                </a:r>
                <a:r>
                  <a:rPr lang="en-US" dirty="0"/>
                  <a:t>= </a:t>
                </a:r>
                <a:r>
                  <a:rPr lang="ru-RU" dirty="0"/>
                  <a:t>0</a:t>
                </a:r>
                <a:r>
                  <a:rPr lang="en-US" dirty="0"/>
                  <a:t>. </a:t>
                </a:r>
                <a:r>
                  <a:rPr lang="ru-RU" dirty="0"/>
                  <a:t>Искомое расстояние равно</a:t>
                </a:r>
                <a:r>
                  <a:rPr lang="en-US" dirty="0"/>
                  <a:t> </a:t>
                </a:r>
                <a:r>
                  <a:rPr lang="ru-RU" dirty="0"/>
                  <a:t>расстоянию от точки </a:t>
                </a:r>
                <a:r>
                  <a:rPr lang="en-US" i="1" dirty="0"/>
                  <a:t>F</a:t>
                </a:r>
                <a:r>
                  <a:rPr lang="en-US" dirty="0"/>
                  <a:t>(-2, 0, 0) </a:t>
                </a:r>
                <a:r>
                  <a:rPr lang="ru-RU" dirty="0"/>
                  <a:t>до этой плоскости, т. е. равно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e>
                        </m:rad>
                      </m:den>
                    </m:f>
                    <m:r>
                      <a:rPr lang="ru-RU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F55283DD-A480-4307-AD4B-04271C6A1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37112"/>
                <a:ext cx="9144000" cy="2250296"/>
              </a:xfrm>
              <a:prstGeom prst="rect">
                <a:avLst/>
              </a:prstGeom>
              <a:blipFill>
                <a:blip r:embed="rId2"/>
                <a:stretch>
                  <a:fillRect l="-1000" t="-2168" r="-1000" b="-8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84CF4C-6669-461A-A707-825BB60F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222471"/>
            <a:ext cx="4716016" cy="29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2.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и высота равны 2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расстояние </a:t>
            </a:r>
            <a:r>
              <a:rPr lang="ru-RU" dirty="0"/>
              <a:t>между прямыми </a:t>
            </a:r>
            <a:r>
              <a:rPr lang="en-US" i="1" dirty="0"/>
              <a:t>SA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BG </a:t>
            </a:r>
            <a:r>
              <a:rPr lang="en-US" dirty="0"/>
              <a:t>(</a:t>
            </a:r>
            <a:r>
              <a:rPr lang="en-US" i="1" dirty="0"/>
              <a:t>G </a:t>
            </a:r>
            <a:r>
              <a:rPr lang="ru-RU" dirty="0"/>
              <a:t>– середина ребра </a:t>
            </a:r>
            <a:r>
              <a:rPr lang="en-US" i="1" dirty="0"/>
              <a:t>SC</a:t>
            </a:r>
            <a:r>
              <a:rPr lang="en-US" dirty="0"/>
              <a:t>)</a:t>
            </a:r>
            <a:r>
              <a:rPr lang="en-US" i="1" dirty="0"/>
              <a:t>.</a:t>
            </a:r>
            <a:endParaRPr lang="ru-RU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508A9-8D96-4593-848B-291AEA96A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1173024"/>
            <a:ext cx="5047897" cy="326408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E6DF371-E541-4A8A-A997-85601EFBFB60}"/>
              </a:ext>
            </a:extLst>
          </p:cNvPr>
          <p:cNvGrpSpPr/>
          <p:nvPr/>
        </p:nvGrpSpPr>
        <p:grpSpPr>
          <a:xfrm>
            <a:off x="0" y="1218539"/>
            <a:ext cx="9144000" cy="5468869"/>
            <a:chOff x="0" y="1218539"/>
            <a:chExt cx="9144000" cy="54688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F55283DD-A480-4307-AD4B-04271C6A18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437112"/>
                  <a:ext cx="9144000" cy="22502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en-US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>
                      <a:solidFill>
                        <a:srgbClr val="FF3300"/>
                      </a:solidFill>
                    </a:rPr>
                    <a:t>Решение.</a:t>
                  </a:r>
                  <a:r>
                    <a:rPr lang="en-US" dirty="0"/>
                    <a:t> </a:t>
                  </a:r>
                  <a:r>
                    <a:rPr lang="ru-RU" dirty="0"/>
                    <a:t>Введём систему координат, считая, что вершины этой пирамиды имеют координаты: </a:t>
                  </a:r>
                  <a:r>
                    <a:rPr lang="en-US" i="1" dirty="0"/>
                    <a:t>S</a:t>
                  </a:r>
                  <a:r>
                    <a:rPr lang="en-US" dirty="0"/>
                    <a:t>(0, 0, 2), </a:t>
                  </a:r>
                  <a:r>
                    <a:rPr lang="ru-RU" i="1" dirty="0"/>
                    <a:t>С</a:t>
                  </a:r>
                  <a:r>
                    <a:rPr lang="en-US" dirty="0"/>
                    <a:t>(2, 0, 0), </a:t>
                  </a:r>
                  <a:r>
                    <a:rPr lang="en-US" i="1" dirty="0"/>
                    <a:t>B</a:t>
                  </a:r>
                  <a:r>
                    <a:rPr lang="en-US" dirty="0"/>
                    <a:t>(1,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dirty="0"/>
                    <a:t>, 0)</a:t>
                  </a:r>
                  <a:r>
                    <a:rPr lang="ru-RU" dirty="0"/>
                    <a:t>.</a:t>
                  </a:r>
                  <a:r>
                    <a:rPr lang="en-US" dirty="0"/>
                    <a:t> </a:t>
                  </a:r>
                  <a:r>
                    <a:rPr lang="ru-RU" dirty="0"/>
                    <a:t>Плоскость </a:t>
                  </a:r>
                  <a:r>
                    <a:rPr lang="en-US" i="1" dirty="0"/>
                    <a:t>SAF </a:t>
                  </a:r>
                  <a:r>
                    <a:rPr lang="ru-RU" dirty="0"/>
                    <a:t>задается уравнением</a:t>
                  </a:r>
                  <a:r>
                    <a:rPr lang="en-US" dirty="0"/>
                    <a:t> </a:t>
                  </a:r>
                  <a:r>
                    <a:rPr lang="ru-RU" dirty="0"/>
                    <a:t>–3</a:t>
                  </a:r>
                  <a:r>
                    <a:rPr lang="en-US" i="1" dirty="0"/>
                    <a:t>x </a:t>
                  </a:r>
                  <a:r>
                    <a:rPr lang="en-US" dirty="0"/>
                    <a:t>+</a:t>
                  </a:r>
                  <a:r>
                    <a:rPr lang="en-US" i="1" dirty="0"/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i="1" dirty="0"/>
                    <a:t>y + </a:t>
                  </a:r>
                  <a:r>
                    <a:rPr lang="ru-RU" dirty="0"/>
                    <a:t>3</a:t>
                  </a:r>
                  <a:r>
                    <a:rPr lang="en-US" i="1" dirty="0"/>
                    <a:t>z</a:t>
                  </a:r>
                  <a:r>
                    <a:rPr lang="ru-RU" dirty="0"/>
                    <a:t> – 6 </a:t>
                  </a:r>
                  <a:r>
                    <a:rPr lang="en-US" dirty="0"/>
                    <a:t>= </a:t>
                  </a:r>
                  <a:r>
                    <a:rPr lang="ru-RU" dirty="0"/>
                    <a:t>0</a:t>
                  </a:r>
                  <a:r>
                    <a:rPr lang="en-US" dirty="0"/>
                    <a:t>. </a:t>
                  </a:r>
                  <a:r>
                    <a:rPr lang="ru-RU" dirty="0"/>
                    <a:t>Искомое расстояние равно</a:t>
                  </a:r>
                  <a:r>
                    <a:rPr lang="en-US" dirty="0"/>
                    <a:t> </a:t>
                  </a:r>
                  <a:r>
                    <a:rPr lang="ru-RU" dirty="0"/>
                    <a:t>расстоянию от точки </a:t>
                  </a:r>
                  <a:r>
                    <a:rPr lang="en-US" i="1" dirty="0"/>
                    <a:t>G</a:t>
                  </a:r>
                  <a:r>
                    <a:rPr lang="en-US" dirty="0"/>
                    <a:t>(1, 0, 1) </a:t>
                  </a:r>
                  <a:r>
                    <a:rPr lang="ru-RU" dirty="0"/>
                    <a:t>до этой плоскости, т. е. равно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e>
                          </m:rad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ru-RU" dirty="0"/>
                    <a:t>.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F55283DD-A480-4307-AD4B-04271C6A18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437112"/>
                  <a:ext cx="9144000" cy="2250296"/>
                </a:xfrm>
                <a:prstGeom prst="rect">
                  <a:avLst/>
                </a:prstGeom>
                <a:blipFill>
                  <a:blip r:embed="rId3"/>
                  <a:stretch>
                    <a:fillRect l="-1000" t="-2168" r="-1000" b="-81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D7D1EE7-ED5A-4EEA-955F-788CC6A65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0948" y="1218539"/>
              <a:ext cx="5042104" cy="3248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>
            <a:extLst>
              <a:ext uri="{FF2B5EF4-FFF2-40B4-BE49-F238E27FC236}">
                <a16:creationId xmlns:a16="http://schemas.microsoft.com/office/drawing/2014/main" id="{6780FDB6-F6FB-49EB-BF4E-94EB9D91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76994"/>
            <a:ext cx="8839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en-US" altLang="ru-RU" sz="2800" dirty="0">
                <a:cs typeface="Times New Roman" panose="02020603050405020304" pitchFamily="18" charset="0"/>
              </a:rPr>
              <a:t>3</a:t>
            </a:r>
            <a:r>
              <a:rPr lang="ru-RU" altLang="ru-RU" sz="2800" dirty="0">
                <a:cs typeface="Times New Roman" panose="02020603050405020304" pitchFamily="18" charset="0"/>
              </a:rPr>
              <a:t>. В </a:t>
            </a:r>
            <a:r>
              <a:rPr lang="ru-RU" altLang="ru-RU" sz="2800" dirty="0"/>
              <a:t>единичном </a:t>
            </a:r>
            <a:r>
              <a:rPr lang="ru-RU" altLang="ru-RU" sz="2800" dirty="0">
                <a:cs typeface="Times New Roman" panose="02020603050405020304" pitchFamily="18" charset="0"/>
              </a:rPr>
              <a:t>кубе </a:t>
            </a:r>
            <a:r>
              <a:rPr lang="en-US" altLang="ru-RU" sz="2800" i="1" dirty="0">
                <a:cs typeface="Times New Roman" panose="02020603050405020304" pitchFamily="18" charset="0"/>
              </a:rPr>
              <a:t>ABCDA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D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800" dirty="0"/>
              <a:t>угол</a:t>
            </a:r>
            <a:r>
              <a:rPr lang="ru-RU" altLang="ru-RU" sz="2800" dirty="0">
                <a:cs typeface="Times New Roman" panose="02020603050405020304" pitchFamily="18" charset="0"/>
              </a:rPr>
              <a:t> между </a:t>
            </a:r>
            <a:r>
              <a:rPr lang="ru-RU" altLang="ru-RU" sz="2800" dirty="0"/>
              <a:t>прямыми </a:t>
            </a:r>
            <a:r>
              <a:rPr lang="en-US" altLang="ru-RU" sz="2800" i="1" dirty="0">
                <a:cs typeface="Times New Roman" panose="02020603050405020304" pitchFamily="18" charset="0"/>
              </a:rPr>
              <a:t>AE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BF</a:t>
            </a:r>
            <a:r>
              <a:rPr lang="ru-RU" altLang="ru-RU" sz="2800" baseline="-25000" dirty="0"/>
              <a:t>1</a:t>
            </a:r>
            <a:r>
              <a:rPr lang="ru-RU" altLang="ru-RU" sz="2800" i="1" dirty="0"/>
              <a:t>, </a:t>
            </a:r>
            <a:r>
              <a:rPr lang="ru-RU" altLang="ru-RU" sz="2800" dirty="0"/>
              <a:t>где </a:t>
            </a:r>
            <a:r>
              <a:rPr lang="en-US" altLang="ru-RU" sz="2800" i="1" dirty="0"/>
              <a:t>E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F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 </a:t>
            </a:r>
            <a:r>
              <a:rPr lang="ru-RU" altLang="ru-RU" sz="2800" dirty="0"/>
              <a:t>– середины ребер соответственно </a:t>
            </a:r>
            <a:r>
              <a:rPr lang="en-US" altLang="ru-RU" sz="2800" i="1" dirty="0"/>
              <a:t>BC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D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.</a:t>
            </a:r>
            <a:endParaRPr lang="ru-RU" altLang="ru-RU" sz="2800" dirty="0"/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EEC785A6-92C2-4B7F-A270-D1A2BBCAC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376380"/>
            <a:ext cx="3302000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1630" name="Group 14">
            <a:extLst>
              <a:ext uri="{FF2B5EF4-FFF2-40B4-BE49-F238E27FC236}">
                <a16:creationId xmlns:a16="http://schemas.microsoft.com/office/drawing/2014/main" id="{C1841D11-D267-420E-99F4-F6612514387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991600" cy="2286000"/>
            <a:chOff x="96" y="2784"/>
            <a:chExt cx="5664" cy="14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626" name="Text Box 10">
                  <a:extLst>
                    <a:ext uri="{FF2B5EF4-FFF2-40B4-BE49-F238E27FC236}">
                      <a16:creationId xmlns:a16="http://schemas.microsoft.com/office/drawing/2014/main" id="{5D67E84E-125F-41D8-B3CC-FEB814E722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" y="2784"/>
                  <a:ext cx="5664" cy="1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D</a:t>
                  </a:r>
                  <a:r>
                    <a:rPr lang="ru-RU" altLang="ru-RU" dirty="0"/>
                    <a:t>(0, 0, 0), </a:t>
                  </a:r>
                  <a:r>
                    <a:rPr lang="en-US" altLang="ru-RU" i="1" dirty="0"/>
                    <a:t>C</a:t>
                  </a:r>
                  <a:r>
                    <a:rPr lang="en-US" altLang="ru-RU" dirty="0"/>
                    <a:t>(1, 0, 0), </a:t>
                  </a:r>
                  <a:r>
                    <a:rPr lang="en-US" altLang="ru-RU" i="1" dirty="0"/>
                    <a:t>A</a:t>
                  </a:r>
                  <a:r>
                    <a:rPr lang="en-US" altLang="ru-RU" dirty="0"/>
                    <a:t>(0, 1, 0), </a:t>
                  </a:r>
                  <a:r>
                    <a:rPr lang="en-US" altLang="ru-RU" i="1" dirty="0"/>
                    <a:t>D</a:t>
                  </a:r>
                  <a:r>
                    <a:rPr lang="en-US" altLang="ru-RU" baseline="-25000" dirty="0"/>
                    <a:t>1</a:t>
                  </a:r>
                  <a:r>
                    <a:rPr lang="en-US" altLang="ru-RU" dirty="0"/>
                    <a:t>(0, 0, 1)</a:t>
                  </a:r>
                  <a:r>
                    <a:rPr lang="ru-RU" altLang="ru-RU" dirty="0"/>
                    <a:t>. 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𝐴𝐸</m:t>
                          </m:r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(1, −0,5, 0)</m:t>
                      </m:r>
                    </m:oMath>
                  </a14:m>
                  <a:r>
                    <a:rPr lang="ru-RU" altLang="ru-RU" dirty="0"/>
                    <a:t> 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−0,5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1)</m:t>
                      </m:r>
                    </m:oMath>
                  </a14:m>
                  <a:r>
                    <a:rPr lang="en-US" altLang="ru-RU" dirty="0"/>
                    <a:t>. </a:t>
                  </a:r>
                  <a:r>
                    <a:rPr lang="ru-RU" altLang="ru-RU" dirty="0"/>
                    <a:t>Скалярное произведение этих векторов равно нулю. Следовательно, эти векторы перпендикулярны.                              </a:t>
                  </a:r>
                </a:p>
              </p:txBody>
            </p:sp>
          </mc:Choice>
          <mc:Fallback xmlns="">
            <p:sp>
              <p:nvSpPr>
                <p:cNvPr id="111626" name="Text Box 10">
                  <a:extLst>
                    <a:ext uri="{FF2B5EF4-FFF2-40B4-BE49-F238E27FC236}">
                      <a16:creationId xmlns:a16="http://schemas.microsoft.com/office/drawing/2014/main" id="{5D67E84E-125F-41D8-B3CC-FEB814E722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" y="2784"/>
                  <a:ext cx="5664" cy="1271"/>
                </a:xfrm>
                <a:prstGeom prst="rect">
                  <a:avLst/>
                </a:prstGeom>
                <a:blipFill>
                  <a:blip r:embed="rId4"/>
                  <a:stretch>
                    <a:fillRect l="-1017" t="-2417" r="-1017" b="-453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629" name="Text Box 13">
              <a:extLst>
                <a:ext uri="{FF2B5EF4-FFF2-40B4-BE49-F238E27FC236}">
                  <a16:creationId xmlns:a16="http://schemas.microsoft.com/office/drawing/2014/main" id="{5C8E5EB5-272B-4D01-9BE3-48BC97E23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93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</a:t>
              </a:r>
              <a:r>
                <a:rPr lang="ru-RU" altLang="ru-RU"/>
                <a:t> 90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13.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расстояние между прямыми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C1942D-3327-4FAB-BE88-632A3CF2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76084"/>
            <a:ext cx="4211960" cy="296257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8607219-83CC-43F2-A612-303FFA8B087B}"/>
              </a:ext>
            </a:extLst>
          </p:cNvPr>
          <p:cNvGrpSpPr/>
          <p:nvPr/>
        </p:nvGrpSpPr>
        <p:grpSpPr>
          <a:xfrm>
            <a:off x="0" y="1316961"/>
            <a:ext cx="9144000" cy="5393317"/>
            <a:chOff x="0" y="1316961"/>
            <a:chExt cx="9144000" cy="5393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0809DAD8-6263-4C79-8FC2-C20179AB26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459982"/>
                  <a:ext cx="9144000" cy="22502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en-US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>
                      <a:solidFill>
                        <a:srgbClr val="FF3300"/>
                      </a:solidFill>
                    </a:rPr>
                    <a:t>Решение.</a:t>
                  </a:r>
                  <a:r>
                    <a:rPr lang="en-US" dirty="0"/>
                    <a:t> </a:t>
                  </a:r>
                  <a:r>
                    <a:rPr lang="ru-RU" dirty="0"/>
                    <a:t>Введём систему координат, считая, что вершины этой призмы имеют координаты: </a:t>
                  </a:r>
                  <a:r>
                    <a:rPr lang="en-US" i="1" dirty="0"/>
                    <a:t>C</a:t>
                  </a:r>
                  <a:r>
                    <a:rPr lang="en-US" dirty="0"/>
                    <a:t>(2, 0, 0), </a:t>
                  </a:r>
                  <a:r>
                    <a:rPr lang="en-US" i="1" dirty="0"/>
                    <a:t>B</a:t>
                  </a:r>
                  <a:r>
                    <a:rPr lang="en-US" dirty="0"/>
                    <a:t>(1,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dirty="0"/>
                    <a:t>, 0), </a:t>
                  </a:r>
                  <a:r>
                    <a:rPr lang="en-US" i="1" dirty="0"/>
                    <a:t>B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(1,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dirty="0"/>
                    <a:t>, 2. </a:t>
                  </a:r>
                  <a:r>
                    <a:rPr lang="ru-RU" dirty="0"/>
                    <a:t>Плоскость </a:t>
                  </a:r>
                  <a:r>
                    <a:rPr lang="en-US" i="1" dirty="0"/>
                    <a:t>AB</a:t>
                  </a:r>
                  <a:r>
                    <a:rPr lang="en-US" baseline="-25000" dirty="0"/>
                    <a:t>1</a:t>
                  </a:r>
                  <a:r>
                    <a:rPr lang="en-US" i="1" dirty="0"/>
                    <a:t>E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 </a:t>
                  </a:r>
                  <a:r>
                    <a:rPr lang="ru-RU" dirty="0"/>
                    <a:t>задается уравнением –3</a:t>
                  </a:r>
                  <a:r>
                    <a:rPr lang="en-US" i="1" dirty="0"/>
                    <a:t>x </a:t>
                  </a:r>
                  <a:r>
                    <a:rPr lang="en-US" dirty="0"/>
                    <a:t>+</a:t>
                  </a:r>
                  <a:r>
                    <a:rPr lang="en-US" i="1" dirty="0"/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i="1" dirty="0"/>
                    <a:t>y + </a:t>
                  </a:r>
                  <a:r>
                    <a:rPr lang="ru-RU" dirty="0"/>
                    <a:t>3</a:t>
                  </a:r>
                  <a:r>
                    <a:rPr lang="en-US" i="1" dirty="0"/>
                    <a:t>z</a:t>
                  </a:r>
                  <a:r>
                    <a:rPr lang="ru-RU" dirty="0"/>
                    <a:t> – 6 </a:t>
                  </a:r>
                  <a:r>
                    <a:rPr lang="en-US" dirty="0"/>
                    <a:t>= </a:t>
                  </a:r>
                  <a:r>
                    <a:rPr lang="ru-RU" dirty="0"/>
                    <a:t>0 Искомое расстояние равно расстоянию от точки </a:t>
                  </a:r>
                  <a:r>
                    <a:rPr lang="en-US" i="1" dirty="0"/>
                    <a:t>C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(2, 0, 2)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21</m:t>
                              </m:r>
                            </m:e>
                          </m:rad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21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ru-RU" dirty="0"/>
                    <a:t>.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0809DAD8-6263-4C79-8FC2-C20179AB2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459982"/>
                  <a:ext cx="9144000" cy="2250296"/>
                </a:xfrm>
                <a:prstGeom prst="rect">
                  <a:avLst/>
                </a:prstGeom>
                <a:blipFill>
                  <a:blip r:embed="rId3"/>
                  <a:stretch>
                    <a:fillRect l="-1000" t="-2168" r="-1000" b="-81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792F4CC-B1A2-4302-AF7A-4B092E93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258" y="1316961"/>
              <a:ext cx="4152777" cy="3021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8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14.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расстояние между прямыми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511428-4E4F-483B-A9FA-5F603178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020" y="1316961"/>
            <a:ext cx="4211960" cy="3008543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38FCF4C-D1FD-40F3-BB6E-A4A54F2FA31A}"/>
              </a:ext>
            </a:extLst>
          </p:cNvPr>
          <p:cNvGrpSpPr/>
          <p:nvPr/>
        </p:nvGrpSpPr>
        <p:grpSpPr>
          <a:xfrm>
            <a:off x="0" y="1322335"/>
            <a:ext cx="9144000" cy="5422760"/>
            <a:chOff x="0" y="1322335"/>
            <a:chExt cx="9144000" cy="5422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0809DAD8-6263-4C79-8FC2-C20179AB26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459982"/>
                  <a:ext cx="9144000" cy="22851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en-US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>
                      <a:solidFill>
                        <a:srgbClr val="FF3300"/>
                      </a:solidFill>
                    </a:rPr>
                    <a:t>Решение.</a:t>
                  </a:r>
                  <a:r>
                    <a:rPr lang="en-US" dirty="0"/>
                    <a:t> </a:t>
                  </a:r>
                  <a:r>
                    <a:rPr lang="ru-RU" dirty="0"/>
                    <a:t>Введём систему координат, считая, что вершины этой призмы имеют координаты: </a:t>
                  </a:r>
                  <a:r>
                    <a:rPr lang="en-US" i="1" dirty="0"/>
                    <a:t>C</a:t>
                  </a:r>
                  <a:r>
                    <a:rPr lang="en-US" dirty="0"/>
                    <a:t>(2, 0, 0), </a:t>
                  </a:r>
                  <a:r>
                    <a:rPr lang="en-US" i="1" dirty="0"/>
                    <a:t>B</a:t>
                  </a:r>
                  <a:r>
                    <a:rPr lang="en-US" dirty="0"/>
                    <a:t>(1,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dirty="0"/>
                    <a:t>, 0), </a:t>
                  </a:r>
                  <a:r>
                    <a:rPr lang="en-US" i="1" dirty="0"/>
                    <a:t>B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(1,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dirty="0"/>
                    <a:t>, 2. </a:t>
                  </a:r>
                  <a:r>
                    <a:rPr lang="ru-RU" dirty="0"/>
                    <a:t>Плоскость </a:t>
                  </a:r>
                  <a:r>
                    <a:rPr lang="en-US" i="1" dirty="0"/>
                    <a:t>AB</a:t>
                  </a:r>
                  <a:r>
                    <a:rPr lang="en-US" baseline="-25000" dirty="0"/>
                    <a:t>1</a:t>
                  </a:r>
                  <a:r>
                    <a:rPr lang="en-US" i="1" dirty="0"/>
                    <a:t>E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 </a:t>
                  </a:r>
                  <a:r>
                    <a:rPr lang="ru-RU" dirty="0"/>
                    <a:t>задается уравнением –3</a:t>
                  </a:r>
                  <a:r>
                    <a:rPr lang="en-US" i="1" dirty="0"/>
                    <a:t>x </a:t>
                  </a:r>
                  <a:r>
                    <a:rPr lang="en-US" dirty="0"/>
                    <a:t>+</a:t>
                  </a:r>
                  <a:r>
                    <a:rPr lang="en-US" i="1" dirty="0"/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i="1" dirty="0"/>
                    <a:t>y + </a:t>
                  </a:r>
                  <a:r>
                    <a:rPr lang="ru-RU" dirty="0"/>
                    <a:t>3</a:t>
                  </a:r>
                  <a:r>
                    <a:rPr lang="en-US" i="1" dirty="0"/>
                    <a:t>z</a:t>
                  </a:r>
                  <a:r>
                    <a:rPr lang="ru-RU" dirty="0"/>
                    <a:t> – 6 </a:t>
                  </a:r>
                  <a:r>
                    <a:rPr lang="en-US" dirty="0"/>
                    <a:t>= </a:t>
                  </a:r>
                  <a:r>
                    <a:rPr lang="ru-RU" dirty="0"/>
                    <a:t>0 Искомое расстояние равно расстоянию от точки </a:t>
                  </a:r>
                  <a:r>
                    <a:rPr lang="en-US" i="1" dirty="0"/>
                    <a:t>B</a:t>
                  </a:r>
                  <a:r>
                    <a:rPr lang="en-US" dirty="0"/>
                    <a:t>(1,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dirty="0"/>
                    <a:t>, 0) </a:t>
                  </a:r>
                  <a:r>
                    <a:rPr lang="ru-RU" dirty="0"/>
                    <a:t>до этой плоскости, т. е.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21</m:t>
                              </m:r>
                            </m:e>
                          </m:rad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21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ru-RU" dirty="0"/>
                    <a:t>.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0809DAD8-6263-4C79-8FC2-C20179AB2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459982"/>
                  <a:ext cx="9144000" cy="2285113"/>
                </a:xfrm>
                <a:prstGeom prst="rect">
                  <a:avLst/>
                </a:prstGeom>
                <a:blipFill>
                  <a:blip r:embed="rId3"/>
                  <a:stretch>
                    <a:fillRect l="-1000" t="-2139" r="-1000" b="-80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51EA56B-9449-439B-ADCF-E2DBE002B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0035" y="1322335"/>
              <a:ext cx="4085803" cy="3003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4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5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Уравнения с параметром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400704"/>
                <a:ext cx="9144000" cy="139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/>
                  <a:t>	</a:t>
                </a:r>
                <a:r>
                  <a:rPr lang="en-US" sz="2000" dirty="0"/>
                  <a:t>1. </a:t>
                </a:r>
                <a:r>
                  <a:rPr lang="ru-RU" sz="2000" dirty="0"/>
                  <a:t>Найдите значения параметра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при котором система уравнений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algn="just"/>
                <a:r>
                  <a:rPr lang="ru-RU" sz="2000" dirty="0"/>
                  <a:t>имеет единственное решение.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0704"/>
                <a:ext cx="9144000" cy="1394421"/>
              </a:xfrm>
              <a:prstGeom prst="rect">
                <a:avLst/>
              </a:prstGeom>
              <a:blipFill>
                <a:blip r:embed="rId3"/>
                <a:stretch>
                  <a:fillRect l="-667" t="-2632" b="-74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EA5D4E2-D0BE-41D2-9D58-4C6D4A07D4B3}"/>
              </a:ext>
            </a:extLst>
          </p:cNvPr>
          <p:cNvGrpSpPr/>
          <p:nvPr/>
        </p:nvGrpSpPr>
        <p:grpSpPr>
          <a:xfrm>
            <a:off x="0" y="1880537"/>
            <a:ext cx="9144000" cy="4962907"/>
            <a:chOff x="0" y="1880537"/>
            <a:chExt cx="9144000" cy="49629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5245955"/>
                  <a:ext cx="9144000" cy="15974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sz="2000" dirty="0">
                      <a:solidFill>
                        <a:srgbClr val="FF0000"/>
                      </a:solidFill>
                    </a:rPr>
                    <a:t>Решение.</a:t>
                  </a:r>
                  <a:r>
                    <a:rPr lang="ru-RU" sz="2000" dirty="0"/>
                    <a:t> Первое уравнение задаёт сферу с центром в начале координат и радиусом 1. Второе уравнение задаёт плоскость, расстояние от которой до начала координат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ru-RU" sz="2000" dirty="0"/>
                    <a:t>Данная система уравнений имеет единственное решение тогда и только тогда, когда </a:t>
                  </a:r>
                  <a:r>
                    <a:rPr lang="en-US" sz="2000" i="1" dirty="0"/>
                    <a:t>a 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/>
                    <a:t>.</a:t>
                  </a:r>
                </a:p>
              </p:txBody>
            </p:sp>
          </mc:Choice>
          <mc:Fallback xmlns="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5245955"/>
                  <a:ext cx="9144000" cy="1597489"/>
                </a:xfrm>
                <a:prstGeom prst="rect">
                  <a:avLst/>
                </a:prstGeom>
                <a:blipFill>
                  <a:blip r:embed="rId4"/>
                  <a:stretch>
                    <a:fillRect l="-667" r="-667" b="-610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1544684-F5D3-4A4C-AB21-05163E0A3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36" y="1880537"/>
              <a:ext cx="3809927" cy="3257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5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815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/>
                  <a:t>	</a:t>
                </a:r>
                <a:r>
                  <a:rPr lang="en-US" sz="2000" dirty="0"/>
                  <a:t>2. </a:t>
                </a:r>
                <a:r>
                  <a:rPr lang="ru-RU" sz="2000" dirty="0"/>
                  <a:t>Найдите все положительные значения параметра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при котором система уравнений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algn="just"/>
                <a:r>
                  <a:rPr lang="ru-RU" sz="2000" dirty="0"/>
                  <a:t>имеет единственное решение.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815049"/>
              </a:xfrm>
              <a:prstGeom prst="rect">
                <a:avLst/>
              </a:prstGeom>
              <a:blipFill>
                <a:blip r:embed="rId3"/>
                <a:stretch>
                  <a:fillRect l="-667" t="-1678" r="-667" b="-50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9C1722A-DEAE-4754-B7C9-45BA7785DB71}"/>
              </a:ext>
            </a:extLst>
          </p:cNvPr>
          <p:cNvGrpSpPr/>
          <p:nvPr/>
        </p:nvGrpSpPr>
        <p:grpSpPr>
          <a:xfrm>
            <a:off x="0" y="1750737"/>
            <a:ext cx="9144000" cy="5107263"/>
            <a:chOff x="0" y="1750737"/>
            <a:chExt cx="9144000" cy="51072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5107264"/>
                  <a:ext cx="9144000" cy="17507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sz="2000" dirty="0">
                      <a:solidFill>
                        <a:srgbClr val="FF0000"/>
                      </a:solidFill>
                    </a:rPr>
                    <a:t>Решение.</a:t>
                  </a:r>
                  <a:r>
                    <a:rPr lang="ru-RU" sz="2000" dirty="0"/>
                    <a:t> Первое уравнение задаёт сферу с центром в начале координат и радиусом 1. Второе уравнение задаёт сферу с центром в точке с координатами (1, 1, 1) и радиусом </a:t>
                  </a:r>
                  <a:r>
                    <a:rPr lang="en-US" sz="2000" i="1" dirty="0"/>
                    <a:t>a</a:t>
                  </a:r>
                  <a:r>
                    <a:rPr lang="en-US" sz="2000" dirty="0"/>
                    <a:t>.</a:t>
                  </a:r>
                  <a:r>
                    <a:rPr lang="ru-RU" sz="2000" dirty="0"/>
                    <a:t> Расстояние от этой точки до начала координат равно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ru-RU" sz="2000" dirty="0"/>
                    <a:t>Данная система уравнений имеет единственное решение тогда и только тогда, когда </a:t>
                  </a:r>
                  <a:r>
                    <a:rPr lang="en-US" sz="2000" i="1" dirty="0"/>
                    <a:t>a 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ru-RU" sz="2000" dirty="0"/>
                    <a:t>или </a:t>
                  </a:r>
                  <a:r>
                    <a:rPr lang="en-US" sz="2000" i="1" dirty="0"/>
                    <a:t>a 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0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sz="2000" dirty="0"/>
                    <a:t>.</a:t>
                  </a:r>
                </a:p>
              </p:txBody>
            </p:sp>
          </mc:Choice>
          <mc:Fallback xmlns="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5107264"/>
                  <a:ext cx="9144000" cy="1750736"/>
                </a:xfrm>
                <a:prstGeom prst="rect">
                  <a:avLst/>
                </a:prstGeom>
                <a:blipFill>
                  <a:blip r:embed="rId4"/>
                  <a:stretch>
                    <a:fillRect l="-667" r="-667" b="-557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96EEE43-30E6-4143-8079-8978BB493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745" y="1750737"/>
              <a:ext cx="3600399" cy="3144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0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40070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3300"/>
                </a:solidFill>
              </a:rPr>
              <a:t>	</a:t>
            </a:r>
            <a:r>
              <a:rPr lang="ru-RU" dirty="0"/>
              <a:t>1. Найдите наименьшее значения выражения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baseline="30000" dirty="0"/>
              <a:t>2 </a:t>
            </a:r>
            <a:r>
              <a:rPr lang="en-US" dirty="0"/>
              <a:t> + 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ru-RU" dirty="0"/>
              <a:t>, если числа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 </a:t>
            </a:r>
            <a:r>
              <a:rPr lang="ru-RU" dirty="0"/>
              <a:t>таковы, что </a:t>
            </a:r>
            <a:r>
              <a:rPr lang="en-US" i="1" dirty="0"/>
              <a:t>x + y + z = </a:t>
            </a:r>
            <a:r>
              <a:rPr lang="en-US" dirty="0"/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67929-B6E2-439D-9E30-42FAE02308E5}"/>
              </a:ext>
            </a:extLst>
          </p:cNvPr>
          <p:cNvSpPr txBox="1"/>
          <p:nvPr/>
        </p:nvSpPr>
        <p:spPr>
          <a:xfrm>
            <a:off x="0" y="145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Нахождение наибольших и наименьших значений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91BD733-5BA9-4A46-B067-221360922F5E}"/>
              </a:ext>
            </a:extLst>
          </p:cNvPr>
          <p:cNvGrpSpPr/>
          <p:nvPr/>
        </p:nvGrpSpPr>
        <p:grpSpPr>
          <a:xfrm>
            <a:off x="0" y="1170145"/>
            <a:ext cx="9144000" cy="5673299"/>
            <a:chOff x="0" y="1170145"/>
            <a:chExt cx="9144000" cy="56732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750371"/>
                  <a:ext cx="9144000" cy="20930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Решение.</a:t>
                  </a:r>
                  <a:r>
                    <a:rPr lang="ru-RU" dirty="0"/>
                    <a:t> Выражение </a:t>
                  </a:r>
                  <a:r>
                    <a:rPr lang="en-US" i="1" dirty="0"/>
                    <a:t>x</a:t>
                  </a:r>
                  <a:r>
                    <a:rPr lang="en-US" baseline="30000" dirty="0"/>
                    <a:t>2</a:t>
                  </a:r>
                  <a:r>
                    <a:rPr lang="en-US" dirty="0"/>
                    <a:t> + </a:t>
                  </a:r>
                  <a:r>
                    <a:rPr lang="en-US" i="1" dirty="0"/>
                    <a:t>y</a:t>
                  </a:r>
                  <a:r>
                    <a:rPr lang="en-US" baseline="30000" dirty="0"/>
                    <a:t>2 </a:t>
                  </a:r>
                  <a:r>
                    <a:rPr lang="en-US" dirty="0"/>
                    <a:t> + </a:t>
                  </a:r>
                  <a:r>
                    <a:rPr lang="en-US" i="1" dirty="0"/>
                    <a:t>z</a:t>
                  </a:r>
                  <a:r>
                    <a:rPr lang="en-US" baseline="30000" dirty="0"/>
                    <a:t>2 </a:t>
                  </a:r>
                  <a:r>
                    <a:rPr lang="ru-RU" dirty="0"/>
                    <a:t>представляет собой квадрат расстояния от точки с координатами </a:t>
                  </a:r>
                  <a:r>
                    <a:rPr lang="en-US" dirty="0"/>
                    <a:t>(</a:t>
                  </a:r>
                  <a:r>
                    <a:rPr lang="en-US" i="1" dirty="0"/>
                    <a:t>x</a:t>
                  </a:r>
                  <a:r>
                    <a:rPr lang="en-US" dirty="0"/>
                    <a:t>, </a:t>
                  </a:r>
                  <a:r>
                    <a:rPr lang="en-US" i="1" dirty="0"/>
                    <a:t>y</a:t>
                  </a:r>
                  <a:r>
                    <a:rPr lang="en-US" dirty="0"/>
                    <a:t>, </a:t>
                  </a:r>
                  <a:r>
                    <a:rPr lang="en-US" i="1" dirty="0"/>
                    <a:t>z</a:t>
                  </a:r>
                  <a:r>
                    <a:rPr lang="en-US" dirty="0"/>
                    <a:t>) </a:t>
                  </a:r>
                  <a:r>
                    <a:rPr lang="ru-RU" dirty="0"/>
                    <a:t>до начала координат</a:t>
                  </a:r>
                  <a:r>
                    <a:rPr lang="en-US" dirty="0"/>
                    <a:t>. </a:t>
                  </a:r>
                  <a:r>
                    <a:rPr lang="ru-RU" dirty="0"/>
                    <a:t>Уравнение </a:t>
                  </a:r>
                  <a:r>
                    <a:rPr lang="en-US" i="1" dirty="0"/>
                    <a:t>x + y + z = </a:t>
                  </a:r>
                  <a:r>
                    <a:rPr lang="en-US" dirty="0"/>
                    <a:t>1 </a:t>
                  </a:r>
                  <a:r>
                    <a:rPr lang="ru-RU" dirty="0"/>
                    <a:t>задаёт плоскость. Наименьшее значение данного выражения равно квадрату расстояния от начала координат до этой плоскости. Оно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dirty="0"/>
                    <a:t>.</a:t>
                  </a:r>
                </a:p>
              </p:txBody>
            </p:sp>
          </mc:Choice>
          <mc:Fallback xmlns="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4750371"/>
                  <a:ext cx="9144000" cy="2093073"/>
                </a:xfrm>
                <a:prstGeom prst="rect">
                  <a:avLst/>
                </a:prstGeom>
                <a:blipFill>
                  <a:blip r:embed="rId3"/>
                  <a:stretch>
                    <a:fillRect l="-1000" t="-2326" r="-1000" b="-174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9CBF886-FC95-4EB5-B889-EB64B7DAB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4486" y="1170145"/>
              <a:ext cx="3755027" cy="3529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0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665" y="12376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3300"/>
                </a:solidFill>
              </a:rPr>
              <a:t>	</a:t>
            </a:r>
            <a:r>
              <a:rPr lang="ru-RU" dirty="0"/>
              <a:t>2. Найдите наименьшее значения выражения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baseline="30000" dirty="0"/>
              <a:t>2 </a:t>
            </a:r>
            <a:r>
              <a:rPr lang="en-US" dirty="0"/>
              <a:t> + 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ru-RU" baseline="30000" dirty="0"/>
              <a:t> </a:t>
            </a:r>
            <a:r>
              <a:rPr lang="ru-RU" dirty="0"/>
              <a:t>+ 2</a:t>
            </a:r>
            <a:r>
              <a:rPr lang="en-US" i="1" dirty="0"/>
              <a:t>x </a:t>
            </a:r>
            <a:r>
              <a:rPr lang="en-US" dirty="0"/>
              <a:t>+ 4</a:t>
            </a:r>
            <a:r>
              <a:rPr lang="en-US" i="1" dirty="0"/>
              <a:t>y </a:t>
            </a:r>
            <a:r>
              <a:rPr lang="en-US" dirty="0"/>
              <a:t>+ 6</a:t>
            </a:r>
            <a:r>
              <a:rPr lang="en-US" i="1" dirty="0"/>
              <a:t>z</a:t>
            </a:r>
            <a:r>
              <a:rPr lang="ru-RU" dirty="0"/>
              <a:t> если числа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 </a:t>
            </a:r>
            <a:r>
              <a:rPr lang="ru-RU" dirty="0"/>
              <a:t>таковы, что 3</a:t>
            </a:r>
            <a:r>
              <a:rPr lang="en-US" i="1" dirty="0"/>
              <a:t>x + </a:t>
            </a:r>
            <a:r>
              <a:rPr lang="ru-RU" dirty="0"/>
              <a:t>2</a:t>
            </a:r>
            <a:r>
              <a:rPr lang="en-US" i="1" dirty="0"/>
              <a:t>y + z = </a:t>
            </a:r>
            <a:r>
              <a:rPr lang="ru-RU" dirty="0"/>
              <a:t>6</a:t>
            </a:r>
            <a:r>
              <a:rPr lang="en-US" dirty="0"/>
              <a:t>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AF4BD39-7808-4B15-A724-4BC43EB04A80}"/>
              </a:ext>
            </a:extLst>
          </p:cNvPr>
          <p:cNvGrpSpPr/>
          <p:nvPr/>
        </p:nvGrpSpPr>
        <p:grpSpPr>
          <a:xfrm>
            <a:off x="0" y="1412776"/>
            <a:ext cx="9144000" cy="5459073"/>
            <a:chOff x="0" y="1412776"/>
            <a:chExt cx="9144000" cy="54590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5303727"/>
                  <a:ext cx="9144000" cy="15681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sz="2000" dirty="0">
                      <a:solidFill>
                        <a:srgbClr val="FF0000"/>
                      </a:solidFill>
                    </a:rPr>
                    <a:t>Решение.</a:t>
                  </a:r>
                  <a:r>
                    <a:rPr lang="ru-RU" sz="2000" dirty="0"/>
                    <a:t> Перепишем это выражение в виде (</a:t>
                  </a:r>
                  <a:r>
                    <a:rPr lang="en-US" sz="2000" i="1" dirty="0"/>
                    <a:t>x +</a:t>
                  </a:r>
                  <a:r>
                    <a:rPr lang="en-US" sz="2000" dirty="0"/>
                    <a:t>1)</a:t>
                  </a:r>
                  <a:r>
                    <a:rPr lang="en-US" sz="2000" baseline="30000" dirty="0"/>
                    <a:t>2</a:t>
                  </a:r>
                  <a:r>
                    <a:rPr lang="en-US" sz="2000" dirty="0"/>
                    <a:t> + (</a:t>
                  </a:r>
                  <a:r>
                    <a:rPr lang="en-US" sz="2000" i="1" dirty="0"/>
                    <a:t>y + </a:t>
                  </a:r>
                  <a:r>
                    <a:rPr lang="en-US" sz="2000" dirty="0"/>
                    <a:t>2)</a:t>
                  </a:r>
                  <a:r>
                    <a:rPr lang="en-US" sz="2000" baseline="30000" dirty="0"/>
                    <a:t>2 </a:t>
                  </a:r>
                  <a:r>
                    <a:rPr lang="en-US" sz="2000" dirty="0"/>
                    <a:t> + (</a:t>
                  </a:r>
                  <a:r>
                    <a:rPr lang="en-US" sz="2000" i="1" dirty="0"/>
                    <a:t>z + </a:t>
                  </a:r>
                  <a:r>
                    <a:rPr lang="en-US" sz="2000" dirty="0"/>
                    <a:t>3)</a:t>
                  </a:r>
                  <a:r>
                    <a:rPr lang="en-US" sz="2000" baseline="30000" dirty="0"/>
                    <a:t>2</a:t>
                  </a:r>
                  <a:r>
                    <a:rPr lang="ru-RU" sz="2000" baseline="30000" dirty="0"/>
                    <a:t> </a:t>
                  </a:r>
                  <a:r>
                    <a:rPr lang="en-US" sz="2000" dirty="0"/>
                    <a:t>– 14.</a:t>
                  </a:r>
                  <a:r>
                    <a:rPr lang="ru-RU" sz="2000" dirty="0"/>
                    <a:t> Выражение (</a:t>
                  </a:r>
                  <a:r>
                    <a:rPr lang="en-US" sz="2000" i="1" dirty="0"/>
                    <a:t>x +</a:t>
                  </a:r>
                  <a:r>
                    <a:rPr lang="en-US" sz="2000" dirty="0"/>
                    <a:t>1)</a:t>
                  </a:r>
                  <a:r>
                    <a:rPr lang="en-US" sz="2000" baseline="30000" dirty="0"/>
                    <a:t>2</a:t>
                  </a:r>
                  <a:r>
                    <a:rPr lang="en-US" sz="2000" dirty="0"/>
                    <a:t> + (</a:t>
                  </a:r>
                  <a:r>
                    <a:rPr lang="en-US" sz="2000" i="1" dirty="0"/>
                    <a:t>y + </a:t>
                  </a:r>
                  <a:r>
                    <a:rPr lang="en-US" sz="2000" dirty="0"/>
                    <a:t>2)</a:t>
                  </a:r>
                  <a:r>
                    <a:rPr lang="en-US" sz="2000" baseline="30000" dirty="0"/>
                    <a:t>2 </a:t>
                  </a:r>
                  <a:r>
                    <a:rPr lang="en-US" sz="2000" dirty="0"/>
                    <a:t> + (</a:t>
                  </a:r>
                  <a:r>
                    <a:rPr lang="en-US" sz="2000" i="1" dirty="0"/>
                    <a:t>z + </a:t>
                  </a:r>
                  <a:r>
                    <a:rPr lang="en-US" sz="2000" dirty="0"/>
                    <a:t>3)</a:t>
                  </a:r>
                  <a:r>
                    <a:rPr lang="en-US" sz="2000" baseline="30000" dirty="0"/>
                    <a:t>2</a:t>
                  </a:r>
                  <a:r>
                    <a:rPr lang="ru-RU" sz="2000" baseline="30000" dirty="0"/>
                    <a:t> </a:t>
                  </a:r>
                  <a:r>
                    <a:rPr lang="ru-RU" sz="2000" dirty="0"/>
                    <a:t>представляет собой квадрат расстояния между точками с координатами </a:t>
                  </a:r>
                  <a:r>
                    <a:rPr lang="en-US" sz="2000" dirty="0"/>
                    <a:t>(</a:t>
                  </a:r>
                  <a:r>
                    <a:rPr lang="en-US" sz="2000" i="1" dirty="0"/>
                    <a:t>x</a:t>
                  </a:r>
                  <a:r>
                    <a:rPr lang="en-US" sz="2000" dirty="0"/>
                    <a:t>, </a:t>
                  </a:r>
                  <a:r>
                    <a:rPr lang="en-US" sz="2000" i="1" dirty="0"/>
                    <a:t>y</a:t>
                  </a:r>
                  <a:r>
                    <a:rPr lang="en-US" sz="2000" dirty="0"/>
                    <a:t>, </a:t>
                  </a:r>
                  <a:r>
                    <a:rPr lang="en-US" sz="2000" i="1" dirty="0"/>
                    <a:t>z</a:t>
                  </a:r>
                  <a:r>
                    <a:rPr lang="en-US" sz="2000" dirty="0"/>
                    <a:t>) </a:t>
                  </a:r>
                  <a:r>
                    <a:rPr lang="ru-RU" sz="2000" dirty="0"/>
                    <a:t>и (-1, -2, -3)</a:t>
                  </a:r>
                  <a:r>
                    <a:rPr lang="en-US" sz="2000" dirty="0"/>
                    <a:t>. </a:t>
                  </a:r>
                  <a:r>
                    <a:rPr lang="ru-RU" sz="2000" dirty="0"/>
                    <a:t>Уравнение 3</a:t>
                  </a:r>
                  <a:r>
                    <a:rPr lang="en-US" sz="2000" i="1" dirty="0"/>
                    <a:t>x + </a:t>
                  </a:r>
                  <a:r>
                    <a:rPr lang="ru-RU" sz="2000" dirty="0"/>
                    <a:t>2</a:t>
                  </a:r>
                  <a:r>
                    <a:rPr lang="en-US" sz="2000" i="1" dirty="0"/>
                    <a:t>y + z = </a:t>
                  </a:r>
                  <a:r>
                    <a:rPr lang="ru-RU" sz="2000" dirty="0"/>
                    <a:t>6</a:t>
                  </a:r>
                  <a:r>
                    <a:rPr lang="en-US" sz="2000" dirty="0"/>
                    <a:t> </a:t>
                  </a:r>
                  <a:r>
                    <a:rPr lang="ru-RU" sz="2000" dirty="0"/>
                    <a:t>задаёт плоскость. Искомое наименьшее значение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−14</m:t>
                      </m:r>
                    </m:oMath>
                  </a14:m>
                  <a:r>
                    <a:rPr lang="en-US" sz="2000" dirty="0"/>
                    <a:t>.</a:t>
                  </a:r>
                </a:p>
              </p:txBody>
            </p:sp>
          </mc:Choice>
          <mc:Fallback xmlns="">
            <p:sp>
              <p:nvSpPr>
                <p:cNvPr id="4" name="Text Box 4">
                  <a:extLst>
                    <a:ext uri="{FF2B5EF4-FFF2-40B4-BE49-F238E27FC236}">
                      <a16:creationId xmlns:a16="http://schemas.microsoft.com/office/drawing/2014/main" id="{1AA96427-E194-49F8-8970-9CC605B46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5303727"/>
                  <a:ext cx="9144000" cy="1568122"/>
                </a:xfrm>
                <a:prstGeom prst="rect">
                  <a:avLst/>
                </a:prstGeom>
                <a:blipFill>
                  <a:blip r:embed="rId3"/>
                  <a:stretch>
                    <a:fillRect l="-667" r="-667" b="-194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1015E2E-B098-475E-955F-C4DE57FE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728" y="1412776"/>
              <a:ext cx="4202004" cy="3744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5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195899"/>
                <a:ext cx="9144000" cy="1517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3300"/>
                    </a:solidFill>
                  </a:rPr>
                  <a:t>	</a:t>
                </a:r>
                <a:r>
                  <a:rPr lang="en-US" dirty="0"/>
                  <a:t>3</a:t>
                </a:r>
                <a:r>
                  <a:rPr lang="ru-RU" dirty="0"/>
                  <a:t>. Найдите наибольшее и наименьшее значения выражения </a:t>
                </a:r>
              </a:p>
              <a:p>
                <a:pPr algn="just"/>
                <a:r>
                  <a:rPr lang="ru-RU" dirty="0"/>
                  <a:t>(</a:t>
                </a:r>
                <a:r>
                  <a:rPr lang="en-US" i="1" dirty="0"/>
                  <a:t>x – u</a:t>
                </a:r>
                <a:r>
                  <a:rPr lang="en-US" dirty="0"/>
                  <a:t>)</a:t>
                </a:r>
                <a:r>
                  <a:rPr lang="en-US" baseline="30000" dirty="0"/>
                  <a:t>2</a:t>
                </a:r>
                <a:r>
                  <a:rPr lang="en-US" dirty="0"/>
                  <a:t> + (</a:t>
                </a:r>
                <a:r>
                  <a:rPr lang="en-US" i="1" dirty="0"/>
                  <a:t>y – v</a:t>
                </a:r>
                <a:r>
                  <a:rPr lang="en-US" dirty="0"/>
                  <a:t>)</a:t>
                </a:r>
                <a:r>
                  <a:rPr lang="en-US" baseline="30000" dirty="0"/>
                  <a:t>2 </a:t>
                </a:r>
                <a:r>
                  <a:rPr lang="en-US" dirty="0"/>
                  <a:t> + (</a:t>
                </a:r>
                <a:r>
                  <a:rPr lang="en-US" i="1" dirty="0"/>
                  <a:t>z</a:t>
                </a:r>
                <a:r>
                  <a:rPr lang="en-US" dirty="0"/>
                  <a:t> – </a:t>
                </a:r>
                <a:r>
                  <a:rPr lang="en-US" i="1" dirty="0"/>
                  <a:t>w</a:t>
                </a:r>
                <a:r>
                  <a:rPr lang="en-US" dirty="0"/>
                  <a:t>)</a:t>
                </a:r>
                <a:r>
                  <a:rPr lang="en-US" baseline="30000" dirty="0"/>
                  <a:t>2</a:t>
                </a:r>
                <a:r>
                  <a:rPr lang="ru-RU" dirty="0"/>
                  <a:t>, если числа </a:t>
                </a:r>
                <a:r>
                  <a:rPr lang="en-US" i="1" dirty="0"/>
                  <a:t>x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en-US" dirty="0"/>
                  <a:t>, </a:t>
                </a:r>
                <a:r>
                  <a:rPr lang="en-US" i="1" dirty="0"/>
                  <a:t>z</a:t>
                </a:r>
                <a:r>
                  <a:rPr lang="en-US" dirty="0"/>
                  <a:t>, </a:t>
                </a:r>
                <a:r>
                  <a:rPr lang="en-US" i="1" dirty="0"/>
                  <a:t>u</a:t>
                </a:r>
                <a:r>
                  <a:rPr lang="en-US" dirty="0"/>
                  <a:t>, </a:t>
                </a:r>
                <a:r>
                  <a:rPr lang="en-US" i="1" dirty="0"/>
                  <a:t>v</a:t>
                </a:r>
                <a:r>
                  <a:rPr lang="en-US" dirty="0"/>
                  <a:t>, </a:t>
                </a:r>
                <a:r>
                  <a:rPr lang="en-US" i="1" dirty="0"/>
                  <a:t>w</a:t>
                </a:r>
                <a:r>
                  <a:rPr lang="en-US" dirty="0"/>
                  <a:t> </a:t>
                </a:r>
                <a:r>
                  <a:rPr lang="ru-RU" dirty="0"/>
                  <a:t>таковы, что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16.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95899"/>
                <a:ext cx="9144000" cy="1517531"/>
              </a:xfrm>
              <a:prstGeom prst="rect">
                <a:avLst/>
              </a:prstGeom>
              <a:blipFill>
                <a:blip r:embed="rId3"/>
                <a:stretch>
                  <a:fillRect l="-1000" t="-32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C95BA76-43F0-43C7-8FA9-3142B1B2E0E5}"/>
              </a:ext>
            </a:extLst>
          </p:cNvPr>
          <p:cNvGrpSpPr/>
          <p:nvPr/>
        </p:nvGrpSpPr>
        <p:grpSpPr>
          <a:xfrm>
            <a:off x="0" y="1901506"/>
            <a:ext cx="9144000" cy="4784697"/>
            <a:chOff x="0" y="1901506"/>
            <a:chExt cx="9144000" cy="4784697"/>
          </a:xfrm>
        </p:grpSpPr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1AA96427-E194-49F8-8970-9CC605B46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301208"/>
              <a:ext cx="91440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solidFill>
                    <a:srgbClr val="FF3300"/>
                  </a:solidFill>
                </a:rPr>
                <a:t>	</a:t>
              </a:r>
              <a:r>
                <a:rPr lang="ru-RU" sz="2000" dirty="0">
                  <a:solidFill>
                    <a:srgbClr val="FF0000"/>
                  </a:solidFill>
                </a:rPr>
                <a:t>Решение.</a:t>
              </a:r>
              <a:r>
                <a:rPr lang="ru-RU" sz="2000" dirty="0"/>
                <a:t> Уравнения задают сферы с центром в начале координат и радиусами 3 и 4. Данное выражение представляет собой квадрат расстояния между точками с координатами </a:t>
              </a:r>
              <a:r>
                <a:rPr lang="en-US" sz="2000" dirty="0"/>
                <a:t>(</a:t>
              </a:r>
              <a:r>
                <a:rPr lang="en-US" sz="2000" i="1" dirty="0"/>
                <a:t>x</a:t>
              </a:r>
              <a:r>
                <a:rPr lang="en-US" sz="2000" dirty="0"/>
                <a:t>, </a:t>
              </a:r>
              <a:r>
                <a:rPr lang="en-US" sz="2000" i="1" dirty="0"/>
                <a:t>y</a:t>
              </a:r>
              <a:r>
                <a:rPr lang="en-US" sz="2000" dirty="0"/>
                <a:t>, </a:t>
              </a:r>
              <a:r>
                <a:rPr lang="en-US" sz="2000" i="1" dirty="0"/>
                <a:t>z</a:t>
              </a:r>
              <a:r>
                <a:rPr lang="en-US" sz="2000" dirty="0"/>
                <a:t>) </a:t>
              </a:r>
              <a:r>
                <a:rPr lang="ru-RU" sz="2000" dirty="0"/>
                <a:t>и </a:t>
              </a:r>
              <a:r>
                <a:rPr lang="en-US" sz="2000" dirty="0"/>
                <a:t>(</a:t>
              </a:r>
              <a:r>
                <a:rPr lang="en-US" sz="2000" i="1" dirty="0"/>
                <a:t>u</a:t>
              </a:r>
              <a:r>
                <a:rPr lang="en-US" sz="2000" dirty="0"/>
                <a:t>, </a:t>
              </a:r>
              <a:r>
                <a:rPr lang="en-US" sz="2000" i="1" dirty="0"/>
                <a:t>v</a:t>
              </a:r>
              <a:r>
                <a:rPr lang="en-US" sz="2000" dirty="0"/>
                <a:t>, </a:t>
              </a:r>
              <a:r>
                <a:rPr lang="en-US" sz="2000" i="1" dirty="0"/>
                <a:t>w</a:t>
              </a:r>
              <a:r>
                <a:rPr lang="en-US" sz="2000" dirty="0"/>
                <a:t>). </a:t>
              </a:r>
              <a:r>
                <a:rPr lang="ru-RU" sz="2000" dirty="0"/>
                <a:t>Наибольшее значение данного выражения равно </a:t>
              </a:r>
              <a:r>
                <a:rPr lang="en-US" sz="2000" dirty="0"/>
                <a:t>49</a:t>
              </a:r>
              <a:r>
                <a:rPr lang="ru-RU" sz="2000" dirty="0"/>
                <a:t>, наименьшее значение равно 1</a:t>
              </a:r>
              <a:r>
                <a:rPr lang="en-US" sz="2000" dirty="0"/>
                <a:t>.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AA8D40-976B-4BC5-8778-2B3601C2D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1901506"/>
              <a:ext cx="3272680" cy="3399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8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34281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1566952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 дом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27080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D2407CA5-0424-4DBE-B0FD-F8B2896F1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158"/>
            <a:ext cx="8839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en-US" altLang="ru-RU" sz="2800" dirty="0">
                <a:cs typeface="Times New Roman" panose="02020603050405020304" pitchFamily="18" charset="0"/>
              </a:rPr>
              <a:t>4</a:t>
            </a:r>
            <a:r>
              <a:rPr lang="ru-RU" altLang="ru-RU" sz="2800" dirty="0">
                <a:cs typeface="Times New Roman" panose="02020603050405020304" pitchFamily="18" charset="0"/>
              </a:rPr>
              <a:t>. В </a:t>
            </a:r>
            <a:r>
              <a:rPr lang="ru-RU" altLang="ru-RU" sz="2800" dirty="0"/>
              <a:t>единичном </a:t>
            </a:r>
            <a:r>
              <a:rPr lang="ru-RU" altLang="ru-RU" sz="2800" dirty="0">
                <a:cs typeface="Times New Roman" panose="02020603050405020304" pitchFamily="18" charset="0"/>
              </a:rPr>
              <a:t>кубе </a:t>
            </a:r>
            <a:r>
              <a:rPr lang="en-US" altLang="ru-RU" sz="2800" i="1" dirty="0">
                <a:cs typeface="Times New Roman" panose="02020603050405020304" pitchFamily="18" charset="0"/>
              </a:rPr>
              <a:t>ABCDA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B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en-US" altLang="ru-RU" sz="28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800" i="1" dirty="0">
                <a:cs typeface="Times New Roman" panose="02020603050405020304" pitchFamily="18" charset="0"/>
              </a:rPr>
              <a:t>D</a:t>
            </a:r>
            <a:r>
              <a:rPr lang="ru-RU" altLang="ru-RU" sz="28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800" dirty="0"/>
              <a:t>косинус угла</a:t>
            </a:r>
            <a:r>
              <a:rPr lang="ru-RU" altLang="ru-RU" sz="2800" dirty="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 dirty="0"/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AE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BE</a:t>
            </a:r>
            <a:r>
              <a:rPr lang="ru-RU" altLang="ru-RU" sz="2800" baseline="-25000" dirty="0"/>
              <a:t>1</a:t>
            </a:r>
            <a:r>
              <a:rPr lang="ru-RU" altLang="ru-RU" sz="2800" i="1" dirty="0"/>
              <a:t>, </a:t>
            </a:r>
            <a:r>
              <a:rPr lang="ru-RU" altLang="ru-RU" sz="2800" dirty="0"/>
              <a:t>где </a:t>
            </a:r>
            <a:r>
              <a:rPr lang="en-US" altLang="ru-RU" sz="2800" i="1" dirty="0"/>
              <a:t>E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E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 </a:t>
            </a:r>
            <a:r>
              <a:rPr lang="ru-RU" altLang="ru-RU" sz="2800" dirty="0"/>
              <a:t>– середины ребер соответственно </a:t>
            </a:r>
            <a:r>
              <a:rPr lang="en-US" altLang="ru-RU" sz="2800" i="1" dirty="0"/>
              <a:t>BC </a:t>
            </a:r>
            <a:r>
              <a:rPr lang="ru-RU" altLang="ru-RU" sz="2800" dirty="0"/>
              <a:t>и </a:t>
            </a:r>
            <a:r>
              <a:rPr lang="en-US" altLang="ru-RU" sz="2800" i="1" dirty="0"/>
              <a:t>B</a:t>
            </a:r>
            <a:r>
              <a:rPr lang="en-US" altLang="ru-RU" sz="2800" baseline="-25000" dirty="0"/>
              <a:t>1</a:t>
            </a:r>
            <a:r>
              <a:rPr lang="en-US" altLang="ru-RU" sz="2800" i="1" dirty="0"/>
              <a:t>C</a:t>
            </a:r>
            <a:r>
              <a:rPr lang="en-US" altLang="ru-RU" sz="2800" baseline="-25000" dirty="0"/>
              <a:t>1</a:t>
            </a:r>
            <a:r>
              <a:rPr lang="en-US" altLang="ru-RU" sz="2800" dirty="0"/>
              <a:t>.</a:t>
            </a:r>
            <a:endParaRPr lang="ru-RU" altLang="ru-RU" sz="2800" dirty="0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B8641229-85E6-4B88-837B-CCD92D4D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3557588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748" name="Group 20">
            <a:extLst>
              <a:ext uri="{FF2B5EF4-FFF2-40B4-BE49-F238E27FC236}">
                <a16:creationId xmlns:a16="http://schemas.microsoft.com/office/drawing/2014/main" id="{CE50C531-55FF-4A5D-A428-E9E42113773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752600"/>
            <a:ext cx="8763000" cy="4191000"/>
            <a:chOff x="240" y="1104"/>
            <a:chExt cx="5520" cy="2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742" name="Text Box 14">
                  <a:extLst>
                    <a:ext uri="{FF2B5EF4-FFF2-40B4-BE49-F238E27FC236}">
                      <a16:creationId xmlns:a16="http://schemas.microsoft.com/office/drawing/2014/main" id="{9DD7B2AC-020A-4A55-B37C-F97AFE101A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1104"/>
                  <a:ext cx="3360" cy="18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D</a:t>
                  </a:r>
                  <a:r>
                    <a:rPr lang="ru-RU" altLang="ru-RU" dirty="0"/>
                    <a:t>(0, 0, 0), </a:t>
                  </a:r>
                  <a:r>
                    <a:rPr lang="en-US" altLang="ru-RU" i="1" dirty="0"/>
                    <a:t>C</a:t>
                  </a:r>
                  <a:r>
                    <a:rPr lang="en-US" altLang="ru-RU" dirty="0"/>
                    <a:t>(1, 0, 0), </a:t>
                  </a:r>
                  <a:r>
                    <a:rPr lang="en-US" altLang="ru-RU" i="1" dirty="0"/>
                    <a:t>A</a:t>
                  </a:r>
                  <a:r>
                    <a:rPr lang="en-US" altLang="ru-RU" dirty="0"/>
                    <a:t>(0, 1, 0), </a:t>
                  </a:r>
                  <a:r>
                    <a:rPr lang="en-US" altLang="ru-RU" i="1" dirty="0"/>
                    <a:t>D</a:t>
                  </a:r>
                  <a:r>
                    <a:rPr lang="en-US" altLang="ru-RU" baseline="-25000" dirty="0"/>
                    <a:t>1</a:t>
                  </a:r>
                  <a:r>
                    <a:rPr lang="en-US" altLang="ru-RU" dirty="0"/>
                    <a:t>(0, 0, 1)</a:t>
                  </a:r>
                  <a:r>
                    <a:rPr lang="ru-RU" altLang="ru-RU" dirty="0"/>
                    <a:t>. 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𝐴𝐸</m:t>
                          </m:r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(1, −0,5, 0)</m:t>
                      </m:r>
                    </m:oMath>
                  </a14:m>
                  <a:r>
                    <a:rPr lang="ru-RU" altLang="ru-RU" dirty="0"/>
                    <a:t> 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−0,5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1)</m:t>
                      </m:r>
                    </m:oMath>
                  </a14:m>
                  <a:r>
                    <a:rPr lang="en-US" altLang="ru-RU" dirty="0"/>
                    <a:t>. </a:t>
                  </a:r>
                  <a:r>
                    <a:rPr lang="ru-RU" altLang="ru-RU" dirty="0"/>
                    <a:t>Их скалярное произведение равно 0,25. 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Их длины равны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ru-RU" dirty="0"/>
                    <a:t>.</a:t>
                  </a:r>
                  <a:endParaRPr lang="ru-RU" altLang="ru-RU" dirty="0"/>
                </a:p>
              </p:txBody>
            </p:sp>
          </mc:Choice>
          <mc:Fallback xmlns="">
            <p:sp>
              <p:nvSpPr>
                <p:cNvPr id="73742" name="Text Box 14">
                  <a:extLst>
                    <a:ext uri="{FF2B5EF4-FFF2-40B4-BE49-F238E27FC236}">
                      <a16:creationId xmlns:a16="http://schemas.microsoft.com/office/drawing/2014/main" id="{9DD7B2AC-020A-4A55-B37C-F97AFE101A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1104"/>
                  <a:ext cx="3360" cy="1855"/>
                </a:xfrm>
                <a:prstGeom prst="rect">
                  <a:avLst/>
                </a:prstGeom>
                <a:blipFill>
                  <a:blip r:embed="rId4"/>
                  <a:stretch>
                    <a:fillRect l="-1714" t="-1656" r="-1714" b="-82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746" name="Text Box 18">
              <a:extLst>
                <a:ext uri="{FF2B5EF4-FFF2-40B4-BE49-F238E27FC236}">
                  <a16:creationId xmlns:a16="http://schemas.microsoft.com/office/drawing/2014/main" id="{19060A68-5C8F-4686-AE66-52471AAD3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168"/>
              <a:ext cx="54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Косинус угла между этими векторами равен 0,2.</a:t>
              </a:r>
            </a:p>
          </p:txBody>
        </p:sp>
        <p:sp>
          <p:nvSpPr>
            <p:cNvPr id="73747" name="Text Box 19">
              <a:extLst>
                <a:ext uri="{FF2B5EF4-FFF2-40B4-BE49-F238E27FC236}">
                  <a16:creationId xmlns:a16="http://schemas.microsoft.com/office/drawing/2014/main" id="{B2C6BC9D-71B7-4D63-84D2-9C3A41271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456"/>
              <a:ext cx="20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</a:t>
              </a:r>
              <a:r>
                <a:rPr lang="ru-RU" altLang="ru-RU"/>
                <a:t> 0,2.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en-US" dirty="0"/>
              <a:t>5</a:t>
            </a:r>
            <a:r>
              <a:rPr lang="ru-RU" dirty="0"/>
              <a:t>. В параллелепипеде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AD = </a:t>
            </a:r>
            <a:r>
              <a:rPr lang="en-US" dirty="0"/>
              <a:t>2,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AA</a:t>
            </a:r>
            <a:r>
              <a:rPr lang="en-US" baseline="-25000" dirty="0"/>
              <a:t>1</a:t>
            </a:r>
            <a:r>
              <a:rPr lang="en-US" dirty="0"/>
              <a:t>= 1.</a:t>
            </a:r>
            <a:r>
              <a:rPr lang="en-US" i="1" dirty="0"/>
              <a:t> </a:t>
            </a:r>
            <a:r>
              <a:rPr lang="ru-RU" dirty="0"/>
              <a:t>Найдите угол между прямыми </a:t>
            </a:r>
            <a:r>
              <a:rPr lang="en-US" i="1" dirty="0"/>
              <a:t>AB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BC</a:t>
            </a:r>
            <a:r>
              <a:rPr lang="en-US" baseline="-25000" dirty="0"/>
              <a:t>1</a:t>
            </a:r>
            <a:r>
              <a:rPr lang="en-US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112568" cy="231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C5D78F90-EE65-4C6E-AB8D-2876FD0604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67" y="4126487"/>
                <a:ext cx="9144000" cy="2160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3300"/>
                    </a:solidFill>
                  </a:rPr>
                  <a:t>	Решение.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:r>
                  <a:rPr lang="ru-RU" dirty="0"/>
                  <a:t>3</a:t>
                </a:r>
                <a:r>
                  <a:rPr lang="en-US" dirty="0"/>
                  <a:t>, 0, 0), </a:t>
                </a:r>
                <a:r>
                  <a:rPr lang="en-US" i="1" dirty="0"/>
                  <a:t>A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B</a:t>
                </a:r>
                <a:r>
                  <a:rPr lang="en-US" dirty="0"/>
                  <a:t>(</a:t>
                </a:r>
                <a:r>
                  <a:rPr lang="ru-RU" dirty="0"/>
                  <a:t>3</a:t>
                </a:r>
                <a:r>
                  <a:rPr lang="en-US" dirty="0"/>
                  <a:t>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:r>
                  <a:rPr lang="ru-RU" dirty="0"/>
                  <a:t>3</a:t>
                </a:r>
                <a:r>
                  <a:rPr lang="en-US" dirty="0"/>
                  <a:t>, </a:t>
                </a:r>
                <a:r>
                  <a:rPr lang="ru-RU" dirty="0"/>
                  <a:t>2</a:t>
                </a:r>
                <a:r>
                  <a:rPr lang="en-US" dirty="0"/>
                  <a:t>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:r>
                  <a:rPr lang="ru-RU" dirty="0"/>
                  <a:t>3</a:t>
                </a:r>
                <a:r>
                  <a:rPr lang="en-US" dirty="0"/>
                  <a:t>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</a:t>
                </a:r>
                <a:endParaRPr lang="ru-RU" dirty="0"/>
              </a:p>
              <a:p>
                <a:pPr algn="just"/>
                <a:r>
                  <a:rPr lang="ru-RU" dirty="0"/>
                  <a:t>	Направляющие векторы прямых </a:t>
                </a:r>
                <a:r>
                  <a:rPr lang="en-US" i="1" dirty="0"/>
                  <a:t>AB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BC</a:t>
                </a:r>
                <a:r>
                  <a:rPr lang="en-US" baseline="-25000" dirty="0"/>
                  <a:t>1</a:t>
                </a:r>
                <a:r>
                  <a:rPr lang="ru-RU" dirty="0"/>
                  <a:t> имеют координаты (3, 0, 1), (0, -2, 1).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ru-RU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C5D78F90-EE65-4C6E-AB8D-2876FD060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67" y="4126487"/>
                <a:ext cx="9144000" cy="2160463"/>
              </a:xfrm>
              <a:prstGeom prst="rect">
                <a:avLst/>
              </a:prstGeom>
              <a:blipFill>
                <a:blip r:embed="rId4"/>
                <a:stretch>
                  <a:fillRect l="-1067" t="-2260" r="-1000" b="-16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6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26">
            <a:extLst>
              <a:ext uri="{FF2B5EF4-FFF2-40B4-BE49-F238E27FC236}">
                <a16:creationId xmlns:a16="http://schemas.microsoft.com/office/drawing/2014/main" id="{E332F6A8-86F5-4838-82C9-A4849EA3E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cs typeface="Times New Roman" panose="02020603050405020304" pitchFamily="18" charset="0"/>
              </a:rPr>
              <a:t>	6</a:t>
            </a:r>
            <a:r>
              <a:rPr lang="ru-RU" altLang="ru-RU" dirty="0">
                <a:cs typeface="Times New Roman" panose="02020603050405020304" pitchFamily="18" charset="0"/>
              </a:rPr>
              <a:t>. В </a:t>
            </a:r>
            <a:r>
              <a:rPr lang="ru-RU" altLang="ru-RU" dirty="0"/>
              <a:t>правильной пирамиде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SABCD</a:t>
            </a:r>
            <a:r>
              <a:rPr lang="en-US" altLang="ru-RU" dirty="0">
                <a:cs typeface="Times New Roman" panose="02020603050405020304" pitchFamily="18" charset="0"/>
              </a:rPr>
              <a:t>,</a:t>
            </a:r>
            <a:r>
              <a:rPr lang="ru-RU" altLang="ru-RU" dirty="0"/>
              <a:t> все ребра которой равны 1, н</a:t>
            </a:r>
            <a:r>
              <a:rPr lang="ru-RU" altLang="ru-RU" dirty="0">
                <a:cs typeface="Times New Roman" panose="02020603050405020304" pitchFamily="18" charset="0"/>
              </a:rPr>
              <a:t>айдите </a:t>
            </a:r>
            <a:r>
              <a:rPr lang="ru-RU" altLang="ru-RU" dirty="0"/>
              <a:t>угол между прямыми </a:t>
            </a:r>
            <a:r>
              <a:rPr lang="en-US" altLang="ru-RU" i="1" dirty="0"/>
              <a:t>AS </a:t>
            </a:r>
            <a:r>
              <a:rPr lang="ru-RU" altLang="ru-RU" dirty="0"/>
              <a:t>и </a:t>
            </a:r>
            <a:r>
              <a:rPr lang="en-US" altLang="ru-RU" i="1" dirty="0"/>
              <a:t>B</a:t>
            </a:r>
            <a:r>
              <a:rPr lang="ru-RU" altLang="ru-RU" i="1" dirty="0"/>
              <a:t>С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i="1" dirty="0"/>
          </a:p>
        </p:txBody>
      </p:sp>
      <p:pic>
        <p:nvPicPr>
          <p:cNvPr id="134148" name="Picture 1028">
            <a:extLst>
              <a:ext uri="{FF2B5EF4-FFF2-40B4-BE49-F238E27FC236}">
                <a16:creationId xmlns:a16="http://schemas.microsoft.com/office/drawing/2014/main" id="{C9A0F823-B937-43C1-9B89-9A6C31AD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3337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149" name="Group 1029">
            <a:extLst>
              <a:ext uri="{FF2B5EF4-FFF2-40B4-BE49-F238E27FC236}">
                <a16:creationId xmlns:a16="http://schemas.microsoft.com/office/drawing/2014/main" id="{BD56AA11-4F8F-46F5-8770-1235F65B9C7E}"/>
              </a:ext>
            </a:extLst>
          </p:cNvPr>
          <p:cNvGrpSpPr>
            <a:grpSpLocks/>
          </p:cNvGrpSpPr>
          <p:nvPr/>
        </p:nvGrpSpPr>
        <p:grpSpPr bwMode="auto">
          <a:xfrm>
            <a:off x="107951" y="1295400"/>
            <a:ext cx="9144000" cy="4953000"/>
            <a:chOff x="68" y="816"/>
            <a:chExt cx="5760" cy="3120"/>
          </a:xfrm>
        </p:grpSpPr>
        <p:sp>
          <p:nvSpPr>
            <p:cNvPr id="134150" name="Text Box 1030">
              <a:extLst>
                <a:ext uri="{FF2B5EF4-FFF2-40B4-BE49-F238E27FC236}">
                  <a16:creationId xmlns:a16="http://schemas.microsoft.com/office/drawing/2014/main" id="{A8CC4BA3-07B5-45B1-A9E0-5FCE1DF88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648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Ответ: </a:t>
              </a:r>
              <a:r>
                <a:rPr lang="ru-RU" altLang="ru-RU"/>
                <a:t>60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151" name="Text Box 1031">
                  <a:extLst>
                    <a:ext uri="{FF2B5EF4-FFF2-40B4-BE49-F238E27FC236}">
                      <a16:creationId xmlns:a16="http://schemas.microsoft.com/office/drawing/2014/main" id="{93A0A848-619C-4863-ADF7-8A8797E5A5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2" y="816"/>
                  <a:ext cx="3408" cy="2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S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altLang="ru-RU" i="1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 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  <a:r>
                    <a:rPr lang="en-US" altLang="ru-RU" dirty="0"/>
                    <a:t>                </a:t>
                  </a:r>
                  <a:r>
                    <a:rPr lang="ru-RU" altLang="ru-RU" dirty="0"/>
                    <a:t>           </a:t>
                  </a:r>
                </a:p>
              </p:txBody>
            </p:sp>
          </mc:Choice>
          <mc:Fallback xmlns="">
            <p:sp>
              <p:nvSpPr>
                <p:cNvPr id="134151" name="Text Box 1031">
                  <a:extLst>
                    <a:ext uri="{FF2B5EF4-FFF2-40B4-BE49-F238E27FC236}">
                      <a16:creationId xmlns:a16="http://schemas.microsoft.com/office/drawing/2014/main" id="{93A0A848-619C-4863-ADF7-8A8797E5A5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52" y="816"/>
                  <a:ext cx="3408" cy="2137"/>
                </a:xfrm>
                <a:prstGeom prst="rect">
                  <a:avLst/>
                </a:prstGeom>
                <a:blipFill>
                  <a:blip r:embed="rId4"/>
                  <a:stretch>
                    <a:fillRect l="-1804" t="-1439" r="-1691" b="-71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4154" name="Text Box 1034">
              <a:extLst>
                <a:ext uri="{FF2B5EF4-FFF2-40B4-BE49-F238E27FC236}">
                  <a16:creationId xmlns:a16="http://schemas.microsoft.com/office/drawing/2014/main" id="{6588D87C-52A0-4B32-ADDA-D746B96F35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" y="2992"/>
              <a:ext cx="5760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/>
                <a:t>Их скалярное произведение равно </a:t>
              </a:r>
              <a:r>
                <a:rPr lang="en-US" altLang="ru-RU" dirty="0"/>
                <a:t>0,5</a:t>
              </a:r>
              <a:r>
                <a:rPr lang="ru-RU" altLang="ru-RU" dirty="0"/>
                <a:t>. Их длины равны </a:t>
              </a:r>
              <a:r>
                <a:rPr lang="en-US" altLang="ru-RU" dirty="0"/>
                <a:t>1</a:t>
              </a:r>
              <a:r>
                <a:rPr lang="ru-RU" altLang="ru-RU" dirty="0"/>
                <a:t>.         </a:t>
              </a:r>
            </a:p>
            <a:p>
              <a:pPr>
                <a:spcBef>
                  <a:spcPct val="50000"/>
                </a:spcBef>
              </a:pPr>
              <a:r>
                <a:rPr lang="ru-RU" altLang="ru-RU" dirty="0"/>
                <a:t>Косинус угла между ними равен 0.5.</a:t>
              </a:r>
            </a:p>
          </p:txBody>
        </p:sp>
        <p:pic>
          <p:nvPicPr>
            <p:cNvPr id="134155" name="Picture 1035">
              <a:extLst>
                <a:ext uri="{FF2B5EF4-FFF2-40B4-BE49-F238E27FC236}">
                  <a16:creationId xmlns:a16="http://schemas.microsoft.com/office/drawing/2014/main" id="{59C0A535-C596-4683-A63F-F9023BA4D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08"/>
              <a:ext cx="2100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>
            <a:extLst>
              <a:ext uri="{FF2B5EF4-FFF2-40B4-BE49-F238E27FC236}">
                <a16:creationId xmlns:a16="http://schemas.microsoft.com/office/drawing/2014/main" id="{31810090-085B-45B1-8373-4AA9A13C9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7. В </a:t>
            </a:r>
            <a:r>
              <a:rPr lang="ru-RU" altLang="ru-RU" dirty="0"/>
              <a:t>правильной пирамиде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SABCD</a:t>
            </a:r>
            <a:r>
              <a:rPr lang="en-US" altLang="ru-RU" dirty="0">
                <a:cs typeface="Times New Roman" panose="02020603050405020304" pitchFamily="18" charset="0"/>
              </a:rPr>
              <a:t>,</a:t>
            </a:r>
            <a:r>
              <a:rPr lang="ru-RU" altLang="ru-RU" dirty="0"/>
              <a:t> все ребра которой равны 1, н</a:t>
            </a:r>
            <a:r>
              <a:rPr lang="ru-RU" altLang="ru-RU" dirty="0">
                <a:cs typeface="Times New Roman" panose="02020603050405020304" pitchFamily="18" charset="0"/>
              </a:rPr>
              <a:t>айдите </a:t>
            </a:r>
            <a:r>
              <a:rPr lang="ru-RU" altLang="ru-RU" dirty="0"/>
              <a:t>угол между прямыми </a:t>
            </a:r>
            <a:r>
              <a:rPr lang="en-US" altLang="ru-RU" i="1" dirty="0"/>
              <a:t>AS </a:t>
            </a:r>
            <a:r>
              <a:rPr lang="ru-RU" altLang="ru-RU" dirty="0"/>
              <a:t>и </a:t>
            </a:r>
            <a:r>
              <a:rPr lang="en-US" altLang="ru-RU" i="1" dirty="0"/>
              <a:t>BD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i="1" dirty="0"/>
          </a:p>
        </p:txBody>
      </p:sp>
      <p:pic>
        <p:nvPicPr>
          <p:cNvPr id="119820" name="Picture 12">
            <a:extLst>
              <a:ext uri="{FF2B5EF4-FFF2-40B4-BE49-F238E27FC236}">
                <a16:creationId xmlns:a16="http://schemas.microsoft.com/office/drawing/2014/main" id="{477219F6-D126-4CF8-AF7D-73BCD746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3337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9822" name="Group 14">
            <a:extLst>
              <a:ext uri="{FF2B5EF4-FFF2-40B4-BE49-F238E27FC236}">
                <a16:creationId xmlns:a16="http://schemas.microsoft.com/office/drawing/2014/main" id="{DBC0FAEC-1A32-43A8-B6D8-A284A225893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95400"/>
            <a:ext cx="9144000" cy="4662488"/>
            <a:chOff x="96" y="816"/>
            <a:chExt cx="5760" cy="2937"/>
          </a:xfrm>
        </p:grpSpPr>
        <p:sp>
          <p:nvSpPr>
            <p:cNvPr id="119814" name="Text Box 6">
              <a:extLst>
                <a:ext uri="{FF2B5EF4-FFF2-40B4-BE49-F238E27FC236}">
                  <a16:creationId xmlns:a16="http://schemas.microsoft.com/office/drawing/2014/main" id="{0919B4EF-5197-4832-B3AE-193C78225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465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Ответ: </a:t>
              </a:r>
              <a:r>
                <a:rPr lang="ru-RU" altLang="ru-RU"/>
                <a:t>90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815" name="Text Box 7">
                  <a:extLst>
                    <a:ext uri="{FF2B5EF4-FFF2-40B4-BE49-F238E27FC236}">
                      <a16:creationId xmlns:a16="http://schemas.microsoft.com/office/drawing/2014/main" id="{1B8474BB-1801-433C-82C4-9E312BCE75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2" y="816"/>
                  <a:ext cx="3408" cy="20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S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altLang="ru-RU" i="1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(−</m:t>
                      </m:r>
                      <m:rad>
                        <m:radPr>
                          <m:degHide m:val="on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0, 0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</a:p>
              </p:txBody>
            </p:sp>
          </mc:Choice>
          <mc:Fallback xmlns="">
            <p:sp>
              <p:nvSpPr>
                <p:cNvPr id="119815" name="Text Box 7">
                  <a:extLst>
                    <a:ext uri="{FF2B5EF4-FFF2-40B4-BE49-F238E27FC236}">
                      <a16:creationId xmlns:a16="http://schemas.microsoft.com/office/drawing/2014/main" id="{1B8474BB-1801-433C-82C4-9E312BCE75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52" y="816"/>
                  <a:ext cx="3408" cy="2028"/>
                </a:xfrm>
                <a:prstGeom prst="rect">
                  <a:avLst/>
                </a:prstGeom>
                <a:blipFill>
                  <a:blip r:embed="rId4"/>
                  <a:stretch>
                    <a:fillRect l="-1804" t="-1515" r="-1691" b="-322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818" name="Text Box 10">
              <a:extLst>
                <a:ext uri="{FF2B5EF4-FFF2-40B4-BE49-F238E27FC236}">
                  <a16:creationId xmlns:a16="http://schemas.microsoft.com/office/drawing/2014/main" id="{7472446A-3915-4425-9C94-7C0BF9C95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889"/>
              <a:ext cx="57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/>
                <a:t>Их скалярное произведение равно </a:t>
              </a:r>
              <a:r>
                <a:rPr lang="en-US" altLang="ru-RU" dirty="0"/>
                <a:t>0</a:t>
              </a:r>
              <a:r>
                <a:rPr lang="ru-RU" altLang="ru-RU" dirty="0"/>
                <a:t>. Следовательно, угол между ними равен 90</a:t>
              </a:r>
              <a:r>
                <a:rPr lang="ru-RU" altLang="ru-RU" baseline="30000" dirty="0"/>
                <a:t>о</a:t>
              </a:r>
              <a:endParaRPr lang="ru-RU" altLang="ru-RU" dirty="0"/>
            </a:p>
          </p:txBody>
        </p:sp>
        <p:pic>
          <p:nvPicPr>
            <p:cNvPr id="119821" name="Picture 13">
              <a:extLst>
                <a:ext uri="{FF2B5EF4-FFF2-40B4-BE49-F238E27FC236}">
                  <a16:creationId xmlns:a16="http://schemas.microsoft.com/office/drawing/2014/main" id="{5E48DF5F-F89F-4001-9144-033130A07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56"/>
              <a:ext cx="2100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026">
            <a:extLst>
              <a:ext uri="{FF2B5EF4-FFF2-40B4-BE49-F238E27FC236}">
                <a16:creationId xmlns:a16="http://schemas.microsoft.com/office/drawing/2014/main" id="{C8FD4B27-5FA9-40F7-9897-C487CDB7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294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8. В </a:t>
            </a:r>
            <a:r>
              <a:rPr lang="ru-RU" altLang="ru-RU" dirty="0"/>
              <a:t>правильной пирамиде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SABCD</a:t>
            </a:r>
            <a:r>
              <a:rPr lang="en-US" altLang="ru-RU" dirty="0">
                <a:cs typeface="Times New Roman" panose="02020603050405020304" pitchFamily="18" charset="0"/>
              </a:rPr>
              <a:t>,</a:t>
            </a:r>
            <a:r>
              <a:rPr lang="ru-RU" altLang="ru-RU" dirty="0"/>
              <a:t> все ребра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точка </a:t>
            </a:r>
            <a:r>
              <a:rPr lang="en-US" altLang="ru-RU" i="1" dirty="0"/>
              <a:t>E </a:t>
            </a:r>
            <a:r>
              <a:rPr lang="ru-RU" altLang="ru-RU" dirty="0"/>
              <a:t>– середина ребра </a:t>
            </a:r>
            <a:r>
              <a:rPr lang="en-US" altLang="ru-RU" i="1" dirty="0"/>
              <a:t>SC</a:t>
            </a:r>
            <a:r>
              <a:rPr lang="en-US" altLang="ru-RU" dirty="0"/>
              <a:t>.</a:t>
            </a:r>
            <a:r>
              <a:rPr lang="en-US" altLang="ru-RU" i="1" dirty="0"/>
              <a:t> </a:t>
            </a:r>
            <a:r>
              <a:rPr lang="ru-RU" altLang="ru-RU" dirty="0"/>
              <a:t>Н</a:t>
            </a:r>
            <a:r>
              <a:rPr lang="ru-RU" altLang="ru-RU" dirty="0">
                <a:cs typeface="Times New Roman" panose="02020603050405020304" pitchFamily="18" charset="0"/>
              </a:rPr>
              <a:t>айдите </a:t>
            </a:r>
            <a:r>
              <a:rPr lang="ru-RU" altLang="ru-RU" dirty="0"/>
              <a:t>косинус угла между прямыми </a:t>
            </a:r>
            <a:r>
              <a:rPr lang="en-US" altLang="ru-RU" i="1" dirty="0"/>
              <a:t>AS </a:t>
            </a:r>
            <a:r>
              <a:rPr lang="ru-RU" altLang="ru-RU" dirty="0"/>
              <a:t>и </a:t>
            </a:r>
            <a:r>
              <a:rPr lang="en-US" altLang="ru-RU" i="1" dirty="0"/>
              <a:t>BE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i="1" dirty="0"/>
          </a:p>
        </p:txBody>
      </p:sp>
      <p:pic>
        <p:nvPicPr>
          <p:cNvPr id="117764" name="Picture 1028">
            <a:extLst>
              <a:ext uri="{FF2B5EF4-FFF2-40B4-BE49-F238E27FC236}">
                <a16:creationId xmlns:a16="http://schemas.microsoft.com/office/drawing/2014/main" id="{56441A7C-52C5-4401-863C-3CC215C40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3337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7765" name="Group 1029">
            <a:extLst>
              <a:ext uri="{FF2B5EF4-FFF2-40B4-BE49-F238E27FC236}">
                <a16:creationId xmlns:a16="http://schemas.microsoft.com/office/drawing/2014/main" id="{7E1DAED1-7D9C-435A-AFA5-74284A0022E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95400"/>
            <a:ext cx="9144000" cy="5176838"/>
            <a:chOff x="96" y="816"/>
            <a:chExt cx="5760" cy="32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766" name="Text Box 1030">
                  <a:extLst>
                    <a:ext uri="{FF2B5EF4-FFF2-40B4-BE49-F238E27FC236}">
                      <a16:creationId xmlns:a16="http://schemas.microsoft.com/office/drawing/2014/main" id="{9ED33D77-550C-48E5-8D37-76AF02B063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" y="3648"/>
                  <a:ext cx="1920" cy="4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Ответ:</a:t>
                  </a:r>
                  <a:r>
                    <a:rPr lang="en-US" altLang="ru-RU" dirty="0">
                      <a:solidFill>
                        <a:srgbClr val="FF33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altLang="ru-RU" dirty="0">
                      <a:solidFill>
                        <a:srgbClr val="FF3300"/>
                      </a:solidFill>
                    </a:rPr>
                    <a:t>.</a:t>
                  </a:r>
                  <a:r>
                    <a:rPr lang="ru-RU" altLang="ru-RU" dirty="0">
                      <a:solidFill>
                        <a:srgbClr val="FF33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7766" name="Text Box 1030">
                  <a:extLst>
                    <a:ext uri="{FF2B5EF4-FFF2-40B4-BE49-F238E27FC236}">
                      <a16:creationId xmlns:a16="http://schemas.microsoft.com/office/drawing/2014/main" id="{9ED33D77-550C-48E5-8D37-76AF02B063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8" y="3648"/>
                  <a:ext cx="1920" cy="429"/>
                </a:xfrm>
                <a:prstGeom prst="rect">
                  <a:avLst/>
                </a:prstGeom>
                <a:blipFill>
                  <a:blip r:embed="rId4"/>
                  <a:stretch>
                    <a:fillRect l="-3000" b="-714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767" name="Text Box 1031">
                  <a:extLst>
                    <a:ext uri="{FF2B5EF4-FFF2-40B4-BE49-F238E27FC236}">
                      <a16:creationId xmlns:a16="http://schemas.microsoft.com/office/drawing/2014/main" id="{AC629EC6-CB0C-4730-90C4-51A4D45985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2" y="816"/>
                  <a:ext cx="3408" cy="2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S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altLang="ru-RU" i="1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 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𝐵𝐸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</p:txBody>
            </p:sp>
          </mc:Choice>
          <mc:Fallback xmlns="">
            <p:sp>
              <p:nvSpPr>
                <p:cNvPr id="117767" name="Text Box 1031">
                  <a:extLst>
                    <a:ext uri="{FF2B5EF4-FFF2-40B4-BE49-F238E27FC236}">
                      <a16:creationId xmlns:a16="http://schemas.microsoft.com/office/drawing/2014/main" id="{AC629EC6-CB0C-4730-90C4-51A4D4598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52" y="816"/>
                  <a:ext cx="3408" cy="2137"/>
                </a:xfrm>
                <a:prstGeom prst="rect">
                  <a:avLst/>
                </a:prstGeom>
                <a:blipFill>
                  <a:blip r:embed="rId5"/>
                  <a:stretch>
                    <a:fillRect l="-1804" t="-1439" r="-1691" b="-71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770" name="Text Box 1034">
                  <a:extLst>
                    <a:ext uri="{FF2B5EF4-FFF2-40B4-BE49-F238E27FC236}">
                      <a16:creationId xmlns:a16="http://schemas.microsoft.com/office/drawing/2014/main" id="{19A72DBF-F15E-4703-9528-55A1B47699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" y="2928"/>
                  <a:ext cx="5760" cy="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Их скалярное произведение равно </a:t>
                  </a:r>
                  <a:r>
                    <a:rPr lang="en-US" altLang="ru-RU" dirty="0"/>
                    <a:t>0,5</a:t>
                  </a:r>
                  <a:r>
                    <a:rPr lang="ru-RU" altLang="ru-RU" dirty="0"/>
                    <a:t>. Их длины равны </a:t>
                  </a:r>
                  <a:r>
                    <a:rPr lang="en-US" altLang="ru-RU" dirty="0"/>
                    <a:t>1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       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Косинус угла между ними равен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altLang="ru-RU" dirty="0"/>
                    <a:t>.</a:t>
                  </a:r>
                  <a:endParaRPr lang="ru-RU" altLang="ru-RU" dirty="0"/>
                </a:p>
              </p:txBody>
            </p:sp>
          </mc:Choice>
          <mc:Fallback xmlns="">
            <p:sp>
              <p:nvSpPr>
                <p:cNvPr id="117770" name="Text Box 1034">
                  <a:extLst>
                    <a:ext uri="{FF2B5EF4-FFF2-40B4-BE49-F238E27FC236}">
                      <a16:creationId xmlns:a16="http://schemas.microsoft.com/office/drawing/2014/main" id="{19A72DBF-F15E-4703-9528-55A1B47699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" y="2928"/>
                  <a:ext cx="5760" cy="800"/>
                </a:xfrm>
                <a:prstGeom prst="rect">
                  <a:avLst/>
                </a:prstGeom>
                <a:blipFill>
                  <a:blip r:embed="rId6"/>
                  <a:stretch>
                    <a:fillRect l="-1000" b="-336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7774" name="Picture 1038">
              <a:extLst>
                <a:ext uri="{FF2B5EF4-FFF2-40B4-BE49-F238E27FC236}">
                  <a16:creationId xmlns:a16="http://schemas.microsoft.com/office/drawing/2014/main" id="{2380ED6D-19A5-404E-9B91-FF3EE7649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2100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EA8E04D8-6E15-4572-BFB5-6676121C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9. В </a:t>
            </a:r>
            <a:r>
              <a:rPr lang="ru-RU" altLang="ru-RU" dirty="0"/>
              <a:t>правильной пирамиде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SABCD</a:t>
            </a:r>
            <a:r>
              <a:rPr lang="en-US" altLang="ru-RU" dirty="0">
                <a:cs typeface="Times New Roman" panose="02020603050405020304" pitchFamily="18" charset="0"/>
              </a:rPr>
              <a:t>,</a:t>
            </a:r>
            <a:r>
              <a:rPr lang="ru-RU" altLang="ru-RU" dirty="0"/>
              <a:t> все ребра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точки </a:t>
            </a:r>
            <a:r>
              <a:rPr lang="en-US" altLang="ru-RU" i="1" dirty="0"/>
              <a:t>E</a:t>
            </a:r>
            <a:r>
              <a:rPr lang="ru-RU" altLang="ru-RU" dirty="0"/>
              <a:t>, </a:t>
            </a:r>
            <a:r>
              <a:rPr lang="en-US" altLang="ru-RU" i="1" dirty="0"/>
              <a:t>F </a:t>
            </a:r>
            <a:r>
              <a:rPr lang="ru-RU" altLang="ru-RU" dirty="0"/>
              <a:t>– середины ребер </a:t>
            </a:r>
            <a:r>
              <a:rPr lang="en-US" altLang="ru-RU" i="1" dirty="0"/>
              <a:t>SB </a:t>
            </a:r>
            <a:r>
              <a:rPr lang="ru-RU" altLang="ru-RU" dirty="0"/>
              <a:t>и </a:t>
            </a:r>
            <a:r>
              <a:rPr lang="en-US" altLang="ru-RU" i="1" dirty="0"/>
              <a:t>SC</a:t>
            </a:r>
            <a:r>
              <a:rPr lang="en-US" altLang="ru-RU" dirty="0"/>
              <a:t>.</a:t>
            </a:r>
            <a:r>
              <a:rPr lang="en-US" altLang="ru-RU" i="1" dirty="0"/>
              <a:t> </a:t>
            </a:r>
            <a:r>
              <a:rPr lang="ru-RU" altLang="ru-RU" dirty="0"/>
              <a:t>Н</a:t>
            </a:r>
            <a:r>
              <a:rPr lang="ru-RU" altLang="ru-RU" dirty="0">
                <a:cs typeface="Times New Roman" panose="02020603050405020304" pitchFamily="18" charset="0"/>
              </a:rPr>
              <a:t>айдите </a:t>
            </a:r>
            <a:r>
              <a:rPr lang="ru-RU" altLang="ru-RU" dirty="0"/>
              <a:t>косинус угла между прямыми </a:t>
            </a:r>
            <a:r>
              <a:rPr lang="en-US" altLang="ru-RU" i="1" dirty="0"/>
              <a:t>AE </a:t>
            </a:r>
            <a:r>
              <a:rPr lang="ru-RU" altLang="ru-RU" dirty="0"/>
              <a:t>и </a:t>
            </a:r>
            <a:r>
              <a:rPr lang="en-US" altLang="ru-RU" i="1" dirty="0"/>
              <a:t>BF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i="1" dirty="0"/>
          </a:p>
        </p:txBody>
      </p:sp>
      <p:pic>
        <p:nvPicPr>
          <p:cNvPr id="100388" name="Picture 36">
            <a:extLst>
              <a:ext uri="{FF2B5EF4-FFF2-40B4-BE49-F238E27FC236}">
                <a16:creationId xmlns:a16="http://schemas.microsoft.com/office/drawing/2014/main" id="{8C75C040-B969-4B77-934A-D8026F26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3337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0392" name="Group 40">
            <a:extLst>
              <a:ext uri="{FF2B5EF4-FFF2-40B4-BE49-F238E27FC236}">
                <a16:creationId xmlns:a16="http://schemas.microsoft.com/office/drawing/2014/main" id="{21F655EB-1182-48DA-A2C4-7123EED7F2DC}"/>
              </a:ext>
            </a:extLst>
          </p:cNvPr>
          <p:cNvGrpSpPr>
            <a:grpSpLocks/>
          </p:cNvGrpSpPr>
          <p:nvPr/>
        </p:nvGrpSpPr>
        <p:grpSpPr bwMode="auto">
          <a:xfrm>
            <a:off x="0" y="1593850"/>
            <a:ext cx="9144000" cy="4991100"/>
            <a:chOff x="0" y="1004"/>
            <a:chExt cx="5760" cy="3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379" name="Text Box 27">
                  <a:extLst>
                    <a:ext uri="{FF2B5EF4-FFF2-40B4-BE49-F238E27FC236}">
                      <a16:creationId xmlns:a16="http://schemas.microsoft.com/office/drawing/2014/main" id="{D7BDF9D5-3B20-4C03-BB5E-6997A2CE33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" y="3760"/>
                  <a:ext cx="1920" cy="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Ответ: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altLang="ru-RU" dirty="0">
                      <a:solidFill>
                        <a:srgbClr val="FF3300"/>
                      </a:solidFill>
                    </a:rPr>
                    <a:t>.</a:t>
                  </a:r>
                  <a:endParaRPr lang="ru-RU" altLang="ru-RU" dirty="0">
                    <a:solidFill>
                      <a:srgbClr val="FF3300"/>
                    </a:solidFill>
                  </a:endParaRPr>
                </a:p>
              </p:txBody>
            </p:sp>
          </mc:Choice>
          <mc:Fallback xmlns="">
            <p:sp>
              <p:nvSpPr>
                <p:cNvPr id="100379" name="Text Box 27">
                  <a:extLst>
                    <a:ext uri="{FF2B5EF4-FFF2-40B4-BE49-F238E27FC236}">
                      <a16:creationId xmlns:a16="http://schemas.microsoft.com/office/drawing/2014/main" id="{D7BDF9D5-3B20-4C03-BB5E-6997A2CE3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" y="3760"/>
                  <a:ext cx="1920" cy="388"/>
                </a:xfrm>
                <a:prstGeom prst="rect">
                  <a:avLst/>
                </a:prstGeom>
                <a:blipFill>
                  <a:blip r:embed="rId4"/>
                  <a:stretch>
                    <a:fillRect l="-3000" b="-891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380" name="Text Box 28">
                  <a:extLst>
                    <a:ext uri="{FF2B5EF4-FFF2-40B4-BE49-F238E27FC236}">
                      <a16:creationId xmlns:a16="http://schemas.microsoft.com/office/drawing/2014/main" id="{9BDA933D-9042-4B21-AC34-7261B82760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4" y="1004"/>
                  <a:ext cx="3456" cy="2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S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altLang="ru-RU" i="1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𝐴𝐸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𝐵𝐸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</a:p>
              </p:txBody>
            </p:sp>
          </mc:Choice>
          <mc:Fallback xmlns="">
            <p:sp>
              <p:nvSpPr>
                <p:cNvPr id="100380" name="Text Box 28">
                  <a:extLst>
                    <a:ext uri="{FF2B5EF4-FFF2-40B4-BE49-F238E27FC236}">
                      <a16:creationId xmlns:a16="http://schemas.microsoft.com/office/drawing/2014/main" id="{9BDA933D-9042-4B21-AC34-7261B8276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04" y="1004"/>
                  <a:ext cx="3456" cy="2020"/>
                </a:xfrm>
                <a:prstGeom prst="rect">
                  <a:avLst/>
                </a:prstGeom>
                <a:blipFill>
                  <a:blip r:embed="rId5"/>
                  <a:stretch>
                    <a:fillRect l="-1667" t="-1518" r="-1667" b="-75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383" name="Text Box 31">
                  <a:extLst>
                    <a:ext uri="{FF2B5EF4-FFF2-40B4-BE49-F238E27FC236}">
                      <a16:creationId xmlns:a16="http://schemas.microsoft.com/office/drawing/2014/main" id="{72DBB359-5F02-4AE4-B309-5EA73F7853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030"/>
                  <a:ext cx="5760" cy="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Их скалярное произведение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altLang="ru-RU" dirty="0"/>
                    <a:t> . </a:t>
                  </a:r>
                  <a:r>
                    <a:rPr lang="ru-RU" altLang="ru-RU" dirty="0"/>
                    <a:t>Их длины равны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        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Косинус угла между ними равен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altLang="ru-RU" dirty="0"/>
                    <a:t>.</a:t>
                  </a:r>
                  <a:endParaRPr lang="ru-RU" altLang="ru-RU" dirty="0"/>
                </a:p>
              </p:txBody>
            </p:sp>
          </mc:Choice>
          <mc:Fallback xmlns="">
            <p:sp>
              <p:nvSpPr>
                <p:cNvPr id="100383" name="Text Box 31">
                  <a:extLst>
                    <a:ext uri="{FF2B5EF4-FFF2-40B4-BE49-F238E27FC236}">
                      <a16:creationId xmlns:a16="http://schemas.microsoft.com/office/drawing/2014/main" id="{72DBB359-5F02-4AE4-B309-5EA73F7853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030"/>
                  <a:ext cx="5760" cy="758"/>
                </a:xfrm>
                <a:prstGeom prst="rect">
                  <a:avLst/>
                </a:prstGeom>
                <a:blipFill>
                  <a:blip r:embed="rId6"/>
                  <a:stretch>
                    <a:fillRect l="-1000" b="-406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0389" name="Picture 37">
              <a:extLst>
                <a:ext uri="{FF2B5EF4-FFF2-40B4-BE49-F238E27FC236}">
                  <a16:creationId xmlns:a16="http://schemas.microsoft.com/office/drawing/2014/main" id="{F458A5FC-6EA4-44A4-8CA2-DD48F49DE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8"/>
              <a:ext cx="2100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>
            <a:extLst>
              <a:ext uri="{FF2B5EF4-FFF2-40B4-BE49-F238E27FC236}">
                <a16:creationId xmlns:a16="http://schemas.microsoft.com/office/drawing/2014/main" id="{EAF592FC-8BB8-4503-90C2-51258584B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353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10. В </a:t>
            </a:r>
            <a:r>
              <a:rPr lang="ru-RU" altLang="ru-RU" dirty="0"/>
              <a:t>правильной пирамиде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SABCDEF</a:t>
            </a:r>
            <a:r>
              <a:rPr lang="en-US" altLang="ru-RU" dirty="0">
                <a:cs typeface="Times New Roman" panose="02020603050405020304" pitchFamily="18" charset="0"/>
              </a:rPr>
              <a:t>,</a:t>
            </a:r>
            <a:r>
              <a:rPr lang="ru-RU" altLang="ru-RU" dirty="0"/>
              <a:t> стороны основания которой равны 1, а боковые ребра равны 2,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точки </a:t>
            </a:r>
            <a:r>
              <a:rPr lang="en-US" altLang="ru-RU" i="1" dirty="0"/>
              <a:t>G </a:t>
            </a:r>
            <a:r>
              <a:rPr lang="ru-RU" altLang="ru-RU" dirty="0"/>
              <a:t>и </a:t>
            </a:r>
            <a:r>
              <a:rPr lang="en-US" altLang="ru-RU" i="1" dirty="0"/>
              <a:t>H </a:t>
            </a:r>
            <a:r>
              <a:rPr lang="ru-RU" altLang="ru-RU" dirty="0"/>
              <a:t>– середины ребер </a:t>
            </a:r>
            <a:r>
              <a:rPr lang="en-US" altLang="ru-RU" i="1" dirty="0"/>
              <a:t>SB </a:t>
            </a:r>
            <a:r>
              <a:rPr lang="ru-RU" altLang="ru-RU" dirty="0"/>
              <a:t>и </a:t>
            </a:r>
            <a:r>
              <a:rPr lang="en-US" altLang="ru-RU" i="1" dirty="0"/>
              <a:t>SC</a:t>
            </a:r>
            <a:r>
              <a:rPr lang="en-US" altLang="ru-RU" dirty="0"/>
              <a:t>.</a:t>
            </a:r>
            <a:r>
              <a:rPr lang="en-US" altLang="ru-RU" i="1" dirty="0"/>
              <a:t> </a:t>
            </a:r>
            <a:r>
              <a:rPr lang="ru-RU" altLang="ru-RU" dirty="0"/>
              <a:t>Н</a:t>
            </a:r>
            <a:r>
              <a:rPr lang="ru-RU" altLang="ru-RU" dirty="0">
                <a:cs typeface="Times New Roman" panose="02020603050405020304" pitchFamily="18" charset="0"/>
              </a:rPr>
              <a:t>айдите </a:t>
            </a:r>
            <a:r>
              <a:rPr lang="ru-RU" altLang="ru-RU" dirty="0"/>
              <a:t>косинус угла между прямыми </a:t>
            </a:r>
            <a:r>
              <a:rPr lang="en-US" altLang="ru-RU" i="1" dirty="0"/>
              <a:t>AG </a:t>
            </a:r>
            <a:r>
              <a:rPr lang="ru-RU" altLang="ru-RU" dirty="0"/>
              <a:t>и </a:t>
            </a:r>
            <a:r>
              <a:rPr lang="en-US" altLang="ru-RU" i="1" dirty="0"/>
              <a:t>BH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i="1" dirty="0"/>
          </a:p>
        </p:txBody>
      </p:sp>
      <p:pic>
        <p:nvPicPr>
          <p:cNvPr id="137233" name="Picture 17">
            <a:extLst>
              <a:ext uri="{FF2B5EF4-FFF2-40B4-BE49-F238E27FC236}">
                <a16:creationId xmlns:a16="http://schemas.microsoft.com/office/drawing/2014/main" id="{D5011AD0-CF0A-4E27-BA27-252DF135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2820988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7238" name="Group 22">
            <a:extLst>
              <a:ext uri="{FF2B5EF4-FFF2-40B4-BE49-F238E27FC236}">
                <a16:creationId xmlns:a16="http://schemas.microsoft.com/office/drawing/2014/main" id="{7C12BAF6-776D-4B87-88DC-AF0D28A8FEE8}"/>
              </a:ext>
            </a:extLst>
          </p:cNvPr>
          <p:cNvGrpSpPr>
            <a:grpSpLocks/>
          </p:cNvGrpSpPr>
          <p:nvPr/>
        </p:nvGrpSpPr>
        <p:grpSpPr bwMode="auto">
          <a:xfrm>
            <a:off x="0" y="1816100"/>
            <a:ext cx="9144000" cy="4818063"/>
            <a:chOff x="0" y="1144"/>
            <a:chExt cx="5760" cy="3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223" name="Text Box 7">
                  <a:extLst>
                    <a:ext uri="{FF2B5EF4-FFF2-40B4-BE49-F238E27FC236}">
                      <a16:creationId xmlns:a16="http://schemas.microsoft.com/office/drawing/2014/main" id="{193DB528-4254-410B-9E99-6961BBE554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" y="3792"/>
                  <a:ext cx="1920" cy="3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Ответ:</a:t>
                  </a:r>
                  <a:r>
                    <a:rPr lang="en-US" altLang="ru-RU" dirty="0">
                      <a:solidFill>
                        <a:srgbClr val="FF33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altLang="ru-RU" dirty="0">
                      <a:solidFill>
                        <a:srgbClr val="FF3300"/>
                      </a:solidFill>
                    </a:rPr>
                    <a:t>.</a:t>
                  </a:r>
                  <a:r>
                    <a:rPr lang="ru-RU" altLang="ru-RU" dirty="0">
                      <a:solidFill>
                        <a:srgbClr val="FF33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7223" name="Text Box 7">
                  <a:extLst>
                    <a:ext uri="{FF2B5EF4-FFF2-40B4-BE49-F238E27FC236}">
                      <a16:creationId xmlns:a16="http://schemas.microsoft.com/office/drawing/2014/main" id="{193DB528-4254-410B-9E99-6961BBE55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" y="3792"/>
                  <a:ext cx="1920" cy="387"/>
                </a:xfrm>
                <a:prstGeom prst="rect">
                  <a:avLst/>
                </a:prstGeom>
                <a:blipFill>
                  <a:blip r:embed="rId4"/>
                  <a:stretch>
                    <a:fillRect l="-3000" b="-9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224" name="Text Box 8">
                  <a:extLst>
                    <a:ext uri="{FF2B5EF4-FFF2-40B4-BE49-F238E27FC236}">
                      <a16:creationId xmlns:a16="http://schemas.microsoft.com/office/drawing/2014/main" id="{A08DEB2B-291F-4401-874B-1D735B44CB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4" y="1144"/>
                  <a:ext cx="3456" cy="19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/>
                    <a:t>Введем систему координат, считая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P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0, 1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S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</m:t>
                          </m:r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</a14:m>
                  <a:r>
                    <a:rPr lang="en-US" altLang="ru-RU" i="1" dirty="0"/>
                    <a:t>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𝐴𝐺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 </a:t>
                  </a:r>
                </a:p>
              </p:txBody>
            </p:sp>
          </mc:Choice>
          <mc:Fallback xmlns="">
            <p:sp>
              <p:nvSpPr>
                <p:cNvPr id="137224" name="Text Box 8">
                  <a:extLst>
                    <a:ext uri="{FF2B5EF4-FFF2-40B4-BE49-F238E27FC236}">
                      <a16:creationId xmlns:a16="http://schemas.microsoft.com/office/drawing/2014/main" id="{A08DEB2B-291F-4401-874B-1D735B44C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04" y="1144"/>
                  <a:ext cx="3456" cy="1914"/>
                </a:xfrm>
                <a:prstGeom prst="rect">
                  <a:avLst/>
                </a:prstGeom>
                <a:blipFill>
                  <a:blip r:embed="rId5"/>
                  <a:stretch>
                    <a:fillRect l="-1667" t="-1606" r="-1667" b="-100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227" name="Text Box 11">
                  <a:extLst>
                    <a:ext uri="{FF2B5EF4-FFF2-40B4-BE49-F238E27FC236}">
                      <a16:creationId xmlns:a16="http://schemas.microsoft.com/office/drawing/2014/main" id="{9A864E23-E5E1-4C13-9B6D-B6A288DE34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120"/>
                  <a:ext cx="5760" cy="7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Их скалярное произведение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altLang="ru-RU" dirty="0"/>
                    <a:t>. </a:t>
                  </a:r>
                  <a:r>
                    <a:rPr lang="ru-RU" altLang="ru-RU" dirty="0"/>
                    <a:t>Их длины равны </a:t>
                  </a:r>
                  <a:r>
                    <a:rPr lang="en-US" altLang="ru-RU" dirty="0"/>
                    <a:t>1.</a:t>
                  </a:r>
                  <a:r>
                    <a:rPr lang="ru-RU" altLang="ru-RU" dirty="0"/>
                    <a:t>         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ru-RU" altLang="ru-RU" dirty="0"/>
                    <a:t>Косинус угла между ними равен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</a:p>
              </p:txBody>
            </p:sp>
          </mc:Choice>
          <mc:Fallback xmlns="">
            <p:sp>
              <p:nvSpPr>
                <p:cNvPr id="137227" name="Text Box 11">
                  <a:extLst>
                    <a:ext uri="{FF2B5EF4-FFF2-40B4-BE49-F238E27FC236}">
                      <a16:creationId xmlns:a16="http://schemas.microsoft.com/office/drawing/2014/main" id="{9A864E23-E5E1-4C13-9B6D-B6A288DE34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120"/>
                  <a:ext cx="5760" cy="716"/>
                </a:xfrm>
                <a:prstGeom prst="rect">
                  <a:avLst/>
                </a:prstGeom>
                <a:blipFill>
                  <a:blip r:embed="rId6"/>
                  <a:stretch>
                    <a:fillRect l="-1000" b="-430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7234" name="Picture 18">
              <a:extLst>
                <a:ext uri="{FF2B5EF4-FFF2-40B4-BE49-F238E27FC236}">
                  <a16:creationId xmlns:a16="http://schemas.microsoft.com/office/drawing/2014/main" id="{E1519BDE-F17F-4387-8CCD-5C2AE8854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392"/>
              <a:ext cx="1777" cy="1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0" y="147642"/>
            <a:ext cx="91805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Учебники и пособия, входящие в УМК по геометрии издательства «Мнемозина». </a:t>
            </a:r>
            <a:endParaRPr lang="en-US" sz="2000" dirty="0"/>
          </a:p>
          <a:p>
            <a:pPr marL="0" indent="0" algn="ctr"/>
            <a:r>
              <a:rPr lang="ru-RU" sz="2000" dirty="0"/>
              <a:t>Учебники имеют гриф «Рекомендовано»</a:t>
            </a:r>
            <a:r>
              <a:rPr lang="en-US" sz="2000" dirty="0"/>
              <a:t> </a:t>
            </a:r>
            <a:r>
              <a:rPr lang="ru-RU" sz="2000" dirty="0"/>
              <a:t>и входят в Федеральный 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044415"/>
            <a:ext cx="2094931" cy="270004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8448" y="1052736"/>
            <a:ext cx="2034388" cy="2708366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142" y="3933342"/>
            <a:ext cx="2034421" cy="270004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3445" y="3933342"/>
            <a:ext cx="2034421" cy="270004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583158" y="3921732"/>
            <a:ext cx="4099769" cy="2787404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48C5862D-0BF1-4A88-8D14-09A1AA05F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" y="1036090"/>
            <a:ext cx="1935537" cy="270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68A5A0BE-D2F3-43FF-BB08-EC2CAB345B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54" y="1044415"/>
            <a:ext cx="1929987" cy="270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2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id="{B204AEE6-DEC3-4A9B-9A99-6ED45ACD6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5" y="28231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11. В </a:t>
            </a:r>
            <a:r>
              <a:rPr lang="ru-RU" altLang="ru-RU" dirty="0"/>
              <a:t>правильной </a:t>
            </a:r>
            <a:r>
              <a:rPr lang="en-US" altLang="ru-RU" dirty="0"/>
              <a:t>3</a:t>
            </a:r>
            <a:r>
              <a:rPr lang="ru-RU" altLang="ru-RU" dirty="0"/>
              <a:t>-й призме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ABCA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B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C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/>
              <a:t>, ребра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найдите </a:t>
            </a:r>
            <a:r>
              <a:rPr lang="ru-RU" altLang="ru-RU" dirty="0"/>
              <a:t>косинус угла</a:t>
            </a:r>
            <a:r>
              <a:rPr lang="ru-RU" altLang="ru-RU" dirty="0">
                <a:cs typeface="Times New Roman" panose="02020603050405020304" pitchFamily="18" charset="0"/>
              </a:rPr>
              <a:t> между прямыми</a:t>
            </a:r>
            <a:r>
              <a:rPr lang="en-US" altLang="ru-RU" dirty="0"/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en-US" altLang="ru-RU" i="1" dirty="0"/>
              <a:t>B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en-US" altLang="ru-RU" i="1" dirty="0"/>
              <a:t>BC</a:t>
            </a:r>
            <a:r>
              <a:rPr lang="en-US" altLang="ru-RU" baseline="-25000" dirty="0"/>
              <a:t>1</a:t>
            </a:r>
            <a:r>
              <a:rPr lang="ru-RU" altLang="ru-RU" i="1" dirty="0"/>
              <a:t>.</a:t>
            </a:r>
          </a:p>
        </p:txBody>
      </p:sp>
      <p:pic>
        <p:nvPicPr>
          <p:cNvPr id="107539" name="Picture 19">
            <a:extLst>
              <a:ext uri="{FF2B5EF4-FFF2-40B4-BE49-F238E27FC236}">
                <a16:creationId xmlns:a16="http://schemas.microsoft.com/office/drawing/2014/main" id="{0663B3FA-346E-488A-9925-D6F61367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992438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7542" name="Group 22">
            <a:extLst>
              <a:ext uri="{FF2B5EF4-FFF2-40B4-BE49-F238E27FC236}">
                <a16:creationId xmlns:a16="http://schemas.microsoft.com/office/drawing/2014/main" id="{1B2F440A-F91E-4EA9-84EE-191AA371E5C5}"/>
              </a:ext>
            </a:extLst>
          </p:cNvPr>
          <p:cNvGrpSpPr>
            <a:grpSpLocks/>
          </p:cNvGrpSpPr>
          <p:nvPr/>
        </p:nvGrpSpPr>
        <p:grpSpPr bwMode="auto">
          <a:xfrm>
            <a:off x="0" y="1668463"/>
            <a:ext cx="9144000" cy="4656138"/>
            <a:chOff x="0" y="1051"/>
            <a:chExt cx="5760" cy="2933"/>
          </a:xfrm>
        </p:grpSpPr>
        <p:sp>
          <p:nvSpPr>
            <p:cNvPr id="107529" name="Text Box 9">
              <a:extLst>
                <a:ext uri="{FF2B5EF4-FFF2-40B4-BE49-F238E27FC236}">
                  <a16:creationId xmlns:a16="http://schemas.microsoft.com/office/drawing/2014/main" id="{05799B13-0C6E-48C3-B598-3CA90717F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696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 0,25.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532" name="Text Box 12">
                  <a:extLst>
                    <a:ext uri="{FF2B5EF4-FFF2-40B4-BE49-F238E27FC236}">
                      <a16:creationId xmlns:a16="http://schemas.microsoft.com/office/drawing/2014/main" id="{9B3F6DCD-EECC-419A-BD8F-C2A592D1FF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1051"/>
                  <a:ext cx="3360" cy="19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dirty="0"/>
                    <a:t>ведем систему координат, считая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ru-RU" i="1" dirty="0"/>
                    <a:t>D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B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0, 0, 1</m:t>
                          </m:r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 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</p:txBody>
            </p:sp>
          </mc:Choice>
          <mc:Fallback xmlns="">
            <p:sp>
              <p:nvSpPr>
                <p:cNvPr id="107532" name="Text Box 12">
                  <a:extLst>
                    <a:ext uri="{FF2B5EF4-FFF2-40B4-BE49-F238E27FC236}">
                      <a16:creationId xmlns:a16="http://schemas.microsoft.com/office/drawing/2014/main" id="{9B3F6DCD-EECC-419A-BD8F-C2A592D1F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1051"/>
                  <a:ext cx="3360" cy="1989"/>
                </a:xfrm>
                <a:prstGeom prst="rect">
                  <a:avLst/>
                </a:prstGeom>
                <a:blipFill>
                  <a:blip r:embed="rId3"/>
                  <a:stretch>
                    <a:fillRect l="-1714" t="-1544" r="-1714" b="-96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537" name="Text Box 17">
                  <a:extLst>
                    <a:ext uri="{FF2B5EF4-FFF2-40B4-BE49-F238E27FC236}">
                      <a16:creationId xmlns:a16="http://schemas.microsoft.com/office/drawing/2014/main" id="{4A21FDB2-3F1B-4030-938C-3AABCDDE42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120"/>
                  <a:ext cx="5760" cy="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/>
                    <a:t>Их скалярное произведение равно 0</a:t>
                  </a:r>
                  <a:r>
                    <a:rPr lang="en-US" altLang="ru-RU" dirty="0"/>
                    <a:t>,5, </a:t>
                  </a:r>
                  <a:r>
                    <a:rPr lang="ru-RU" altLang="ru-RU" dirty="0"/>
                    <a:t>Длины равны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ru-RU" altLang="ru-RU" dirty="0"/>
                    <a:t>.  Косинус угла между ними равен 0,25.</a:t>
                  </a:r>
                </a:p>
              </p:txBody>
            </p:sp>
          </mc:Choice>
          <mc:Fallback xmlns="">
            <p:sp>
              <p:nvSpPr>
                <p:cNvPr id="107537" name="Text Box 17">
                  <a:extLst>
                    <a:ext uri="{FF2B5EF4-FFF2-40B4-BE49-F238E27FC236}">
                      <a16:creationId xmlns:a16="http://schemas.microsoft.com/office/drawing/2014/main" id="{4A21FDB2-3F1B-4030-938C-3AABCDDE42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120"/>
                  <a:ext cx="5760" cy="556"/>
                </a:xfrm>
                <a:prstGeom prst="rect">
                  <a:avLst/>
                </a:prstGeom>
                <a:blipFill>
                  <a:blip r:embed="rId4"/>
                  <a:stretch>
                    <a:fillRect l="-1000" t="-1389" b="-1319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7541" name="Picture 21">
              <a:extLst>
                <a:ext uri="{FF2B5EF4-FFF2-40B4-BE49-F238E27FC236}">
                  <a16:creationId xmlns:a16="http://schemas.microsoft.com/office/drawing/2014/main" id="{0FFDFD7A-34F4-4E7B-894E-6E2AB669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04"/>
              <a:ext cx="1885" cy="1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>
            <a:extLst>
              <a:ext uri="{FF2B5EF4-FFF2-40B4-BE49-F238E27FC236}">
                <a16:creationId xmlns:a16="http://schemas.microsoft.com/office/drawing/2014/main" id="{722901E4-6701-48EC-B612-48A666D31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53824"/>
            <a:ext cx="89154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12. В </a:t>
            </a:r>
            <a:r>
              <a:rPr lang="ru-RU" altLang="ru-RU" dirty="0"/>
              <a:t>правильной 6-й призме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ABCDEFA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D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E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/>
              <a:t>, рёбра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найдите </a:t>
            </a:r>
            <a:r>
              <a:rPr lang="ru-RU" altLang="ru-RU" dirty="0"/>
              <a:t>угол</a:t>
            </a:r>
            <a:r>
              <a:rPr lang="ru-RU" altLang="ru-RU" dirty="0">
                <a:cs typeface="Times New Roman" panose="02020603050405020304" pitchFamily="18" charset="0"/>
              </a:rPr>
              <a:t> между прямыми</a:t>
            </a:r>
            <a:r>
              <a:rPr lang="en-US" altLang="ru-RU" dirty="0"/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i="1" dirty="0"/>
              <a:t>С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en-US" altLang="ru-RU" i="1" dirty="0"/>
              <a:t>BE</a:t>
            </a:r>
            <a:r>
              <a:rPr lang="ru-RU" altLang="ru-RU" i="1" dirty="0"/>
              <a:t>.</a:t>
            </a:r>
          </a:p>
        </p:txBody>
      </p:sp>
      <p:pic>
        <p:nvPicPr>
          <p:cNvPr id="136196" name="Picture 4">
            <a:extLst>
              <a:ext uri="{FF2B5EF4-FFF2-40B4-BE49-F238E27FC236}">
                <a16:creationId xmlns:a16="http://schemas.microsoft.com/office/drawing/2014/main" id="{3B00B5D6-16F8-4248-AD2D-6E520DE9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013075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6197" name="Group 5">
            <a:extLst>
              <a:ext uri="{FF2B5EF4-FFF2-40B4-BE49-F238E27FC236}">
                <a16:creationId xmlns:a16="http://schemas.microsoft.com/office/drawing/2014/main" id="{D835457D-0F63-413C-92FE-ED3C604D44F2}"/>
              </a:ext>
            </a:extLst>
          </p:cNvPr>
          <p:cNvGrpSpPr>
            <a:grpSpLocks/>
          </p:cNvGrpSpPr>
          <p:nvPr/>
        </p:nvGrpSpPr>
        <p:grpSpPr bwMode="auto">
          <a:xfrm>
            <a:off x="0" y="1905000"/>
            <a:ext cx="9144000" cy="4114800"/>
            <a:chOff x="0" y="1200"/>
            <a:chExt cx="5760" cy="2592"/>
          </a:xfrm>
        </p:grpSpPr>
        <p:sp>
          <p:nvSpPr>
            <p:cNvPr id="136198" name="Text Box 6">
              <a:extLst>
                <a:ext uri="{FF2B5EF4-FFF2-40B4-BE49-F238E27FC236}">
                  <a16:creationId xmlns:a16="http://schemas.microsoft.com/office/drawing/2014/main" id="{FB40DC55-A017-4EF0-8E75-842ADF8CA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504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 90</a:t>
              </a:r>
              <a:r>
                <a:rPr lang="ru-RU" altLang="ru-RU" baseline="30000">
                  <a:solidFill>
                    <a:srgbClr val="FF3300"/>
                  </a:solidFill>
                </a:rPr>
                <a:t>о</a:t>
              </a:r>
              <a:r>
                <a:rPr lang="ru-RU" altLang="ru-RU">
                  <a:solidFill>
                    <a:srgbClr val="FF3300"/>
                  </a:solidFill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199" name="Text Box 7">
                  <a:extLst>
                    <a:ext uri="{FF2B5EF4-FFF2-40B4-BE49-F238E27FC236}">
                      <a16:creationId xmlns:a16="http://schemas.microsoft.com/office/drawing/2014/main" id="{9B998419-251C-4A51-95E2-D045A5817C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1200"/>
                  <a:ext cx="3360" cy="17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dirty="0"/>
                    <a:t>ведем систему координат, считая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G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0, 1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ru-RU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0, 0, 1</m:t>
                          </m:r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  <a:endParaRPr lang="en-US" altLang="ru-RU" dirty="0"/>
                </a:p>
              </p:txBody>
            </p:sp>
          </mc:Choice>
          <mc:Fallback xmlns="">
            <p:sp>
              <p:nvSpPr>
                <p:cNvPr id="136199" name="Text Box 7">
                  <a:extLst>
                    <a:ext uri="{FF2B5EF4-FFF2-40B4-BE49-F238E27FC236}">
                      <a16:creationId xmlns:a16="http://schemas.microsoft.com/office/drawing/2014/main" id="{9B998419-251C-4A51-95E2-D045A5817C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1200"/>
                  <a:ext cx="3360" cy="1764"/>
                </a:xfrm>
                <a:prstGeom prst="rect">
                  <a:avLst/>
                </a:prstGeom>
                <a:blipFill>
                  <a:blip r:embed="rId3"/>
                  <a:stretch>
                    <a:fillRect l="-1714" t="-1743" r="-1714" b="-392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6200" name="Picture 8">
              <a:extLst>
                <a:ext uri="{FF2B5EF4-FFF2-40B4-BE49-F238E27FC236}">
                  <a16:creationId xmlns:a16="http://schemas.microsoft.com/office/drawing/2014/main" id="{EA46F36A-9295-4FFA-9FE9-F53A20501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48"/>
              <a:ext cx="1898" cy="1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6203" name="Text Box 11">
              <a:extLst>
                <a:ext uri="{FF2B5EF4-FFF2-40B4-BE49-F238E27FC236}">
                  <a16:creationId xmlns:a16="http://schemas.microsoft.com/office/drawing/2014/main" id="{F0B1533D-ED91-479C-9BF0-D54D0C54B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20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Их скалярное произведение равно 0. Угол между ними равен 90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>
            <a:extLst>
              <a:ext uri="{FF2B5EF4-FFF2-40B4-BE49-F238E27FC236}">
                <a16:creationId xmlns:a16="http://schemas.microsoft.com/office/drawing/2014/main" id="{6E20C466-5992-44BA-A4E8-C07146DEA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3958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13. В </a:t>
            </a:r>
            <a:r>
              <a:rPr lang="ru-RU" altLang="ru-RU" dirty="0"/>
              <a:t>правильной 6-й призме </a:t>
            </a:r>
            <a:r>
              <a:rPr lang="en-US" altLang="ru-RU" sz="2400" i="1" dirty="0">
                <a:cs typeface="Times New Roman" panose="02020603050405020304" pitchFamily="18" charset="0"/>
              </a:rPr>
              <a:t>ABCDEFA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D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E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/>
              <a:t>, рёбра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найдите </a:t>
            </a:r>
            <a:r>
              <a:rPr lang="ru-RU" altLang="ru-RU" dirty="0"/>
              <a:t>угол</a:t>
            </a:r>
            <a:r>
              <a:rPr lang="ru-RU" altLang="ru-RU" dirty="0">
                <a:cs typeface="Times New Roman" panose="02020603050405020304" pitchFamily="18" charset="0"/>
              </a:rPr>
              <a:t> между прямыми</a:t>
            </a:r>
            <a:r>
              <a:rPr lang="en-US" altLang="ru-RU" dirty="0"/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en-US" altLang="ru-RU" i="1" dirty="0"/>
              <a:t>B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en-US" altLang="ru-RU" i="1" dirty="0"/>
              <a:t>BE</a:t>
            </a:r>
            <a:r>
              <a:rPr lang="en-US" altLang="ru-RU" baseline="-25000" dirty="0"/>
              <a:t>1</a:t>
            </a:r>
            <a:r>
              <a:rPr lang="ru-RU" altLang="ru-RU" i="1" dirty="0"/>
              <a:t>.</a:t>
            </a:r>
          </a:p>
        </p:txBody>
      </p:sp>
      <p:pic>
        <p:nvPicPr>
          <p:cNvPr id="109576" name="Picture 8">
            <a:extLst>
              <a:ext uri="{FF2B5EF4-FFF2-40B4-BE49-F238E27FC236}">
                <a16:creationId xmlns:a16="http://schemas.microsoft.com/office/drawing/2014/main" id="{062869FD-811F-4AE4-BDF2-7806A1CA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013075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9585" name="Group 17">
            <a:extLst>
              <a:ext uri="{FF2B5EF4-FFF2-40B4-BE49-F238E27FC236}">
                <a16:creationId xmlns:a16="http://schemas.microsoft.com/office/drawing/2014/main" id="{F41D9A2F-E617-4709-AA54-4D549A7E544B}"/>
              </a:ext>
            </a:extLst>
          </p:cNvPr>
          <p:cNvGrpSpPr>
            <a:grpSpLocks/>
          </p:cNvGrpSpPr>
          <p:nvPr/>
        </p:nvGrpSpPr>
        <p:grpSpPr bwMode="auto">
          <a:xfrm>
            <a:off x="0" y="1905000"/>
            <a:ext cx="9144000" cy="4114800"/>
            <a:chOff x="0" y="1200"/>
            <a:chExt cx="5760" cy="2592"/>
          </a:xfrm>
        </p:grpSpPr>
        <p:pic>
          <p:nvPicPr>
            <p:cNvPr id="109577" name="Picture 9">
              <a:extLst>
                <a:ext uri="{FF2B5EF4-FFF2-40B4-BE49-F238E27FC236}">
                  <a16:creationId xmlns:a16="http://schemas.microsoft.com/office/drawing/2014/main" id="{E9233F61-FA45-482A-B4FB-A23F63FAB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00"/>
              <a:ext cx="1898" cy="1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9579" name="Text Box 11">
              <a:extLst>
                <a:ext uri="{FF2B5EF4-FFF2-40B4-BE49-F238E27FC236}">
                  <a16:creationId xmlns:a16="http://schemas.microsoft.com/office/drawing/2014/main" id="{B7AC3C65-2402-4D4A-942B-E1D66099C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504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 90</a:t>
              </a:r>
              <a:r>
                <a:rPr lang="ru-RU" altLang="ru-RU" baseline="30000">
                  <a:solidFill>
                    <a:srgbClr val="FF3300"/>
                  </a:solidFill>
                </a:rPr>
                <a:t>о</a:t>
              </a:r>
              <a:r>
                <a:rPr lang="ru-RU" altLang="ru-RU">
                  <a:solidFill>
                    <a:srgbClr val="FF3300"/>
                  </a:solidFill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580" name="Text Box 12">
                  <a:extLst>
                    <a:ext uri="{FF2B5EF4-FFF2-40B4-BE49-F238E27FC236}">
                      <a16:creationId xmlns:a16="http://schemas.microsoft.com/office/drawing/2014/main" id="{90F86993-E192-4EAC-A27A-ACE4D2857E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1200"/>
                  <a:ext cx="3360" cy="2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dirty="0"/>
                    <a:t>ведем систему координат, считая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G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0, 1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ru-RU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0, 0, 1</m:t>
                          </m:r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r>
                    <a:rPr lang="ru-RU" altLang="ru-RU" dirty="0"/>
                    <a:t> </a:t>
                  </a:r>
                </a:p>
                <a:p>
                  <a:pPr algn="just">
                    <a:spcBef>
                      <a:spcPct val="50000"/>
                    </a:spcBef>
                  </a:pPr>
                  <a:endParaRPr lang="en-US" altLang="ru-RU" dirty="0"/>
                </a:p>
              </p:txBody>
            </p:sp>
          </mc:Choice>
          <mc:Fallback xmlns="">
            <p:sp>
              <p:nvSpPr>
                <p:cNvPr id="109580" name="Text Box 12">
                  <a:extLst>
                    <a:ext uri="{FF2B5EF4-FFF2-40B4-BE49-F238E27FC236}">
                      <a16:creationId xmlns:a16="http://schemas.microsoft.com/office/drawing/2014/main" id="{90F86993-E192-4EAC-A27A-ACE4D2857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1200"/>
                  <a:ext cx="3360" cy="2135"/>
                </a:xfrm>
                <a:prstGeom prst="rect">
                  <a:avLst/>
                </a:prstGeom>
                <a:blipFill>
                  <a:blip r:embed="rId4"/>
                  <a:stretch>
                    <a:fillRect l="-1714" t="-1441" r="-171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584" name="Text Box 16">
              <a:extLst>
                <a:ext uri="{FF2B5EF4-FFF2-40B4-BE49-F238E27FC236}">
                  <a16:creationId xmlns:a16="http://schemas.microsoft.com/office/drawing/2014/main" id="{BE7014EB-8328-4D98-B60A-771935220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20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Их скалярное произведение равно 0. Угол между ними равен 90</a:t>
              </a:r>
              <a:r>
                <a:rPr lang="ru-RU" altLang="ru-RU" baseline="30000"/>
                <a:t>о</a:t>
              </a:r>
              <a:r>
                <a:rPr lang="ru-RU" altLang="ru-RU"/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A62AD8A4-0EF6-44D5-A761-F2DD73E71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729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14. В </a:t>
            </a:r>
            <a:r>
              <a:rPr lang="ru-RU" altLang="ru-RU" dirty="0"/>
              <a:t>правильной 6-й призме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ABCDEFA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D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E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/>
              <a:t>, рёбра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найдите </a:t>
            </a:r>
            <a:r>
              <a:rPr lang="ru-RU" altLang="ru-RU" dirty="0"/>
              <a:t>косинус угла</a:t>
            </a:r>
            <a:r>
              <a:rPr lang="ru-RU" altLang="ru-RU" dirty="0">
                <a:cs typeface="Times New Roman" panose="02020603050405020304" pitchFamily="18" charset="0"/>
              </a:rPr>
              <a:t> между прямыми</a:t>
            </a:r>
            <a:r>
              <a:rPr lang="en-US" altLang="ru-RU" dirty="0"/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AB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en-US" altLang="ru-RU" i="1" dirty="0"/>
              <a:t>BD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ru-RU" altLang="ru-RU" i="1" dirty="0"/>
              <a:t>.</a:t>
            </a:r>
          </a:p>
        </p:txBody>
      </p:sp>
      <p:pic>
        <p:nvPicPr>
          <p:cNvPr id="88074" name="Picture 10">
            <a:extLst>
              <a:ext uri="{FF2B5EF4-FFF2-40B4-BE49-F238E27FC236}">
                <a16:creationId xmlns:a16="http://schemas.microsoft.com/office/drawing/2014/main" id="{797C047D-5F7C-46BF-B47C-42AED94E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13075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8086" name="Group 22">
            <a:extLst>
              <a:ext uri="{FF2B5EF4-FFF2-40B4-BE49-F238E27FC236}">
                <a16:creationId xmlns:a16="http://schemas.microsoft.com/office/drawing/2014/main" id="{ED0CDFDE-8D78-42CB-ACC2-3E79F21018DE}"/>
              </a:ext>
            </a:extLst>
          </p:cNvPr>
          <p:cNvGrpSpPr>
            <a:grpSpLocks/>
          </p:cNvGrpSpPr>
          <p:nvPr/>
        </p:nvGrpSpPr>
        <p:grpSpPr bwMode="auto">
          <a:xfrm>
            <a:off x="0" y="1905000"/>
            <a:ext cx="9144000" cy="4719638"/>
            <a:chOff x="0" y="1200"/>
            <a:chExt cx="5760" cy="2973"/>
          </a:xfrm>
        </p:grpSpPr>
        <p:pic>
          <p:nvPicPr>
            <p:cNvPr id="88075" name="Picture 11">
              <a:extLst>
                <a:ext uri="{FF2B5EF4-FFF2-40B4-BE49-F238E27FC236}">
                  <a16:creationId xmlns:a16="http://schemas.microsoft.com/office/drawing/2014/main" id="{65ACCB9F-7936-4548-A200-5162026A2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00"/>
              <a:ext cx="1898" cy="1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078" name="Text Box 14">
                  <a:extLst>
                    <a:ext uri="{FF2B5EF4-FFF2-40B4-BE49-F238E27FC236}">
                      <a16:creationId xmlns:a16="http://schemas.microsoft.com/office/drawing/2014/main" id="{3154ED8F-BB80-49C4-BC85-5E8357B0B1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3744"/>
                  <a:ext cx="1632" cy="4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Ответ.</a:t>
                  </a:r>
                  <a:r>
                    <a:rPr lang="en-US" altLang="ru-RU" dirty="0">
                      <a:solidFill>
                        <a:srgbClr val="FF33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dirty="0">
                      <a:solidFill>
                        <a:srgbClr val="FF33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8078" name="Text Box 14">
                  <a:extLst>
                    <a:ext uri="{FF2B5EF4-FFF2-40B4-BE49-F238E27FC236}">
                      <a16:creationId xmlns:a16="http://schemas.microsoft.com/office/drawing/2014/main" id="{3154ED8F-BB80-49C4-BC85-5E8357B0B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6" y="3744"/>
                  <a:ext cx="1632" cy="429"/>
                </a:xfrm>
                <a:prstGeom prst="rect">
                  <a:avLst/>
                </a:prstGeom>
                <a:blipFill>
                  <a:blip r:embed="rId4"/>
                  <a:stretch>
                    <a:fillRect l="-3765" b="-714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079" name="Text Box 15">
                  <a:extLst>
                    <a:ext uri="{FF2B5EF4-FFF2-40B4-BE49-F238E27FC236}">
                      <a16:creationId xmlns:a16="http://schemas.microsoft.com/office/drawing/2014/main" id="{2E1198FB-4406-485A-94F1-B4FF6CA672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1200"/>
                  <a:ext cx="3360" cy="18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dirty="0"/>
                    <a:t>ведем систему координат, считая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G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0, 1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ru-RU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0, 0, 1</m:t>
                          </m:r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</a:p>
              </p:txBody>
            </p:sp>
          </mc:Choice>
          <mc:Fallback xmlns="">
            <p:sp>
              <p:nvSpPr>
                <p:cNvPr id="88079" name="Text Box 15">
                  <a:extLst>
                    <a:ext uri="{FF2B5EF4-FFF2-40B4-BE49-F238E27FC236}">
                      <a16:creationId xmlns:a16="http://schemas.microsoft.com/office/drawing/2014/main" id="{2E1198FB-4406-485A-94F1-B4FF6CA672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1200"/>
                  <a:ext cx="3360" cy="1873"/>
                </a:xfrm>
                <a:prstGeom prst="rect">
                  <a:avLst/>
                </a:prstGeom>
                <a:blipFill>
                  <a:blip r:embed="rId5"/>
                  <a:stretch>
                    <a:fillRect l="-1714" t="-1643" r="-1714" b="-102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082" name="Text Box 18">
                  <a:extLst>
                    <a:ext uri="{FF2B5EF4-FFF2-40B4-BE49-F238E27FC236}">
                      <a16:creationId xmlns:a16="http://schemas.microsoft.com/office/drawing/2014/main" id="{6594D895-D225-42BA-AC84-A2581AB7D8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120"/>
                  <a:ext cx="5760" cy="3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/>
                    <a:t>Их скалярное произведение равно </a:t>
                  </a:r>
                  <a:r>
                    <a:rPr lang="en-US" altLang="ru-RU" dirty="0"/>
                    <a:t>1</a:t>
                  </a:r>
                  <a:r>
                    <a:rPr lang="ru-RU" altLang="ru-RU" dirty="0"/>
                    <a:t>. Длины равны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ru-RU" altLang="ru-RU" dirty="0"/>
                    <a:t> и 2.</a:t>
                  </a:r>
                </a:p>
              </p:txBody>
            </p:sp>
          </mc:Choice>
          <mc:Fallback xmlns="">
            <p:sp>
              <p:nvSpPr>
                <p:cNvPr id="88082" name="Text Box 18">
                  <a:extLst>
                    <a:ext uri="{FF2B5EF4-FFF2-40B4-BE49-F238E27FC236}">
                      <a16:creationId xmlns:a16="http://schemas.microsoft.com/office/drawing/2014/main" id="{6594D895-D225-42BA-AC84-A2581AB7D8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120"/>
                  <a:ext cx="5760" cy="324"/>
                </a:xfrm>
                <a:prstGeom prst="rect">
                  <a:avLst/>
                </a:prstGeom>
                <a:blipFill>
                  <a:blip r:embed="rId6"/>
                  <a:stretch>
                    <a:fillRect l="-1000" t="-2381" b="-2261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084" name="Text Box 20">
                  <a:extLst>
                    <a:ext uri="{FF2B5EF4-FFF2-40B4-BE49-F238E27FC236}">
                      <a16:creationId xmlns:a16="http://schemas.microsoft.com/office/drawing/2014/main" id="{2EF68E5C-29C1-4DFE-9844-A03CE52D96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408"/>
                  <a:ext cx="5760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/>
                    <a:t>Косинус угла между ними равен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dirty="0"/>
                    <a:t> </a:t>
                  </a:r>
                </a:p>
              </p:txBody>
            </p:sp>
          </mc:Choice>
          <mc:Fallback xmlns="">
            <p:sp>
              <p:nvSpPr>
                <p:cNvPr id="88084" name="Text Box 20">
                  <a:extLst>
                    <a:ext uri="{FF2B5EF4-FFF2-40B4-BE49-F238E27FC236}">
                      <a16:creationId xmlns:a16="http://schemas.microsoft.com/office/drawing/2014/main" id="{2EF68E5C-29C1-4DFE-9844-A03CE52D96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408"/>
                  <a:ext cx="5760" cy="439"/>
                </a:xfrm>
                <a:prstGeom prst="rect">
                  <a:avLst/>
                </a:prstGeom>
                <a:blipFill>
                  <a:blip r:embed="rId7"/>
                  <a:stretch>
                    <a:fillRect l="-1000" b="-438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26B41DE6-56FC-42F6-A788-63A320659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3824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15. В </a:t>
            </a:r>
            <a:r>
              <a:rPr lang="ru-RU" altLang="ru-RU" dirty="0"/>
              <a:t>правильной 6-й призме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ABCDEFA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D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E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/>
              <a:t>, рёбра которой равны 1,</a:t>
            </a:r>
            <a:r>
              <a:rPr lang="ru-RU" altLang="ru-RU" dirty="0">
                <a:cs typeface="Times New Roman" panose="02020603050405020304" pitchFamily="18" charset="0"/>
              </a:rPr>
              <a:t> найдите </a:t>
            </a:r>
            <a:r>
              <a:rPr lang="ru-RU" altLang="ru-RU" dirty="0"/>
              <a:t>косинус угла</a:t>
            </a:r>
            <a:r>
              <a:rPr lang="ru-RU" altLang="ru-RU" dirty="0">
                <a:cs typeface="Times New Roman" panose="02020603050405020304" pitchFamily="18" charset="0"/>
              </a:rPr>
              <a:t> между прямыми</a:t>
            </a:r>
            <a:r>
              <a:rPr lang="en-US" altLang="ru-RU" dirty="0"/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en-US" altLang="ru-RU" i="1" dirty="0"/>
              <a:t>C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en-US" altLang="ru-RU" i="1" dirty="0"/>
              <a:t>BD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ru-RU" altLang="ru-RU" i="1" dirty="0"/>
              <a:t>.</a:t>
            </a:r>
          </a:p>
        </p:txBody>
      </p:sp>
      <p:pic>
        <p:nvPicPr>
          <p:cNvPr id="98314" name="Picture 10">
            <a:extLst>
              <a:ext uri="{FF2B5EF4-FFF2-40B4-BE49-F238E27FC236}">
                <a16:creationId xmlns:a16="http://schemas.microsoft.com/office/drawing/2014/main" id="{51064E98-87F8-4B7D-8A90-1722616F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013075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330" name="Group 26">
            <a:extLst>
              <a:ext uri="{FF2B5EF4-FFF2-40B4-BE49-F238E27FC236}">
                <a16:creationId xmlns:a16="http://schemas.microsoft.com/office/drawing/2014/main" id="{715308B6-ACFE-4C33-B3C0-A21BE587B301}"/>
              </a:ext>
            </a:extLst>
          </p:cNvPr>
          <p:cNvGrpSpPr>
            <a:grpSpLocks/>
          </p:cNvGrpSpPr>
          <p:nvPr/>
        </p:nvGrpSpPr>
        <p:grpSpPr bwMode="auto">
          <a:xfrm>
            <a:off x="0" y="1905000"/>
            <a:ext cx="9144000" cy="4660900"/>
            <a:chOff x="0" y="1200"/>
            <a:chExt cx="5760" cy="2936"/>
          </a:xfrm>
        </p:grpSpPr>
        <p:pic>
          <p:nvPicPr>
            <p:cNvPr id="98315" name="Picture 11">
              <a:extLst>
                <a:ext uri="{FF2B5EF4-FFF2-40B4-BE49-F238E27FC236}">
                  <a16:creationId xmlns:a16="http://schemas.microsoft.com/office/drawing/2014/main" id="{594784B6-A028-419A-BDD2-597F8A62A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392"/>
              <a:ext cx="1898" cy="1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321" name="Text Box 17">
                  <a:extLst>
                    <a:ext uri="{FF2B5EF4-FFF2-40B4-BE49-F238E27FC236}">
                      <a16:creationId xmlns:a16="http://schemas.microsoft.com/office/drawing/2014/main" id="{1AE115E4-5D01-4FFA-9049-6646CDBFD1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3744"/>
                  <a:ext cx="1632" cy="3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Ответ.</a:t>
                  </a:r>
                  <a:r>
                    <a:rPr lang="en-US" altLang="ru-RU" dirty="0">
                      <a:solidFill>
                        <a:srgbClr val="FF33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altLang="ru-RU" dirty="0">
                      <a:solidFill>
                        <a:srgbClr val="FF3300"/>
                      </a:solidFill>
                    </a:rPr>
                    <a:t>.</a:t>
                  </a:r>
                  <a:r>
                    <a:rPr lang="ru-RU" altLang="ru-RU" dirty="0">
                      <a:solidFill>
                        <a:srgbClr val="FF33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8321" name="Text Box 17">
                  <a:extLst>
                    <a:ext uri="{FF2B5EF4-FFF2-40B4-BE49-F238E27FC236}">
                      <a16:creationId xmlns:a16="http://schemas.microsoft.com/office/drawing/2014/main" id="{1AE115E4-5D01-4FFA-9049-6646CDBFD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6" y="3744"/>
                  <a:ext cx="1632" cy="392"/>
                </a:xfrm>
                <a:prstGeom prst="rect">
                  <a:avLst/>
                </a:prstGeom>
                <a:blipFill>
                  <a:blip r:embed="rId4"/>
                  <a:stretch>
                    <a:fillRect l="-3765" b="-882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322" name="Text Box 18">
                  <a:extLst>
                    <a:ext uri="{FF2B5EF4-FFF2-40B4-BE49-F238E27FC236}">
                      <a16:creationId xmlns:a16="http://schemas.microsoft.com/office/drawing/2014/main" id="{F65C83BF-ACC1-4D1F-A51F-CB6F944CA6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0" y="1200"/>
                  <a:ext cx="3360" cy="24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</a:rPr>
                    <a:t>Решение.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В</a:t>
                  </a:r>
                  <a:r>
                    <a:rPr lang="ru-RU" altLang="ru-RU" dirty="0"/>
                    <a:t>ведем систему координат, считая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</a:t>
                  </a:r>
                  <a:r>
                    <a:rPr lang="en-US" altLang="ru-RU" i="1" dirty="0"/>
                    <a:t>O</a:t>
                  </a:r>
                  <a:r>
                    <a:rPr lang="en-US" altLang="ru-RU" dirty="0"/>
                    <a:t>(0, 0, 0),</a:t>
                  </a:r>
                  <a:r>
                    <a:rPr lang="en-US" altLang="ru-RU" i="1" dirty="0"/>
                    <a:t> G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 0, 0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, A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0, 1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, 0,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altLang="ru-RU" i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ru-RU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0, 0, 1</m:t>
                          </m:r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n-US" altLang="ru-RU" i="1" dirty="0"/>
                    <a:t>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Угол между данными прямыми равен углу между векторами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,1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 </a:t>
                  </a:r>
                  <a:r>
                    <a:rPr lang="ru-RU" altLang="ru-RU" dirty="0"/>
                    <a:t>и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ru-RU" dirty="0"/>
                    <a:t>.</a:t>
                  </a:r>
                  <a:endParaRPr lang="ru-RU" altLang="ru-RU" dirty="0"/>
                </a:p>
                <a:p>
                  <a:pPr algn="just">
                    <a:spcBef>
                      <a:spcPts val="0"/>
                    </a:spcBef>
                  </a:pPr>
                  <a:r>
                    <a:rPr lang="ru-RU" altLang="ru-RU" dirty="0"/>
                    <a:t>                              и</a:t>
                  </a:r>
                </a:p>
                <a:p>
                  <a:pPr algn="just">
                    <a:spcBef>
                      <a:spcPct val="50000"/>
                    </a:spcBef>
                  </a:pPr>
                  <a:endParaRPr lang="en-US" altLang="ru-RU" dirty="0"/>
                </a:p>
              </p:txBody>
            </p:sp>
          </mc:Choice>
          <mc:Fallback xmlns="">
            <p:sp>
              <p:nvSpPr>
                <p:cNvPr id="98322" name="Text Box 18">
                  <a:extLst>
                    <a:ext uri="{FF2B5EF4-FFF2-40B4-BE49-F238E27FC236}">
                      <a16:creationId xmlns:a16="http://schemas.microsoft.com/office/drawing/2014/main" id="{F65C83BF-ACC1-4D1F-A51F-CB6F944CA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0" y="1200"/>
                  <a:ext cx="3360" cy="2455"/>
                </a:xfrm>
                <a:prstGeom prst="rect">
                  <a:avLst/>
                </a:prstGeom>
                <a:blipFill>
                  <a:blip r:embed="rId5"/>
                  <a:stretch>
                    <a:fillRect l="-1714" t="-1252" r="-171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325" name="Text Box 21">
              <a:extLst>
                <a:ext uri="{FF2B5EF4-FFF2-40B4-BE49-F238E27FC236}">
                  <a16:creationId xmlns:a16="http://schemas.microsoft.com/office/drawing/2014/main" id="{C6F82013-9201-4FBF-A116-C936031E3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20"/>
              <a:ext cx="57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Их скалярное произведение равно 2,5. Длины равны  2.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327" name="Text Box 23">
                  <a:extLst>
                    <a:ext uri="{FF2B5EF4-FFF2-40B4-BE49-F238E27FC236}">
                      <a16:creationId xmlns:a16="http://schemas.microsoft.com/office/drawing/2014/main" id="{11E43140-2D5A-4A16-9922-B1E23AB9F3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408"/>
                  <a:ext cx="5760" cy="3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dirty="0"/>
                    <a:t>Косинус угла между ними равен</a:t>
                  </a:r>
                  <a:r>
                    <a:rPr lang="en-US" altLang="ru-RU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dirty="0"/>
                    <a:t> </a:t>
                  </a:r>
                </a:p>
              </p:txBody>
            </p:sp>
          </mc:Choice>
          <mc:Fallback xmlns="">
            <p:sp>
              <p:nvSpPr>
                <p:cNvPr id="98327" name="Text Box 23">
                  <a:extLst>
                    <a:ext uri="{FF2B5EF4-FFF2-40B4-BE49-F238E27FC236}">
                      <a16:creationId xmlns:a16="http://schemas.microsoft.com/office/drawing/2014/main" id="{11E43140-2D5A-4A16-9922-B1E23AB9F3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408"/>
                  <a:ext cx="5760" cy="392"/>
                </a:xfrm>
                <a:prstGeom prst="rect">
                  <a:avLst/>
                </a:prstGeom>
                <a:blipFill>
                  <a:blip r:embed="rId6"/>
                  <a:stretch>
                    <a:fillRect l="-1000" b="-784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5334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Уравнение плоскости</a:t>
            </a:r>
          </a:p>
        </p:txBody>
      </p:sp>
      <p:pic>
        <p:nvPicPr>
          <p:cNvPr id="12305" name="Pictur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775515"/>
            <a:ext cx="2797175" cy="2584450"/>
          </a:xfrm>
          <a:noFill/>
          <a:ln/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3300"/>
                </a:solidFill>
              </a:rPr>
              <a:t>	Теорема.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dirty="0"/>
              <a:t>Плоскость в пространстве задается уравнением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Text Box 7"/>
              <p:cNvSpPr txBox="1">
                <a:spLocks noChangeArrowheads="1"/>
              </p:cNvSpPr>
              <p:nvPr/>
            </p:nvSpPr>
            <p:spPr bwMode="auto">
              <a:xfrm>
                <a:off x="0" y="1219200"/>
                <a:ext cx="914400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/>
                  <a:t>где </a:t>
                </a:r>
                <a:r>
                  <a:rPr lang="en-US" i="1" dirty="0"/>
                  <a:t>a</a:t>
                </a:r>
                <a:r>
                  <a:rPr lang="ru-RU" dirty="0"/>
                  <a:t>, 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c</a:t>
                </a:r>
                <a:r>
                  <a:rPr lang="ru-RU" dirty="0"/>
                  <a:t>, </a:t>
                </a:r>
                <a:r>
                  <a:rPr lang="en-US" i="1" dirty="0"/>
                  <a:t>d</a:t>
                </a:r>
                <a:r>
                  <a:rPr lang="ru-RU" dirty="0"/>
                  <a:t> - действительные числа, причем </a:t>
                </a:r>
                <a:r>
                  <a:rPr lang="en-US" i="1" dirty="0"/>
                  <a:t>a</a:t>
                </a:r>
                <a:r>
                  <a:rPr lang="ru-RU" dirty="0"/>
                  <a:t>,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c</a:t>
                </a:r>
                <a:r>
                  <a:rPr lang="ru-RU" dirty="0"/>
                  <a:t> одновременно не равны  нулю и составляют координаты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/>
                  <a:t>, перпендикулярного этой плоскости и называемого</a:t>
                </a:r>
                <a:r>
                  <a:rPr lang="ru-RU" dirty="0">
                    <a:solidFill>
                      <a:schemeClr val="accent1"/>
                    </a:solidFill>
                  </a:rPr>
                  <a:t> </a:t>
                </a:r>
                <a:r>
                  <a:rPr lang="ru-RU" dirty="0">
                    <a:solidFill>
                      <a:srgbClr val="FF3300"/>
                    </a:solidFill>
                  </a:rPr>
                  <a:t>вектором нормали.</a:t>
                </a:r>
              </a:p>
            </p:txBody>
          </p:sp>
        </mc:Choice>
        <mc:Fallback xmlns="">
          <p:sp>
            <p:nvSpPr>
              <p:cNvPr id="1229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19200"/>
                <a:ext cx="9144000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000" t="-3113" r="-1000" b="-81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048000" y="838200"/>
            <a:ext cx="268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3300"/>
                </a:solidFill>
              </a:rPr>
              <a:t>ax</a:t>
            </a:r>
            <a:r>
              <a:rPr lang="en-US">
                <a:solidFill>
                  <a:srgbClr val="FF3300"/>
                </a:solidFill>
              </a:rPr>
              <a:t> + </a:t>
            </a:r>
            <a:r>
              <a:rPr lang="en-US" i="1">
                <a:solidFill>
                  <a:srgbClr val="FF3300"/>
                </a:solidFill>
              </a:rPr>
              <a:t>by</a:t>
            </a:r>
            <a:r>
              <a:rPr lang="en-US">
                <a:solidFill>
                  <a:srgbClr val="FF3300"/>
                </a:solidFill>
              </a:rPr>
              <a:t> + </a:t>
            </a:r>
            <a:r>
              <a:rPr lang="en-US" i="1">
                <a:solidFill>
                  <a:srgbClr val="FF3300"/>
                </a:solidFill>
              </a:rPr>
              <a:t>cz</a:t>
            </a:r>
            <a:r>
              <a:rPr lang="en-US">
                <a:solidFill>
                  <a:srgbClr val="FF3300"/>
                </a:solidFill>
              </a:rPr>
              <a:t> + </a:t>
            </a:r>
            <a:r>
              <a:rPr lang="en-US" i="1">
                <a:solidFill>
                  <a:srgbClr val="FF3300"/>
                </a:solidFill>
              </a:rPr>
              <a:t>d</a:t>
            </a:r>
            <a:r>
              <a:rPr lang="en-US">
                <a:solidFill>
                  <a:srgbClr val="FF3300"/>
                </a:solidFill>
              </a:rPr>
              <a:t> = 0,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11" name="Text Box 23"/>
              <p:cNvSpPr txBox="1">
                <a:spLocks noChangeArrowheads="1"/>
              </p:cNvSpPr>
              <p:nvPr/>
            </p:nvSpPr>
            <p:spPr bwMode="auto">
              <a:xfrm>
                <a:off x="2915816" y="2514600"/>
                <a:ext cx="6228184" cy="23555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dirty="0">
                    <a:cs typeface="Times New Roman" pitchFamily="18" charset="0"/>
                  </a:rPr>
                  <a:t>Пусть точка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z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) принадлежит плоскости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dirty="0">
                    <a:cs typeface="Times New Roman" pitchFamily="18" charset="0"/>
                  </a:rPr>
                  <a:t>) – вектор, перпендикулярный этой плоскости. </a:t>
                </a:r>
                <a:r>
                  <a:rPr lang="ru-RU" dirty="0"/>
                  <a:t>Т</a:t>
                </a:r>
                <a:r>
                  <a:rPr lang="ru-RU" dirty="0">
                    <a:cs typeface="Times New Roman" pitchFamily="18" charset="0"/>
                  </a:rPr>
                  <a:t>очка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z</a:t>
                </a:r>
                <a:r>
                  <a:rPr lang="ru-RU" dirty="0">
                    <a:cs typeface="Times New Roman" pitchFamily="18" charset="0"/>
                  </a:rPr>
                  <a:t>) принадлежит этой плоскости тогда и только тогда, когда вектор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i="1" dirty="0">
                    <a:cs typeface="Times New Roman" pitchFamily="18" charset="0"/>
                  </a:rPr>
                  <a:t>-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i="1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i="1" dirty="0">
                    <a:cs typeface="Times New Roman" pitchFamily="18" charset="0"/>
                  </a:rPr>
                  <a:t>-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,</a:t>
                </a:r>
                <a:r>
                  <a:rPr lang="en-US" i="1" dirty="0">
                    <a:cs typeface="Times New Roman" pitchFamily="18" charset="0"/>
                  </a:rPr>
                  <a:t>z</a:t>
                </a:r>
                <a:r>
                  <a:rPr lang="ru-RU" i="1" dirty="0">
                    <a:cs typeface="Times New Roman" pitchFamily="18" charset="0"/>
                  </a:rPr>
                  <a:t>-</a:t>
                </a:r>
                <a:r>
                  <a:rPr lang="en-US" i="1" dirty="0">
                    <a:cs typeface="Times New Roman" pitchFamily="18" charset="0"/>
                  </a:rPr>
                  <a:t>z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) перпендикулярен вектору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/>
                  <a:t>.</a:t>
                </a:r>
                <a:endParaRPr lang="ru-RU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231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816" y="2514600"/>
                <a:ext cx="6228184" cy="2355517"/>
              </a:xfrm>
              <a:prstGeom prst="rect">
                <a:avLst/>
              </a:prstGeom>
              <a:blipFill>
                <a:blip r:embed="rId5"/>
                <a:stretch>
                  <a:fillRect l="-1468" t="-2073" r="-1566" b="-49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-9525" y="5239449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 	Расписывая скалярное произведение через координаты данных векторов, получим уравнение</a:t>
            </a:r>
            <a:r>
              <a:rPr lang="ru-RU" dirty="0"/>
              <a:t>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(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baseline="-30000" dirty="0">
                <a:cs typeface="Times New Roman" pitchFamily="18" charset="0"/>
              </a:rPr>
              <a:t>0</a:t>
            </a:r>
            <a:r>
              <a:rPr lang="ru-RU" dirty="0">
                <a:cs typeface="Times New Roman" pitchFamily="18" charset="0"/>
              </a:rPr>
              <a:t>) +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(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baseline="-30000" dirty="0">
                <a:cs typeface="Times New Roman" pitchFamily="18" charset="0"/>
              </a:rPr>
              <a:t>0</a:t>
            </a:r>
            <a:r>
              <a:rPr lang="ru-RU" dirty="0">
                <a:cs typeface="Times New Roman" pitchFamily="18" charset="0"/>
              </a:rPr>
              <a:t>) +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(</a:t>
            </a:r>
            <a:r>
              <a:rPr lang="en-US" i="1" dirty="0">
                <a:cs typeface="Times New Roman" pitchFamily="18" charset="0"/>
              </a:rPr>
              <a:t>z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en-US" i="1" dirty="0">
                <a:cs typeface="Times New Roman" pitchFamily="18" charset="0"/>
              </a:rPr>
              <a:t>z</a:t>
            </a:r>
            <a:r>
              <a:rPr lang="ru-RU" baseline="-30000" dirty="0">
                <a:cs typeface="Times New Roman" pitchFamily="18" charset="0"/>
              </a:rPr>
              <a:t>0</a:t>
            </a:r>
            <a:r>
              <a:rPr lang="ru-RU" dirty="0">
                <a:cs typeface="Times New Roman" pitchFamily="18" charset="0"/>
              </a:rPr>
              <a:t>) = 0,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которое задает искомую плоскость.  Обозначая -</a:t>
            </a:r>
            <a:r>
              <a:rPr lang="en-US" i="1" dirty="0">
                <a:cs typeface="Times New Roman" pitchFamily="18" charset="0"/>
              </a:rPr>
              <a:t>ax</a:t>
            </a:r>
            <a:r>
              <a:rPr lang="ru-RU" baseline="-30000" dirty="0">
                <a:cs typeface="Times New Roman" pitchFamily="18" charset="0"/>
              </a:rPr>
              <a:t>0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en-US" i="1" dirty="0">
                <a:cs typeface="Times New Roman" pitchFamily="18" charset="0"/>
              </a:rPr>
              <a:t>by</a:t>
            </a:r>
            <a:r>
              <a:rPr lang="ru-RU" baseline="-30000" dirty="0">
                <a:cs typeface="Times New Roman" pitchFamily="18" charset="0"/>
              </a:rPr>
              <a:t>0</a:t>
            </a:r>
            <a:r>
              <a:rPr lang="ru-RU" dirty="0">
                <a:cs typeface="Times New Roman" pitchFamily="18" charset="0"/>
              </a:rPr>
              <a:t>-</a:t>
            </a:r>
            <a:r>
              <a:rPr lang="en-US" i="1" dirty="0" err="1">
                <a:cs typeface="Times New Roman" pitchFamily="18" charset="0"/>
              </a:rPr>
              <a:t>cz</a:t>
            </a:r>
            <a:r>
              <a:rPr lang="ru-RU" baseline="-30000" dirty="0">
                <a:cs typeface="Times New Roman" pitchFamily="18" charset="0"/>
              </a:rPr>
              <a:t>0</a:t>
            </a:r>
            <a:r>
              <a:rPr lang="ru-RU" dirty="0">
                <a:cs typeface="Times New Roman" pitchFamily="18" charset="0"/>
              </a:rPr>
              <a:t>=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, получим требуемое уравнение</a:t>
            </a:r>
            <a:r>
              <a:rPr lang="ru-RU" dirty="0"/>
              <a:t> плоскости.</a:t>
            </a:r>
            <a:r>
              <a:rPr lang="ru-RU" dirty="0"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778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640"/>
            <a:ext cx="8713787" cy="5334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Уравнение плоскости, проходящей через три точки, не принадлежащие одной прямой*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Text Box 4"/>
              <p:cNvSpPr txBox="1">
                <a:spLocks noChangeArrowheads="1"/>
              </p:cNvSpPr>
              <p:nvPr/>
            </p:nvSpPr>
            <p:spPr bwMode="auto">
              <a:xfrm>
                <a:off x="0" y="1386393"/>
                <a:ext cx="9144000" cy="1899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sz="2200" dirty="0">
                    <a:solidFill>
                      <a:srgbClr val="FF3300"/>
                    </a:solidFill>
                  </a:rPr>
                  <a:t>Теорема*.</a:t>
                </a:r>
                <a:r>
                  <a:rPr lang="ru-RU" sz="2200" dirty="0"/>
                  <a:t> Вектор нормали для плоскости, проходящей через три точки </a:t>
                </a:r>
                <a:r>
                  <a:rPr lang="en-US" sz="2200" i="1" dirty="0"/>
                  <a:t>A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(</a:t>
                </a:r>
                <a:r>
                  <a:rPr lang="en-US" sz="2200" i="1" dirty="0"/>
                  <a:t>x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, </a:t>
                </a:r>
                <a:r>
                  <a:rPr lang="en-US" sz="2200" i="1" dirty="0"/>
                  <a:t>y</a:t>
                </a:r>
                <a:r>
                  <a:rPr lang="en-US" sz="2200" baseline="-25000" dirty="0"/>
                  <a:t>1</a:t>
                </a:r>
                <a:r>
                  <a:rPr lang="en-US" sz="2200" i="1" dirty="0"/>
                  <a:t>,</a:t>
                </a:r>
                <a:r>
                  <a:rPr lang="ru-RU" sz="2200" i="1" dirty="0"/>
                  <a:t> </a:t>
                </a:r>
                <a:r>
                  <a:rPr lang="en-US" sz="2200" dirty="0"/>
                  <a:t>z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), </a:t>
                </a:r>
                <a:r>
                  <a:rPr lang="en-US" sz="2200" i="1" dirty="0"/>
                  <a:t>A</a:t>
                </a:r>
                <a:r>
                  <a:rPr lang="en-US" sz="2200" baseline="-25000" dirty="0"/>
                  <a:t>2</a:t>
                </a:r>
                <a:r>
                  <a:rPr lang="en-US" sz="2200" dirty="0"/>
                  <a:t>(</a:t>
                </a:r>
                <a:r>
                  <a:rPr lang="en-US" sz="2200" i="1" dirty="0"/>
                  <a:t>x</a:t>
                </a:r>
                <a:r>
                  <a:rPr lang="en-US" sz="2200" baseline="-25000" dirty="0"/>
                  <a:t>2</a:t>
                </a:r>
                <a:r>
                  <a:rPr lang="en-US" sz="2200" dirty="0"/>
                  <a:t>, </a:t>
                </a:r>
                <a:r>
                  <a:rPr lang="en-US" sz="2200" i="1" dirty="0"/>
                  <a:t>y</a:t>
                </a:r>
                <a:r>
                  <a:rPr lang="en-US" sz="2200" baseline="-25000" dirty="0"/>
                  <a:t>2</a:t>
                </a:r>
                <a:r>
                  <a:rPr lang="en-US" sz="2200" i="1" dirty="0"/>
                  <a:t>,</a:t>
                </a:r>
                <a:r>
                  <a:rPr lang="en-US" sz="2200" dirty="0"/>
                  <a:t>z</a:t>
                </a:r>
                <a:r>
                  <a:rPr lang="en-US" sz="2200" i="1" baseline="-25000" dirty="0"/>
                  <a:t>2</a:t>
                </a:r>
                <a:r>
                  <a:rPr lang="en-US" sz="2200" dirty="0"/>
                  <a:t>), </a:t>
                </a:r>
                <a:r>
                  <a:rPr lang="en-US" sz="2200" i="1" dirty="0"/>
                  <a:t>A</a:t>
                </a:r>
                <a:r>
                  <a:rPr lang="en-US" sz="2200" baseline="-25000" dirty="0"/>
                  <a:t>3</a:t>
                </a:r>
                <a:r>
                  <a:rPr lang="en-US" sz="2200" dirty="0"/>
                  <a:t>(</a:t>
                </a:r>
                <a:r>
                  <a:rPr lang="en-US" sz="2200" i="1" dirty="0"/>
                  <a:t>x</a:t>
                </a:r>
                <a:r>
                  <a:rPr lang="en-US" sz="2200" baseline="-25000" dirty="0"/>
                  <a:t>3</a:t>
                </a:r>
                <a:r>
                  <a:rPr lang="en-US" sz="2200" dirty="0"/>
                  <a:t>, </a:t>
                </a:r>
                <a:r>
                  <a:rPr lang="en-US" sz="2200" i="1" dirty="0"/>
                  <a:t>y</a:t>
                </a:r>
                <a:r>
                  <a:rPr lang="en-US" sz="2200" baseline="-25000" dirty="0"/>
                  <a:t>3</a:t>
                </a:r>
                <a:r>
                  <a:rPr lang="en-US" sz="2200" i="1" dirty="0"/>
                  <a:t>,</a:t>
                </a:r>
                <a:r>
                  <a:rPr lang="en-US" sz="2200" dirty="0"/>
                  <a:t>z</a:t>
                </a:r>
                <a:r>
                  <a:rPr lang="en-US" sz="2200" baseline="-25000" dirty="0"/>
                  <a:t>3</a:t>
                </a:r>
                <a:r>
                  <a:rPr lang="en-US" sz="2200" dirty="0"/>
                  <a:t>) </a:t>
                </a:r>
                <a:r>
                  <a:rPr lang="ru-RU" sz="2200" dirty="0"/>
                  <a:t>пространства, не принадлежащие одной прямой, имеет координаты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29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86393"/>
                <a:ext cx="9144000" cy="1899494"/>
              </a:xfrm>
              <a:prstGeom prst="rect">
                <a:avLst/>
              </a:prstGeom>
              <a:blipFill>
                <a:blip r:embed="rId3"/>
                <a:stretch>
                  <a:fillRect l="-867" t="-641" r="-8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11" name="Text Box 23"/>
              <p:cNvSpPr txBox="1">
                <a:spLocks noChangeArrowheads="1"/>
              </p:cNvSpPr>
              <p:nvPr/>
            </p:nvSpPr>
            <p:spPr bwMode="auto">
              <a:xfrm>
                <a:off x="-9525" y="3303093"/>
                <a:ext cx="9153525" cy="11821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	</a:t>
                </a:r>
                <a:r>
                  <a:rPr lang="ru-RU" sz="2200" dirty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sz="2200" dirty="0"/>
                  <a:t>Непосредственно проверяется, что скалярное произведение этого вектора и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200" dirty="0"/>
                  <a:t> </a:t>
                </a:r>
                <a:r>
                  <a:rPr lang="ru-RU" sz="2200" dirty="0"/>
                  <a:t>равно нулю. Следовательно, этот вектор перпендикулярен данной плоскости.</a:t>
                </a:r>
              </a:p>
            </p:txBody>
          </p:sp>
        </mc:Choice>
        <mc:Fallback xmlns="">
          <p:sp>
            <p:nvSpPr>
              <p:cNvPr id="1231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525" y="3303093"/>
                <a:ext cx="9153525" cy="1182118"/>
              </a:xfrm>
              <a:prstGeom prst="rect">
                <a:avLst/>
              </a:prstGeom>
              <a:blipFill>
                <a:blip r:embed="rId4"/>
                <a:stretch>
                  <a:fillRect l="-866" t="-1546" r="-799" b="-9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15" name="Text Box 27"/>
              <p:cNvSpPr txBox="1">
                <a:spLocks noChangeArrowheads="1"/>
              </p:cNvSpPr>
              <p:nvPr/>
            </p:nvSpPr>
            <p:spPr bwMode="auto">
              <a:xfrm>
                <a:off x="-9525" y="864196"/>
                <a:ext cx="9144000" cy="663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cs typeface="Times New Roman" pitchFamily="18" charset="0"/>
                  </a:rPr>
                  <a:t> 	</a:t>
                </a:r>
                <a:r>
                  <a:rPr lang="ru-RU" sz="2200" dirty="0">
                    <a:cs typeface="Times New Roman" pitchFamily="18" charset="0"/>
                  </a:rPr>
                  <a:t>Для чисел </a:t>
                </a:r>
                <a:r>
                  <a:rPr lang="en-US" sz="2200" i="1" dirty="0">
                    <a:cs typeface="Times New Roman" pitchFamily="18" charset="0"/>
                  </a:rPr>
                  <a:t>a</a:t>
                </a:r>
                <a:r>
                  <a:rPr lang="en-US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b</a:t>
                </a:r>
                <a:r>
                  <a:rPr lang="en-US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c</a:t>
                </a:r>
                <a:r>
                  <a:rPr lang="en-US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d </a:t>
                </a:r>
                <a:r>
                  <a:rPr lang="ru-RU" sz="2200" dirty="0">
                    <a:cs typeface="Times New Roman" pitchFamily="18" charset="0"/>
                  </a:rPr>
                  <a:t>обозначим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𝑎𝑑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𝑏𝑐</m:t>
                    </m:r>
                  </m:oMath>
                </a14:m>
                <a:r>
                  <a:rPr lang="ru-RU" sz="2200" dirty="0"/>
                  <a:t>.</a:t>
                </a:r>
              </a:p>
            </p:txBody>
          </p:sp>
        </mc:Choice>
        <mc:Fallback xmlns="">
          <p:sp>
            <p:nvSpPr>
              <p:cNvPr id="12315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525" y="864196"/>
                <a:ext cx="9144000" cy="663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3">
                <a:extLst>
                  <a:ext uri="{FF2B5EF4-FFF2-40B4-BE49-F238E27FC236}">
                    <a16:creationId xmlns:a16="http://schemas.microsoft.com/office/drawing/2014/main" id="{522EE409-EFE6-450F-A14B-AC50ECB098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525" y="4346896"/>
                <a:ext cx="9153525" cy="16019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/>
                  <a:t>	</a:t>
                </a:r>
                <a:r>
                  <a:rPr lang="ru-RU" sz="2200" dirty="0"/>
                  <a:t>Зная координаты вектора нормали можно написать и уравнение плоскости, проходящей через данные точки.</a:t>
                </a:r>
                <a:endParaRPr lang="en-US" sz="2200" dirty="0"/>
              </a:p>
              <a:p>
                <a:pPr algn="just">
                  <a:spcBef>
                    <a:spcPts val="0"/>
                  </a:spcBef>
                </a:pPr>
                <a:endParaRPr lang="ru-RU" sz="2200" dirty="0"/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ru-RU" sz="1800" dirty="0"/>
                  <a:t>(</a:t>
                </a:r>
                <a:r>
                  <a:rPr lang="en-US" sz="1800" i="1" dirty="0"/>
                  <a:t>x – x</a:t>
                </a:r>
                <a:r>
                  <a:rPr lang="en-US" sz="1800" baseline="-25000" dirty="0"/>
                  <a:t>1</a:t>
                </a:r>
                <a:r>
                  <a:rPr lang="en-US" sz="1800" dirty="0"/>
                  <a:t>) –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/>
                  <a:t>(</a:t>
                </a:r>
                <a:r>
                  <a:rPr lang="en-US" sz="1800" i="1" dirty="0"/>
                  <a:t>y – y</a:t>
                </a:r>
                <a:r>
                  <a:rPr lang="en-US" sz="1800" baseline="-25000" dirty="0"/>
                  <a:t>1</a:t>
                </a:r>
                <a:r>
                  <a:rPr lang="en-US" sz="1800" dirty="0"/>
                  <a:t>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/>
                  <a:t>(</a:t>
                </a:r>
                <a:r>
                  <a:rPr lang="en-US" sz="1800" i="1" dirty="0"/>
                  <a:t>z – z</a:t>
                </a:r>
                <a:r>
                  <a:rPr lang="en-US" sz="1800" baseline="-25000" dirty="0"/>
                  <a:t>1</a:t>
                </a:r>
                <a:r>
                  <a:rPr lang="en-US" sz="1800" dirty="0"/>
                  <a:t>) = 0. </a:t>
                </a:r>
                <a:endParaRPr lang="ru-RU" sz="1800" dirty="0"/>
              </a:p>
            </p:txBody>
          </p:sp>
        </mc:Choice>
        <mc:Fallback xmlns="">
          <p:sp>
            <p:nvSpPr>
              <p:cNvPr id="10" name="Text Box 23">
                <a:extLst>
                  <a:ext uri="{FF2B5EF4-FFF2-40B4-BE49-F238E27FC236}">
                    <a16:creationId xmlns:a16="http://schemas.microsoft.com/office/drawing/2014/main" id="{522EE409-EFE6-450F-A14B-AC50ECB09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525" y="4346896"/>
                <a:ext cx="9153525" cy="1601977"/>
              </a:xfrm>
              <a:prstGeom prst="rect">
                <a:avLst/>
              </a:prstGeom>
              <a:blipFill>
                <a:blip r:embed="rId6"/>
                <a:stretch>
                  <a:fillRect l="-866" t="-1141" r="-7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715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533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Плоскость, пересекающая оси координат в точках </a:t>
            </a:r>
            <a:r>
              <a:rPr lang="en-US" i="1" dirty="0"/>
              <a:t>A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 0, 0), </a:t>
            </a:r>
            <a:r>
              <a:rPr lang="en-US" i="1" dirty="0"/>
              <a:t>B</a:t>
            </a:r>
            <a:r>
              <a:rPr lang="en-US" dirty="0"/>
              <a:t>(0, </a:t>
            </a:r>
            <a:r>
              <a:rPr lang="en-US" i="1" dirty="0"/>
              <a:t>b</a:t>
            </a:r>
            <a:r>
              <a:rPr lang="en-US" dirty="0"/>
              <a:t>, 0), </a:t>
            </a:r>
            <a:r>
              <a:rPr lang="en-US" i="1" dirty="0"/>
              <a:t>C</a:t>
            </a:r>
            <a:r>
              <a:rPr lang="en-US" dirty="0"/>
              <a:t>(0, 0, </a:t>
            </a:r>
            <a:r>
              <a:rPr lang="en-US" i="1" dirty="0"/>
              <a:t>c</a:t>
            </a:r>
            <a:r>
              <a:rPr lang="en-US" dirty="0"/>
              <a:t>), </a:t>
            </a:r>
            <a:r>
              <a:rPr lang="ru-RU" dirty="0"/>
              <a:t>задается уравнением </a:t>
            </a:r>
            <a:endParaRPr lang="en-US" dirty="0"/>
          </a:p>
        </p:txBody>
      </p:sp>
      <p:graphicFrame>
        <p:nvGraphicFramePr>
          <p:cNvPr id="88077" name="Object 13"/>
          <p:cNvGraphicFramePr>
            <a:graphicFrameLocks noChangeAspect="1"/>
          </p:cNvGraphicFramePr>
          <p:nvPr/>
        </p:nvGraphicFramePr>
        <p:xfrm>
          <a:off x="1676400" y="1676400"/>
          <a:ext cx="18097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520" imgH="457200" progId="Equation.DSMT4">
                  <p:embed/>
                </p:oleObj>
              </mc:Choice>
              <mc:Fallback>
                <p:oleObj name="Equation" r:id="rId3" imgW="10285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676400"/>
                        <a:ext cx="180975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7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"/>
            <a:ext cx="2362200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304800" y="2438400"/>
            <a:ext cx="533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Плоскость, пересекающая две оси координат в точках </a:t>
            </a:r>
            <a:r>
              <a:rPr lang="en-US" i="1" dirty="0"/>
              <a:t>A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 0, 0), </a:t>
            </a:r>
            <a:r>
              <a:rPr lang="en-US" i="1" dirty="0"/>
              <a:t>B</a:t>
            </a:r>
            <a:r>
              <a:rPr lang="en-US" dirty="0"/>
              <a:t>(0, </a:t>
            </a:r>
            <a:r>
              <a:rPr lang="en-US" i="1" dirty="0"/>
              <a:t>b</a:t>
            </a:r>
            <a:r>
              <a:rPr lang="en-US" dirty="0"/>
              <a:t>, 0), </a:t>
            </a:r>
            <a:r>
              <a:rPr lang="ru-RU" dirty="0"/>
              <a:t>и параллельная третьей оси,</a:t>
            </a:r>
            <a:r>
              <a:rPr lang="en-US" i="1" dirty="0"/>
              <a:t> </a:t>
            </a:r>
            <a:r>
              <a:rPr lang="ru-RU" dirty="0"/>
              <a:t>задается уравнением </a:t>
            </a:r>
            <a:endParaRPr lang="en-US" dirty="0"/>
          </a:p>
        </p:txBody>
      </p:sp>
      <p:graphicFrame>
        <p:nvGraphicFramePr>
          <p:cNvPr id="88081" name="Object 17"/>
          <p:cNvGraphicFramePr>
            <a:graphicFrameLocks noChangeAspect="1"/>
          </p:cNvGraphicFramePr>
          <p:nvPr/>
        </p:nvGraphicFramePr>
        <p:xfrm>
          <a:off x="2209800" y="3886200"/>
          <a:ext cx="1319213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160" imgH="457200" progId="Equation.DSMT4">
                  <p:embed/>
                </p:oleObj>
              </mc:Choice>
              <mc:Fallback>
                <p:oleObj name="Equation" r:id="rId6" imgW="7491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886200"/>
                        <a:ext cx="1319213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8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2133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304800" y="4724400"/>
            <a:ext cx="533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Плоскость, пересекающая одну ось координат в точке </a:t>
            </a:r>
            <a:r>
              <a:rPr lang="en-US" i="1" dirty="0"/>
              <a:t>A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 0, 0), </a:t>
            </a:r>
            <a:r>
              <a:rPr lang="ru-RU" dirty="0"/>
              <a:t>и параллельная двум другим осям,</a:t>
            </a:r>
            <a:r>
              <a:rPr lang="en-US" i="1" dirty="0"/>
              <a:t> </a:t>
            </a:r>
            <a:r>
              <a:rPr lang="ru-RU" dirty="0"/>
              <a:t>задается уравнением </a:t>
            </a:r>
            <a:endParaRPr lang="en-US" dirty="0"/>
          </a:p>
        </p:txBody>
      </p:sp>
      <p:graphicFrame>
        <p:nvGraphicFramePr>
          <p:cNvPr id="88084" name="Object 20"/>
          <p:cNvGraphicFramePr>
            <a:graphicFrameLocks noChangeAspect="1"/>
          </p:cNvGraphicFramePr>
          <p:nvPr/>
        </p:nvGraphicFramePr>
        <p:xfrm>
          <a:off x="2514600" y="6400800"/>
          <a:ext cx="760413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1640" imgH="152280" progId="Equation.DSMT4">
                  <p:embed/>
                </p:oleObj>
              </mc:Choice>
              <mc:Fallback>
                <p:oleObj name="Equation" r:id="rId9" imgW="43164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6400800"/>
                        <a:ext cx="760413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8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223043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3">
            <a:extLst>
              <a:ext uri="{FF2B5EF4-FFF2-40B4-BE49-F238E27FC236}">
                <a16:creationId xmlns:a16="http://schemas.microsoft.com/office/drawing/2014/main" id="{E95CD0C9-AE6F-4502-A21D-87F514801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42667"/>
            <a:ext cx="9153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/>
              <a:t>	</a:t>
            </a:r>
            <a:r>
              <a:rPr lang="ru-RU" dirty="0">
                <a:solidFill>
                  <a:srgbClr val="FF0000"/>
                </a:solidFill>
              </a:rPr>
              <a:t>Рассмотрим некоторые частные случаи задания плоскости </a:t>
            </a:r>
          </a:p>
        </p:txBody>
      </p:sp>
    </p:spTree>
    <p:extLst>
      <p:ext uri="{BB962C8B-B14F-4D97-AF65-F5344CB8AC3E}">
        <p14:creationId xmlns:p14="http://schemas.microsoft.com/office/powerpoint/2010/main" val="3809060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51520" y="707212"/>
            <a:ext cx="59306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Плоскость, проходящая через начало координат и пересекающая координатные плоскости </a:t>
            </a:r>
            <a:r>
              <a:rPr lang="en-US" i="1" dirty="0" err="1"/>
              <a:t>xOz</a:t>
            </a:r>
            <a:r>
              <a:rPr lang="en-US" dirty="0"/>
              <a:t>, </a:t>
            </a:r>
            <a:r>
              <a:rPr lang="en-US" i="1" dirty="0" err="1"/>
              <a:t>yOz</a:t>
            </a:r>
            <a:r>
              <a:rPr lang="en-US" i="1" dirty="0"/>
              <a:t> </a:t>
            </a:r>
            <a:r>
              <a:rPr lang="ru-RU" dirty="0"/>
              <a:t>по прямым </a:t>
            </a:r>
            <a:r>
              <a:rPr lang="en-US" i="1" dirty="0"/>
              <a:t>z = </a:t>
            </a:r>
            <a:r>
              <a:rPr lang="en-US" i="1" dirty="0" err="1"/>
              <a:t>kx</a:t>
            </a:r>
            <a:r>
              <a:rPr lang="en-US" dirty="0"/>
              <a:t>, </a:t>
            </a:r>
            <a:r>
              <a:rPr lang="en-US" i="1" dirty="0"/>
              <a:t>z = </a:t>
            </a:r>
            <a:r>
              <a:rPr lang="en-US" i="1" dirty="0" err="1"/>
              <a:t>ly</a:t>
            </a:r>
            <a:r>
              <a:rPr lang="en-US" dirty="0"/>
              <a:t>, </a:t>
            </a:r>
            <a:r>
              <a:rPr lang="ru-RU" dirty="0"/>
              <a:t>задаётся уравнением </a:t>
            </a:r>
            <a:r>
              <a:rPr lang="en-US" i="1" dirty="0"/>
              <a:t>z = </a:t>
            </a:r>
            <a:r>
              <a:rPr lang="en-US" i="1" dirty="0" err="1"/>
              <a:t>kx</a:t>
            </a:r>
            <a:r>
              <a:rPr lang="en-US" i="1" dirty="0"/>
              <a:t> + </a:t>
            </a:r>
            <a:r>
              <a:rPr lang="en-US" i="1" dirty="0" err="1"/>
              <a:t>ly</a:t>
            </a:r>
            <a:r>
              <a:rPr lang="en-US" dirty="0"/>
              <a:t>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81" y="37234"/>
            <a:ext cx="1980220" cy="223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51" y="2293640"/>
            <a:ext cx="1661505" cy="209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91" y="4509120"/>
            <a:ext cx="1728192" cy="216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1520" y="2723436"/>
            <a:ext cx="59306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Плоскость, проходящая через начало координат и пересекающая координатные плоскости </a:t>
            </a:r>
            <a:r>
              <a:rPr lang="en-US" i="1" dirty="0" err="1"/>
              <a:t>xOy</a:t>
            </a:r>
            <a:r>
              <a:rPr lang="en-US" dirty="0"/>
              <a:t>, </a:t>
            </a:r>
            <a:r>
              <a:rPr lang="en-US" i="1" dirty="0" err="1"/>
              <a:t>xOz</a:t>
            </a:r>
            <a:r>
              <a:rPr lang="en-US" i="1" dirty="0"/>
              <a:t> </a:t>
            </a:r>
            <a:r>
              <a:rPr lang="ru-RU" dirty="0"/>
              <a:t>по прямым </a:t>
            </a:r>
            <a:r>
              <a:rPr lang="en-US" i="1" dirty="0"/>
              <a:t>x = </a:t>
            </a:r>
            <a:r>
              <a:rPr lang="en-US" i="1" dirty="0" err="1"/>
              <a:t>ky</a:t>
            </a:r>
            <a:r>
              <a:rPr lang="en-US" dirty="0"/>
              <a:t>, </a:t>
            </a:r>
            <a:r>
              <a:rPr lang="en-US" i="1" dirty="0"/>
              <a:t>x = </a:t>
            </a:r>
            <a:r>
              <a:rPr lang="en-US" i="1" dirty="0" err="1"/>
              <a:t>lz</a:t>
            </a:r>
            <a:r>
              <a:rPr lang="en-US" dirty="0"/>
              <a:t>, </a:t>
            </a:r>
            <a:r>
              <a:rPr lang="ru-RU" dirty="0"/>
              <a:t>задаётся уравнением </a:t>
            </a:r>
            <a:r>
              <a:rPr lang="en-US" i="1" dirty="0"/>
              <a:t>x = </a:t>
            </a:r>
            <a:r>
              <a:rPr lang="en-US" i="1" dirty="0" err="1"/>
              <a:t>ky</a:t>
            </a:r>
            <a:r>
              <a:rPr lang="en-US" i="1" dirty="0"/>
              <a:t> + </a:t>
            </a:r>
            <a:r>
              <a:rPr lang="en-US" i="1" dirty="0" err="1"/>
              <a:t>lz</a:t>
            </a:r>
            <a:r>
              <a:rPr lang="en-US" dirty="0"/>
              <a:t>.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1520" y="4869160"/>
            <a:ext cx="59306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Плоскость, проходящая через начало координат и пересекающая координатные плоскости </a:t>
            </a:r>
            <a:r>
              <a:rPr lang="en-US" i="1" dirty="0" err="1"/>
              <a:t>xOy</a:t>
            </a:r>
            <a:r>
              <a:rPr lang="en-US" dirty="0"/>
              <a:t>, </a:t>
            </a:r>
            <a:r>
              <a:rPr lang="en-US" i="1" dirty="0" err="1"/>
              <a:t>yOz</a:t>
            </a:r>
            <a:r>
              <a:rPr lang="en-US" i="1" dirty="0"/>
              <a:t> </a:t>
            </a:r>
            <a:r>
              <a:rPr lang="ru-RU" dirty="0"/>
              <a:t>по прямым </a:t>
            </a:r>
            <a:r>
              <a:rPr lang="en-US" i="1" dirty="0"/>
              <a:t>y = </a:t>
            </a:r>
            <a:r>
              <a:rPr lang="en-US" i="1" dirty="0" err="1"/>
              <a:t>kx</a:t>
            </a:r>
            <a:r>
              <a:rPr lang="en-US" dirty="0"/>
              <a:t>, </a:t>
            </a:r>
            <a:r>
              <a:rPr lang="en-US" i="1" dirty="0"/>
              <a:t>y = </a:t>
            </a:r>
            <a:r>
              <a:rPr lang="en-US" i="1" dirty="0" err="1"/>
              <a:t>lz</a:t>
            </a:r>
            <a:r>
              <a:rPr lang="en-US" dirty="0"/>
              <a:t>, </a:t>
            </a:r>
            <a:r>
              <a:rPr lang="ru-RU" dirty="0"/>
              <a:t>задаётся уравнением </a:t>
            </a:r>
            <a:r>
              <a:rPr lang="en-US" i="1" dirty="0"/>
              <a:t>y = </a:t>
            </a:r>
            <a:r>
              <a:rPr lang="en-US" i="1" dirty="0" err="1"/>
              <a:t>kx</a:t>
            </a:r>
            <a:r>
              <a:rPr lang="en-US" i="1" dirty="0"/>
              <a:t> + </a:t>
            </a:r>
            <a:r>
              <a:rPr lang="en-US" i="1" dirty="0" err="1"/>
              <a:t>lz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433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765175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Угол между прямой и плоскостью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33" name="Text Box 9"/>
              <p:cNvSpPr txBox="1">
                <a:spLocks noChangeArrowheads="1"/>
              </p:cNvSpPr>
              <p:nvPr/>
            </p:nvSpPr>
            <p:spPr bwMode="auto">
              <a:xfrm>
                <a:off x="0" y="762000"/>
                <a:ext cx="9144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/>
                  <a:t>	Найдем угол между прямой </a:t>
                </a:r>
                <a:r>
                  <a:rPr lang="en-US" sz="2800" i="1" dirty="0"/>
                  <a:t>AB</a:t>
                </a:r>
                <a:r>
                  <a:rPr lang="ru-RU" sz="2800" dirty="0"/>
                  <a:t>, направление которой задается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𝑚</m:t>
                        </m:r>
                      </m:e>
                    </m:acc>
                    <m:r>
                      <a:rPr lang="en-US" sz="28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sz="2800" dirty="0"/>
                  <a:t> и плоскостью </a:t>
                </a:r>
                <a:r>
                  <a:rPr lang="ru-RU" sz="2800" dirty="0">
                    <a:cs typeface="Times New Roman" pitchFamily="18" charset="0"/>
                  </a:rPr>
                  <a:t>α</a:t>
                </a:r>
                <a:r>
                  <a:rPr lang="ru-RU" sz="2800" dirty="0"/>
                  <a:t>, заданной уравнением </a:t>
                </a:r>
                <a:r>
                  <a:rPr lang="en-US" sz="2800" i="1" dirty="0"/>
                  <a:t>ax</a:t>
                </a:r>
                <a:r>
                  <a:rPr lang="en-US" sz="2800" dirty="0"/>
                  <a:t> + </a:t>
                </a:r>
                <a:r>
                  <a:rPr lang="en-US" sz="2800" i="1" dirty="0"/>
                  <a:t>by</a:t>
                </a:r>
                <a:r>
                  <a:rPr lang="en-US" sz="2800" dirty="0"/>
                  <a:t> + </a:t>
                </a:r>
                <a:r>
                  <a:rPr lang="en-US" sz="2800" i="1" dirty="0" err="1"/>
                  <a:t>cz</a:t>
                </a:r>
                <a:r>
                  <a:rPr lang="en-US" sz="2800" dirty="0"/>
                  <a:t> + </a:t>
                </a:r>
                <a:r>
                  <a:rPr lang="en-US" sz="2800" i="1" dirty="0"/>
                  <a:t>d</a:t>
                </a:r>
                <a:r>
                  <a:rPr lang="en-US" sz="2800" dirty="0"/>
                  <a:t> = 0</a:t>
                </a:r>
                <a:r>
                  <a:rPr lang="ru-RU" sz="2800" dirty="0"/>
                  <a:t>.</a:t>
                </a:r>
              </a:p>
            </p:txBody>
          </p:sp>
        </mc:Choice>
        <mc:Fallback xmlns="">
          <p:sp>
            <p:nvSpPr>
              <p:cNvPr id="7783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62000"/>
                <a:ext cx="91440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333" t="-4405" r="-1333" b="-114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7834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4419600" y="4419600"/>
          <a:ext cx="270351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19240" imgH="787320" progId="Equation.DSMT4">
                  <p:embed/>
                </p:oleObj>
              </mc:Choice>
              <mc:Fallback>
                <p:oleObj name="Equation" r:id="rId5" imgW="20192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419600"/>
                        <a:ext cx="2703513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757488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3200400" y="2133600"/>
            <a:ext cx="59436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/>
              <a:t>Синус искомого угла </a:t>
            </a:r>
            <a:r>
              <a:rPr lang="ru-RU" sz="2800" dirty="0">
                <a:cs typeface="Times New Roman" pitchFamily="18" charset="0"/>
              </a:rPr>
              <a:t>φ</a:t>
            </a:r>
            <a:r>
              <a:rPr lang="ru-RU" sz="2800" dirty="0"/>
              <a:t> равен модулю косинуса угла между векторами       и     	, где                     - вектор нормали данной плоскости. Следовательно, имеет место формула</a:t>
            </a:r>
          </a:p>
        </p:txBody>
      </p:sp>
      <p:graphicFrame>
        <p:nvGraphicFramePr>
          <p:cNvPr id="77845" name="Object 21"/>
          <p:cNvGraphicFramePr>
            <a:graphicFrameLocks noChangeAspect="1"/>
          </p:cNvGraphicFramePr>
          <p:nvPr/>
        </p:nvGraphicFramePr>
        <p:xfrm>
          <a:off x="5129213" y="3060700"/>
          <a:ext cx="13557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28600" progId="Equation.DSMT4">
                  <p:embed/>
                </p:oleObj>
              </mc:Choice>
              <mc:Fallback>
                <p:oleObj name="Equation" r:id="rId8" imgW="685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213" y="3060700"/>
                        <a:ext cx="13557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6" name="Object 22"/>
          <p:cNvGraphicFramePr>
            <a:graphicFrameLocks noChangeAspect="1"/>
          </p:cNvGraphicFramePr>
          <p:nvPr/>
        </p:nvGraphicFramePr>
        <p:xfrm>
          <a:off x="3581400" y="3048000"/>
          <a:ext cx="2778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9680" imgH="190440" progId="Equation.DSMT4">
                  <p:embed/>
                </p:oleObj>
              </mc:Choice>
              <mc:Fallback>
                <p:oleObj name="Equation" r:id="rId10" imgW="1396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048000"/>
                        <a:ext cx="277813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8" name="Object 24"/>
          <p:cNvGraphicFramePr>
            <a:graphicFrameLocks noChangeAspect="1"/>
          </p:cNvGraphicFramePr>
          <p:nvPr/>
        </p:nvGraphicFramePr>
        <p:xfrm>
          <a:off x="8305800" y="2667000"/>
          <a:ext cx="3524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190440" progId="Equation.DSMT4">
                  <p:embed/>
                </p:oleObj>
              </mc:Choice>
              <mc:Fallback>
                <p:oleObj name="Equation" r:id="rId12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667000"/>
                        <a:ext cx="35242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04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646956"/>
            <a:ext cx="1917389" cy="2952328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646956"/>
            <a:ext cx="1894606" cy="2952328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5" y="3789040"/>
            <a:ext cx="1900941" cy="2952328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5" y="3789040"/>
            <a:ext cx="19835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646956"/>
            <a:ext cx="19225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6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уг</a:t>
            </a:r>
            <a:r>
              <a:rPr lang="ru-RU" dirty="0"/>
              <a:t>ол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56" y="18864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Упражнения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8655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18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F5A581A-0F8C-4D13-A1B9-6509A93DB839}"/>
              </a:ext>
            </a:extLst>
          </p:cNvPr>
          <p:cNvGrpSpPr/>
          <p:nvPr/>
        </p:nvGrpSpPr>
        <p:grpSpPr>
          <a:xfrm>
            <a:off x="0" y="0"/>
            <a:ext cx="9144000" cy="6512768"/>
            <a:chOff x="0" y="0"/>
            <a:chExt cx="9144000" cy="65127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42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9144000" cy="23530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en-US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>
                      <a:solidFill>
                        <a:srgbClr val="FF3300"/>
                      </a:solidFill>
                    </a:rPr>
                    <a:t>Решение.</a:t>
                  </a:r>
                  <a:r>
                    <a:rPr lang="en-US" dirty="0"/>
                    <a:t> </a:t>
                  </a:r>
                  <a:r>
                    <a:rPr lang="ru-RU" dirty="0"/>
                    <a:t>Введём систему координат, считая, что вершины единичного куба имеют координаты: </a:t>
                  </a:r>
                  <a:r>
                    <a:rPr lang="en-US" i="1" dirty="0"/>
                    <a:t>D</a:t>
                  </a:r>
                  <a:r>
                    <a:rPr lang="en-US" dirty="0"/>
                    <a:t>(0, 0, 0), </a:t>
                  </a:r>
                  <a:r>
                    <a:rPr lang="en-US" i="1" dirty="0"/>
                    <a:t>C</a:t>
                  </a:r>
                  <a:r>
                    <a:rPr lang="en-US" dirty="0"/>
                    <a:t>(1, 0, 0), </a:t>
                  </a:r>
                  <a:r>
                    <a:rPr lang="en-US" i="1" dirty="0"/>
                    <a:t>A</a:t>
                  </a:r>
                  <a:r>
                    <a:rPr lang="en-US" dirty="0"/>
                    <a:t>(0, 1, 0), </a:t>
                  </a:r>
                  <a:r>
                    <a:rPr lang="en-US" i="1" dirty="0"/>
                    <a:t>B</a:t>
                  </a:r>
                  <a:r>
                    <a:rPr lang="en-US" dirty="0"/>
                    <a:t>(1, 1, 0), </a:t>
                  </a:r>
                  <a:r>
                    <a:rPr lang="en-US" i="1" dirty="0"/>
                    <a:t>A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1, 1), </a:t>
                  </a:r>
                  <a:r>
                    <a:rPr lang="en-US" i="1" dirty="0"/>
                    <a:t>B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(1, 1, 1). </a:t>
                  </a:r>
                  <a:r>
                    <a:rPr lang="en-US" i="1" dirty="0"/>
                    <a:t>C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(1, 0, 1), </a:t>
                  </a:r>
                  <a:r>
                    <a:rPr lang="en-US" i="1" dirty="0"/>
                    <a:t>D</a:t>
                  </a:r>
                  <a:r>
                    <a:rPr lang="en-US" baseline="-25000" dirty="0"/>
                    <a:t>1</a:t>
                  </a:r>
                  <a:r>
                    <a:rPr lang="en-US" dirty="0"/>
                    <a:t>(0, 0, 1).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en-US" dirty="0"/>
                    <a:t>	</a:t>
                  </a:r>
                  <a:r>
                    <a:rPr lang="ru-RU" dirty="0"/>
                    <a:t>Вектор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ru-RU" dirty="0"/>
                    <a:t> имеет координаты</a:t>
                  </a:r>
                  <a:r>
                    <a:rPr lang="en-US" dirty="0"/>
                    <a:t> </a:t>
                  </a:r>
                  <a:r>
                    <a:rPr lang="ru-RU" dirty="0"/>
                    <a:t>(1, 1, 1).</a:t>
                  </a:r>
                  <a:r>
                    <a:rPr lang="en-US" dirty="0"/>
                    <a:t> </a:t>
                  </a:r>
                  <a:r>
                    <a:rPr lang="ru-RU" dirty="0"/>
                    <a:t>Плоскость </a:t>
                  </a:r>
                  <a:r>
                    <a:rPr lang="en-US" i="1" dirty="0"/>
                    <a:t>BDA</a:t>
                  </a:r>
                  <a:r>
                    <a:rPr lang="en-US" baseline="-25000" dirty="0"/>
                    <a:t>1</a:t>
                  </a:r>
                  <a:r>
                    <a:rPr lang="en-US" i="1" dirty="0"/>
                    <a:t> </a:t>
                  </a:r>
                  <a:r>
                    <a:rPr lang="ru-RU" dirty="0"/>
                    <a:t>задается уравнением</a:t>
                  </a:r>
                  <a:r>
                    <a:rPr lang="en-US" dirty="0"/>
                    <a:t> </a:t>
                  </a:r>
                  <a:r>
                    <a:rPr lang="en-US" i="1" dirty="0"/>
                    <a:t>x + y </a:t>
                  </a:r>
                  <a:r>
                    <a:rPr lang="en-US" dirty="0"/>
                    <a:t>+</a:t>
                  </a:r>
                  <a:r>
                    <a:rPr lang="en-US" i="1" dirty="0"/>
                    <a:t> z</a:t>
                  </a:r>
                  <a:r>
                    <a:rPr lang="ru-RU" dirty="0"/>
                    <a:t> </a:t>
                  </a:r>
                  <a:r>
                    <a:rPr lang="en-US" dirty="0"/>
                    <a:t>= 1. </a:t>
                  </a:r>
                  <a:r>
                    <a:rPr lang="ru-RU" dirty="0"/>
                    <a:t>Синус угла </a:t>
                  </a:r>
                  <a:r>
                    <a:rPr lang="ru-RU" dirty="0">
                      <a:cs typeface="Times New Roman" pitchFamily="18" charset="0"/>
                    </a:rPr>
                    <a:t>φ</a:t>
                  </a:r>
                  <a:r>
                    <a:rPr lang="ru-RU" dirty="0"/>
                    <a:t> равен 1. Искомый угол равен 90</a:t>
                  </a:r>
                  <a:r>
                    <a:rPr lang="ru-RU" baseline="30000" dirty="0"/>
                    <a:t>о</a:t>
                  </a:r>
                  <a:r>
                    <a:rPr lang="ru-RU" dirty="0"/>
                    <a:t>.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3428" name="Text 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0"/>
                  <a:ext cx="9144000" cy="2353080"/>
                </a:xfrm>
                <a:prstGeom prst="rect">
                  <a:avLst/>
                </a:prstGeom>
                <a:blipFill>
                  <a:blip r:embed="rId2"/>
                  <a:stretch>
                    <a:fillRect l="-1000" t="-2073" r="-1000" b="-518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132856"/>
              <a:ext cx="5425949" cy="4379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8960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2. В </a:t>
            </a:r>
            <a:r>
              <a:rPr lang="ru-RU" dirty="0"/>
              <a:t>прямоугольном параллелепипеде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у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</a:t>
            </a:r>
            <a:r>
              <a:rPr lang="en-US" i="1" dirty="0"/>
              <a:t>, AA</a:t>
            </a:r>
            <a:r>
              <a:rPr lang="en-US" baseline="-25000" dirty="0"/>
              <a:t>1</a:t>
            </a:r>
            <a:r>
              <a:rPr lang="en-US" dirty="0"/>
              <a:t> = 1,</a:t>
            </a:r>
            <a:r>
              <a:rPr lang="ru-RU" dirty="0">
                <a:cs typeface="Times New Roman" pitchFamily="18" charset="0"/>
              </a:rPr>
              <a:t> найдите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3" y="2492896"/>
            <a:ext cx="5322614" cy="298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053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80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(3, 0, 0), </a:t>
                </a:r>
                <a:r>
                  <a:rPr lang="en-US" i="1" dirty="0"/>
                  <a:t>A</a:t>
                </a:r>
                <a:r>
                  <a:rPr lang="en-US" dirty="0"/>
                  <a:t>(0, 2, 0), </a:t>
                </a:r>
                <a:r>
                  <a:rPr lang="en-US" i="1" dirty="0"/>
                  <a:t>B</a:t>
                </a:r>
                <a:r>
                  <a:rPr lang="en-US" dirty="0"/>
                  <a:t>(3, 2,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2,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(3, 2, 1),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(3,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3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2</a:t>
                </a:r>
                <a:r>
                  <a:rPr lang="en-US" i="1" dirty="0"/>
                  <a:t>x + </a:t>
                </a:r>
                <a:r>
                  <a:rPr lang="en-US" dirty="0"/>
                  <a:t>3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6</a:t>
                </a:r>
                <a:r>
                  <a:rPr lang="en-US" i="1" dirty="0"/>
                  <a:t>z</a:t>
                </a:r>
                <a:r>
                  <a:rPr lang="ru-RU" dirty="0"/>
                  <a:t> </a:t>
                </a:r>
                <a:r>
                  <a:rPr lang="en-US" dirty="0"/>
                  <a:t>= 6.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18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14</m:t>
                            </m:r>
                          </m:e>
                        </m:rad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14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49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80441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54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16260"/>
            <a:ext cx="5328592" cy="3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720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3.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синус </a:t>
            </a:r>
            <a:r>
              <a:rPr lang="ru-RU" dirty="0">
                <a:cs typeface="Times New Roman" pitchFamily="18" charset="0"/>
              </a:rPr>
              <a:t>уг</a:t>
            </a:r>
            <a:r>
              <a:rPr lang="ru-RU" dirty="0"/>
              <a:t>ла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17194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51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575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1,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x + 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1. </a:t>
                </a:r>
                <a:r>
                  <a:rPr lang="ru-RU" dirty="0"/>
                  <a:t>Её вектор нормали имеет координаты (1, 1, 1). 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575385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896" r="-1000" b="-14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90056"/>
            <a:ext cx="5040560" cy="406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640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4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прямоугольном параллелепипеде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у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</a:t>
            </a:r>
            <a:r>
              <a:rPr lang="en-US" i="1" dirty="0"/>
              <a:t>, AA</a:t>
            </a:r>
            <a:r>
              <a:rPr lang="en-US" baseline="-25000" dirty="0"/>
              <a:t>1</a:t>
            </a:r>
            <a:r>
              <a:rPr lang="en-US" dirty="0"/>
              <a:t> = 1,</a:t>
            </a:r>
            <a:r>
              <a:rPr lang="ru-RU" dirty="0">
                <a:cs typeface="Times New Roman" pitchFamily="18" charset="0"/>
              </a:rPr>
              <a:t> найдите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76" y="2708920"/>
            <a:ext cx="4419848" cy="24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898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52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(3, 0, 0), </a:t>
                </a:r>
                <a:r>
                  <a:rPr lang="en-US" i="1" dirty="0"/>
                  <a:t>A</a:t>
                </a:r>
                <a:r>
                  <a:rPr lang="en-US" dirty="0"/>
                  <a:t>(0, 2, 0), </a:t>
                </a:r>
                <a:r>
                  <a:rPr lang="en-US" i="1" dirty="0"/>
                  <a:t>B</a:t>
                </a:r>
                <a:r>
                  <a:rPr lang="en-US" dirty="0"/>
                  <a:t>(3, 2,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2,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(3, 2, 1),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(3,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2</a:t>
                </a:r>
                <a:r>
                  <a:rPr lang="en-US" i="1" dirty="0"/>
                  <a:t>x + </a:t>
                </a:r>
                <a:r>
                  <a:rPr lang="en-US" dirty="0"/>
                  <a:t>3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6</a:t>
                </a:r>
                <a:r>
                  <a:rPr lang="en-US" i="1" dirty="0"/>
                  <a:t>z</a:t>
                </a:r>
                <a:r>
                  <a:rPr lang="ru-RU" dirty="0"/>
                  <a:t> </a:t>
                </a:r>
                <a:r>
                  <a:rPr lang="en-US" dirty="0"/>
                  <a:t>= 6.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12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35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52485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7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544616" cy="392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629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5.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синус </a:t>
            </a:r>
            <a:r>
              <a:rPr lang="ru-RU" dirty="0">
                <a:cs typeface="Times New Roman" pitchFamily="18" charset="0"/>
              </a:rPr>
              <a:t>уг</a:t>
            </a:r>
            <a:r>
              <a:rPr lang="ru-RU" dirty="0"/>
              <a:t>ла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1250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181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572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1</a:t>
                </a:r>
                <a:r>
                  <a:rPr lang="ru-RU" dirty="0"/>
                  <a:t>, 1,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ABC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1. </a:t>
                </a:r>
                <a:r>
                  <a:rPr lang="ru-RU" dirty="0"/>
                  <a:t>Её вектор нормали имеет координаты (</a:t>
                </a:r>
                <a:r>
                  <a:rPr lang="en-US" dirty="0"/>
                  <a:t>0</a:t>
                </a:r>
                <a:r>
                  <a:rPr lang="ru-RU" dirty="0"/>
                  <a:t>, 1, 1). 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57294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896" r="-1000" b="-14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80538"/>
            <a:ext cx="5088144" cy="408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69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-39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657" y="573832"/>
            <a:ext cx="1964343" cy="2952328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5" y="573832"/>
            <a:ext cx="1950395" cy="2952328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5" y="573832"/>
            <a:ext cx="1964343" cy="2952328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7" y="3717032"/>
            <a:ext cx="1950395" cy="2952328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992240" cy="2952328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96434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84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6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прямоугольном параллелепипеде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у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</a:t>
            </a:r>
            <a:r>
              <a:rPr lang="en-US" i="1" dirty="0"/>
              <a:t>, AA</a:t>
            </a:r>
            <a:r>
              <a:rPr lang="en-US" baseline="-25000" dirty="0"/>
              <a:t>1</a:t>
            </a:r>
            <a:r>
              <a:rPr lang="en-US" dirty="0"/>
              <a:t> = 1,</a:t>
            </a:r>
            <a:r>
              <a:rPr lang="ru-RU" dirty="0">
                <a:cs typeface="Times New Roman" pitchFamily="18" charset="0"/>
              </a:rPr>
              <a:t> найдите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0888"/>
            <a:ext cx="4608512" cy="250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689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47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(3, 0, 0), </a:t>
                </a:r>
                <a:r>
                  <a:rPr lang="en-US" i="1" dirty="0"/>
                  <a:t>A</a:t>
                </a:r>
                <a:r>
                  <a:rPr lang="en-US" dirty="0"/>
                  <a:t>(0, 2, 0), </a:t>
                </a:r>
                <a:r>
                  <a:rPr lang="en-US" i="1" dirty="0"/>
                  <a:t>B</a:t>
                </a:r>
                <a:r>
                  <a:rPr lang="en-US" dirty="0"/>
                  <a:t>(3, 2,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2,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(3, 2, 1),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(3,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3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ABC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i="1" dirty="0"/>
                  <a:t>, </a:t>
                </a:r>
                <a:r>
                  <a:rPr lang="ru-RU" dirty="0"/>
                  <a:t>т. е. 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2</a:t>
                </a:r>
                <a:r>
                  <a:rPr lang="en-US" i="1" dirty="0"/>
                  <a:t>z</a:t>
                </a:r>
                <a:r>
                  <a:rPr lang="ru-RU" dirty="0"/>
                  <a:t> </a:t>
                </a:r>
                <a:r>
                  <a:rPr lang="en-US" dirty="0"/>
                  <a:t>= 2.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14</m:t>
                            </m:r>
                          </m:e>
                        </m:rad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70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35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47740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74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24648"/>
            <a:ext cx="6132695" cy="430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70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7.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синус </a:t>
            </a:r>
            <a:r>
              <a:rPr lang="ru-RU" dirty="0">
                <a:cs typeface="Times New Roman" pitchFamily="18" charset="0"/>
              </a:rPr>
              <a:t>уг</a:t>
            </a:r>
            <a:r>
              <a:rPr lang="ru-RU" dirty="0"/>
              <a:t>ла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BA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14" y="1844824"/>
            <a:ext cx="4897572" cy="456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48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87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Тогда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dirty="0"/>
                  <a:t>(1, 1, 0).</a:t>
                </a:r>
                <a:r>
                  <a:rPr lang="en-US" i="1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    </a:t>
                </a:r>
                <a:r>
                  <a:rPr lang="ru-RU" dirty="0"/>
                  <a:t>(</a:t>
                </a:r>
                <a:r>
                  <a:rPr lang="en-US" dirty="0"/>
                  <a:t>-1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ABC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1. </a:t>
                </a:r>
                <a:r>
                  <a:rPr lang="ru-RU" dirty="0"/>
                  <a:t>Её вектор нормали имеет координаты (</a:t>
                </a:r>
                <a:r>
                  <a:rPr lang="en-US" dirty="0"/>
                  <a:t>0</a:t>
                </a:r>
                <a:r>
                  <a:rPr lang="ru-RU" dirty="0"/>
                  <a:t>, 1, 1). 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 Угол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30</a:t>
                </a:r>
                <a:r>
                  <a:rPr lang="ru-RU" baseline="30000" dirty="0"/>
                  <a:t>о</a:t>
                </a:r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877070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695" r="-1000" b="-40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72947"/>
            <a:ext cx="4896544" cy="420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499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8.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синус </a:t>
            </a:r>
            <a:r>
              <a:rPr lang="ru-RU" dirty="0">
                <a:cs typeface="Times New Roman" pitchFamily="18" charset="0"/>
              </a:rPr>
              <a:t>уг</a:t>
            </a:r>
            <a:r>
              <a:rPr lang="ru-RU" dirty="0"/>
              <a:t>ла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CA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54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508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607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 Тогда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C</a:t>
                </a:r>
                <a:r>
                  <a:rPr lang="en-US" dirty="0"/>
                  <a:t>(1, 0, 0).</a:t>
                </a:r>
                <a:r>
                  <a:rPr lang="en-US" i="1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   </a:t>
                </a:r>
                <a:r>
                  <a:rPr lang="ru-RU" dirty="0"/>
                  <a:t>(</a:t>
                </a:r>
                <a:r>
                  <a:rPr lang="en-US" dirty="0"/>
                  <a:t>-1</a:t>
                </a:r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ABC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1. </a:t>
                </a:r>
                <a:r>
                  <a:rPr lang="ru-RU" dirty="0"/>
                  <a:t>Её вектор нормали имеет координаты (</a:t>
                </a:r>
                <a:r>
                  <a:rPr lang="en-US" dirty="0"/>
                  <a:t>0</a:t>
                </a:r>
                <a:r>
                  <a:rPr lang="ru-RU" dirty="0"/>
                  <a:t>, 1, 1). 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607252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869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24739"/>
            <a:ext cx="4824536" cy="409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16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9.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синус </a:t>
            </a:r>
            <a:r>
              <a:rPr lang="ru-RU" dirty="0">
                <a:cs typeface="Times New Roman" pitchFamily="18" charset="0"/>
              </a:rPr>
              <a:t>уг</a:t>
            </a:r>
            <a:r>
              <a:rPr lang="ru-RU" dirty="0"/>
              <a:t>ла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ACEF</a:t>
            </a:r>
            <a:r>
              <a:rPr lang="ru-RU" dirty="0">
                <a:cs typeface="Times New Roman" pitchFamily="18" charset="0"/>
              </a:rPr>
              <a:t>, где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середины рёбер соответственно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83" y="1809929"/>
            <a:ext cx="5143834" cy="46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538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80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1</a:t>
                </a:r>
                <a:r>
                  <a:rPr lang="ru-RU" dirty="0"/>
                  <a:t>, 1,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ACEF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2</a:t>
                </a:r>
                <a:r>
                  <a:rPr lang="en-US" i="1" dirty="0"/>
                  <a:t>x +</a:t>
                </a:r>
                <a:r>
                  <a:rPr lang="en-US" dirty="0"/>
                  <a:t> 2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2. </a:t>
                </a:r>
                <a:r>
                  <a:rPr lang="ru-RU" dirty="0"/>
                  <a:t>Её вектор нормали имеет координаты (</a:t>
                </a:r>
                <a:r>
                  <a:rPr lang="en-US" dirty="0"/>
                  <a:t>2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 1). 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  <m:r>
                          <a:rPr lang="en-US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80441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54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27"/>
            <a:ext cx="5040560" cy="412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391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10.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синус </a:t>
            </a:r>
            <a:r>
              <a:rPr lang="ru-RU" dirty="0">
                <a:cs typeface="Times New Roman" pitchFamily="18" charset="0"/>
              </a:rPr>
              <a:t>уг</a:t>
            </a:r>
            <a:r>
              <a:rPr lang="ru-RU" dirty="0"/>
              <a:t>ла</a:t>
            </a:r>
            <a:r>
              <a:rPr lang="ru-RU" dirty="0">
                <a:cs typeface="Times New Roman" pitchFamily="18" charset="0"/>
              </a:rPr>
              <a:t>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>
                <a:cs typeface="Times New Roman" pitchFamily="18" charset="0"/>
              </a:rPr>
              <a:t>DA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ACEF</a:t>
            </a:r>
            <a:r>
              <a:rPr lang="ru-RU" dirty="0">
                <a:cs typeface="Times New Roman" pitchFamily="18" charset="0"/>
              </a:rPr>
              <a:t>, где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середины рёбер соответственно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256584" cy="477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582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30871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1, 1).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ACEF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2</a:t>
                </a:r>
                <a:r>
                  <a:rPr lang="en-US" i="1" dirty="0"/>
                  <a:t>x +</a:t>
                </a:r>
                <a:r>
                  <a:rPr lang="en-US" dirty="0"/>
                  <a:t> 2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2. </a:t>
                </a:r>
                <a:r>
                  <a:rPr lang="ru-RU" dirty="0"/>
                  <a:t>Её вектор нормали имеет координаты (</a:t>
                </a:r>
                <a:r>
                  <a:rPr lang="en-US" dirty="0"/>
                  <a:t>2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 1). 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a:rPr lang="en-US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 Угол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45</a:t>
                </a:r>
                <a:r>
                  <a:rPr lang="ru-RU" baseline="30000" dirty="0"/>
                  <a:t>о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3087127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581" r="-1000" b="-37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96" y="2619628"/>
            <a:ext cx="4824536" cy="406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52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9430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7–9 и 10–11 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57539"/>
              </p:ext>
            </p:extLst>
          </p:nvPr>
        </p:nvGraphicFramePr>
        <p:xfrm>
          <a:off x="2438400" y="3733799"/>
          <a:ext cx="4581872" cy="302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105848" imgH="2715004" progId="PBrush">
                  <p:embed/>
                </p:oleObj>
              </mc:Choice>
              <mc:Fallback>
                <p:oleObj name="Точечный рисунок" r:id="rId2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799"/>
                        <a:ext cx="4581872" cy="3029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430921"/>
              </p:ext>
            </p:extLst>
          </p:nvPr>
        </p:nvGraphicFramePr>
        <p:xfrm>
          <a:off x="152399" y="664078"/>
          <a:ext cx="2397913" cy="2807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2114845" imgH="2476190" progId="PBrush">
                  <p:embed/>
                </p:oleObj>
              </mc:Choice>
              <mc:Fallback>
                <p:oleObj name="Точечный рисунок" r:id="rId4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664078"/>
                        <a:ext cx="2397913" cy="28077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664078"/>
            <a:ext cx="2022673" cy="2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664078"/>
            <a:ext cx="2022673" cy="2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64077"/>
            <a:ext cx="2095088" cy="27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35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11. В </a:t>
            </a:r>
            <a:r>
              <a:rPr lang="ru-RU" dirty="0"/>
              <a:t>правильной четырёхугольной пирамиде </a:t>
            </a:r>
            <a:r>
              <a:rPr lang="en-US" i="1" dirty="0"/>
              <a:t>SABCD</a:t>
            </a:r>
            <a:r>
              <a:rPr lang="en-US" dirty="0"/>
              <a:t> </a:t>
            </a:r>
            <a:r>
              <a:rPr lang="ru-RU" dirty="0"/>
              <a:t>стороны основания и высота равны 2. Н</a:t>
            </a:r>
            <a:r>
              <a:rPr lang="ru-RU" dirty="0">
                <a:cs typeface="Times New Roman" pitchFamily="18" charset="0"/>
              </a:rPr>
              <a:t>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/>
              <a:t>SA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SBC</a:t>
            </a:r>
            <a:r>
              <a:rPr lang="ru-RU" dirty="0"/>
              <a:t>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7125"/>
            <a:ext cx="4769792" cy="402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363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34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2</a:t>
                </a:r>
                <a:r>
                  <a:rPr lang="en-US" dirty="0"/>
                  <a:t>), </a:t>
                </a:r>
                <a:r>
                  <a:rPr lang="en-US" i="1" dirty="0"/>
                  <a:t>A</a:t>
                </a:r>
                <a:r>
                  <a:rPr lang="en-US" dirty="0"/>
                  <a:t>(</a:t>
                </a:r>
                <a:r>
                  <a:rPr lang="ru-RU" dirty="0"/>
                  <a:t>-1</a:t>
                </a:r>
                <a:r>
                  <a:rPr lang="en-US" dirty="0"/>
                  <a:t>, 1, 0), </a:t>
                </a:r>
                <a:r>
                  <a:rPr lang="en-US" i="1" dirty="0"/>
                  <a:t>B</a:t>
                </a:r>
                <a:r>
                  <a:rPr lang="en-US" dirty="0"/>
                  <a:t>(</a:t>
                </a:r>
                <a:r>
                  <a:rPr lang="ru-RU" dirty="0"/>
                  <a:t>1</a:t>
                </a:r>
                <a:r>
                  <a:rPr lang="en-US" dirty="0"/>
                  <a:t>, </a:t>
                </a:r>
                <a:r>
                  <a:rPr lang="ru-RU" dirty="0"/>
                  <a:t>1</a:t>
                </a:r>
                <a:r>
                  <a:rPr lang="en-US" dirty="0"/>
                  <a:t>, </a:t>
                </a:r>
                <a:r>
                  <a:rPr lang="ru-RU" dirty="0"/>
                  <a:t>0</a:t>
                </a:r>
                <a:r>
                  <a:rPr lang="en-US" dirty="0"/>
                  <a:t>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:r>
                  <a:rPr lang="ru-RU" dirty="0"/>
                  <a:t>1</a:t>
                </a:r>
                <a:r>
                  <a:rPr lang="en-US" dirty="0"/>
                  <a:t>, -1, 0), </a:t>
                </a:r>
                <a:r>
                  <a:rPr lang="en-US" i="1" dirty="0"/>
                  <a:t>D</a:t>
                </a:r>
                <a:r>
                  <a:rPr lang="en-US" dirty="0"/>
                  <a:t>(-1, </a:t>
                </a:r>
                <a:r>
                  <a:rPr lang="ru-RU" dirty="0"/>
                  <a:t>-1</a:t>
                </a:r>
                <a:r>
                  <a:rPr lang="en-US" dirty="0"/>
                  <a:t>, 0).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𝑆𝐴</m:t>
                        </m:r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(-1, 1, </a:t>
                </a:r>
                <a:r>
                  <a:rPr lang="en-US" dirty="0"/>
                  <a:t>-</a:t>
                </a:r>
                <a:r>
                  <a:rPr lang="ru-RU" dirty="0"/>
                  <a:t>2).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SBC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  <m:r>
                      <a:rPr lang="ru-RU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т.е. 2</a:t>
                </a:r>
                <a:r>
                  <a:rPr lang="en-US" i="1" dirty="0"/>
                  <a:t>x +z = </a:t>
                </a:r>
                <a:r>
                  <a:rPr lang="en-US" dirty="0"/>
                  <a:t>2.</a:t>
                </a:r>
                <a:r>
                  <a:rPr lang="ru-RU" i="1" dirty="0"/>
                  <a:t>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</m:t>
                            </m:r>
                          </m:e>
                        </m:rad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30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15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348463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078" r="-1000" b="-7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4752528" cy="40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163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</a:t>
            </a:r>
            <a:r>
              <a:rPr lang="en-US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равны 2, высота равна 3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/>
              <a:t>CS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SDE</a:t>
            </a:r>
            <a:r>
              <a:rPr lang="ru-RU" dirty="0"/>
              <a:t>.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032448" cy="368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9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387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3</a:t>
                </a:r>
                <a:r>
                  <a:rPr lang="en-US" dirty="0"/>
                  <a:t>), </a:t>
                </a:r>
                <a:r>
                  <a:rPr lang="ru-RU" i="1" dirty="0"/>
                  <a:t>С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-1, 0). </a:t>
                </a:r>
                <a:r>
                  <a:rPr lang="ru-RU" dirty="0"/>
                  <a:t>Тогда </a:t>
                </a:r>
                <a:r>
                  <a:rPr lang="en-US" i="1" dirty="0"/>
                  <a:t>C</a:t>
                </a:r>
                <a:r>
                  <a:rPr lang="en-US" dirty="0"/>
                  <a:t>(0, 2, 0), </a:t>
                </a:r>
                <a:r>
                  <a:rPr lang="en-US" i="1" dirty="0"/>
                  <a:t>S</a:t>
                </a:r>
                <a:r>
                  <a:rPr lang="en-US" dirty="0"/>
                  <a:t>(0, 0, 3).</a:t>
                </a:r>
                <a:r>
                  <a:rPr lang="en-US" i="1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𝐶𝑆</m:t>
                        </m:r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-2</a:t>
                </a:r>
                <a:r>
                  <a:rPr lang="ru-RU" dirty="0"/>
                  <a:t>,</a:t>
                </a:r>
                <a:r>
                  <a:rPr lang="en-US" dirty="0"/>
                  <a:t> 3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SDE </a:t>
                </a:r>
                <a:r>
                  <a:rPr lang="ru-RU" dirty="0"/>
                  <a:t>задается уравнением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3.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26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38789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041" r="-1000" b="-12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58" y="2590056"/>
            <a:ext cx="3655766" cy="400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101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</a:t>
            </a:r>
            <a:r>
              <a:rPr lang="en-US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равны 2, высота равна 3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/>
              <a:t>CS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SEF</a:t>
            </a:r>
            <a:r>
              <a:rPr lang="ru-RU" dirty="0"/>
              <a:t>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426892" cy="40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374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387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3</a:t>
                </a:r>
                <a:r>
                  <a:rPr lang="en-US" dirty="0"/>
                  <a:t>), </a:t>
                </a:r>
                <a:r>
                  <a:rPr lang="ru-RU" i="1" dirty="0"/>
                  <a:t>С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-1, 0). </a:t>
                </a:r>
                <a:r>
                  <a:rPr lang="ru-RU" dirty="0"/>
                  <a:t>Тогда </a:t>
                </a:r>
                <a:r>
                  <a:rPr lang="en-US" i="1" dirty="0"/>
                  <a:t>C</a:t>
                </a:r>
                <a:r>
                  <a:rPr lang="en-US" dirty="0"/>
                  <a:t>(0, 2, 0), </a:t>
                </a:r>
                <a:r>
                  <a:rPr lang="en-US" i="1" dirty="0"/>
                  <a:t>S</a:t>
                </a:r>
                <a:r>
                  <a:rPr lang="en-US" dirty="0"/>
                  <a:t>(0, 0, 3).</a:t>
                </a:r>
                <a:r>
                  <a:rPr lang="en-US" i="1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𝐶𝑆</m:t>
                        </m:r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-2</a:t>
                </a:r>
                <a:r>
                  <a:rPr lang="ru-RU" dirty="0"/>
                  <a:t>,</a:t>
                </a:r>
                <a:r>
                  <a:rPr lang="en-US" dirty="0"/>
                  <a:t> 3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SDE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ru-RU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– </a:t>
                </a:r>
                <a:r>
                  <a:rPr lang="en-US" dirty="0"/>
                  <a:t>3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2</a:t>
                </a:r>
                <a:r>
                  <a:rPr lang="en-US" i="1" dirty="0"/>
                  <a:t>z</a:t>
                </a:r>
                <a:r>
                  <a:rPr lang="ru-RU" dirty="0"/>
                  <a:t> </a:t>
                </a:r>
                <a:r>
                  <a:rPr lang="en-US" dirty="0"/>
                  <a:t>= 6.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13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38744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041" r="-1000" b="-12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61456"/>
            <a:ext cx="3844132" cy="442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577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</a:t>
            </a:r>
            <a:r>
              <a:rPr lang="en-US" dirty="0">
                <a:cs typeface="Times New Roman" pitchFamily="18" charset="0"/>
              </a:rPr>
              <a:t>4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/>
              <a:t>AD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DEE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4896544" cy="355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4457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307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0, 0), </a:t>
                </a:r>
                <a:r>
                  <a:rPr lang="en-US" i="1" dirty="0"/>
                  <a:t>B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1). </a:t>
                </a:r>
                <a:r>
                  <a:rPr lang="ru-RU" dirty="0"/>
                  <a:t>Плоскость </a:t>
                </a:r>
                <a:r>
                  <a:rPr lang="en-US" i="1" dirty="0"/>
                  <a:t>DEE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x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51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30774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111" r="-1000" b="-2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90056"/>
            <a:ext cx="5328592" cy="349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718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</a:t>
            </a:r>
            <a:r>
              <a:rPr lang="en-US" dirty="0">
                <a:cs typeface="Times New Roman" pitchFamily="18" charset="0"/>
              </a:rPr>
              <a:t>5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треугольной призме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/>
              <a:t>AC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3816424" cy="413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96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839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-1, 0), </a:t>
                </a:r>
                <a:r>
                  <a:rPr lang="en-US" i="1" dirty="0"/>
                  <a:t>B</a:t>
                </a:r>
                <a:r>
                  <a:rPr lang="en-US" dirty="0"/>
                  <a:t>(0, 1, 0),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(0, 1, 2),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2).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 Тогда </a:t>
                </a:r>
                <a:r>
                  <a:rPr lang="en-US" i="1" dirty="0"/>
                  <a:t>A</a:t>
                </a:r>
                <a:r>
                  <a:rPr lang="en-US" dirty="0"/>
                  <a:t>(0, -1, 0),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0).</a:t>
                </a:r>
                <a:r>
                  <a:rPr lang="en-US" i="1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0). </a:t>
                </a:r>
                <a:r>
                  <a:rPr lang="ru-RU" dirty="0"/>
                  <a:t>Плоскость </a:t>
                </a:r>
                <a:r>
                  <a:rPr lang="en-US" i="1" dirty="0"/>
                  <a:t>AB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i="1" dirty="0"/>
                  <a:t>, </a:t>
                </a:r>
                <a:r>
                  <a:rPr lang="ru-RU" dirty="0"/>
                  <a:t>т. е.</a:t>
                </a:r>
                <a:r>
                  <a:rPr lang="ru-RU" i="1" dirty="0"/>
                  <a:t> </a:t>
                </a:r>
                <a:r>
                  <a:rPr lang="en-US" i="1" dirty="0"/>
                  <a:t>–x –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z 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839880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17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3597"/>
            <a:ext cx="4104456" cy="373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93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480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</a:t>
            </a:r>
            <a:r>
              <a:rPr lang="en-US" dirty="0">
                <a:cs typeface="Times New Roman" pitchFamily="18" charset="0"/>
              </a:rPr>
              <a:t>6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треугольной призме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прямой </a:t>
            </a:r>
            <a:r>
              <a:rPr lang="en-US" i="1" dirty="0"/>
              <a:t>CB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dirty="0"/>
              <a:t>плоскостью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20" y="2132855"/>
            <a:ext cx="3413471" cy="400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164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790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-1, 0), </a:t>
                </a:r>
                <a:r>
                  <a:rPr lang="en-US" i="1" dirty="0"/>
                  <a:t>B</a:t>
                </a:r>
                <a:r>
                  <a:rPr lang="en-US" dirty="0"/>
                  <a:t>(0, 1, 0),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(0, 1, 2),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2).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 Тогда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(0, 1, 2).</a:t>
                </a:r>
                <a:r>
                  <a:rPr lang="en-US" i="1" dirty="0"/>
                  <a:t> </a:t>
                </a:r>
                <a:r>
                  <a:rPr lang="ru-RU" dirty="0"/>
                  <a:t>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имеет координаты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2). </a:t>
                </a:r>
                <a:r>
                  <a:rPr lang="ru-RU" dirty="0"/>
                  <a:t>Плоскость </a:t>
                </a:r>
                <a:r>
                  <a:rPr lang="en-US" i="1" dirty="0"/>
                  <a:t>AB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r>
                  <a:rPr lang="en-US" i="1" dirty="0"/>
                  <a:t>, </a:t>
                </a:r>
                <a:r>
                  <a:rPr lang="ru-RU" dirty="0"/>
                  <a:t>т. е.</a:t>
                </a:r>
                <a:r>
                  <a:rPr lang="ru-RU" i="1" dirty="0"/>
                  <a:t> </a:t>
                </a:r>
                <a:r>
                  <a:rPr lang="en-US" i="1" dirty="0"/>
                  <a:t>–x –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z 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42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790700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747" r="-1000" b="-10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76336"/>
            <a:ext cx="3816424" cy="38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941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765175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Угол между двумя плоскостями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33" name="Text Box 9"/>
              <p:cNvSpPr txBox="1">
                <a:spLocks noChangeArrowheads="1"/>
              </p:cNvSpPr>
              <p:nvPr/>
            </p:nvSpPr>
            <p:spPr bwMode="auto">
              <a:xfrm>
                <a:off x="0" y="762000"/>
                <a:ext cx="9144000" cy="238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/>
                  <a:t>	Угол между двумя пересекающимися плоскостями, заданными уравнениями </a:t>
                </a:r>
                <a:r>
                  <a:rPr lang="en-US" sz="2800" i="1" dirty="0"/>
                  <a:t>a</a:t>
                </a:r>
                <a:r>
                  <a:rPr lang="ru-RU" sz="2800" baseline="-25000" dirty="0"/>
                  <a:t>1</a:t>
                </a:r>
                <a:r>
                  <a:rPr lang="en-US" sz="2800" i="1" dirty="0"/>
                  <a:t>x</a:t>
                </a:r>
                <a:r>
                  <a:rPr lang="en-US" sz="2800" dirty="0"/>
                  <a:t> + </a:t>
                </a:r>
                <a:r>
                  <a:rPr lang="en-US" sz="2800" i="1" dirty="0"/>
                  <a:t>b</a:t>
                </a:r>
                <a:r>
                  <a:rPr lang="ru-RU" sz="2800" baseline="-25000" dirty="0"/>
                  <a:t>1</a:t>
                </a:r>
                <a:r>
                  <a:rPr lang="en-US" sz="2800" i="1" dirty="0"/>
                  <a:t>y</a:t>
                </a:r>
                <a:r>
                  <a:rPr lang="en-US" sz="2800" dirty="0"/>
                  <a:t> + </a:t>
                </a:r>
                <a:r>
                  <a:rPr lang="en-US" sz="2800" i="1" dirty="0"/>
                  <a:t>c</a:t>
                </a:r>
                <a:r>
                  <a:rPr lang="ru-RU" sz="2800" baseline="-25000" dirty="0"/>
                  <a:t>1</a:t>
                </a:r>
                <a:r>
                  <a:rPr lang="en-US" sz="2800" i="1" dirty="0"/>
                  <a:t>z</a:t>
                </a:r>
                <a:r>
                  <a:rPr lang="en-US" sz="2800" dirty="0"/>
                  <a:t> + </a:t>
                </a:r>
                <a:r>
                  <a:rPr lang="en-US" sz="2800" i="1" dirty="0"/>
                  <a:t>d</a:t>
                </a:r>
                <a:r>
                  <a:rPr lang="ru-RU" sz="2800" baseline="-25000" dirty="0"/>
                  <a:t>1</a:t>
                </a:r>
                <a:r>
                  <a:rPr lang="en-US" sz="2800" dirty="0"/>
                  <a:t> = 0,</a:t>
                </a:r>
                <a:r>
                  <a:rPr lang="ru-RU" sz="2800" dirty="0"/>
                  <a:t> </a:t>
                </a:r>
                <a:r>
                  <a:rPr lang="en-US" sz="2800" i="1" dirty="0"/>
                  <a:t>a</a:t>
                </a:r>
                <a:r>
                  <a:rPr lang="ru-RU" sz="2800" baseline="-25000" dirty="0"/>
                  <a:t>2</a:t>
                </a:r>
                <a:r>
                  <a:rPr lang="en-US" sz="2800" i="1" dirty="0"/>
                  <a:t>x</a:t>
                </a:r>
                <a:r>
                  <a:rPr lang="en-US" sz="2800" dirty="0"/>
                  <a:t> + </a:t>
                </a:r>
                <a:r>
                  <a:rPr lang="en-US" sz="2800" i="1" dirty="0"/>
                  <a:t>b</a:t>
                </a:r>
                <a:r>
                  <a:rPr lang="ru-RU" sz="2800" baseline="-25000" dirty="0"/>
                  <a:t>2</a:t>
                </a:r>
                <a:r>
                  <a:rPr lang="en-US" sz="2800" i="1" dirty="0"/>
                  <a:t>y</a:t>
                </a:r>
                <a:r>
                  <a:rPr lang="en-US" sz="2800" dirty="0"/>
                  <a:t> + </a:t>
                </a:r>
                <a:r>
                  <a:rPr lang="en-US" sz="2800" i="1" dirty="0"/>
                  <a:t>c</a:t>
                </a:r>
                <a:r>
                  <a:rPr lang="ru-RU" sz="2800" baseline="-25000" dirty="0"/>
                  <a:t>2</a:t>
                </a:r>
                <a:r>
                  <a:rPr lang="en-US" sz="2800" i="1" dirty="0"/>
                  <a:t>z</a:t>
                </a:r>
                <a:r>
                  <a:rPr lang="en-US" sz="2800" dirty="0"/>
                  <a:t> + </a:t>
                </a:r>
                <a:r>
                  <a:rPr lang="en-US" sz="2800" i="1" dirty="0"/>
                  <a:t>d</a:t>
                </a:r>
                <a:r>
                  <a:rPr lang="ru-RU" sz="2800" baseline="-25000" dirty="0"/>
                  <a:t>2</a:t>
                </a:r>
                <a:r>
                  <a:rPr lang="en-US" sz="2800" dirty="0"/>
                  <a:t> = 0</a:t>
                </a:r>
                <a:r>
                  <a:rPr lang="ru-RU" sz="2800" dirty="0"/>
                  <a:t> можно найти, используя формулу</a:t>
                </a:r>
              </a:p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</m:func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800" i="1">
                              <a:latin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i="1">
                              <a:latin typeface="Cambria Math"/>
                            </a:rPr>
                            <m:t>|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783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62000"/>
                <a:ext cx="9144000" cy="2387320"/>
              </a:xfrm>
              <a:prstGeom prst="rect">
                <a:avLst/>
              </a:prstGeom>
              <a:blipFill rotWithShape="1">
                <a:blip r:embed="rId3"/>
                <a:stretch>
                  <a:fillRect l="-1333" t="-2551" r="-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36" name="Text Box 12"/>
              <p:cNvSpPr txBox="1">
                <a:spLocks noChangeArrowheads="1"/>
              </p:cNvSpPr>
              <p:nvPr/>
            </p:nvSpPr>
            <p:spPr bwMode="auto">
              <a:xfrm>
                <a:off x="0" y="3212976"/>
                <a:ext cx="9144000" cy="2227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/>
                  <a:t>где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/>
                  <a:t>–</a:t>
                </a:r>
                <a:r>
                  <a:rPr lang="ru-RU" sz="2800" dirty="0"/>
                  <a:t> векторы нормалей. Однако угол между векторами может быть тупым, а угол между плоскостями нет. Поэтому, если косинус угла между векторами получился отрицательным, то в ответе нужно указывать его модуль.</a:t>
                </a:r>
              </a:p>
            </p:txBody>
          </p:sp>
        </mc:Choice>
        <mc:Fallback xmlns="">
          <p:sp>
            <p:nvSpPr>
              <p:cNvPr id="7783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212976"/>
                <a:ext cx="9144000" cy="2227263"/>
              </a:xfrm>
              <a:prstGeom prst="rect">
                <a:avLst/>
              </a:prstGeom>
              <a:blipFill rotWithShape="1">
                <a:blip r:embed="rId4"/>
                <a:stretch>
                  <a:fillRect l="-1333" t="-2740" r="-1333" b="-76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524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126876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dirty="0"/>
              <a:t>	1. Найдите угол между плоскостями, проходящими через вершины 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единичного куба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.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464495" cy="419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B3CEA2-7ECD-4FBE-A3E1-6DDC412BF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765175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30895440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FF3300"/>
                </a:solidFill>
              </a:rPr>
              <a:t>	Решение.</a:t>
            </a:r>
            <a:r>
              <a:rPr lang="en-US" dirty="0"/>
              <a:t> </a:t>
            </a:r>
            <a:r>
              <a:rPr lang="ru-RU" dirty="0"/>
              <a:t>Введём систему координат, считая, что вершины единичного куба имеют координаты: </a:t>
            </a:r>
            <a:r>
              <a:rPr lang="en-US" i="1" dirty="0"/>
              <a:t>D</a:t>
            </a:r>
            <a:r>
              <a:rPr lang="en-US" dirty="0"/>
              <a:t>(0, 0, 0), </a:t>
            </a:r>
            <a:r>
              <a:rPr lang="en-US" i="1" dirty="0"/>
              <a:t>C</a:t>
            </a:r>
            <a:r>
              <a:rPr lang="en-US" dirty="0"/>
              <a:t>(1, 0, 0), </a:t>
            </a:r>
            <a:r>
              <a:rPr lang="en-US" i="1" dirty="0"/>
              <a:t>A</a:t>
            </a:r>
            <a:r>
              <a:rPr lang="en-US" dirty="0"/>
              <a:t>(0, 1, 0), </a:t>
            </a:r>
            <a:r>
              <a:rPr lang="en-US" i="1" dirty="0"/>
              <a:t>B</a:t>
            </a:r>
            <a:r>
              <a:rPr lang="en-US" dirty="0"/>
              <a:t>(1, 1, 0),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(0, 1, 1),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(1, 1, 1).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(1, 0, 1),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(0, 0, 1).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Данные плоскости </a:t>
            </a:r>
            <a:r>
              <a:rPr lang="en-US" i="1" dirty="0"/>
              <a:t>ABC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задаются уравнениями: </a:t>
            </a:r>
            <a:endParaRPr lang="en-US" dirty="0"/>
          </a:p>
          <a:p>
            <a:pPr algn="ctr">
              <a:spcBef>
                <a:spcPts val="0"/>
              </a:spcBef>
            </a:pPr>
            <a:r>
              <a:rPr lang="en-US" i="1" dirty="0"/>
              <a:t>y + z = </a:t>
            </a:r>
            <a:r>
              <a:rPr lang="en-US" dirty="0"/>
              <a:t>1, </a:t>
            </a:r>
            <a:r>
              <a:rPr lang="en-US" i="1" dirty="0"/>
              <a:t>x </a:t>
            </a:r>
            <a:r>
              <a:rPr lang="en-US" dirty="0"/>
              <a:t>+</a:t>
            </a:r>
            <a:r>
              <a:rPr lang="en-US" i="1" dirty="0"/>
              <a:t> z</a:t>
            </a:r>
            <a:r>
              <a:rPr lang="ru-RU" dirty="0"/>
              <a:t> </a:t>
            </a:r>
            <a:r>
              <a:rPr lang="en-US" dirty="0"/>
              <a:t>= 1.</a:t>
            </a:r>
            <a:endParaRPr lang="ru-RU" dirty="0"/>
          </a:p>
          <a:p>
            <a:pPr algn="just">
              <a:spcBef>
                <a:spcPts val="0"/>
              </a:spcBef>
            </a:pPr>
            <a:r>
              <a:rPr lang="ru-RU" dirty="0"/>
              <a:t>	Их векторы нормалей имеют координаты (</a:t>
            </a:r>
            <a:r>
              <a:rPr lang="en-US" dirty="0"/>
              <a:t>0</a:t>
            </a:r>
            <a:r>
              <a:rPr lang="ru-RU" dirty="0"/>
              <a:t>, </a:t>
            </a:r>
            <a:r>
              <a:rPr lang="en-US" dirty="0"/>
              <a:t>1</a:t>
            </a:r>
            <a:r>
              <a:rPr lang="ru-RU" dirty="0"/>
              <a:t>, 1) и (</a:t>
            </a:r>
            <a:r>
              <a:rPr lang="en-US" dirty="0"/>
              <a:t>1</a:t>
            </a:r>
            <a:r>
              <a:rPr lang="ru-RU" dirty="0"/>
              <a:t>, </a:t>
            </a:r>
            <a:r>
              <a:rPr lang="en-US" dirty="0"/>
              <a:t>0</a:t>
            </a:r>
            <a:r>
              <a:rPr lang="ru-RU" dirty="0"/>
              <a:t>, 1). Косинус угла между этими плоскостями равен 0,5. Искомый угол равен 60</a:t>
            </a:r>
            <a:r>
              <a:rPr lang="ru-RU" baseline="30000" dirty="0"/>
              <a:t>о</a:t>
            </a:r>
            <a:r>
              <a:rPr lang="ru-RU" dirty="0"/>
              <a:t>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83210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09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2.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уг</a:t>
            </a:r>
            <a:r>
              <a:rPr lang="ru-RU" dirty="0"/>
              <a:t>ол</a:t>
            </a:r>
            <a:r>
              <a:rPr lang="ru-RU" dirty="0">
                <a:cs typeface="Times New Roman" pitchFamily="18" charset="0"/>
              </a:rPr>
              <a:t> между </a:t>
            </a:r>
            <a:r>
              <a:rPr lang="ru-RU" dirty="0"/>
              <a:t>плоскостями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4824536" cy="447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00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9524" y="0"/>
            <a:ext cx="91344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FF3300"/>
                </a:solidFill>
              </a:rPr>
              <a:t>	Решение.</a:t>
            </a:r>
            <a:r>
              <a:rPr lang="en-US" dirty="0"/>
              <a:t> </a:t>
            </a:r>
            <a:r>
              <a:rPr lang="ru-RU" dirty="0"/>
              <a:t>Введём систему координат, считая, что вершины единичного куба имеют координаты: </a:t>
            </a:r>
            <a:r>
              <a:rPr lang="en-US" i="1" dirty="0"/>
              <a:t>D</a:t>
            </a:r>
            <a:r>
              <a:rPr lang="en-US" dirty="0"/>
              <a:t>(0, 0, 0), </a:t>
            </a:r>
            <a:r>
              <a:rPr lang="en-US" i="1" dirty="0"/>
              <a:t>C</a:t>
            </a:r>
            <a:r>
              <a:rPr lang="en-US" dirty="0"/>
              <a:t>(1, 0, 0), </a:t>
            </a:r>
            <a:r>
              <a:rPr lang="en-US" i="1" dirty="0"/>
              <a:t>A</a:t>
            </a:r>
            <a:r>
              <a:rPr lang="en-US" dirty="0"/>
              <a:t>(0, 1, 0), </a:t>
            </a:r>
            <a:r>
              <a:rPr lang="en-US" i="1" dirty="0"/>
              <a:t>B</a:t>
            </a:r>
            <a:r>
              <a:rPr lang="en-US" dirty="0"/>
              <a:t>(1, 1, 0),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(0, 1, 1),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(1, 1, 1).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(1, 0, 1), 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dirty="0"/>
              <a:t>(0, 0, 1).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Данные плоскости </a:t>
            </a:r>
            <a:r>
              <a:rPr lang="en-US" i="1" dirty="0"/>
              <a:t>ABC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en-US" i="1" dirty="0"/>
              <a:t> </a:t>
            </a:r>
            <a:r>
              <a:rPr lang="ru-RU" dirty="0"/>
              <a:t>задаются уравнениями:</a:t>
            </a:r>
          </a:p>
          <a:p>
            <a:pPr algn="ctr">
              <a:spcBef>
                <a:spcPts val="0"/>
              </a:spcBef>
            </a:pPr>
            <a:r>
              <a:rPr lang="en-US" i="1" dirty="0"/>
              <a:t>y + z = </a:t>
            </a:r>
            <a:r>
              <a:rPr lang="en-US" dirty="0"/>
              <a:t>1, </a:t>
            </a:r>
            <a:r>
              <a:rPr lang="en-US" i="1" dirty="0"/>
              <a:t>x </a:t>
            </a:r>
            <a:r>
              <a:rPr lang="ru-RU" dirty="0"/>
              <a:t>–</a:t>
            </a:r>
            <a:r>
              <a:rPr lang="en-US" i="1" dirty="0"/>
              <a:t> y </a:t>
            </a:r>
            <a:r>
              <a:rPr lang="en-US" dirty="0"/>
              <a:t>+</a:t>
            </a:r>
            <a:r>
              <a:rPr lang="en-US" i="1" dirty="0"/>
              <a:t> z</a:t>
            </a:r>
            <a:r>
              <a:rPr lang="ru-RU" dirty="0"/>
              <a:t> </a:t>
            </a:r>
            <a:r>
              <a:rPr lang="en-US" dirty="0"/>
              <a:t>= </a:t>
            </a:r>
            <a:r>
              <a:rPr lang="ru-RU" dirty="0"/>
              <a:t>0</a:t>
            </a:r>
            <a:r>
              <a:rPr lang="en-US" dirty="0"/>
              <a:t>.</a:t>
            </a:r>
            <a:endParaRPr lang="ru-RU" dirty="0"/>
          </a:p>
          <a:p>
            <a:pPr algn="just">
              <a:spcBef>
                <a:spcPts val="0"/>
              </a:spcBef>
            </a:pPr>
            <a:r>
              <a:rPr lang="ru-RU" dirty="0"/>
              <a:t>Их векторы нормалей имеют координаты (</a:t>
            </a:r>
            <a:r>
              <a:rPr lang="en-US" dirty="0"/>
              <a:t>0</a:t>
            </a:r>
            <a:r>
              <a:rPr lang="ru-RU" dirty="0"/>
              <a:t>, </a:t>
            </a:r>
            <a:r>
              <a:rPr lang="en-US" dirty="0"/>
              <a:t>1</a:t>
            </a:r>
            <a:r>
              <a:rPr lang="ru-RU" dirty="0"/>
              <a:t>, 1) и (</a:t>
            </a:r>
            <a:r>
              <a:rPr lang="en-US" dirty="0"/>
              <a:t>1</a:t>
            </a:r>
            <a:r>
              <a:rPr lang="ru-RU" dirty="0"/>
              <a:t>, –1, 1).</a:t>
            </a:r>
          </a:p>
          <a:p>
            <a:pPr algn="just">
              <a:spcBef>
                <a:spcPts val="0"/>
              </a:spcBef>
            </a:pPr>
            <a:r>
              <a:rPr lang="ru-RU" dirty="0"/>
              <a:t>Их скалярное произведение равно </a:t>
            </a:r>
            <a:r>
              <a:rPr lang="en-US" dirty="0"/>
              <a:t>0</a:t>
            </a:r>
            <a:r>
              <a:rPr lang="ru-RU" dirty="0"/>
              <a:t>. Искомый угол равен 90</a:t>
            </a:r>
            <a:r>
              <a:rPr lang="ru-RU" baseline="30000" dirty="0"/>
              <a:t>о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90207"/>
            <a:ext cx="4536504" cy="386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0525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3.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косинус угла между </a:t>
            </a:r>
            <a:r>
              <a:rPr lang="ru-RU" dirty="0"/>
              <a:t>плоскостями </a:t>
            </a:r>
            <a:r>
              <a:rPr lang="en-US" i="1" dirty="0">
                <a:cs typeface="Times New Roman" pitchFamily="18" charset="0"/>
              </a:rPr>
              <a:t>BDC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401343" cy="412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60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025" name="Text Box 9"/>
              <p:cNvSpPr txBox="1">
                <a:spLocks noChangeArrowheads="1"/>
              </p:cNvSpPr>
              <p:nvPr/>
            </p:nvSpPr>
            <p:spPr bwMode="auto">
              <a:xfrm>
                <a:off x="9524" y="0"/>
                <a:ext cx="9134475" cy="2831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	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Данные плоскости </a:t>
                </a:r>
                <a:r>
                  <a:rPr lang="en-US" i="1" dirty="0">
                    <a:cs typeface="Times New Roman" pitchFamily="18" charset="0"/>
                  </a:rPr>
                  <a:t>BDC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BDA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задаются уравнениями: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i="1" dirty="0"/>
                  <a:t>x – y – z = </a:t>
                </a:r>
                <a:r>
                  <a:rPr lang="en-US" dirty="0"/>
                  <a:t>0, </a:t>
                </a:r>
                <a:r>
                  <a:rPr lang="en-US" i="1" dirty="0"/>
                  <a:t>x </a:t>
                </a:r>
                <a:r>
                  <a:rPr lang="ru-RU" dirty="0"/>
                  <a:t>–</a:t>
                </a:r>
                <a:r>
                  <a:rPr lang="en-US" i="1" dirty="0"/>
                  <a:t> 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</a:t>
                </a:r>
                <a:r>
                  <a:rPr lang="ru-RU" dirty="0"/>
                  <a:t>0</a:t>
                </a:r>
                <a:r>
                  <a:rPr lang="en-US" dirty="0"/>
                  <a:t>.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Их векторы нормалей имеют координаты (</a:t>
                </a:r>
                <a:r>
                  <a:rPr lang="en-US" dirty="0"/>
                  <a:t>1</a:t>
                </a:r>
                <a:r>
                  <a:rPr lang="ru-RU" dirty="0"/>
                  <a:t>, –</a:t>
                </a:r>
                <a:r>
                  <a:rPr lang="en-US" dirty="0"/>
                  <a:t>1</a:t>
                </a:r>
                <a:r>
                  <a:rPr lang="ru-RU" dirty="0"/>
                  <a:t>, –1) и (</a:t>
                </a:r>
                <a:r>
                  <a:rPr lang="en-US" dirty="0"/>
                  <a:t>1</a:t>
                </a:r>
                <a:r>
                  <a:rPr lang="ru-RU" dirty="0"/>
                  <a:t>, –1, 1).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Их скалярное произведение равно </a:t>
                </a:r>
                <a:r>
                  <a:rPr lang="en-US" dirty="0"/>
                  <a:t>1</a:t>
                </a:r>
                <a:r>
                  <a:rPr lang="ru-RU" dirty="0"/>
                  <a:t>. Косинус искомого угла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8602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4" y="0"/>
                <a:ext cx="9134475" cy="2831737"/>
              </a:xfrm>
              <a:prstGeom prst="rect">
                <a:avLst/>
              </a:prstGeom>
              <a:blipFill rotWithShape="1">
                <a:blip r:embed="rId2"/>
                <a:stretch>
                  <a:fillRect l="-1068" t="-1720" r="-1001" b="-10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92117"/>
            <a:ext cx="4752528" cy="40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735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4. В </a:t>
            </a:r>
            <a:r>
              <a:rPr lang="ru-RU" dirty="0"/>
              <a:t>правильной четырёхугольной пирамиде </a:t>
            </a:r>
            <a:r>
              <a:rPr lang="en-US" i="1" dirty="0"/>
              <a:t>SABCD</a:t>
            </a:r>
            <a:r>
              <a:rPr lang="en-US" dirty="0"/>
              <a:t> </a:t>
            </a:r>
            <a:r>
              <a:rPr lang="ru-RU" dirty="0"/>
              <a:t>стороны основания и высота равны </a:t>
            </a:r>
            <a:r>
              <a:rPr lang="en-US" dirty="0"/>
              <a:t>2.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Найдите косинус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плоскостями </a:t>
            </a:r>
            <a:r>
              <a:rPr lang="en-US" i="1" dirty="0"/>
              <a:t>SAD </a:t>
            </a:r>
            <a:r>
              <a:rPr lang="ru-RU" dirty="0"/>
              <a:t>и </a:t>
            </a:r>
            <a:r>
              <a:rPr lang="en-US" i="1" dirty="0">
                <a:cs typeface="Times New Roman" pitchFamily="18" charset="0"/>
              </a:rPr>
              <a:t>SBC</a:t>
            </a:r>
            <a:r>
              <a:rPr lang="ru-RU" dirty="0"/>
              <a:t>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426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339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125549-BBA5-4168-973D-BFF1C125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0"/>
            <a:ext cx="851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20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301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2</a:t>
                </a:r>
                <a:r>
                  <a:rPr lang="en-US" dirty="0"/>
                  <a:t>), </a:t>
                </a:r>
                <a:r>
                  <a:rPr lang="en-US" i="1" dirty="0"/>
                  <a:t>A</a:t>
                </a:r>
                <a:r>
                  <a:rPr lang="en-US" dirty="0"/>
                  <a:t>(</a:t>
                </a:r>
                <a:r>
                  <a:rPr lang="ru-RU" dirty="0"/>
                  <a:t>-1</a:t>
                </a:r>
                <a:r>
                  <a:rPr lang="en-US" dirty="0"/>
                  <a:t>, 1, 0), </a:t>
                </a:r>
                <a:r>
                  <a:rPr lang="en-US" i="1" dirty="0"/>
                  <a:t>B</a:t>
                </a:r>
                <a:r>
                  <a:rPr lang="en-US" dirty="0"/>
                  <a:t>(</a:t>
                </a:r>
                <a:r>
                  <a:rPr lang="ru-RU" dirty="0"/>
                  <a:t>1</a:t>
                </a:r>
                <a:r>
                  <a:rPr lang="en-US" dirty="0"/>
                  <a:t>, </a:t>
                </a:r>
                <a:r>
                  <a:rPr lang="ru-RU" dirty="0"/>
                  <a:t>1</a:t>
                </a:r>
                <a:r>
                  <a:rPr lang="en-US" dirty="0"/>
                  <a:t>, </a:t>
                </a:r>
                <a:r>
                  <a:rPr lang="ru-RU" dirty="0"/>
                  <a:t>0</a:t>
                </a:r>
                <a:r>
                  <a:rPr lang="en-US" dirty="0"/>
                  <a:t>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:r>
                  <a:rPr lang="ru-RU" dirty="0"/>
                  <a:t>1</a:t>
                </a:r>
                <a:r>
                  <a:rPr lang="en-US" dirty="0"/>
                  <a:t>, -1, 0), </a:t>
                </a:r>
                <a:r>
                  <a:rPr lang="en-US" i="1" dirty="0"/>
                  <a:t>D</a:t>
                </a:r>
                <a:r>
                  <a:rPr lang="en-US" dirty="0"/>
                  <a:t>(-1, </a:t>
                </a:r>
                <a:r>
                  <a:rPr lang="ru-RU" dirty="0"/>
                  <a:t>-1</a:t>
                </a:r>
                <a:r>
                  <a:rPr lang="en-US" dirty="0"/>
                  <a:t>, 0).</a:t>
                </a:r>
                <a:r>
                  <a:rPr lang="ru-RU" dirty="0"/>
                  <a:t> Плоскости </a:t>
                </a:r>
                <a:r>
                  <a:rPr lang="en-US" i="1" dirty="0"/>
                  <a:t>SBC </a:t>
                </a:r>
                <a:r>
                  <a:rPr lang="ru-RU" dirty="0"/>
                  <a:t>и </a:t>
                </a:r>
                <a:r>
                  <a:rPr lang="en-US" i="1" dirty="0"/>
                  <a:t>SAD </a:t>
                </a:r>
                <a:r>
                  <a:rPr lang="ru-RU" dirty="0"/>
                  <a:t>задаются уравнениями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=1</m:t>
                    </m:r>
                    <m:r>
                      <a:rPr lang="ru-RU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=1</m:t>
                    </m:r>
                    <m:r>
                      <a:rPr lang="ru-RU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т.е. 2</a:t>
                </a:r>
                <a:r>
                  <a:rPr lang="en-US" i="1" dirty="0"/>
                  <a:t>x +z = </a:t>
                </a:r>
                <a:r>
                  <a:rPr lang="en-US" dirty="0"/>
                  <a:t>2</a:t>
                </a:r>
                <a:r>
                  <a:rPr lang="ru-RU" dirty="0"/>
                  <a:t>, –2</a:t>
                </a:r>
                <a:r>
                  <a:rPr lang="en-US" i="1" dirty="0"/>
                  <a:t>x +z = </a:t>
                </a:r>
                <a:r>
                  <a:rPr lang="en-US" dirty="0"/>
                  <a:t>2.</a:t>
                </a:r>
                <a:r>
                  <a:rPr lang="ru-RU" i="1" dirty="0"/>
                  <a:t> </a:t>
                </a:r>
                <a:endParaRPr lang="en-US" i="1" dirty="0"/>
              </a:p>
              <a:p>
                <a:pPr algn="just">
                  <a:spcBef>
                    <a:spcPts val="0"/>
                  </a:spcBef>
                </a:pPr>
                <a:r>
                  <a:rPr lang="en-US" i="1" dirty="0"/>
                  <a:t>	</a:t>
                </a:r>
                <a:r>
                  <a:rPr lang="ru-RU" dirty="0"/>
                  <a:t>Косинус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301271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116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56" y="2266222"/>
            <a:ext cx="4204976" cy="389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28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5.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равны 2, высота равна 3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косинус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плоскостями </a:t>
            </a:r>
            <a:r>
              <a:rPr lang="en-US" i="1" dirty="0"/>
              <a:t>SAB </a:t>
            </a:r>
            <a:r>
              <a:rPr lang="ru-RU" dirty="0"/>
              <a:t>и </a:t>
            </a:r>
            <a:r>
              <a:rPr lang="en-US" i="1" dirty="0">
                <a:cs typeface="Times New Roman" pitchFamily="18" charset="0"/>
              </a:rPr>
              <a:t>SDE</a:t>
            </a:r>
            <a:r>
              <a:rPr lang="ru-RU" dirty="0"/>
              <a:t>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4717405" cy="403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3991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971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3</a:t>
                </a:r>
                <a:r>
                  <a:rPr lang="en-US" dirty="0"/>
                  <a:t>), </a:t>
                </a:r>
                <a:r>
                  <a:rPr lang="ru-RU" i="1" dirty="0"/>
                  <a:t>С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-1, 0).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Плоскости </a:t>
                </a:r>
                <a:r>
                  <a:rPr lang="en-US" i="1" dirty="0"/>
                  <a:t>SAB </a:t>
                </a:r>
                <a:r>
                  <a:rPr lang="ru-RU" dirty="0"/>
                  <a:t>и</a:t>
                </a:r>
                <a:r>
                  <a:rPr lang="en-US" dirty="0"/>
                  <a:t> </a:t>
                </a:r>
                <a:r>
                  <a:rPr lang="en-US" i="1" dirty="0"/>
                  <a:t>SDE </a:t>
                </a:r>
                <a:r>
                  <a:rPr lang="ru-RU" dirty="0"/>
                  <a:t>задаются уравнениями</a:t>
                </a:r>
                <a:r>
                  <a:rPr lang="en-US" dirty="0"/>
                  <a:t> </a:t>
                </a:r>
                <a:endParaRPr lang="ru-RU" dirty="0"/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3</a:t>
                </a:r>
                <a:r>
                  <a:rPr lang="ru-RU" dirty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3.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Их векторы нормалей имеют координаты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1) и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Косинус искомого угла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971006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643" r="-1000" b="-10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28" y="3018010"/>
            <a:ext cx="3496580" cy="360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607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6.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равны 2, высота равна 3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косинус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плоскостями </a:t>
            </a:r>
            <a:r>
              <a:rPr lang="en-US" i="1" dirty="0"/>
              <a:t>SBC </a:t>
            </a:r>
            <a:r>
              <a:rPr lang="ru-RU" dirty="0"/>
              <a:t>и </a:t>
            </a:r>
            <a:r>
              <a:rPr lang="en-US" i="1" dirty="0">
                <a:cs typeface="Times New Roman" pitchFamily="18" charset="0"/>
              </a:rPr>
              <a:t>SDE</a:t>
            </a:r>
            <a:r>
              <a:rPr lang="ru-RU" dirty="0"/>
              <a:t>.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4985816" cy="427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237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3034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3</a:t>
                </a:r>
                <a:r>
                  <a:rPr lang="en-US" dirty="0"/>
                  <a:t>), </a:t>
                </a:r>
                <a:r>
                  <a:rPr lang="ru-RU" i="1" dirty="0"/>
                  <a:t>С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1,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-1, 0).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Плоскости </a:t>
                </a:r>
                <a:r>
                  <a:rPr lang="en-US" i="1" dirty="0"/>
                  <a:t>SBC </a:t>
                </a:r>
                <a:r>
                  <a:rPr lang="ru-RU" dirty="0"/>
                  <a:t>и</a:t>
                </a:r>
                <a:r>
                  <a:rPr lang="en-US" dirty="0"/>
                  <a:t> </a:t>
                </a:r>
                <a:r>
                  <a:rPr lang="en-US" i="1" dirty="0"/>
                  <a:t>SDE </a:t>
                </a:r>
                <a:r>
                  <a:rPr lang="ru-RU" dirty="0"/>
                  <a:t>задаются уравнениями</a:t>
                </a:r>
                <a:r>
                  <a:rPr lang="en-US" dirty="0"/>
                  <a:t>: </a:t>
                </a:r>
                <a:endParaRPr lang="ru-RU" dirty="0"/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3</a:t>
                </a:r>
                <a:r>
                  <a:rPr lang="en-US" i="1" dirty="0"/>
                  <a:t>y + </a:t>
                </a:r>
                <a:r>
                  <a:rPr lang="en-US" dirty="0"/>
                  <a:t>2</a:t>
                </a:r>
                <a:r>
                  <a:rPr lang="en-US" i="1" dirty="0"/>
                  <a:t>z</a:t>
                </a:r>
                <a:r>
                  <a:rPr lang="ru-RU" dirty="0"/>
                  <a:t> </a:t>
                </a:r>
                <a:r>
                  <a:rPr lang="en-US" dirty="0"/>
                  <a:t>= 6</a:t>
                </a:r>
                <a:r>
                  <a:rPr lang="ru-RU" dirty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= 3.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Их векторы нормалей имеют координаты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, </a:t>
                </a:r>
                <a:r>
                  <a:rPr lang="en-US" dirty="0"/>
                  <a:t>3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) и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1).</a:t>
                </a:r>
                <a:r>
                  <a:rPr lang="en-US" dirty="0"/>
                  <a:t> </a:t>
                </a:r>
                <a:r>
                  <a:rPr lang="ru-RU" dirty="0"/>
                  <a:t>Косинус искомого угла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3034742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606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58355"/>
            <a:ext cx="3714385" cy="386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9755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7.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косинус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плоскостями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>
                <a:cs typeface="Times New Roman" pitchFamily="18" charset="0"/>
              </a:rPr>
              <a:t>DEE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4536504" cy="335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63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633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0, 0), </a:t>
                </a:r>
                <a:r>
                  <a:rPr lang="en-US" i="1" dirty="0"/>
                  <a:t>B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Плоскости </a:t>
                </a:r>
                <a:r>
                  <a:rPr lang="en-US" i="1" dirty="0"/>
                  <a:t>BCD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DEE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задаются уравнениями: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dirty="0"/>
                  <a:t> –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, x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.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Косинус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633991"/>
              </a:xfrm>
              <a:prstGeom prst="rect">
                <a:avLst/>
              </a:prstGeom>
              <a:blipFill>
                <a:blip r:embed="rId2"/>
                <a:stretch>
                  <a:fillRect l="-1000" t="-1852" r="-1000" b="-11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91" y="2605019"/>
            <a:ext cx="6132486" cy="414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811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8. В </a:t>
            </a:r>
            <a:r>
              <a:rPr lang="ru-RU" dirty="0"/>
              <a:t>правильной шестиугольной призме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косинус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плоскостями </a:t>
            </a:r>
            <a:r>
              <a:rPr lang="en-US" i="1" dirty="0"/>
              <a:t>BCD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>
                <a:cs typeface="Times New Roman" pitchFamily="18" charset="0"/>
              </a:rPr>
              <a:t>DFF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29619"/>
            <a:ext cx="4705921" cy="340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7911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633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0, 0), </a:t>
                </a:r>
                <a:r>
                  <a:rPr lang="en-US" i="1" dirty="0"/>
                  <a:t>B</a:t>
                </a:r>
                <a:r>
                  <a:rPr lang="en-US" dirty="0"/>
                  <a:t>(0, </a:t>
                </a:r>
                <a:r>
                  <a:rPr lang="ru-RU" dirty="0"/>
                  <a:t>2</a:t>
                </a:r>
                <a:r>
                  <a:rPr lang="en-US" dirty="0"/>
                  <a:t>, 0), </a:t>
                </a:r>
                <a:r>
                  <a:rPr lang="en-US" i="1" dirty="0"/>
                  <a:t>D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0), </a:t>
                </a:r>
                <a:r>
                  <a:rPr lang="en-US" i="1" dirty="0"/>
                  <a:t>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2,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Плоскости </a:t>
                </a:r>
                <a:r>
                  <a:rPr lang="en-US" i="1" dirty="0"/>
                  <a:t>BCD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DFF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задаются уравнениями: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dirty="0"/>
                  <a:t> –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x – y </a:t>
                </a:r>
                <a:r>
                  <a:rPr lang="en-US" dirty="0"/>
                  <a:t>= 4.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Косинус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633991"/>
              </a:xfrm>
              <a:prstGeom prst="rect">
                <a:avLst/>
              </a:prstGeom>
              <a:blipFill>
                <a:blip r:embed="rId2"/>
                <a:stretch>
                  <a:fillRect l="-1000" t="-1852" r="-1000" b="-11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54" y="2657580"/>
            <a:ext cx="559109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2478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9. В </a:t>
            </a:r>
            <a:r>
              <a:rPr lang="ru-RU" dirty="0"/>
              <a:t>правильной треугольной призме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ru-RU" dirty="0"/>
              <a:t>рёбра которой равны 2, н</a:t>
            </a:r>
            <a:r>
              <a:rPr lang="ru-RU" dirty="0">
                <a:cs typeface="Times New Roman" pitchFamily="18" charset="0"/>
              </a:rPr>
              <a:t>айдите косинус угла φ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между </a:t>
            </a:r>
            <a:r>
              <a:rPr lang="ru-RU" dirty="0"/>
              <a:t>плоскостями </a:t>
            </a:r>
            <a:r>
              <a:rPr lang="en-US" i="1" dirty="0"/>
              <a:t>ACB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i="1" dirty="0"/>
              <a:t>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31" y="1916832"/>
            <a:ext cx="3548252" cy="393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40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5334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Уравнение прямой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Text Box 4"/>
              <p:cNvSpPr txBox="1">
                <a:spLocks noChangeArrowheads="1"/>
              </p:cNvSpPr>
              <p:nvPr/>
            </p:nvSpPr>
            <p:spPr bwMode="auto">
              <a:xfrm>
                <a:off x="0" y="476672"/>
                <a:ext cx="9144000" cy="2182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/>
                  <a:t>Прямая в пространстве, проходящая через точку </a:t>
                </a:r>
                <a:r>
                  <a:rPr lang="en-US" i="1" dirty="0"/>
                  <a:t>A</a:t>
                </a:r>
                <a:r>
                  <a:rPr lang="en-US" baseline="-25000" dirty="0"/>
                  <a:t>0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en-US" baseline="-25000" dirty="0"/>
                  <a:t>0</a:t>
                </a:r>
                <a:r>
                  <a:rPr lang="en-US" dirty="0"/>
                  <a:t>, </a:t>
                </a:r>
                <a:r>
                  <a:rPr lang="en-US" i="1" dirty="0"/>
                  <a:t>z</a:t>
                </a:r>
                <a:r>
                  <a:rPr lang="en-US" baseline="-25000" dirty="0"/>
                  <a:t>0</a:t>
                </a:r>
                <a:r>
                  <a:rPr lang="en-US" dirty="0"/>
                  <a:t>)</a:t>
                </a:r>
                <a:r>
                  <a:rPr lang="ru-RU" dirty="0"/>
                  <a:t>, с направляющим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𝑏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ru-RU" dirty="0"/>
                  <a:t>, задается параметрическими уравнениями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𝑎𝑡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𝑏𝑡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𝑐𝑡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29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6672"/>
                <a:ext cx="9144000" cy="2182905"/>
              </a:xfrm>
              <a:prstGeom prst="rect">
                <a:avLst/>
              </a:prstGeom>
              <a:blipFill>
                <a:blip r:embed="rId3"/>
                <a:stretch>
                  <a:fillRect l="-1000" t="-2235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73" y="4570407"/>
            <a:ext cx="2774053" cy="218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219DE7AC-3C6A-4546-871E-5FE7D122BC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599739"/>
                <a:ext cx="9144000" cy="1970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/>
                  <a:t>Прямая в пространстве, проходящая через две точки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1</a:t>
                </a:r>
                <a:r>
                  <a:rPr lang="en-US" dirty="0"/>
                  <a:t>)</a:t>
                </a:r>
                <a:r>
                  <a:rPr lang="ru-RU" dirty="0"/>
                  <a:t>, </a:t>
                </a:r>
                <a:r>
                  <a:rPr lang="en-US" i="1" dirty="0"/>
                  <a:t>A</a:t>
                </a:r>
                <a:r>
                  <a:rPr lang="ru-RU" baseline="-25000" dirty="0"/>
                  <a:t>2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2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2</a:t>
                </a:r>
                <a:r>
                  <a:rPr lang="en-US" dirty="0"/>
                  <a:t>, </a:t>
                </a:r>
                <a:r>
                  <a:rPr lang="en-US" i="1" dirty="0"/>
                  <a:t>z</a:t>
                </a:r>
                <a:r>
                  <a:rPr lang="ru-RU" baseline="-25000" dirty="0"/>
                  <a:t>2</a:t>
                </a:r>
                <a:r>
                  <a:rPr lang="en-US" dirty="0"/>
                  <a:t>)</a:t>
                </a:r>
                <a:r>
                  <a:rPr lang="ru-RU" dirty="0"/>
                  <a:t>, задается параметрическими уравнениями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219DE7AC-3C6A-4546-871E-5FE7D122B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599739"/>
                <a:ext cx="9144000" cy="1970668"/>
              </a:xfrm>
              <a:prstGeom prst="rect">
                <a:avLst/>
              </a:prstGeom>
              <a:blipFill>
                <a:blip r:embed="rId5"/>
                <a:stretch>
                  <a:fillRect l="-1000" t="-2469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3102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571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этой призмы имеют координаты: </a:t>
                </a:r>
                <a:r>
                  <a:rPr lang="en-US" i="1" dirty="0"/>
                  <a:t>A</a:t>
                </a:r>
                <a:r>
                  <a:rPr lang="en-US" dirty="0"/>
                  <a:t>(0, -1, 0), </a:t>
                </a:r>
                <a:r>
                  <a:rPr lang="en-US" i="1" dirty="0"/>
                  <a:t>B</a:t>
                </a:r>
                <a:r>
                  <a:rPr lang="en-US" dirty="0"/>
                  <a:t>(0, 1, 0),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0),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(0, 1, 2),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, 0, 2).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Плоскости </a:t>
                </a:r>
                <a:r>
                  <a:rPr lang="en-US" i="1" dirty="0"/>
                  <a:t>ACB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AB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задаются уравнениями: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i="1" dirty="0"/>
                  <a:t>x</a:t>
                </a:r>
                <a:r>
                  <a:rPr lang="en-US" dirty="0"/>
                  <a:t> –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i="1">
                        <a:latin typeface="Cambria Math"/>
                      </a:rPr>
                      <m:t>𝑧</m:t>
                    </m:r>
                  </m:oMath>
                </a14:m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, –x –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y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i="1" dirty="0"/>
                  <a:t>z 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.  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Косинус угла </a:t>
                </a:r>
                <a:r>
                  <a:rPr lang="ru-RU" dirty="0">
                    <a:cs typeface="Times New Roman" pitchFamily="18" charset="0"/>
                  </a:rPr>
                  <a:t>φ</a:t>
                </a:r>
                <a:r>
                  <a:rPr lang="ru-RU" dirty="0"/>
                  <a:t>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571601"/>
              </a:xfrm>
              <a:prstGeom prst="rect">
                <a:avLst/>
              </a:prstGeom>
              <a:blipFill>
                <a:blip r:embed="rId2"/>
                <a:stretch>
                  <a:fillRect l="-1000" t="-1896" r="-1000" b="-14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400698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3709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15938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Расстояние от точки до плоскости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dirty="0"/>
              <a:t>	Напомним, что расстоянием от точки до плоскости называется длина перпендикуляра, опущенного из данной точки на данную плоскость.</a:t>
            </a:r>
            <a:endParaRPr lang="en-US" dirty="0"/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22" name="Text Box 34"/>
              <p:cNvSpPr txBox="1">
                <a:spLocks noChangeArrowheads="1"/>
              </p:cNvSpPr>
              <p:nvPr/>
            </p:nvSpPr>
            <p:spPr bwMode="auto">
              <a:xfrm>
                <a:off x="0" y="1524000"/>
                <a:ext cx="5652120" cy="27248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Выведем формулу для нахождения расстояния от точки </a:t>
                </a:r>
                <a:r>
                  <a:rPr lang="en-US" i="1" dirty="0"/>
                  <a:t>A</a:t>
                </a:r>
                <a:r>
                  <a:rPr lang="en-US" baseline="-25000" dirty="0"/>
                  <a:t>0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en-US" baseline="-25000" dirty="0"/>
                  <a:t>0</a:t>
                </a:r>
                <a:r>
                  <a:rPr lang="en-US" dirty="0"/>
                  <a:t>, </a:t>
                </a:r>
                <a:r>
                  <a:rPr lang="en-US" i="1" dirty="0"/>
                  <a:t>z</a:t>
                </a:r>
                <a:r>
                  <a:rPr lang="en-US" baseline="-25000" dirty="0"/>
                  <a:t>0</a:t>
                </a:r>
                <a:r>
                  <a:rPr lang="en-US" dirty="0"/>
                  <a:t>) </a:t>
                </a:r>
                <a:r>
                  <a:rPr lang="ru-RU" dirty="0"/>
                  <a:t>до плоскости</a:t>
                </a:r>
                <a:r>
                  <a:rPr lang="en-US" dirty="0"/>
                  <a:t> </a:t>
                </a:r>
                <a:r>
                  <a:rPr lang="en-US" dirty="0">
                    <a:cs typeface="Times New Roman" pitchFamily="18" charset="0"/>
                  </a:rPr>
                  <a:t>α</a:t>
                </a:r>
                <a:r>
                  <a:rPr lang="ru-RU" dirty="0"/>
                  <a:t>, заданной уравнением </a:t>
                </a:r>
              </a:p>
              <a:p>
                <a:pPr algn="ctr"/>
                <a:r>
                  <a:rPr lang="en-US" i="1" dirty="0"/>
                  <a:t>ax + by + </a:t>
                </a:r>
                <a:r>
                  <a:rPr lang="en-US" i="1" dirty="0" err="1"/>
                  <a:t>cz</a:t>
                </a:r>
                <a:r>
                  <a:rPr lang="en-US" i="1" dirty="0"/>
                  <a:t> + d = </a:t>
                </a:r>
                <a:r>
                  <a:rPr lang="en-US" dirty="0"/>
                  <a:t>0.</a:t>
                </a:r>
                <a:r>
                  <a:rPr lang="ru-RU" dirty="0"/>
                  <a:t> </a:t>
                </a:r>
                <a:endParaRPr lang="en-US" dirty="0"/>
              </a:p>
              <a:p>
                <a:pPr algn="just"/>
                <a:r>
                  <a:rPr lang="ru-RU" dirty="0"/>
                  <a:t>Пусть </a:t>
                </a:r>
                <a:r>
                  <a:rPr lang="en-US" i="1" dirty="0"/>
                  <a:t>A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, </a:t>
                </a:r>
                <a:r>
                  <a:rPr lang="en-US" i="1" dirty="0"/>
                  <a:t>y</a:t>
                </a:r>
                <a:r>
                  <a:rPr lang="en-US" dirty="0"/>
                  <a:t>, </a:t>
                </a:r>
                <a:r>
                  <a:rPr lang="en-US" i="1" dirty="0"/>
                  <a:t>z</a:t>
                </a:r>
                <a:r>
                  <a:rPr lang="en-US" dirty="0"/>
                  <a:t>) </a:t>
                </a:r>
                <a:r>
                  <a:rPr lang="ru-RU" dirty="0"/>
                  <a:t>– точка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i="0" smtClean="0"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𝑏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i="1" dirty="0"/>
                  <a:t> </a:t>
                </a:r>
                <a:r>
                  <a:rPr lang="ru-RU" i="1" dirty="0"/>
                  <a:t>- </a:t>
                </a:r>
                <a:r>
                  <a:rPr lang="ru-RU" dirty="0"/>
                  <a:t>вектор нормали,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/>
                      </a:rPr>
                      <m:t>φ</m:t>
                    </m:r>
                  </m:oMath>
                </a14:m>
                <a:r>
                  <a:rPr lang="ru-RU" dirty="0"/>
                  <a:t> – угол между векторами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2322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524000"/>
                <a:ext cx="5652120" cy="2724849"/>
              </a:xfrm>
              <a:prstGeom prst="rect">
                <a:avLst/>
              </a:prstGeom>
              <a:blipFill>
                <a:blip r:embed="rId3"/>
                <a:stretch>
                  <a:fillRect l="-1618" t="-1790" r="-1618" b="-42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28" name="Text Box 40"/>
              <p:cNvSpPr txBox="1">
                <a:spLocks noChangeArrowheads="1"/>
              </p:cNvSpPr>
              <p:nvPr/>
            </p:nvSpPr>
            <p:spPr bwMode="auto">
              <a:xfrm>
                <a:off x="0" y="5059687"/>
                <a:ext cx="9144000" cy="1783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dirty="0"/>
                  <a:t>Учитывая, что -</a:t>
                </a:r>
                <a:r>
                  <a:rPr lang="en-US" i="1" dirty="0"/>
                  <a:t>ax </a:t>
                </a:r>
                <a:r>
                  <a:rPr lang="ru-RU" i="1" dirty="0"/>
                  <a:t>-</a:t>
                </a:r>
                <a:r>
                  <a:rPr lang="en-US" i="1" dirty="0"/>
                  <a:t> by </a:t>
                </a:r>
                <a:r>
                  <a:rPr lang="ru-RU" i="1" dirty="0"/>
                  <a:t>-</a:t>
                </a:r>
                <a:r>
                  <a:rPr lang="en-US" i="1" dirty="0"/>
                  <a:t> </a:t>
                </a:r>
                <a:r>
                  <a:rPr lang="en-US" i="1" dirty="0" err="1"/>
                  <a:t>cz</a:t>
                </a:r>
                <a:r>
                  <a:rPr lang="en-US" i="1" dirty="0"/>
                  <a:t> </a:t>
                </a:r>
                <a:r>
                  <a:rPr lang="ru-RU" i="1" dirty="0"/>
                  <a:t>=</a:t>
                </a:r>
                <a:r>
                  <a:rPr lang="en-US" i="1" dirty="0"/>
                  <a:t> d</a:t>
                </a:r>
                <a:r>
                  <a:rPr lang="ru-RU" dirty="0"/>
                  <a:t>,</a:t>
                </a:r>
                <a:r>
                  <a:rPr lang="ru-RU" i="1" dirty="0"/>
                  <a:t> </a:t>
                </a:r>
                <a:r>
                  <a:rPr lang="ru-RU" dirty="0"/>
                  <a:t>и то, что искомое расстояние </a:t>
                </a:r>
                <a:r>
                  <a:rPr lang="en-US" i="1" dirty="0"/>
                  <a:t>h </a:t>
                </a:r>
                <a:r>
                  <a:rPr lang="ru-RU" dirty="0"/>
                  <a:t>равно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ru-RU" i="1">
                                <a:latin typeface="Cambria Math"/>
                              </a:rPr>
                              <m:t>𝐴</m:t>
                            </m:r>
                          </m:e>
                        </m:acc>
                      </m:e>
                    </m:d>
                    <m:r>
                      <a:rPr lang="ru-RU" i="1"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φ</m:t>
                        </m:r>
                      </m:e>
                    </m:func>
                    <m:r>
                      <a:rPr lang="ru-RU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получаем формулу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h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|</m:t>
                          </m:r>
                          <m:r>
                            <a:rPr lang="ru-RU" i="1">
                              <a:latin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a:rPr lang="ru-RU" i="1">
                              <a:latin typeface="Cambria Math"/>
                            </a:rPr>
                            <m:t>𝑏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a:rPr lang="ru-RU" i="1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+</m:t>
                          </m:r>
                          <m:r>
                            <a:rPr lang="ru-RU" i="1">
                              <a:latin typeface="Cambria Math"/>
                            </a:rPr>
                            <m:t>𝑑</m:t>
                          </m:r>
                          <m:r>
                            <a:rPr lang="ru-RU" i="1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ru-RU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28" name="Text 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059687"/>
                <a:ext cx="9144000" cy="1783565"/>
              </a:xfrm>
              <a:prstGeom prst="rect">
                <a:avLst/>
              </a:prstGeom>
              <a:blipFill>
                <a:blip r:embed="rId4"/>
                <a:stretch>
                  <a:fillRect l="-1000" t="-2730" r="-8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3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95400"/>
            <a:ext cx="3227388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40892" y="4108024"/>
                <a:ext cx="7862217" cy="1074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/>
                            </a:rPr>
                            <m:t>φ</m:t>
                          </m:r>
                          <m:r>
                            <a:rPr lang="ru-RU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</m:num>
                            <m:den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/>
                                </a:rPr>
                                <m:t>|∙|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</m:den>
                          </m:f>
                          <m:r>
                            <a:rPr lang="ru-RU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ru-RU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ru-RU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ru-RU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ru-RU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ru-RU" i="1">
                                  <a:latin typeface="Cambria Math"/>
                                </a:rPr>
                                <m:t>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/>
                                </a:rPr>
                                <m:t>|</m:t>
                              </m:r>
                            </m:den>
                          </m:f>
                          <m:r>
                            <a:rPr lang="ru-RU" i="1">
                              <a:latin typeface="Cambria Math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92" y="4108024"/>
                <a:ext cx="7862217" cy="10746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3278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расстояние от точки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до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56" y="18864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Упражнения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895872"/>
            <a:ext cx="4968552" cy="44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771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158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D</a:t>
                </a:r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BDA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x + 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– 1= 0. </a:t>
                </a:r>
                <a:r>
                  <a:rPr lang="ru-RU" dirty="0"/>
                  <a:t>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15866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260" r="-1000" b="-16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57111"/>
            <a:ext cx="4896544" cy="414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0615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/>
              <a:t>Это расстояние можно было вычислить и обычным образом, учитывая, что диагональ </a:t>
            </a:r>
            <a:r>
              <a:rPr lang="en-US" i="1" dirty="0"/>
              <a:t>DB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перпендикулярна плоскости </a:t>
            </a:r>
            <a:r>
              <a:rPr lang="en-US" i="1" dirty="0"/>
              <a:t>ACD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и делится этой плоскостью в отношении 1:2, считая от вершины </a:t>
            </a:r>
            <a:r>
              <a:rPr lang="en-US" i="1" dirty="0"/>
              <a:t>D</a:t>
            </a:r>
            <a:r>
              <a:rPr lang="en-US" dirty="0"/>
              <a:t>.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57001"/>
            <a:ext cx="4896544" cy="414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8095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6636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2. В </a:t>
            </a:r>
            <a:r>
              <a:rPr lang="ru-RU" dirty="0"/>
              <a:t>прямоугольном параллелепипеде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у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</a:t>
            </a:r>
            <a:r>
              <a:rPr lang="en-US" i="1" dirty="0"/>
              <a:t>, AA</a:t>
            </a:r>
            <a:r>
              <a:rPr lang="en-US" baseline="-25000" dirty="0"/>
              <a:t>1</a:t>
            </a:r>
            <a:r>
              <a:rPr lang="en-US" dirty="0"/>
              <a:t> = 1,</a:t>
            </a:r>
            <a:r>
              <a:rPr lang="ru-RU" dirty="0">
                <a:cs typeface="Times New Roman" pitchFamily="18" charset="0"/>
              </a:rPr>
              <a:t> найдите расстояние от точки </a:t>
            </a:r>
            <a:r>
              <a:rPr lang="en-US" i="1" dirty="0">
                <a:cs typeface="Times New Roman" pitchFamily="18" charset="0"/>
              </a:rPr>
              <a:t>D </a:t>
            </a:r>
            <a:r>
              <a:rPr lang="ru-RU" dirty="0">
                <a:cs typeface="Times New Roman" pitchFamily="18" charset="0"/>
              </a:rPr>
              <a:t>до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31380"/>
            <a:ext cx="5692750" cy="311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5785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586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(3, 0, 0), </a:t>
                </a:r>
                <a:r>
                  <a:rPr lang="en-US" i="1" dirty="0"/>
                  <a:t>A</a:t>
                </a:r>
                <a:r>
                  <a:rPr lang="en-US" dirty="0"/>
                  <a:t>(0, 2, 0), </a:t>
                </a:r>
                <a:r>
                  <a:rPr lang="en-US" i="1" dirty="0"/>
                  <a:t>B</a:t>
                </a:r>
                <a:r>
                  <a:rPr lang="en-US" dirty="0"/>
                  <a:t>(3, 2,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2,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(3, 2, 1),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(3,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D </a:t>
                </a:r>
                <a:r>
                  <a:rPr lang="ru-RU" dirty="0"/>
                  <a:t>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2</a:t>
                </a:r>
                <a:r>
                  <a:rPr lang="en-US" i="1" dirty="0"/>
                  <a:t>x + </a:t>
                </a:r>
                <a:r>
                  <a:rPr lang="en-US" dirty="0"/>
                  <a:t>3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6</a:t>
                </a:r>
                <a:r>
                  <a:rPr lang="en-US" i="1" dirty="0"/>
                  <a:t>z</a:t>
                </a:r>
                <a:r>
                  <a:rPr lang="ru-RU" dirty="0"/>
                  <a:t> – 6 </a:t>
                </a:r>
                <a:r>
                  <a:rPr lang="en-US" dirty="0"/>
                  <a:t>= </a:t>
                </a:r>
                <a:r>
                  <a:rPr lang="ru-RU" dirty="0"/>
                  <a:t>0</a:t>
                </a:r>
                <a:r>
                  <a:rPr lang="en-US" dirty="0"/>
                  <a:t>.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И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скомое расстояние равно 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586670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887" r="-1000" b="-14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86670"/>
            <a:ext cx="5590954" cy="395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992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6" name="Text Box 2"/>
              <p:cNvSpPr txBox="1">
                <a:spLocks noChangeArrowheads="1"/>
              </p:cNvSpPr>
              <p:nvPr/>
            </p:nvSpPr>
            <p:spPr bwMode="auto">
              <a:xfrm>
                <a:off x="0" y="66368"/>
                <a:ext cx="9144000" cy="23816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cs typeface="Times New Roman" pitchFamily="18" charset="0"/>
                  </a:rPr>
                  <a:t>	Эту задачу можно решить, используя формулу объёма пирамиды. А именно, рассмотрим пирамиду </a:t>
                </a:r>
                <a:r>
                  <a:rPr lang="en-US" i="1" dirty="0"/>
                  <a:t>DACD</a:t>
                </a:r>
                <a:r>
                  <a:rPr lang="en-US" baseline="-25000" dirty="0"/>
                  <a:t>1</a:t>
                </a:r>
                <a:r>
                  <a:rPr lang="ru-RU" dirty="0"/>
                  <a:t>. Её объём равен 1. Стороны основания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равны соответственно </a:t>
                </a:r>
                <a:r>
                  <a:rPr lang="en-US" i="1" dirty="0"/>
                  <a:t>AC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AD</a:t>
                </a:r>
                <a:r>
                  <a:rPr lang="en-US" baseline="-25000" dirty="0"/>
                  <a:t>1</a:t>
                </a:r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CD</a:t>
                </a:r>
                <a:r>
                  <a:rPr lang="en-US" baseline="-25000" dirty="0"/>
                  <a:t>1</a:t>
                </a:r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Зная стороны, можно найти площадь треугольника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ru-RU" dirty="0"/>
                  <a:t>, а затем и высоту, опущенную из вершины </a:t>
                </a:r>
                <a:r>
                  <a:rPr lang="en-US" i="1" dirty="0"/>
                  <a:t>D</a:t>
                </a:r>
                <a:r>
                  <a:rPr lang="en-US" dirty="0"/>
                  <a:t>. </a:t>
                </a:r>
                <a:r>
                  <a:rPr lang="ru-RU" dirty="0"/>
                  <a:t>Это и будет искомым расстоянием.</a:t>
                </a:r>
              </a:p>
            </p:txBody>
          </p:sp>
        </mc:Choice>
        <mc:Fallback xmlns="">
          <p:sp>
            <p:nvSpPr>
              <p:cNvPr id="10342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368"/>
                <a:ext cx="9144000" cy="2381678"/>
              </a:xfrm>
              <a:prstGeom prst="rect">
                <a:avLst/>
              </a:prstGeom>
              <a:blipFill>
                <a:blip r:embed="rId2"/>
                <a:stretch>
                  <a:fillRect l="-1000" t="-2046" r="-1000" b="-48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5692750" cy="311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7940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6" name="Text Box 2"/>
              <p:cNvSpPr txBox="1">
                <a:spLocks noChangeArrowheads="1"/>
              </p:cNvSpPr>
              <p:nvPr/>
            </p:nvSpPr>
            <p:spPr bwMode="auto">
              <a:xfrm>
                <a:off x="0" y="66368"/>
                <a:ext cx="9144000" cy="26383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cs typeface="Times New Roman" pitchFamily="18" charset="0"/>
                  </a:rPr>
                  <a:t>	Предложим ещё один способ нахождения этого расстояния.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Опустим перпендикуляр </a:t>
                </a:r>
                <a:r>
                  <a:rPr lang="en-US" i="1" dirty="0">
                    <a:cs typeface="Times New Roman" pitchFamily="18" charset="0"/>
                  </a:rPr>
                  <a:t>DE </a:t>
                </a:r>
                <a:r>
                  <a:rPr lang="ru-RU" dirty="0">
                    <a:cs typeface="Times New Roman" pitchFamily="18" charset="0"/>
                  </a:rPr>
                  <a:t>на прямую </a:t>
                </a:r>
                <a:r>
                  <a:rPr lang="en-US" i="1" dirty="0">
                    <a:cs typeface="Times New Roman" pitchFamily="18" charset="0"/>
                  </a:rPr>
                  <a:t>AC</a:t>
                </a:r>
                <a:r>
                  <a:rPr lang="ru-RU" dirty="0">
                    <a:cs typeface="Times New Roman" pitchFamily="18" charset="0"/>
                  </a:rPr>
                  <a:t>. Его длина находится из прямоугольного треугольника </a:t>
                </a:r>
                <a:r>
                  <a:rPr lang="en-US" i="1" dirty="0">
                    <a:cs typeface="Times New Roman" pitchFamily="18" charset="0"/>
                  </a:rPr>
                  <a:t>ACD </a:t>
                </a:r>
                <a:r>
                  <a:rPr lang="ru-RU" dirty="0">
                    <a:cs typeface="Times New Roman" pitchFamily="18" charset="0"/>
                  </a:rPr>
                  <a:t>и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dirty="0"/>
                  <a:t>. </a:t>
                </a:r>
                <a:r>
                  <a:rPr lang="ru-RU" dirty="0">
                    <a:cs typeface="Times New Roman" pitchFamily="18" charset="0"/>
                  </a:rPr>
                  <a:t>Опустим перпендикуляр </a:t>
                </a:r>
                <a:r>
                  <a:rPr lang="en-US" i="1" dirty="0">
                    <a:cs typeface="Times New Roman" pitchFamily="18" charset="0"/>
                  </a:rPr>
                  <a:t>DG </a:t>
                </a:r>
                <a:r>
                  <a:rPr lang="ru-RU" dirty="0">
                    <a:cs typeface="Times New Roman" pitchFamily="18" charset="0"/>
                  </a:rPr>
                  <a:t>на прямую </a:t>
                </a:r>
                <a:r>
                  <a:rPr lang="en-US" i="1" dirty="0">
                    <a:cs typeface="Times New Roman" pitchFamily="18" charset="0"/>
                  </a:rPr>
                  <a:t>D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E</a:t>
                </a:r>
                <a:r>
                  <a:rPr lang="ru-RU" dirty="0">
                    <a:cs typeface="Times New Roman" pitchFamily="18" charset="0"/>
                  </a:rPr>
                  <a:t>. Его длина находится из прямоугольного треугольника </a:t>
                </a:r>
                <a:r>
                  <a:rPr lang="en-US" i="1" dirty="0">
                    <a:cs typeface="Times New Roman" pitchFamily="18" charset="0"/>
                  </a:rPr>
                  <a:t>DED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и</a:t>
                </a:r>
                <a:r>
                  <a:rPr lang="en-US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Это и будет искомым расстоянием.</a:t>
                </a:r>
              </a:p>
            </p:txBody>
          </p:sp>
        </mc:Choice>
        <mc:Fallback xmlns="">
          <p:sp>
            <p:nvSpPr>
              <p:cNvPr id="10342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368"/>
                <a:ext cx="9144000" cy="2638351"/>
              </a:xfrm>
              <a:prstGeom prst="rect">
                <a:avLst/>
              </a:prstGeom>
              <a:blipFill>
                <a:blip r:embed="rId2"/>
                <a:stretch>
                  <a:fillRect l="-1000" t="-1848" r="-1000" b="-43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60967-4923-4112-BD60-53F8B7ABB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27" y="2704719"/>
            <a:ext cx="5993746" cy="33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77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3.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расстояние от точки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до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22512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75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586" name="Text Box 1026">
                <a:extLst>
                  <a:ext uri="{FF2B5EF4-FFF2-40B4-BE49-F238E27FC236}">
                    <a16:creationId xmlns:a16="http://schemas.microsoft.com/office/drawing/2014/main" id="{DE65A806-4E35-4108-8DB8-C1EB5235E1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609600"/>
                <a:ext cx="8839200" cy="25174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2800" dirty="0"/>
                  <a:t>	Угол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φ</a:t>
                </a:r>
                <a:r>
                  <a:rPr lang="ru-RU" altLang="ru-RU" sz="2800" dirty="0"/>
                  <a:t> между прямыми в пространстве можно находить используя формулу скалярного произведения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</m:func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∙|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</a:rPr>
                          <m:t>|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ru-RU" sz="2800" dirty="0"/>
                  <a:t>,</a:t>
                </a:r>
              </a:p>
              <a:p>
                <a:pPr algn="just">
                  <a:spcBef>
                    <a:spcPct val="50000"/>
                  </a:spcBef>
                </a:pPr>
                <a:r>
                  <a:rPr lang="ru-RU" altLang="ru-RU" dirty="0"/>
                  <a:t> </a:t>
                </a:r>
                <a:endParaRPr lang="ru-RU" altLang="ru-RU" i="1" dirty="0"/>
              </a:p>
            </p:txBody>
          </p:sp>
        </mc:Choice>
        <mc:Fallback xmlns="">
          <p:sp>
            <p:nvSpPr>
              <p:cNvPr id="67586" name="Text Box 1026">
                <a:extLst>
                  <a:ext uri="{FF2B5EF4-FFF2-40B4-BE49-F238E27FC236}">
                    <a16:creationId xmlns:a16="http://schemas.microsoft.com/office/drawing/2014/main" id="{DE65A806-4E35-4108-8DB8-C1EB5235E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09600"/>
                <a:ext cx="8839200" cy="2517484"/>
              </a:xfrm>
              <a:prstGeom prst="rect">
                <a:avLst/>
              </a:prstGeom>
              <a:blipFill>
                <a:blip r:embed="rId3"/>
                <a:stretch>
                  <a:fillRect l="-1379" t="-2421" r="-13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588" name="Rectangle 1028">
            <a:extLst>
              <a:ext uri="{FF2B5EF4-FFF2-40B4-BE49-F238E27FC236}">
                <a16:creationId xmlns:a16="http://schemas.microsoft.com/office/drawing/2014/main" id="{4462DE3C-6E25-401C-B865-E9D4AB672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  <a:noFill/>
          <a:ln/>
        </p:spPr>
        <p:txBody>
          <a:bodyPr/>
          <a:lstStyle/>
          <a:p>
            <a:r>
              <a:rPr lang="ru-RU" altLang="ru-RU" sz="3200">
                <a:solidFill>
                  <a:srgbClr val="FF3300"/>
                </a:solidFill>
              </a:rPr>
              <a:t>Угол между прямыми</a:t>
            </a:r>
            <a:endParaRPr lang="ru-RU" altLang="ru-RU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6" name="Text Box 1036">
                <a:extLst>
                  <a:ext uri="{FF2B5EF4-FFF2-40B4-BE49-F238E27FC236}">
                    <a16:creationId xmlns:a16="http://schemas.microsoft.com/office/drawing/2014/main" id="{5D2F8B81-D343-4A9F-88E0-22A472B95D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2627293"/>
                <a:ext cx="89916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/>
                  <a:t>где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ru-RU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ru-RU" altLang="ru-RU" sz="2800" dirty="0"/>
                  <a:t>- направляющие векторы данных прямых. </a:t>
                </a:r>
              </a:p>
            </p:txBody>
          </p:sp>
        </mc:Choice>
        <mc:Fallback xmlns="">
          <p:sp>
            <p:nvSpPr>
              <p:cNvPr id="67596" name="Text Box 1036">
                <a:extLst>
                  <a:ext uri="{FF2B5EF4-FFF2-40B4-BE49-F238E27FC236}">
                    <a16:creationId xmlns:a16="http://schemas.microsoft.com/office/drawing/2014/main" id="{5D2F8B81-D343-4A9F-88E0-22A472B95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2627293"/>
                <a:ext cx="8991600" cy="954107"/>
              </a:xfrm>
              <a:prstGeom prst="rect">
                <a:avLst/>
              </a:prstGeom>
              <a:blipFill>
                <a:blip r:embed="rId4"/>
                <a:stretch>
                  <a:fillRect l="-1356" t="-7006" r="-1356" b="-165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158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BDA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:r>
                  <a:rPr lang="en-US" i="1" dirty="0"/>
                  <a:t>x + 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– 1= 0. </a:t>
                </a:r>
                <a:r>
                  <a:rPr lang="ru-RU" dirty="0"/>
                  <a:t>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15866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260" r="-1000" b="-16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58668"/>
            <a:ext cx="4896544" cy="423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1529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4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прямоугольном параллелепипеде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/>
              <a:t>, у которого </a:t>
            </a:r>
            <a:r>
              <a:rPr lang="en-US" i="1" dirty="0"/>
              <a:t>AB = </a:t>
            </a:r>
            <a:r>
              <a:rPr lang="en-US" dirty="0"/>
              <a:t>3, </a:t>
            </a:r>
            <a:r>
              <a:rPr lang="en-US" i="1" dirty="0"/>
              <a:t>AD = </a:t>
            </a:r>
            <a:r>
              <a:rPr lang="en-US" dirty="0"/>
              <a:t>2</a:t>
            </a:r>
            <a:r>
              <a:rPr lang="en-US" i="1" dirty="0"/>
              <a:t>, AA</a:t>
            </a:r>
            <a:r>
              <a:rPr lang="en-US" baseline="-25000" dirty="0"/>
              <a:t>1</a:t>
            </a:r>
            <a:r>
              <a:rPr lang="en-US" dirty="0"/>
              <a:t> = 1,</a:t>
            </a:r>
            <a:r>
              <a:rPr lang="ru-RU" dirty="0">
                <a:cs typeface="Times New Roman" pitchFamily="18" charset="0"/>
              </a:rPr>
              <a:t> найдите расстояние от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до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65534"/>
            <a:ext cx="5889153" cy="321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4946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586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(3, 0, 0), </a:t>
                </a:r>
                <a:r>
                  <a:rPr lang="en-US" i="1" dirty="0"/>
                  <a:t>A</a:t>
                </a:r>
                <a:r>
                  <a:rPr lang="en-US" dirty="0"/>
                  <a:t>(0, 2, 0), </a:t>
                </a:r>
                <a:r>
                  <a:rPr lang="en-US" i="1" dirty="0"/>
                  <a:t>B</a:t>
                </a:r>
                <a:r>
                  <a:rPr lang="en-US" dirty="0"/>
                  <a:t>(3, 2,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2,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(3, 2, 1),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(3,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2</a:t>
                </a:r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ACD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т. е. </a:t>
                </a:r>
                <a:r>
                  <a:rPr lang="en-US" dirty="0"/>
                  <a:t>2</a:t>
                </a:r>
                <a:r>
                  <a:rPr lang="en-US" i="1" dirty="0"/>
                  <a:t>x + </a:t>
                </a:r>
                <a:r>
                  <a:rPr lang="en-US" dirty="0"/>
                  <a:t>3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</a:t>
                </a:r>
                <a:r>
                  <a:rPr lang="en-US" dirty="0"/>
                  <a:t>6</a:t>
                </a:r>
                <a:r>
                  <a:rPr lang="en-US" i="1" dirty="0"/>
                  <a:t>z</a:t>
                </a:r>
                <a:r>
                  <a:rPr lang="ru-RU" dirty="0"/>
                  <a:t> – 6 </a:t>
                </a:r>
                <a:r>
                  <a:rPr lang="en-US" dirty="0"/>
                  <a:t>= </a:t>
                </a:r>
                <a:r>
                  <a:rPr lang="ru-RU" dirty="0"/>
                  <a:t>0</a:t>
                </a:r>
                <a:r>
                  <a:rPr lang="en-US" dirty="0"/>
                  <a:t>.</a:t>
                </a:r>
                <a:endParaRPr lang="ru-RU" dirty="0"/>
              </a:p>
              <a:p>
                <a:pPr algn="just">
                  <a:spcBef>
                    <a:spcPts val="0"/>
                  </a:spcBef>
                </a:pPr>
                <a:r>
                  <a:rPr lang="ru-RU" dirty="0"/>
                  <a:t>	И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скомое расстояние равно 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586670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887" r="-1000" b="-14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86670"/>
            <a:ext cx="5616104" cy="386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2013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5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расстояние от точки </a:t>
            </a:r>
            <a:r>
              <a:rPr lang="en-US" i="1" dirty="0"/>
              <a:t>D</a:t>
            </a:r>
            <a:r>
              <a:rPr lang="en-US" baseline="-25000" dirty="0"/>
              <a:t> </a:t>
            </a:r>
            <a:r>
              <a:rPr lang="ru-RU" dirty="0"/>
              <a:t>до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ACEF</a:t>
            </a:r>
            <a:r>
              <a:rPr lang="ru-RU" dirty="0">
                <a:cs typeface="Times New Roman" pitchFamily="18" charset="0"/>
              </a:rPr>
              <a:t>, где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середины рёбер соответственно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4824536" cy="437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1262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495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</a:t>
                </a:r>
                <a:r>
                  <a:rPr lang="en-US" dirty="0"/>
                  <a:t> </a:t>
                </a:r>
                <a:r>
                  <a:rPr lang="en-US" i="1" dirty="0"/>
                  <a:t>D</a:t>
                </a:r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0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ACEF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2</a:t>
                </a:r>
                <a:r>
                  <a:rPr lang="en-US" i="1" dirty="0"/>
                  <a:t>x +</a:t>
                </a:r>
                <a:r>
                  <a:rPr lang="en-US" dirty="0"/>
                  <a:t> 2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– 2 = 0. </a:t>
                </a:r>
                <a:r>
                  <a:rPr lang="ru-RU" dirty="0"/>
                  <a:t>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495876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956" r="-1000" b="-2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824536" cy="437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9700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6. В </a:t>
            </a:r>
            <a:r>
              <a:rPr lang="ru-RU" dirty="0"/>
              <a:t>единичном </a:t>
            </a:r>
            <a:r>
              <a:rPr lang="ru-RU" dirty="0">
                <a:cs typeface="Times New Roman" pitchFamily="18" charset="0"/>
              </a:rPr>
              <a:t>кубе </a:t>
            </a:r>
            <a:r>
              <a:rPr lang="en-US" i="1" dirty="0"/>
              <a:t>ABCDA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ru-RU" dirty="0">
                <a:cs typeface="Times New Roman" pitchFamily="18" charset="0"/>
              </a:rPr>
              <a:t> найдите </a:t>
            </a:r>
            <a:r>
              <a:rPr lang="ru-RU" dirty="0"/>
              <a:t>расстояние от точки </a:t>
            </a:r>
            <a:r>
              <a:rPr lang="en-US" i="1" dirty="0"/>
              <a:t>A</a:t>
            </a:r>
            <a:r>
              <a:rPr lang="en-US" baseline="-25000" dirty="0"/>
              <a:t>1 </a:t>
            </a:r>
            <a:r>
              <a:rPr lang="ru-RU" dirty="0"/>
              <a:t>до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ACEF</a:t>
            </a:r>
            <a:r>
              <a:rPr lang="ru-RU" dirty="0">
                <a:cs typeface="Times New Roman" pitchFamily="18" charset="0"/>
              </a:rPr>
              <a:t>, где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середины рёбер соответственно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ru-RU" dirty="0"/>
              <a:t>.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00636"/>
            <a:ext cx="4586248" cy="420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1012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495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единичного куба имеют координаты: </a:t>
                </a:r>
                <a:r>
                  <a:rPr lang="en-US" i="1" dirty="0"/>
                  <a:t>D</a:t>
                </a:r>
                <a:r>
                  <a:rPr lang="en-US" dirty="0"/>
                  <a:t>(0, 0, 0), </a:t>
                </a:r>
                <a:r>
                  <a:rPr lang="en-US" i="1" dirty="0"/>
                  <a:t>C</a:t>
                </a:r>
                <a:r>
                  <a:rPr lang="en-US" dirty="0"/>
                  <a:t>(1, 0, 0), </a:t>
                </a:r>
                <a:r>
                  <a:rPr lang="en-US" i="1" dirty="0"/>
                  <a:t>A</a:t>
                </a:r>
                <a:r>
                  <a:rPr lang="en-US" dirty="0"/>
                  <a:t>(0, 1, 0), </a:t>
                </a:r>
                <a:r>
                  <a:rPr lang="en-US" i="1" dirty="0"/>
                  <a:t>B</a:t>
                </a:r>
                <a:r>
                  <a:rPr lang="en-US" dirty="0"/>
                  <a:t>(1, 1, 0),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(0, 1, 1),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(1, 1, 1).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(1, 0, 1), 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dirty="0"/>
                  <a:t>(0, 0, 1).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ru-RU" dirty="0"/>
                  <a:t>Точка</a:t>
                </a:r>
                <a:r>
                  <a:rPr lang="en-US" dirty="0"/>
                  <a:t>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ru-RU" dirty="0"/>
                  <a:t> имеет координаты</a:t>
                </a:r>
                <a:r>
                  <a:rPr lang="en-US" dirty="0"/>
                  <a:t> </a:t>
                </a:r>
                <a:r>
                  <a:rPr lang="ru-RU" dirty="0"/>
                  <a:t>(</a:t>
                </a:r>
                <a:r>
                  <a:rPr lang="en-US" dirty="0"/>
                  <a:t>0</a:t>
                </a:r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, </a:t>
                </a:r>
                <a:r>
                  <a:rPr lang="en-US" dirty="0"/>
                  <a:t>1</a:t>
                </a:r>
                <a:r>
                  <a:rPr lang="ru-RU" dirty="0"/>
                  <a:t>).</a:t>
                </a:r>
                <a:r>
                  <a:rPr lang="en-US" dirty="0"/>
                  <a:t> </a:t>
                </a:r>
                <a:r>
                  <a:rPr lang="ru-RU" dirty="0"/>
                  <a:t>Плоскость </a:t>
                </a:r>
                <a:r>
                  <a:rPr lang="en-US" i="1" dirty="0"/>
                  <a:t>ACEF </a:t>
                </a:r>
                <a:r>
                  <a:rPr lang="ru-RU" dirty="0"/>
                  <a:t>задается уравнением</a:t>
                </a:r>
                <a:r>
                  <a:rPr lang="en-US" dirty="0"/>
                  <a:t> 2</a:t>
                </a:r>
                <a:r>
                  <a:rPr lang="en-US" i="1" dirty="0"/>
                  <a:t>x +</a:t>
                </a:r>
                <a:r>
                  <a:rPr lang="en-US" dirty="0"/>
                  <a:t> 2</a:t>
                </a:r>
                <a:r>
                  <a:rPr lang="en-US" i="1" dirty="0"/>
                  <a:t>y </a:t>
                </a:r>
                <a:r>
                  <a:rPr lang="en-US" dirty="0"/>
                  <a:t>+</a:t>
                </a:r>
                <a:r>
                  <a:rPr lang="en-US" i="1" dirty="0"/>
                  <a:t> z</a:t>
                </a:r>
                <a:r>
                  <a:rPr lang="ru-RU" dirty="0"/>
                  <a:t> </a:t>
                </a:r>
                <a:r>
                  <a:rPr lang="en-US" dirty="0"/>
                  <a:t>– 2 = 0. </a:t>
                </a:r>
                <a:r>
                  <a:rPr lang="ru-RU" dirty="0"/>
                  <a:t>Искомое расстояние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495876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956" r="-1000" b="-2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63175"/>
            <a:ext cx="5081861" cy="419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5293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7</a:t>
            </a:r>
            <a:r>
              <a:rPr lang="ru-RU" dirty="0">
                <a:cs typeface="Times New Roman" pitchFamily="18" charset="0"/>
              </a:rPr>
              <a:t>. В </a:t>
            </a:r>
            <a:r>
              <a:rPr lang="ru-RU" dirty="0"/>
              <a:t>правильной четырёхугольной пирамиде </a:t>
            </a:r>
            <a:r>
              <a:rPr lang="en-US" i="1" dirty="0"/>
              <a:t>SABCD</a:t>
            </a:r>
            <a:r>
              <a:rPr lang="en-US" dirty="0"/>
              <a:t> </a:t>
            </a:r>
            <a:r>
              <a:rPr lang="ru-RU" dirty="0"/>
              <a:t>стороны основания и высота равны 2. Н</a:t>
            </a:r>
            <a:r>
              <a:rPr lang="ru-RU" dirty="0">
                <a:cs typeface="Times New Roman" pitchFamily="18" charset="0"/>
              </a:rPr>
              <a:t>айдите расстояние от вершины </a:t>
            </a:r>
            <a:r>
              <a:rPr lang="en-US" i="1" dirty="0">
                <a:cs typeface="Times New Roman" pitchFamily="18" charset="0"/>
              </a:rPr>
              <a:t>A </a:t>
            </a:r>
            <a:r>
              <a:rPr lang="ru-RU" dirty="0">
                <a:cs typeface="Times New Roman" pitchFamily="18" charset="0"/>
              </a:rPr>
              <a:t>до 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SBC</a:t>
            </a:r>
            <a:r>
              <a:rPr lang="ru-RU" dirty="0"/>
              <a:t>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4618533" cy="413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717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28" name="Text Box 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9291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</a:t>
                </a:r>
                <a:r>
                  <a:rPr lang="en-US" dirty="0"/>
                  <a:t> </a:t>
                </a:r>
                <a:r>
                  <a:rPr lang="ru-RU" dirty="0"/>
                  <a:t>Введём систему координат, считая, что вершины пирамиды имеют координаты: </a:t>
                </a:r>
                <a:r>
                  <a:rPr lang="en-US" i="1" dirty="0"/>
                  <a:t>S</a:t>
                </a:r>
                <a:r>
                  <a:rPr lang="en-US" dirty="0"/>
                  <a:t>(0, 0, </a:t>
                </a:r>
                <a:r>
                  <a:rPr lang="ru-RU" dirty="0"/>
                  <a:t>2</a:t>
                </a:r>
                <a:r>
                  <a:rPr lang="en-US" dirty="0"/>
                  <a:t>), </a:t>
                </a:r>
                <a:r>
                  <a:rPr lang="en-US" i="1" dirty="0"/>
                  <a:t>A</a:t>
                </a:r>
                <a:r>
                  <a:rPr lang="en-US" dirty="0"/>
                  <a:t>(</a:t>
                </a:r>
                <a:r>
                  <a:rPr lang="ru-RU" dirty="0"/>
                  <a:t>-1</a:t>
                </a:r>
                <a:r>
                  <a:rPr lang="en-US" dirty="0"/>
                  <a:t>, 1, 0), </a:t>
                </a:r>
                <a:r>
                  <a:rPr lang="en-US" i="1" dirty="0"/>
                  <a:t>B</a:t>
                </a:r>
                <a:r>
                  <a:rPr lang="en-US" dirty="0"/>
                  <a:t>(</a:t>
                </a:r>
                <a:r>
                  <a:rPr lang="ru-RU" dirty="0"/>
                  <a:t>1</a:t>
                </a:r>
                <a:r>
                  <a:rPr lang="en-US" dirty="0"/>
                  <a:t>, </a:t>
                </a:r>
                <a:r>
                  <a:rPr lang="ru-RU" dirty="0"/>
                  <a:t>1</a:t>
                </a:r>
                <a:r>
                  <a:rPr lang="en-US" dirty="0"/>
                  <a:t>, </a:t>
                </a:r>
                <a:r>
                  <a:rPr lang="ru-RU" dirty="0"/>
                  <a:t>0</a:t>
                </a:r>
                <a:r>
                  <a:rPr lang="en-US" dirty="0"/>
                  <a:t>), </a:t>
                </a:r>
                <a:r>
                  <a:rPr lang="en-US" i="1" dirty="0"/>
                  <a:t>C</a:t>
                </a:r>
                <a:r>
                  <a:rPr lang="en-US" dirty="0"/>
                  <a:t>(</a:t>
                </a:r>
                <a:r>
                  <a:rPr lang="ru-RU" dirty="0"/>
                  <a:t>1</a:t>
                </a:r>
                <a:r>
                  <a:rPr lang="en-US" dirty="0"/>
                  <a:t>, -1, 0), </a:t>
                </a:r>
                <a:r>
                  <a:rPr lang="en-US" i="1" dirty="0"/>
                  <a:t>D</a:t>
                </a:r>
                <a:r>
                  <a:rPr lang="en-US" dirty="0"/>
                  <a:t>(-1, </a:t>
                </a:r>
                <a:r>
                  <a:rPr lang="ru-RU" dirty="0"/>
                  <a:t>-1</a:t>
                </a:r>
                <a:r>
                  <a:rPr lang="en-US" dirty="0"/>
                  <a:t>, 0).</a:t>
                </a:r>
                <a:r>
                  <a:rPr lang="ru-RU" dirty="0"/>
                  <a:t> Плоскость </a:t>
                </a:r>
                <a:r>
                  <a:rPr lang="en-US" i="1" dirty="0"/>
                  <a:t>SBC </a:t>
                </a:r>
                <a:r>
                  <a:rPr lang="ru-RU" dirty="0"/>
                  <a:t>задаётся уравнениями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=1</m:t>
                    </m:r>
                    <m:r>
                      <a:rPr lang="ru-RU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т.е. 2</a:t>
                </a:r>
                <a:r>
                  <a:rPr lang="en-US" i="1" dirty="0"/>
                  <a:t>x +z </a:t>
                </a:r>
                <a:r>
                  <a:rPr lang="ru-RU" i="1" dirty="0"/>
                  <a:t>–</a:t>
                </a:r>
                <a:r>
                  <a:rPr lang="en-US" i="1" dirty="0"/>
                  <a:t> </a:t>
                </a:r>
                <a:r>
                  <a:rPr lang="en-US" dirty="0"/>
                  <a:t>2</a:t>
                </a:r>
                <a:r>
                  <a:rPr lang="ru-RU" dirty="0"/>
                  <a:t> = 0</a:t>
                </a:r>
                <a:r>
                  <a:rPr lang="en-US" dirty="0"/>
                  <a:t>.</a:t>
                </a:r>
                <a:r>
                  <a:rPr lang="ru-RU" i="1" dirty="0"/>
                  <a:t> </a:t>
                </a:r>
                <a:r>
                  <a:rPr lang="ru-RU" dirty="0"/>
                  <a:t>Искомое расстояние равно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ru-RU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1034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92911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2532" r="-1000" b="-12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0" y="213285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	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87" y="2165598"/>
            <a:ext cx="4355976" cy="381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2736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7118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8. В </a:t>
            </a:r>
            <a:r>
              <a:rPr lang="ru-RU" dirty="0"/>
              <a:t>правильной шестиугольной пирамиде </a:t>
            </a:r>
            <a:r>
              <a:rPr lang="en-US" i="1" dirty="0"/>
              <a:t>SABCDEF</a:t>
            </a:r>
            <a:r>
              <a:rPr lang="en-US" dirty="0"/>
              <a:t> </a:t>
            </a:r>
            <a:r>
              <a:rPr lang="ru-RU" dirty="0"/>
              <a:t>стороны основания равны 2, высота равна 3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ru-RU" dirty="0"/>
              <a:t>Н</a:t>
            </a:r>
            <a:r>
              <a:rPr lang="ru-RU" dirty="0">
                <a:cs typeface="Times New Roman" pitchFamily="18" charset="0"/>
              </a:rPr>
              <a:t>айдите расстояние от точки </a:t>
            </a:r>
            <a:r>
              <a:rPr lang="en-US" i="1" dirty="0">
                <a:cs typeface="Times New Roman" pitchFamily="18" charset="0"/>
              </a:rPr>
              <a:t>B </a:t>
            </a:r>
            <a:r>
              <a:rPr lang="ru-RU" dirty="0">
                <a:cs typeface="Times New Roman" pitchFamily="18" charset="0"/>
              </a:rPr>
              <a:t>до </a:t>
            </a:r>
            <a:r>
              <a:rPr lang="ru-RU" dirty="0"/>
              <a:t>плоскости </a:t>
            </a:r>
            <a:r>
              <a:rPr lang="en-US" i="1" dirty="0">
                <a:cs typeface="Times New Roman" pitchFamily="18" charset="0"/>
              </a:rPr>
              <a:t>SDE</a:t>
            </a:r>
            <a:r>
              <a:rPr lang="ru-RU" dirty="0"/>
              <a:t>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87" y="2276872"/>
            <a:ext cx="4737025" cy="407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591914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3822269</TotalTime>
  <Words>10149</Words>
  <Application>Microsoft Office PowerPoint</Application>
  <PresentationFormat>Экран (4:3)</PresentationFormat>
  <Paragraphs>419</Paragraphs>
  <Slides>127</Slides>
  <Notes>39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127</vt:i4>
      </vt:variant>
    </vt:vector>
  </HeadingPairs>
  <TitlesOfParts>
    <vt:vector size="134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Equation</vt:lpstr>
      <vt:lpstr>Координатный метод  в пространстве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Уравнение прямой</vt:lpstr>
      <vt:lpstr>Угол между прямыми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Уравнение плоскости</vt:lpstr>
      <vt:lpstr>Уравнение плоскости, проходящей через три точки, не принадлежащие одной прямой*</vt:lpstr>
      <vt:lpstr>Презентация PowerPoint</vt:lpstr>
      <vt:lpstr>Презентация PowerPoint</vt:lpstr>
      <vt:lpstr>Угол между прямой и плоскостью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 между двумя плоскостями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Расстояние от точки до плоскости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666</cp:revision>
  <dcterms:created xsi:type="dcterms:W3CDTF">2008-04-30T05:51:18Z</dcterms:created>
  <dcterms:modified xsi:type="dcterms:W3CDTF">2021-02-04T12:32:18Z</dcterms:modified>
</cp:coreProperties>
</file>