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33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55" r:id="rId10"/>
    <p:sldId id="356" r:id="rId11"/>
    <p:sldId id="344" r:id="rId12"/>
    <p:sldId id="357" r:id="rId13"/>
    <p:sldId id="269" r:id="rId14"/>
    <p:sldId id="358" r:id="rId15"/>
    <p:sldId id="391" r:id="rId16"/>
    <p:sldId id="359" r:id="rId17"/>
    <p:sldId id="360" r:id="rId18"/>
    <p:sldId id="400" r:id="rId19"/>
    <p:sldId id="361" r:id="rId20"/>
    <p:sldId id="362" r:id="rId21"/>
    <p:sldId id="363" r:id="rId22"/>
    <p:sldId id="392" r:id="rId23"/>
    <p:sldId id="399" r:id="rId24"/>
    <p:sldId id="365" r:id="rId25"/>
    <p:sldId id="393" r:id="rId26"/>
    <p:sldId id="366" r:id="rId27"/>
    <p:sldId id="367" r:id="rId28"/>
    <p:sldId id="394" r:id="rId29"/>
    <p:sldId id="368" r:id="rId30"/>
    <p:sldId id="369" r:id="rId31"/>
    <p:sldId id="370" r:id="rId32"/>
    <p:sldId id="371" r:id="rId33"/>
    <p:sldId id="372" r:id="rId34"/>
    <p:sldId id="395" r:id="rId35"/>
    <p:sldId id="354" r:id="rId36"/>
    <p:sldId id="317" r:id="rId37"/>
    <p:sldId id="318" r:id="rId38"/>
    <p:sldId id="319" r:id="rId39"/>
    <p:sldId id="320" r:id="rId40"/>
    <p:sldId id="321" r:id="rId41"/>
    <p:sldId id="401" r:id="rId42"/>
    <p:sldId id="402" r:id="rId43"/>
    <p:sldId id="403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291" r:id="rId56"/>
    <p:sldId id="292" r:id="rId57"/>
    <p:sldId id="293" r:id="rId58"/>
    <p:sldId id="396" r:id="rId59"/>
    <p:sldId id="294" r:id="rId60"/>
    <p:sldId id="296" r:id="rId61"/>
    <p:sldId id="397" r:id="rId62"/>
    <p:sldId id="297" r:id="rId63"/>
    <p:sldId id="298" r:id="rId64"/>
    <p:sldId id="299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398" r:id="rId82"/>
    <p:sldId id="373" r:id="rId83"/>
    <p:sldId id="374" r:id="rId84"/>
    <p:sldId id="375" r:id="rId85"/>
    <p:sldId id="376" r:id="rId86"/>
    <p:sldId id="377" r:id="rId87"/>
    <p:sldId id="378" r:id="rId88"/>
    <p:sldId id="379" r:id="rId89"/>
    <p:sldId id="380" r:id="rId90"/>
    <p:sldId id="381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89" r:id="rId99"/>
    <p:sldId id="390" r:id="rId100"/>
    <p:sldId id="345" r:id="rId10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5" autoAdjust="0"/>
    <p:restoredTop sz="90929"/>
  </p:normalViewPr>
  <p:slideViewPr>
    <p:cSldViewPr>
      <p:cViewPr varScale="1">
        <p:scale>
          <a:sx n="98" d="100"/>
          <a:sy n="98" d="100"/>
        </p:scale>
        <p:origin x="2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4" Type="http://schemas.openxmlformats.org/officeDocument/2006/relationships/image" Target="../media/image112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729431-95B4-477D-8078-625DC724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1165179-124B-4183-94B5-80391BF17F03}" type="slidenum">
              <a:rPr lang="ru-RU" sz="1200" smtClean="0"/>
              <a:pPr eaLnBrk="1" hangingPunct="1"/>
              <a:t>29</a:t>
            </a:fld>
            <a:endParaRPr lang="ru-RU" sz="1200" smtClean="0"/>
          </a:p>
        </p:txBody>
      </p:sp>
      <p:sp>
        <p:nvSpPr>
          <p:cNvPr id="460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E8BA94F-43CB-49B3-9DD4-B6CC90621607}" type="slidenum">
              <a:rPr lang="ru-RU" sz="1200" smtClean="0"/>
              <a:pPr eaLnBrk="1" hangingPunct="1"/>
              <a:t>30</a:t>
            </a:fld>
            <a:endParaRPr lang="ru-RU" sz="120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9C5350-A51B-4BCD-9612-60DC434EC795}" type="slidenum">
              <a:rPr lang="ru-RU" sz="1200" smtClean="0"/>
              <a:pPr eaLnBrk="1" hangingPunct="1"/>
              <a:t>31</a:t>
            </a:fld>
            <a:endParaRPr lang="ru-RU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81B238B-CB62-4BDE-9790-4D5424885E02}" type="slidenum">
              <a:rPr lang="ru-RU" sz="1200" smtClean="0"/>
              <a:pPr eaLnBrk="1" hangingPunct="1"/>
              <a:t>32</a:t>
            </a:fld>
            <a:endParaRPr lang="ru-RU" sz="1200" smtClean="0"/>
          </a:p>
        </p:txBody>
      </p:sp>
      <p:sp>
        <p:nvSpPr>
          <p:cNvPr id="501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AAE9E2-330A-41EC-B088-ABFDF024CD9F}" type="slidenum">
              <a:rPr lang="ru-RU" sz="1200" smtClean="0"/>
              <a:pPr eaLnBrk="1" hangingPunct="1"/>
              <a:t>33</a:t>
            </a:fld>
            <a:endParaRPr lang="ru-RU" sz="1200" smtClean="0"/>
          </a:p>
        </p:txBody>
      </p:sp>
      <p:sp>
        <p:nvSpPr>
          <p:cNvPr id="512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AAE9E2-330A-41EC-B088-ABFDF024CD9F}" type="slidenum">
              <a:rPr lang="ru-RU" sz="1200" smtClean="0"/>
              <a:pPr eaLnBrk="1" hangingPunct="1"/>
              <a:t>34</a:t>
            </a:fld>
            <a:endParaRPr lang="ru-RU" sz="1200" smtClean="0"/>
          </a:p>
        </p:txBody>
      </p:sp>
      <p:sp>
        <p:nvSpPr>
          <p:cNvPr id="512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68538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F2D0FFE-9E57-4CD9-9667-1339AD3CAF8A}" type="slidenum">
              <a:rPr lang="ru-RU" sz="1200" smtClean="0"/>
              <a:pPr eaLnBrk="1" hangingPunct="1"/>
              <a:t>35</a:t>
            </a:fld>
            <a:endParaRPr lang="ru-RU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E6D11B-2741-4A52-97D2-0648C27695D1}" type="slidenum">
              <a:rPr lang="ru-RU" sz="1200" smtClean="0"/>
              <a:pPr eaLnBrk="1" hangingPunct="1"/>
              <a:t>36</a:t>
            </a:fld>
            <a:endParaRPr lang="ru-RU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94D71BD-7254-48C8-8AB3-07DD48C29C9B}" type="slidenum">
              <a:rPr lang="ru-RU" sz="1200" smtClean="0"/>
              <a:pPr eaLnBrk="1" hangingPunct="1"/>
              <a:t>37</a:t>
            </a:fld>
            <a:endParaRPr lang="ru-RU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DE4682D-0890-42E0-9ACD-D8E3470ED891}" type="slidenum">
              <a:rPr lang="ru-RU" sz="1200" smtClean="0"/>
              <a:pPr eaLnBrk="1" hangingPunct="1"/>
              <a:t>38</a:t>
            </a:fld>
            <a:endParaRPr 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11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B6A0169-987F-48DA-B10A-118AD3170E12}" type="slidenum">
              <a:rPr lang="ru-RU" sz="1200" smtClean="0"/>
              <a:pPr eaLnBrk="1" hangingPunct="1"/>
              <a:t>39</a:t>
            </a:fld>
            <a:endParaRPr lang="ru-RU" sz="12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8C80EF8-814F-4613-966E-1CD016B94BF9}" type="slidenum">
              <a:rPr lang="ru-RU" sz="1200" smtClean="0"/>
              <a:pPr eaLnBrk="1" hangingPunct="1"/>
              <a:t>40</a:t>
            </a:fld>
            <a:endParaRPr lang="ru-RU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94E994F-DB19-4A49-A12E-6E0D61D3C26E}" type="slidenum">
              <a:rPr lang="ru-RU" sz="1200" smtClean="0"/>
              <a:pPr eaLnBrk="1" hangingPunct="1"/>
              <a:t>41</a:t>
            </a:fld>
            <a:endParaRPr lang="ru-RU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4218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968517A-6658-472D-9739-F17873A15EA0}" type="slidenum">
              <a:rPr lang="ru-RU" sz="1200" smtClean="0"/>
              <a:pPr eaLnBrk="1" hangingPunct="1"/>
              <a:t>42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43966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968517A-6658-472D-9739-F17873A15EA0}" type="slidenum">
              <a:rPr lang="ru-RU" sz="1200" smtClean="0"/>
              <a:pPr eaLnBrk="1" hangingPunct="1"/>
              <a:t>43</a:t>
            </a:fld>
            <a:endParaRPr lang="ru-RU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67217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9159593-74A9-41A3-9B31-A86921A8C272}" type="slidenum">
              <a:rPr lang="ru-RU" sz="1200" smtClean="0"/>
              <a:pPr eaLnBrk="1" hangingPunct="1"/>
              <a:t>44</a:t>
            </a:fld>
            <a:endParaRPr lang="ru-RU" sz="120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746930-11FE-47E8-B5FE-DAF0C81706B6}" type="slidenum">
              <a:rPr lang="ru-RU" sz="1200" smtClean="0"/>
              <a:pPr eaLnBrk="1" hangingPunct="1"/>
              <a:t>45</a:t>
            </a:fld>
            <a:endParaRPr lang="ru-RU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1F86ACF-35BD-4B74-9C10-2B52A361B623}" type="slidenum">
              <a:rPr lang="ru-RU" sz="1200" smtClean="0"/>
              <a:pPr eaLnBrk="1" hangingPunct="1"/>
              <a:t>46</a:t>
            </a:fld>
            <a:endParaRPr lang="ru-RU" sz="12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49A076-F3B7-4C0E-9791-9DF4EC3CD083}" type="slidenum">
              <a:rPr lang="ru-RU" sz="1200" smtClean="0"/>
              <a:pPr eaLnBrk="1" hangingPunct="1"/>
              <a:t>47</a:t>
            </a:fld>
            <a:endParaRPr 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3A7E5D1-E657-4495-82B6-036446464FD5}" type="slidenum">
              <a:rPr lang="ru-RU" sz="1200" smtClean="0"/>
              <a:pPr eaLnBrk="1" hangingPunct="1"/>
              <a:t>48</a:t>
            </a:fld>
            <a:endParaRPr lang="ru-RU" sz="12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13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3B2D91-2C46-41BC-B49E-F95B95092926}" type="slidenum">
              <a:rPr lang="ru-RU" sz="1200" smtClean="0"/>
              <a:pPr eaLnBrk="1" hangingPunct="1"/>
              <a:t>49</a:t>
            </a:fld>
            <a:endParaRPr lang="ru-RU" sz="12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17BC3B-E8C1-4BCF-8756-7DEB9D8439DD}" type="slidenum">
              <a:rPr lang="ru-RU" sz="1200" smtClean="0"/>
              <a:pPr eaLnBrk="1" hangingPunct="1"/>
              <a:t>50</a:t>
            </a:fld>
            <a:endParaRPr lang="ru-RU" sz="12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9D675C-16E1-41DE-883A-7C3691C501D6}" type="slidenum">
              <a:rPr lang="ru-RU" sz="1200" smtClean="0"/>
              <a:pPr eaLnBrk="1" hangingPunct="1"/>
              <a:t>51</a:t>
            </a:fld>
            <a:endParaRPr lang="ru-RU" sz="120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1F1F1D-682C-4240-A650-A839B140E468}" type="slidenum">
              <a:rPr lang="ru-RU" sz="1200" smtClean="0"/>
              <a:pPr eaLnBrk="1" hangingPunct="1"/>
              <a:t>52</a:t>
            </a:fld>
            <a:endParaRPr lang="ru-RU" sz="12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A25A1F1-C59B-4232-A773-C110DA061934}" type="slidenum">
              <a:rPr lang="ru-RU" sz="1200" smtClean="0"/>
              <a:pPr eaLnBrk="1" hangingPunct="1"/>
              <a:t>53</a:t>
            </a:fld>
            <a:endParaRPr lang="ru-RU" sz="120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0230A7-F265-4304-9F4F-685836D16A81}" type="slidenum">
              <a:rPr lang="ru-RU" sz="1200" smtClean="0"/>
              <a:pPr eaLnBrk="1" hangingPunct="1"/>
              <a:t>54</a:t>
            </a:fld>
            <a:endParaRPr lang="ru-RU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3325A-AB95-4775-B02B-BF1EB3B296C4}" type="slidenum">
              <a:rPr lang="ru-RU"/>
              <a:pPr/>
              <a:t>55</a:t>
            </a:fld>
            <a:endParaRPr lang="ru-RU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4520D-58EA-4581-BB22-004C78616BED}" type="slidenum">
              <a:rPr lang="ru-RU"/>
              <a:pPr/>
              <a:t>56</a:t>
            </a:fld>
            <a:endParaRPr lang="ru-RU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5AD77-B91D-4F6A-A89B-3A8D5ECCD9F8}" type="slidenum">
              <a:rPr lang="ru-RU"/>
              <a:pPr/>
              <a:t>57</a:t>
            </a:fld>
            <a:endParaRPr lang="ru-RU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5AD77-B91D-4F6A-A89B-3A8D5ECCD9F8}" type="slidenum">
              <a:rPr lang="ru-RU"/>
              <a:pPr/>
              <a:t>58</a:t>
            </a:fld>
            <a:endParaRPr lang="ru-RU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5261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2C41A-4907-4689-857D-D99F6FA1CEF1}" type="slidenum">
              <a:rPr lang="ru-RU" sz="1200"/>
              <a:pPr eaLnBrk="1" hangingPunct="1"/>
              <a:t>19</a:t>
            </a:fld>
            <a:endParaRPr lang="ru-RU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18F2E-C98F-4BE9-8F04-B2ADF65FCBAD}" type="slidenum">
              <a:rPr lang="ru-RU"/>
              <a:pPr/>
              <a:t>59</a:t>
            </a:fld>
            <a:endParaRPr lang="ru-RU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021B6-CA30-4772-9435-0E565B640226}" type="slidenum">
              <a:rPr lang="ru-RU"/>
              <a:pPr/>
              <a:t>60</a:t>
            </a:fld>
            <a:endParaRPr lang="ru-RU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021B6-CA30-4772-9435-0E565B640226}" type="slidenum">
              <a:rPr lang="ru-RU"/>
              <a:pPr/>
              <a:t>61</a:t>
            </a:fld>
            <a:endParaRPr lang="ru-RU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582841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586D9-5634-4C88-A72D-B85BD78291E9}" type="slidenum">
              <a:rPr lang="ru-RU"/>
              <a:pPr/>
              <a:t>62</a:t>
            </a:fld>
            <a:endParaRPr lang="ru-RU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535843-ACA2-4CE5-AB2B-9AAB5971FA00}" type="slidenum">
              <a:rPr lang="ru-RU"/>
              <a:pPr/>
              <a:t>63</a:t>
            </a:fld>
            <a:endParaRPr lang="ru-RU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4F48F-C3C8-4564-A4C6-9E130200B892}" type="slidenum">
              <a:rPr lang="ru-RU"/>
              <a:pPr/>
              <a:t>64</a:t>
            </a:fld>
            <a:endParaRPr lang="ru-RU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817FB-A1B2-40F4-ABEB-E8DF9C2FC7B6}" type="slidenum">
              <a:rPr lang="ru-RU"/>
              <a:pPr/>
              <a:t>65</a:t>
            </a:fld>
            <a:endParaRPr lang="ru-RU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BF563B-5A88-45E0-A34E-06B5798AA569}" type="slidenum">
              <a:rPr lang="ru-RU"/>
              <a:pPr/>
              <a:t>66</a:t>
            </a:fld>
            <a:endParaRPr lang="ru-RU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5CD7C-BC3A-4338-8A0D-DED719C4124C}" type="slidenum">
              <a:rPr lang="ru-RU"/>
              <a:pPr/>
              <a:t>67</a:t>
            </a:fld>
            <a:endParaRPr lang="ru-RU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CC560E-444B-4593-9335-C38B3EEB412F}" type="slidenum">
              <a:rPr lang="ru-RU"/>
              <a:pPr/>
              <a:t>68</a:t>
            </a:fld>
            <a:endParaRPr lang="ru-RU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24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F49B72-E10B-4847-B143-D61E70E4F427}" type="slidenum">
              <a:rPr lang="ru-RU"/>
              <a:pPr/>
              <a:t>69</a:t>
            </a:fld>
            <a:endParaRPr lang="ru-RU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DE1190-8FEC-4463-BF7C-B0F5212F2B94}" type="slidenum">
              <a:rPr lang="ru-RU"/>
              <a:pPr/>
              <a:t>70</a:t>
            </a:fld>
            <a:endParaRPr lang="ru-RU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EC6337-B04A-4FA5-BCC9-DFAD335BE819}" type="slidenum">
              <a:rPr lang="ru-RU"/>
              <a:pPr/>
              <a:t>71</a:t>
            </a:fld>
            <a:endParaRPr lang="ru-RU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36143F-CC77-4F28-A78E-8B5761E9457D}" type="slidenum">
              <a:rPr lang="ru-RU"/>
              <a:pPr/>
              <a:t>72</a:t>
            </a:fld>
            <a:endParaRPr lang="ru-RU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26263-E9BA-46EE-9FB0-A99A0D7D3F4B}" type="slidenum">
              <a:rPr lang="ru-RU"/>
              <a:pPr/>
              <a:t>73</a:t>
            </a:fld>
            <a:endParaRPr lang="ru-RU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3E9F7-7354-4571-825E-FC08D0FE8CAD}" type="slidenum">
              <a:rPr lang="ru-RU"/>
              <a:pPr/>
              <a:t>74</a:t>
            </a:fld>
            <a:endParaRPr lang="ru-RU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854F4-FB7F-4820-9562-370BC7011A70}" type="slidenum">
              <a:rPr lang="ru-RU"/>
              <a:pPr/>
              <a:t>75</a:t>
            </a:fld>
            <a:endParaRPr lang="ru-RU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DFE52B-FA5D-4CFC-8FE3-41A8152982FC}" type="slidenum">
              <a:rPr lang="ru-RU"/>
              <a:pPr/>
              <a:t>76</a:t>
            </a:fld>
            <a:endParaRPr lang="ru-RU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FC753-D956-46DC-9363-E6388B745899}" type="slidenum">
              <a:rPr lang="ru-RU"/>
              <a:pPr/>
              <a:t>77</a:t>
            </a:fld>
            <a:endParaRPr lang="ru-RU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F51A37-D5F4-4E48-A7BB-7C6929B0A256}" type="slidenum">
              <a:rPr lang="ru-RU"/>
              <a:pPr/>
              <a:t>78</a:t>
            </a:fld>
            <a:endParaRPr lang="ru-RU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25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570737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35F285-DB22-4807-BEDA-E14EBB80B081}" type="slidenum">
              <a:rPr lang="ru-RU"/>
              <a:pPr/>
              <a:t>79</a:t>
            </a:fld>
            <a:endParaRPr lang="ru-RU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0B6F3-2797-4FF4-9EE9-48B88D6A1744}" type="slidenum">
              <a:rPr lang="ru-RU"/>
              <a:pPr/>
              <a:t>80</a:t>
            </a:fld>
            <a:endParaRPr lang="ru-RU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0B6F3-2797-4FF4-9EE9-48B88D6A1744}" type="slidenum">
              <a:rPr lang="ru-RU"/>
              <a:pPr/>
              <a:t>81</a:t>
            </a:fld>
            <a:endParaRPr lang="ru-RU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5459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4427A-2896-4070-A05E-374B1129C4E0}" type="slidenum">
              <a:rPr lang="ru-RU"/>
              <a:pPr/>
              <a:t>82</a:t>
            </a:fld>
            <a:endParaRPr lang="ru-RU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4427A-2896-4070-A05E-374B1129C4E0}" type="slidenum">
              <a:rPr lang="ru-RU"/>
              <a:pPr/>
              <a:t>83</a:t>
            </a:fld>
            <a:endParaRPr lang="ru-RU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5065F-2419-4C16-81E3-5D32E5FC29F2}" type="slidenum">
              <a:rPr lang="ru-RU"/>
              <a:pPr/>
              <a:t>84</a:t>
            </a:fld>
            <a:endParaRPr lang="ru-RU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5065F-2419-4C16-81E3-5D32E5FC29F2}" type="slidenum">
              <a:rPr lang="ru-RU"/>
              <a:pPr/>
              <a:t>85</a:t>
            </a:fld>
            <a:endParaRPr lang="ru-RU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94110-B016-4DFB-A999-843B5F5FB929}" type="slidenum">
              <a:rPr lang="ru-RU"/>
              <a:pPr/>
              <a:t>86</a:t>
            </a:fld>
            <a:endParaRPr lang="ru-RU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94110-B016-4DFB-A999-843B5F5FB929}" type="slidenum">
              <a:rPr lang="ru-RU"/>
              <a:pPr/>
              <a:t>87</a:t>
            </a:fld>
            <a:endParaRPr lang="ru-RU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09C3E3-579B-438E-B496-57B80DF02340}" type="slidenum">
              <a:rPr lang="ru-RU"/>
              <a:pPr/>
              <a:t>88</a:t>
            </a:fld>
            <a:endParaRPr lang="ru-RU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80476-277A-4654-904B-B4B5CBC6A4C4}" type="slidenum">
              <a:rPr lang="ru-RU" sz="1200"/>
              <a:pPr eaLnBrk="1" hangingPunct="1"/>
              <a:t>26</a:t>
            </a:fld>
            <a:endParaRPr lang="ru-RU" sz="1200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09C3E3-579B-438E-B496-57B80DF02340}" type="slidenum">
              <a:rPr lang="ru-RU"/>
              <a:pPr/>
              <a:t>89</a:t>
            </a:fld>
            <a:endParaRPr lang="ru-RU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E779D-A525-47DD-B571-107498F8A09B}" type="slidenum">
              <a:rPr lang="ru-RU"/>
              <a:pPr/>
              <a:t>90</a:t>
            </a:fld>
            <a:endParaRPr lang="ru-RU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E779D-A525-47DD-B571-107498F8A09B}" type="slidenum">
              <a:rPr lang="ru-RU"/>
              <a:pPr/>
              <a:t>91</a:t>
            </a:fld>
            <a:endParaRPr lang="ru-RU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0566A7-89F0-454F-8C9D-E4F5310E7C31}" type="slidenum">
              <a:rPr lang="ru-RU"/>
              <a:pPr/>
              <a:t>92</a:t>
            </a:fld>
            <a:endParaRPr lang="ru-RU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0566A7-89F0-454F-8C9D-E4F5310E7C31}" type="slidenum">
              <a:rPr lang="ru-RU"/>
              <a:pPr/>
              <a:t>93</a:t>
            </a:fld>
            <a:endParaRPr lang="ru-RU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C680D-938C-4D2C-B62C-8E3DD733DE6A}" type="slidenum">
              <a:rPr lang="ru-RU"/>
              <a:pPr/>
              <a:t>94</a:t>
            </a:fld>
            <a:endParaRPr lang="ru-RU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C680D-938C-4D2C-B62C-8E3DD733DE6A}" type="slidenum">
              <a:rPr lang="ru-RU"/>
              <a:pPr/>
              <a:t>95</a:t>
            </a:fld>
            <a:endParaRPr lang="ru-RU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27DA3-1B15-451D-AE00-B57250301FB0}" type="slidenum">
              <a:rPr lang="ru-RU"/>
              <a:pPr/>
              <a:t>96</a:t>
            </a:fld>
            <a:endParaRPr lang="ru-RU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27DA3-1B15-451D-AE00-B57250301FB0}" type="slidenum">
              <a:rPr lang="ru-RU"/>
              <a:pPr/>
              <a:t>97</a:t>
            </a:fld>
            <a:endParaRPr lang="ru-RU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27DA3-1B15-451D-AE00-B57250301FB0}" type="slidenum">
              <a:rPr lang="ru-RU"/>
              <a:pPr/>
              <a:t>98</a:t>
            </a:fld>
            <a:endParaRPr lang="ru-RU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EF4B66-4F85-40AE-8B9E-5C0237CFD9AA}" type="slidenum">
              <a:rPr lang="ru-RU" sz="1200"/>
              <a:pPr eaLnBrk="1" hangingPunct="1"/>
              <a:t>27</a:t>
            </a:fld>
            <a:endParaRPr lang="ru-RU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27DA3-1B15-451D-AE00-B57250301FB0}" type="slidenum">
              <a:rPr lang="ru-RU"/>
              <a:pPr/>
              <a:t>99</a:t>
            </a:fld>
            <a:endParaRPr lang="ru-RU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EF4B66-4F85-40AE-8B9E-5C0237CFD9AA}" type="slidenum">
              <a:rPr lang="ru-RU" sz="1200"/>
              <a:pPr eaLnBrk="1" hangingPunct="1"/>
              <a:t>28</a:t>
            </a:fld>
            <a:endParaRPr lang="ru-RU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8427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0EB6-B06E-4432-9B99-5632EEFA9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B642-534E-4E28-930E-D99199BF3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3FD8A-748F-4AFA-8D37-9022BA9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3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656F-B04B-4ECD-9EFE-4C0987F2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52C6-41C0-4A8D-ACCA-11BB4EDD9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3FC7E-597B-4AE9-8494-202EEBCB9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0E29-FD8C-426D-B2D4-D3C805900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930F-2519-4BD6-BFDA-8966C82EB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5C95-BE56-45DF-955B-08D694647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F4B0-FC98-46DB-82D4-DED436DFF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B0F4-165E-402F-AA3B-F7550718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3D0BEC-E28F-4B51-9F5E-24A72EAC2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64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3.wmf"/><Relationship Id="rId10" Type="http://schemas.openxmlformats.org/officeDocument/2006/relationships/image" Target="../media/image56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1.png"/><Relationship Id="rId4" Type="http://schemas.openxmlformats.org/officeDocument/2006/relationships/oleObject" Target="../embeddings/oleObject1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2.png"/><Relationship Id="rId4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5.pn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5.png"/><Relationship Id="rId4" Type="http://schemas.openxmlformats.org/officeDocument/2006/relationships/oleObject" Target="../embeddings/oleObject17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png"/><Relationship Id="rId5" Type="http://schemas.openxmlformats.org/officeDocument/2006/relationships/image" Target="../media/image81.wmf"/><Relationship Id="rId4" Type="http://schemas.openxmlformats.org/officeDocument/2006/relationships/oleObject" Target="../embeddings/oleObject20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4.png"/><Relationship Id="rId5" Type="http://schemas.openxmlformats.org/officeDocument/2006/relationships/image" Target="../media/image83.wmf"/><Relationship Id="rId4" Type="http://schemas.openxmlformats.org/officeDocument/2006/relationships/oleObject" Target="../embeddings/oleObject21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6.png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8.png"/><Relationship Id="rId5" Type="http://schemas.openxmlformats.org/officeDocument/2006/relationships/image" Target="../media/image87.wmf"/><Relationship Id="rId4" Type="http://schemas.openxmlformats.org/officeDocument/2006/relationships/oleObject" Target="../embeddings/oleObject2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2.png"/><Relationship Id="rId5" Type="http://schemas.openxmlformats.org/officeDocument/2006/relationships/image" Target="../media/image91.wmf"/><Relationship Id="rId4" Type="http://schemas.openxmlformats.org/officeDocument/2006/relationships/oleObject" Target="../embeddings/oleObject25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4.png"/><Relationship Id="rId5" Type="http://schemas.openxmlformats.org/officeDocument/2006/relationships/image" Target="../media/image93.wmf"/><Relationship Id="rId4" Type="http://schemas.openxmlformats.org/officeDocument/2006/relationships/oleObject" Target="../embeddings/oleObject26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6.png"/><Relationship Id="rId5" Type="http://schemas.openxmlformats.org/officeDocument/2006/relationships/image" Target="../media/image95.wmf"/><Relationship Id="rId4" Type="http://schemas.openxmlformats.org/officeDocument/2006/relationships/oleObject" Target="../embeddings/oleObject2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8.png"/><Relationship Id="rId5" Type="http://schemas.openxmlformats.org/officeDocument/2006/relationships/image" Target="../media/image97.wmf"/><Relationship Id="rId4" Type="http://schemas.openxmlformats.org/officeDocument/2006/relationships/oleObject" Target="../embeddings/oleObject28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29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oleObject" Target="../embeddings/oleObject35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4.wmf"/><Relationship Id="rId12" Type="http://schemas.openxmlformats.org/officeDocument/2006/relationships/image" Target="../media/image10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32.bin"/><Relationship Id="rId11" Type="http://schemas.openxmlformats.org/officeDocument/2006/relationships/oleObject" Target="../embeddings/oleObject34.bin"/><Relationship Id="rId5" Type="http://schemas.openxmlformats.org/officeDocument/2006/relationships/image" Target="../media/image103.wmf"/><Relationship Id="rId15" Type="http://schemas.openxmlformats.org/officeDocument/2006/relationships/image" Target="../media/image113.png"/><Relationship Id="rId10" Type="http://schemas.openxmlformats.org/officeDocument/2006/relationships/image" Target="../media/image105.png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107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10.wmf"/><Relationship Id="rId12" Type="http://schemas.openxmlformats.org/officeDocument/2006/relationships/image" Target="../media/image11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112.wmf"/><Relationship Id="rId5" Type="http://schemas.openxmlformats.org/officeDocument/2006/relationships/image" Target="../media/image109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1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42.bin"/><Relationship Id="rId12" Type="http://schemas.openxmlformats.org/officeDocument/2006/relationships/oleObject" Target="../embeddings/oleObject4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2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1.bin"/><Relationship Id="rId10" Type="http://schemas.openxmlformats.org/officeDocument/2006/relationships/oleObject" Target="../embeddings/oleObject44.bin"/><Relationship Id="rId4" Type="http://schemas.openxmlformats.org/officeDocument/2006/relationships/image" Target="../media/image124.png"/><Relationship Id="rId9" Type="http://schemas.openxmlformats.org/officeDocument/2006/relationships/oleObject" Target="../embeddings/oleObject43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2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33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13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43.png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53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47.wmf"/><Relationship Id="rId4" Type="http://schemas.openxmlformats.org/officeDocument/2006/relationships/oleObject" Target="../embeddings/oleObject54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0.pn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38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48.png"/><Relationship Id="rId5" Type="http://schemas.openxmlformats.org/officeDocument/2006/relationships/image" Target="../media/image147.wmf"/><Relationship Id="rId4" Type="http://schemas.openxmlformats.org/officeDocument/2006/relationships/oleObject" Target="../embeddings/oleObject55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49.wmf"/><Relationship Id="rId4" Type="http://schemas.openxmlformats.org/officeDocument/2006/relationships/oleObject" Target="../embeddings/oleObject56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0.png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14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50.png"/><Relationship Id="rId5" Type="http://schemas.openxmlformats.org/officeDocument/2006/relationships/image" Target="../media/image149.wmf"/><Relationship Id="rId4" Type="http://schemas.openxmlformats.org/officeDocument/2006/relationships/oleObject" Target="../embeddings/oleObject57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51.wmf"/><Relationship Id="rId4" Type="http://schemas.openxmlformats.org/officeDocument/2006/relationships/oleObject" Target="../embeddings/oleObject58.bin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0.png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440.png"/><Relationship Id="rId5" Type="http://schemas.openxmlformats.org/officeDocument/2006/relationships/image" Target="../media/image151.wmf"/><Relationship Id="rId4" Type="http://schemas.openxmlformats.org/officeDocument/2006/relationships/oleObject" Target="../embeddings/oleObject59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53.wmf"/><Relationship Id="rId4" Type="http://schemas.openxmlformats.org/officeDocument/2006/relationships/oleObject" Target="../embeddings/oleObject60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54.png"/><Relationship Id="rId5" Type="http://schemas.openxmlformats.org/officeDocument/2006/relationships/image" Target="../media/image153.wmf"/><Relationship Id="rId4" Type="http://schemas.openxmlformats.org/officeDocument/2006/relationships/oleObject" Target="../embeddings/oleObject6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62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0.png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15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56.png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63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57.wmf"/><Relationship Id="rId4" Type="http://schemas.openxmlformats.org/officeDocument/2006/relationships/oleObject" Target="../embeddings/oleObject64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0.png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15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540.png"/><Relationship Id="rId5" Type="http://schemas.openxmlformats.org/officeDocument/2006/relationships/image" Target="../media/image157.wmf"/><Relationship Id="rId4" Type="http://schemas.openxmlformats.org/officeDocument/2006/relationships/oleObject" Target="../embeddings/oleObject65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59.wmf"/><Relationship Id="rId4" Type="http://schemas.openxmlformats.org/officeDocument/2006/relationships/oleObject" Target="../embeddings/oleObject66.bin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0.png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580.png"/><Relationship Id="rId5" Type="http://schemas.openxmlformats.org/officeDocument/2006/relationships/image" Target="../media/image159.wmf"/><Relationship Id="rId4" Type="http://schemas.openxmlformats.org/officeDocument/2006/relationships/oleObject" Target="../embeddings/oleObject67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61.wmf"/><Relationship Id="rId4" Type="http://schemas.openxmlformats.org/officeDocument/2006/relationships/oleObject" Target="../embeddings/oleObject68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3" Type="http://schemas.openxmlformats.org/officeDocument/2006/relationships/notesSlide" Target="../notesSlides/notesSlide78.xml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640.png"/><Relationship Id="rId5" Type="http://schemas.openxmlformats.org/officeDocument/2006/relationships/image" Target="../media/image1630.png"/><Relationship Id="rId4" Type="http://schemas.openxmlformats.org/officeDocument/2006/relationships/image" Target="../media/image1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Arial Black" pitchFamily="34" charset="0"/>
              </a:rPr>
              <a:t>Аналитическое задание фигур на плоскости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493204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5004048" y="4797152"/>
            <a:ext cx="216024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283696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>
          <a:xfrm>
            <a:off x="5580112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6743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dirty="0">
                <a:solidFill>
                  <a:srgbClr val="FF0000"/>
                </a:solidFill>
              </a:rPr>
              <a:t>Начнем с задания прямой на </a:t>
            </a:r>
            <a:r>
              <a:rPr lang="ru-RU" dirty="0" smtClean="0">
                <a:solidFill>
                  <a:srgbClr val="FF0000"/>
                </a:solidFill>
              </a:rPr>
              <a:t>плоскости</a:t>
            </a:r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dirty="0"/>
              <a:t>	</a:t>
            </a:r>
            <a:r>
              <a:rPr lang="ru-RU" dirty="0" smtClean="0"/>
              <a:t>Среди </a:t>
            </a:r>
            <a:r>
              <a:rPr lang="ru-RU" dirty="0"/>
              <a:t>результатов обучения, </a:t>
            </a:r>
            <a:r>
              <a:rPr lang="ru-RU" dirty="0" smtClean="0"/>
              <a:t>которых </a:t>
            </a:r>
            <a:r>
              <a:rPr lang="ru-RU" dirty="0"/>
              <a:t>хотелось бы </a:t>
            </a:r>
            <a:r>
              <a:rPr lang="ru-RU" dirty="0" smtClean="0"/>
              <a:t>получить </a:t>
            </a:r>
            <a:r>
              <a:rPr lang="ru-RU" dirty="0"/>
              <a:t>после обучения учащихся аналитическому заданию прямой, отметим следующие </a:t>
            </a:r>
            <a:r>
              <a:rPr lang="ru-RU" dirty="0" smtClean="0"/>
              <a:t>умения:</a:t>
            </a:r>
            <a:endParaRPr lang="ru-RU" dirty="0"/>
          </a:p>
          <a:p>
            <a:pPr algn="just"/>
            <a:r>
              <a:rPr lang="ru-RU" dirty="0"/>
              <a:t>	 </a:t>
            </a:r>
            <a:r>
              <a:rPr lang="ru-RU" dirty="0" smtClean="0"/>
              <a:t>а) </a:t>
            </a:r>
            <a:r>
              <a:rPr lang="ru-RU" dirty="0"/>
              <a:t>составлять уравнение прямой, проходящей через две точки; </a:t>
            </a:r>
            <a:endParaRPr lang="ru-RU" dirty="0" smtClean="0"/>
          </a:p>
          <a:p>
            <a:pPr algn="just"/>
            <a:r>
              <a:rPr lang="ru-RU" dirty="0"/>
              <a:t>	</a:t>
            </a:r>
            <a:r>
              <a:rPr lang="ru-RU" dirty="0" smtClean="0"/>
              <a:t>б) составлять уравнение прямой, проходящей через данную точку, с данным вектором нормали;</a:t>
            </a:r>
          </a:p>
          <a:p>
            <a:pPr algn="just"/>
            <a:r>
              <a:rPr lang="ru-RU" dirty="0"/>
              <a:t>	</a:t>
            </a:r>
            <a:r>
              <a:rPr lang="ru-RU" dirty="0" smtClean="0"/>
              <a:t>в) </a:t>
            </a:r>
            <a:r>
              <a:rPr lang="ru-RU" dirty="0"/>
              <a:t>распознавать взаимное расположение прямых по их уравнениям, устанавливать параллельность и перпендикулярность прямых;</a:t>
            </a:r>
          </a:p>
          <a:p>
            <a:pPr algn="just"/>
            <a:r>
              <a:rPr lang="ru-RU" dirty="0" smtClean="0"/>
              <a:t>	г) находить точку пересечения двух данных пересекающихся прямых;</a:t>
            </a:r>
          </a:p>
          <a:p>
            <a:pPr algn="just"/>
            <a:r>
              <a:rPr lang="ru-RU" dirty="0"/>
              <a:t>	</a:t>
            </a:r>
            <a:r>
              <a:rPr lang="ru-RU" dirty="0" smtClean="0"/>
              <a:t>д) находить </a:t>
            </a:r>
            <a:r>
              <a:rPr lang="ru-RU" dirty="0"/>
              <a:t>угол между двумя пересекающимися прямыми;</a:t>
            </a:r>
          </a:p>
          <a:p>
            <a:pPr algn="just"/>
            <a:r>
              <a:rPr lang="ru-RU" dirty="0" smtClean="0"/>
              <a:t>	д) </a:t>
            </a:r>
            <a:r>
              <a:rPr lang="ru-RU" dirty="0"/>
              <a:t>находить расстояние от точки до </a:t>
            </a:r>
            <a:r>
              <a:rPr lang="ru-RU" dirty="0" smtClean="0"/>
              <a:t>прямой;</a:t>
            </a:r>
          </a:p>
          <a:p>
            <a:pPr algn="just"/>
            <a:r>
              <a:rPr lang="ru-RU" dirty="0"/>
              <a:t>	</a:t>
            </a:r>
            <a:r>
              <a:rPr lang="ru-RU" dirty="0" smtClean="0"/>
              <a:t>е) находить расстояние между двумя параллельными прямыми.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6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116632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700808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4624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Вывод уравнения прямой в </a:t>
            </a:r>
            <a:r>
              <a:rPr lang="ru-RU" dirty="0" smtClean="0">
                <a:solidFill>
                  <a:srgbClr val="FF0000"/>
                </a:solidFill>
              </a:rPr>
              <a:t>учебнике Л.С. </a:t>
            </a:r>
            <a:r>
              <a:rPr lang="ru-RU" dirty="0" err="1" smtClean="0">
                <a:solidFill>
                  <a:srgbClr val="FF0000"/>
                </a:solidFill>
              </a:rPr>
              <a:t>Атанасяна</a:t>
            </a:r>
            <a:r>
              <a:rPr lang="ru-RU" dirty="0" smtClean="0">
                <a:solidFill>
                  <a:srgbClr val="FF0000"/>
                </a:solidFill>
              </a:rPr>
              <a:t> и др.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4" y="755576"/>
            <a:ext cx="4382341" cy="151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4" y="2246166"/>
            <a:ext cx="4360265" cy="134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91" y="907207"/>
            <a:ext cx="421349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92" y="3501008"/>
            <a:ext cx="1950503" cy="214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3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658" y="116632"/>
            <a:ext cx="900813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 К сожалению, рассмотренный выше метод изложения данной темы не способствует достижению </a:t>
            </a:r>
            <a:r>
              <a:rPr lang="ru-RU" dirty="0" smtClean="0"/>
              <a:t>перечисленных выше </a:t>
            </a:r>
            <a:r>
              <a:rPr lang="ru-RU" dirty="0"/>
              <a:t>результатов.</a:t>
            </a:r>
          </a:p>
          <a:p>
            <a:pPr algn="just"/>
            <a:r>
              <a:rPr lang="ru-RU" dirty="0"/>
              <a:t>	1. Не приводится уравнение прямой, проходящей через две точки с заданными координатами. Каждый раз для нахождения уравнения прямой приходится решать систему из двух линейных уравнений.</a:t>
            </a:r>
          </a:p>
          <a:p>
            <a:pPr algn="just"/>
            <a:r>
              <a:rPr lang="ru-RU" dirty="0" smtClean="0"/>
              <a:t>	2</a:t>
            </a:r>
            <a:r>
              <a:rPr lang="ru-RU" dirty="0"/>
              <a:t>. Не раскрывается геометрический смысл коэффициентов </a:t>
            </a:r>
            <a:r>
              <a:rPr lang="en-US" i="1" dirty="0"/>
              <a:t>a</a:t>
            </a:r>
            <a:r>
              <a:rPr lang="ru-RU" dirty="0"/>
              <a:t>, </a:t>
            </a:r>
            <a:r>
              <a:rPr lang="en-US" i="1" dirty="0"/>
              <a:t>b</a:t>
            </a:r>
            <a:r>
              <a:rPr lang="ru-RU" dirty="0"/>
              <a:t> в уравнении прямой. Эти коэффициенты являются координатами вектора нормали к прямой, но об этом не говорится, так как к этому времени отсутствует понятие угла между векторами.</a:t>
            </a:r>
          </a:p>
          <a:p>
            <a:pPr algn="just"/>
            <a:r>
              <a:rPr lang="ru-RU" dirty="0" smtClean="0"/>
              <a:t>	3</a:t>
            </a:r>
            <a:r>
              <a:rPr lang="ru-RU" dirty="0"/>
              <a:t>. Не рассматривается вопрос о взаимном расположении двух прямых.</a:t>
            </a:r>
          </a:p>
          <a:p>
            <a:pPr algn="just"/>
            <a:r>
              <a:rPr lang="ru-RU" dirty="0" smtClean="0"/>
              <a:t>	4</a:t>
            </a:r>
            <a:r>
              <a:rPr lang="ru-RU" dirty="0"/>
              <a:t>. Не рассматривается вопрос о нахождении угла между двумя пересекающимися прямыми.</a:t>
            </a:r>
          </a:p>
          <a:p>
            <a:pPr algn="just"/>
            <a:r>
              <a:rPr lang="ru-RU" dirty="0" smtClean="0"/>
              <a:t>	5</a:t>
            </a:r>
            <a:r>
              <a:rPr lang="ru-RU" dirty="0"/>
              <a:t>. Не рассматривается вопрос о нахождении расстояния от точки до прямой.</a:t>
            </a:r>
          </a:p>
        </p:txBody>
      </p:sp>
    </p:spTree>
    <p:extLst>
      <p:ext uri="{BB962C8B-B14F-4D97-AF65-F5344CB8AC3E}">
        <p14:creationId xmlns:p14="http://schemas.microsoft.com/office/powerpoint/2010/main" val="157383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116631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Вывод уравнения прямой в нашем учебнике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09" y="764704"/>
            <a:ext cx="7566581" cy="423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88" y="5055567"/>
            <a:ext cx="7587222" cy="153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49288" y="1745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ru-RU" sz="2800" dirty="0" smtClean="0">
                <a:solidFill>
                  <a:srgbClr val="FF3300"/>
                </a:solidFill>
              </a:rPr>
              <a:t>Упражнения</a:t>
            </a:r>
            <a:r>
              <a:rPr lang="ru-RU" sz="3200" dirty="0" smtClean="0">
                <a:solidFill>
                  <a:srgbClr val="FF33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86519" y="450226"/>
                <a:ext cx="9028112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cs typeface="Times New Roman" pitchFamily="18" charset="0"/>
                  </a:rPr>
                  <a:t>1. Напишите уравнение прямой, проходящей через точку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(1, 2</a:t>
                </a:r>
                <a:r>
                  <a:rPr lang="ru-RU" dirty="0" smtClean="0">
                    <a:cs typeface="Times New Roman" pitchFamily="18" charset="0"/>
                  </a:rPr>
                  <a:t>), </a:t>
                </a:r>
                <a:r>
                  <a:rPr lang="ru-RU" dirty="0">
                    <a:cs typeface="Times New Roman" pitchFamily="18" charset="0"/>
                  </a:rPr>
                  <a:t>с вектором нормали 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>
                    <a:cs typeface="Times New Roman" pitchFamily="18" charset="0"/>
                  </a:rPr>
                  <a:t>(-1, 1).</a:t>
                </a: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19" y="450226"/>
                <a:ext cx="9028112" cy="830997"/>
              </a:xfrm>
              <a:prstGeom prst="rect">
                <a:avLst/>
              </a:prstGeom>
              <a:blipFill>
                <a:blip r:embed="rId2"/>
                <a:stretch>
                  <a:fillRect l="-1013" t="-5882" r="-1080" b="-16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1446866"/>
            <a:ext cx="91146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Решение: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en-US" dirty="0" smtClean="0"/>
              <a:t>–(</a:t>
            </a:r>
            <a:r>
              <a:rPr lang="en-US" i="1" dirty="0" smtClean="0"/>
              <a:t>x </a:t>
            </a:r>
            <a:r>
              <a:rPr lang="en-US" dirty="0"/>
              <a:t>– 1</a:t>
            </a:r>
            <a:r>
              <a:rPr lang="en-US" dirty="0" smtClean="0"/>
              <a:t>) + (</a:t>
            </a:r>
            <a:r>
              <a:rPr lang="en-US" i="1" dirty="0" smtClean="0"/>
              <a:t>y</a:t>
            </a:r>
            <a:r>
              <a:rPr lang="en-US" dirty="0" smtClean="0"/>
              <a:t> – 2) = 0. </a:t>
            </a:r>
            <a:r>
              <a:rPr lang="ru-RU" dirty="0" smtClean="0"/>
              <a:t>Преобразуя, получаем ответ: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i="1" dirty="0" smtClean="0">
                <a:cs typeface="Times New Roman" pitchFamily="18" charset="0"/>
              </a:rPr>
              <a:t>x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-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+ 1 = 0.	</a:t>
            </a:r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36512" y="289978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dirty="0" smtClean="0"/>
              <a:t>2. Напишите </a:t>
            </a:r>
            <a:r>
              <a:rPr lang="ru-RU" dirty="0"/>
              <a:t>уравнение прямой, проходящей через точку </a:t>
            </a:r>
            <a:r>
              <a:rPr lang="en-US" i="1" dirty="0"/>
              <a:t>A</a:t>
            </a:r>
            <a:r>
              <a:rPr lang="ru-RU" baseline="-25000" dirty="0"/>
              <a:t>0</a:t>
            </a:r>
            <a:r>
              <a:rPr lang="ru-RU" dirty="0"/>
              <a:t>(2, 1), и перпендикулярную прямой, задаваемой уравнением: </a:t>
            </a:r>
            <a:r>
              <a:rPr lang="en-US" dirty="0" smtClean="0"/>
              <a:t>       </a:t>
            </a:r>
            <a:r>
              <a:rPr lang="ru-RU" dirty="0" smtClean="0"/>
              <a:t>а</a:t>
            </a:r>
            <a:r>
              <a:rPr lang="ru-RU" dirty="0"/>
              <a:t>) </a:t>
            </a:r>
            <a:r>
              <a:rPr lang="en-US" i="1" dirty="0"/>
              <a:t>x</a:t>
            </a:r>
            <a:r>
              <a:rPr lang="ru-RU" i="1" dirty="0"/>
              <a:t> + </a:t>
            </a:r>
            <a:r>
              <a:rPr lang="en-US" i="1" dirty="0"/>
              <a:t>y</a:t>
            </a:r>
            <a:r>
              <a:rPr lang="ru-RU" i="1" dirty="0"/>
              <a:t> + </a:t>
            </a:r>
            <a:r>
              <a:rPr lang="ru-RU" dirty="0"/>
              <a:t>1 = 0; б) 2</a:t>
            </a:r>
            <a:r>
              <a:rPr lang="en-US" i="1" dirty="0"/>
              <a:t>x </a:t>
            </a:r>
            <a:r>
              <a:rPr lang="ru-RU" dirty="0"/>
              <a:t>– 3</a:t>
            </a:r>
            <a:r>
              <a:rPr lang="en-US" i="1" dirty="0"/>
              <a:t>y </a:t>
            </a:r>
            <a:r>
              <a:rPr lang="ru-RU" dirty="0"/>
              <a:t>+ 4 = 0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4039739"/>
            <a:ext cx="91074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ru-RU" dirty="0" smtClean="0">
                <a:solidFill>
                  <a:srgbClr val="FF3300"/>
                </a:solidFill>
              </a:rPr>
              <a:t>	Решение: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ru-RU" dirty="0"/>
              <a:t>а) </a:t>
            </a:r>
            <a:r>
              <a:rPr lang="ru-RU" dirty="0" smtClean="0"/>
              <a:t>(</a:t>
            </a:r>
            <a:r>
              <a:rPr lang="en-US" i="1" dirty="0" smtClean="0"/>
              <a:t>x </a:t>
            </a:r>
            <a:r>
              <a:rPr lang="en-US" dirty="0" smtClean="0"/>
              <a:t>– 2) – (</a:t>
            </a:r>
            <a:r>
              <a:rPr lang="en-US" i="1" dirty="0" smtClean="0"/>
              <a:t>y </a:t>
            </a:r>
            <a:r>
              <a:rPr lang="en-US" dirty="0" smtClean="0"/>
              <a:t>– 1) = 0. </a:t>
            </a:r>
            <a:r>
              <a:rPr lang="ru-RU" dirty="0" smtClean="0"/>
              <a:t>Преобразуя, получаем ответ: </a:t>
            </a:r>
            <a:r>
              <a:rPr lang="en-US" i="1" dirty="0" smtClean="0"/>
              <a:t>x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i="1" dirty="0"/>
              <a:t>y</a:t>
            </a:r>
            <a:r>
              <a:rPr lang="ru-RU" dirty="0"/>
              <a:t> – 1 = 0; </a:t>
            </a:r>
            <a:endParaRPr lang="ru-RU" dirty="0" smtClean="0"/>
          </a:p>
          <a:p>
            <a:pPr eaLnBrk="1" hangingPunct="1">
              <a:spcBef>
                <a:spcPts val="0"/>
              </a:spcBef>
            </a:pPr>
            <a:r>
              <a:rPr lang="ru-RU" dirty="0" smtClean="0"/>
              <a:t>	б</a:t>
            </a:r>
            <a:r>
              <a:rPr lang="ru-RU" dirty="0"/>
              <a:t>) </a:t>
            </a:r>
            <a:r>
              <a:rPr lang="ru-RU" dirty="0" smtClean="0"/>
              <a:t>3(</a:t>
            </a:r>
            <a:r>
              <a:rPr lang="en-US" i="1" dirty="0"/>
              <a:t>x </a:t>
            </a:r>
            <a:r>
              <a:rPr lang="en-US" dirty="0"/>
              <a:t>– 2) – </a:t>
            </a:r>
            <a:r>
              <a:rPr lang="ru-RU" dirty="0" smtClean="0"/>
              <a:t>2</a:t>
            </a:r>
            <a:r>
              <a:rPr lang="en-US" dirty="0" smtClean="0"/>
              <a:t>(</a:t>
            </a:r>
            <a:r>
              <a:rPr lang="en-US" i="1" dirty="0" smtClean="0"/>
              <a:t>y </a:t>
            </a:r>
            <a:r>
              <a:rPr lang="en-US" dirty="0"/>
              <a:t>– 1) = 0. </a:t>
            </a:r>
            <a:r>
              <a:rPr lang="ru-RU" dirty="0"/>
              <a:t>Преобразуя, </a:t>
            </a:r>
            <a:r>
              <a:rPr lang="ru-RU" dirty="0" smtClean="0"/>
              <a:t>получаем ответ: </a:t>
            </a:r>
          </a:p>
          <a:p>
            <a:pPr eaLnBrk="1" hangingPunct="1">
              <a:spcBef>
                <a:spcPts val="0"/>
              </a:spcBef>
            </a:pPr>
            <a:r>
              <a:rPr lang="ru-RU" dirty="0" smtClean="0"/>
              <a:t>3</a:t>
            </a:r>
            <a:r>
              <a:rPr lang="en-US" i="1" dirty="0"/>
              <a:t>x </a:t>
            </a:r>
            <a:r>
              <a:rPr lang="ru-RU" dirty="0"/>
              <a:t>– 2</a:t>
            </a:r>
            <a:r>
              <a:rPr lang="en-US" i="1" dirty="0"/>
              <a:t>y</a:t>
            </a:r>
            <a:r>
              <a:rPr lang="ru-RU" dirty="0"/>
              <a:t> – 4 = 0. </a:t>
            </a:r>
          </a:p>
        </p:txBody>
      </p:sp>
    </p:spTree>
    <p:extLst>
      <p:ext uri="{BB962C8B-B14F-4D97-AF65-F5344CB8AC3E}">
        <p14:creationId xmlns:p14="http://schemas.microsoft.com/office/powerpoint/2010/main" val="41103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6512" y="4917361"/>
            <a:ext cx="91805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	Решение: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ru-RU" dirty="0" smtClean="0"/>
              <a:t>–(</a:t>
            </a:r>
            <a:r>
              <a:rPr lang="en-US" i="1" dirty="0" smtClean="0">
                <a:cs typeface="Times New Roman" pitchFamily="18" charset="0"/>
              </a:rPr>
              <a:t>x</a:t>
            </a:r>
            <a:r>
              <a:rPr lang="ru-RU" i="1" dirty="0" smtClean="0">
                <a:cs typeface="Times New Roman" pitchFamily="18" charset="0"/>
              </a:rPr>
              <a:t> + </a:t>
            </a:r>
            <a:r>
              <a:rPr lang="ru-RU" dirty="0" smtClean="0">
                <a:cs typeface="Times New Roman" pitchFamily="18" charset="0"/>
              </a:rPr>
              <a:t>1) </a:t>
            </a:r>
            <a:r>
              <a:rPr lang="ru-RU" dirty="0">
                <a:cs typeface="Times New Roman" pitchFamily="18" charset="0"/>
              </a:rPr>
              <a:t>+ </a:t>
            </a:r>
            <a:r>
              <a:rPr lang="ru-RU" dirty="0" smtClean="0">
                <a:cs typeface="Times New Roman" pitchFamily="18" charset="0"/>
              </a:rPr>
              <a:t>2(</a:t>
            </a:r>
            <a:r>
              <a:rPr lang="en-US" i="1" dirty="0" smtClean="0">
                <a:cs typeface="Times New Roman" pitchFamily="18" charset="0"/>
              </a:rPr>
              <a:t>y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/>
              <a:t>–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2) </a:t>
            </a:r>
            <a:r>
              <a:rPr lang="ru-RU" dirty="0">
                <a:cs typeface="Times New Roman" pitchFamily="18" charset="0"/>
              </a:rPr>
              <a:t>= 0</a:t>
            </a:r>
            <a:r>
              <a:rPr lang="ru-RU" dirty="0" smtClean="0">
                <a:cs typeface="Times New Roman" pitchFamily="18" charset="0"/>
              </a:rPr>
              <a:t>. Преобразуя, получаем ответ: </a:t>
            </a:r>
            <a:r>
              <a:rPr lang="ru-RU" dirty="0" smtClean="0"/>
              <a:t>–</a:t>
            </a:r>
            <a:r>
              <a:rPr lang="en-US" i="1" dirty="0" smtClean="0">
                <a:cs typeface="Times New Roman" pitchFamily="18" charset="0"/>
              </a:rPr>
              <a:t>x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+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2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/>
              <a:t>–</a:t>
            </a:r>
            <a:r>
              <a:rPr lang="ru-RU" dirty="0" smtClean="0">
                <a:cs typeface="Times New Roman" pitchFamily="18" charset="0"/>
              </a:rPr>
              <a:t> 5 </a:t>
            </a:r>
            <a:r>
              <a:rPr lang="ru-RU" dirty="0">
                <a:cs typeface="Times New Roman" pitchFamily="18" charset="0"/>
              </a:rPr>
              <a:t>= 0</a:t>
            </a:r>
            <a:r>
              <a:rPr lang="ru-RU" dirty="0" smtClean="0">
                <a:cs typeface="Times New Roman" pitchFamily="18" charset="0"/>
              </a:rPr>
              <a:t>.  </a:t>
            </a:r>
            <a:r>
              <a:rPr lang="ru-RU" dirty="0">
                <a:cs typeface="Times New Roman" pitchFamily="18" charset="0"/>
              </a:rPr>
              <a:t>	</a:t>
            </a:r>
            <a:r>
              <a:rPr lang="ru-RU" dirty="0"/>
              <a:t>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36512" y="3717032"/>
            <a:ext cx="91805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4</a:t>
            </a:r>
            <a:r>
              <a:rPr lang="ru-RU" dirty="0" smtClean="0">
                <a:cs typeface="Times New Roman" pitchFamily="18" charset="0"/>
              </a:rPr>
              <a:t>. Точка </a:t>
            </a:r>
            <a:r>
              <a:rPr lang="en-US" i="1" dirty="0">
                <a:cs typeface="Times New Roman" pitchFamily="18" charset="0"/>
              </a:rPr>
              <a:t>H</a:t>
            </a:r>
            <a:r>
              <a:rPr lang="ru-RU" dirty="0" smtClean="0">
                <a:cs typeface="Times New Roman" pitchFamily="18" charset="0"/>
              </a:rPr>
              <a:t>(</a:t>
            </a:r>
            <a:r>
              <a:rPr lang="ru-RU" dirty="0" smtClean="0"/>
              <a:t>–1</a:t>
            </a:r>
            <a:r>
              <a:rPr lang="ru-RU" dirty="0" smtClean="0">
                <a:cs typeface="Times New Roman" pitchFamily="18" charset="0"/>
              </a:rPr>
              <a:t>, </a:t>
            </a:r>
            <a:r>
              <a:rPr lang="ru-RU" dirty="0">
                <a:cs typeface="Times New Roman" pitchFamily="18" charset="0"/>
              </a:rPr>
              <a:t>2</a:t>
            </a:r>
            <a:r>
              <a:rPr lang="ru-RU" dirty="0" smtClean="0">
                <a:cs typeface="Times New Roman" pitchFamily="18" charset="0"/>
              </a:rPr>
              <a:t>) </a:t>
            </a:r>
            <a:r>
              <a:rPr lang="ru-RU" dirty="0">
                <a:cs typeface="Times New Roman" pitchFamily="18" charset="0"/>
              </a:rPr>
              <a:t>является основанием перпендикуляра, опущенного из начала координат на прямую. Напишите уравнение этой прямой.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85945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ru-RU" dirty="0"/>
              <a:t>3</a:t>
            </a:r>
            <a:r>
              <a:rPr lang="ru-RU" dirty="0" smtClean="0"/>
              <a:t>. Напишите </a:t>
            </a:r>
            <a:r>
              <a:rPr lang="ru-RU" dirty="0"/>
              <a:t>уравнение прямой, проходящей через точку </a:t>
            </a:r>
            <a:r>
              <a:rPr lang="en-US" i="1" dirty="0"/>
              <a:t>A</a:t>
            </a:r>
            <a:r>
              <a:rPr lang="ru-RU" baseline="-25000" dirty="0"/>
              <a:t>0</a:t>
            </a:r>
            <a:r>
              <a:rPr lang="ru-RU" dirty="0"/>
              <a:t>(2, 1), и </a:t>
            </a:r>
            <a:r>
              <a:rPr lang="ru-RU" dirty="0" smtClean="0"/>
              <a:t>параллельную </a:t>
            </a:r>
            <a:r>
              <a:rPr lang="ru-RU" dirty="0"/>
              <a:t>прямой, задаваемой уравнением: </a:t>
            </a:r>
            <a:endParaRPr lang="ru-RU" dirty="0" smtClean="0"/>
          </a:p>
          <a:p>
            <a:pPr algn="just"/>
            <a:r>
              <a:rPr lang="ru-RU" dirty="0" smtClean="0"/>
              <a:t>а</a:t>
            </a:r>
            <a:r>
              <a:rPr lang="ru-RU" dirty="0"/>
              <a:t>) </a:t>
            </a:r>
            <a:r>
              <a:rPr lang="en-US" i="1" dirty="0"/>
              <a:t>x</a:t>
            </a:r>
            <a:r>
              <a:rPr lang="ru-RU" i="1" dirty="0"/>
              <a:t> + </a:t>
            </a:r>
            <a:r>
              <a:rPr lang="en-US" i="1" dirty="0"/>
              <a:t>y</a:t>
            </a:r>
            <a:r>
              <a:rPr lang="ru-RU" i="1" dirty="0"/>
              <a:t> + </a:t>
            </a:r>
            <a:r>
              <a:rPr lang="ru-RU" dirty="0"/>
              <a:t>1 = 0; б) 2</a:t>
            </a:r>
            <a:r>
              <a:rPr lang="en-US" i="1" dirty="0"/>
              <a:t>x </a:t>
            </a:r>
            <a:r>
              <a:rPr lang="ru-RU" dirty="0"/>
              <a:t>– 3</a:t>
            </a:r>
            <a:r>
              <a:rPr lang="en-US" i="1" dirty="0"/>
              <a:t>y </a:t>
            </a:r>
            <a:r>
              <a:rPr lang="ru-RU" dirty="0"/>
              <a:t>+ 4 = 0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221375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ru-RU" dirty="0" smtClean="0">
                <a:solidFill>
                  <a:srgbClr val="FF3300"/>
                </a:solidFill>
              </a:rPr>
              <a:t>	Решение: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ru-RU" dirty="0"/>
              <a:t>а) </a:t>
            </a:r>
            <a:r>
              <a:rPr lang="ru-RU" dirty="0" smtClean="0"/>
              <a:t>(</a:t>
            </a:r>
            <a:r>
              <a:rPr lang="en-US" i="1" dirty="0" smtClean="0"/>
              <a:t>x</a:t>
            </a:r>
            <a:r>
              <a:rPr lang="ru-RU" i="1" dirty="0" smtClean="0"/>
              <a:t> – </a:t>
            </a:r>
            <a:r>
              <a:rPr lang="ru-RU" dirty="0" smtClean="0"/>
              <a:t>2) </a:t>
            </a:r>
            <a:r>
              <a:rPr lang="ru-RU" dirty="0"/>
              <a:t>+ </a:t>
            </a:r>
            <a:r>
              <a:rPr lang="ru-RU" dirty="0" smtClean="0"/>
              <a:t>(</a:t>
            </a:r>
            <a:r>
              <a:rPr lang="en-US" i="1" dirty="0" smtClean="0"/>
              <a:t>y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1) </a:t>
            </a:r>
            <a:r>
              <a:rPr lang="ru-RU" dirty="0"/>
              <a:t>= </a:t>
            </a:r>
            <a:r>
              <a:rPr lang="ru-RU" dirty="0" smtClean="0"/>
              <a:t>0. Преобразуя, получаем ответ: </a:t>
            </a:r>
            <a:r>
              <a:rPr lang="en-US" i="1" dirty="0" smtClean="0"/>
              <a:t>x</a:t>
            </a:r>
            <a:r>
              <a:rPr lang="ru-RU" dirty="0" smtClean="0"/>
              <a:t> + </a:t>
            </a:r>
            <a:r>
              <a:rPr lang="en-US" i="1" dirty="0"/>
              <a:t>y</a:t>
            </a:r>
            <a:r>
              <a:rPr lang="ru-RU" dirty="0"/>
              <a:t> – </a:t>
            </a:r>
            <a:r>
              <a:rPr lang="ru-RU" dirty="0" smtClean="0"/>
              <a:t>3 </a:t>
            </a:r>
            <a:r>
              <a:rPr lang="ru-RU" dirty="0"/>
              <a:t>= </a:t>
            </a:r>
            <a:r>
              <a:rPr lang="ru-RU" dirty="0" smtClean="0"/>
              <a:t>0;</a:t>
            </a:r>
          </a:p>
          <a:p>
            <a:pPr eaLnBrk="1" hangingPunct="1">
              <a:spcBef>
                <a:spcPts val="0"/>
              </a:spcBef>
            </a:pPr>
            <a:r>
              <a:rPr lang="ru-RU" dirty="0" smtClean="0"/>
              <a:t> </a:t>
            </a:r>
            <a:r>
              <a:rPr lang="ru-RU" dirty="0"/>
              <a:t>б) </a:t>
            </a:r>
            <a:r>
              <a:rPr lang="ru-RU" dirty="0" smtClean="0"/>
              <a:t>2(</a:t>
            </a:r>
            <a:r>
              <a:rPr lang="en-US" i="1" dirty="0" smtClean="0"/>
              <a:t>x </a:t>
            </a:r>
            <a:r>
              <a:rPr lang="ru-RU" i="1" dirty="0" smtClean="0"/>
              <a:t>– </a:t>
            </a:r>
            <a:r>
              <a:rPr lang="ru-RU" dirty="0" smtClean="0"/>
              <a:t>2)– 3(</a:t>
            </a:r>
            <a:r>
              <a:rPr lang="en-US" i="1" dirty="0" smtClean="0"/>
              <a:t>y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1) </a:t>
            </a:r>
            <a:r>
              <a:rPr lang="ru-RU" dirty="0"/>
              <a:t>= </a:t>
            </a:r>
            <a:r>
              <a:rPr lang="ru-RU" dirty="0" smtClean="0"/>
              <a:t>0. Преобразуя, получаем ответ: </a:t>
            </a:r>
            <a:r>
              <a:rPr lang="ru-RU" dirty="0"/>
              <a:t>2</a:t>
            </a:r>
            <a:r>
              <a:rPr lang="en-US" i="1" dirty="0" smtClean="0"/>
              <a:t>x </a:t>
            </a:r>
            <a:r>
              <a:rPr lang="ru-RU" dirty="0"/>
              <a:t>– </a:t>
            </a:r>
            <a:r>
              <a:rPr lang="ru-RU" dirty="0" smtClean="0"/>
              <a:t>3</a:t>
            </a:r>
            <a:r>
              <a:rPr lang="en-US" i="1" dirty="0" smtClean="0"/>
              <a:t>y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 </a:t>
            </a:r>
            <a:r>
              <a:rPr lang="ru-RU" dirty="0"/>
              <a:t>= 0. </a:t>
            </a:r>
          </a:p>
        </p:txBody>
      </p:sp>
    </p:spTree>
    <p:extLst>
      <p:ext uri="{BB962C8B-B14F-4D97-AF65-F5344CB8AC3E}">
        <p14:creationId xmlns:p14="http://schemas.microsoft.com/office/powerpoint/2010/main" val="15516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1658" y="116632"/>
                <a:ext cx="9008133" cy="2355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/>
                  <a:t> Найдём уравнение прямой, проходящей через две точки </a:t>
                </a:r>
                <a:r>
                  <a:rPr lang="ru-RU" i="1" dirty="0"/>
                  <a:t>А</a:t>
                </a:r>
                <a:r>
                  <a:rPr lang="ru-RU" baseline="-25000" dirty="0"/>
                  <a:t>1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1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1</a:t>
                </a:r>
                <a:r>
                  <a:rPr lang="ru-RU" dirty="0"/>
                  <a:t>), </a:t>
                </a:r>
                <a:r>
                  <a:rPr lang="en-US" i="1" dirty="0"/>
                  <a:t>A</a:t>
                </a:r>
                <a:r>
                  <a:rPr lang="ru-RU" baseline="-25000" dirty="0"/>
                  <a:t>2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2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2</a:t>
                </a:r>
                <a:r>
                  <a:rPr lang="ru-RU" dirty="0"/>
                  <a:t>). В этом случае </a:t>
                </a:r>
                <a:r>
                  <a:rPr lang="ru-RU" dirty="0" smtClean="0"/>
                  <a:t>в </a:t>
                </a:r>
                <a:r>
                  <a:rPr lang="ru-RU" dirty="0"/>
                  <a:t>качестве точки </a:t>
                </a:r>
                <a:r>
                  <a:rPr lang="en-US" i="1" dirty="0"/>
                  <a:t>A</a:t>
                </a:r>
                <a:r>
                  <a:rPr lang="ru-RU" baseline="-25000" dirty="0"/>
                  <a:t>0</a:t>
                </a:r>
                <a:r>
                  <a:rPr lang="ru-RU" dirty="0"/>
                  <a:t>, принадлежащей данной прямой, возьмём точку </a:t>
                </a:r>
                <a:r>
                  <a:rPr lang="ru-RU" i="1" dirty="0"/>
                  <a:t>А</a:t>
                </a:r>
                <a:r>
                  <a:rPr lang="ru-RU" baseline="-25000" dirty="0"/>
                  <a:t>1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1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1</a:t>
                </a:r>
                <a:r>
                  <a:rPr lang="ru-RU" dirty="0"/>
                  <a:t>). </a:t>
                </a:r>
                <a:r>
                  <a:rPr lang="ru-RU" dirty="0" smtClean="0"/>
                  <a:t>В </a:t>
                </a:r>
                <a:r>
                  <a:rPr lang="ru-RU" dirty="0"/>
                  <a:t>качестве </a:t>
                </a:r>
                <a:r>
                  <a:rPr lang="ru-RU" dirty="0" smtClean="0"/>
                  <a:t>направляющего вектора можно взять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ru-RU">
                            <a:latin typeface="Cambria Math"/>
                          </a:rPr>
                          <m:t>,</m:t>
                        </m:r>
                        <m:r>
                          <a:rPr lang="ru-RU" baseline="-25000">
                            <a:latin typeface="Cambria Math"/>
                          </a:rPr>
                          <m:t>  </m:t>
                        </m:r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ru-RU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ru-RU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 smtClean="0"/>
                  <a:t> Вектор </a:t>
                </a:r>
                <a:r>
                  <a:rPr lang="ru-RU" dirty="0"/>
                  <a:t>нормали можно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 smtClean="0"/>
                  <a:t>будет иметь координаты      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)</m:t>
                    </m:r>
                  </m:oMath>
                </a14:m>
                <a:r>
                  <a:rPr lang="ru-RU" dirty="0"/>
                  <a:t>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58" y="116632"/>
                <a:ext cx="9008133" cy="2355517"/>
              </a:xfrm>
              <a:prstGeom prst="rect">
                <a:avLst/>
              </a:prstGeom>
              <a:blipFill>
                <a:blip r:embed="rId2"/>
                <a:stretch>
                  <a:fillRect l="-1015" t="-2067" r="-1083" b="-2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050" y="4919008"/>
                <a:ext cx="91440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/>
                  <a:t> </a:t>
                </a:r>
                <a:r>
                  <a:rPr lang="ru-RU" dirty="0" smtClean="0"/>
                  <a:t>Подставляя </a:t>
                </a:r>
                <a:r>
                  <a:rPr lang="ru-RU" dirty="0"/>
                  <a:t>координаты вектора нормали и точки 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ru-RU" dirty="0"/>
                  <a:t> в уравнение прямой, получим уравнение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− 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</a:rPr>
                            <m:t>− 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=0,</m:t>
                      </m:r>
                    </m:oMath>
                  </m:oMathPara>
                </a14:m>
                <a:endParaRPr lang="ru-RU" dirty="0"/>
              </a:p>
              <a:p>
                <a:pPr algn="just"/>
                <a:r>
                  <a:rPr lang="ru-RU" dirty="0"/>
                  <a:t>которое можно переписать в виде</a:t>
                </a:r>
              </a:p>
              <a:p>
                <a:pPr algn="ctr"/>
                <a:r>
                  <a:rPr lang="ru-RU" dirty="0"/>
                  <a:t>(</a:t>
                </a:r>
                <a:r>
                  <a:rPr lang="en-US" i="1" dirty="0"/>
                  <a:t>y</a:t>
                </a:r>
                <a:r>
                  <a:rPr lang="ru-RU" baseline="-25000" dirty="0"/>
                  <a:t>2</a:t>
                </a:r>
                <a:r>
                  <a:rPr lang="ru-RU" dirty="0"/>
                  <a:t> – </a:t>
                </a:r>
                <a:r>
                  <a:rPr lang="en-US" i="1" dirty="0"/>
                  <a:t>y</a:t>
                </a:r>
                <a:r>
                  <a:rPr lang="ru-RU" baseline="-25000" dirty="0"/>
                  <a:t>1</a:t>
                </a:r>
                <a:r>
                  <a:rPr lang="ru-RU" dirty="0"/>
                  <a:t>)</a:t>
                </a:r>
                <a:r>
                  <a:rPr lang="en-US" i="1" dirty="0"/>
                  <a:t>x</a:t>
                </a:r>
                <a:r>
                  <a:rPr lang="ru-RU" dirty="0"/>
                  <a:t> + (</a:t>
                </a:r>
                <a:r>
                  <a:rPr lang="en-US" i="1" dirty="0"/>
                  <a:t>x</a:t>
                </a:r>
                <a:r>
                  <a:rPr lang="ru-RU" baseline="-25000" dirty="0"/>
                  <a:t>1</a:t>
                </a:r>
                <a:r>
                  <a:rPr lang="ru-RU" dirty="0"/>
                  <a:t> – </a:t>
                </a:r>
                <a:r>
                  <a:rPr lang="en-US" i="1" dirty="0"/>
                  <a:t>x</a:t>
                </a:r>
                <a:r>
                  <a:rPr lang="ru-RU" baseline="-25000" dirty="0"/>
                  <a:t>2</a:t>
                </a:r>
                <a:r>
                  <a:rPr lang="ru-RU" dirty="0"/>
                  <a:t>)</a:t>
                </a:r>
                <a:r>
                  <a:rPr lang="en-US" i="1" dirty="0"/>
                  <a:t>y </a:t>
                </a:r>
                <a:r>
                  <a:rPr lang="ru-RU" dirty="0"/>
                  <a:t>+ </a:t>
                </a:r>
                <a:r>
                  <a:rPr lang="en-US" i="1" dirty="0"/>
                  <a:t>x</a:t>
                </a:r>
                <a:r>
                  <a:rPr lang="ru-RU" baseline="-25000" dirty="0"/>
                  <a:t>2</a:t>
                </a:r>
                <a:r>
                  <a:rPr lang="en-US" i="1" dirty="0"/>
                  <a:t>y</a:t>
                </a:r>
                <a:r>
                  <a:rPr lang="ru-RU" baseline="-25000" dirty="0"/>
                  <a:t>1</a:t>
                </a:r>
                <a:r>
                  <a:rPr lang="ru-RU" dirty="0"/>
                  <a:t> – </a:t>
                </a:r>
                <a:r>
                  <a:rPr lang="en-US" i="1" dirty="0"/>
                  <a:t>y</a:t>
                </a:r>
                <a:r>
                  <a:rPr lang="ru-RU" baseline="-25000" dirty="0"/>
                  <a:t>2</a:t>
                </a:r>
                <a:r>
                  <a:rPr lang="en-US" i="1" dirty="0"/>
                  <a:t>x</a:t>
                </a:r>
                <a:r>
                  <a:rPr lang="ru-RU" baseline="-25000" dirty="0"/>
                  <a:t>1</a:t>
                </a:r>
                <a:r>
                  <a:rPr lang="ru-RU" dirty="0"/>
                  <a:t> = 0</a:t>
                </a:r>
                <a:r>
                  <a:rPr lang="ru-RU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" y="4919008"/>
                <a:ext cx="9144000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516" r="-1067" b="-62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0888"/>
            <a:ext cx="2843808" cy="264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1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415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 </a:t>
            </a:r>
            <a:r>
              <a:rPr lang="en-US" dirty="0" smtClean="0"/>
              <a:t>1. </a:t>
            </a:r>
            <a:r>
              <a:rPr lang="ru-RU" dirty="0" smtClean="0"/>
              <a:t>Напишите уравнение прямой, проходящей через точки </a:t>
            </a:r>
            <a:r>
              <a:rPr lang="en-US" dirty="0" smtClean="0"/>
              <a:t>    </a:t>
            </a:r>
            <a:r>
              <a:rPr lang="en-US" i="1" dirty="0" smtClean="0"/>
              <a:t>A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 0), </a:t>
            </a:r>
            <a:r>
              <a:rPr lang="en-US" i="1" dirty="0" smtClean="0"/>
              <a:t>B</a:t>
            </a:r>
            <a:r>
              <a:rPr lang="en-US" dirty="0" smtClean="0"/>
              <a:t>(0, </a:t>
            </a:r>
            <a:r>
              <a:rPr lang="en-US" i="1" dirty="0" smtClean="0"/>
              <a:t>b</a:t>
            </a:r>
            <a:r>
              <a:rPr lang="en-US" dirty="0" smtClean="0"/>
              <a:t>).</a:t>
            </a:r>
            <a:endParaRPr lang="ru-RU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14374" y="116632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ru-RU" sz="2800" dirty="0" smtClean="0">
                <a:solidFill>
                  <a:srgbClr val="FF3300"/>
                </a:solidFill>
              </a:rPr>
              <a:t>Упражнения</a:t>
            </a:r>
            <a:r>
              <a:rPr lang="ru-RU" sz="3200" dirty="0" smtClean="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5718"/>
            <a:ext cx="2152289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0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83671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dirty="0" smtClean="0"/>
              <a:t>	</a:t>
            </a:r>
            <a:r>
              <a:rPr lang="en-US" dirty="0" smtClean="0"/>
              <a:t>2. </a:t>
            </a:r>
            <a:r>
              <a:rPr lang="ru-RU" dirty="0" smtClean="0"/>
              <a:t>Изобразите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прямую</a:t>
            </a:r>
            <a:r>
              <a:rPr lang="ru-RU" dirty="0"/>
              <a:t>, заданную </a:t>
            </a:r>
            <a:r>
              <a:rPr lang="ru-RU" dirty="0" smtClean="0"/>
              <a:t>уравнением: 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 smtClean="0"/>
              <a:t>	</a:t>
            </a:r>
            <a:r>
              <a:rPr lang="ru-RU" dirty="0" smtClean="0"/>
              <a:t>	а</a:t>
            </a:r>
            <a:r>
              <a:rPr lang="ru-RU" dirty="0" smtClean="0"/>
              <a:t>)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/>
              <a:t>=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/>
              <a:t>2</a:t>
            </a:r>
            <a:r>
              <a:rPr lang="en-US" i="1" dirty="0" smtClean="0"/>
              <a:t>x</a:t>
            </a:r>
            <a:r>
              <a:rPr lang="ru-RU" dirty="0" smtClean="0">
                <a:cs typeface="Times New Roman" pitchFamily="18" charset="0"/>
              </a:rPr>
              <a:t>; </a:t>
            </a:r>
            <a:endParaRPr lang="ru-RU" dirty="0" smtClean="0"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  	            б</a:t>
            </a:r>
            <a:r>
              <a:rPr lang="ru-RU" dirty="0" smtClean="0">
                <a:cs typeface="Times New Roman" pitchFamily="18" charset="0"/>
              </a:rPr>
              <a:t>)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– 2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+ </a:t>
            </a:r>
            <a:r>
              <a:rPr lang="ru-RU" dirty="0"/>
              <a:t>2</a:t>
            </a:r>
            <a:r>
              <a:rPr lang="ru-RU" dirty="0">
                <a:cs typeface="Times New Roman" pitchFamily="18" charset="0"/>
              </a:rPr>
              <a:t> = 0.</a:t>
            </a:r>
          </a:p>
        </p:txBody>
      </p:sp>
    </p:spTree>
    <p:extLst>
      <p:ext uri="{BB962C8B-B14F-4D97-AF65-F5344CB8AC3E}">
        <p14:creationId xmlns:p14="http://schemas.microsoft.com/office/powerpoint/2010/main" val="35899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0" y="2714021"/>
            <a:ext cx="899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/>
              <a:t>	Напишите </a:t>
            </a:r>
            <a:r>
              <a:rPr lang="ru-RU" dirty="0"/>
              <a:t>уравнение прямой, изображенной на рисунке.</a:t>
            </a:r>
          </a:p>
        </p:txBody>
      </p:sp>
      <p:pic>
        <p:nvPicPr>
          <p:cNvPr id="11" name="Picture 1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68" y="3356992"/>
            <a:ext cx="2703563" cy="267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66" y="3356992"/>
            <a:ext cx="2703563" cy="267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51520" y="1946796"/>
            <a:ext cx="15121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Ответ</a:t>
            </a:r>
            <a:r>
              <a:rPr lang="ru-RU" dirty="0" smtClean="0">
                <a:solidFill>
                  <a:srgbClr val="FF3300"/>
                </a:solidFill>
              </a:rPr>
              <a:t>: а)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ru-RU" dirty="0" smtClean="0">
                <a:cs typeface="Times New Roman" pitchFamily="18" charset="0"/>
              </a:rPr>
              <a:t> 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755"/>
            <a:ext cx="2375041" cy="234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07" y="58755"/>
            <a:ext cx="2375042" cy="23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608190" y="1946796"/>
            <a:ext cx="11156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б</a:t>
            </a:r>
            <a:r>
              <a:rPr lang="ru-RU" dirty="0" smtClean="0">
                <a:solidFill>
                  <a:srgbClr val="FF3300"/>
                </a:solidFill>
              </a:rPr>
              <a:t>)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ru-RU" dirty="0" smtClean="0">
                <a:cs typeface="Times New Roman" pitchFamily="18" charset="0"/>
              </a:rPr>
              <a:t> 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69877" y="6188234"/>
            <a:ext cx="15121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</a:rPr>
              <a:t>а)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ru-RU" dirty="0" smtClean="0">
                <a:cs typeface="Times New Roman" pitchFamily="18" charset="0"/>
              </a:rPr>
              <a:t> 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768430" y="6188234"/>
            <a:ext cx="11156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б</a:t>
            </a:r>
            <a:r>
              <a:rPr lang="ru-RU" dirty="0" smtClean="0">
                <a:solidFill>
                  <a:srgbClr val="FF3300"/>
                </a:solidFill>
              </a:rPr>
              <a:t>)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ru-RU" dirty="0" smtClean="0">
                <a:cs typeface="Times New Roman" pitchFamily="18" charset="0"/>
              </a:rPr>
              <a:t> 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94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1658" y="1124744"/>
                <a:ext cx="9008133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/>
                  <a:t> Выясним взаимное расположение прямых на плоскости, в зависимости от их уравнений.</a:t>
                </a:r>
              </a:p>
              <a:p>
                <a:pPr algn="just"/>
                <a:r>
                  <a:rPr lang="ru-RU" dirty="0" smtClean="0"/>
                  <a:t>	Для </a:t>
                </a:r>
                <a:r>
                  <a:rPr lang="ru-RU" dirty="0"/>
                  <a:t>двух прямых, заданных уравнениями</a:t>
                </a:r>
              </a:p>
              <a:p>
                <a:pPr algn="ctr"/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i="1" dirty="0"/>
                  <a:t>x</a:t>
                </a:r>
                <a:r>
                  <a:rPr lang="en-US" dirty="0"/>
                  <a:t> + </a:t>
                </a:r>
                <a:r>
                  <a:rPr lang="en-US" i="1" dirty="0"/>
                  <a:t>b</a:t>
                </a:r>
                <a:r>
                  <a:rPr lang="en-US" baseline="-25000" dirty="0"/>
                  <a:t>1</a:t>
                </a:r>
                <a:r>
                  <a:rPr lang="en-US" i="1" dirty="0"/>
                  <a:t>y</a:t>
                </a:r>
                <a:r>
                  <a:rPr lang="en-US" dirty="0"/>
                  <a:t> +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 = 0,  </a:t>
                </a:r>
                <a:r>
                  <a:rPr lang="en-US" i="1" dirty="0"/>
                  <a:t>a</a:t>
                </a:r>
                <a:r>
                  <a:rPr lang="en-US" baseline="-25000" dirty="0"/>
                  <a:t>2</a:t>
                </a:r>
                <a:r>
                  <a:rPr lang="en-US" i="1" dirty="0"/>
                  <a:t>x</a:t>
                </a:r>
                <a:r>
                  <a:rPr lang="en-US" dirty="0"/>
                  <a:t> + </a:t>
                </a:r>
                <a:r>
                  <a:rPr lang="en-US" i="1" dirty="0"/>
                  <a:t>b</a:t>
                </a:r>
                <a:r>
                  <a:rPr lang="en-US" baseline="-25000" dirty="0"/>
                  <a:t>2</a:t>
                </a:r>
                <a:r>
                  <a:rPr lang="en-US" i="1" dirty="0"/>
                  <a:t>y</a:t>
                </a:r>
                <a:r>
                  <a:rPr lang="en-US" dirty="0"/>
                  <a:t> + </a:t>
                </a:r>
                <a:r>
                  <a:rPr lang="en-US" i="1" dirty="0"/>
                  <a:t>c</a:t>
                </a:r>
                <a:r>
                  <a:rPr lang="en-US" baseline="-25000" dirty="0"/>
                  <a:t>2</a:t>
                </a:r>
                <a:r>
                  <a:rPr lang="en-US" dirty="0"/>
                  <a:t> = 0,</a:t>
                </a:r>
                <a:endParaRPr lang="ru-RU" dirty="0"/>
              </a:p>
              <a:p>
                <a:pPr algn="just"/>
                <a:r>
                  <a:rPr lang="ru-RU" dirty="0"/>
                  <a:t>векторы нормалей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соответственно имеют координаты </a:t>
                </a:r>
                <a:r>
                  <a:rPr lang="ru-RU" dirty="0" smtClean="0"/>
                  <a:t>        (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ru-RU" dirty="0"/>
                  <a:t>, </a:t>
                </a:r>
                <a:r>
                  <a:rPr lang="en-US" i="1" dirty="0"/>
                  <a:t>b</a:t>
                </a:r>
                <a:r>
                  <a:rPr lang="ru-RU" baseline="-25000" dirty="0"/>
                  <a:t>1</a:t>
                </a:r>
                <a:r>
                  <a:rPr lang="ru-RU" dirty="0"/>
                  <a:t>), (</a:t>
                </a:r>
                <a:r>
                  <a:rPr lang="en-US" i="1" dirty="0"/>
                  <a:t>a</a:t>
                </a:r>
                <a:r>
                  <a:rPr lang="ru-RU" baseline="-25000" dirty="0"/>
                  <a:t>2</a:t>
                </a:r>
                <a:r>
                  <a:rPr lang="ru-RU" dirty="0"/>
                  <a:t>, </a:t>
                </a:r>
                <a:r>
                  <a:rPr lang="en-US" i="1" dirty="0"/>
                  <a:t>b</a:t>
                </a:r>
                <a:r>
                  <a:rPr lang="ru-RU" baseline="-25000" dirty="0"/>
                  <a:t>2</a:t>
                </a:r>
                <a:r>
                  <a:rPr lang="ru-RU" dirty="0"/>
                  <a:t>). </a:t>
                </a:r>
                <a:endParaRPr lang="ru-RU" dirty="0" smtClean="0"/>
              </a:p>
              <a:p>
                <a:pPr algn="just"/>
                <a:r>
                  <a:rPr lang="ru-RU" dirty="0"/>
                  <a:t>	</a:t>
                </a:r>
                <a:r>
                  <a:rPr lang="ru-RU" dirty="0" smtClean="0"/>
                  <a:t>Эти </a:t>
                </a:r>
                <a:r>
                  <a:rPr lang="ru-RU" dirty="0"/>
                  <a:t>прямые будут параллельны, если их векторы норма­ли </a:t>
                </a:r>
                <a:r>
                  <a:rPr lang="ru-RU" dirty="0" err="1"/>
                  <a:t>коллинеарны</a:t>
                </a:r>
                <a:r>
                  <a:rPr lang="ru-RU" dirty="0"/>
                  <a:t>, т. е. для некоторого числа </a:t>
                </a:r>
                <a:r>
                  <a:rPr lang="en-US" i="1" dirty="0"/>
                  <a:t>t</a:t>
                </a:r>
                <a:r>
                  <a:rPr lang="ru-RU" dirty="0"/>
                  <a:t> выполняется равенство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= </a:t>
                </a:r>
                <a:r>
                  <a:rPr lang="en-US" i="1" dirty="0"/>
                  <a:t>t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, значит, выполняются равенства </a:t>
                </a:r>
                <a:r>
                  <a:rPr lang="en-US" i="1" dirty="0"/>
                  <a:t>a</a:t>
                </a:r>
                <a:r>
                  <a:rPr lang="ru-RU" baseline="-25000" dirty="0"/>
                  <a:t>2 </a:t>
                </a:r>
                <a:r>
                  <a:rPr lang="ru-RU" i="1" dirty="0"/>
                  <a:t>= </a:t>
                </a:r>
                <a:r>
                  <a:rPr lang="en-US" i="1" dirty="0"/>
                  <a:t>ta</a:t>
                </a:r>
                <a:r>
                  <a:rPr lang="ru-RU" baseline="-25000" dirty="0"/>
                  <a:t>1</a:t>
                </a:r>
                <a:r>
                  <a:rPr lang="ru-RU" dirty="0"/>
                  <a:t>,</a:t>
                </a:r>
                <a:r>
                  <a:rPr lang="ru-RU" i="1" dirty="0"/>
                  <a:t> </a:t>
                </a:r>
                <a:r>
                  <a:rPr lang="en-US" i="1" dirty="0"/>
                  <a:t>b</a:t>
                </a:r>
                <a:r>
                  <a:rPr lang="ru-RU" baseline="-25000" dirty="0"/>
                  <a:t>2 </a:t>
                </a:r>
                <a:r>
                  <a:rPr lang="ru-RU" i="1" dirty="0"/>
                  <a:t>= </a:t>
                </a:r>
                <a:r>
                  <a:rPr lang="en-US" i="1" dirty="0" err="1"/>
                  <a:t>tb</a:t>
                </a:r>
                <a:r>
                  <a:rPr lang="ru-RU" baseline="-25000" dirty="0"/>
                  <a:t>1</a:t>
                </a:r>
                <a:r>
                  <a:rPr lang="ru-RU" dirty="0"/>
                  <a:t>. </a:t>
                </a:r>
              </a:p>
              <a:p>
                <a:pPr algn="just"/>
                <a:r>
                  <a:rPr lang="ru-RU" dirty="0" smtClean="0"/>
                  <a:t>	Если </a:t>
                </a:r>
                <a:r>
                  <a:rPr lang="ru-RU" dirty="0"/>
                  <a:t>две прямые пересекаются, то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/>
                      </a:rPr>
                      <m:t>φ</m:t>
                    </m:r>
                  </m:oMath>
                </a14:m>
                <a:r>
                  <a:rPr lang="ru-RU" dirty="0"/>
                  <a:t> между ними можно вычислить </a:t>
                </a:r>
                <a:r>
                  <a:rPr lang="ru-RU" dirty="0" smtClean="0"/>
                  <a:t>через формулу </a:t>
                </a:r>
                <a:r>
                  <a:rPr lang="ru-RU" dirty="0"/>
                  <a:t>скалярного произве­дения их векторов нормали. </a:t>
                </a:r>
              </a:p>
              <a:p>
                <a:pPr algn="just"/>
                <a:r>
                  <a:rPr lang="ru-RU" dirty="0" smtClean="0"/>
                  <a:t>	Так </a:t>
                </a:r>
                <a:r>
                  <a:rPr lang="ru-RU" dirty="0"/>
                  <a:t>как векторы нормали перпендикулярны соответствующим прямым, то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>
                        <a:latin typeface="Cambria Math"/>
                      </a:rPr>
                      <m:t>φ</m:t>
                    </m:r>
                  </m:oMath>
                </a14:m>
                <a:r>
                  <a:rPr lang="ru-RU" dirty="0"/>
                  <a:t> между прямыми или равен углу между их векторами нормали, или дополняет его до 180</a:t>
                </a:r>
                <a:r>
                  <a:rPr lang="ru-RU" baseline="30000" dirty="0"/>
                  <a:t>о</a:t>
                </a:r>
                <a:r>
                  <a:rPr lang="ru-RU" dirty="0"/>
                  <a:t>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58" y="1124744"/>
                <a:ext cx="9008133" cy="5632311"/>
              </a:xfrm>
              <a:prstGeom prst="rect">
                <a:avLst/>
              </a:prstGeom>
              <a:blipFill>
                <a:blip r:embed="rId2"/>
                <a:stretch>
                  <a:fillRect l="-1015" t="-867" r="-1083" b="-1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27584" y="188640"/>
            <a:ext cx="31680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Ответ</a:t>
            </a:r>
            <a:r>
              <a:rPr lang="ru-RU" dirty="0" smtClean="0">
                <a:solidFill>
                  <a:srgbClr val="FF3300"/>
                </a:solidFill>
              </a:rPr>
              <a:t>: а) </a:t>
            </a:r>
            <a:r>
              <a:rPr lang="en-US" i="1" dirty="0" smtClean="0"/>
              <a:t>x </a:t>
            </a:r>
            <a:r>
              <a:rPr lang="en-US" i="1" dirty="0"/>
              <a:t>– </a:t>
            </a:r>
            <a:r>
              <a:rPr lang="en-US" dirty="0"/>
              <a:t>3</a:t>
            </a:r>
            <a:r>
              <a:rPr lang="en-US" i="1" dirty="0"/>
              <a:t>y = </a:t>
            </a:r>
            <a:r>
              <a:rPr lang="ru-RU" dirty="0"/>
              <a:t>0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ru-RU" dirty="0" smtClean="0">
                <a:cs typeface="Times New Roman" pitchFamily="18" charset="0"/>
              </a:rPr>
              <a:t> 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84440" y="188640"/>
            <a:ext cx="37079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б</a:t>
            </a:r>
            <a:r>
              <a:rPr lang="ru-RU" dirty="0" smtClean="0">
                <a:solidFill>
                  <a:srgbClr val="FF3300"/>
                </a:solidFill>
              </a:rPr>
              <a:t>)  </a:t>
            </a:r>
            <a:r>
              <a:rPr lang="ru-RU" dirty="0"/>
              <a:t>2</a:t>
            </a:r>
            <a:r>
              <a:rPr lang="en-US" i="1" dirty="0"/>
              <a:t>x + </a:t>
            </a:r>
            <a:r>
              <a:rPr lang="en-US" dirty="0"/>
              <a:t>3</a:t>
            </a:r>
            <a:r>
              <a:rPr lang="en-US" i="1" dirty="0"/>
              <a:t>y = </a:t>
            </a:r>
            <a:r>
              <a:rPr lang="en-US" dirty="0"/>
              <a:t>6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ru-RU" dirty="0" smtClean="0">
                <a:cs typeface="Times New Roman" pitchFamily="18" charset="0"/>
              </a:rPr>
              <a:t> 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1658" y="116632"/>
                <a:ext cx="9008133" cy="4263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/>
                  <a:t> В первом </a:t>
                </a:r>
                <a:r>
                  <a:rPr lang="ru-RU" dirty="0" smtClean="0"/>
                  <a:t>случае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φ</m:t>
                        </m:r>
                        <m:r>
                          <a:rPr lang="ru-RU" i="1"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ru-RU" i="1">
                                <a:latin typeface="Cambria Math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</m:num>
                          <m:den>
                            <m:r>
                              <a:rPr lang="ru-RU" i="1">
                                <a:latin typeface="Cambria Math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ru-RU" i="1">
                                <a:latin typeface="Cambria Math"/>
                              </a:rPr>
                              <m:t>|∙|</m:t>
                            </m:r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ru-RU" i="1">
                                <a:latin typeface="Cambria Math"/>
                              </a:rPr>
                              <m:t>|</m:t>
                            </m:r>
                          </m:den>
                        </m:f>
                      </m:e>
                    </m:func>
                  </m:oMath>
                </a14:m>
                <a:r>
                  <a:rPr lang="ru-RU" dirty="0"/>
                  <a:t>.</a:t>
                </a:r>
              </a:p>
              <a:p>
                <a:pPr algn="just"/>
                <a:r>
                  <a:rPr lang="ru-RU" dirty="0" smtClean="0"/>
                  <a:t>	Во </a:t>
                </a:r>
                <a:r>
                  <a:rPr lang="ru-RU" dirty="0"/>
                  <a:t>втором случае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</a:rPr>
                          <m:t>φ</m:t>
                        </m:r>
                        <m:r>
                          <a:rPr lang="ru-RU" i="1">
                            <a:latin typeface="Cambria Math"/>
                          </a:rPr>
                          <m:t>= −</m:t>
                        </m:r>
                        <m:f>
                          <m:f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ru-RU" i="1">
                                <a:latin typeface="Cambria Math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</m:num>
                          <m:den>
                            <m:r>
                              <a:rPr lang="ru-RU" i="1">
                                <a:latin typeface="Cambria Math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ru-RU" i="1">
                                <a:latin typeface="Cambria Math"/>
                              </a:rPr>
                              <m:t>|∙|</m:t>
                            </m:r>
                            <m:acc>
                              <m:accPr>
                                <m:chr m:val="⃗"/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ru-R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ru-RU" i="1">
                                <a:latin typeface="Cambria Math"/>
                              </a:rPr>
                              <m:t>|</m:t>
                            </m:r>
                          </m:den>
                        </m:f>
                      </m:e>
                    </m:func>
                  </m:oMath>
                </a14:m>
                <a:r>
                  <a:rPr lang="ru-RU" dirty="0"/>
                  <a:t>.</a:t>
                </a:r>
              </a:p>
              <a:p>
                <a:pPr algn="just"/>
                <a:r>
                  <a:rPr lang="ru-RU" dirty="0" smtClean="0"/>
                  <a:t>	В </a:t>
                </a:r>
                <a:r>
                  <a:rPr lang="ru-RU" dirty="0"/>
                  <a:t>общем случае имеет место </a:t>
                </a:r>
                <a:r>
                  <a:rPr lang="ru-RU" dirty="0" smtClean="0"/>
                  <a:t>формула</a:t>
                </a:r>
              </a:p>
              <a:p>
                <a:pPr algn="just"/>
                <a:endParaRPr lang="ru-RU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200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ru-RU" sz="2000">
                              <a:latin typeface="Cambria Math"/>
                            </a:rPr>
                            <m:t>φ</m:t>
                          </m:r>
                          <m:r>
                            <a:rPr lang="ru-RU" sz="2000" i="1">
                              <a:latin typeface="Cambria Math"/>
                            </a:rPr>
                            <m:t>= </m:t>
                          </m:r>
                          <m:f>
                            <m:f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i="1">
                                  <a:latin typeface="Cambria Math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ru-RU" sz="2000" i="1">
                                  <a:latin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ru-RU" sz="2000" i="1">
                                  <a:latin typeface="Cambria Math"/>
                                </a:rPr>
                                <m:t>|</m:t>
                              </m:r>
                            </m:num>
                            <m:den>
                              <m:r>
                                <a:rPr lang="ru-RU" sz="2000" i="1">
                                  <a:latin typeface="Cambria Math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ru-RU" sz="2000" i="1">
                                  <a:latin typeface="Cambria Math"/>
                                </a:rPr>
                                <m:t>|∙|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ru-RU" sz="20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ru-RU" sz="2000" i="1">
                                  <a:latin typeface="Cambria Math"/>
                                </a:rPr>
                                <m:t>|</m:t>
                              </m:r>
                            </m:den>
                          </m:f>
                        </m:e>
                      </m:func>
                      <m:r>
                        <a:rPr lang="ru-RU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sz="2000" i="1">
                              <a:latin typeface="Cambria Math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0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ru-RU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ru-RU" sz="2000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0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ru-RU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>
                            <a:rPr lang="ru-RU" sz="2000" i="1">
                              <a:latin typeface="Cambria Math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0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ru-RU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ru-RU" sz="2000" i="1"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0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ru-RU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ru-RU" sz="20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  <a:p>
                <a:pPr algn="just"/>
                <a:r>
                  <a:rPr lang="ru-RU" dirty="0" smtClean="0"/>
                  <a:t>	</a:t>
                </a:r>
              </a:p>
              <a:p>
                <a:pPr algn="just"/>
                <a:r>
                  <a:rPr lang="ru-RU" dirty="0"/>
                  <a:t>	</a:t>
                </a:r>
                <a:r>
                  <a:rPr lang="ru-RU" dirty="0" smtClean="0"/>
                  <a:t>В </a:t>
                </a:r>
                <a:r>
                  <a:rPr lang="ru-RU" dirty="0"/>
                  <a:t>частности, прямые будут перпендикулярны, если скалярное произведение векторов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 равно нулю, т. е. выполняются </a:t>
                </a:r>
                <a:r>
                  <a:rPr lang="ru-RU" dirty="0" smtClean="0"/>
                  <a:t>равенства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 i="1">
                        <a:latin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 = </a:t>
                </a:r>
                <a:r>
                  <a:rPr lang="en-US" i="1" dirty="0"/>
                  <a:t>a</a:t>
                </a:r>
                <a:r>
                  <a:rPr lang="ru-RU" baseline="-25000" dirty="0"/>
                  <a:t>1</a:t>
                </a:r>
                <a:r>
                  <a:rPr lang="en-US" i="1" dirty="0"/>
                  <a:t>a</a:t>
                </a:r>
                <a:r>
                  <a:rPr lang="ru-RU" baseline="-25000" dirty="0"/>
                  <a:t>2</a:t>
                </a:r>
                <a:r>
                  <a:rPr lang="ru-RU" i="1" dirty="0"/>
                  <a:t> + </a:t>
                </a:r>
                <a:r>
                  <a:rPr lang="en-US" i="1" dirty="0"/>
                  <a:t>b</a:t>
                </a:r>
                <a:r>
                  <a:rPr lang="ru-RU" baseline="-25000" dirty="0"/>
                  <a:t>1</a:t>
                </a:r>
                <a:r>
                  <a:rPr lang="en-US" i="1" dirty="0"/>
                  <a:t>b</a:t>
                </a:r>
                <a:r>
                  <a:rPr lang="ru-RU" baseline="-25000" dirty="0"/>
                  <a:t>2</a:t>
                </a:r>
                <a:r>
                  <a:rPr lang="ru-RU" dirty="0"/>
                  <a:t> = 0.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58" y="116632"/>
                <a:ext cx="9008133" cy="4263283"/>
              </a:xfrm>
              <a:prstGeom prst="rect">
                <a:avLst/>
              </a:prstGeom>
              <a:blipFill>
                <a:blip r:embed="rId2"/>
                <a:stretch>
                  <a:fillRect l="-1015" r="-1083" b="-24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59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57562" y="26064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ru-RU" sz="2800" dirty="0" smtClean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28238" y="602283"/>
            <a:ext cx="9144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Найдите </a:t>
            </a:r>
            <a:r>
              <a:rPr lang="ru-RU" dirty="0">
                <a:cs typeface="Times New Roman" pitchFamily="18" charset="0"/>
              </a:rPr>
              <a:t>угол между прямыми, заданными уравнениями</a:t>
            </a:r>
            <a:r>
              <a:rPr lang="ru-RU" dirty="0"/>
              <a:t>:</a:t>
            </a:r>
            <a:r>
              <a:rPr lang="ru-RU" dirty="0">
                <a:cs typeface="Times New Roman" pitchFamily="18" charset="0"/>
              </a:rPr>
              <a:t> </a:t>
            </a:r>
            <a:endParaRPr lang="ru-RU" dirty="0" smtClean="0"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	</a:t>
            </a:r>
            <a:endParaRPr lang="ru-RU" dirty="0" smtClean="0"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а)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+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+ 1 = 0,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-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- 1 = </a:t>
            </a:r>
            <a:r>
              <a:rPr lang="ru-RU" dirty="0" smtClean="0">
                <a:cs typeface="Times New Roman" pitchFamily="18" charset="0"/>
              </a:rPr>
              <a:t>0; </a:t>
            </a:r>
          </a:p>
          <a:p>
            <a:pPr algn="just" eaLnBrk="1" hangingPunct="1">
              <a:spcBef>
                <a:spcPts val="0"/>
              </a:spcBef>
            </a:pPr>
            <a:r>
              <a:rPr lang="en-US" dirty="0" smtClean="0">
                <a:cs typeface="Times New Roman" pitchFamily="18" charset="0"/>
              </a:rPr>
              <a:t>	</a:t>
            </a:r>
            <a:endParaRPr lang="ru-RU" dirty="0" smtClean="0"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б</a:t>
            </a:r>
            <a:r>
              <a:rPr lang="ru-RU" dirty="0" smtClean="0">
                <a:cs typeface="Times New Roman" pitchFamily="18" charset="0"/>
              </a:rPr>
              <a:t>) </a:t>
            </a:r>
            <a:r>
              <a:rPr lang="en-US" i="1" dirty="0" smtClean="0">
                <a:cs typeface="Times New Roman" pitchFamily="18" charset="0"/>
              </a:rPr>
              <a:t>x</a:t>
            </a:r>
            <a:r>
              <a:rPr lang="ru-RU" i="1" dirty="0" smtClean="0">
                <a:cs typeface="Times New Roman" pitchFamily="18" charset="0"/>
              </a:rPr>
              <a:t> </a:t>
            </a:r>
            <a:r>
              <a:rPr lang="ru-RU" i="1" dirty="0">
                <a:cs typeface="Times New Roman" pitchFamily="18" charset="0"/>
              </a:rPr>
              <a:t>+</a:t>
            </a:r>
            <a:r>
              <a:rPr lang="ru-RU" dirty="0">
                <a:cs typeface="Times New Roman" pitchFamily="18" charset="0"/>
              </a:rPr>
              <a:t> 2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– 1 = 0, 2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–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+ 3 = 0.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1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0" y="332656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3300"/>
                </a:solidFill>
              </a:rPr>
              <a:t>	</a:t>
            </a:r>
            <a:r>
              <a:rPr lang="ru-RU" dirty="0" smtClean="0">
                <a:solidFill>
                  <a:srgbClr val="FF3300"/>
                </a:solidFill>
              </a:rPr>
              <a:t>Ответ:</a:t>
            </a:r>
            <a:r>
              <a:rPr lang="ru-RU" dirty="0" smtClean="0"/>
              <a:t> а), б) 90</a:t>
            </a:r>
            <a:r>
              <a:rPr lang="ru-RU" baseline="30000" dirty="0" smtClean="0"/>
              <a:t>о</a:t>
            </a:r>
            <a:r>
              <a:rPr lang="ru-RU" dirty="0"/>
              <a:t>.</a:t>
            </a:r>
            <a:r>
              <a:rPr lang="ru-RU" dirty="0" smtClean="0">
                <a:solidFill>
                  <a:srgbClr val="FF3300"/>
                </a:solidFill>
              </a:rPr>
              <a:t> 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862" y="980728"/>
            <a:ext cx="89916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Определите</a:t>
            </a:r>
            <a:r>
              <a:rPr lang="ru-RU" dirty="0">
                <a:cs typeface="Times New Roman" pitchFamily="18" charset="0"/>
              </a:rPr>
              <a:t>, какие из перечисленных ниже пар прямых параллельны между собой:</a:t>
            </a:r>
            <a:endParaRPr lang="en-US" dirty="0"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	а</a:t>
            </a:r>
            <a:r>
              <a:rPr lang="ru-RU" dirty="0">
                <a:cs typeface="Times New Roman" pitchFamily="18" charset="0"/>
              </a:rPr>
              <a:t>)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+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- 1 = 0,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+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+ 1 = 0;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	б</a:t>
            </a:r>
            <a:r>
              <a:rPr lang="ru-RU" dirty="0">
                <a:cs typeface="Times New Roman" pitchFamily="18" charset="0"/>
              </a:rPr>
              <a:t>)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+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- 1 = 0,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-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- 1 = 0;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	в</a:t>
            </a:r>
            <a:r>
              <a:rPr lang="ru-RU" dirty="0">
                <a:cs typeface="Times New Roman" pitchFamily="18" charset="0"/>
              </a:rPr>
              <a:t>) -7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+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= 0, 7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-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- 5 = 0;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 smtClean="0">
                <a:cs typeface="Times New Roman" pitchFamily="18" charset="0"/>
              </a:rPr>
              <a:t>	г</a:t>
            </a:r>
            <a:r>
              <a:rPr lang="ru-RU" dirty="0">
                <a:cs typeface="Times New Roman" pitchFamily="18" charset="0"/>
              </a:rPr>
              <a:t>) 2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+ 4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- 8 = 0, -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- 2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+ 4 = 0.</a:t>
            </a:r>
          </a:p>
        </p:txBody>
      </p:sp>
    </p:spTree>
    <p:extLst>
      <p:ext uri="{BB962C8B-B14F-4D97-AF65-F5344CB8AC3E}">
        <p14:creationId xmlns:p14="http://schemas.microsoft.com/office/powerpoint/2010/main" val="23065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2337792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Треугольник </a:t>
            </a:r>
            <a:r>
              <a:rPr lang="ru-RU" dirty="0">
                <a:cs typeface="Times New Roman" pitchFamily="18" charset="0"/>
              </a:rPr>
              <a:t>задан своими вершинами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(1, 3), </a:t>
            </a:r>
            <a:r>
              <a:rPr lang="en-US" i="1" dirty="0" smtClean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(3, 0),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(4, 2). Найдите уравнения высот этого треугольника и координаты их точки пересечения.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991966" cy="281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332656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Ответ: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ru-RU" dirty="0">
                <a:cs typeface="Times New Roman" pitchFamily="18" charset="0"/>
              </a:rPr>
              <a:t>а), в). </a:t>
            </a:r>
          </a:p>
        </p:txBody>
      </p:sp>
    </p:spTree>
    <p:extLst>
      <p:ext uri="{BB962C8B-B14F-4D97-AF65-F5344CB8AC3E}">
        <p14:creationId xmlns:p14="http://schemas.microsoft.com/office/powerpoint/2010/main" val="19052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2976"/>
            <a:ext cx="2991966" cy="281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235167"/>
                <a:ext cx="9144000" cy="2908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Решение. </a:t>
                </a:r>
                <a:r>
                  <a:rPr lang="ru-RU" dirty="0" smtClean="0"/>
                  <a:t>Пусть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e>
                    </m:acc>
                    <m:r>
                      <a:rPr lang="ru-RU" dirty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 smtClean="0"/>
                  <a:t> обозначают векторы нормалей к прямым, содержащим высоты треугольника, проведённым из соответствующих вершин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B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C</a:t>
                </a:r>
                <a:r>
                  <a:rPr lang="en-US" dirty="0" smtClean="0"/>
                  <a:t>. </a:t>
                </a:r>
                <a:endParaRPr lang="ru-RU" dirty="0" smtClean="0"/>
              </a:p>
              <a:p>
                <a:r>
                  <a:rPr lang="ru-RU" dirty="0" smtClean="0"/>
                  <a:t>	Тогда</a:t>
                </a:r>
                <a:r>
                  <a:rPr lang="en-US" i="1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ru-R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𝐵𝐶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1, 2</m:t>
                        </m:r>
                      </m:e>
                    </m:d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acc>
                    <m:r>
                      <a:rPr lang="en-US" i="1" dirty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i="1" dirty="0" smtClean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acc>
                    <m:r>
                      <a:rPr lang="en-US" i="1" dirty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i="1" dirty="0" smtClean="0">
                    <a:cs typeface="Times New Roman" pitchFamily="18" charset="0"/>
                  </a:rPr>
                  <a:t> 	</a:t>
                </a:r>
                <a:r>
                  <a:rPr lang="ru-RU" dirty="0" smtClean="0">
                    <a:cs typeface="Times New Roman" pitchFamily="18" charset="0"/>
                  </a:rPr>
                  <a:t>Следовательно, эти прямые задаются уравнениями</a:t>
                </a:r>
              </a:p>
              <a:p>
                <a:pPr algn="ctr"/>
                <a:r>
                  <a:rPr lang="en-US" i="1" dirty="0" smtClean="0">
                    <a:cs typeface="Times New Roman" pitchFamily="18" charset="0"/>
                  </a:rPr>
                  <a:t>h</a:t>
                </a:r>
                <a:r>
                  <a:rPr lang="en-US" i="1" baseline="-30000" dirty="0" smtClean="0">
                    <a:cs typeface="Times New Roman" pitchFamily="18" charset="0"/>
                  </a:rPr>
                  <a:t>a</a:t>
                </a:r>
                <a:r>
                  <a:rPr lang="ru-RU" dirty="0">
                    <a:cs typeface="Times New Roman" pitchFamily="18" charset="0"/>
                  </a:rPr>
                  <a:t>: 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i="1" dirty="0">
                    <a:cs typeface="Times New Roman" pitchFamily="18" charset="0"/>
                  </a:rPr>
                  <a:t> + </a:t>
                </a:r>
                <a:r>
                  <a:rPr lang="ru-RU" dirty="0">
                    <a:cs typeface="Times New Roman" pitchFamily="18" charset="0"/>
                  </a:rPr>
                  <a:t>2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dirty="0">
                    <a:cs typeface="Times New Roman" pitchFamily="18" charset="0"/>
                  </a:rPr>
                  <a:t> – 7 = </a:t>
                </a:r>
                <a:r>
                  <a:rPr lang="ru-RU" dirty="0" smtClean="0">
                    <a:cs typeface="Times New Roman" pitchFamily="18" charset="0"/>
                  </a:rPr>
                  <a:t>0, </a:t>
                </a:r>
                <a:r>
                  <a:rPr lang="en-US" i="1" dirty="0" err="1" smtClean="0">
                    <a:cs typeface="Times New Roman" pitchFamily="18" charset="0"/>
                  </a:rPr>
                  <a:t>h</a:t>
                </a:r>
                <a:r>
                  <a:rPr lang="en-US" i="1" baseline="-30000" dirty="0" err="1" smtClean="0">
                    <a:cs typeface="Times New Roman" pitchFamily="18" charset="0"/>
                  </a:rPr>
                  <a:t>b</a:t>
                </a:r>
                <a:r>
                  <a:rPr lang="ru-RU" dirty="0">
                    <a:cs typeface="Times New Roman" pitchFamily="18" charset="0"/>
                  </a:rPr>
                  <a:t>: 3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dirty="0">
                    <a:cs typeface="Times New Roman" pitchFamily="18" charset="0"/>
                  </a:rPr>
                  <a:t> – 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dirty="0">
                    <a:cs typeface="Times New Roman" pitchFamily="18" charset="0"/>
                  </a:rPr>
                  <a:t> – 9 = </a:t>
                </a:r>
                <a:r>
                  <a:rPr lang="ru-RU" dirty="0" smtClean="0">
                    <a:cs typeface="Times New Roman" pitchFamily="18" charset="0"/>
                  </a:rPr>
                  <a:t>0, </a:t>
                </a:r>
                <a:r>
                  <a:rPr lang="en-US" i="1" dirty="0" err="1">
                    <a:cs typeface="Times New Roman" pitchFamily="18" charset="0"/>
                  </a:rPr>
                  <a:t>h</a:t>
                </a:r>
                <a:r>
                  <a:rPr lang="en-US" i="1" baseline="-30000" dirty="0" err="1">
                    <a:cs typeface="Times New Roman" pitchFamily="18" charset="0"/>
                  </a:rPr>
                  <a:t>c</a:t>
                </a:r>
                <a:r>
                  <a:rPr lang="ru-RU" dirty="0">
                    <a:cs typeface="Times New Roman" pitchFamily="18" charset="0"/>
                  </a:rPr>
                  <a:t>: 2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dirty="0">
                    <a:cs typeface="Times New Roman" pitchFamily="18" charset="0"/>
                  </a:rPr>
                  <a:t> – 3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dirty="0">
                    <a:cs typeface="Times New Roman" pitchFamily="18" charset="0"/>
                  </a:rPr>
                  <a:t> – 2 = </a:t>
                </a:r>
                <a:r>
                  <a:rPr lang="ru-RU" dirty="0" smtClean="0">
                    <a:cs typeface="Times New Roman" pitchFamily="18" charset="0"/>
                  </a:rPr>
                  <a:t>0.</a:t>
                </a:r>
              </a:p>
              <a:p>
                <a:pPr algn="just"/>
                <a:r>
                  <a:rPr lang="ru-RU" dirty="0" smtClean="0">
                    <a:cs typeface="Times New Roman" pitchFamily="18" charset="0"/>
                  </a:rPr>
                  <a:t>	Точка пересечения </a:t>
                </a:r>
                <a:r>
                  <a:rPr lang="en-US" i="1" dirty="0" smtClean="0">
                    <a:cs typeface="Times New Roman" pitchFamily="18" charset="0"/>
                  </a:rPr>
                  <a:t>H </a:t>
                </a:r>
                <a:r>
                  <a:rPr lang="ru-RU" dirty="0" smtClean="0">
                    <a:cs typeface="Times New Roman" pitchFamily="18" charset="0"/>
                  </a:rPr>
                  <a:t>имеет координаты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  <a:cs typeface="Times New Roman" pitchFamily="18" charset="0"/>
                          </a:rPr>
                          <m:t>, 1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cs typeface="Times New Roman" pitchFamily="18" charset="0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cs typeface="Times New Roman" pitchFamily="18" charset="0"/>
                  </a:rPr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5167"/>
                <a:ext cx="9144000" cy="2908232"/>
              </a:xfrm>
              <a:prstGeom prst="rect">
                <a:avLst/>
              </a:prstGeom>
              <a:blipFill>
                <a:blip r:embed="rId4"/>
                <a:stretch>
                  <a:fillRect l="-1000" t="-1677" r="-1000" b="-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63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FF3300"/>
                </a:solidFill>
              </a:rPr>
              <a:t>Расстояние от точки до прямой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ru-RU" dirty="0"/>
              <a:t>Для точки </a:t>
            </a:r>
            <a:r>
              <a:rPr lang="en-US" i="1" dirty="0"/>
              <a:t>A</a:t>
            </a:r>
            <a:r>
              <a:rPr lang="ru-RU" baseline="-25000" dirty="0"/>
              <a:t>0</a:t>
            </a:r>
            <a:r>
              <a:rPr lang="ru-RU" dirty="0"/>
              <a:t>(</a:t>
            </a:r>
            <a:r>
              <a:rPr lang="en-US" i="1" dirty="0"/>
              <a:t>x</a:t>
            </a:r>
            <a:r>
              <a:rPr lang="ru-RU" baseline="-25000" dirty="0"/>
              <a:t>0</a:t>
            </a:r>
            <a:r>
              <a:rPr lang="ru-RU" dirty="0"/>
              <a:t>, </a:t>
            </a:r>
            <a:r>
              <a:rPr lang="en-US" i="1" dirty="0"/>
              <a:t>y</a:t>
            </a:r>
            <a:r>
              <a:rPr lang="ru-RU" baseline="-25000" dirty="0"/>
              <a:t>0</a:t>
            </a:r>
            <a:r>
              <a:rPr lang="ru-RU" dirty="0"/>
              <a:t>) и прямой, заданной уравнением </a:t>
            </a:r>
            <a:r>
              <a:rPr lang="en-US" i="1" dirty="0"/>
              <a:t>ax</a:t>
            </a:r>
            <a:r>
              <a:rPr lang="ru-RU" dirty="0"/>
              <a:t> + </a:t>
            </a:r>
            <a:r>
              <a:rPr lang="en-US" i="1" dirty="0"/>
              <a:t>by</a:t>
            </a:r>
            <a:r>
              <a:rPr lang="ru-RU" dirty="0"/>
              <a:t> + </a:t>
            </a:r>
            <a:r>
              <a:rPr lang="en-US" i="1" dirty="0"/>
              <a:t>c</a:t>
            </a:r>
            <a:r>
              <a:rPr lang="ru-RU" dirty="0"/>
              <a:t> = 0, выведем формулу </a:t>
            </a:r>
            <a:r>
              <a:rPr lang="ru-RU" dirty="0" smtClean="0"/>
              <a:t>расстояния </a:t>
            </a:r>
            <a:r>
              <a:rPr lang="ru-RU" dirty="0"/>
              <a:t>от данной точки </a:t>
            </a:r>
            <a:r>
              <a:rPr lang="en-US" i="1" dirty="0" smtClean="0"/>
              <a:t>A</a:t>
            </a:r>
            <a:r>
              <a:rPr lang="en-US" baseline="-25000" dirty="0" smtClean="0"/>
              <a:t>0</a:t>
            </a:r>
            <a:r>
              <a:rPr lang="en-US" i="1" dirty="0" smtClean="0"/>
              <a:t> </a:t>
            </a:r>
            <a:r>
              <a:rPr lang="ru-RU" dirty="0" smtClean="0"/>
              <a:t>до </a:t>
            </a:r>
            <a:r>
              <a:rPr lang="ru-RU" dirty="0"/>
              <a:t>данной </a:t>
            </a:r>
            <a:r>
              <a:rPr lang="ru-RU" dirty="0" smtClean="0"/>
              <a:t>прямой.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" y="1865650"/>
            <a:ext cx="2785856" cy="227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2814853" y="1628800"/>
                <a:ext cx="6333364" cy="3649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8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cs typeface="Times New Roman" pitchFamily="18" charset="0"/>
                  </a:rPr>
                  <a:t>Уравнение прямой, проходящей через точку </a:t>
                </a:r>
                <a:r>
                  <a:rPr lang="en-US" i="1" dirty="0"/>
                  <a:t>A</a:t>
                </a:r>
                <a:r>
                  <a:rPr lang="ru-RU" baseline="-25000" dirty="0"/>
                  <a:t>0</a:t>
                </a:r>
                <a:r>
                  <a:rPr lang="ru-RU" dirty="0"/>
                  <a:t>(</a:t>
                </a:r>
                <a:r>
                  <a:rPr lang="en-US" i="1" dirty="0"/>
                  <a:t>x</a:t>
                </a:r>
                <a:r>
                  <a:rPr lang="ru-RU" baseline="-25000" dirty="0"/>
                  <a:t>0</a:t>
                </a:r>
                <a:r>
                  <a:rPr lang="ru-RU" dirty="0"/>
                  <a:t>, </a:t>
                </a:r>
                <a:r>
                  <a:rPr lang="en-US" i="1" dirty="0"/>
                  <a:t>y</a:t>
                </a:r>
                <a:r>
                  <a:rPr lang="ru-RU" baseline="-25000" dirty="0"/>
                  <a:t>0</a:t>
                </a:r>
                <a:r>
                  <a:rPr lang="ru-RU" dirty="0"/>
                  <a:t>) </a:t>
                </a:r>
                <a:r>
                  <a:rPr lang="ru-RU" dirty="0" smtClean="0"/>
                  <a:t>и перпендикулярной данной прямой, имеет вид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b</a:t>
                </a:r>
                <a:r>
                  <a:rPr lang="en-US" dirty="0" smtClean="0"/>
                  <a:t>(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 – </a:t>
                </a:r>
                <a:r>
                  <a:rPr lang="en-US" i="1" dirty="0" smtClean="0"/>
                  <a:t>x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)</a:t>
                </a:r>
                <a:r>
                  <a:rPr lang="ru-RU" dirty="0" smtClean="0"/>
                  <a:t> </a:t>
                </a:r>
                <a:r>
                  <a:rPr lang="en-US" dirty="0"/>
                  <a:t>–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(</a:t>
                </a:r>
                <a:r>
                  <a:rPr lang="en-US" i="1" dirty="0" smtClean="0"/>
                  <a:t>y – y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)</a:t>
                </a:r>
                <a:r>
                  <a:rPr lang="ru-RU" dirty="0" smtClean="0"/>
                  <a:t> </a:t>
                </a:r>
                <a:r>
                  <a:rPr lang="ru-RU" dirty="0"/>
                  <a:t>= </a:t>
                </a:r>
                <a:r>
                  <a:rPr lang="ru-RU" dirty="0" smtClean="0"/>
                  <a:t>0</a:t>
                </a:r>
                <a:r>
                  <a:rPr lang="en-US" dirty="0" smtClean="0"/>
                  <a:t>.</a:t>
                </a:r>
                <a:r>
                  <a:rPr lang="ru-RU" dirty="0" smtClean="0"/>
                  <a:t> </a:t>
                </a:r>
                <a:r>
                  <a:rPr lang="en-US" dirty="0" smtClean="0"/>
                  <a:t>	</a:t>
                </a:r>
                <a:r>
                  <a:rPr lang="ru-RU" dirty="0" smtClean="0"/>
                  <a:t>Решая систему уравнений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en-US" i="1" dirty="0"/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i="1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– </m:t>
                              </m:r>
                              <m:r>
                                <m:rPr>
                                  <m:nor/>
                                </m:rPr>
                                <a:rPr lang="en-US" i="1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/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ru-RU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–</m:t>
                              </m:r>
                              <m:r>
                                <m:rPr>
                                  <m:nor/>
                                </m:rPr>
                                <a:rPr lang="ru-RU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i="1" dirty="0"/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i="1" dirty="0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i="1" dirty="0"/>
                                <m:t> – </m:t>
                              </m:r>
                              <m:r>
                                <m:rPr>
                                  <m:nor/>
                                </m:rPr>
                                <a:rPr lang="en-US" i="1" dirty="0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/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ru-RU" dirty="0"/>
                                <m:t> = 0</m:t>
                              </m:r>
                              <m:r>
                                <a:rPr lang="ru-RU" i="1" dirty="0">
                                  <a:latin typeface="Cambria Math"/>
                                </a:rPr>
                                <m:t>,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i="1" dirty="0"/>
                                <m:t>ax</m:t>
                              </m:r>
                              <m:r>
                                <m:rPr>
                                  <m:nor/>
                                </m:rPr>
                                <a:rPr lang="ru-RU" dirty="0"/>
                                <m:t> + </m:t>
                              </m:r>
                              <m:r>
                                <m:rPr>
                                  <m:nor/>
                                </m:rPr>
                                <a:rPr lang="en-US" i="1" dirty="0"/>
                                <m:t>by</m:t>
                              </m:r>
                              <m:r>
                                <m:rPr>
                                  <m:nor/>
                                </m:rPr>
                                <a:rPr lang="ru-RU" dirty="0"/>
                                <m:t> + </m:t>
                              </m:r>
                              <m:r>
                                <m:rPr>
                                  <m:nor/>
                                </m:rPr>
                                <a:rPr lang="en-US" i="1" dirty="0"/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ru-RU" dirty="0"/>
                                <m:t> = 0,</m:t>
                              </m:r>
                              <m:r>
                                <a:rPr lang="en-US" i="1" dirty="0" smtClean="0">
                                  <a:latin typeface="Cambria Math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 smtClean="0"/>
              </a:p>
              <a:p>
                <a:pPr algn="just"/>
                <a:r>
                  <a:rPr lang="ru-RU" dirty="0"/>
                  <a:t>н</a:t>
                </a:r>
                <a:r>
                  <a:rPr lang="ru-RU" dirty="0" smtClean="0"/>
                  <a:t>аходим координаты точки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пересечения этой прямой с данной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𝑎𝑏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𝑎𝑐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𝑎𝑏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4853" y="1628800"/>
                <a:ext cx="6333364" cy="3649397"/>
              </a:xfrm>
              <a:prstGeom prst="rect">
                <a:avLst/>
              </a:prstGeom>
              <a:blipFill rotWithShape="1">
                <a:blip r:embed="rId4"/>
                <a:stretch>
                  <a:fillRect l="-1540" r="-1444" b="-5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"/>
              <p:cNvSpPr txBox="1">
                <a:spLocks noChangeArrowheads="1"/>
              </p:cNvSpPr>
              <p:nvPr/>
            </p:nvSpPr>
            <p:spPr bwMode="auto">
              <a:xfrm>
                <a:off x="48047" y="5373216"/>
                <a:ext cx="9144000" cy="13100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en-US" sz="2800" dirty="0" smtClean="0">
                    <a:cs typeface="Times New Roman" pitchFamily="18" charset="0"/>
                  </a:rPr>
                  <a:t>	</a:t>
                </a:r>
                <a:r>
                  <a:rPr lang="ru-RU" dirty="0" smtClean="0"/>
                  <a:t>Искомое расстояние равно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ru-RU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0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47" y="5373216"/>
                <a:ext cx="9144000" cy="131003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05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FF3300"/>
                </a:solidFill>
              </a:rPr>
              <a:t>Упражнени</a:t>
            </a:r>
            <a:r>
              <a:rPr lang="ru-RU" sz="3200" dirty="0">
                <a:solidFill>
                  <a:srgbClr val="FF3300"/>
                </a:solidFill>
              </a:rPr>
              <a:t>я</a:t>
            </a:r>
            <a:r>
              <a:rPr lang="ru-RU" sz="3200" dirty="0" smtClean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-36512" y="609600"/>
            <a:ext cx="91805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1. Найдите расстояние от точки: </a:t>
            </a:r>
            <a:r>
              <a:rPr lang="ru-RU" dirty="0" smtClean="0">
                <a:cs typeface="Times New Roman" pitchFamily="18" charset="0"/>
              </a:rPr>
              <a:t>а</a:t>
            </a:r>
            <a:r>
              <a:rPr lang="ru-RU" dirty="0" smtClean="0">
                <a:cs typeface="Times New Roman" pitchFamily="18" charset="0"/>
              </a:rPr>
              <a:t>) </a:t>
            </a:r>
            <a:r>
              <a:rPr lang="en-US" i="1" dirty="0" smtClean="0">
                <a:cs typeface="Times New Roman" pitchFamily="18" charset="0"/>
              </a:rPr>
              <a:t>O</a:t>
            </a:r>
            <a:r>
              <a:rPr lang="en-US" dirty="0" smtClean="0">
                <a:cs typeface="Times New Roman" pitchFamily="18" charset="0"/>
              </a:rPr>
              <a:t>(0, 0); </a:t>
            </a:r>
            <a:r>
              <a:rPr lang="ru-RU" dirty="0" smtClean="0">
                <a:cs typeface="Times New Roman" pitchFamily="18" charset="0"/>
              </a:rPr>
              <a:t>б) </a:t>
            </a:r>
            <a:r>
              <a:rPr lang="en-US" i="1" dirty="0" smtClean="0">
                <a:cs typeface="Times New Roman" pitchFamily="18" charset="0"/>
              </a:rPr>
              <a:t>A</a:t>
            </a:r>
            <a:r>
              <a:rPr lang="ru-RU" dirty="0" smtClean="0">
                <a:cs typeface="Times New Roman" pitchFamily="18" charset="0"/>
              </a:rPr>
              <a:t>(3, –1) до прямой, заданной уравнением 3</a:t>
            </a:r>
            <a:r>
              <a:rPr lang="en-US" i="1" dirty="0" smtClean="0"/>
              <a:t>x </a:t>
            </a:r>
            <a:r>
              <a:rPr lang="ru-RU" dirty="0" smtClean="0"/>
              <a:t>+ 4</a:t>
            </a:r>
            <a:r>
              <a:rPr lang="en-US" i="1" dirty="0" smtClean="0"/>
              <a:t>y </a:t>
            </a:r>
            <a:r>
              <a:rPr lang="ru-RU" dirty="0"/>
              <a:t>–</a:t>
            </a:r>
            <a:r>
              <a:rPr lang="ru-RU" dirty="0" smtClean="0"/>
              <a:t> 12 </a:t>
            </a:r>
            <a:r>
              <a:rPr lang="ru-RU" dirty="0"/>
              <a:t>= 0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00" y="2492896"/>
            <a:ext cx="4876199" cy="41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980728"/>
            <a:ext cx="9139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2. Найдите расстояние между двумя параллельными прямыми, заданными уравнениями 3</a:t>
            </a:r>
            <a:r>
              <a:rPr lang="en-US" i="1" dirty="0" smtClean="0"/>
              <a:t>x </a:t>
            </a:r>
            <a:r>
              <a:rPr lang="ru-RU" dirty="0" smtClean="0"/>
              <a:t>+ 4</a:t>
            </a:r>
            <a:r>
              <a:rPr lang="en-US" i="1" dirty="0" smtClean="0"/>
              <a:t>y </a:t>
            </a:r>
            <a:r>
              <a:rPr lang="ru-RU" dirty="0"/>
              <a:t>–</a:t>
            </a:r>
            <a:r>
              <a:rPr lang="ru-RU" dirty="0" smtClean="0"/>
              <a:t> 12 </a:t>
            </a:r>
            <a:r>
              <a:rPr lang="ru-RU" dirty="0"/>
              <a:t>= </a:t>
            </a:r>
            <a:r>
              <a:rPr lang="ru-RU" dirty="0" smtClean="0"/>
              <a:t>0, </a:t>
            </a:r>
            <a:r>
              <a:rPr lang="ru-RU" dirty="0">
                <a:cs typeface="Times New Roman" pitchFamily="18" charset="0"/>
              </a:rPr>
              <a:t>3</a:t>
            </a:r>
            <a:r>
              <a:rPr lang="en-US" i="1" dirty="0"/>
              <a:t>x </a:t>
            </a:r>
            <a:r>
              <a:rPr lang="ru-RU" dirty="0"/>
              <a:t>+ 4</a:t>
            </a:r>
            <a:r>
              <a:rPr lang="en-US" i="1" dirty="0"/>
              <a:t>y </a:t>
            </a:r>
            <a:r>
              <a:rPr lang="ru-RU" dirty="0"/>
              <a:t>– </a:t>
            </a:r>
            <a:r>
              <a:rPr lang="ru-RU" dirty="0" smtClean="0"/>
              <a:t>6 </a:t>
            </a:r>
            <a:r>
              <a:rPr lang="ru-RU" dirty="0"/>
              <a:t>= </a:t>
            </a:r>
            <a:r>
              <a:rPr lang="ru-RU" dirty="0" smtClean="0"/>
              <a:t>0.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74205" y="6130673"/>
            <a:ext cx="22593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Ответ</a:t>
            </a:r>
            <a:r>
              <a:rPr lang="ru-RU" dirty="0" smtClean="0">
                <a:solidFill>
                  <a:srgbClr val="FF3300"/>
                </a:solidFill>
              </a:rPr>
              <a:t>: </a:t>
            </a:r>
            <a:r>
              <a:rPr lang="ru-RU" dirty="0" smtClean="0"/>
              <a:t>1,2</a:t>
            </a:r>
            <a:r>
              <a:rPr lang="ru-RU" dirty="0" smtClean="0">
                <a:cs typeface="Times New Roman" pitchFamily="18" charset="0"/>
              </a:rPr>
              <a:t>.</a:t>
            </a:r>
            <a:r>
              <a:rPr lang="ru-RU" dirty="0">
                <a:cs typeface="Times New Roman" pitchFamily="18" charset="0"/>
              </a:rPr>
              <a:t>	</a:t>
            </a:r>
            <a:r>
              <a:rPr lang="ru-RU" dirty="0"/>
              <a:t>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83273"/>
            <a:ext cx="2907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Ответ</a:t>
            </a:r>
            <a:r>
              <a:rPr lang="ru-RU" dirty="0" smtClean="0">
                <a:solidFill>
                  <a:srgbClr val="FF3300"/>
                </a:solidFill>
              </a:rPr>
              <a:t>: </a:t>
            </a:r>
            <a:r>
              <a:rPr lang="ru-RU" dirty="0" smtClean="0"/>
              <a:t>а) </a:t>
            </a:r>
            <a:r>
              <a:rPr lang="en-US" dirty="0" smtClean="0"/>
              <a:t>2</a:t>
            </a:r>
            <a:r>
              <a:rPr lang="ru-RU" dirty="0" smtClean="0"/>
              <a:t>,4; б)</a:t>
            </a:r>
            <a:r>
              <a:rPr lang="ru-RU" dirty="0" smtClean="0">
                <a:solidFill>
                  <a:srgbClr val="FF3300"/>
                </a:solidFill>
              </a:rPr>
              <a:t> </a:t>
            </a:r>
            <a:r>
              <a:rPr lang="en-US" dirty="0"/>
              <a:t>1</a:t>
            </a:r>
            <a:r>
              <a:rPr lang="ru-RU" dirty="0" smtClean="0"/>
              <a:t>,4</a:t>
            </a:r>
            <a:r>
              <a:rPr lang="ru-RU" dirty="0" smtClean="0"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885" y="2217111"/>
            <a:ext cx="4332038" cy="35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Аналитическое задание полуплоскости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1" name="Text Box 16"/>
              <p:cNvSpPr txBox="1">
                <a:spLocks noChangeArrowheads="1"/>
              </p:cNvSpPr>
              <p:nvPr/>
            </p:nvSpPr>
            <p:spPr bwMode="auto">
              <a:xfrm>
                <a:off x="152400" y="457200"/>
                <a:ext cx="8839200" cy="4249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 smtClean="0">
                    <a:cs typeface="Times New Roman" pitchFamily="18" charset="0"/>
                  </a:rPr>
                  <a:t>	Пусть прямая задана уравнением </a:t>
                </a:r>
                <a:r>
                  <a:rPr lang="en-US" i="1" dirty="0">
                    <a:cs typeface="Times New Roman" pitchFamily="18" charset="0"/>
                  </a:rPr>
                  <a:t>ax</a:t>
                </a:r>
                <a:r>
                  <a:rPr lang="ru-RU" dirty="0">
                    <a:cs typeface="Times New Roman" pitchFamily="18" charset="0"/>
                  </a:rPr>
                  <a:t> + </a:t>
                </a:r>
                <a:r>
                  <a:rPr lang="en-US" i="1" dirty="0">
                    <a:cs typeface="Times New Roman" pitchFamily="18" charset="0"/>
                  </a:rPr>
                  <a:t>by</a:t>
                </a:r>
                <a:r>
                  <a:rPr lang="ru-RU" dirty="0">
                    <a:cs typeface="Times New Roman" pitchFamily="18" charset="0"/>
                  </a:rPr>
                  <a:t> + 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dirty="0">
                    <a:cs typeface="Times New Roman" pitchFamily="18" charset="0"/>
                  </a:rPr>
                  <a:t> = 0 и проходит через точку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(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baseline="-30000" dirty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). Ее вектор нормали</a:t>
                </a:r>
                <a:r>
                  <a:rPr lang="ru-RU" dirty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 smtClean="0"/>
                  <a:t> </a:t>
                </a:r>
                <a:r>
                  <a:rPr lang="en-US" dirty="0" smtClean="0"/>
                  <a:t>   </a:t>
                </a:r>
                <a:r>
                  <a:rPr lang="ru-RU" dirty="0">
                    <a:cs typeface="Times New Roman" pitchFamily="18" charset="0"/>
                  </a:rPr>
                  <a:t>имеет координаты (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dirty="0">
                    <a:cs typeface="Times New Roman" pitchFamily="18" charset="0"/>
                  </a:rPr>
                  <a:t>)</a:t>
                </a:r>
                <a:r>
                  <a:rPr lang="ru-RU" dirty="0"/>
                  <a:t> и определяет полуплоскость</a:t>
                </a:r>
                <a:r>
                  <a:rPr lang="ru-RU" dirty="0">
                    <a:cs typeface="Times New Roman" pitchFamily="18" charset="0"/>
                  </a:rPr>
                  <a:t>. Точка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dirty="0">
                    <a:cs typeface="Times New Roman" pitchFamily="18" charset="0"/>
                  </a:rPr>
                  <a:t>(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dirty="0">
                    <a:cs typeface="Times New Roman" pitchFamily="18" charset="0"/>
                  </a:rPr>
                  <a:t>) принадлежит </a:t>
                </a:r>
                <a:r>
                  <a:rPr lang="ru-RU" dirty="0"/>
                  <a:t>этой </a:t>
                </a:r>
                <a:r>
                  <a:rPr lang="ru-RU" dirty="0">
                    <a:cs typeface="Times New Roman" pitchFamily="18" charset="0"/>
                  </a:rPr>
                  <a:t>полуплоскости</a:t>
                </a:r>
                <a:r>
                  <a:rPr lang="ru-RU" dirty="0"/>
                  <a:t> </a:t>
                </a:r>
                <a:r>
                  <a:rPr lang="ru-RU" dirty="0">
                    <a:cs typeface="Times New Roman" pitchFamily="18" charset="0"/>
                  </a:rPr>
                  <a:t>в случае, если угол между векторами</a:t>
                </a:r>
                <a:r>
                  <a:rPr lang="ru-RU" i="1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dirty="0"/>
                  <a:t> 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/>
                  <a:t>	</a:t>
                </a:r>
                <a:r>
                  <a:rPr lang="ru-RU" dirty="0">
                    <a:cs typeface="Times New Roman" pitchFamily="18" charset="0"/>
                  </a:rPr>
                  <a:t>не превосходит 90°, т.е. в случае, если скалярное произведение этих векторов больше или равно нулю, т</a:t>
                </a:r>
                <a:r>
                  <a:rPr lang="ru-RU" dirty="0" smtClean="0">
                    <a:cs typeface="Times New Roman" pitchFamily="18" charset="0"/>
                  </a:rPr>
                  <a:t>.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е.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ru-RU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ru-RU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ru-RU" dirty="0" smtClean="0">
                    <a:sym typeface="Symbol" pitchFamily="18" charset="2"/>
                  </a:rPr>
                  <a:t> </a:t>
                </a:r>
                <a:r>
                  <a:rPr lang="en-US" dirty="0">
                    <a:cs typeface="Times New Roman" pitchFamily="18" charset="0"/>
                  </a:rPr>
                  <a:t>= </a:t>
                </a:r>
                <a:r>
                  <a:rPr lang="en-US" i="1" dirty="0" smtClean="0">
                    <a:cs typeface="Times New Roman" pitchFamily="18" charset="0"/>
                  </a:rPr>
                  <a:t>a</a:t>
                </a:r>
                <a:r>
                  <a:rPr lang="en-US" dirty="0" smtClean="0">
                    <a:cs typeface="Times New Roman" pitchFamily="18" charset="0"/>
                  </a:rPr>
                  <a:t>(</a:t>
                </a:r>
                <a:r>
                  <a:rPr lang="en-US" i="1" dirty="0" smtClean="0">
                    <a:cs typeface="Times New Roman" pitchFamily="18" charset="0"/>
                  </a:rPr>
                  <a:t>x – x</a:t>
                </a:r>
                <a:r>
                  <a:rPr lang="en-US" baseline="-30000" dirty="0" smtClean="0">
                    <a:cs typeface="Times New Roman" pitchFamily="18" charset="0"/>
                  </a:rPr>
                  <a:t>0</a:t>
                </a:r>
                <a:r>
                  <a:rPr lang="en-US" dirty="0" smtClean="0">
                    <a:cs typeface="Times New Roman" pitchFamily="18" charset="0"/>
                  </a:rPr>
                  <a:t>) + </a:t>
                </a:r>
                <a:r>
                  <a:rPr lang="en-US" i="1" dirty="0" smtClean="0">
                    <a:cs typeface="Times New Roman" pitchFamily="18" charset="0"/>
                  </a:rPr>
                  <a:t>b</a:t>
                </a:r>
                <a:r>
                  <a:rPr lang="en-US" dirty="0" smtClean="0">
                    <a:cs typeface="Times New Roman" pitchFamily="18" charset="0"/>
                  </a:rPr>
                  <a:t>(</a:t>
                </a:r>
                <a:r>
                  <a:rPr lang="en-US" i="1" dirty="0" smtClean="0">
                    <a:cs typeface="Times New Roman" pitchFamily="18" charset="0"/>
                  </a:rPr>
                  <a:t>y – y</a:t>
                </a:r>
                <a:r>
                  <a:rPr lang="en-US" baseline="-30000" dirty="0" smtClean="0">
                    <a:cs typeface="Times New Roman" pitchFamily="18" charset="0"/>
                  </a:rPr>
                  <a:t>0</a:t>
                </a:r>
                <a:r>
                  <a:rPr lang="en-US" dirty="0" smtClean="0">
                    <a:cs typeface="Times New Roman" pitchFamily="18" charset="0"/>
                  </a:rPr>
                  <a:t>) </a:t>
                </a:r>
                <a:r>
                  <a:rPr lang="en-US" dirty="0" smtClean="0">
                    <a:cs typeface="Times New Roman" pitchFamily="18" charset="0"/>
                    <a:sym typeface="Symbol" pitchFamily="18" charset="2"/>
                  </a:rPr>
                  <a:t> </a:t>
                </a:r>
                <a:r>
                  <a:rPr lang="en-US" dirty="0" smtClean="0">
                    <a:cs typeface="Times New Roman" pitchFamily="18" charset="0"/>
                  </a:rPr>
                  <a:t>0</a:t>
                </a:r>
                <a:r>
                  <a:rPr lang="en-US" dirty="0">
                    <a:cs typeface="Times New Roman" pitchFamily="18" charset="0"/>
                  </a:rPr>
                  <a:t>. </a:t>
                </a:r>
                <a:r>
                  <a:rPr lang="ru-RU" dirty="0"/>
                  <a:t>Так как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–ax</a:t>
                </a:r>
                <a:r>
                  <a:rPr lang="ru-RU" baseline="-30000" dirty="0" smtClean="0">
                    <a:cs typeface="Times New Roman" pitchFamily="18" charset="0"/>
                  </a:rPr>
                  <a:t>0</a:t>
                </a:r>
                <a:r>
                  <a:rPr lang="en-US" baseline="-30000" dirty="0" smtClean="0">
                    <a:cs typeface="Times New Roman" pitchFamily="18" charset="0"/>
                  </a:rPr>
                  <a:t> </a:t>
                </a:r>
                <a:r>
                  <a:rPr lang="en-US" i="1" dirty="0" smtClean="0">
                    <a:cs typeface="Times New Roman" pitchFamily="18" charset="0"/>
                  </a:rPr>
                  <a:t>– by</a:t>
                </a:r>
                <a:r>
                  <a:rPr lang="ru-RU" baseline="-30000" dirty="0" smtClean="0">
                    <a:cs typeface="Times New Roman" pitchFamily="18" charset="0"/>
                  </a:rPr>
                  <a:t>0</a:t>
                </a:r>
                <a:r>
                  <a:rPr lang="en-US" baseline="-30000" dirty="0" smtClean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=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en-US" i="1" dirty="0" smtClean="0">
                    <a:cs typeface="Times New Roman" pitchFamily="18" charset="0"/>
                  </a:rPr>
                  <a:t>c</a:t>
                </a:r>
                <a:r>
                  <a:rPr lang="ru-RU" dirty="0"/>
                  <a:t>, то</a:t>
                </a:r>
                <a:r>
                  <a:rPr lang="ru-RU" dirty="0">
                    <a:cs typeface="Times New Roman" pitchFamily="18" charset="0"/>
                  </a:rPr>
                  <a:t> точка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dirty="0">
                    <a:cs typeface="Times New Roman" pitchFamily="18" charset="0"/>
                  </a:rPr>
                  <a:t>(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dirty="0">
                    <a:cs typeface="Times New Roman" pitchFamily="18" charset="0"/>
                  </a:rPr>
                  <a:t>) принадлежит этой полуплоскости, если выполняется неравенство </a:t>
                </a:r>
                <a:r>
                  <a:rPr lang="en-US" i="1" dirty="0" smtClean="0">
                    <a:cs typeface="Times New Roman" pitchFamily="18" charset="0"/>
                  </a:rPr>
                  <a:t>ax </a:t>
                </a:r>
                <a:r>
                  <a:rPr lang="ru-RU" dirty="0" smtClean="0">
                    <a:cs typeface="Times New Roman" pitchFamily="18" charset="0"/>
                  </a:rPr>
                  <a:t>+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en-US" i="1" dirty="0" smtClean="0">
                    <a:cs typeface="Times New Roman" pitchFamily="18" charset="0"/>
                  </a:rPr>
                  <a:t>by </a:t>
                </a:r>
                <a:r>
                  <a:rPr lang="ru-RU" i="1" dirty="0" smtClean="0">
                    <a:cs typeface="Times New Roman" pitchFamily="18" charset="0"/>
                  </a:rPr>
                  <a:t>+</a:t>
                </a:r>
                <a:r>
                  <a:rPr lang="en-US" i="1" dirty="0" smtClean="0">
                    <a:cs typeface="Times New Roman" pitchFamily="18" charset="0"/>
                  </a:rPr>
                  <a:t> c </a:t>
                </a:r>
                <a:r>
                  <a:rPr lang="en-US" dirty="0" smtClean="0">
                    <a:cs typeface="Times New Roman" pitchFamily="18" charset="0"/>
                    <a:sym typeface="Symbol" pitchFamily="18" charset="2"/>
                  </a:rPr>
                  <a:t> </a:t>
                </a:r>
                <a:r>
                  <a:rPr lang="ru-RU" dirty="0" smtClean="0">
                    <a:cs typeface="Times New Roman" pitchFamily="18" charset="0"/>
                  </a:rPr>
                  <a:t>0</a:t>
                </a:r>
                <a:r>
                  <a:rPr lang="ru-RU" dirty="0">
                    <a:cs typeface="Times New Roman" pitchFamily="18" charset="0"/>
                  </a:rPr>
                  <a:t>.</a:t>
                </a:r>
                <a:r>
                  <a:rPr lang="ru-RU" dirty="0"/>
                  <a:t> </a:t>
                </a:r>
                <a:r>
                  <a:rPr lang="ru-RU" dirty="0">
                    <a:cs typeface="Times New Roman" pitchFamily="18" charset="0"/>
                  </a:rPr>
                  <a:t>Аналогично, точка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dirty="0">
                    <a:cs typeface="Times New Roman" pitchFamily="18" charset="0"/>
                  </a:rPr>
                  <a:t>(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ru-RU" dirty="0">
                    <a:cs typeface="Times New Roman" pitchFamily="18" charset="0"/>
                  </a:rPr>
                  <a:t>) принадлежит другой полуплоскости, по отношению к данной прямой, если выполняется неравенство </a:t>
                </a:r>
                <a:r>
                  <a:rPr lang="en-US" i="1" dirty="0">
                    <a:cs typeface="Times New Roman" pitchFamily="18" charset="0"/>
                  </a:rPr>
                  <a:t>ax</a:t>
                </a:r>
                <a:r>
                  <a:rPr lang="ru-RU" dirty="0">
                    <a:cs typeface="Times New Roman" pitchFamily="18" charset="0"/>
                  </a:rPr>
                  <a:t> + </a:t>
                </a:r>
                <a:r>
                  <a:rPr lang="en-US" i="1" dirty="0">
                    <a:cs typeface="Times New Roman" pitchFamily="18" charset="0"/>
                  </a:rPr>
                  <a:t>by</a:t>
                </a:r>
                <a:r>
                  <a:rPr lang="ru-RU" dirty="0">
                    <a:cs typeface="Times New Roman" pitchFamily="18" charset="0"/>
                  </a:rPr>
                  <a:t> + 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 0.</a:t>
                </a:r>
                <a:endParaRPr lang="ru-RU" dirty="0"/>
              </a:p>
            </p:txBody>
          </p:sp>
        </mc:Choice>
        <mc:Fallback xmlns="">
          <p:sp>
            <p:nvSpPr>
              <p:cNvPr id="2051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457200"/>
                <a:ext cx="8839200" cy="4249368"/>
              </a:xfrm>
              <a:prstGeom prst="rect">
                <a:avLst/>
              </a:prstGeom>
              <a:blipFill>
                <a:blip r:embed="rId3"/>
                <a:stretch>
                  <a:fillRect l="-1034" t="-1148" r="-1034" b="-24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7" name="Picture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4617684"/>
            <a:ext cx="3048744" cy="222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29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С 2003 года учебники и пособия, входящие в УМК </a:t>
            </a:r>
            <a:r>
              <a:rPr lang="ru-RU" sz="2000" dirty="0" smtClean="0"/>
              <a:t>по геометрии</a:t>
            </a:r>
            <a:r>
              <a:rPr lang="ru-RU" sz="2000" dirty="0"/>
              <a:t>, </a:t>
            </a:r>
            <a:r>
              <a:rPr lang="ru-RU" sz="2000" dirty="0" smtClean="0"/>
              <a:t>выпускаются </a:t>
            </a:r>
            <a:r>
              <a:rPr lang="ru-RU" sz="2000" dirty="0"/>
              <a:t>в издательстве «Мнемозина</a:t>
            </a:r>
            <a:r>
              <a:rPr lang="ru-RU" sz="2000" dirty="0" smtClean="0"/>
              <a:t>», </a:t>
            </a:r>
            <a:endParaRPr lang="en-US" sz="2000" dirty="0" smtClean="0"/>
          </a:p>
          <a:p>
            <a:pPr marL="0" indent="0" algn="ctr"/>
            <a:r>
              <a:rPr lang="ru-RU" sz="2000" dirty="0" smtClean="0"/>
              <a:t>учебники имеют </a:t>
            </a:r>
            <a:r>
              <a:rPr lang="ru-RU" sz="2000" dirty="0"/>
              <a:t>гриф «</a:t>
            </a:r>
            <a:r>
              <a:rPr lang="ru-RU" sz="2000" dirty="0" smtClean="0"/>
              <a:t>Рекомендовано»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входят в Федеральный </a:t>
            </a:r>
            <a:r>
              <a:rPr lang="ru-RU" sz="2000" dirty="0" smtClean="0"/>
              <a:t>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1815580" cy="234000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6" y="1484784"/>
            <a:ext cx="1757690" cy="2340000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7" y="1484784"/>
            <a:ext cx="1763139" cy="234000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484784"/>
            <a:ext cx="1763139" cy="23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1.2.4.3.8.1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1.3.4.1.14.1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26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4293096"/>
            <a:ext cx="3441719" cy="2340000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01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235496"/>
            <a:ext cx="9144000" cy="457200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FF3300"/>
                </a:solidFill>
              </a:rPr>
              <a:t>Аналитическое задание выпуклых многоугольников</a:t>
            </a: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152400" y="908720"/>
            <a:ext cx="88392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ru-RU" dirty="0" smtClean="0"/>
              <a:t>П</a:t>
            </a:r>
            <a:r>
              <a:rPr lang="ru-RU" dirty="0" smtClean="0">
                <a:cs typeface="Times New Roman" pitchFamily="18" charset="0"/>
              </a:rPr>
              <a:t>усть </a:t>
            </a:r>
            <a:r>
              <a:rPr lang="ru-RU" dirty="0">
                <a:cs typeface="Times New Roman" pitchFamily="18" charset="0"/>
              </a:rPr>
              <a:t>стороны выпуклого многоугольника лежат на прямых, задаваемых уравнениями</a:t>
            </a:r>
            <a:endParaRPr lang="ru-RU" dirty="0"/>
          </a:p>
          <a:p>
            <a:pPr algn="just" eaLnBrk="1" hangingPunct="1">
              <a:spcBef>
                <a:spcPct val="50000"/>
              </a:spcBef>
            </a:pPr>
            <a:r>
              <a:rPr lang="ru-RU" dirty="0"/>
              <a:t>                                                               </a:t>
            </a:r>
            <a:r>
              <a:rPr lang="ru-RU" sz="2800" dirty="0"/>
              <a:t>	</a:t>
            </a:r>
            <a:endParaRPr lang="ru-RU" sz="2800" dirty="0">
              <a:cs typeface="Times New Roman" pitchFamily="18" charset="0"/>
            </a:endParaRPr>
          </a:p>
        </p:txBody>
      </p:sp>
      <p:graphicFrame>
        <p:nvGraphicFramePr>
          <p:cNvPr id="307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00779"/>
              </p:ext>
            </p:extLst>
          </p:nvPr>
        </p:nvGraphicFramePr>
        <p:xfrm>
          <a:off x="3276600" y="4680992"/>
          <a:ext cx="23368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" name="Equation" r:id="rId4" imgW="2336800" imgH="1346200" progId="Equation.DSMT4">
                  <p:embed/>
                </p:oleObj>
              </mc:Choice>
              <mc:Fallback>
                <p:oleObj name="Equation" r:id="rId4" imgW="2336800" imgH="1346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680992"/>
                        <a:ext cx="233680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12"/>
          <p:cNvSpPr txBox="1">
            <a:spLocks noChangeArrowheads="1"/>
          </p:cNvSpPr>
          <p:nvPr/>
        </p:nvSpPr>
        <p:spPr bwMode="auto">
          <a:xfrm>
            <a:off x="152400" y="6128792"/>
            <a:ext cx="853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которая и определяет этот многоугольник.</a:t>
            </a:r>
            <a:endParaRPr lang="ru-RU" dirty="0"/>
          </a:p>
        </p:txBody>
      </p:sp>
      <p:sp>
        <p:nvSpPr>
          <p:cNvPr id="3078" name="Text Box 13"/>
          <p:cNvSpPr txBox="1">
            <a:spLocks noChangeArrowheads="1"/>
          </p:cNvSpPr>
          <p:nvPr/>
        </p:nvSpPr>
        <p:spPr bwMode="auto">
          <a:xfrm>
            <a:off x="2743200" y="1916832"/>
            <a:ext cx="31242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i="1" dirty="0">
                <a:cs typeface="Times New Roman" pitchFamily="18" charset="0"/>
              </a:rPr>
              <a:t>a</a:t>
            </a:r>
            <a:r>
              <a:rPr lang="en-US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x</a:t>
            </a:r>
            <a:r>
              <a:rPr lang="en-US" sz="2800" dirty="0">
                <a:cs typeface="Times New Roman" pitchFamily="18" charset="0"/>
              </a:rPr>
              <a:t> +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en-US" sz="2800" baseline="-30000" dirty="0">
                <a:cs typeface="Times New Roman" pitchFamily="18" charset="0"/>
              </a:rPr>
              <a:t>1</a:t>
            </a:r>
            <a:r>
              <a:rPr lang="en-US" sz="2800" i="1" dirty="0">
                <a:cs typeface="Times New Roman" pitchFamily="18" charset="0"/>
              </a:rPr>
              <a:t>y</a:t>
            </a:r>
            <a:r>
              <a:rPr lang="en-US" sz="2800" dirty="0">
                <a:cs typeface="Times New Roman" pitchFamily="18" charset="0"/>
              </a:rPr>
              <a:t> +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en-US" sz="2800" baseline="-30000" dirty="0">
                <a:cs typeface="Times New Roman" pitchFamily="18" charset="0"/>
              </a:rPr>
              <a:t>1</a:t>
            </a:r>
            <a:r>
              <a:rPr lang="en-US" sz="2800" dirty="0">
                <a:cs typeface="Times New Roman" pitchFamily="18" charset="0"/>
              </a:rPr>
              <a:t> = 0,</a:t>
            </a:r>
            <a:r>
              <a:rPr lang="ru-RU" sz="2800" dirty="0"/>
              <a:t> </a:t>
            </a:r>
            <a:r>
              <a:rPr lang="en-US" sz="2800" dirty="0">
                <a:cs typeface="Times New Roman" pitchFamily="18" charset="0"/>
              </a:rPr>
              <a:t>..................,</a:t>
            </a:r>
            <a:endParaRPr lang="ru-RU" sz="2800" dirty="0"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ru-RU" sz="2800" i="1" dirty="0"/>
              <a:t>  </a:t>
            </a:r>
            <a:r>
              <a:rPr lang="en-US" sz="2800" i="1" dirty="0" err="1">
                <a:cs typeface="Times New Roman" pitchFamily="18" charset="0"/>
              </a:rPr>
              <a:t>a</a:t>
            </a:r>
            <a:r>
              <a:rPr lang="en-US" sz="2800" i="1" baseline="-30000" dirty="0" err="1">
                <a:cs typeface="Times New Roman" pitchFamily="18" charset="0"/>
              </a:rPr>
              <a:t>n</a:t>
            </a:r>
            <a:r>
              <a:rPr lang="en-US" sz="2800" i="1" dirty="0" err="1">
                <a:cs typeface="Times New Roman" pitchFamily="18" charset="0"/>
              </a:rPr>
              <a:t>x</a:t>
            </a:r>
            <a:r>
              <a:rPr lang="en-US" sz="2800" dirty="0">
                <a:cs typeface="Times New Roman" pitchFamily="18" charset="0"/>
              </a:rPr>
              <a:t> + </a:t>
            </a:r>
            <a:r>
              <a:rPr lang="en-US" sz="2800" i="1" dirty="0" err="1">
                <a:cs typeface="Times New Roman" pitchFamily="18" charset="0"/>
              </a:rPr>
              <a:t>b</a:t>
            </a:r>
            <a:r>
              <a:rPr lang="en-US" sz="2800" i="1" baseline="-30000" dirty="0" err="1">
                <a:cs typeface="Times New Roman" pitchFamily="18" charset="0"/>
              </a:rPr>
              <a:t>n</a:t>
            </a:r>
            <a:r>
              <a:rPr lang="en-US" sz="2800" i="1" dirty="0" err="1">
                <a:cs typeface="Times New Roman" pitchFamily="18" charset="0"/>
              </a:rPr>
              <a:t>y</a:t>
            </a:r>
            <a:r>
              <a:rPr lang="en-US" sz="2800" dirty="0">
                <a:cs typeface="Times New Roman" pitchFamily="18" charset="0"/>
              </a:rPr>
              <a:t> + </a:t>
            </a:r>
            <a:r>
              <a:rPr lang="en-US" sz="2800" i="1" dirty="0" err="1">
                <a:cs typeface="Times New Roman" pitchFamily="18" charset="0"/>
              </a:rPr>
              <a:t>c</a:t>
            </a:r>
            <a:r>
              <a:rPr lang="en-US" sz="2800" i="1" baseline="-30000" dirty="0" err="1">
                <a:cs typeface="Times New Roman" pitchFamily="18" charset="0"/>
              </a:rPr>
              <a:t>n</a:t>
            </a:r>
            <a:r>
              <a:rPr lang="en-US" sz="2800" dirty="0">
                <a:cs typeface="Times New Roman" pitchFamily="18" charset="0"/>
              </a:rPr>
              <a:t> = 0.</a:t>
            </a:r>
            <a:endParaRPr lang="ru-RU" dirty="0"/>
          </a:p>
        </p:txBody>
      </p:sp>
      <p:sp>
        <p:nvSpPr>
          <p:cNvPr id="3079" name="Text Box 14"/>
          <p:cNvSpPr txBox="1">
            <a:spLocks noChangeArrowheads="1"/>
          </p:cNvSpPr>
          <p:nvPr/>
        </p:nvSpPr>
        <p:spPr bwMode="auto">
          <a:xfrm>
            <a:off x="304800" y="3356992"/>
            <a:ext cx="8610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Тогда </a:t>
            </a:r>
            <a:r>
              <a:rPr lang="ru-RU" dirty="0">
                <a:cs typeface="Times New Roman" pitchFamily="18" charset="0"/>
              </a:rPr>
              <a:t>сам многоугольник является пересечением соответствующих полуплоскостей и, следовательно, для его точек должна выполняться система неравенств вид</a:t>
            </a:r>
            <a:r>
              <a:rPr lang="ru-RU" dirty="0"/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098011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52400" y="457200"/>
            <a:ext cx="8839200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Например</a:t>
            </a:r>
            <a:r>
              <a:rPr lang="ru-RU" sz="2800" dirty="0">
                <a:cs typeface="Times New Roman" pitchFamily="18" charset="0"/>
              </a:rPr>
              <a:t>, неравенства </a:t>
            </a:r>
            <a:r>
              <a:rPr lang="ru-RU" sz="2800" dirty="0" smtClean="0">
                <a:cs typeface="Times New Roman" pitchFamily="18" charset="0"/>
              </a:rPr>
              <a:t>  </a:t>
            </a:r>
            <a:r>
              <a:rPr lang="ru-RU" sz="2800" dirty="0" smtClean="0"/>
              <a:t>                                    </a:t>
            </a:r>
            <a:r>
              <a:rPr lang="ru-RU" sz="2800" dirty="0">
                <a:cs typeface="Times New Roman" pitchFamily="18" charset="0"/>
              </a:rPr>
              <a:t>которые можно</a:t>
            </a:r>
            <a:r>
              <a:rPr lang="ru-RU" sz="2800" dirty="0"/>
              <a:t> </a:t>
            </a:r>
            <a:r>
              <a:rPr lang="ru-RU" sz="2800" dirty="0">
                <a:cs typeface="Times New Roman" pitchFamily="18" charset="0"/>
              </a:rPr>
              <a:t>переписать в виде системы</a:t>
            </a:r>
            <a:endParaRPr lang="ru-RU" sz="2800" dirty="0"/>
          </a:p>
          <a:p>
            <a:pPr eaLnBrk="1" hangingPunct="1">
              <a:spcBef>
                <a:spcPct val="50000"/>
              </a:spcBef>
            </a:pPr>
            <a:endParaRPr lang="ru-RU" sz="2800" dirty="0"/>
          </a:p>
          <a:p>
            <a:pPr algn="just" eaLnBrk="1" hangingPunct="1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определяют единичный квадрат</a:t>
            </a:r>
            <a:r>
              <a:rPr lang="ru-RU" sz="2800" dirty="0"/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sz="2800" dirty="0"/>
              <a:t>                                                               	</a:t>
            </a:r>
          </a:p>
        </p:txBody>
      </p:sp>
      <p:graphicFrame>
        <p:nvGraphicFramePr>
          <p:cNvPr id="410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324082"/>
              </p:ext>
            </p:extLst>
          </p:nvPr>
        </p:nvGraphicFramePr>
        <p:xfrm>
          <a:off x="5004048" y="609600"/>
          <a:ext cx="2882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7" name="Equation" r:id="rId4" imgW="2882900" imgH="342900" progId="Equation.DSMT4">
                  <p:embed/>
                </p:oleObj>
              </mc:Choice>
              <mc:Fallback>
                <p:oleObj name="Equation" r:id="rId4" imgW="28829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609600"/>
                        <a:ext cx="28829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10"/>
          <p:cNvGraphicFramePr>
            <a:graphicFrameLocks noChangeAspect="1"/>
          </p:cNvGraphicFramePr>
          <p:nvPr/>
        </p:nvGraphicFramePr>
        <p:xfrm>
          <a:off x="3657600" y="1371600"/>
          <a:ext cx="12827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8" name="Equation" r:id="rId6" imgW="1282700" imgH="863600" progId="Equation.DSMT4">
                  <p:embed/>
                </p:oleObj>
              </mc:Choice>
              <mc:Fallback>
                <p:oleObj name="Equation" r:id="rId6" imgW="1282700" imgH="86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371600"/>
                        <a:ext cx="12827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152400" y="2971800"/>
            <a:ext cx="5715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Если </a:t>
            </a:r>
            <a:r>
              <a:rPr lang="ru-RU" sz="2800" dirty="0">
                <a:cs typeface="Times New Roman" pitchFamily="18" charset="0"/>
              </a:rPr>
              <a:t>к этим неравенствам добавить еще одно </a:t>
            </a:r>
            <a:r>
              <a:rPr lang="ru-RU" sz="2800" dirty="0" smtClean="0">
                <a:cs typeface="Times New Roman" pitchFamily="18" charset="0"/>
              </a:rPr>
              <a:t>неравенство</a:t>
            </a:r>
            <a:endParaRPr lang="en-US" sz="2800" dirty="0" smtClean="0"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 smtClean="0"/>
              <a:t>                     </a:t>
            </a:r>
            <a:endParaRPr lang="en-US" sz="2800" dirty="0" smtClean="0"/>
          </a:p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то </a:t>
            </a:r>
            <a:r>
              <a:rPr lang="ru-RU" sz="2800" dirty="0">
                <a:cs typeface="Times New Roman" pitchFamily="18" charset="0"/>
              </a:rPr>
              <a:t>соответствующий многоугольник  получается  из  квадрата  отсечением треугольника</a:t>
            </a:r>
            <a:r>
              <a:rPr lang="ru-RU" sz="2800" dirty="0"/>
              <a:t>.</a:t>
            </a:r>
          </a:p>
        </p:txBody>
      </p:sp>
      <p:graphicFrame>
        <p:nvGraphicFramePr>
          <p:cNvPr id="410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066068"/>
              </p:ext>
            </p:extLst>
          </p:nvPr>
        </p:nvGraphicFramePr>
        <p:xfrm>
          <a:off x="2197100" y="3979971"/>
          <a:ext cx="1625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9" name="Equation" r:id="rId8" imgW="1625600" imgH="723900" progId="Equation.DSMT4">
                  <p:embed/>
                </p:oleObj>
              </mc:Choice>
              <mc:Fallback>
                <p:oleObj name="Equation" r:id="rId8" imgW="16256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100" y="3979971"/>
                        <a:ext cx="16256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4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1066800"/>
            <a:ext cx="22447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848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7856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Упражнение</a:t>
            </a:r>
          </a:p>
        </p:txBody>
      </p:sp>
      <p:sp>
        <p:nvSpPr>
          <p:cNvPr id="6147" name="Text Box 1027"/>
          <p:cNvSpPr txBox="1">
            <a:spLocks noChangeArrowheads="1"/>
          </p:cNvSpPr>
          <p:nvPr/>
        </p:nvSpPr>
        <p:spPr bwMode="auto">
          <a:xfrm>
            <a:off x="0" y="476672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Найдите </a:t>
            </a:r>
            <a:r>
              <a:rPr lang="ru-RU" sz="2800" dirty="0">
                <a:cs typeface="Times New Roman" pitchFamily="18" charset="0"/>
              </a:rPr>
              <a:t>неравенства, задающие треугольник с вершинами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sz="2800" dirty="0">
                <a:cs typeface="Times New Roman" pitchFamily="18" charset="0"/>
              </a:rPr>
              <a:t>(1, 0), </a:t>
            </a:r>
            <a:r>
              <a:rPr lang="en-US" sz="2800" i="1" dirty="0">
                <a:cs typeface="Times New Roman" pitchFamily="18" charset="0"/>
              </a:rPr>
              <a:t>B</a:t>
            </a:r>
            <a:r>
              <a:rPr lang="ru-RU" sz="2800" dirty="0">
                <a:cs typeface="Times New Roman" pitchFamily="18" charset="0"/>
              </a:rPr>
              <a:t>(0, 1), </a:t>
            </a:r>
            <a:r>
              <a:rPr lang="en-US" sz="2800" i="1" dirty="0">
                <a:cs typeface="Times New Roman" pitchFamily="18" charset="0"/>
              </a:rPr>
              <a:t>C</a:t>
            </a:r>
            <a:r>
              <a:rPr lang="ru-RU" sz="2800" dirty="0">
                <a:cs typeface="Times New Roman" pitchFamily="18" charset="0"/>
              </a:rPr>
              <a:t>(1, 1).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9" name="Text Box 1029"/>
              <p:cNvSpPr txBox="1">
                <a:spLocks noChangeArrowheads="1"/>
              </p:cNvSpPr>
              <p:nvPr/>
            </p:nvSpPr>
            <p:spPr bwMode="auto">
              <a:xfrm>
                <a:off x="0" y="3861048"/>
                <a:ext cx="9144000" cy="163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dirty="0" smtClean="0">
                    <a:cs typeface="Times New Roman" pitchFamily="18" charset="0"/>
                  </a:rPr>
                  <a:t>Следовательно</a:t>
                </a:r>
                <a:r>
                  <a:rPr lang="ru-RU" dirty="0">
                    <a:cs typeface="Times New Roman" pitchFamily="18" charset="0"/>
                  </a:rPr>
                  <a:t>, точка </a:t>
                </a:r>
                <a:r>
                  <a:rPr lang="en-US" i="1" dirty="0">
                    <a:cs typeface="Times New Roman" pitchFamily="18" charset="0"/>
                  </a:rPr>
                  <a:t>C </a:t>
                </a:r>
                <a:r>
                  <a:rPr lang="ru-RU" dirty="0">
                    <a:cs typeface="Times New Roman" pitchFamily="18" charset="0"/>
                  </a:rPr>
                  <a:t>принадлежит полуплоскости </a:t>
                </a:r>
                <a:r>
                  <a:rPr lang="en-US" i="1" dirty="0">
                    <a:cs typeface="Times New Roman" pitchFamily="18" charset="0"/>
                  </a:rPr>
                  <a:t>x</a:t>
                </a:r>
                <a:r>
                  <a:rPr lang="ru-RU" i="1" dirty="0">
                    <a:cs typeface="Times New Roman" pitchFamily="18" charset="0"/>
                  </a:rPr>
                  <a:t> + </a:t>
                </a:r>
                <a:r>
                  <a:rPr lang="en-US" i="1" dirty="0">
                    <a:cs typeface="Times New Roman" pitchFamily="18" charset="0"/>
                  </a:rPr>
                  <a:t>y </a:t>
                </a:r>
                <a:r>
                  <a:rPr lang="ru-RU" dirty="0">
                    <a:cs typeface="Times New Roman" pitchFamily="18" charset="0"/>
                  </a:rPr>
                  <a:t>– </a:t>
                </a:r>
                <a:r>
                  <a:rPr lang="ru-RU" i="1" dirty="0">
                    <a:cs typeface="Times New Roman" pitchFamily="18" charset="0"/>
                  </a:rPr>
                  <a:t> </a:t>
                </a:r>
                <a:r>
                  <a:rPr lang="ru-RU" dirty="0" smtClean="0">
                    <a:cs typeface="Times New Roman" pitchFamily="18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≥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0. Аналогично, точка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dirty="0">
                    <a:cs typeface="Times New Roman" pitchFamily="18" charset="0"/>
                  </a:rPr>
                  <a:t> принадлежит полуплоскости </a:t>
                </a:r>
                <a:r>
                  <a:rPr lang="en-US" i="1" dirty="0" smtClean="0">
                    <a:cs typeface="Times New Roman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  <m:r>
                      <a:rPr lang="ru-RU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1, а точка </a:t>
                </a:r>
                <a:r>
                  <a:rPr lang="en-US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– полуплоскости </a:t>
                </a:r>
                <a:r>
                  <a:rPr lang="en-US" i="1" dirty="0">
                    <a:cs typeface="Times New Roman" pitchFamily="18" charset="0"/>
                  </a:rPr>
                  <a:t>y</a:t>
                </a:r>
                <a:r>
                  <a:rPr lang="en-US" i="1" dirty="0" smtClean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1. Таким образом, треугольник </a:t>
                </a:r>
                <a:r>
                  <a:rPr lang="en-US" i="1" dirty="0">
                    <a:cs typeface="Times New Roman" pitchFamily="18" charset="0"/>
                  </a:rPr>
                  <a:t>ABC</a:t>
                </a:r>
                <a:r>
                  <a:rPr lang="ru-RU" dirty="0">
                    <a:cs typeface="Times New Roman" pitchFamily="18" charset="0"/>
                  </a:rPr>
                  <a:t> задается системой неравенств</a:t>
                </a:r>
              </a:p>
            </p:txBody>
          </p:sp>
        </mc:Choice>
        <mc:Fallback xmlns="">
          <p:sp>
            <p:nvSpPr>
              <p:cNvPr id="6149" name="Text Box 10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861048"/>
                <a:ext cx="9144000" cy="1631216"/>
              </a:xfrm>
              <a:prstGeom prst="rect">
                <a:avLst/>
              </a:prstGeom>
              <a:blipFill>
                <a:blip r:embed="rId4"/>
                <a:stretch>
                  <a:fillRect l="-1000" t="-2985" r="-1000" b="-37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53" name="Object 10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706262"/>
              </p:ext>
            </p:extLst>
          </p:nvPr>
        </p:nvGraphicFramePr>
        <p:xfrm>
          <a:off x="4211960" y="5373216"/>
          <a:ext cx="12700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4" name="Equation" r:id="rId5" imgW="1270000" imgH="1346200" progId="Equation.DSMT4">
                  <p:embed/>
                </p:oleObj>
              </mc:Choice>
              <mc:Fallback>
                <p:oleObj name="Equation" r:id="rId5" imgW="1270000" imgH="1346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5373216"/>
                        <a:ext cx="127000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1769"/>
            <a:ext cx="2783894" cy="247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1628800"/>
            <a:ext cx="6084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FF3300"/>
                </a:solidFill>
              </a:rPr>
              <a:t>Решение: </a:t>
            </a:r>
            <a:r>
              <a:rPr lang="ru-RU" dirty="0"/>
              <a:t>У</a:t>
            </a:r>
            <a:r>
              <a:rPr lang="ru-RU" dirty="0">
                <a:cs typeface="Times New Roman" pitchFamily="18" charset="0"/>
              </a:rPr>
              <a:t>равнения прямых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BC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AC </a:t>
            </a:r>
            <a:r>
              <a:rPr lang="ru-RU" dirty="0">
                <a:cs typeface="Times New Roman" pitchFamily="18" charset="0"/>
              </a:rPr>
              <a:t>имеют вид: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i="1" dirty="0">
                <a:cs typeface="Times New Roman" pitchFamily="18" charset="0"/>
              </a:rPr>
              <a:t> + </a:t>
            </a:r>
            <a:r>
              <a:rPr lang="en-US" i="1" dirty="0">
                <a:cs typeface="Times New Roman" pitchFamily="18" charset="0"/>
              </a:rPr>
              <a:t>y </a:t>
            </a:r>
            <a:r>
              <a:rPr lang="ru-RU" dirty="0">
                <a:cs typeface="Times New Roman" pitchFamily="18" charset="0"/>
              </a:rPr>
              <a:t>–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1 = 0, </a:t>
            </a:r>
            <a:r>
              <a:rPr lang="en-US" i="1" dirty="0">
                <a:cs typeface="Times New Roman" pitchFamily="18" charset="0"/>
              </a:rPr>
              <a:t>y </a:t>
            </a:r>
            <a:r>
              <a:rPr lang="ru-RU" dirty="0">
                <a:cs typeface="Times New Roman" pitchFamily="18" charset="0"/>
              </a:rPr>
              <a:t>– 1</a:t>
            </a:r>
            <a:r>
              <a:rPr lang="ru-RU" i="1" dirty="0">
                <a:cs typeface="Times New Roman" pitchFamily="18" charset="0"/>
              </a:rPr>
              <a:t>= </a:t>
            </a:r>
            <a:r>
              <a:rPr lang="ru-RU" dirty="0">
                <a:cs typeface="Times New Roman" pitchFamily="18" charset="0"/>
              </a:rPr>
              <a:t>0 и </a:t>
            </a:r>
            <a:r>
              <a:rPr lang="en-US" i="1" dirty="0">
                <a:cs typeface="Times New Roman" pitchFamily="18" charset="0"/>
              </a:rPr>
              <a:t>x </a:t>
            </a:r>
            <a:r>
              <a:rPr lang="ru-RU" dirty="0">
                <a:cs typeface="Times New Roman" pitchFamily="18" charset="0"/>
              </a:rPr>
              <a:t>– 1</a:t>
            </a:r>
            <a:r>
              <a:rPr lang="ru-RU" i="1" dirty="0">
                <a:cs typeface="Times New Roman" pitchFamily="18" charset="0"/>
              </a:rPr>
              <a:t>= </a:t>
            </a:r>
            <a:r>
              <a:rPr lang="ru-RU" dirty="0">
                <a:cs typeface="Times New Roman" pitchFamily="18" charset="0"/>
              </a:rPr>
              <a:t>0 соответственно</a:t>
            </a:r>
            <a:r>
              <a:rPr lang="ru-RU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	Подставляя </a:t>
            </a:r>
            <a:r>
              <a:rPr lang="ru-RU" dirty="0">
                <a:cs typeface="Times New Roman" pitchFamily="18" charset="0"/>
              </a:rPr>
              <a:t>координаты точки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вместо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y </a:t>
            </a:r>
            <a:r>
              <a:rPr lang="ru-RU" dirty="0">
                <a:cs typeface="Times New Roman" pitchFamily="18" charset="0"/>
              </a:rPr>
              <a:t>в левой части первого уравнения, получим 1 &gt; 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7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19050" y="575345"/>
            <a:ext cx="9124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smtClean="0"/>
              <a:t>	</a:t>
            </a:r>
            <a:r>
              <a:rPr lang="ru-RU" sz="2800" dirty="0" smtClean="0"/>
              <a:t>1. Какую </a:t>
            </a:r>
            <a:r>
              <a:rPr lang="ru-RU" sz="2800" dirty="0"/>
              <a:t>фигуру задает система неравенств</a:t>
            </a:r>
          </a:p>
        </p:txBody>
      </p:sp>
      <p:graphicFrame>
        <p:nvGraphicFramePr>
          <p:cNvPr id="7173" name="Object 10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978529"/>
              </p:ext>
            </p:extLst>
          </p:nvPr>
        </p:nvGraphicFramePr>
        <p:xfrm>
          <a:off x="3775075" y="1338518"/>
          <a:ext cx="16129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8" name="Equation" r:id="rId4" imgW="787058" imgH="545863" progId="Equation.DSMT4">
                  <p:embed/>
                </p:oleObj>
              </mc:Choice>
              <mc:Fallback>
                <p:oleObj name="Equation" r:id="rId4" imgW="787058" imgH="54586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075" y="1338518"/>
                        <a:ext cx="1612900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135105" y="2924944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Ответ</a:t>
            </a:r>
            <a:r>
              <a:rPr lang="ru-RU" sz="2800" dirty="0">
                <a:solidFill>
                  <a:srgbClr val="FF3300"/>
                </a:solidFill>
              </a:rPr>
              <a:t>: </a:t>
            </a:r>
            <a:r>
              <a:rPr lang="ru-RU" sz="2800" dirty="0"/>
              <a:t>Прямоугольник.</a:t>
            </a:r>
            <a:endParaRPr lang="ru-RU" sz="2800" dirty="0">
              <a:cs typeface="Times New Roman" pitchFamily="18" charset="0"/>
            </a:endParaRPr>
          </a:p>
        </p:txBody>
      </p:sp>
      <p:graphicFrame>
        <p:nvGraphicFramePr>
          <p:cNvPr id="6" name="Object 10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530300"/>
              </p:ext>
            </p:extLst>
          </p:nvPr>
        </p:nvGraphicFramePr>
        <p:xfrm>
          <a:off x="3978641" y="4393842"/>
          <a:ext cx="16129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9" name="Equation" r:id="rId6" imgW="787400" imgH="800100" progId="Equation.DSMT4">
                  <p:embed/>
                </p:oleObj>
              </mc:Choice>
              <mc:Fallback>
                <p:oleObj name="Equation" r:id="rId6" imgW="787400" imgH="800100" progId="Equation.DSMT4">
                  <p:embed/>
                  <p:pic>
                    <p:nvPicPr>
                      <p:cNvPr id="7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641" y="4393842"/>
                        <a:ext cx="1612900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-405" y="3663744"/>
            <a:ext cx="9127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smtClean="0"/>
              <a:t>	</a:t>
            </a:r>
            <a:r>
              <a:rPr lang="ru-RU" sz="2800" dirty="0" smtClean="0"/>
              <a:t>2. Какую </a:t>
            </a:r>
            <a:r>
              <a:rPr lang="ru-RU" sz="2800" dirty="0"/>
              <a:t>фигуру задает система неравенств</a:t>
            </a:r>
          </a:p>
        </p:txBody>
      </p:sp>
    </p:spTree>
    <p:extLst>
      <p:ext uri="{BB962C8B-B14F-4D97-AF65-F5344CB8AC3E}">
        <p14:creationId xmlns:p14="http://schemas.microsoft.com/office/powerpoint/2010/main" val="41351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3171392"/>
            <a:ext cx="8763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en-US" sz="2800" dirty="0" smtClean="0"/>
              <a:t>3. </a:t>
            </a:r>
            <a:r>
              <a:rPr lang="ru-RU" sz="2800" dirty="0" smtClean="0"/>
              <a:t>Изобразите </a:t>
            </a:r>
            <a:r>
              <a:rPr lang="ru-RU" sz="2800" dirty="0"/>
              <a:t>фигуру, задаваемую уравнением </a:t>
            </a:r>
            <a:r>
              <a:rPr lang="ru-RU" sz="2800" dirty="0" smtClean="0"/>
              <a:t>    </a:t>
            </a:r>
            <a:r>
              <a:rPr lang="en-US" sz="2800" dirty="0" smtClean="0"/>
              <a:t>|</a:t>
            </a:r>
            <a:r>
              <a:rPr lang="en-US" sz="2800" i="1" dirty="0"/>
              <a:t>x</a:t>
            </a:r>
            <a:r>
              <a:rPr lang="en-US" sz="2800" dirty="0"/>
              <a:t>| + |</a:t>
            </a:r>
            <a:r>
              <a:rPr lang="en-US" sz="2800" i="1" dirty="0"/>
              <a:t>y</a:t>
            </a:r>
            <a:r>
              <a:rPr lang="en-US" sz="2800" dirty="0"/>
              <a:t>| = 1.</a:t>
            </a:r>
            <a:endParaRPr lang="ru-RU" sz="2800" dirty="0"/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2184698" y="1833375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Ответ:</a:t>
            </a:r>
            <a:endParaRPr lang="ru-RU" sz="2800" dirty="0">
              <a:cs typeface="Times New Roman" pitchFamily="18" charset="0"/>
            </a:endParaRPr>
          </a:p>
        </p:txBody>
      </p:sp>
      <p:graphicFrame>
        <p:nvGraphicFramePr>
          <p:cNvPr id="8" name="Object 10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105956"/>
              </p:ext>
            </p:extLst>
          </p:nvPr>
        </p:nvGraphicFramePr>
        <p:xfrm>
          <a:off x="3491880" y="256989"/>
          <a:ext cx="2686050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name="Точечный рисунок" r:id="rId4" imgW="2685714" imgH="2523810" progId="Paint.Picture">
                  <p:embed/>
                </p:oleObj>
              </mc:Choice>
              <mc:Fallback>
                <p:oleObj name="Точечный рисунок" r:id="rId4" imgW="2685714" imgH="2523810" progId="Paint.Picture">
                  <p:embed/>
                  <p:pic>
                    <p:nvPicPr>
                      <p:cNvPr id="9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256989"/>
                        <a:ext cx="2686050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728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683" name="Group 11"/>
          <p:cNvGrpSpPr>
            <a:grpSpLocks/>
          </p:cNvGrpSpPr>
          <p:nvPr/>
        </p:nvGrpSpPr>
        <p:grpSpPr bwMode="auto">
          <a:xfrm>
            <a:off x="1475656" y="476672"/>
            <a:ext cx="4748213" cy="2638425"/>
            <a:chOff x="768" y="1329"/>
            <a:chExt cx="2991" cy="1662"/>
          </a:xfrm>
        </p:grpSpPr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>
              <a:off x="768" y="2064"/>
              <a:ext cx="11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Ответ:</a:t>
              </a:r>
              <a:endParaRPr lang="ru-RU" sz="2800" dirty="0">
                <a:cs typeface="Times New Roman" pitchFamily="18" charset="0"/>
              </a:endParaRPr>
            </a:p>
          </p:txBody>
        </p:sp>
        <p:graphicFrame>
          <p:nvGraphicFramePr>
            <p:cNvPr id="10246" name="Object 10"/>
            <p:cNvGraphicFramePr>
              <a:graphicFrameLocks noChangeAspect="1"/>
            </p:cNvGraphicFramePr>
            <p:nvPr/>
          </p:nvGraphicFramePr>
          <p:xfrm>
            <a:off x="2001" y="1329"/>
            <a:ext cx="175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52" name="Точечный рисунок" r:id="rId4" imgW="2790476" imgH="2638095" progId="Paint.Picture">
                    <p:embed/>
                  </p:oleObj>
                </mc:Choice>
                <mc:Fallback>
                  <p:oleObj name="Точечный рисунок" r:id="rId4" imgW="2790476" imgH="263809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1" y="1329"/>
                          <a:ext cx="175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258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Параметрические уравнения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Рассмотрим </a:t>
            </a:r>
            <a:r>
              <a:rPr lang="ru-RU" dirty="0">
                <a:cs typeface="Times New Roman" pitchFamily="18" charset="0"/>
              </a:rPr>
              <a:t>вопрос о том как траектория движения точки описывается с помощью уравнений. Поскольку положение точки на плоскости однозначно определяется ее координатами, то для задания движения точки достаточно задать зависимости ее координат 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 от времени </a:t>
            </a:r>
            <a:r>
              <a:rPr lang="en-US" i="1" dirty="0">
                <a:cs typeface="Times New Roman" pitchFamily="18" charset="0"/>
              </a:rPr>
              <a:t>t</a:t>
            </a:r>
            <a:r>
              <a:rPr lang="ru-RU" dirty="0">
                <a:cs typeface="Times New Roman" pitchFamily="18" charset="0"/>
              </a:rPr>
              <a:t>, т.е. задать функции</a:t>
            </a:r>
            <a:endParaRPr lang="ru-RU" dirty="0"/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В </a:t>
            </a:r>
            <a:r>
              <a:rPr lang="ru-RU" dirty="0">
                <a:cs typeface="Times New Roman" pitchFamily="18" charset="0"/>
              </a:rPr>
              <a:t>этом случае для каждого момента времени </a:t>
            </a:r>
            <a:r>
              <a:rPr lang="en-US" i="1" dirty="0">
                <a:cs typeface="Times New Roman" pitchFamily="18" charset="0"/>
              </a:rPr>
              <a:t>t</a:t>
            </a:r>
            <a:r>
              <a:rPr lang="ru-RU" dirty="0">
                <a:cs typeface="Times New Roman" pitchFamily="18" charset="0"/>
              </a:rPr>
              <a:t> мы можем найти положение точки на плоскости.</a:t>
            </a:r>
            <a:r>
              <a:rPr lang="ru-RU" dirty="0"/>
              <a:t> 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Кривая </a:t>
            </a:r>
            <a:r>
              <a:rPr lang="ru-RU" dirty="0">
                <a:cs typeface="Times New Roman" pitchFamily="18" charset="0"/>
              </a:rPr>
              <a:t>на плоскости, описываемая точкой, координаты которой удовлетворяют этим уравнениям при изменении параметра </a:t>
            </a:r>
            <a:r>
              <a:rPr lang="en-US" i="1" dirty="0">
                <a:cs typeface="Times New Roman" pitchFamily="18" charset="0"/>
              </a:rPr>
              <a:t>t</a:t>
            </a:r>
            <a:r>
              <a:rPr lang="ru-RU" dirty="0">
                <a:cs typeface="Times New Roman" pitchFamily="18" charset="0"/>
              </a:rPr>
              <a:t>, называется </a:t>
            </a:r>
            <a:r>
              <a:rPr lang="ru-RU" dirty="0" err="1">
                <a:solidFill>
                  <a:srgbClr val="FF3300"/>
                </a:solidFill>
                <a:cs typeface="Times New Roman" pitchFamily="18" charset="0"/>
              </a:rPr>
              <a:t>параметрически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 заданной кривой</a:t>
            </a:r>
            <a:r>
              <a:rPr lang="ru-RU" dirty="0">
                <a:cs typeface="Times New Roman" pitchFamily="18" charset="0"/>
              </a:rPr>
              <a:t> на плоскости. Сами уравнения называются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параметрическими уравнениями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dirty="0"/>
              <a:t> 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25605" name="Object 7"/>
          <p:cNvGraphicFramePr>
            <a:graphicFrameLocks noChangeAspect="1"/>
          </p:cNvGraphicFramePr>
          <p:nvPr/>
        </p:nvGraphicFramePr>
        <p:xfrm>
          <a:off x="3810000" y="2590800"/>
          <a:ext cx="141605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name="Equation" r:id="rId4" imgW="1409700" imgH="1016000" progId="Equation.DSMT4">
                  <p:embed/>
                </p:oleObj>
              </mc:Choice>
              <mc:Fallback>
                <p:oleObj name="Equation" r:id="rId4" imgW="1409700" imgH="1016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1416050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8495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Окружность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7630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Окружность радиуса 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 с центром в начале координат можно рассматривать как </a:t>
            </a:r>
            <a:r>
              <a:rPr lang="ru-RU" dirty="0" err="1">
                <a:cs typeface="Times New Roman" pitchFamily="18" charset="0"/>
              </a:rPr>
              <a:t>параметрически</a:t>
            </a:r>
            <a:r>
              <a:rPr lang="ru-RU" dirty="0">
                <a:cs typeface="Times New Roman" pitchFamily="18" charset="0"/>
              </a:rPr>
              <a:t> заданную кривую на плоскости с параметрическими уравнениями</a:t>
            </a:r>
            <a:endParaRPr lang="ru-RU" dirty="0"/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При </a:t>
            </a:r>
            <a:r>
              <a:rPr lang="ru-RU" dirty="0">
                <a:cs typeface="Times New Roman" pitchFamily="18" charset="0"/>
              </a:rPr>
              <a:t>изменении параметра </a:t>
            </a:r>
            <a:r>
              <a:rPr lang="en-US" i="1" dirty="0">
                <a:cs typeface="Times New Roman" pitchFamily="18" charset="0"/>
              </a:rPr>
              <a:t>t</a:t>
            </a:r>
            <a:r>
              <a:rPr lang="ru-RU" dirty="0">
                <a:cs typeface="Times New Roman" pitchFamily="18" charset="0"/>
              </a:rPr>
              <a:t> от нуля до 2</a:t>
            </a:r>
            <a:r>
              <a:rPr lang="en-US" dirty="0">
                <a:cs typeface="Times New Roman" pitchFamily="18" charset="0"/>
              </a:rPr>
              <a:t>π</a:t>
            </a:r>
            <a:r>
              <a:rPr lang="ru-RU" dirty="0">
                <a:cs typeface="Times New Roman" pitchFamily="18" charset="0"/>
              </a:rPr>
              <a:t> точка на окружности делает один оборот против часовой стрелки, начиная и заканчивая в точке с координатами (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, 0). При дальнейшем увеличении параметра </a:t>
            </a:r>
            <a:r>
              <a:rPr lang="en-US" i="1" dirty="0">
                <a:cs typeface="Times New Roman" pitchFamily="18" charset="0"/>
              </a:rPr>
              <a:t>t</a:t>
            </a:r>
            <a:r>
              <a:rPr lang="ru-RU" dirty="0">
                <a:cs typeface="Times New Roman" pitchFamily="18" charset="0"/>
              </a:rPr>
              <a:t> точка будет многократно проходить по окружности в направлении против часовой стрелки.</a:t>
            </a:r>
            <a:r>
              <a:rPr lang="ru-RU" dirty="0"/>
              <a:t>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381000" y="2667000"/>
          <a:ext cx="1981200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8" name="Equation" r:id="rId4" imgW="1739900" imgH="1016000" progId="Equation.DSMT4">
                  <p:embed/>
                </p:oleObj>
              </mc:Choice>
              <mc:Fallback>
                <p:oleObj name="Equation" r:id="rId4" imgW="1739900" imgH="1016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1981200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31527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955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90500" y="1052736"/>
            <a:ext cx="8763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sz="2800" dirty="0"/>
              <a:t>Напишите параметрические уравнения окружности с центром в точке </a:t>
            </a:r>
            <a:r>
              <a:rPr lang="en-US" sz="2800" i="1" dirty="0"/>
              <a:t>P</a:t>
            </a:r>
            <a:r>
              <a:rPr lang="en-US" sz="2800" dirty="0"/>
              <a:t>(</a:t>
            </a:r>
            <a:r>
              <a:rPr lang="en-US" sz="2800" i="1" dirty="0"/>
              <a:t>x</a:t>
            </a:r>
            <a:r>
              <a:rPr lang="en-US" sz="2800" baseline="-25000" dirty="0"/>
              <a:t>0</a:t>
            </a:r>
            <a:r>
              <a:rPr lang="en-US" sz="2800" dirty="0"/>
              <a:t>, </a:t>
            </a:r>
            <a:r>
              <a:rPr lang="en-US" sz="2800" i="1" dirty="0"/>
              <a:t>y</a:t>
            </a:r>
            <a:r>
              <a:rPr lang="en-US" sz="2800" baseline="-25000" dirty="0"/>
              <a:t>0</a:t>
            </a:r>
            <a:r>
              <a:rPr lang="en-US" sz="2800" dirty="0"/>
              <a:t>) </a:t>
            </a:r>
            <a:r>
              <a:rPr lang="ru-RU" sz="2800" dirty="0"/>
              <a:t>и радиусом </a:t>
            </a:r>
            <a:r>
              <a:rPr lang="en-US" sz="2800" i="1" dirty="0"/>
              <a:t>R</a:t>
            </a:r>
            <a:r>
              <a:rPr lang="ru-RU" sz="2800" dirty="0" smtClean="0"/>
              <a:t>.</a:t>
            </a:r>
            <a:endParaRPr lang="ru-RU" dirty="0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427261"/>
            <a:ext cx="4536504" cy="38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812" y="2205533"/>
            <a:ext cx="3166001" cy="2977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7544" y="290106"/>
                <a:ext cx="6480720" cy="8238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Ответ.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func>
                          </m:e>
                        </m:eqArr>
                      </m:e>
                    </m: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90106"/>
                <a:ext cx="6480720" cy="823815"/>
              </a:xfrm>
              <a:prstGeom prst="rect">
                <a:avLst/>
              </a:prstGeom>
              <a:blipFill>
                <a:blip r:embed="rId8"/>
                <a:stretch>
                  <a:fillRect l="-29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455" y="5182792"/>
            <a:ext cx="8763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/>
              <a:t>	</a:t>
            </a:r>
            <a:r>
              <a:rPr lang="ru-RU" sz="2800" dirty="0"/>
              <a:t>Напишите параметрические уравнения прямой, проходящей через точки </a:t>
            </a:r>
            <a:r>
              <a:rPr lang="en-US" sz="2800" i="1" dirty="0"/>
              <a:t>A</a:t>
            </a:r>
            <a:r>
              <a:rPr lang="en-US" sz="2800" baseline="-25000" dirty="0"/>
              <a:t>1</a:t>
            </a:r>
            <a:r>
              <a:rPr lang="en-US" sz="2800" dirty="0"/>
              <a:t>(</a:t>
            </a:r>
            <a:r>
              <a:rPr lang="en-US" sz="2800" i="1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, </a:t>
            </a:r>
            <a:r>
              <a:rPr lang="en-US" sz="2800" i="1" dirty="0"/>
              <a:t>y</a:t>
            </a:r>
            <a:r>
              <a:rPr lang="en-US" sz="2800" baseline="-25000" dirty="0"/>
              <a:t>1</a:t>
            </a:r>
            <a:r>
              <a:rPr lang="en-US" sz="2800" dirty="0"/>
              <a:t>), </a:t>
            </a:r>
            <a:r>
              <a:rPr lang="en-US" sz="2800" i="1" dirty="0"/>
              <a:t>A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i="1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, </a:t>
            </a:r>
            <a:r>
              <a:rPr lang="en-US" sz="2800" i="1" dirty="0"/>
              <a:t>y</a:t>
            </a:r>
            <a:r>
              <a:rPr lang="en-US" sz="2800" baseline="-25000" dirty="0"/>
              <a:t>2</a:t>
            </a:r>
            <a:r>
              <a:rPr lang="en-US" sz="2800" dirty="0"/>
              <a:t>)</a:t>
            </a:r>
            <a:r>
              <a:rPr lang="ru-RU" sz="2800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0" y="1340768"/>
                <a:ext cx="9144000" cy="1654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/>
                  <a:t>	</a:t>
                </a:r>
                <a:r>
                  <a:rPr lang="ru-RU" dirty="0" smtClean="0"/>
                  <a:t>Прямая, проходящая через точку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(</a:t>
                </a:r>
                <a:r>
                  <a:rPr lang="en-US" i="1" dirty="0" smtClean="0"/>
                  <a:t>x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y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) </a:t>
                </a:r>
                <a:r>
                  <a:rPr lang="ru-RU" dirty="0" smtClean="0"/>
                  <a:t>и направляющим вектором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ru-RU" dirty="0" smtClean="0"/>
                  <a:t>задаётся параметрическими уравнениями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40768"/>
                <a:ext cx="9144000" cy="1654812"/>
              </a:xfrm>
              <a:prstGeom prst="rect">
                <a:avLst/>
              </a:prstGeom>
              <a:blipFill>
                <a:blip r:embed="rId9"/>
                <a:stretch>
                  <a:fillRect l="-1000" t="-2952" r="-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653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07504" y="1327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065" name="Group 9"/>
          <p:cNvGrpSpPr>
            <a:grpSpLocks/>
          </p:cNvGrpSpPr>
          <p:nvPr/>
        </p:nvGrpSpPr>
        <p:grpSpPr bwMode="auto">
          <a:xfrm>
            <a:off x="622672" y="260648"/>
            <a:ext cx="4586288" cy="1160463"/>
            <a:chOff x="768" y="2784"/>
            <a:chExt cx="2889" cy="731"/>
          </a:xfrm>
        </p:grpSpPr>
        <p:graphicFrame>
          <p:nvGraphicFramePr>
            <p:cNvPr id="29702" name="Object 6"/>
            <p:cNvGraphicFramePr>
              <a:graphicFrameLocks noChangeAspect="1"/>
            </p:cNvGraphicFramePr>
            <p:nvPr/>
          </p:nvGraphicFramePr>
          <p:xfrm>
            <a:off x="1680" y="2784"/>
            <a:ext cx="1977" cy="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89" name="Equation" r:id="rId4" imgW="2755900" imgH="1016000" progId="Equation.DSMT4">
                    <p:embed/>
                  </p:oleObj>
                </mc:Choice>
                <mc:Fallback>
                  <p:oleObj name="Equation" r:id="rId4" imgW="2755900" imgH="1016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2784"/>
                          <a:ext cx="1977" cy="7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03" name="Text Box 8"/>
            <p:cNvSpPr txBox="1">
              <a:spLocks noChangeArrowheads="1"/>
            </p:cNvSpPr>
            <p:nvPr/>
          </p:nvSpPr>
          <p:spPr bwMode="auto">
            <a:xfrm>
              <a:off x="768" y="2976"/>
              <a:ext cx="115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Ответ.</a:t>
              </a:r>
            </a:p>
          </p:txBody>
        </p:sp>
      </p:grp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906353"/>
              </p:ext>
            </p:extLst>
          </p:nvPr>
        </p:nvGraphicFramePr>
        <p:xfrm>
          <a:off x="5652120" y="116632"/>
          <a:ext cx="297180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0" name="Точечный рисунок" r:id="rId6" imgW="2971429" imgH="2190476" progId="Paint.Picture">
                  <p:embed/>
                </p:oleObj>
              </mc:Choice>
              <mc:Fallback>
                <p:oleObj name="Точечный рисунок" r:id="rId6" imgW="2971429" imgH="2190476" progId="Paint.Picture">
                  <p:embed/>
                  <p:pic>
                    <p:nvPicPr>
                      <p:cNvPr id="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16632"/>
                        <a:ext cx="297180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318120" y="3068960"/>
                <a:ext cx="8305800" cy="1754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sz="2800" dirty="0" smtClean="0">
                    <a:cs typeface="Times New Roman" pitchFamily="18" charset="0"/>
                  </a:rPr>
                  <a:t>	</a:t>
                </a:r>
                <a:r>
                  <a:rPr lang="ru-RU" sz="2800" dirty="0">
                    <a:cs typeface="Times New Roman" pitchFamily="18" charset="0"/>
                  </a:rPr>
                  <a:t>Какую кривую задают параметрические </a:t>
                </a:r>
                <a:r>
                  <a:rPr lang="ru-RU" sz="2800" dirty="0" smtClean="0">
                    <a:cs typeface="Times New Roman" pitchFamily="18" charset="0"/>
                  </a:rPr>
                  <a:t>уравнения</a:t>
                </a:r>
                <a:r>
                  <a:rPr lang="en-US" sz="2800" dirty="0" smtClean="0">
                    <a:cs typeface="Times New Roman" pitchFamily="18" charset="0"/>
                  </a:rPr>
                  <a:t> </a:t>
                </a:r>
              </a:p>
              <a:p>
                <a:pPr algn="just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eqAr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?</m:t>
                          </m:r>
                        </m:e>
                      </m:d>
                    </m:oMath>
                  </m:oMathPara>
                </a14:m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120" y="3068960"/>
                <a:ext cx="8305800" cy="1754135"/>
              </a:xfrm>
              <a:prstGeom prst="rect">
                <a:avLst/>
              </a:prstGeom>
              <a:blipFill>
                <a:blip r:embed="rId8"/>
                <a:stretch>
                  <a:fillRect l="-1467" t="-3472" r="-14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111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362744" y="1165237"/>
                <a:ext cx="8153400" cy="21065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en-US" sz="2800" dirty="0" smtClean="0">
                    <a:cs typeface="Times New Roman" pitchFamily="18" charset="0"/>
                  </a:rPr>
                  <a:t>	</a:t>
                </a:r>
                <a:r>
                  <a:rPr lang="ru-RU" sz="2800" dirty="0">
                    <a:cs typeface="Times New Roman" pitchFamily="18" charset="0"/>
                  </a:rPr>
                  <a:t>Какую кривую задают параметрические уравнения</a:t>
                </a:r>
                <a:r>
                  <a:rPr lang="ru-RU" sz="2800" dirty="0"/>
                  <a:t> </a:t>
                </a:r>
                <a:endParaRPr lang="en-US" sz="2800" dirty="0" smtClean="0"/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ru-RU" sz="2800" dirty="0" smtClean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𝑏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func>
                          </m:e>
                        </m:eqAr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?</m:t>
                        </m:r>
                      </m:e>
                    </m:d>
                  </m:oMath>
                </a14:m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744" y="1165237"/>
                <a:ext cx="8153400" cy="2106539"/>
              </a:xfrm>
              <a:prstGeom prst="rect">
                <a:avLst/>
              </a:prstGeom>
              <a:blipFill>
                <a:blip r:embed="rId3"/>
                <a:stretch>
                  <a:fillRect l="-1571" t="-2890" r="-14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06849" y="142132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Ответ. </a:t>
            </a:r>
            <a:r>
              <a:rPr lang="ru-RU" sz="2800" dirty="0"/>
              <a:t>Парабола.</a:t>
            </a:r>
          </a:p>
        </p:txBody>
      </p:sp>
    </p:spTree>
    <p:extLst>
      <p:ext uri="{BB962C8B-B14F-4D97-AF65-F5344CB8AC3E}">
        <p14:creationId xmlns:p14="http://schemas.microsoft.com/office/powerpoint/2010/main" val="39496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051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4036" name="Rectangle 2052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4037" name="Text Box 2053"/>
          <p:cNvSpPr txBox="1">
            <a:spLocks noChangeArrowheads="1"/>
          </p:cNvSpPr>
          <p:nvPr/>
        </p:nvSpPr>
        <p:spPr bwMode="auto">
          <a:xfrm>
            <a:off x="381000" y="762000"/>
            <a:ext cx="8153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>
                <a:cs typeface="Times New Roman" pitchFamily="18" charset="0"/>
              </a:rPr>
              <a:t>	</a:t>
            </a:r>
            <a:r>
              <a:rPr lang="ru-RU" sz="2800"/>
              <a:t>Изобразите </a:t>
            </a:r>
            <a:r>
              <a:rPr lang="ru-RU" sz="2800">
                <a:cs typeface="Times New Roman" pitchFamily="18" charset="0"/>
              </a:rPr>
              <a:t>кривую</a:t>
            </a:r>
            <a:r>
              <a:rPr lang="ru-RU" sz="2800"/>
              <a:t>, которую </a:t>
            </a:r>
            <a:r>
              <a:rPr lang="ru-RU" sz="2800">
                <a:cs typeface="Times New Roman" pitchFamily="18" charset="0"/>
              </a:rPr>
              <a:t>задают параметрические уравнения</a:t>
            </a:r>
          </a:p>
        </p:txBody>
      </p:sp>
      <p:graphicFrame>
        <p:nvGraphicFramePr>
          <p:cNvPr id="44038" name="Object 2054"/>
          <p:cNvGraphicFramePr>
            <a:graphicFrameLocks noChangeAspect="1"/>
          </p:cNvGraphicFramePr>
          <p:nvPr>
            <p:extLst/>
          </p:nvPr>
        </p:nvGraphicFramePr>
        <p:xfrm>
          <a:off x="3138691" y="1812132"/>
          <a:ext cx="1736725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1" name="Equation" r:id="rId4" imgW="1384300" imgH="939800" progId="Equation.DSMT4">
                  <p:embed/>
                </p:oleObj>
              </mc:Choice>
              <mc:Fallback>
                <p:oleObj name="Equation" r:id="rId4" imgW="1384300" imgH="939800" progId="Equation.DSMT4">
                  <p:embed/>
                  <p:pic>
                    <p:nvPicPr>
                      <p:cNvPr id="44038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691" y="1812132"/>
                        <a:ext cx="1736725" cy="117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5258" y="188913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</a:rPr>
              <a:t>Ответ. </a:t>
            </a:r>
            <a:r>
              <a:rPr lang="ru-RU" sz="2800" dirty="0"/>
              <a:t>Эллипс.</a:t>
            </a:r>
          </a:p>
        </p:txBody>
      </p:sp>
    </p:spTree>
    <p:extLst>
      <p:ext uri="{BB962C8B-B14F-4D97-AF65-F5344CB8AC3E}">
        <p14:creationId xmlns:p14="http://schemas.microsoft.com/office/powerpoint/2010/main" val="382851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051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4036" name="Rectangle 2052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pSp>
        <p:nvGrpSpPr>
          <p:cNvPr id="528396" name="Group 2060"/>
          <p:cNvGrpSpPr>
            <a:grpSpLocks/>
          </p:cNvGrpSpPr>
          <p:nvPr/>
        </p:nvGrpSpPr>
        <p:grpSpPr bwMode="auto">
          <a:xfrm>
            <a:off x="842962" y="1196975"/>
            <a:ext cx="6076950" cy="3190875"/>
            <a:chOff x="531" y="754"/>
            <a:chExt cx="3828" cy="2010"/>
          </a:xfrm>
        </p:grpSpPr>
        <p:sp>
          <p:nvSpPr>
            <p:cNvPr id="44040" name="Text Box 2056"/>
            <p:cNvSpPr txBox="1">
              <a:spLocks noChangeArrowheads="1"/>
            </p:cNvSpPr>
            <p:nvPr/>
          </p:nvSpPr>
          <p:spPr bwMode="auto">
            <a:xfrm>
              <a:off x="531" y="1570"/>
              <a:ext cx="20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dirty="0">
                  <a:solidFill>
                    <a:srgbClr val="FF3300"/>
                  </a:solidFill>
                </a:rPr>
                <a:t>Ответ. </a:t>
              </a:r>
              <a:r>
                <a:rPr lang="ru-RU" dirty="0"/>
                <a:t>Астроида.</a:t>
              </a:r>
            </a:p>
          </p:txBody>
        </p:sp>
        <p:graphicFrame>
          <p:nvGraphicFramePr>
            <p:cNvPr id="44041" name="Object 20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277399"/>
                </p:ext>
              </p:extLst>
            </p:nvPr>
          </p:nvGraphicFramePr>
          <p:xfrm>
            <a:off x="2427" y="754"/>
            <a:ext cx="1932" cy="20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355" name="Точечный рисунок" r:id="rId4" imgW="3067478" imgH="3191320" progId="Paint.Picture">
                    <p:embed/>
                  </p:oleObj>
                </mc:Choice>
                <mc:Fallback>
                  <p:oleObj name="Точечный рисунок" r:id="rId4" imgW="3067478" imgH="3191320" progId="Paint.Picture">
                    <p:embed/>
                    <p:pic>
                      <p:nvPicPr>
                        <p:cNvPr id="44041" name="Object 20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7" y="754"/>
                          <a:ext cx="1932" cy="20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112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8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2946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Циклоида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550146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Найдем </a:t>
            </a:r>
            <a:r>
              <a:rPr lang="ru-RU" dirty="0">
                <a:cs typeface="Times New Roman" pitchFamily="18" charset="0"/>
              </a:rPr>
              <a:t>параметрические уравнения циклоиды. Предположим, что окружность повернулась на некоторый угол величины </a:t>
            </a:r>
            <a:r>
              <a:rPr lang="en-US" i="1" dirty="0">
                <a:cs typeface="Times New Roman" pitchFamily="18" charset="0"/>
              </a:rPr>
              <a:t>t</a:t>
            </a:r>
            <a:r>
              <a:rPr lang="ru-RU" dirty="0">
                <a:cs typeface="Times New Roman" pitchFamily="18" charset="0"/>
              </a:rPr>
              <a:t>. При этом точка касания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dirty="0">
                <a:cs typeface="Times New Roman" pitchFamily="18" charset="0"/>
              </a:rPr>
              <a:t> на окружности переместится в точку </a:t>
            </a:r>
            <a:r>
              <a:rPr lang="ru-RU" i="1" dirty="0">
                <a:cs typeface="Times New Roman" pitchFamily="18" charset="0"/>
              </a:rPr>
              <a:t>А</a:t>
            </a:r>
            <a:r>
              <a:rPr lang="ru-RU" dirty="0">
                <a:cs typeface="Times New Roman" pitchFamily="18" charset="0"/>
              </a:rPr>
              <a:t>. Поскольку дуга </a:t>
            </a:r>
            <a:r>
              <a:rPr lang="ru-RU" i="1" dirty="0">
                <a:cs typeface="Times New Roman" pitchFamily="18" charset="0"/>
              </a:rPr>
              <a:t>АР</a:t>
            </a:r>
            <a:r>
              <a:rPr lang="ru-RU" dirty="0">
                <a:cs typeface="Times New Roman" pitchFamily="18" charset="0"/>
              </a:rPr>
              <a:t> окружности при этом прокатилась по отрезку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i="1" dirty="0">
                <a:cs typeface="Times New Roman" pitchFamily="18" charset="0"/>
              </a:rPr>
              <a:t>Р</a:t>
            </a:r>
            <a:r>
              <a:rPr lang="ru-RU" dirty="0">
                <a:cs typeface="Times New Roman" pitchFamily="18" charset="0"/>
              </a:rPr>
              <a:t>, то их длины равны, т.е. </a:t>
            </a:r>
            <a:r>
              <a:rPr lang="ru-RU" i="1" dirty="0">
                <a:cs typeface="Times New Roman" pitchFamily="18" charset="0"/>
              </a:rPr>
              <a:t>АР</a:t>
            </a:r>
            <a:r>
              <a:rPr lang="ru-RU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i="1" dirty="0">
                <a:cs typeface="Times New Roman" pitchFamily="18" charset="0"/>
              </a:rPr>
              <a:t>Р</a:t>
            </a:r>
            <a:r>
              <a:rPr lang="ru-RU" dirty="0">
                <a:cs typeface="Times New Roman" pitchFamily="18" charset="0"/>
              </a:rPr>
              <a:t> = </a:t>
            </a:r>
            <a:r>
              <a:rPr lang="en-US" i="1" dirty="0" err="1">
                <a:cs typeface="Times New Roman" pitchFamily="18" charset="0"/>
              </a:rPr>
              <a:t>Rt</a:t>
            </a:r>
            <a:r>
              <a:rPr lang="ru-RU" dirty="0">
                <a:cs typeface="Times New Roman" pitchFamily="18" charset="0"/>
              </a:rPr>
              <a:t>. </a:t>
            </a:r>
            <a:endParaRPr lang="ru-RU" dirty="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61604"/>
            <a:ext cx="577215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5389" name="Group 13"/>
          <p:cNvGrpSpPr>
            <a:grpSpLocks/>
          </p:cNvGrpSpPr>
          <p:nvPr/>
        </p:nvGrpSpPr>
        <p:grpSpPr bwMode="auto">
          <a:xfrm>
            <a:off x="0" y="4519005"/>
            <a:ext cx="9144000" cy="1938338"/>
            <a:chOff x="0" y="2880"/>
            <a:chExt cx="5760" cy="1221"/>
          </a:xfrm>
        </p:grpSpPr>
        <p:graphicFrame>
          <p:nvGraphicFramePr>
            <p:cNvPr id="30728" name="Object 8"/>
            <p:cNvGraphicFramePr>
              <a:graphicFrameLocks noChangeAspect="1"/>
            </p:cNvGraphicFramePr>
            <p:nvPr/>
          </p:nvGraphicFramePr>
          <p:xfrm>
            <a:off x="4256" y="3168"/>
            <a:ext cx="1504" cy="6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095" name="Equation" r:id="rId5" imgW="2387600" imgH="1016000" progId="Equation.DSMT4">
                    <p:embed/>
                  </p:oleObj>
                </mc:Choice>
                <mc:Fallback>
                  <p:oleObj name="Equation" r:id="rId5" imgW="2387600" imgH="1016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6" y="3168"/>
                          <a:ext cx="1504" cy="6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29" name="Text Box 11"/>
            <p:cNvSpPr txBox="1">
              <a:spLocks noChangeArrowheads="1"/>
            </p:cNvSpPr>
            <p:nvPr/>
          </p:nvSpPr>
          <p:spPr bwMode="auto">
            <a:xfrm>
              <a:off x="0" y="2880"/>
              <a:ext cx="4224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dirty="0" smtClean="0">
                  <a:cs typeface="Times New Roman" pitchFamily="18" charset="0"/>
                </a:rPr>
                <a:t>	Для </a:t>
              </a:r>
              <a:r>
                <a:rPr lang="ru-RU" dirty="0">
                  <a:cs typeface="Times New Roman" pitchFamily="18" charset="0"/>
                </a:rPr>
                <a:t>координат </a:t>
              </a:r>
              <a:r>
                <a:rPr lang="en-US" i="1" dirty="0">
                  <a:cs typeface="Times New Roman" pitchFamily="18" charset="0"/>
                </a:rPr>
                <a:t>x</a:t>
              </a:r>
              <a:r>
                <a:rPr lang="ru-RU" dirty="0">
                  <a:cs typeface="Times New Roman" pitchFamily="18" charset="0"/>
                </a:rPr>
                <a:t>, </a:t>
              </a:r>
              <a:r>
                <a:rPr lang="en-US" i="1" dirty="0">
                  <a:cs typeface="Times New Roman" pitchFamily="18" charset="0"/>
                </a:rPr>
                <a:t>y</a:t>
              </a:r>
              <a:r>
                <a:rPr lang="ru-RU" dirty="0">
                  <a:cs typeface="Times New Roman" pitchFamily="18" charset="0"/>
                </a:rPr>
                <a:t> точки </a:t>
              </a:r>
              <a:r>
                <a:rPr lang="ru-RU" i="1" dirty="0">
                  <a:cs typeface="Times New Roman" pitchFamily="18" charset="0"/>
                </a:rPr>
                <a:t>А</a:t>
              </a:r>
              <a:r>
                <a:rPr lang="ru-RU" dirty="0">
                  <a:cs typeface="Times New Roman" pitchFamily="18" charset="0"/>
                </a:rPr>
                <a:t> имеем</a:t>
              </a:r>
              <a:r>
                <a:rPr lang="ru-RU" dirty="0"/>
                <a:t>                          </a:t>
              </a:r>
              <a:r>
                <a:rPr lang="en-US" i="1" dirty="0">
                  <a:cs typeface="Times New Roman" pitchFamily="18" charset="0"/>
                </a:rPr>
                <a:t>x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OP</a:t>
              </a:r>
              <a:r>
                <a:rPr lang="en-US" dirty="0">
                  <a:cs typeface="Times New Roman" pitchFamily="18" charset="0"/>
                </a:rPr>
                <a:t> - </a:t>
              </a:r>
              <a:r>
                <a:rPr lang="en-US" i="1" dirty="0">
                  <a:cs typeface="Times New Roman" pitchFamily="18" charset="0"/>
                </a:rPr>
                <a:t>AQ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 err="1">
                  <a:cs typeface="Times New Roman" pitchFamily="18" charset="0"/>
                </a:rPr>
                <a:t>Rt</a:t>
              </a:r>
              <a:r>
                <a:rPr lang="en-US" dirty="0">
                  <a:cs typeface="Times New Roman" pitchFamily="18" charset="0"/>
                </a:rPr>
                <a:t> - </a:t>
              </a:r>
              <a:r>
                <a:rPr lang="en-US" i="1" dirty="0">
                  <a:cs typeface="Times New Roman" pitchFamily="18" charset="0"/>
                </a:rPr>
                <a:t>R</a:t>
              </a:r>
              <a:r>
                <a:rPr lang="en-US" dirty="0">
                  <a:cs typeface="Times New Roman" pitchFamily="18" charset="0"/>
                </a:rPr>
                <a:t> sin 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R</a:t>
              </a:r>
              <a:r>
                <a:rPr lang="en-US" dirty="0">
                  <a:cs typeface="Times New Roman" pitchFamily="18" charset="0"/>
                </a:rPr>
                <a:t>(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 - sin 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),</a:t>
              </a:r>
              <a:r>
                <a:rPr lang="ru-RU" dirty="0"/>
                <a:t>                     </a:t>
              </a:r>
              <a:r>
                <a:rPr lang="en-US" i="1" dirty="0">
                  <a:cs typeface="Times New Roman" pitchFamily="18" charset="0"/>
                </a:rPr>
                <a:t>y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O</a:t>
              </a:r>
              <a:r>
                <a:rPr lang="en-US" baseline="-30000" dirty="0">
                  <a:cs typeface="Times New Roman" pitchFamily="18" charset="0"/>
                </a:rPr>
                <a:t>1</a:t>
              </a:r>
              <a:r>
                <a:rPr lang="en-US" i="1" dirty="0">
                  <a:cs typeface="Times New Roman" pitchFamily="18" charset="0"/>
                </a:rPr>
                <a:t>P</a:t>
              </a:r>
              <a:r>
                <a:rPr lang="en-US" dirty="0">
                  <a:cs typeface="Times New Roman" pitchFamily="18" charset="0"/>
                </a:rPr>
                <a:t> -  </a:t>
              </a:r>
              <a:r>
                <a:rPr lang="en-US" i="1" dirty="0">
                  <a:cs typeface="Times New Roman" pitchFamily="18" charset="0"/>
                </a:rPr>
                <a:t>O</a:t>
              </a:r>
              <a:r>
                <a:rPr lang="en-US" baseline="-30000" dirty="0">
                  <a:cs typeface="Times New Roman" pitchFamily="18" charset="0"/>
                </a:rPr>
                <a:t>1</a:t>
              </a:r>
              <a:r>
                <a:rPr lang="en-US" i="1" dirty="0">
                  <a:cs typeface="Times New Roman" pitchFamily="18" charset="0"/>
                </a:rPr>
                <a:t>Q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R</a:t>
              </a:r>
              <a:r>
                <a:rPr lang="en-US" dirty="0">
                  <a:cs typeface="Times New Roman" pitchFamily="18" charset="0"/>
                </a:rPr>
                <a:t> -  </a:t>
              </a:r>
              <a:r>
                <a:rPr lang="en-US" i="1" dirty="0">
                  <a:cs typeface="Times New Roman" pitchFamily="18" charset="0"/>
                </a:rPr>
                <a:t>R</a:t>
              </a:r>
              <a:r>
                <a:rPr lang="en-US" dirty="0">
                  <a:cs typeface="Times New Roman" pitchFamily="18" charset="0"/>
                </a:rPr>
                <a:t> cos 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 = </a:t>
              </a:r>
              <a:r>
                <a:rPr lang="en-US" i="1" dirty="0">
                  <a:cs typeface="Times New Roman" pitchFamily="18" charset="0"/>
                </a:rPr>
                <a:t>R</a:t>
              </a:r>
              <a:r>
                <a:rPr lang="en-US" dirty="0">
                  <a:cs typeface="Times New Roman" pitchFamily="18" charset="0"/>
                </a:rPr>
                <a:t>(1 - cos </a:t>
              </a:r>
              <a:r>
                <a:rPr lang="en-US" i="1" dirty="0">
                  <a:cs typeface="Times New Roman" pitchFamily="18" charset="0"/>
                </a:rPr>
                <a:t>t</a:t>
              </a:r>
              <a:r>
                <a:rPr lang="en-US" dirty="0">
                  <a:cs typeface="Times New Roman" pitchFamily="18" charset="0"/>
                </a:rPr>
                <a:t>)</a:t>
              </a:r>
              <a:r>
                <a:rPr lang="ru-RU" dirty="0"/>
                <a:t>                       </a:t>
              </a:r>
              <a:r>
                <a:rPr lang="ru-RU" dirty="0">
                  <a:cs typeface="Times New Roman" pitchFamily="18" charset="0"/>
                </a:rPr>
                <a:t>и, таким образом, параметрическими уравнениями циклоиды являются уравнения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0426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FF3300"/>
                </a:solidFill>
              </a:rPr>
              <a:t>Трохоиды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/>
              <a:t>	Т</a:t>
            </a:r>
            <a:r>
              <a:rPr lang="ru-RU" dirty="0" smtClean="0">
                <a:cs typeface="Times New Roman" pitchFamily="18" charset="0"/>
              </a:rPr>
              <a:t>рохоида </a:t>
            </a:r>
            <a:r>
              <a:rPr lang="ru-RU" dirty="0">
                <a:cs typeface="Times New Roman" pitchFamily="18" charset="0"/>
              </a:rPr>
              <a:t>– траектория движения точки, закрепленной на радиусе окружности, или его продолжении, когда эта окружность катится по прямой.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0" y="3662363"/>
            <a:ext cx="91440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Так </a:t>
            </a:r>
            <a:r>
              <a:rPr lang="ru-RU" dirty="0">
                <a:cs typeface="Times New Roman" pitchFamily="18" charset="0"/>
              </a:rPr>
              <a:t>же как и в случае с циклоидой, показывается, что параметрическими уравнениями трохоиды являются</a:t>
            </a:r>
            <a:endParaRPr lang="en-US" dirty="0"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endParaRPr lang="ru-RU" dirty="0"/>
          </a:p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где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– расстояние от точки до центра окружности.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Если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i="1" dirty="0" smtClean="0">
                <a:cs typeface="Times New Roman" pitchFamily="18" charset="0"/>
              </a:rPr>
              <a:t>&lt; </a:t>
            </a:r>
            <a:r>
              <a:rPr lang="en-US" i="1" dirty="0" smtClean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, то кривая называется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укороченной циклоидой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dirty="0"/>
              <a:t> </a:t>
            </a:r>
            <a:r>
              <a:rPr lang="ru-RU" dirty="0">
                <a:cs typeface="Times New Roman" pitchFamily="18" charset="0"/>
              </a:rPr>
              <a:t>Если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i="1" dirty="0" smtClean="0">
                <a:cs typeface="Times New Roman" pitchFamily="18" charset="0"/>
              </a:rPr>
              <a:t>&gt; </a:t>
            </a:r>
            <a:r>
              <a:rPr lang="en-US" i="1" dirty="0" smtClean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, то кривая называется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удлиненной циклоидой</a:t>
            </a:r>
            <a:r>
              <a:rPr lang="ru-RU" dirty="0"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3175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221163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1370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1753" name="Object 12"/>
          <p:cNvGraphicFramePr>
            <a:graphicFrameLocks noChangeAspect="1"/>
          </p:cNvGraphicFramePr>
          <p:nvPr/>
        </p:nvGraphicFramePr>
        <p:xfrm>
          <a:off x="3276600" y="4572000"/>
          <a:ext cx="23241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8" name="Equation" r:id="rId6" imgW="2324100" imgH="1016000" progId="Equation.DSMT4">
                  <p:embed/>
                </p:oleObj>
              </mc:Choice>
              <mc:Fallback>
                <p:oleObj name="Equation" r:id="rId6" imgW="2324100" imgH="1016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572000"/>
                        <a:ext cx="23241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2565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Эпициклоиды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581400" y="914400"/>
            <a:ext cx="5562600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200" dirty="0">
                <a:cs typeface="Times New Roman" pitchFamily="18" charset="0"/>
              </a:rPr>
              <a:t>Пусть центр </a:t>
            </a:r>
            <a:r>
              <a:rPr lang="en-US" sz="2200" i="1" dirty="0">
                <a:cs typeface="Times New Roman" pitchFamily="18" charset="0"/>
              </a:rPr>
              <a:t>O </a:t>
            </a:r>
            <a:r>
              <a:rPr lang="ru-RU" sz="2200" dirty="0">
                <a:cs typeface="Times New Roman" pitchFamily="18" charset="0"/>
              </a:rPr>
              <a:t>неподвижной окружности  является началом координат и точка 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ru-RU" sz="2200" dirty="0">
                <a:cs typeface="Times New Roman" pitchFamily="18" charset="0"/>
              </a:rPr>
              <a:t>(</a:t>
            </a:r>
            <a:r>
              <a:rPr lang="en-US" sz="2200" i="1" dirty="0">
                <a:cs typeface="Times New Roman" pitchFamily="18" charset="0"/>
              </a:rPr>
              <a:t>R</a:t>
            </a:r>
            <a:r>
              <a:rPr lang="en-US" sz="2200" dirty="0">
                <a:cs typeface="Times New Roman" pitchFamily="18" charset="0"/>
              </a:rPr>
              <a:t>, 0</a:t>
            </a:r>
            <a:r>
              <a:rPr lang="ru-RU" sz="2200" dirty="0">
                <a:cs typeface="Times New Roman" pitchFamily="18" charset="0"/>
              </a:rPr>
              <a:t>) соответствует начальному моменту времени. Предположим, что катящаяся с внешней стороны окружность повернулась на угол, равный </a:t>
            </a:r>
            <a:r>
              <a:rPr lang="en-US" sz="2200" i="1" dirty="0">
                <a:cs typeface="Times New Roman" pitchFamily="18" charset="0"/>
              </a:rPr>
              <a:t>t</a:t>
            </a:r>
            <a:r>
              <a:rPr lang="ru-RU" sz="2200" dirty="0">
                <a:cs typeface="Times New Roman" pitchFamily="18" charset="0"/>
              </a:rPr>
              <a:t>. При этом точка 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ru-RU" sz="2200" dirty="0">
                <a:cs typeface="Times New Roman" pitchFamily="18" charset="0"/>
              </a:rPr>
              <a:t> переместилась в точку 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ru-RU" sz="2200" baseline="-30000" dirty="0">
                <a:cs typeface="Times New Roman" pitchFamily="18" charset="0"/>
              </a:rPr>
              <a:t>1</a:t>
            </a:r>
            <a:r>
              <a:rPr lang="ru-RU" sz="2200" dirty="0">
                <a:cs typeface="Times New Roman" pitchFamily="18" charset="0"/>
              </a:rPr>
              <a:t>(</a:t>
            </a:r>
            <a:r>
              <a:rPr lang="en-US" sz="2200" i="1" dirty="0">
                <a:cs typeface="Times New Roman" pitchFamily="18" charset="0"/>
              </a:rPr>
              <a:t>x</a:t>
            </a:r>
            <a:r>
              <a:rPr lang="ru-RU" sz="2200" i="1" dirty="0">
                <a:cs typeface="Times New Roman" pitchFamily="18" charset="0"/>
              </a:rPr>
              <a:t>,</a:t>
            </a:r>
            <a:r>
              <a:rPr lang="en-US" sz="2200" i="1" dirty="0">
                <a:cs typeface="Times New Roman" pitchFamily="18" charset="0"/>
              </a:rPr>
              <a:t>y</a:t>
            </a:r>
            <a:r>
              <a:rPr lang="ru-RU" sz="2200" dirty="0">
                <a:cs typeface="Times New Roman" pitchFamily="18" charset="0"/>
              </a:rPr>
              <a:t>). Обозначим отношение  через </a:t>
            </a:r>
            <a:r>
              <a:rPr lang="en-US" sz="2200" i="1" dirty="0">
                <a:cs typeface="Times New Roman" pitchFamily="18" charset="0"/>
              </a:rPr>
              <a:t>m</a:t>
            </a:r>
            <a:r>
              <a:rPr lang="ru-RU" sz="2200" dirty="0">
                <a:cs typeface="Times New Roman" pitchFamily="18" charset="0"/>
              </a:rPr>
              <a:t>. Из равенства длин дуг </a:t>
            </a:r>
            <a:r>
              <a:rPr lang="en-US" sz="2200" i="1" dirty="0">
                <a:cs typeface="Times New Roman" pitchFamily="18" charset="0"/>
              </a:rPr>
              <a:t>AB </a:t>
            </a:r>
            <a:r>
              <a:rPr lang="ru-RU" sz="2200" dirty="0">
                <a:cs typeface="Times New Roman" pitchFamily="18" charset="0"/>
              </a:rPr>
              <a:t>и </a:t>
            </a:r>
            <a:r>
              <a:rPr lang="en-US" sz="2200" i="1" dirty="0">
                <a:cs typeface="Times New Roman" pitchFamily="18" charset="0"/>
              </a:rPr>
              <a:t>A</a:t>
            </a:r>
            <a:r>
              <a:rPr lang="ru-RU" sz="2200" baseline="-30000" dirty="0">
                <a:cs typeface="Times New Roman" pitchFamily="18" charset="0"/>
              </a:rPr>
              <a:t>1</a:t>
            </a:r>
            <a:r>
              <a:rPr lang="en-US" sz="2200" i="1" dirty="0">
                <a:cs typeface="Times New Roman" pitchFamily="18" charset="0"/>
              </a:rPr>
              <a:t>B </a:t>
            </a:r>
            <a:r>
              <a:rPr lang="ru-RU" sz="2200" dirty="0">
                <a:cs typeface="Times New Roman" pitchFamily="18" charset="0"/>
              </a:rPr>
              <a:t>следует, что угол </a:t>
            </a:r>
            <a:r>
              <a:rPr lang="en-US" sz="2200" i="1" dirty="0">
                <a:cs typeface="Times New Roman" pitchFamily="18" charset="0"/>
              </a:rPr>
              <a:t>AOB </a:t>
            </a:r>
            <a:r>
              <a:rPr lang="ru-RU" sz="2200" dirty="0">
                <a:cs typeface="Times New Roman" pitchFamily="18" charset="0"/>
              </a:rPr>
              <a:t>равен </a:t>
            </a:r>
            <a:r>
              <a:rPr lang="en-US" sz="2200" i="1" dirty="0" err="1">
                <a:cs typeface="Times New Roman" pitchFamily="18" charset="0"/>
              </a:rPr>
              <a:t>mt</a:t>
            </a:r>
            <a:r>
              <a:rPr lang="ru-RU" sz="2200" dirty="0">
                <a:cs typeface="Times New Roman" pitchFamily="18" charset="0"/>
              </a:rPr>
              <a:t>. </a:t>
            </a:r>
            <a:endParaRPr lang="en-US" sz="2200" dirty="0">
              <a:cs typeface="Times New Roman" pitchFamily="18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pSp>
        <p:nvGrpSpPr>
          <p:cNvPr id="489492" name="Group 20"/>
          <p:cNvGrpSpPr>
            <a:grpSpLocks/>
          </p:cNvGrpSpPr>
          <p:nvPr/>
        </p:nvGrpSpPr>
        <p:grpSpPr bwMode="auto">
          <a:xfrm>
            <a:off x="0" y="4114801"/>
            <a:ext cx="9144000" cy="2576513"/>
            <a:chOff x="0" y="2592"/>
            <a:chExt cx="5760" cy="1623"/>
          </a:xfrm>
        </p:grpSpPr>
        <p:graphicFrame>
          <p:nvGraphicFramePr>
            <p:cNvPr id="32776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6051477"/>
                </p:ext>
              </p:extLst>
            </p:nvPr>
          </p:nvGraphicFramePr>
          <p:xfrm>
            <a:off x="1837" y="3711"/>
            <a:ext cx="2688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42" name="Equation" r:id="rId4" imgW="4267200" imgH="800100" progId="Equation.DSMT4">
                    <p:embed/>
                  </p:oleObj>
                </mc:Choice>
                <mc:Fallback>
                  <p:oleObj name="Equation" r:id="rId4" imgW="4267200" imgH="800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7" y="3711"/>
                          <a:ext cx="2688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7" name="Text Box 16"/>
            <p:cNvSpPr txBox="1">
              <a:spLocks noChangeArrowheads="1"/>
            </p:cNvSpPr>
            <p:nvPr/>
          </p:nvSpPr>
          <p:spPr bwMode="auto">
            <a:xfrm>
              <a:off x="0" y="2592"/>
              <a:ext cx="5760" cy="1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ts val="0"/>
                </a:spcBef>
              </a:pPr>
              <a:r>
                <a:rPr lang="ru-RU" sz="2200" dirty="0">
                  <a:cs typeface="Times New Roman" pitchFamily="18" charset="0"/>
                </a:rPr>
                <a:t>Далее</a:t>
              </a:r>
              <a:r>
                <a:rPr lang="en-US" sz="2200" dirty="0">
                  <a:cs typeface="Times New Roman" pitchFamily="18" charset="0"/>
                </a:rPr>
                <a:t>,</a:t>
              </a:r>
              <a:r>
                <a:rPr lang="ru-RU" sz="2200" dirty="0"/>
                <a:t> </a:t>
              </a:r>
              <a:r>
                <a:rPr lang="ru-RU" sz="2200" dirty="0">
                  <a:cs typeface="Times New Roman" pitchFamily="18" charset="0"/>
                  <a:sym typeface="Symbol" pitchFamily="18" charset="2"/>
                </a:rPr>
                <a:t></a:t>
              </a:r>
              <a:r>
                <a:rPr lang="en-US" sz="2200" i="1" dirty="0">
                  <a:cs typeface="Times New Roman" pitchFamily="18" charset="0"/>
                </a:rPr>
                <a:t>A</a:t>
              </a:r>
              <a:r>
                <a:rPr lang="en-US" sz="2200" baseline="-30000" dirty="0">
                  <a:cs typeface="Times New Roman" pitchFamily="18" charset="0"/>
                </a:rPr>
                <a:t>1</a:t>
              </a:r>
              <a:r>
                <a:rPr lang="en-US" sz="2200" i="1" dirty="0">
                  <a:cs typeface="Times New Roman" pitchFamily="18" charset="0"/>
                </a:rPr>
                <a:t>O</a:t>
              </a:r>
              <a:r>
                <a:rPr lang="en-US" sz="2200" baseline="-30000" dirty="0">
                  <a:cs typeface="Times New Roman" pitchFamily="18" charset="0"/>
                </a:rPr>
                <a:t>1</a:t>
              </a:r>
              <a:r>
                <a:rPr lang="en-US" sz="2200" i="1" dirty="0">
                  <a:cs typeface="Times New Roman" pitchFamily="18" charset="0"/>
                </a:rPr>
                <a:t>C = </a:t>
              </a:r>
              <a:r>
                <a:rPr lang="ru-RU" sz="2200" dirty="0">
                  <a:cs typeface="Times New Roman" pitchFamily="18" charset="0"/>
                  <a:sym typeface="Symbol" pitchFamily="18" charset="2"/>
                </a:rPr>
                <a:t></a:t>
              </a:r>
              <a:r>
                <a:rPr lang="en-US" sz="2200" i="1" dirty="0">
                  <a:cs typeface="Times New Roman" pitchFamily="18" charset="0"/>
                </a:rPr>
                <a:t>A</a:t>
              </a:r>
              <a:r>
                <a:rPr lang="en-US" sz="2200" baseline="-30000" dirty="0">
                  <a:cs typeface="Times New Roman" pitchFamily="18" charset="0"/>
                </a:rPr>
                <a:t>1</a:t>
              </a:r>
              <a:r>
                <a:rPr lang="en-US" sz="2200" i="1" dirty="0">
                  <a:cs typeface="Times New Roman" pitchFamily="18" charset="0"/>
                </a:rPr>
                <a:t>O</a:t>
              </a:r>
              <a:r>
                <a:rPr lang="en-US" sz="2200" baseline="-30000" dirty="0">
                  <a:cs typeface="Times New Roman" pitchFamily="18" charset="0"/>
                </a:rPr>
                <a:t>1</a:t>
              </a:r>
              <a:r>
                <a:rPr lang="en-US" sz="2200" i="1" dirty="0">
                  <a:cs typeface="Times New Roman" pitchFamily="18" charset="0"/>
                </a:rPr>
                <a:t>B - </a:t>
              </a:r>
              <a:r>
                <a:rPr lang="ru-RU" sz="2200" dirty="0">
                  <a:cs typeface="Times New Roman" pitchFamily="18" charset="0"/>
                  <a:sym typeface="Symbol" pitchFamily="18" charset="2"/>
                </a:rPr>
                <a:t></a:t>
              </a:r>
              <a:r>
                <a:rPr lang="en-US" sz="2200" i="1" dirty="0">
                  <a:cs typeface="Times New Roman" pitchFamily="18" charset="0"/>
                </a:rPr>
                <a:t>CO</a:t>
              </a:r>
              <a:r>
                <a:rPr lang="en-US" sz="2200" baseline="-30000" dirty="0">
                  <a:cs typeface="Times New Roman" pitchFamily="18" charset="0"/>
                </a:rPr>
                <a:t>1</a:t>
              </a:r>
              <a:r>
                <a:rPr lang="en-US" sz="2200" i="1" dirty="0">
                  <a:cs typeface="Times New Roman" pitchFamily="18" charset="0"/>
                </a:rPr>
                <a:t>O = t – </a:t>
              </a:r>
              <a:r>
                <a:rPr lang="en-US" sz="2200" dirty="0">
                  <a:cs typeface="Times New Roman" pitchFamily="18" charset="0"/>
                </a:rPr>
                <a:t>( 90</a:t>
              </a:r>
              <a:r>
                <a:rPr lang="ru-RU" sz="2200" baseline="30000" dirty="0"/>
                <a:t>о</a:t>
              </a:r>
              <a:r>
                <a:rPr lang="en-US" sz="2200" dirty="0">
                  <a:cs typeface="Times New Roman" pitchFamily="18" charset="0"/>
                </a:rPr>
                <a:t>– </a:t>
              </a:r>
              <a:r>
                <a:rPr lang="en-US" sz="2200" i="1" dirty="0" err="1">
                  <a:cs typeface="Times New Roman" pitchFamily="18" charset="0"/>
                </a:rPr>
                <a:t>mt</a:t>
              </a:r>
              <a:r>
                <a:rPr lang="en-US" sz="2200" dirty="0">
                  <a:cs typeface="Times New Roman" pitchFamily="18" charset="0"/>
                </a:rPr>
                <a:t>)</a:t>
              </a:r>
              <a:r>
                <a:rPr lang="ru-RU" sz="2200" dirty="0"/>
                <a:t> </a:t>
              </a:r>
              <a:r>
                <a:rPr lang="ru-RU" sz="2200" dirty="0">
                  <a:cs typeface="Times New Roman" pitchFamily="18" charset="0"/>
                </a:rPr>
                <a:t>и, следовательно,</a:t>
              </a:r>
              <a:endParaRPr lang="ru-RU" sz="2200" dirty="0"/>
            </a:p>
            <a:p>
              <a:pPr algn="ctr" eaLnBrk="1" hangingPunct="1">
                <a:spcBef>
                  <a:spcPts val="0"/>
                </a:spcBef>
              </a:pPr>
              <a:r>
                <a:rPr lang="en-US" sz="2200" dirty="0">
                  <a:cs typeface="Times New Roman" pitchFamily="18" charset="0"/>
                </a:rPr>
                <a:t>sin</a:t>
              </a:r>
              <a:r>
                <a:rPr lang="ru-RU" sz="2200" dirty="0">
                  <a:cs typeface="Times New Roman" pitchFamily="18" charset="0"/>
                  <a:sym typeface="Symbol" pitchFamily="18" charset="2"/>
                </a:rPr>
                <a:t></a:t>
              </a:r>
              <a:r>
                <a:rPr lang="en-US" sz="2200" i="1" dirty="0">
                  <a:cs typeface="Times New Roman" pitchFamily="18" charset="0"/>
                </a:rPr>
                <a:t>A</a:t>
              </a:r>
              <a:r>
                <a:rPr lang="ru-RU" sz="2200" baseline="-30000" dirty="0">
                  <a:cs typeface="Times New Roman" pitchFamily="18" charset="0"/>
                </a:rPr>
                <a:t>1</a:t>
              </a:r>
              <a:r>
                <a:rPr lang="en-US" sz="2200" i="1" dirty="0">
                  <a:cs typeface="Times New Roman" pitchFamily="18" charset="0"/>
                </a:rPr>
                <a:t>O</a:t>
              </a:r>
              <a:r>
                <a:rPr lang="ru-RU" sz="2200" baseline="-30000" dirty="0">
                  <a:cs typeface="Times New Roman" pitchFamily="18" charset="0"/>
                </a:rPr>
                <a:t>1</a:t>
              </a:r>
              <a:r>
                <a:rPr lang="en-US" sz="2200" i="1" dirty="0" smtClean="0">
                  <a:cs typeface="Times New Roman" pitchFamily="18" charset="0"/>
                </a:rPr>
                <a:t>C</a:t>
              </a:r>
              <a:r>
                <a:rPr lang="ru-RU" sz="2200" i="1" dirty="0" smtClean="0">
                  <a:cs typeface="Times New Roman" pitchFamily="18" charset="0"/>
                </a:rPr>
                <a:t> = </a:t>
              </a:r>
              <a:r>
                <a:rPr lang="en-US" sz="2200" dirty="0" smtClean="0">
                  <a:cs typeface="Times New Roman" pitchFamily="18" charset="0"/>
                </a:rPr>
                <a:t>sin</a:t>
              </a:r>
              <a:r>
                <a:rPr lang="ru-RU" sz="2200" dirty="0" smtClean="0">
                  <a:cs typeface="Times New Roman" pitchFamily="18" charset="0"/>
                </a:rPr>
                <a:t>(</a:t>
              </a:r>
              <a:r>
                <a:rPr lang="ru-RU" sz="2200" i="1" dirty="0" smtClean="0">
                  <a:cs typeface="Times New Roman" pitchFamily="18" charset="0"/>
                </a:rPr>
                <a:t>t – </a:t>
              </a:r>
              <a:r>
                <a:rPr lang="ru-RU" sz="2200" dirty="0" smtClean="0">
                  <a:cs typeface="Times New Roman" pitchFamily="18" charset="0"/>
                </a:rPr>
                <a:t>(</a:t>
              </a:r>
              <a:r>
                <a:rPr lang="ru-RU" sz="2200" dirty="0"/>
                <a:t>90</a:t>
              </a:r>
              <a:r>
                <a:rPr lang="ru-RU" sz="2200" baseline="30000" dirty="0"/>
                <a:t>о</a:t>
              </a:r>
              <a:r>
                <a:rPr lang="ru-RU" sz="2200" dirty="0">
                  <a:cs typeface="Times New Roman" pitchFamily="18" charset="0"/>
                </a:rPr>
                <a:t>–</a:t>
              </a:r>
              <a:r>
                <a:rPr lang="ru-RU" sz="2200" i="1" dirty="0" err="1">
                  <a:cs typeface="Times New Roman" pitchFamily="18" charset="0"/>
                </a:rPr>
                <a:t>mt</a:t>
              </a:r>
              <a:r>
                <a:rPr lang="ru-RU" sz="2200" dirty="0" smtClean="0">
                  <a:cs typeface="Times New Roman" pitchFamily="18" charset="0"/>
                </a:rPr>
                <a:t>)) </a:t>
              </a:r>
              <a:r>
                <a:rPr lang="ru-RU" sz="2200" dirty="0">
                  <a:cs typeface="Times New Roman" pitchFamily="18" charset="0"/>
                </a:rPr>
                <a:t>= –</a:t>
              </a:r>
              <a:r>
                <a:rPr lang="ru-RU" sz="2200" dirty="0" err="1">
                  <a:cs typeface="Times New Roman" pitchFamily="18" charset="0"/>
                </a:rPr>
                <a:t>cos</a:t>
              </a:r>
              <a:r>
                <a:rPr lang="ru-RU" sz="2200" dirty="0">
                  <a:cs typeface="Times New Roman" pitchFamily="18" charset="0"/>
                </a:rPr>
                <a:t>(</a:t>
              </a:r>
              <a:r>
                <a:rPr lang="ru-RU" sz="2200" i="1" dirty="0" err="1" smtClean="0">
                  <a:cs typeface="Times New Roman" pitchFamily="18" charset="0"/>
                </a:rPr>
                <a:t>t+mt</a:t>
              </a:r>
              <a:r>
                <a:rPr lang="ru-RU" sz="2200" dirty="0" smtClean="0">
                  <a:cs typeface="Times New Roman" pitchFamily="18" charset="0"/>
                </a:rPr>
                <a:t>),</a:t>
              </a:r>
            </a:p>
            <a:p>
              <a:pPr algn="ctr" eaLnBrk="1" hangingPunct="1">
                <a:spcBef>
                  <a:spcPts val="0"/>
                </a:spcBef>
              </a:pPr>
              <a:r>
                <a:rPr lang="en-US" sz="2200" dirty="0" smtClean="0">
                  <a:cs typeface="Times New Roman" pitchFamily="18" charset="0"/>
                </a:rPr>
                <a:t>cos</a:t>
              </a:r>
              <a:r>
                <a:rPr lang="ru-RU" sz="2200" dirty="0">
                  <a:cs typeface="Times New Roman" pitchFamily="18" charset="0"/>
                  <a:sym typeface="Symbol" pitchFamily="18" charset="2"/>
                </a:rPr>
                <a:t></a:t>
              </a:r>
              <a:r>
                <a:rPr lang="en-US" sz="2200" i="1" dirty="0" smtClean="0">
                  <a:cs typeface="Times New Roman" pitchFamily="18" charset="0"/>
                </a:rPr>
                <a:t>A</a:t>
              </a:r>
              <a:r>
                <a:rPr lang="en-US" sz="2200" baseline="-30000" dirty="0" smtClean="0">
                  <a:cs typeface="Times New Roman" pitchFamily="18" charset="0"/>
                </a:rPr>
                <a:t>1</a:t>
              </a:r>
              <a:r>
                <a:rPr lang="en-US" sz="2200" i="1" dirty="0" smtClean="0">
                  <a:cs typeface="Times New Roman" pitchFamily="18" charset="0"/>
                </a:rPr>
                <a:t>O</a:t>
              </a:r>
              <a:r>
                <a:rPr lang="en-US" sz="2200" baseline="-30000" dirty="0" smtClean="0">
                  <a:cs typeface="Times New Roman" pitchFamily="18" charset="0"/>
                </a:rPr>
                <a:t>1</a:t>
              </a:r>
              <a:r>
                <a:rPr lang="en-US" sz="2200" i="1" dirty="0" smtClean="0">
                  <a:cs typeface="Times New Roman" pitchFamily="18" charset="0"/>
                </a:rPr>
                <a:t>C</a:t>
              </a:r>
              <a:r>
                <a:rPr lang="ru-RU" sz="2200" i="1" dirty="0" smtClean="0">
                  <a:cs typeface="Times New Roman" pitchFamily="18" charset="0"/>
                </a:rPr>
                <a:t> </a:t>
              </a:r>
              <a:r>
                <a:rPr lang="en-US" sz="2200" i="1" dirty="0" smtClean="0">
                  <a:cs typeface="Times New Roman" pitchFamily="18" charset="0"/>
                </a:rPr>
                <a:t>=</a:t>
              </a:r>
              <a:r>
                <a:rPr lang="ru-RU" sz="2200" i="1" dirty="0" smtClean="0">
                  <a:cs typeface="Times New Roman" pitchFamily="18" charset="0"/>
                </a:rPr>
                <a:t> </a:t>
              </a:r>
              <a:r>
                <a:rPr lang="en-US" sz="2200" dirty="0" smtClean="0">
                  <a:cs typeface="Times New Roman" pitchFamily="18" charset="0"/>
                </a:rPr>
                <a:t>cos(</a:t>
              </a:r>
              <a:r>
                <a:rPr lang="en-US" sz="2200" i="1" dirty="0" smtClean="0">
                  <a:cs typeface="Times New Roman" pitchFamily="18" charset="0"/>
                </a:rPr>
                <a:t>t</a:t>
              </a:r>
              <a:r>
                <a:rPr lang="ru-RU" sz="2200" i="1" dirty="0" smtClean="0">
                  <a:cs typeface="Times New Roman" pitchFamily="18" charset="0"/>
                </a:rPr>
                <a:t> </a:t>
              </a:r>
              <a:r>
                <a:rPr lang="en-US" sz="2200" i="1" dirty="0" smtClean="0">
                  <a:cs typeface="Times New Roman" pitchFamily="18" charset="0"/>
                </a:rPr>
                <a:t>–</a:t>
              </a:r>
              <a:r>
                <a:rPr lang="ru-RU" sz="2200" i="1" dirty="0" smtClean="0">
                  <a:cs typeface="Times New Roman" pitchFamily="18" charset="0"/>
                </a:rPr>
                <a:t> </a:t>
              </a:r>
              <a:r>
                <a:rPr lang="en-US" sz="2200" dirty="0" smtClean="0">
                  <a:cs typeface="Times New Roman" pitchFamily="18" charset="0"/>
                </a:rPr>
                <a:t>(</a:t>
              </a:r>
              <a:r>
                <a:rPr lang="ru-RU" sz="2200" dirty="0"/>
                <a:t>90</a:t>
              </a:r>
              <a:r>
                <a:rPr lang="ru-RU" sz="2200" baseline="30000" dirty="0"/>
                <a:t>о</a:t>
              </a:r>
              <a:r>
                <a:rPr lang="en-US" sz="2200" dirty="0">
                  <a:cs typeface="Times New Roman" pitchFamily="18" charset="0"/>
                </a:rPr>
                <a:t>–</a:t>
              </a:r>
              <a:r>
                <a:rPr lang="en-US" sz="2200" i="1" dirty="0" err="1">
                  <a:cs typeface="Times New Roman" pitchFamily="18" charset="0"/>
                </a:rPr>
                <a:t>mt</a:t>
              </a:r>
              <a:r>
                <a:rPr lang="en-US" sz="2200" dirty="0" smtClean="0">
                  <a:cs typeface="Times New Roman" pitchFamily="18" charset="0"/>
                </a:rPr>
                <a:t>))</a:t>
              </a:r>
              <a:r>
                <a:rPr lang="ru-RU" sz="2200" dirty="0" smtClean="0">
                  <a:cs typeface="Times New Roman" pitchFamily="18" charset="0"/>
                </a:rPr>
                <a:t> </a:t>
              </a:r>
              <a:r>
                <a:rPr lang="en-US" sz="2200" dirty="0" smtClean="0">
                  <a:cs typeface="Times New Roman" pitchFamily="18" charset="0"/>
                </a:rPr>
                <a:t>= </a:t>
              </a:r>
              <a:r>
                <a:rPr lang="en-US" sz="2200" dirty="0">
                  <a:cs typeface="Times New Roman" pitchFamily="18" charset="0"/>
                </a:rPr>
                <a:t>sin(</a:t>
              </a:r>
              <a:r>
                <a:rPr lang="en-US" sz="2200" i="1" dirty="0" err="1">
                  <a:cs typeface="Times New Roman" pitchFamily="18" charset="0"/>
                </a:rPr>
                <a:t>t+mt</a:t>
              </a:r>
              <a:r>
                <a:rPr lang="en-US" sz="2200" dirty="0">
                  <a:cs typeface="Times New Roman" pitchFamily="18" charset="0"/>
                </a:rPr>
                <a:t>).</a:t>
              </a:r>
            </a:p>
            <a:p>
              <a:pPr algn="just" eaLnBrk="1" hangingPunct="1">
                <a:spcBef>
                  <a:spcPts val="0"/>
                </a:spcBef>
              </a:pPr>
              <a:r>
                <a:rPr lang="ru-RU" sz="2200" dirty="0">
                  <a:cs typeface="Times New Roman" pitchFamily="18" charset="0"/>
                </a:rPr>
                <a:t>Учитывая, что </a:t>
              </a:r>
              <a:r>
                <a:rPr lang="en-US" sz="2200" i="1" dirty="0">
                  <a:cs typeface="Times New Roman" pitchFamily="18" charset="0"/>
                </a:rPr>
                <a:t>x</a:t>
              </a:r>
              <a:r>
                <a:rPr lang="ru-RU" sz="2200" dirty="0">
                  <a:cs typeface="Times New Roman" pitchFamily="18" charset="0"/>
                </a:rPr>
                <a:t> = </a:t>
              </a:r>
              <a:r>
                <a:rPr lang="en-US" sz="2200" i="1" dirty="0">
                  <a:cs typeface="Times New Roman" pitchFamily="18" charset="0"/>
                </a:rPr>
                <a:t>OC</a:t>
              </a:r>
              <a:r>
                <a:rPr lang="ru-RU" sz="2200" dirty="0">
                  <a:cs typeface="Times New Roman" pitchFamily="18" charset="0"/>
                </a:rPr>
                <a:t> </a:t>
              </a:r>
              <a:r>
                <a:rPr lang="en-US" sz="2200" dirty="0">
                  <a:cs typeface="Times New Roman" pitchFamily="18" charset="0"/>
                </a:rPr>
                <a:t>+</a:t>
              </a:r>
              <a:r>
                <a:rPr lang="ru-RU" sz="2200" dirty="0">
                  <a:cs typeface="Times New Roman" pitchFamily="18" charset="0"/>
                </a:rPr>
                <a:t> </a:t>
              </a:r>
              <a:r>
                <a:rPr lang="en-US" sz="2200" i="1" dirty="0">
                  <a:cs typeface="Times New Roman" pitchFamily="18" charset="0"/>
                </a:rPr>
                <a:t>CP</a:t>
              </a:r>
              <a:r>
                <a:rPr lang="ru-RU" sz="2200" dirty="0">
                  <a:cs typeface="Times New Roman" pitchFamily="18" charset="0"/>
                </a:rPr>
                <a:t>, </a:t>
              </a:r>
              <a:r>
                <a:rPr lang="en-US" sz="2200" i="1" dirty="0">
                  <a:cs typeface="Times New Roman" pitchFamily="18" charset="0"/>
                </a:rPr>
                <a:t>y</a:t>
              </a:r>
              <a:r>
                <a:rPr lang="ru-RU" sz="2200" dirty="0">
                  <a:cs typeface="Times New Roman" pitchFamily="18" charset="0"/>
                </a:rPr>
                <a:t> = </a:t>
              </a:r>
              <a:r>
                <a:rPr lang="en-US" sz="2200" i="1" dirty="0">
                  <a:cs typeface="Times New Roman" pitchFamily="18" charset="0"/>
                </a:rPr>
                <a:t>O</a:t>
              </a:r>
              <a:r>
                <a:rPr lang="ru-RU" sz="2200" baseline="-30000" dirty="0">
                  <a:cs typeface="Times New Roman" pitchFamily="18" charset="0"/>
                </a:rPr>
                <a:t>1</a:t>
              </a:r>
              <a:r>
                <a:rPr lang="en-US" sz="2200" i="1" dirty="0">
                  <a:cs typeface="Times New Roman" pitchFamily="18" charset="0"/>
                </a:rPr>
                <a:t>C</a:t>
              </a:r>
              <a:r>
                <a:rPr lang="ru-RU" sz="2200" dirty="0">
                  <a:cs typeface="Times New Roman" pitchFamily="18" charset="0"/>
                </a:rPr>
                <a:t> -  </a:t>
              </a:r>
              <a:r>
                <a:rPr lang="en-US" sz="2200" i="1" dirty="0">
                  <a:cs typeface="Times New Roman" pitchFamily="18" charset="0"/>
                </a:rPr>
                <a:t>O</a:t>
              </a:r>
              <a:r>
                <a:rPr lang="ru-RU" sz="2200" baseline="-30000" dirty="0">
                  <a:cs typeface="Times New Roman" pitchFamily="18" charset="0"/>
                </a:rPr>
                <a:t>1</a:t>
              </a:r>
              <a:r>
                <a:rPr lang="en-US" sz="2200" i="1" dirty="0">
                  <a:cs typeface="Times New Roman" pitchFamily="18" charset="0"/>
                </a:rPr>
                <a:t>Q</a:t>
              </a:r>
              <a:r>
                <a:rPr lang="ru-RU" sz="2200" dirty="0">
                  <a:cs typeface="Times New Roman" pitchFamily="18" charset="0"/>
                </a:rPr>
                <a:t>, получаем параметрические уравнения эпициклоиды</a:t>
              </a:r>
            </a:p>
          </p:txBody>
        </p:sp>
      </p:grpSp>
      <p:pic>
        <p:nvPicPr>
          <p:cNvPr id="3277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525838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1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Кардиоида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В </a:t>
            </a:r>
            <a:r>
              <a:rPr lang="ru-RU" sz="2800" dirty="0">
                <a:cs typeface="Times New Roman" pitchFamily="18" charset="0"/>
              </a:rPr>
              <a:t>частности, если </a:t>
            </a:r>
            <a:r>
              <a:rPr lang="en-US" sz="2800" i="1" dirty="0">
                <a:cs typeface="Times New Roman" pitchFamily="18" charset="0"/>
              </a:rPr>
              <a:t>m</a:t>
            </a:r>
            <a:r>
              <a:rPr lang="ru-RU" sz="2800" i="1" dirty="0">
                <a:cs typeface="Times New Roman" pitchFamily="18" charset="0"/>
              </a:rPr>
              <a:t> = </a:t>
            </a:r>
            <a:r>
              <a:rPr lang="ru-RU" sz="2800" dirty="0">
                <a:cs typeface="Times New Roman" pitchFamily="18" charset="0"/>
              </a:rPr>
              <a:t>1, параметрические уравнения кардиоиды имеют вид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33798" name="Object 9"/>
          <p:cNvGraphicFramePr>
            <a:graphicFrameLocks noChangeAspect="1"/>
          </p:cNvGraphicFramePr>
          <p:nvPr/>
        </p:nvGraphicFramePr>
        <p:xfrm>
          <a:off x="2971800" y="1828800"/>
          <a:ext cx="28575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6" name="Equation" r:id="rId4" imgW="2857500" imgH="863600" progId="Equation.DSMT4">
                  <p:embed/>
                </p:oleObj>
              </mc:Choice>
              <mc:Fallback>
                <p:oleObj name="Equation" r:id="rId4" imgW="2857500" imgH="86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828800"/>
                        <a:ext cx="28575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3525838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637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Эпициклоида (</a:t>
            </a:r>
            <a:r>
              <a:rPr lang="en-US" sz="3600" i="1" smtClean="0">
                <a:solidFill>
                  <a:srgbClr val="FF3300"/>
                </a:solidFill>
              </a:rPr>
              <a:t>m</a:t>
            </a:r>
            <a:r>
              <a:rPr lang="en-US" sz="3600" smtClean="0">
                <a:solidFill>
                  <a:srgbClr val="FF3300"/>
                </a:solidFill>
              </a:rPr>
              <a:t> = 2/3)</a:t>
            </a:r>
            <a:endParaRPr lang="ru-RU" sz="3600" smtClean="0">
              <a:solidFill>
                <a:srgbClr val="FF33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9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/>
              <a:t>П</a:t>
            </a:r>
            <a:r>
              <a:rPr lang="ru-RU" sz="2800">
                <a:cs typeface="Times New Roman" pitchFamily="18" charset="0"/>
              </a:rPr>
              <a:t>араметрические уравнения </a:t>
            </a:r>
            <a:r>
              <a:rPr lang="ru-RU" sz="2800"/>
              <a:t>эпициклоиды</a:t>
            </a:r>
            <a:r>
              <a:rPr lang="ru-RU" sz="2800">
                <a:cs typeface="Times New Roman" pitchFamily="18" charset="0"/>
              </a:rPr>
              <a:t> имеют вид</a:t>
            </a:r>
            <a:endParaRPr lang="en-US" sz="2800">
              <a:cs typeface="Times New Roman" pitchFamily="18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34822" name="Object 9"/>
          <p:cNvGraphicFramePr>
            <a:graphicFrameLocks noChangeAspect="1"/>
          </p:cNvGraphicFramePr>
          <p:nvPr/>
        </p:nvGraphicFramePr>
        <p:xfrm>
          <a:off x="3048000" y="1219200"/>
          <a:ext cx="28829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9" name="Equation" r:id="rId4" imgW="2882900" imgH="1460500" progId="Equation.DSMT4">
                  <p:embed/>
                </p:oleObj>
              </mc:Choice>
              <mc:Fallback>
                <p:oleObj name="Equation" r:id="rId4" imgW="2882900" imgH="146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19200"/>
                        <a:ext cx="2882900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95588"/>
            <a:ext cx="4495800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193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Удлиненная эпициклоида (</a:t>
            </a:r>
            <a:r>
              <a:rPr lang="en-US" sz="3600" i="1" smtClean="0">
                <a:solidFill>
                  <a:srgbClr val="FF3300"/>
                </a:solidFill>
              </a:rPr>
              <a:t>m</a:t>
            </a:r>
            <a:r>
              <a:rPr lang="en-US" sz="3600" smtClean="0">
                <a:solidFill>
                  <a:srgbClr val="FF3300"/>
                </a:solidFill>
              </a:rPr>
              <a:t> = 2/3)</a:t>
            </a:r>
            <a:endParaRPr lang="ru-RU" sz="3600" smtClean="0">
              <a:solidFill>
                <a:srgbClr val="FF3300"/>
              </a:solidFill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/>
              <a:t>	П</a:t>
            </a:r>
            <a:r>
              <a:rPr lang="ru-RU" sz="2800" dirty="0" smtClean="0">
                <a:cs typeface="Times New Roman" pitchFamily="18" charset="0"/>
              </a:rPr>
              <a:t>араметрические </a:t>
            </a:r>
            <a:r>
              <a:rPr lang="ru-RU" sz="2800" dirty="0">
                <a:cs typeface="Times New Roman" pitchFamily="18" charset="0"/>
              </a:rPr>
              <a:t>уравнения </a:t>
            </a:r>
            <a:r>
              <a:rPr lang="ru-RU" sz="2800" dirty="0"/>
              <a:t>удлиненной эпициклоиды</a:t>
            </a:r>
            <a:r>
              <a:rPr lang="ru-RU" sz="2800" dirty="0">
                <a:cs typeface="Times New Roman" pitchFamily="18" charset="0"/>
              </a:rPr>
              <a:t> имеют вид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3584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786167"/>
              </p:ext>
            </p:extLst>
          </p:nvPr>
        </p:nvGraphicFramePr>
        <p:xfrm>
          <a:off x="4455319" y="1277143"/>
          <a:ext cx="26670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4" name="Equation" r:id="rId4" imgW="2667000" imgH="1460500" progId="Equation.DSMT4">
                  <p:embed/>
                </p:oleObj>
              </mc:Choice>
              <mc:Fallback>
                <p:oleObj name="Equation" r:id="rId4" imgW="2667000" imgH="146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5319" y="1277143"/>
                        <a:ext cx="2667000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09863"/>
            <a:ext cx="4033838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20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Эпициклоида (</a:t>
            </a:r>
            <a:r>
              <a:rPr lang="en-US" sz="3600" i="1" smtClean="0">
                <a:solidFill>
                  <a:srgbClr val="FF3300"/>
                </a:solidFill>
              </a:rPr>
              <a:t>m</a:t>
            </a:r>
            <a:r>
              <a:rPr lang="en-US" sz="3600" smtClean="0">
                <a:solidFill>
                  <a:srgbClr val="FF3300"/>
                </a:solidFill>
              </a:rPr>
              <a:t> = 2/</a:t>
            </a:r>
            <a:r>
              <a:rPr lang="ru-RU" sz="3600" smtClean="0">
                <a:solidFill>
                  <a:srgbClr val="FF3300"/>
                </a:solidFill>
              </a:rPr>
              <a:t>5</a:t>
            </a:r>
            <a:r>
              <a:rPr lang="en-US" sz="3600" smtClean="0">
                <a:solidFill>
                  <a:srgbClr val="FF3300"/>
                </a:solidFill>
              </a:rPr>
              <a:t>)</a:t>
            </a:r>
            <a:endParaRPr lang="ru-RU" sz="3600" smtClean="0">
              <a:solidFill>
                <a:srgbClr val="FF3300"/>
              </a:solidFill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9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/>
              <a:t>П</a:t>
            </a:r>
            <a:r>
              <a:rPr lang="ru-RU" sz="2800">
                <a:cs typeface="Times New Roman" pitchFamily="18" charset="0"/>
              </a:rPr>
              <a:t>араметрические уравнения </a:t>
            </a:r>
            <a:r>
              <a:rPr lang="ru-RU" sz="2800"/>
              <a:t>эпициклоиды</a:t>
            </a:r>
            <a:r>
              <a:rPr lang="ru-RU" sz="2800">
                <a:cs typeface="Times New Roman" pitchFamily="18" charset="0"/>
              </a:rPr>
              <a:t> имеют вид</a:t>
            </a:r>
            <a:endParaRPr lang="en-US" sz="2800">
              <a:cs typeface="Times New Roman" pitchFamily="18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687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3440113" cy="343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6871" name="Object 10"/>
          <p:cNvGraphicFramePr>
            <a:graphicFrameLocks noChangeAspect="1"/>
          </p:cNvGraphicFramePr>
          <p:nvPr/>
        </p:nvGraphicFramePr>
        <p:xfrm>
          <a:off x="3035300" y="1295400"/>
          <a:ext cx="29083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7" name="Equation" r:id="rId5" imgW="2908300" imgH="1460500" progId="Equation.DSMT4">
                  <p:embed/>
                </p:oleObj>
              </mc:Choice>
              <mc:Fallback>
                <p:oleObj name="Equation" r:id="rId5" imgW="2908300" imgH="146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5300" y="1295400"/>
                        <a:ext cx="2908300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16085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Гипоциклоиды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6858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Так </a:t>
            </a:r>
            <a:r>
              <a:rPr lang="ru-RU" sz="2800" dirty="0">
                <a:cs typeface="Times New Roman" pitchFamily="18" charset="0"/>
              </a:rPr>
              <a:t>же как и для эпициклоиды показывается, что уравнения гипоциклоиды имеют вид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378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38873"/>
              </p:ext>
            </p:extLst>
          </p:nvPr>
        </p:nvGraphicFramePr>
        <p:xfrm>
          <a:off x="1547664" y="1693863"/>
          <a:ext cx="5906215" cy="1100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3" name="Equation" r:id="rId4" imgW="4635500" imgH="863600" progId="Equation.DSMT4">
                  <p:embed/>
                </p:oleObj>
              </mc:Choice>
              <mc:Fallback>
                <p:oleObj name="Equation" r:id="rId4" imgW="4635500" imgH="86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693863"/>
                        <a:ext cx="5906215" cy="1100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3547320" cy="35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90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Астроида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0" y="5334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В </a:t>
            </a:r>
            <a:r>
              <a:rPr lang="ru-RU" sz="2800" dirty="0">
                <a:cs typeface="Times New Roman" pitchFamily="18" charset="0"/>
              </a:rPr>
              <a:t>частности, параметрические уравнения астроиды (</a:t>
            </a:r>
            <a:r>
              <a:rPr lang="ru-RU" sz="2800" i="1" dirty="0">
                <a:cs typeface="Times New Roman" pitchFamily="18" charset="0"/>
              </a:rPr>
              <a:t>m</a:t>
            </a:r>
            <a:r>
              <a:rPr lang="ru-RU" sz="2800" dirty="0">
                <a:cs typeface="Times New Roman" pitchFamily="18" charset="0"/>
              </a:rPr>
              <a:t>=</a:t>
            </a:r>
            <a:r>
              <a:rPr lang="ru-RU" sz="2800" dirty="0"/>
              <a:t>1/4</a:t>
            </a:r>
            <a:r>
              <a:rPr lang="ru-RU" sz="2800" dirty="0">
                <a:cs typeface="Times New Roman" pitchFamily="18" charset="0"/>
              </a:rPr>
              <a:t>), имеют вид</a:t>
            </a:r>
            <a:r>
              <a:rPr lang="ru-RU" sz="2800" dirty="0"/>
              <a:t> </a:t>
            </a:r>
          </a:p>
        </p:txBody>
      </p:sp>
      <p:graphicFrame>
        <p:nvGraphicFramePr>
          <p:cNvPr id="38918" name="Object 8"/>
          <p:cNvGraphicFramePr>
            <a:graphicFrameLocks noChangeAspect="1"/>
          </p:cNvGraphicFramePr>
          <p:nvPr/>
        </p:nvGraphicFramePr>
        <p:xfrm>
          <a:off x="2971800" y="1447800"/>
          <a:ext cx="30988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7" name="Equation" r:id="rId4" imgW="3098800" imgH="1600200" progId="Equation.DSMT4">
                  <p:embed/>
                </p:oleObj>
              </mc:Choice>
              <mc:Fallback>
                <p:oleObj name="Equation" r:id="rId4" imgW="3098800" imgH="160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447800"/>
                        <a:ext cx="30988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3048000"/>
            <a:ext cx="3573173" cy="354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220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Кривая Штейнера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0" y="6096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Параметрические </a:t>
            </a:r>
            <a:r>
              <a:rPr lang="ru-RU" sz="2800" dirty="0">
                <a:cs typeface="Times New Roman" pitchFamily="18" charset="0"/>
              </a:rPr>
              <a:t>уравнения кривой Штейнера (</a:t>
            </a:r>
            <a:r>
              <a:rPr lang="en-US" sz="2800" i="1" dirty="0">
                <a:cs typeface="Times New Roman" pitchFamily="18" charset="0"/>
              </a:rPr>
              <a:t>m</a:t>
            </a:r>
            <a:r>
              <a:rPr lang="ru-RU" sz="2800" i="1" dirty="0">
                <a:cs typeface="Times New Roman" pitchFamily="18" charset="0"/>
              </a:rPr>
              <a:t>=</a:t>
            </a:r>
            <a:r>
              <a:rPr lang="ru-RU" sz="2800" dirty="0"/>
              <a:t>1/3</a:t>
            </a:r>
            <a:r>
              <a:rPr lang="ru-RU" sz="2800" dirty="0">
                <a:cs typeface="Times New Roman" pitchFamily="18" charset="0"/>
              </a:rPr>
              <a:t>), имеют вид</a:t>
            </a:r>
            <a:endParaRPr lang="en-US" sz="2800" dirty="0">
              <a:cs typeface="Times New Roman" pitchFamily="18" charset="0"/>
            </a:endParaRPr>
          </a:p>
        </p:txBody>
      </p:sp>
      <p:graphicFrame>
        <p:nvGraphicFramePr>
          <p:cNvPr id="3994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046498"/>
              </p:ext>
            </p:extLst>
          </p:nvPr>
        </p:nvGraphicFramePr>
        <p:xfrm>
          <a:off x="3386138" y="1340767"/>
          <a:ext cx="3516796" cy="183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1" name="Equation" r:id="rId4" imgW="3073400" imgH="1600200" progId="Equation.DSMT4">
                  <p:embed/>
                </p:oleObj>
              </mc:Choice>
              <mc:Fallback>
                <p:oleObj name="Equation" r:id="rId4" imgW="3073400" imgH="160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6138" y="1340767"/>
                        <a:ext cx="3516796" cy="1831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00400"/>
            <a:ext cx="3603848" cy="355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507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FF3300"/>
                </a:solidFill>
              </a:rPr>
              <a:t>Гипоциклоида (</a:t>
            </a:r>
            <a:r>
              <a:rPr lang="en-US" sz="3600" i="1" smtClean="0">
                <a:solidFill>
                  <a:srgbClr val="FF3300"/>
                </a:solidFill>
              </a:rPr>
              <a:t>m</a:t>
            </a:r>
            <a:r>
              <a:rPr lang="en-US" sz="3600" smtClean="0">
                <a:solidFill>
                  <a:srgbClr val="FF3300"/>
                </a:solidFill>
              </a:rPr>
              <a:t> = 2/5)</a:t>
            </a:r>
            <a:endParaRPr lang="ru-RU" sz="3600" smtClean="0">
              <a:solidFill>
                <a:srgbClr val="FF3300"/>
              </a:solidFill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6096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Параметрические </a:t>
            </a:r>
            <a:r>
              <a:rPr lang="ru-RU" sz="2800" dirty="0">
                <a:cs typeface="Times New Roman" pitchFamily="18" charset="0"/>
              </a:rPr>
              <a:t>уравнения </a:t>
            </a:r>
            <a:r>
              <a:rPr lang="ru-RU" sz="2800" dirty="0"/>
              <a:t>гипоциклоиды</a:t>
            </a:r>
            <a:r>
              <a:rPr lang="ru-RU" sz="2800" dirty="0">
                <a:cs typeface="Times New Roman" pitchFamily="18" charset="0"/>
              </a:rPr>
              <a:t> (</a:t>
            </a:r>
            <a:r>
              <a:rPr lang="en-US" sz="2800" i="1" dirty="0">
                <a:cs typeface="Times New Roman" pitchFamily="18" charset="0"/>
              </a:rPr>
              <a:t>m</a:t>
            </a:r>
            <a:r>
              <a:rPr lang="ru-RU" sz="2800" dirty="0">
                <a:cs typeface="Times New Roman" pitchFamily="18" charset="0"/>
              </a:rPr>
              <a:t>=</a:t>
            </a:r>
            <a:r>
              <a:rPr lang="ru-RU" sz="2800" dirty="0"/>
              <a:t>2/5</a:t>
            </a:r>
            <a:r>
              <a:rPr lang="ru-RU" sz="2800" dirty="0">
                <a:cs typeface="Times New Roman" pitchFamily="18" charset="0"/>
              </a:rPr>
              <a:t>), имеют вид</a:t>
            </a:r>
            <a:endParaRPr lang="en-US" sz="2800" dirty="0">
              <a:cs typeface="Times New Roman" pitchFamily="18" charset="0"/>
            </a:endParaRPr>
          </a:p>
        </p:txBody>
      </p:sp>
      <p:graphicFrame>
        <p:nvGraphicFramePr>
          <p:cNvPr id="4096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780954"/>
              </p:ext>
            </p:extLst>
          </p:nvPr>
        </p:nvGraphicFramePr>
        <p:xfrm>
          <a:off x="3491879" y="1226810"/>
          <a:ext cx="3209829" cy="162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4" name="Equation" r:id="rId4" imgW="2882900" imgH="1460500" progId="Equation.DSMT4">
                  <p:embed/>
                </p:oleObj>
              </mc:Choice>
              <mc:Fallback>
                <p:oleObj name="Equation" r:id="rId4" imgW="2882900" imgH="146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79" y="1226810"/>
                        <a:ext cx="3209829" cy="162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952"/>
            <a:ext cx="3853408" cy="375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66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ru-RU" sz="3600">
                <a:solidFill>
                  <a:srgbClr val="FF3300"/>
                </a:solidFill>
              </a:rPr>
              <a:t>Полярные координаты</a:t>
            </a:r>
          </a:p>
        </p:txBody>
      </p:sp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0" y="6096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Пусть </a:t>
            </a:r>
            <a:r>
              <a:rPr lang="ru-RU" dirty="0">
                <a:cs typeface="Times New Roman" pitchFamily="18" charset="0"/>
              </a:rPr>
              <a:t>на плоскости задана координатная прямая с выделенной точкой </a:t>
            </a:r>
            <a:r>
              <a:rPr lang="ru-RU" i="1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и единичным отрезком </a:t>
            </a:r>
            <a:r>
              <a:rPr lang="ru-RU" i="1" dirty="0">
                <a:cs typeface="Times New Roman" pitchFamily="18" charset="0"/>
              </a:rPr>
              <a:t>ОЕ</a:t>
            </a:r>
            <a:r>
              <a:rPr lang="ru-RU" dirty="0">
                <a:cs typeface="Times New Roman" pitchFamily="18" charset="0"/>
              </a:rPr>
              <a:t>. Эта прямая в данном случае будет называться</a:t>
            </a:r>
            <a:r>
              <a:rPr lang="ru-RU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полярной осью</a:t>
            </a:r>
            <a:r>
              <a:rPr lang="ru-RU" dirty="0">
                <a:cs typeface="Times New Roman" pitchFamily="18" charset="0"/>
              </a:rPr>
              <a:t>. Точка </a:t>
            </a:r>
            <a:r>
              <a:rPr lang="en-US" i="1" dirty="0">
                <a:cs typeface="Times New Roman" pitchFamily="18" charset="0"/>
              </a:rPr>
              <a:t>O </a:t>
            </a:r>
            <a:r>
              <a:rPr lang="ru-RU" dirty="0">
                <a:cs typeface="Times New Roman" pitchFamily="18" charset="0"/>
              </a:rPr>
              <a:t>называется</a:t>
            </a:r>
            <a:r>
              <a:rPr lang="ru-RU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полюсом</a:t>
            </a:r>
            <a:r>
              <a:rPr lang="ru-RU" dirty="0">
                <a:cs typeface="Times New Roman" pitchFamily="18" charset="0"/>
              </a:rPr>
              <a:t>.</a:t>
            </a:r>
            <a:r>
              <a:rPr lang="ru-RU" b="1" i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9" name="Text Box 99"/>
              <p:cNvSpPr txBox="1">
                <a:spLocks noChangeArrowheads="1"/>
              </p:cNvSpPr>
              <p:nvPr/>
            </p:nvSpPr>
            <p:spPr bwMode="auto">
              <a:xfrm>
                <a:off x="76200" y="1676400"/>
                <a:ext cx="9067800" cy="20180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3300"/>
                    </a:solidFill>
                    <a:cs typeface="Times New Roman" pitchFamily="18" charset="0"/>
                  </a:rPr>
                  <a:t>Полярными координатами</a:t>
                </a:r>
                <a:r>
                  <a:rPr lang="ru-RU" dirty="0">
                    <a:solidFill>
                      <a:schemeClr val="accent1"/>
                    </a:solidFill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точки </a:t>
                </a:r>
                <a:r>
                  <a:rPr lang="ru-RU" i="1" dirty="0">
                    <a:cs typeface="Times New Roman" pitchFamily="18" charset="0"/>
                  </a:rPr>
                  <a:t>А</a:t>
                </a:r>
                <a:r>
                  <a:rPr lang="ru-RU" dirty="0">
                    <a:cs typeface="Times New Roman" pitchFamily="18" charset="0"/>
                  </a:rPr>
                  <a:t> на плоскости с заданной полярной осью называется пара (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), где 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:r>
                  <a:rPr lang="ru-RU" dirty="0">
                    <a:cs typeface="Times New Roman" pitchFamily="18" charset="0"/>
                  </a:rPr>
                  <a:t> - расстояние от точки </a:t>
                </a:r>
                <a:r>
                  <a:rPr lang="ru-RU" i="1" dirty="0">
                    <a:cs typeface="Times New Roman" pitchFamily="18" charset="0"/>
                  </a:rPr>
                  <a:t>А</a:t>
                </a:r>
                <a:r>
                  <a:rPr lang="ru-RU" dirty="0">
                    <a:cs typeface="Times New Roman" pitchFamily="18" charset="0"/>
                  </a:rPr>
                  <a:t> до точки </a:t>
                </a:r>
                <a:r>
                  <a:rPr lang="ru-RU" i="1" dirty="0">
                    <a:cs typeface="Times New Roman" pitchFamily="18" charset="0"/>
                  </a:rPr>
                  <a:t>О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 - угол между полярной осью и вектором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ru-RU" dirty="0" smtClean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отсчитываемый в направлении против часовой стрелки, если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 &gt; 0 и по часовой стрелке, если </a:t>
                </a:r>
                <a:r>
                  <a:rPr lang="ru-RU" dirty="0"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ru-RU" dirty="0">
                    <a:cs typeface="Times New Roman" pitchFamily="18" charset="0"/>
                  </a:rPr>
                  <a:t> &lt; 0.</a:t>
                </a:r>
              </a:p>
            </p:txBody>
          </p:sp>
        </mc:Choice>
        <mc:Fallback xmlns="">
          <p:sp>
            <p:nvSpPr>
              <p:cNvPr id="92259" name="Text 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1676400"/>
                <a:ext cx="9067800" cy="2018053"/>
              </a:xfrm>
              <a:prstGeom prst="rect">
                <a:avLst/>
              </a:prstGeom>
              <a:blipFill>
                <a:blip r:embed="rId3"/>
                <a:stretch>
                  <a:fillRect l="-1076" t="-2417" r="-1009" b="-45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63" name="Text Box 103"/>
          <p:cNvSpPr txBox="1">
            <a:spLocks noChangeArrowheads="1"/>
          </p:cNvSpPr>
          <p:nvPr/>
        </p:nvSpPr>
        <p:spPr bwMode="auto">
          <a:xfrm>
            <a:off x="3581400" y="3657600"/>
            <a:ext cx="5562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При этом первая координата </a:t>
            </a:r>
            <a:r>
              <a:rPr lang="en-US" i="1">
                <a:cs typeface="Times New Roman" pitchFamily="18" charset="0"/>
              </a:rPr>
              <a:t>r</a:t>
            </a:r>
            <a:r>
              <a:rPr lang="ru-RU">
                <a:cs typeface="Times New Roman" pitchFamily="18" charset="0"/>
              </a:rPr>
              <a:t> называется</a:t>
            </a: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>
                <a:solidFill>
                  <a:srgbClr val="FF3300"/>
                </a:solidFill>
                <a:cs typeface="Times New Roman" pitchFamily="18" charset="0"/>
              </a:rPr>
              <a:t>полярным радиусом</a:t>
            </a:r>
            <a:r>
              <a:rPr lang="ru-RU">
                <a:cs typeface="Times New Roman" pitchFamily="18" charset="0"/>
              </a:rPr>
              <a:t>, а вторая </a:t>
            </a:r>
            <a:r>
              <a:rPr lang="ru-RU">
                <a:cs typeface="Times New Roman" pitchFamily="18" charset="0"/>
                <a:sym typeface="Symbol" pitchFamily="18" charset="2"/>
              </a:rPr>
              <a:t></a:t>
            </a:r>
            <a:r>
              <a:rPr lang="ru-RU">
                <a:cs typeface="Times New Roman" pitchFamily="18" charset="0"/>
              </a:rPr>
              <a:t> -</a:t>
            </a:r>
            <a:r>
              <a:rPr lang="ru-RU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>
                <a:solidFill>
                  <a:srgbClr val="FF3300"/>
                </a:solidFill>
                <a:cs typeface="Times New Roman" pitchFamily="18" charset="0"/>
              </a:rPr>
              <a:t>полярным углом</a:t>
            </a:r>
            <a:r>
              <a:rPr lang="ru-RU">
                <a:cs typeface="Times New Roman" pitchFamily="18" charset="0"/>
              </a:rPr>
              <a:t>. Полярный угол  можно задавать в градусах или радианах.</a:t>
            </a:r>
          </a:p>
        </p:txBody>
      </p:sp>
      <p:pic>
        <p:nvPicPr>
          <p:cNvPr id="92264" name="Picture 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0"/>
            <a:ext cx="3484563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7285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ru-RU" sz="3600">
                <a:solidFill>
                  <a:srgbClr val="FF3300"/>
                </a:solidFill>
              </a:rPr>
              <a:t>Полярные координаты</a:t>
            </a:r>
          </a:p>
        </p:txBody>
      </p:sp>
      <p:sp>
        <p:nvSpPr>
          <p:cNvPr id="491523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Если на плоскости задана декартова система координат, то обычно за полюс принимается начало координат и за полярную ось – ось </a:t>
            </a:r>
            <a:r>
              <a:rPr lang="en-US" i="1" dirty="0">
                <a:cs typeface="Times New Roman" pitchFamily="18" charset="0"/>
              </a:rPr>
              <a:t>Ox</a:t>
            </a:r>
            <a:r>
              <a:rPr lang="ru-RU" dirty="0">
                <a:cs typeface="Times New Roman" pitchFamily="18" charset="0"/>
              </a:rPr>
              <a:t>. В этом случае каждой точке плоскости с декартовыми координатами (</a:t>
            </a:r>
            <a:r>
              <a:rPr lang="en-US" i="1" dirty="0">
                <a:cs typeface="Times New Roman" pitchFamily="18" charset="0"/>
              </a:rPr>
              <a:t>x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y</a:t>
            </a:r>
            <a:r>
              <a:rPr lang="ru-RU" dirty="0">
                <a:cs typeface="Times New Roman" pitchFamily="18" charset="0"/>
              </a:rPr>
              <a:t>) можно сопоставить полярные координаты (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dirty="0">
                <a:cs typeface="Times New Roman" pitchFamily="18" charset="0"/>
              </a:rPr>
              <a:t>). При этом декартовы координаты выражаются через полярные по формулам:</a:t>
            </a:r>
          </a:p>
        </p:txBody>
      </p:sp>
      <p:sp>
        <p:nvSpPr>
          <p:cNvPr id="491526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5257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Наоборот, полярные координаты выражаются через декартовы по формулам:</a:t>
            </a:r>
          </a:p>
        </p:txBody>
      </p:sp>
      <p:graphicFrame>
        <p:nvGraphicFramePr>
          <p:cNvPr id="491528" name="Object 8"/>
          <p:cNvGraphicFramePr>
            <a:graphicFrameLocks noChangeAspect="1"/>
          </p:cNvGraphicFramePr>
          <p:nvPr/>
        </p:nvGraphicFramePr>
        <p:xfrm>
          <a:off x="4038600" y="2590800"/>
          <a:ext cx="15113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4" name="Equation" r:id="rId4" imgW="1511280" imgH="863280" progId="Equation.DSMT4">
                  <p:embed/>
                </p:oleObj>
              </mc:Choice>
              <mc:Fallback>
                <p:oleObj name="Equation" r:id="rId4" imgW="151128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590800"/>
                        <a:ext cx="15113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29" name="Object 9"/>
          <p:cNvGraphicFramePr>
            <a:graphicFrameLocks noChangeAspect="1"/>
          </p:cNvGraphicFramePr>
          <p:nvPr/>
        </p:nvGraphicFramePr>
        <p:xfrm>
          <a:off x="3962400" y="4876800"/>
          <a:ext cx="43688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5" name="Equation" r:id="rId6" imgW="4368600" imgH="1473120" progId="Equation.DSMT4">
                  <p:embed/>
                </p:oleObj>
              </mc:Choice>
              <mc:Fallback>
                <p:oleObj name="Equation" r:id="rId6" imgW="4368600" imgH="1473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876800"/>
                        <a:ext cx="436880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3505200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868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  <a:endParaRPr lang="ru-RU" sz="36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244" name="Text Box 4"/>
              <p:cNvSpPr txBox="1">
                <a:spLocks noChangeArrowheads="1"/>
              </p:cNvSpPr>
              <p:nvPr/>
            </p:nvSpPr>
            <p:spPr bwMode="auto">
              <a:xfrm>
                <a:off x="0" y="609600"/>
                <a:ext cx="9144000" cy="16705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800" dirty="0" smtClean="0">
                    <a:cs typeface="Times New Roman" pitchFamily="18" charset="0"/>
                  </a:rPr>
                  <a:t>	Для следующих точек с заданными полярными координатами найдите их декартовы координаты: а) (1,</a:t>
                </a:r>
                <a:r>
                  <a:rPr lang="en-US" sz="2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π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2800" dirty="0" smtClean="0">
                    <a:cs typeface="Times New Roman" pitchFamily="18" charset="0"/>
                  </a:rPr>
                  <a:t>); </a:t>
                </a:r>
                <a:r>
                  <a:rPr lang="ru-RU" sz="2800" dirty="0">
                    <a:cs typeface="Times New Roman" pitchFamily="18" charset="0"/>
                  </a:rPr>
                  <a:t>б) (2, </a:t>
                </a:r>
                <a14:m>
                  <m:oMath xmlns:m="http://schemas.openxmlformats.org/officeDocument/2006/math">
                    <m:r>
                      <a:rPr lang="ru-RU" sz="2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π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2800" dirty="0" smtClean="0">
                    <a:cs typeface="Times New Roman" pitchFamily="18" charset="0"/>
                  </a:rPr>
                  <a:t>).</a:t>
                </a:r>
                <a:endParaRPr lang="en-US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224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9600"/>
                <a:ext cx="9144000" cy="1670586"/>
              </a:xfrm>
              <a:prstGeom prst="rect">
                <a:avLst/>
              </a:prstGeom>
              <a:blipFill>
                <a:blip r:embed="rId3"/>
                <a:stretch>
                  <a:fillRect l="-1333" t="-3650" r="-1333" b="-36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11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3" name="Group 23"/>
          <p:cNvGrpSpPr>
            <a:grpSpLocks/>
          </p:cNvGrpSpPr>
          <p:nvPr/>
        </p:nvGrpSpPr>
        <p:grpSpPr bwMode="auto">
          <a:xfrm>
            <a:off x="152400" y="4747"/>
            <a:ext cx="3721100" cy="3719513"/>
            <a:chOff x="96" y="1584"/>
            <a:chExt cx="2344" cy="2343"/>
          </a:xfrm>
        </p:grpSpPr>
        <p:sp>
          <p:nvSpPr>
            <p:cNvPr id="522248" name="Text Box 8"/>
            <p:cNvSpPr txBox="1">
              <a:spLocks noChangeArrowheads="1"/>
            </p:cNvSpPr>
            <p:nvPr/>
          </p:nvSpPr>
          <p:spPr bwMode="auto">
            <a:xfrm>
              <a:off x="96" y="1632"/>
              <a:ext cx="220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solidFill>
                    <a:srgbClr val="FF3300"/>
                  </a:solidFill>
                </a:rPr>
                <a:t>Ответ:</a:t>
              </a:r>
              <a:r>
                <a:rPr lang="en-US" sz="3200">
                  <a:solidFill>
                    <a:srgbClr val="FF3300"/>
                  </a:solidFill>
                </a:rPr>
                <a:t> </a:t>
              </a:r>
              <a:r>
                <a:rPr lang="ru-RU" sz="3200">
                  <a:cs typeface="Times New Roman" pitchFamily="18" charset="0"/>
                </a:rPr>
                <a:t>а) (</a:t>
              </a:r>
              <a:r>
                <a:rPr lang="en-US" sz="3200">
                  <a:cs typeface="Times New Roman" pitchFamily="18" charset="0"/>
                </a:rPr>
                <a:t>    </a:t>
              </a:r>
              <a:r>
                <a:rPr lang="ru-RU" sz="3200">
                  <a:cs typeface="Times New Roman" pitchFamily="18" charset="0"/>
                </a:rPr>
                <a:t>, </a:t>
              </a:r>
              <a:r>
                <a:rPr lang="en-US" sz="3200">
                  <a:cs typeface="Times New Roman" pitchFamily="18" charset="0"/>
                </a:rPr>
                <a:t>      </a:t>
              </a:r>
              <a:r>
                <a:rPr lang="ru-RU" sz="3200">
                  <a:cs typeface="Times New Roman" pitchFamily="18" charset="0"/>
                </a:rPr>
                <a:t>); </a:t>
              </a:r>
            </a:p>
          </p:txBody>
        </p:sp>
        <p:graphicFrame>
          <p:nvGraphicFramePr>
            <p:cNvPr id="522249" name="Object 9"/>
            <p:cNvGraphicFramePr>
              <a:graphicFrameLocks noChangeAspect="1"/>
            </p:cNvGraphicFramePr>
            <p:nvPr/>
          </p:nvGraphicFramePr>
          <p:xfrm>
            <a:off x="1296" y="1584"/>
            <a:ext cx="152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35" name="Equation" r:id="rId4" imgW="241200" imgH="723600" progId="Equation.DSMT4">
                    <p:embed/>
                  </p:oleObj>
                </mc:Choice>
                <mc:Fallback>
                  <p:oleObj name="Equation" r:id="rId4" imgW="241200" imgH="723600" progId="Equation.DSMT4">
                    <p:embed/>
                    <p:pic>
                      <p:nvPicPr>
                        <p:cNvPr id="522249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1584"/>
                          <a:ext cx="152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250" name="Object 10"/>
            <p:cNvGraphicFramePr>
              <a:graphicFrameLocks noChangeAspect="1"/>
            </p:cNvGraphicFramePr>
            <p:nvPr/>
          </p:nvGraphicFramePr>
          <p:xfrm>
            <a:off x="1688" y="1584"/>
            <a:ext cx="28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36" name="Equation" r:id="rId6" imgW="444240" imgH="787320" progId="Equation.DSMT4">
                    <p:embed/>
                  </p:oleObj>
                </mc:Choice>
                <mc:Fallback>
                  <p:oleObj name="Equation" r:id="rId6" imgW="444240" imgH="787320" progId="Equation.DSMT4">
                    <p:embed/>
                    <p:pic>
                      <p:nvPicPr>
                        <p:cNvPr id="52225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8" y="1584"/>
                          <a:ext cx="28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22256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160"/>
              <a:ext cx="1912" cy="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22266" name="Group 26"/>
          <p:cNvGrpSpPr>
            <a:grpSpLocks/>
          </p:cNvGrpSpPr>
          <p:nvPr/>
        </p:nvGrpSpPr>
        <p:grpSpPr bwMode="auto">
          <a:xfrm>
            <a:off x="4876800" y="80947"/>
            <a:ext cx="2819400" cy="3543300"/>
            <a:chOff x="3072" y="1632"/>
            <a:chExt cx="1776" cy="2232"/>
          </a:xfrm>
        </p:grpSpPr>
        <p:sp>
          <p:nvSpPr>
            <p:cNvPr id="522254" name="Text Box 14"/>
            <p:cNvSpPr txBox="1">
              <a:spLocks noChangeArrowheads="1"/>
            </p:cNvSpPr>
            <p:nvPr/>
          </p:nvSpPr>
          <p:spPr bwMode="auto">
            <a:xfrm>
              <a:off x="3120" y="1632"/>
              <a:ext cx="17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cs typeface="Times New Roman" pitchFamily="18" charset="0"/>
                </a:rPr>
                <a:t>б)</a:t>
              </a:r>
              <a:r>
                <a:rPr lang="en-US" sz="3200">
                  <a:cs typeface="Times New Roman" pitchFamily="18" charset="0"/>
                </a:rPr>
                <a:t> (     , -     )</a:t>
              </a:r>
              <a:r>
                <a:rPr lang="ru-RU" sz="3200">
                  <a:cs typeface="Times New Roman" pitchFamily="18" charset="0"/>
                </a:rPr>
                <a:t>. </a:t>
              </a:r>
              <a:endParaRPr lang="ru-RU"/>
            </a:p>
          </p:txBody>
        </p:sp>
        <p:graphicFrame>
          <p:nvGraphicFramePr>
            <p:cNvPr id="522261" name="Object 21"/>
            <p:cNvGraphicFramePr>
              <a:graphicFrameLocks noChangeAspect="1"/>
            </p:cNvGraphicFramePr>
            <p:nvPr/>
          </p:nvGraphicFramePr>
          <p:xfrm>
            <a:off x="3072" y="2304"/>
            <a:ext cx="1602" cy="1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37" name="Точечный рисунок" r:id="rId9" imgW="2542857" imgH="2476190" progId="Paint.Picture">
                    <p:embed/>
                  </p:oleObj>
                </mc:Choice>
                <mc:Fallback>
                  <p:oleObj name="Точечный рисунок" r:id="rId9" imgW="2542857" imgH="2476190" progId="Paint.Picture">
                    <p:embed/>
                    <p:pic>
                      <p:nvPicPr>
                        <p:cNvPr id="522261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2304"/>
                          <a:ext cx="1602" cy="1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264" name="Object 24"/>
            <p:cNvGraphicFramePr>
              <a:graphicFrameLocks noChangeAspect="1"/>
            </p:cNvGraphicFramePr>
            <p:nvPr/>
          </p:nvGraphicFramePr>
          <p:xfrm>
            <a:off x="3552" y="1723"/>
            <a:ext cx="264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38" name="Equation" r:id="rId11" imgW="419040" imgH="380880" progId="Equation.DSMT4">
                    <p:embed/>
                  </p:oleObj>
                </mc:Choice>
                <mc:Fallback>
                  <p:oleObj name="Equation" r:id="rId11" imgW="419040" imgH="380880" progId="Equation.DSMT4">
                    <p:embed/>
                    <p:pic>
                      <p:nvPicPr>
                        <p:cNvPr id="52226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1723"/>
                          <a:ext cx="264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265" name="Object 25"/>
            <p:cNvGraphicFramePr>
              <a:graphicFrameLocks noChangeAspect="1"/>
            </p:cNvGraphicFramePr>
            <p:nvPr/>
          </p:nvGraphicFramePr>
          <p:xfrm>
            <a:off x="4080" y="1723"/>
            <a:ext cx="264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39" name="Equation" r:id="rId13" imgW="419040" imgH="380880" progId="Equation.DSMT4">
                    <p:embed/>
                  </p:oleObj>
                </mc:Choice>
                <mc:Fallback>
                  <p:oleObj name="Equation" r:id="rId13" imgW="419040" imgH="380880" progId="Equation.DSMT4">
                    <p:embed/>
                    <p:pic>
                      <p:nvPicPr>
                        <p:cNvPr id="522265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723"/>
                          <a:ext cx="264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0" y="4448301"/>
                <a:ext cx="9144000" cy="2156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3200" dirty="0" smtClean="0">
                    <a:cs typeface="Times New Roman" pitchFamily="18" charset="0"/>
                  </a:rPr>
                  <a:t>	Для следующих точек с заданными декартовыми координатами найдите их полярные координаты: а)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3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 smtClean="0"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sz="3200" dirty="0" smtClean="0">
                    <a:cs typeface="Times New Roman" pitchFamily="18" charset="0"/>
                  </a:rPr>
                  <a:t>); </a:t>
                </a:r>
                <a:r>
                  <a:rPr lang="ru-RU" sz="3200" dirty="0">
                    <a:cs typeface="Times New Roman" pitchFamily="18" charset="0"/>
                  </a:rPr>
                  <a:t>б) (-10, 0); в) (1, </a:t>
                </a:r>
                <a14:m>
                  <m:oMath xmlns:m="http://schemas.openxmlformats.org/officeDocument/2006/math">
                    <m:r>
                      <a:rPr lang="ru-RU" sz="32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ru-RU" sz="3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3200" dirty="0" smtClean="0">
                    <a:cs typeface="Times New Roman" pitchFamily="18" charset="0"/>
                  </a:rPr>
                  <a:t>); </a:t>
                </a:r>
                <a:r>
                  <a:rPr lang="ru-RU" sz="3200" dirty="0">
                    <a:cs typeface="Times New Roman" pitchFamily="18" charset="0"/>
                  </a:rPr>
                  <a:t>г) (</a:t>
                </a:r>
                <a14:m>
                  <m:oMath xmlns:m="http://schemas.openxmlformats.org/officeDocument/2006/math">
                    <m:r>
                      <a:rPr lang="ru-RU" sz="32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ru-RU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ru-RU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sz="3200" dirty="0" smtClean="0">
                    <a:cs typeface="Times New Roman" pitchFamily="18" charset="0"/>
                  </a:rPr>
                  <a:t>, </a:t>
                </a:r>
                <a:r>
                  <a:rPr lang="ru-RU" sz="3200" dirty="0">
                    <a:cs typeface="Times New Roman" pitchFamily="18" charset="0"/>
                  </a:rPr>
                  <a:t>1).</a:t>
                </a:r>
              </a:p>
            </p:txBody>
          </p:sp>
        </mc:Choice>
        <mc:Fallback xmlns="">
          <p:sp>
            <p:nvSpPr>
              <p:cNvPr id="1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48301"/>
                <a:ext cx="9144000" cy="2156552"/>
              </a:xfrm>
              <a:prstGeom prst="rect">
                <a:avLst/>
              </a:prstGeom>
              <a:blipFill>
                <a:blip r:embed="rId15"/>
                <a:stretch>
                  <a:fillRect l="-1667" t="-3966" r="-1667" b="-84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309" name="Group 21"/>
          <p:cNvGrpSpPr>
            <a:grpSpLocks/>
          </p:cNvGrpSpPr>
          <p:nvPr/>
        </p:nvGrpSpPr>
        <p:grpSpPr bwMode="auto">
          <a:xfrm>
            <a:off x="76200" y="260648"/>
            <a:ext cx="3048000" cy="723900"/>
            <a:chOff x="48" y="3360"/>
            <a:chExt cx="1920" cy="456"/>
          </a:xfrm>
        </p:grpSpPr>
        <p:sp>
          <p:nvSpPr>
            <p:cNvPr id="524298" name="Text Box 10"/>
            <p:cNvSpPr txBox="1">
              <a:spLocks noChangeArrowheads="1"/>
            </p:cNvSpPr>
            <p:nvPr/>
          </p:nvSpPr>
          <p:spPr bwMode="auto">
            <a:xfrm>
              <a:off x="48" y="3360"/>
              <a:ext cx="192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dirty="0">
                  <a:solidFill>
                    <a:srgbClr val="FF3300"/>
                  </a:solidFill>
                </a:rPr>
                <a:t>Ответ:</a:t>
              </a:r>
              <a:r>
                <a:rPr lang="en-US" sz="3200" dirty="0">
                  <a:solidFill>
                    <a:srgbClr val="FF3300"/>
                  </a:solidFill>
                </a:rPr>
                <a:t> </a:t>
              </a:r>
              <a:r>
                <a:rPr lang="ru-RU" sz="3200" dirty="0">
                  <a:cs typeface="Times New Roman" pitchFamily="18" charset="0"/>
                </a:rPr>
                <a:t>а) (2, </a:t>
              </a:r>
              <a:r>
                <a:rPr lang="en-US" sz="3200" dirty="0">
                  <a:cs typeface="Times New Roman" pitchFamily="18" charset="0"/>
                </a:rPr>
                <a:t>   </a:t>
              </a:r>
              <a:r>
                <a:rPr lang="ru-RU" sz="3200" dirty="0">
                  <a:cs typeface="Times New Roman" pitchFamily="18" charset="0"/>
                </a:rPr>
                <a:t>); </a:t>
              </a:r>
            </a:p>
          </p:txBody>
        </p:sp>
        <p:graphicFrame>
          <p:nvGraphicFramePr>
            <p:cNvPr id="524299" name="Object 11"/>
            <p:cNvGraphicFramePr>
              <a:graphicFrameLocks noChangeAspect="1"/>
            </p:cNvGraphicFramePr>
            <p:nvPr/>
          </p:nvGraphicFramePr>
          <p:xfrm>
            <a:off x="1488" y="3360"/>
            <a:ext cx="160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6" name="Equation" r:id="rId4" imgW="253800" imgH="723600" progId="Equation.DSMT4">
                    <p:embed/>
                  </p:oleObj>
                </mc:Choice>
                <mc:Fallback>
                  <p:oleObj name="Equation" r:id="rId4" imgW="253800" imgH="723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3360"/>
                          <a:ext cx="160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4311" name="Group 23"/>
          <p:cNvGrpSpPr>
            <a:grpSpLocks/>
          </p:cNvGrpSpPr>
          <p:nvPr/>
        </p:nvGrpSpPr>
        <p:grpSpPr bwMode="auto">
          <a:xfrm>
            <a:off x="4800600" y="260648"/>
            <a:ext cx="2057400" cy="736600"/>
            <a:chOff x="3024" y="3360"/>
            <a:chExt cx="1296" cy="464"/>
          </a:xfrm>
        </p:grpSpPr>
        <p:graphicFrame>
          <p:nvGraphicFramePr>
            <p:cNvPr id="524304" name="Object 16"/>
            <p:cNvGraphicFramePr>
              <a:graphicFrameLocks noChangeAspect="1"/>
            </p:cNvGraphicFramePr>
            <p:nvPr/>
          </p:nvGraphicFramePr>
          <p:xfrm>
            <a:off x="3792" y="3360"/>
            <a:ext cx="160" cy="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7" name="Equation" r:id="rId6" imgW="253800" imgH="736560" progId="Equation.DSMT4">
                    <p:embed/>
                  </p:oleObj>
                </mc:Choice>
                <mc:Fallback>
                  <p:oleObj name="Equation" r:id="rId6" imgW="253800" imgH="736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3360"/>
                          <a:ext cx="160" cy="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4305" name="Text Box 17"/>
            <p:cNvSpPr txBox="1">
              <a:spLocks noChangeArrowheads="1"/>
            </p:cNvSpPr>
            <p:nvPr/>
          </p:nvSpPr>
          <p:spPr bwMode="auto">
            <a:xfrm>
              <a:off x="3024" y="3360"/>
              <a:ext cx="12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cs typeface="Times New Roman" pitchFamily="18" charset="0"/>
                </a:rPr>
                <a:t>в) (2, -</a:t>
              </a:r>
              <a:r>
                <a:rPr lang="en-US" sz="3200">
                  <a:cs typeface="Times New Roman" pitchFamily="18" charset="0"/>
                </a:rPr>
                <a:t>    </a:t>
              </a:r>
              <a:r>
                <a:rPr lang="ru-RU" sz="3200">
                  <a:cs typeface="Times New Roman" pitchFamily="18" charset="0"/>
                </a:rPr>
                <a:t>); </a:t>
              </a:r>
            </a:p>
          </p:txBody>
        </p:sp>
      </p:grpSp>
      <p:grpSp>
        <p:nvGrpSpPr>
          <p:cNvPr id="524312" name="Group 24"/>
          <p:cNvGrpSpPr>
            <a:grpSpLocks/>
          </p:cNvGrpSpPr>
          <p:nvPr/>
        </p:nvGrpSpPr>
        <p:grpSpPr bwMode="auto">
          <a:xfrm>
            <a:off x="6705600" y="260648"/>
            <a:ext cx="2057400" cy="736600"/>
            <a:chOff x="4224" y="3360"/>
            <a:chExt cx="1296" cy="464"/>
          </a:xfrm>
        </p:grpSpPr>
        <p:graphicFrame>
          <p:nvGraphicFramePr>
            <p:cNvPr id="524307" name="Object 19"/>
            <p:cNvGraphicFramePr>
              <a:graphicFrameLocks noChangeAspect="1"/>
            </p:cNvGraphicFramePr>
            <p:nvPr/>
          </p:nvGraphicFramePr>
          <p:xfrm>
            <a:off x="4848" y="3360"/>
            <a:ext cx="248" cy="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8" name="Equation" r:id="rId8" imgW="393480" imgH="736560" progId="Equation.DSMT4">
                    <p:embed/>
                  </p:oleObj>
                </mc:Choice>
                <mc:Fallback>
                  <p:oleObj name="Equation" r:id="rId8" imgW="393480" imgH="736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3360"/>
                          <a:ext cx="248" cy="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4308" name="Text Box 20"/>
            <p:cNvSpPr txBox="1">
              <a:spLocks noChangeArrowheads="1"/>
            </p:cNvSpPr>
            <p:nvPr/>
          </p:nvSpPr>
          <p:spPr bwMode="auto">
            <a:xfrm>
              <a:off x="4224" y="3360"/>
              <a:ext cx="12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cs typeface="Times New Roman" pitchFamily="18" charset="0"/>
                </a:rPr>
                <a:t>г) (2, </a:t>
              </a:r>
              <a:r>
                <a:rPr lang="en-US" sz="3200">
                  <a:cs typeface="Times New Roman" pitchFamily="18" charset="0"/>
                </a:rPr>
                <a:t>    </a:t>
              </a:r>
              <a:r>
                <a:rPr lang="ru-RU" sz="3200">
                  <a:cs typeface="Times New Roman" pitchFamily="18" charset="0"/>
                </a:rPr>
                <a:t>).</a:t>
              </a:r>
            </a:p>
          </p:txBody>
        </p:sp>
      </p:grpSp>
      <p:grpSp>
        <p:nvGrpSpPr>
          <p:cNvPr id="524313" name="Group 25"/>
          <p:cNvGrpSpPr>
            <a:grpSpLocks/>
          </p:cNvGrpSpPr>
          <p:nvPr/>
        </p:nvGrpSpPr>
        <p:grpSpPr bwMode="auto">
          <a:xfrm>
            <a:off x="2895600" y="260648"/>
            <a:ext cx="2057400" cy="579438"/>
            <a:chOff x="1824" y="3360"/>
            <a:chExt cx="1296" cy="365"/>
          </a:xfrm>
        </p:grpSpPr>
        <p:sp>
          <p:nvSpPr>
            <p:cNvPr id="524302" name="Text Box 14"/>
            <p:cNvSpPr txBox="1">
              <a:spLocks noChangeArrowheads="1"/>
            </p:cNvSpPr>
            <p:nvPr/>
          </p:nvSpPr>
          <p:spPr bwMode="auto">
            <a:xfrm>
              <a:off x="1824" y="3360"/>
              <a:ext cx="12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cs typeface="Times New Roman" pitchFamily="18" charset="0"/>
                </a:rPr>
                <a:t>б) (10, </a:t>
              </a:r>
              <a:r>
                <a:rPr lang="en-US" sz="3200">
                  <a:cs typeface="Times New Roman" pitchFamily="18" charset="0"/>
                </a:rPr>
                <a:t>   </a:t>
              </a:r>
              <a:r>
                <a:rPr lang="ru-RU" sz="3200">
                  <a:cs typeface="Times New Roman" pitchFamily="18" charset="0"/>
                </a:rPr>
                <a:t>); </a:t>
              </a:r>
            </a:p>
          </p:txBody>
        </p:sp>
        <p:graphicFrame>
          <p:nvGraphicFramePr>
            <p:cNvPr id="524310" name="Object 22"/>
            <p:cNvGraphicFramePr>
              <a:graphicFrameLocks noChangeAspect="1"/>
            </p:cNvGraphicFramePr>
            <p:nvPr/>
          </p:nvGraphicFramePr>
          <p:xfrm>
            <a:off x="2688" y="3504"/>
            <a:ext cx="128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9" name="Equation" r:id="rId10" imgW="203040" imgH="203040" progId="Equation.DSMT4">
                    <p:embed/>
                  </p:oleObj>
                </mc:Choice>
                <mc:Fallback>
                  <p:oleObj name="Equation" r:id="rId10" imgW="20304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8" y="3504"/>
                          <a:ext cx="128" cy="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676072" y="933391"/>
            <a:ext cx="7772400" cy="5334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Окружность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205113" y="2179137"/>
            <a:ext cx="4876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Действительно, окружность является геометрическим местом точек, удаленных от точки </a:t>
            </a:r>
            <a:r>
              <a:rPr lang="ru-RU" i="1" dirty="0">
                <a:cs typeface="Times New Roman" pitchFamily="18" charset="0"/>
              </a:rPr>
              <a:t>О</a:t>
            </a:r>
            <a:r>
              <a:rPr lang="ru-RU" dirty="0">
                <a:cs typeface="Times New Roman" pitchFamily="18" charset="0"/>
              </a:rPr>
              <a:t> на расстояние 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. Все такие точки удовлетворяют равенству 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R</a:t>
            </a:r>
            <a:r>
              <a:rPr lang="ru-RU" dirty="0">
                <a:cs typeface="Times New Roman" pitchFamily="18" charset="0"/>
              </a:rPr>
              <a:t>. При этом, если угол </a:t>
            </a:r>
            <a:r>
              <a:rPr lang="ru-RU" b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увеличивается, то соответствующая точка на окружности движется в направлении против часовой стрелки, описывая круги. </a:t>
            </a:r>
            <a:endParaRPr lang="ru-RU" dirty="0"/>
          </a:p>
        </p:txBody>
      </p:sp>
      <p:grpSp>
        <p:nvGrpSpPr>
          <p:cNvPr id="23" name="Group 10"/>
          <p:cNvGrpSpPr>
            <a:grpSpLocks/>
          </p:cNvGrpSpPr>
          <p:nvPr/>
        </p:nvGrpSpPr>
        <p:grpSpPr bwMode="auto">
          <a:xfrm>
            <a:off x="65656" y="1404343"/>
            <a:ext cx="9067800" cy="4686300"/>
            <a:chOff x="48" y="384"/>
            <a:chExt cx="5712" cy="2952"/>
          </a:xfrm>
        </p:grpSpPr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48" y="384"/>
              <a:ext cx="571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800" dirty="0" smtClean="0">
                  <a:solidFill>
                    <a:srgbClr val="FF3300"/>
                  </a:solidFill>
                  <a:cs typeface="Times New Roman" pitchFamily="18" charset="0"/>
                </a:rPr>
                <a:t>	</a:t>
              </a:r>
              <a:r>
                <a:rPr lang="ru-RU" sz="2800" dirty="0" smtClean="0">
                  <a:solidFill>
                    <a:srgbClr val="FF3300"/>
                  </a:solidFill>
                  <a:cs typeface="Times New Roman" pitchFamily="18" charset="0"/>
                </a:rPr>
                <a:t>Окружность</a:t>
              </a:r>
              <a:r>
                <a:rPr lang="ru-RU" sz="2800" dirty="0" smtClean="0">
                  <a:solidFill>
                    <a:schemeClr val="accent1"/>
                  </a:solidFill>
                  <a:cs typeface="Times New Roman" pitchFamily="18" charset="0"/>
                </a:rPr>
                <a:t> </a:t>
              </a:r>
              <a:r>
                <a:rPr lang="ru-RU" sz="2800" dirty="0">
                  <a:cs typeface="Times New Roman" pitchFamily="18" charset="0"/>
                </a:rPr>
                <a:t>радиуса </a:t>
              </a:r>
              <a:r>
                <a:rPr lang="en-US" sz="2800" i="1" dirty="0">
                  <a:cs typeface="Times New Roman" pitchFamily="18" charset="0"/>
                </a:rPr>
                <a:t>R</a:t>
              </a:r>
              <a:r>
                <a:rPr lang="ru-RU" sz="2800" dirty="0">
                  <a:cs typeface="Times New Roman" pitchFamily="18" charset="0"/>
                </a:rPr>
                <a:t> с центром в точке </a:t>
              </a:r>
              <a:r>
                <a:rPr lang="ru-RU" sz="2800" i="1" dirty="0">
                  <a:cs typeface="Times New Roman" pitchFamily="18" charset="0"/>
                </a:rPr>
                <a:t>О </a:t>
              </a:r>
              <a:r>
                <a:rPr lang="ru-RU" sz="2800" dirty="0">
                  <a:cs typeface="Times New Roman" pitchFamily="18" charset="0"/>
                </a:rPr>
                <a:t>задается </a:t>
              </a:r>
              <a:r>
                <a:rPr lang="ru-RU" sz="2800" dirty="0" smtClean="0">
                  <a:cs typeface="Times New Roman" pitchFamily="18" charset="0"/>
                </a:rPr>
                <a:t>уравнением </a:t>
              </a:r>
              <a:r>
                <a:rPr lang="en-US" sz="2800" i="1" dirty="0" smtClean="0">
                  <a:solidFill>
                    <a:srgbClr val="FF0000"/>
                  </a:solidFill>
                  <a:cs typeface="Times New Roman" pitchFamily="18" charset="0"/>
                </a:rPr>
                <a:t>r</a:t>
              </a:r>
              <a:r>
                <a:rPr lang="en-US" sz="2800" dirty="0" smtClean="0">
                  <a:solidFill>
                    <a:srgbClr val="FF0000"/>
                  </a:solidFill>
                  <a:cs typeface="Times New Roman" pitchFamily="18" charset="0"/>
                </a:rPr>
                <a:t> = </a:t>
              </a:r>
              <a:r>
                <a:rPr lang="en-US" sz="2800" i="1" dirty="0" smtClean="0">
                  <a:solidFill>
                    <a:srgbClr val="FF0000"/>
                  </a:solidFill>
                  <a:cs typeface="Times New Roman" pitchFamily="18" charset="0"/>
                </a:rPr>
                <a:t>R</a:t>
              </a:r>
              <a:r>
                <a:rPr lang="en-US" sz="2800" dirty="0" smtClean="0">
                  <a:solidFill>
                    <a:srgbClr val="FF0000"/>
                  </a:solidFill>
                  <a:cs typeface="Times New Roman" pitchFamily="18" charset="0"/>
                </a:rPr>
                <a:t>.</a:t>
              </a:r>
              <a:endParaRPr lang="ru-RU" sz="2800" i="1" dirty="0">
                <a:cs typeface="Times New Roman" pitchFamily="18" charset="0"/>
              </a:endParaRPr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04"/>
              <a:ext cx="2342" cy="2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6200" y="5987792"/>
            <a:ext cx="905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Если </a:t>
            </a:r>
            <a:r>
              <a:rPr lang="ru-RU" dirty="0">
                <a:cs typeface="Times New Roman" pitchFamily="18" charset="0"/>
              </a:rPr>
              <a:t>же угол  уменьшается, то соответствующая точка описывает круги в направлении по часовой стрелке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6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4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24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</a:t>
            </a:r>
            <a:r>
              <a:rPr lang="ru-RU" dirty="0" smtClean="0"/>
              <a:t>7–9 </a:t>
            </a:r>
            <a:r>
              <a:rPr lang="ru-RU" dirty="0"/>
              <a:t>и </a:t>
            </a:r>
            <a:r>
              <a:rPr lang="ru-RU" dirty="0" smtClean="0"/>
              <a:t>10–11 </a:t>
            </a:r>
            <a:r>
              <a:rPr lang="ru-RU" dirty="0"/>
              <a:t>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8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Точечный рисунок" r:id="rId5" imgW="2114845" imgH="2476190" progId="PBrush">
                  <p:embed/>
                </p:oleObj>
              </mc:Choice>
              <mc:Fallback>
                <p:oleObj name="Точечный рисунок" r:id="rId5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41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  <a:endParaRPr lang="ru-RU" sz="3600" dirty="0">
              <a:solidFill>
                <a:srgbClr val="FF3300"/>
              </a:solidFill>
            </a:endParaRPr>
          </a:p>
        </p:txBody>
      </p:sp>
      <p:sp>
        <p:nvSpPr>
          <p:cNvPr id="528388" name="Text Box 1028"/>
          <p:cNvSpPr txBox="1">
            <a:spLocks noChangeArrowheads="1"/>
          </p:cNvSpPr>
          <p:nvPr/>
        </p:nvSpPr>
        <p:spPr bwMode="auto">
          <a:xfrm>
            <a:off x="228600" y="609600"/>
            <a:ext cx="8686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smtClean="0">
                <a:cs typeface="Times New Roman" pitchFamily="18" charset="0"/>
              </a:rPr>
              <a:t>	</a:t>
            </a:r>
            <a:r>
              <a:rPr lang="ru-RU" sz="3200" dirty="0" smtClean="0">
                <a:cs typeface="Times New Roman" pitchFamily="18" charset="0"/>
              </a:rPr>
              <a:t>Изобразите </a:t>
            </a:r>
            <a:r>
              <a:rPr lang="ru-RU" sz="3200" dirty="0">
                <a:cs typeface="Times New Roman" pitchFamily="18" charset="0"/>
              </a:rPr>
              <a:t>геометрическое место точек на плоскости, полярные координаты которых удовлетворяют неравенствам:</a:t>
            </a:r>
            <a:r>
              <a:rPr lang="en-US" sz="3200" dirty="0">
                <a:cs typeface="Times New Roman" pitchFamily="18" charset="0"/>
              </a:rPr>
              <a:t> </a:t>
            </a:r>
            <a:endParaRPr lang="en-US" sz="3200" dirty="0" smtClean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dirty="0" smtClean="0">
                <a:cs typeface="Times New Roman" pitchFamily="18" charset="0"/>
              </a:rPr>
              <a:t>	</a:t>
            </a:r>
            <a:r>
              <a:rPr lang="ru-RU" sz="3200" dirty="0" smtClean="0">
                <a:cs typeface="Times New Roman" pitchFamily="18" charset="0"/>
              </a:rPr>
              <a:t>а</a:t>
            </a:r>
            <a:r>
              <a:rPr lang="ru-RU" sz="3200" dirty="0">
                <a:cs typeface="Times New Roman" pitchFamily="18" charset="0"/>
              </a:rPr>
              <a:t>) 30</a:t>
            </a:r>
            <a:r>
              <a:rPr lang="ru-RU" sz="3200" baseline="30000" dirty="0"/>
              <a:t>о</a:t>
            </a:r>
            <a:r>
              <a:rPr lang="ru-RU" sz="3200" dirty="0">
                <a:cs typeface="Times New Roman" pitchFamily="18" charset="0"/>
              </a:rPr>
              <a:t> &lt; 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3200" dirty="0">
                <a:cs typeface="Times New Roman" pitchFamily="18" charset="0"/>
              </a:rPr>
              <a:t> &lt; 60</a:t>
            </a:r>
            <a:r>
              <a:rPr lang="ru-RU" sz="3200" baseline="30000" dirty="0"/>
              <a:t>о</a:t>
            </a:r>
            <a:r>
              <a:rPr lang="ru-RU" sz="3200" dirty="0">
                <a:cs typeface="Times New Roman" pitchFamily="18" charset="0"/>
              </a:rPr>
              <a:t>; </a:t>
            </a:r>
            <a:endParaRPr lang="en-US" sz="3200" dirty="0" smtClean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dirty="0" smtClean="0">
                <a:cs typeface="Times New Roman" pitchFamily="18" charset="0"/>
              </a:rPr>
              <a:t>	</a:t>
            </a:r>
            <a:r>
              <a:rPr lang="ru-RU" sz="3200" dirty="0" smtClean="0">
                <a:cs typeface="Times New Roman" pitchFamily="18" charset="0"/>
              </a:rPr>
              <a:t>б</a:t>
            </a:r>
            <a:r>
              <a:rPr lang="ru-RU" sz="3200" dirty="0">
                <a:cs typeface="Times New Roman" pitchFamily="18" charset="0"/>
              </a:rPr>
              <a:t>) 1 &lt; </a:t>
            </a:r>
            <a:r>
              <a:rPr lang="ru-RU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&lt; 2; </a:t>
            </a:r>
            <a:endParaRPr lang="en-US" sz="3200" dirty="0" smtClean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dirty="0" smtClean="0">
                <a:cs typeface="Times New Roman" pitchFamily="18" charset="0"/>
              </a:rPr>
              <a:t>	</a:t>
            </a:r>
            <a:r>
              <a:rPr lang="ru-RU" sz="3200" dirty="0" smtClean="0">
                <a:cs typeface="Times New Roman" pitchFamily="18" charset="0"/>
              </a:rPr>
              <a:t>в</a:t>
            </a:r>
            <a:r>
              <a:rPr lang="ru-RU" sz="3200" dirty="0">
                <a:cs typeface="Times New Roman" pitchFamily="18" charset="0"/>
              </a:rPr>
              <a:t>) 30</a:t>
            </a:r>
            <a:r>
              <a:rPr lang="ru-RU" sz="3200" baseline="30000" dirty="0"/>
              <a:t>о</a:t>
            </a:r>
            <a:r>
              <a:rPr lang="ru-RU" sz="3200" dirty="0">
                <a:cs typeface="Times New Roman" pitchFamily="18" charset="0"/>
              </a:rPr>
              <a:t> &lt; 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3200" dirty="0">
                <a:cs typeface="Times New Roman" pitchFamily="18" charset="0"/>
              </a:rPr>
              <a:t> &lt; 60</a:t>
            </a:r>
            <a:r>
              <a:rPr lang="ru-RU" sz="3200" baseline="30000" dirty="0"/>
              <a:t>о</a:t>
            </a:r>
            <a:r>
              <a:rPr lang="ru-RU" sz="3200" dirty="0">
                <a:cs typeface="Times New Roman" pitchFamily="18" charset="0"/>
              </a:rPr>
              <a:t>, 1 &lt; </a:t>
            </a:r>
            <a:r>
              <a:rPr lang="ru-RU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&lt; 2. </a:t>
            </a:r>
          </a:p>
        </p:txBody>
      </p:sp>
    </p:spTree>
    <p:extLst>
      <p:ext uri="{BB962C8B-B14F-4D97-AF65-F5344CB8AC3E}">
        <p14:creationId xmlns:p14="http://schemas.microsoft.com/office/powerpoint/2010/main" val="35441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7" name="Text Box 1027"/>
          <p:cNvSpPr txBox="1">
            <a:spLocks noChangeArrowheads="1"/>
          </p:cNvSpPr>
          <p:nvPr/>
        </p:nvSpPr>
        <p:spPr bwMode="auto">
          <a:xfrm>
            <a:off x="152400" y="58296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3300"/>
                </a:solidFill>
              </a:rPr>
              <a:t>Ответ:</a:t>
            </a:r>
            <a:r>
              <a:rPr lang="en-US" sz="3200">
                <a:solidFill>
                  <a:srgbClr val="FF3300"/>
                </a:solidFill>
              </a:rPr>
              <a:t> </a:t>
            </a:r>
            <a:r>
              <a:rPr lang="en-US" sz="320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3200">
                <a:cs typeface="Times New Roman" pitchFamily="18" charset="0"/>
              </a:rPr>
              <a:t>а)</a:t>
            </a:r>
            <a:r>
              <a:rPr lang="ru-RU" sz="3200"/>
              <a:t>                      б)                         в)</a:t>
            </a:r>
          </a:p>
        </p:txBody>
      </p:sp>
      <p:pic>
        <p:nvPicPr>
          <p:cNvPr id="528389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68760"/>
            <a:ext cx="2906713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8390" name="Picture 1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68760"/>
            <a:ext cx="2906713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8391" name="Picture 10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1268760"/>
            <a:ext cx="3184525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9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ru-RU" sz="3600">
                <a:solidFill>
                  <a:srgbClr val="FF3300"/>
                </a:solidFill>
              </a:rPr>
              <a:t>Спираль Архимеда</a:t>
            </a:r>
          </a:p>
        </p:txBody>
      </p:sp>
      <p:sp>
        <p:nvSpPr>
          <p:cNvPr id="493571" name="Text Box 3"/>
          <p:cNvSpPr txBox="1">
            <a:spLocks noChangeArrowheads="1"/>
          </p:cNvSpPr>
          <p:nvPr/>
        </p:nvSpPr>
        <p:spPr bwMode="auto">
          <a:xfrm>
            <a:off x="304800" y="404664"/>
            <a:ext cx="8610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Спираль Архимеда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b="1" dirty="0">
                <a:cs typeface="Times New Roman" pitchFamily="18" charset="0"/>
              </a:rPr>
              <a:t>- </a:t>
            </a:r>
            <a:r>
              <a:rPr lang="ru-RU" sz="2800" dirty="0">
                <a:cs typeface="Times New Roman" pitchFamily="18" charset="0"/>
              </a:rPr>
              <a:t>кривая, задаваемая уравнением </a:t>
            </a:r>
            <a:r>
              <a:rPr lang="en-US" sz="2800" i="1" dirty="0">
                <a:cs typeface="Times New Roman" pitchFamily="18" charset="0"/>
              </a:rPr>
              <a:t>r</a:t>
            </a:r>
            <a:r>
              <a:rPr lang="ru-RU" sz="2800" dirty="0">
                <a:cs typeface="Times New Roman" pitchFamily="18" charset="0"/>
              </a:rPr>
              <a:t> = </a:t>
            </a:r>
            <a:r>
              <a:rPr lang="en-US" sz="2800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2800" dirty="0">
                <a:cs typeface="Times New Roman" pitchFamily="18" charset="0"/>
              </a:rPr>
              <a:t>,</a:t>
            </a:r>
            <a:r>
              <a:rPr lang="ru-RU" sz="2800" dirty="0"/>
              <a:t> </a:t>
            </a:r>
            <a:r>
              <a:rPr lang="ru-RU" sz="2800" dirty="0">
                <a:cs typeface="Times New Roman" pitchFamily="18" charset="0"/>
              </a:rPr>
              <a:t>где </a:t>
            </a:r>
            <a:r>
              <a:rPr lang="en-US" sz="2800" i="1" dirty="0">
                <a:cs typeface="Times New Roman" pitchFamily="18" charset="0"/>
              </a:rPr>
              <a:t>a </a:t>
            </a:r>
            <a:r>
              <a:rPr lang="ru-RU" sz="2800" dirty="0">
                <a:cs typeface="Times New Roman" pitchFamily="18" charset="0"/>
              </a:rPr>
              <a:t>- некоторое  фиксированное число, угол</a:t>
            </a:r>
            <a:r>
              <a:rPr lang="ru-RU" sz="2800" dirty="0"/>
              <a:t>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2800" dirty="0">
                <a:cs typeface="Times New Roman" pitchFamily="18" charset="0"/>
              </a:rPr>
              <a:t> задается в радианах.</a:t>
            </a:r>
          </a:p>
        </p:txBody>
      </p:sp>
      <p:grpSp>
        <p:nvGrpSpPr>
          <p:cNvPr id="493575" name="Group 7"/>
          <p:cNvGrpSpPr>
            <a:grpSpLocks/>
          </p:cNvGrpSpPr>
          <p:nvPr/>
        </p:nvGrpSpPr>
        <p:grpSpPr bwMode="auto">
          <a:xfrm>
            <a:off x="304800" y="1747720"/>
            <a:ext cx="8839200" cy="4108450"/>
            <a:chOff x="192" y="1248"/>
            <a:chExt cx="5568" cy="2588"/>
          </a:xfrm>
        </p:grpSpPr>
        <p:sp>
          <p:nvSpPr>
            <p:cNvPr id="493572" name="Text Box 4"/>
            <p:cNvSpPr txBox="1">
              <a:spLocks noChangeArrowheads="1"/>
            </p:cNvSpPr>
            <p:nvPr/>
          </p:nvSpPr>
          <p:spPr bwMode="auto">
            <a:xfrm>
              <a:off x="2544" y="1248"/>
              <a:ext cx="3216" cy="2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dirty="0">
                  <a:cs typeface="Times New Roman" pitchFamily="18" charset="0"/>
                </a:rPr>
                <a:t>Геометрическим свойством, характеризующим спираль Архимеда, является постоянство расстояний между соседними витками, каждое из них равно 2</a:t>
              </a:r>
              <a:r>
                <a:rPr lang="en-US" dirty="0">
                  <a:cs typeface="Times New Roman" pitchFamily="18" charset="0"/>
                </a:rPr>
                <a:t>π</a:t>
              </a:r>
              <a:r>
                <a:rPr lang="en-US" i="1" dirty="0">
                  <a:cs typeface="Times New Roman" pitchFamily="18" charset="0"/>
                </a:rPr>
                <a:t>a</a:t>
              </a:r>
              <a:r>
                <a:rPr lang="ru-RU" dirty="0">
                  <a:cs typeface="Times New Roman" pitchFamily="18" charset="0"/>
                </a:rPr>
                <a:t>. Действительно, если угол  увеличивается на 2</a:t>
              </a:r>
              <a:r>
                <a:rPr lang="en-US" dirty="0">
                  <a:cs typeface="Times New Roman" pitchFamily="18" charset="0"/>
                </a:rPr>
                <a:t>π</a:t>
              </a:r>
              <a:r>
                <a:rPr lang="ru-RU" dirty="0">
                  <a:cs typeface="Times New Roman" pitchFamily="18" charset="0"/>
                </a:rPr>
                <a:t>, т.е. точка делает один, то радиус увеличивается на 2</a:t>
              </a:r>
              <a:r>
                <a:rPr lang="en-US" dirty="0">
                  <a:cs typeface="Times New Roman" pitchFamily="18" charset="0"/>
                </a:rPr>
                <a:t>π</a:t>
              </a:r>
              <a:r>
                <a:rPr lang="en-US" i="1" dirty="0">
                  <a:cs typeface="Times New Roman" pitchFamily="18" charset="0"/>
                </a:rPr>
                <a:t>a</a:t>
              </a:r>
              <a:r>
                <a:rPr lang="ru-RU" dirty="0">
                  <a:cs typeface="Times New Roman" pitchFamily="18" charset="0"/>
                </a:rPr>
                <a:t>, что и составляет расстояние между соседними витками.</a:t>
              </a:r>
            </a:p>
          </p:txBody>
        </p:sp>
        <p:pic>
          <p:nvPicPr>
            <p:cNvPr id="49357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536"/>
              <a:ext cx="2241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" y="5589240"/>
            <a:ext cx="8610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/>
              <a:t>На клетчатой бумаге </a:t>
            </a:r>
            <a:r>
              <a:rPr lang="ru-RU" sz="2800" dirty="0" smtClean="0"/>
              <a:t>изобразите </a:t>
            </a:r>
            <a:r>
              <a:rPr lang="ru-RU" sz="2800" dirty="0"/>
              <a:t>спираль Архимеда, заданную уравнением</a:t>
            </a:r>
            <a:endParaRPr lang="ru-RU" sz="2800" dirty="0">
              <a:cs typeface="Times New Roman" pitchFamily="18" charset="0"/>
            </a:endParaRPr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288022"/>
              </p:ext>
            </p:extLst>
          </p:nvPr>
        </p:nvGraphicFramePr>
        <p:xfrm>
          <a:off x="3810000" y="5970240"/>
          <a:ext cx="927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0" name="Equation" r:id="rId5" imgW="927000" imgH="736560" progId="Equation.DSMT4">
                  <p:embed/>
                </p:oleObj>
              </mc:Choice>
              <mc:Fallback>
                <p:oleObj name="Equation" r:id="rId5" imgW="927000" imgH="736560" progId="Equation.DSMT4">
                  <p:embed/>
                  <p:pic>
                    <p:nvPicPr>
                      <p:cNvPr id="53249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970240"/>
                        <a:ext cx="927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56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FF3300"/>
                </a:solidFill>
              </a:rPr>
              <a:t>Ответ:</a:t>
            </a:r>
            <a:endParaRPr lang="ru-RU" sz="2800" dirty="0">
              <a:solidFill>
                <a:srgbClr val="FF3300"/>
              </a:solidFill>
            </a:endParaRPr>
          </a:p>
        </p:txBody>
      </p:sp>
      <p:pic>
        <p:nvPicPr>
          <p:cNvPr id="53249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318956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3861048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Изобразите </a:t>
            </a:r>
            <a:r>
              <a:rPr lang="ru-RU" sz="3200" dirty="0">
                <a:cs typeface="Times New Roman" pitchFamily="18" charset="0"/>
              </a:rPr>
              <a:t>спираль Архимеда, заданную уравнением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i="1" dirty="0">
                <a:cs typeface="Times New Roman" pitchFamily="18" charset="0"/>
              </a:rPr>
              <a:t>a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i="1" dirty="0">
                <a:cs typeface="Times New Roman" pitchFamily="18" charset="0"/>
              </a:rPr>
              <a:t>a </a:t>
            </a:r>
            <a:r>
              <a:rPr lang="en-US" sz="3200" dirty="0"/>
              <a:t>&lt; 0.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8288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532" name="Group 4"/>
          <p:cNvGrpSpPr>
            <a:grpSpLocks/>
          </p:cNvGrpSpPr>
          <p:nvPr/>
        </p:nvGrpSpPr>
        <p:grpSpPr bwMode="auto">
          <a:xfrm>
            <a:off x="323528" y="188640"/>
            <a:ext cx="6291263" cy="3763963"/>
            <a:chOff x="144" y="1152"/>
            <a:chExt cx="3963" cy="2371"/>
          </a:xfrm>
        </p:grpSpPr>
        <p:sp>
          <p:nvSpPr>
            <p:cNvPr id="534533" name="Text Box 5"/>
            <p:cNvSpPr txBox="1">
              <a:spLocks noChangeArrowheads="1"/>
            </p:cNvSpPr>
            <p:nvPr/>
          </p:nvSpPr>
          <p:spPr bwMode="auto">
            <a:xfrm>
              <a:off x="144" y="1968"/>
              <a:ext cx="21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solidFill>
                    <a:srgbClr val="FF3300"/>
                  </a:solidFill>
                </a:rPr>
                <a:t>Ответ:</a:t>
              </a:r>
              <a:endParaRPr lang="ru-RU" sz="320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pic>
          <p:nvPicPr>
            <p:cNvPr id="5345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152"/>
              <a:ext cx="2571" cy="2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59" y="3952603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/>
              <a:t>	Человек </a:t>
            </a:r>
            <a:r>
              <a:rPr lang="ru-RU" sz="3200" dirty="0"/>
              <a:t>идет с постоянной скоростью вдоль радиуса вращающейся карусели. Какой будет его траектория относительно земли?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99592" y="5552009"/>
            <a:ext cx="5562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ru-RU" sz="3200" dirty="0"/>
              <a:t>Спираль Архимеда.</a:t>
            </a:r>
            <a:endParaRPr lang="ru-RU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ru-RU" sz="3600">
                <a:solidFill>
                  <a:srgbClr val="FF3300"/>
                </a:solidFill>
              </a:rPr>
              <a:t>Трилистник</a:t>
            </a:r>
          </a:p>
        </p:txBody>
      </p:sp>
      <p:sp>
        <p:nvSpPr>
          <p:cNvPr id="495619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Трилистник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–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кривая, задаваемая уравнением </a:t>
            </a:r>
            <a:r>
              <a:rPr lang="en-US" sz="2800" i="1" dirty="0">
                <a:cs typeface="Times New Roman" pitchFamily="18" charset="0"/>
              </a:rPr>
              <a:t>r</a:t>
            </a:r>
            <a:r>
              <a:rPr lang="ru-RU" sz="2800" dirty="0">
                <a:cs typeface="Times New Roman" pitchFamily="18" charset="0"/>
              </a:rPr>
              <a:t> = </a:t>
            </a:r>
            <a:r>
              <a:rPr lang="en-US" sz="2800" dirty="0">
                <a:cs typeface="Times New Roman" pitchFamily="18" charset="0"/>
              </a:rPr>
              <a:t>sin</a:t>
            </a:r>
            <a:r>
              <a:rPr lang="en-US" sz="2800" i="1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3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2800" dirty="0">
                <a:cs typeface="Times New Roman" pitchFamily="18" charset="0"/>
              </a:rPr>
              <a:t>.</a:t>
            </a:r>
          </a:p>
        </p:txBody>
      </p:sp>
      <p:pic>
        <p:nvPicPr>
          <p:cNvPr id="4956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3657600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5620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Для построения этой кривой сначала заметим, что, поскольку радиус неотрицателен, должно выполняться неравенство </a:t>
            </a:r>
            <a:r>
              <a:rPr lang="en-US">
                <a:cs typeface="Times New Roman" pitchFamily="18" charset="0"/>
              </a:rPr>
              <a:t>sin</a:t>
            </a:r>
            <a:r>
              <a:rPr lang="en-US" i="1">
                <a:cs typeface="Times New Roman" pitchFamily="18" charset="0"/>
              </a:rPr>
              <a:t> </a:t>
            </a:r>
            <a:r>
              <a:rPr lang="ru-RU">
                <a:cs typeface="Times New Roman" pitchFamily="18" charset="0"/>
              </a:rPr>
              <a:t>3</a:t>
            </a:r>
            <a:r>
              <a:rPr lang="ru-RU">
                <a:cs typeface="Times New Roman" pitchFamily="18" charset="0"/>
                <a:sym typeface="Symbol" pitchFamily="18" charset="2"/>
              </a:rPr>
              <a:t></a:t>
            </a:r>
            <a:r>
              <a:rPr lang="ru-RU">
                <a:cs typeface="Times New Roman" pitchFamily="18" charset="0"/>
              </a:rPr>
              <a:t> </a:t>
            </a:r>
            <a:r>
              <a:rPr lang="ru-RU"/>
              <a:t> </a:t>
            </a:r>
            <a:r>
              <a:rPr lang="ru-RU">
                <a:cs typeface="Times New Roman" pitchFamily="18" charset="0"/>
              </a:rPr>
              <a:t>0, решая которое находим область допустимых значений углов :</a:t>
            </a:r>
          </a:p>
        </p:txBody>
      </p:sp>
      <p:graphicFrame>
        <p:nvGraphicFramePr>
          <p:cNvPr id="495623" name="Object 7"/>
          <p:cNvGraphicFramePr>
            <a:graphicFrameLocks noChangeAspect="1"/>
          </p:cNvGraphicFramePr>
          <p:nvPr/>
        </p:nvGraphicFramePr>
        <p:xfrm>
          <a:off x="8610600" y="1371600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9" name="Equation" r:id="rId5" imgW="203040" imgH="241200" progId="Equation.DSMT4">
                  <p:embed/>
                </p:oleObj>
              </mc:Choice>
              <mc:Fallback>
                <p:oleObj name="Equation" r:id="rId5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0600" y="1371600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5630" name="Text Box 14"/>
          <p:cNvSpPr txBox="1">
            <a:spLocks noChangeArrowheads="1"/>
          </p:cNvSpPr>
          <p:nvPr/>
        </p:nvSpPr>
        <p:spPr bwMode="auto">
          <a:xfrm>
            <a:off x="3886200" y="2590800"/>
            <a:ext cx="52578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Если угол </a:t>
            </a:r>
            <a:r>
              <a:rPr lang="ru-RU">
                <a:cs typeface="Times New Roman" pitchFamily="18" charset="0"/>
                <a:sym typeface="Symbol" pitchFamily="18" charset="2"/>
              </a:rPr>
              <a:t></a:t>
            </a:r>
            <a:r>
              <a:rPr lang="ru-RU">
                <a:cs typeface="Times New Roman" pitchFamily="18" charset="0"/>
              </a:rPr>
              <a:t> изменяется от нуля до 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/6</a:t>
            </a:r>
            <a:r>
              <a:rPr lang="ru-RU">
                <a:cs typeface="Times New Roman" pitchFamily="18" charset="0"/>
              </a:rPr>
              <a:t>, то радиус </a:t>
            </a:r>
            <a:r>
              <a:rPr lang="en-US" i="1">
                <a:cs typeface="Times New Roman" pitchFamily="18" charset="0"/>
              </a:rPr>
              <a:t>r</a:t>
            </a:r>
            <a:r>
              <a:rPr lang="ru-RU">
                <a:cs typeface="Times New Roman" pitchFamily="18" charset="0"/>
              </a:rPr>
              <a:t> изменяется от нуля до единицы. Если угол </a:t>
            </a:r>
            <a:r>
              <a:rPr lang="ru-RU">
                <a:cs typeface="Times New Roman" pitchFamily="18" charset="0"/>
                <a:sym typeface="Symbol" pitchFamily="18" charset="2"/>
              </a:rPr>
              <a:t></a:t>
            </a:r>
            <a:r>
              <a:rPr lang="ru-RU">
                <a:cs typeface="Times New Roman" pitchFamily="18" charset="0"/>
              </a:rPr>
              <a:t> изменяется от 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/6</a:t>
            </a:r>
            <a:r>
              <a:rPr lang="ru-RU">
                <a:cs typeface="Times New Roman" pitchFamily="18" charset="0"/>
              </a:rPr>
              <a:t> до 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/3</a:t>
            </a:r>
            <a:r>
              <a:rPr lang="ru-RU">
                <a:cs typeface="Times New Roman" pitchFamily="18" charset="0"/>
              </a:rPr>
              <a:t>, то радиус изменяется от единицы до нуля. Таким образом, при изменении угла  от </a:t>
            </a:r>
            <a:r>
              <a:rPr lang="ru-RU"/>
              <a:t>0</a:t>
            </a:r>
            <a:r>
              <a:rPr lang="ru-RU">
                <a:cs typeface="Times New Roman" pitchFamily="18" charset="0"/>
              </a:rPr>
              <a:t> до 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/3</a:t>
            </a:r>
            <a:r>
              <a:rPr lang="ru-RU">
                <a:cs typeface="Times New Roman" pitchFamily="18" charset="0"/>
              </a:rPr>
              <a:t> точка  описывает кривую, похожую на очертания лепестка. Такие же лепестки получаются когда угол изменяется в пределах от </a:t>
            </a:r>
            <a:r>
              <a:rPr lang="ru-RU"/>
              <a:t>2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/3</a:t>
            </a:r>
            <a:r>
              <a:rPr lang="ru-RU">
                <a:cs typeface="Times New Roman" pitchFamily="18" charset="0"/>
              </a:rPr>
              <a:t> до 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cs typeface="Times New Roman" pitchFamily="18" charset="0"/>
              </a:rPr>
              <a:t> и от </a:t>
            </a:r>
            <a:r>
              <a:rPr lang="ru-RU"/>
              <a:t>4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/3</a:t>
            </a:r>
            <a:r>
              <a:rPr lang="ru-RU">
                <a:cs typeface="Times New Roman" pitchFamily="18" charset="0"/>
              </a:rPr>
              <a:t> до </a:t>
            </a:r>
            <a:r>
              <a:rPr lang="ru-RU"/>
              <a:t>5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/3</a:t>
            </a:r>
            <a:r>
              <a:rPr lang="ru-RU"/>
              <a:t>.</a:t>
            </a:r>
            <a:r>
              <a:rPr lang="ru-RU">
                <a:cs typeface="Times New Roman" pitchFamily="18" charset="0"/>
              </a:rPr>
              <a:t> </a:t>
            </a:r>
          </a:p>
        </p:txBody>
      </p:sp>
      <p:sp>
        <p:nvSpPr>
          <p:cNvPr id="495636" name="Text Box 20"/>
          <p:cNvSpPr txBox="1">
            <a:spLocks noChangeArrowheads="1"/>
          </p:cNvSpPr>
          <p:nvPr/>
        </p:nvSpPr>
        <p:spPr bwMode="auto">
          <a:xfrm>
            <a:off x="152400" y="20574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0</a:t>
            </a:r>
            <a:r>
              <a:rPr lang="ru-RU"/>
              <a:t>   </a:t>
            </a:r>
            <a:r>
              <a:rPr lang="ru-RU">
                <a:cs typeface="Times New Roman" pitchFamily="18" charset="0"/>
              </a:rPr>
              <a:t> </a:t>
            </a:r>
            <a:r>
              <a:rPr lang="ru-RU">
                <a:cs typeface="Times New Roman" pitchFamily="18" charset="0"/>
                <a:sym typeface="Symbol" pitchFamily="18" charset="2"/>
              </a:rPr>
              <a:t></a:t>
            </a:r>
            <a:r>
              <a:rPr lang="ru-RU">
                <a:cs typeface="Times New Roman" pitchFamily="18" charset="0"/>
              </a:rPr>
              <a:t> </a:t>
            </a:r>
            <a:r>
              <a:rPr lang="ru-RU"/>
              <a:t>    </a:t>
            </a:r>
            <a:r>
              <a:rPr lang="ru-RU">
                <a:sym typeface="Mathematica1" pitchFamily="2" charset="2"/>
              </a:rPr>
              <a:t>/3</a:t>
            </a:r>
            <a:r>
              <a:rPr lang="ru-RU">
                <a:cs typeface="Times New Roman" pitchFamily="18" charset="0"/>
              </a:rPr>
              <a:t>; </a:t>
            </a:r>
            <a:r>
              <a:rPr lang="ru-RU"/>
              <a:t>2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/3</a:t>
            </a:r>
            <a:r>
              <a:rPr lang="ru-RU"/>
              <a:t>   </a:t>
            </a:r>
            <a:r>
              <a:rPr lang="ru-RU">
                <a:cs typeface="Times New Roman" pitchFamily="18" charset="0"/>
              </a:rPr>
              <a:t> </a:t>
            </a:r>
            <a:r>
              <a:rPr lang="ru-RU">
                <a:cs typeface="Times New Roman" pitchFamily="18" charset="0"/>
                <a:sym typeface="Symbol" pitchFamily="18" charset="2"/>
              </a:rPr>
              <a:t></a:t>
            </a:r>
            <a:r>
              <a:rPr lang="ru-RU">
                <a:cs typeface="Times New Roman" pitchFamily="18" charset="0"/>
              </a:rPr>
              <a:t> </a:t>
            </a:r>
            <a:r>
              <a:rPr lang="ru-RU"/>
              <a:t>    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cs typeface="Times New Roman" pitchFamily="18" charset="0"/>
              </a:rPr>
              <a:t>; </a:t>
            </a:r>
            <a:r>
              <a:rPr lang="ru-RU"/>
              <a:t>4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/3</a:t>
            </a:r>
            <a:r>
              <a:rPr lang="ru-RU">
                <a:cs typeface="Times New Roman" pitchFamily="18" charset="0"/>
              </a:rPr>
              <a:t> </a:t>
            </a:r>
            <a:r>
              <a:rPr lang="ru-RU"/>
              <a:t>    </a:t>
            </a:r>
            <a:r>
              <a:rPr lang="ru-RU">
                <a:cs typeface="Times New Roman" pitchFamily="18" charset="0"/>
                <a:sym typeface="Symbol" pitchFamily="18" charset="2"/>
              </a:rPr>
              <a:t></a:t>
            </a:r>
            <a:r>
              <a:rPr lang="ru-RU">
                <a:sym typeface="Symbol" pitchFamily="18" charset="2"/>
              </a:rPr>
              <a:t>   </a:t>
            </a:r>
            <a:r>
              <a:rPr lang="ru-RU">
                <a:cs typeface="Times New Roman" pitchFamily="18" charset="0"/>
              </a:rPr>
              <a:t> </a:t>
            </a:r>
            <a:r>
              <a:rPr lang="ru-RU"/>
              <a:t>5</a:t>
            </a:r>
            <a:r>
              <a:rPr lang="ru-RU">
                <a:cs typeface="Times New Roman" pitchFamily="18" charset="0"/>
                <a:sym typeface="Mathematica1" pitchFamily="2" charset="2"/>
              </a:rPr>
              <a:t></a:t>
            </a:r>
            <a:r>
              <a:rPr lang="ru-RU">
                <a:sym typeface="Mathematica1" pitchFamily="2" charset="2"/>
              </a:rPr>
              <a:t>/3</a:t>
            </a:r>
            <a:r>
              <a:rPr lang="ru-RU">
                <a:cs typeface="Times New Roman" pitchFamily="18" charset="0"/>
              </a:rPr>
              <a:t>.</a:t>
            </a:r>
          </a:p>
        </p:txBody>
      </p:sp>
      <p:graphicFrame>
        <p:nvGraphicFramePr>
          <p:cNvPr id="495637" name="Object 21"/>
          <p:cNvGraphicFramePr>
            <a:graphicFrameLocks noChangeAspect="1"/>
          </p:cNvGraphicFramePr>
          <p:nvPr/>
        </p:nvGraphicFramePr>
        <p:xfrm>
          <a:off x="2057400" y="2209800"/>
          <a:ext cx="254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0" name="Equation" r:id="rId7" imgW="203040" imgH="241200" progId="Equation.DSMT4">
                  <p:embed/>
                </p:oleObj>
              </mc:Choice>
              <mc:Fallback>
                <p:oleObj name="Equation" r:id="rId7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209800"/>
                        <a:ext cx="2540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5645" name="Object 29"/>
          <p:cNvGraphicFramePr>
            <a:graphicFrameLocks noChangeAspect="1"/>
          </p:cNvGraphicFramePr>
          <p:nvPr/>
        </p:nvGraphicFramePr>
        <p:xfrm>
          <a:off x="2667000" y="2209800"/>
          <a:ext cx="254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1" name="Equation" r:id="rId9" imgW="203040" imgH="241200" progId="Equation.DSMT4">
                  <p:embed/>
                </p:oleObj>
              </mc:Choice>
              <mc:Fallback>
                <p:oleObj name="Equation" r:id="rId9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209800"/>
                        <a:ext cx="2540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5646" name="Object 30"/>
          <p:cNvGraphicFramePr>
            <a:graphicFrameLocks noChangeAspect="1"/>
          </p:cNvGraphicFramePr>
          <p:nvPr/>
        </p:nvGraphicFramePr>
        <p:xfrm>
          <a:off x="4038600" y="2209800"/>
          <a:ext cx="254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2" name="Equation" r:id="rId10" imgW="203040" imgH="241200" progId="Equation.DSMT4">
                  <p:embed/>
                </p:oleObj>
              </mc:Choice>
              <mc:Fallback>
                <p:oleObj name="Equation" r:id="rId10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09800"/>
                        <a:ext cx="2540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5647" name="Object 31"/>
          <p:cNvGraphicFramePr>
            <a:graphicFrameLocks noChangeAspect="1"/>
          </p:cNvGraphicFramePr>
          <p:nvPr/>
        </p:nvGraphicFramePr>
        <p:xfrm>
          <a:off x="4648200" y="2209800"/>
          <a:ext cx="254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3" name="Equation" r:id="rId11" imgW="203040" imgH="241200" progId="Equation.DSMT4">
                  <p:embed/>
                </p:oleObj>
              </mc:Choice>
              <mc:Fallback>
                <p:oleObj name="Equation" r:id="rId11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09800"/>
                        <a:ext cx="2540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5648" name="Object 32"/>
          <p:cNvGraphicFramePr>
            <a:graphicFrameLocks noChangeAspect="1"/>
          </p:cNvGraphicFramePr>
          <p:nvPr/>
        </p:nvGraphicFramePr>
        <p:xfrm>
          <a:off x="5791200" y="2209800"/>
          <a:ext cx="254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4" name="Equation" r:id="rId12" imgW="203040" imgH="241200" progId="Equation.DSMT4">
                  <p:embed/>
                </p:oleObj>
              </mc:Choice>
              <mc:Fallback>
                <p:oleObj name="Equation" r:id="rId12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209800"/>
                        <a:ext cx="2540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5649" name="Object 33"/>
          <p:cNvGraphicFramePr>
            <a:graphicFrameLocks noChangeAspect="1"/>
          </p:cNvGraphicFramePr>
          <p:nvPr/>
        </p:nvGraphicFramePr>
        <p:xfrm>
          <a:off x="6400800" y="2209800"/>
          <a:ext cx="254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5" name="Equation" r:id="rId13" imgW="203040" imgH="241200" progId="Equation.DSMT4">
                  <p:embed/>
                </p:oleObj>
              </mc:Choice>
              <mc:Fallback>
                <p:oleObj name="Equation" r:id="rId13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209800"/>
                        <a:ext cx="2540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43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30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Упражнение</a:t>
            </a:r>
            <a:endParaRPr lang="ru-RU" sz="3600" dirty="0">
              <a:solidFill>
                <a:srgbClr val="FF3300"/>
              </a:solidFill>
            </a:endParaRPr>
          </a:p>
        </p:txBody>
      </p:sp>
      <p:sp>
        <p:nvSpPr>
          <p:cNvPr id="550915" name="Text Box 1027"/>
          <p:cNvSpPr txBox="1">
            <a:spLocks noChangeArrowheads="1"/>
          </p:cNvSpPr>
          <p:nvPr/>
        </p:nvSpPr>
        <p:spPr bwMode="auto">
          <a:xfrm>
            <a:off x="457200" y="609600"/>
            <a:ext cx="8153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cs typeface="Times New Roman" pitchFamily="18" charset="0"/>
              </a:rPr>
              <a:t>Нарисуйте кривую, задаваемую уравнением  </a:t>
            </a:r>
            <a:r>
              <a:rPr lang="en-US" sz="3200" i="1">
                <a:cs typeface="Times New Roman" pitchFamily="18" charset="0"/>
              </a:rPr>
              <a:t>r</a:t>
            </a:r>
            <a:r>
              <a:rPr lang="ru-RU" sz="3200">
                <a:cs typeface="Times New Roman" pitchFamily="18" charset="0"/>
              </a:rPr>
              <a:t> = </a:t>
            </a:r>
            <a:r>
              <a:rPr lang="en-US" sz="3200">
                <a:cs typeface="Times New Roman" pitchFamily="18" charset="0"/>
              </a:rPr>
              <a:t>sin</a:t>
            </a:r>
            <a:r>
              <a:rPr lang="en-US" sz="3200" i="1">
                <a:cs typeface="Times New Roman" pitchFamily="18" charset="0"/>
              </a:rPr>
              <a:t> </a:t>
            </a:r>
            <a:r>
              <a:rPr lang="ru-RU" sz="3200">
                <a:cs typeface="Times New Roman" pitchFamily="18" charset="0"/>
              </a:rPr>
              <a:t>4</a:t>
            </a:r>
            <a:r>
              <a:rPr lang="ru-RU" sz="320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3200">
                <a:cs typeface="Times New Roman" pitchFamily="18" charset="0"/>
              </a:rPr>
              <a:t> .</a:t>
            </a:r>
          </a:p>
        </p:txBody>
      </p:sp>
      <p:grpSp>
        <p:nvGrpSpPr>
          <p:cNvPr id="550916" name="Group 1028"/>
          <p:cNvGrpSpPr>
            <a:grpSpLocks/>
          </p:cNvGrpSpPr>
          <p:nvPr/>
        </p:nvGrpSpPr>
        <p:grpSpPr bwMode="auto">
          <a:xfrm>
            <a:off x="228600" y="1676400"/>
            <a:ext cx="5564188" cy="3616325"/>
            <a:chOff x="144" y="1056"/>
            <a:chExt cx="3505" cy="2278"/>
          </a:xfrm>
        </p:grpSpPr>
        <p:sp>
          <p:nvSpPr>
            <p:cNvPr id="550917" name="Text Box 1029"/>
            <p:cNvSpPr txBox="1">
              <a:spLocks noChangeArrowheads="1"/>
            </p:cNvSpPr>
            <p:nvPr/>
          </p:nvSpPr>
          <p:spPr bwMode="auto">
            <a:xfrm>
              <a:off x="144" y="1968"/>
              <a:ext cx="21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solidFill>
                    <a:srgbClr val="FF3300"/>
                  </a:solidFill>
                </a:rPr>
                <a:t>Ответ:</a:t>
              </a:r>
              <a:endParaRPr lang="ru-RU" sz="320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pic>
          <p:nvPicPr>
            <p:cNvPr id="550918" name="Picture 1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056"/>
              <a:ext cx="2161" cy="2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5517232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Нарисуйте </a:t>
            </a:r>
            <a:r>
              <a:rPr lang="ru-RU" sz="2800" dirty="0"/>
              <a:t>пятилепестковую розу - кривую, задаваемую уравнением </a:t>
            </a:r>
            <a:r>
              <a:rPr lang="en-US" sz="2800" i="1" dirty="0"/>
              <a:t>r</a:t>
            </a:r>
            <a:r>
              <a:rPr lang="ru-RU" sz="2800" dirty="0"/>
              <a:t> = </a:t>
            </a:r>
            <a:r>
              <a:rPr lang="en-US" sz="2800" dirty="0"/>
              <a:t>sin</a:t>
            </a:r>
            <a:r>
              <a:rPr lang="ru-RU" sz="2800" dirty="0"/>
              <a:t> 5</a:t>
            </a:r>
            <a:r>
              <a:rPr lang="en-US" sz="2800" dirty="0"/>
              <a:t>φ</a:t>
            </a:r>
            <a:r>
              <a:rPr lang="en-US" sz="2800" i="1" dirty="0"/>
              <a:t> 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24" name="Group 4"/>
          <p:cNvGrpSpPr>
            <a:grpSpLocks/>
          </p:cNvGrpSpPr>
          <p:nvPr/>
        </p:nvGrpSpPr>
        <p:grpSpPr bwMode="auto">
          <a:xfrm>
            <a:off x="322958" y="188131"/>
            <a:ext cx="5616575" cy="3705225"/>
            <a:chOff x="203" y="1"/>
            <a:chExt cx="3538" cy="2334"/>
          </a:xfrm>
        </p:grpSpPr>
        <p:pic>
          <p:nvPicPr>
            <p:cNvPr id="542725" name="Picture 5" descr="Sin5tPola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"/>
              <a:ext cx="2445" cy="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726" name="Text Box 6"/>
            <p:cNvSpPr txBox="1">
              <a:spLocks noChangeArrowheads="1"/>
            </p:cNvSpPr>
            <p:nvPr/>
          </p:nvSpPr>
          <p:spPr bwMode="auto">
            <a:xfrm>
              <a:off x="203" y="47"/>
              <a:ext cx="14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dirty="0">
                  <a:solidFill>
                    <a:srgbClr val="FF3300"/>
                  </a:solidFill>
                </a:rPr>
                <a:t>Ответ: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512" y="4293096"/>
            <a:ext cx="8839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На</a:t>
            </a:r>
            <a:r>
              <a:rPr lang="ru-RU" sz="2800" dirty="0" smtClean="0"/>
              <a:t>йдите </a:t>
            </a:r>
            <a:r>
              <a:rPr lang="ru-RU" sz="2800" dirty="0"/>
              <a:t>геометрическое место точек, полярные координаты которых удовлетворяют уравнению:</a:t>
            </a:r>
          </a:p>
          <a:p>
            <a:pPr algn="just">
              <a:spcBef>
                <a:spcPct val="50000"/>
              </a:spcBef>
            </a:pPr>
            <a:r>
              <a:rPr lang="ru-RU" sz="2800" dirty="0"/>
              <a:t>а)                   б)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861651"/>
              </p:ext>
            </p:extLst>
          </p:nvPr>
        </p:nvGraphicFramePr>
        <p:xfrm>
          <a:off x="578789" y="5185390"/>
          <a:ext cx="14351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0" name="Equation" r:id="rId5" imgW="1434960" imgH="901440" progId="Equation.DSMT4">
                  <p:embed/>
                </p:oleObj>
              </mc:Choice>
              <mc:Fallback>
                <p:oleObj name="Equation" r:id="rId5" imgW="1434960" imgH="901440" progId="Equation.DSMT4">
                  <p:embed/>
                  <p:pic>
                    <p:nvPicPr>
                      <p:cNvPr id="50586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789" y="5185390"/>
                        <a:ext cx="14351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133981"/>
              </p:ext>
            </p:extLst>
          </p:nvPr>
        </p:nvGraphicFramePr>
        <p:xfrm>
          <a:off x="2794720" y="5185390"/>
          <a:ext cx="13589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1" name="Equation" r:id="rId7" imgW="1358640" imgH="901440" progId="Equation.DSMT4">
                  <p:embed/>
                </p:oleObj>
              </mc:Choice>
              <mc:Fallback>
                <p:oleObj name="Equation" r:id="rId7" imgW="1358640" imgH="901440" progId="Equation.DSMT4">
                  <p:embed/>
                  <p:pic>
                    <p:nvPicPr>
                      <p:cNvPr id="50586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720" y="5185390"/>
                        <a:ext cx="13589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15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152400" y="1124744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3300"/>
                </a:solidFill>
              </a:rPr>
              <a:t>Ответ:</a:t>
            </a:r>
            <a:r>
              <a:rPr lang="en-US" sz="3200">
                <a:solidFill>
                  <a:srgbClr val="FF3300"/>
                </a:solidFill>
              </a:rPr>
              <a:t> </a:t>
            </a:r>
            <a:r>
              <a:rPr lang="en-US" sz="320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3200">
                <a:cs typeface="Times New Roman" pitchFamily="18" charset="0"/>
              </a:rPr>
              <a:t>а)</a:t>
            </a:r>
            <a:r>
              <a:rPr lang="ru-RU" sz="3200"/>
              <a:t>                                 б)</a:t>
            </a:r>
          </a:p>
        </p:txBody>
      </p:sp>
      <p:pic>
        <p:nvPicPr>
          <p:cNvPr id="5058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4144"/>
            <a:ext cx="286385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586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0344"/>
            <a:ext cx="2479675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95536" y="2921485"/>
            <a:ext cx="8153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Изобразите </a:t>
            </a:r>
            <a:r>
              <a:rPr lang="ru-RU" sz="3200" dirty="0">
                <a:cs typeface="Times New Roman" pitchFamily="18" charset="0"/>
              </a:rPr>
              <a:t>кривую, задаваемую уравнением 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dirty="0">
                <a:cs typeface="Times New Roman" pitchFamily="18" charset="0"/>
              </a:rPr>
              <a:t>cos 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58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819" name="Group 11"/>
          <p:cNvGrpSpPr>
            <a:grpSpLocks/>
          </p:cNvGrpSpPr>
          <p:nvPr/>
        </p:nvGrpSpPr>
        <p:grpSpPr bwMode="auto">
          <a:xfrm>
            <a:off x="533400" y="260350"/>
            <a:ext cx="7434263" cy="2541588"/>
            <a:chOff x="336" y="164"/>
            <a:chExt cx="4683" cy="1601"/>
          </a:xfrm>
        </p:grpSpPr>
        <p:sp>
          <p:nvSpPr>
            <p:cNvPr id="503813" name="Text Box 5"/>
            <p:cNvSpPr txBox="1">
              <a:spLocks noChangeArrowheads="1"/>
            </p:cNvSpPr>
            <p:nvPr/>
          </p:nvSpPr>
          <p:spPr bwMode="auto">
            <a:xfrm>
              <a:off x="336" y="740"/>
              <a:ext cx="273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dirty="0">
                  <a:solidFill>
                    <a:srgbClr val="FF3300"/>
                  </a:solidFill>
                </a:rPr>
                <a:t>Ответ:</a:t>
              </a:r>
              <a:r>
                <a:rPr lang="en-US" sz="3200" dirty="0">
                  <a:solidFill>
                    <a:srgbClr val="FF3300"/>
                  </a:solidFill>
                </a:rPr>
                <a:t> </a:t>
              </a:r>
              <a:r>
                <a:rPr lang="ru-RU" sz="3200" dirty="0"/>
                <a:t>Окружность. </a:t>
              </a:r>
              <a:endParaRPr lang="ru-RU" sz="3200" dirty="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pic>
          <p:nvPicPr>
            <p:cNvPr id="50381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4"/>
              <a:ext cx="2283" cy="1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5536" y="3573016"/>
            <a:ext cx="8153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Изобразите </a:t>
            </a:r>
            <a:r>
              <a:rPr lang="ru-RU" sz="3200" dirty="0">
                <a:cs typeface="Times New Roman" pitchFamily="18" charset="0"/>
              </a:rPr>
              <a:t>кривую, задаваемую уравнением 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dirty="0">
                <a:cs typeface="Times New Roman" pitchFamily="18" charset="0"/>
              </a:rPr>
              <a:t>sin 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05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Дополнительные сборники задач</a:t>
            </a:r>
            <a:endParaRPr lang="ru-RU" sz="1800" dirty="0"/>
          </a:p>
        </p:txBody>
      </p:sp>
      <p:pic>
        <p:nvPicPr>
          <p:cNvPr id="4" name="Рисунок 3" descr="Smir_obl_7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2245039" cy="3240000"/>
          </a:xfrm>
          <a:prstGeom prst="rect">
            <a:avLst/>
          </a:prstGeom>
        </p:spPr>
      </p:pic>
      <p:pic>
        <p:nvPicPr>
          <p:cNvPr id="31764" name="Picture 20" descr="C:\Documents and Settings\Администратор\Мои документы\PICTURE\Учебники\УМК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52309" r="74827" b="1055"/>
          <a:stretch>
            <a:fillRect/>
          </a:stretch>
        </p:blipFill>
        <p:spPr bwMode="auto">
          <a:xfrm>
            <a:off x="3131840" y="1844824"/>
            <a:ext cx="2503636" cy="32400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C:\Documents and Settings\Администратор\Мои документы\PICTURE\Учебники\УМК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t="52309" r="48332" b="801"/>
          <a:stretch>
            <a:fillRect/>
          </a:stretch>
        </p:blipFill>
        <p:spPr bwMode="auto">
          <a:xfrm>
            <a:off x="6012160" y="1844824"/>
            <a:ext cx="2577272" cy="32400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778" name="Group 10"/>
          <p:cNvGrpSpPr>
            <a:grpSpLocks/>
          </p:cNvGrpSpPr>
          <p:nvPr/>
        </p:nvGrpSpPr>
        <p:grpSpPr bwMode="auto">
          <a:xfrm>
            <a:off x="685800" y="0"/>
            <a:ext cx="7777163" cy="2995613"/>
            <a:chOff x="432" y="0"/>
            <a:chExt cx="4899" cy="1887"/>
          </a:xfrm>
        </p:grpSpPr>
        <p:sp>
          <p:nvSpPr>
            <p:cNvPr id="544773" name="Text Box 5"/>
            <p:cNvSpPr txBox="1">
              <a:spLocks noChangeArrowheads="1"/>
            </p:cNvSpPr>
            <p:nvPr/>
          </p:nvSpPr>
          <p:spPr bwMode="auto">
            <a:xfrm>
              <a:off x="432" y="816"/>
              <a:ext cx="24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dirty="0">
                  <a:solidFill>
                    <a:srgbClr val="FF3300"/>
                  </a:solidFill>
                </a:rPr>
                <a:t>Ответ: </a:t>
              </a:r>
              <a:r>
                <a:rPr lang="ru-RU" sz="3200" dirty="0"/>
                <a:t>Окружность.</a:t>
              </a:r>
              <a:endParaRPr lang="ru-RU" sz="3200" dirty="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pic>
          <p:nvPicPr>
            <p:cNvPr id="54477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0"/>
              <a:ext cx="2019" cy="1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3501008"/>
            <a:ext cx="8153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Изобразите </a:t>
            </a:r>
            <a:r>
              <a:rPr lang="ru-RU" sz="3200" dirty="0">
                <a:cs typeface="Times New Roman" pitchFamily="18" charset="0"/>
              </a:rPr>
              <a:t>кривую, задаваемую уравнением 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ru-RU" sz="3200" dirty="0"/>
              <a:t>1 - </a:t>
            </a:r>
            <a:r>
              <a:rPr lang="en-US" sz="3200" dirty="0">
                <a:cs typeface="Times New Roman" pitchFamily="18" charset="0"/>
              </a:rPr>
              <a:t>cos 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153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914" name="Group 10"/>
          <p:cNvGrpSpPr>
            <a:grpSpLocks/>
          </p:cNvGrpSpPr>
          <p:nvPr/>
        </p:nvGrpSpPr>
        <p:grpSpPr bwMode="auto">
          <a:xfrm>
            <a:off x="1143000" y="333375"/>
            <a:ext cx="6626225" cy="2890838"/>
            <a:chOff x="912" y="213"/>
            <a:chExt cx="4174" cy="1821"/>
          </a:xfrm>
        </p:grpSpPr>
        <p:sp>
          <p:nvSpPr>
            <p:cNvPr id="507909" name="Text Box 5"/>
            <p:cNvSpPr txBox="1">
              <a:spLocks noChangeArrowheads="1"/>
            </p:cNvSpPr>
            <p:nvPr/>
          </p:nvSpPr>
          <p:spPr bwMode="auto">
            <a:xfrm>
              <a:off x="912" y="930"/>
              <a:ext cx="21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 dirty="0">
                  <a:solidFill>
                    <a:srgbClr val="FF3300"/>
                  </a:solidFill>
                </a:rPr>
                <a:t>Ответ: </a:t>
              </a:r>
              <a:r>
                <a:rPr lang="ru-RU" sz="3200" dirty="0"/>
                <a:t>Кардиоида.</a:t>
              </a:r>
              <a:endParaRPr lang="ru-RU" sz="3200" dirty="0">
                <a:cs typeface="Times New Roman" pitchFamily="18" charset="0"/>
              </a:endParaRPr>
            </a:p>
          </p:txBody>
        </p:sp>
        <p:pic>
          <p:nvPicPr>
            <p:cNvPr id="50791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13"/>
              <a:ext cx="1918" cy="1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3861048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Изобразите </a:t>
            </a:r>
            <a:r>
              <a:rPr lang="ru-RU" sz="3200" dirty="0">
                <a:cs typeface="Times New Roman" pitchFamily="18" charset="0"/>
              </a:rPr>
              <a:t>кривую, задаваемую уравнением</a:t>
            </a: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904107"/>
              </p:ext>
            </p:extLst>
          </p:nvPr>
        </p:nvGraphicFramePr>
        <p:xfrm>
          <a:off x="3803649" y="4394448"/>
          <a:ext cx="1686255" cy="906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8" name="Equation" r:id="rId5" imgW="1346040" imgH="723600" progId="Equation.DSMT4">
                  <p:embed/>
                </p:oleObj>
              </mc:Choice>
              <mc:Fallback>
                <p:oleObj name="Equation" r:id="rId5" imgW="1346040" imgH="723600" progId="Equation.DSMT4">
                  <p:embed/>
                  <p:pic>
                    <p:nvPicPr>
                      <p:cNvPr id="51610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3649" y="4394448"/>
                        <a:ext cx="1686255" cy="906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16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105" name="Group 9"/>
          <p:cNvGrpSpPr>
            <a:grpSpLocks/>
          </p:cNvGrpSpPr>
          <p:nvPr/>
        </p:nvGrpSpPr>
        <p:grpSpPr bwMode="auto">
          <a:xfrm>
            <a:off x="990600" y="0"/>
            <a:ext cx="5943600" cy="3803650"/>
            <a:chOff x="624" y="1248"/>
            <a:chExt cx="3744" cy="2396"/>
          </a:xfrm>
        </p:grpSpPr>
        <p:sp>
          <p:nvSpPr>
            <p:cNvPr id="516101" name="Text Box 5"/>
            <p:cNvSpPr txBox="1">
              <a:spLocks noChangeArrowheads="1"/>
            </p:cNvSpPr>
            <p:nvPr/>
          </p:nvSpPr>
          <p:spPr bwMode="auto">
            <a:xfrm>
              <a:off x="624" y="2448"/>
              <a:ext cx="21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solidFill>
                    <a:srgbClr val="FF3300"/>
                  </a:solidFill>
                </a:rPr>
                <a:t>Ответ:</a:t>
              </a:r>
              <a:endParaRPr lang="ru-RU" sz="320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pic>
          <p:nvPicPr>
            <p:cNvPr id="51610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248"/>
              <a:ext cx="2640" cy="2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57200" y="4099719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Изобразите </a:t>
            </a:r>
            <a:r>
              <a:rPr lang="ru-RU" sz="3200" dirty="0">
                <a:cs typeface="Times New Roman" pitchFamily="18" charset="0"/>
              </a:rPr>
              <a:t>кривую, задаваемую уравнением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069786"/>
              </p:ext>
            </p:extLst>
          </p:nvPr>
        </p:nvGraphicFramePr>
        <p:xfrm>
          <a:off x="3816350" y="4626768"/>
          <a:ext cx="1725810" cy="962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3" name="Equation" r:id="rId5" imgW="1320480" imgH="736560" progId="Equation.DSMT4">
                  <p:embed/>
                </p:oleObj>
              </mc:Choice>
              <mc:Fallback>
                <p:oleObj name="Equation" r:id="rId5" imgW="1320480" imgH="736560" progId="Equation.DSMT4">
                  <p:embed/>
                  <p:pic>
                    <p:nvPicPr>
                      <p:cNvPr id="546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350" y="4626768"/>
                        <a:ext cx="1725810" cy="9624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498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821" name="Group 5"/>
          <p:cNvGrpSpPr>
            <a:grpSpLocks/>
          </p:cNvGrpSpPr>
          <p:nvPr/>
        </p:nvGrpSpPr>
        <p:grpSpPr bwMode="auto">
          <a:xfrm>
            <a:off x="990600" y="116632"/>
            <a:ext cx="5799138" cy="3968750"/>
            <a:chOff x="624" y="1200"/>
            <a:chExt cx="3653" cy="2500"/>
          </a:xfrm>
        </p:grpSpPr>
        <p:sp>
          <p:nvSpPr>
            <p:cNvPr id="546822" name="Text Box 6"/>
            <p:cNvSpPr txBox="1">
              <a:spLocks noChangeArrowheads="1"/>
            </p:cNvSpPr>
            <p:nvPr/>
          </p:nvSpPr>
          <p:spPr bwMode="auto">
            <a:xfrm>
              <a:off x="624" y="2352"/>
              <a:ext cx="21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solidFill>
                    <a:srgbClr val="FF3300"/>
                  </a:solidFill>
                </a:rPr>
                <a:t>Ответ:</a:t>
              </a:r>
              <a:endParaRPr lang="ru-RU" sz="320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pic>
          <p:nvPicPr>
            <p:cNvPr id="54682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200"/>
              <a:ext cx="2405" cy="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414908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Изобразите </a:t>
            </a:r>
            <a:r>
              <a:rPr lang="ru-RU" sz="3200" dirty="0"/>
              <a:t>гиперболическую спираль – </a:t>
            </a:r>
            <a:r>
              <a:rPr lang="ru-RU" sz="3200" dirty="0">
                <a:cs typeface="Times New Roman" pitchFamily="18" charset="0"/>
              </a:rPr>
              <a:t>кривую, задаваемую уравнением 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i="1" dirty="0">
                <a:cs typeface="Times New Roman" pitchFamily="18" charset="0"/>
              </a:rPr>
              <a:t>a</a:t>
            </a:r>
            <a:r>
              <a:rPr lang="en-US" sz="3200" dirty="0">
                <a:cs typeface="Times New Roman" pitchFamily="18" charset="0"/>
              </a:rPr>
              <a:t>/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53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961" name="Group 9"/>
          <p:cNvGrpSpPr>
            <a:grpSpLocks/>
          </p:cNvGrpSpPr>
          <p:nvPr/>
        </p:nvGrpSpPr>
        <p:grpSpPr bwMode="auto">
          <a:xfrm>
            <a:off x="381000" y="0"/>
            <a:ext cx="7478713" cy="3216275"/>
            <a:chOff x="240" y="1440"/>
            <a:chExt cx="4711" cy="2026"/>
          </a:xfrm>
        </p:grpSpPr>
        <p:sp>
          <p:nvSpPr>
            <p:cNvPr id="509957" name="Text Box 5"/>
            <p:cNvSpPr txBox="1">
              <a:spLocks noChangeArrowheads="1"/>
            </p:cNvSpPr>
            <p:nvPr/>
          </p:nvSpPr>
          <p:spPr bwMode="auto">
            <a:xfrm>
              <a:off x="240" y="2448"/>
              <a:ext cx="21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solidFill>
                    <a:srgbClr val="FF3300"/>
                  </a:solidFill>
                </a:rPr>
                <a:t>Ответ:</a:t>
              </a:r>
              <a:endParaRPr lang="ru-RU" sz="320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pic>
          <p:nvPicPr>
            <p:cNvPr id="50996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440"/>
              <a:ext cx="3703" cy="2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4077072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Изобразите </a:t>
            </a:r>
            <a:r>
              <a:rPr lang="ru-RU" sz="3200" dirty="0"/>
              <a:t>спираль Галилея – </a:t>
            </a:r>
            <a:r>
              <a:rPr lang="ru-RU" sz="3200" dirty="0">
                <a:cs typeface="Times New Roman" pitchFamily="18" charset="0"/>
              </a:rPr>
              <a:t>кривую, задаваемую уравнением 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i="1" dirty="0">
                <a:cs typeface="Times New Roman" pitchFamily="18" charset="0"/>
              </a:rPr>
              <a:t>a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3200" baseline="30000" dirty="0">
                <a:sym typeface="Symbol" pitchFamily="18" charset="2"/>
              </a:rPr>
              <a:t>2</a:t>
            </a:r>
            <a:r>
              <a:rPr lang="ru-RU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87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08" name="Group 8"/>
          <p:cNvGrpSpPr>
            <a:grpSpLocks/>
          </p:cNvGrpSpPr>
          <p:nvPr/>
        </p:nvGrpSpPr>
        <p:grpSpPr bwMode="auto">
          <a:xfrm>
            <a:off x="914400" y="0"/>
            <a:ext cx="5599113" cy="4113213"/>
            <a:chOff x="576" y="1152"/>
            <a:chExt cx="3527" cy="2591"/>
          </a:xfrm>
        </p:grpSpPr>
        <p:sp>
          <p:nvSpPr>
            <p:cNvPr id="512005" name="Text Box 5"/>
            <p:cNvSpPr txBox="1">
              <a:spLocks noChangeArrowheads="1"/>
            </p:cNvSpPr>
            <p:nvPr/>
          </p:nvSpPr>
          <p:spPr bwMode="auto">
            <a:xfrm>
              <a:off x="576" y="2400"/>
              <a:ext cx="21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solidFill>
                    <a:srgbClr val="FF3300"/>
                  </a:solidFill>
                </a:rPr>
                <a:t>Ответ:</a:t>
              </a:r>
              <a:endParaRPr lang="ru-RU" sz="320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pic>
          <p:nvPicPr>
            <p:cNvPr id="51200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52"/>
              <a:ext cx="2423" cy="2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708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smtClean="0">
                <a:cs typeface="Times New Roman" pitchFamily="18" charset="0"/>
              </a:rPr>
              <a:t>	</a:t>
            </a:r>
            <a:r>
              <a:rPr lang="ru-RU" sz="3200" dirty="0" smtClean="0">
                <a:cs typeface="Times New Roman" pitchFamily="18" charset="0"/>
              </a:rPr>
              <a:t>На</a:t>
            </a:r>
            <a:r>
              <a:rPr lang="ru-RU" sz="3200" dirty="0" smtClean="0"/>
              <a:t>пишите </a:t>
            </a:r>
            <a:r>
              <a:rPr lang="ru-RU" sz="3200" dirty="0"/>
              <a:t>уравнение, которым задается кривая, изображенная на рисунке красным цветом.</a:t>
            </a:r>
          </a:p>
        </p:txBody>
      </p:sp>
      <p:pic>
        <p:nvPicPr>
          <p:cNvPr id="548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988840"/>
            <a:ext cx="384810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95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3" name="Text Box 3"/>
          <p:cNvSpPr txBox="1">
            <a:spLocks noChangeArrowheads="1"/>
          </p:cNvSpPr>
          <p:nvPr/>
        </p:nvSpPr>
        <p:spPr bwMode="auto">
          <a:xfrm>
            <a:off x="0" y="1112912"/>
            <a:ext cx="9144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/>
              <a:t>Как следует исправить формулу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dirty="0">
                <a:cs typeface="Times New Roman" pitchFamily="18" charset="0"/>
              </a:rPr>
              <a:t>1+sin(10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en-US" sz="3200" dirty="0">
                <a:cs typeface="Times New Roman" pitchFamily="18" charset="0"/>
                <a:sym typeface="Symbol" pitchFamily="18" charset="2"/>
              </a:rPr>
              <a:t>)/10</a:t>
            </a:r>
            <a:r>
              <a:rPr lang="ru-RU" sz="3200" dirty="0"/>
              <a:t>, чтобы из графика, изображенного слева, получился график, изображенный справа.</a:t>
            </a:r>
          </a:p>
        </p:txBody>
      </p:sp>
      <p:pic>
        <p:nvPicPr>
          <p:cNvPr id="563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13112"/>
            <a:ext cx="384810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3848100" cy="39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1458" y="57196"/>
            <a:ext cx="510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dirty="0">
                <a:cs typeface="Times New Roman" pitchFamily="18" charset="0"/>
              </a:rPr>
              <a:t>1+sin(10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en-US" sz="3200" dirty="0">
                <a:cs typeface="Times New Roman" pitchFamily="18" charset="0"/>
                <a:sym typeface="Symbol" pitchFamily="18" charset="2"/>
              </a:rPr>
              <a:t>)/10</a:t>
            </a:r>
            <a:r>
              <a:rPr lang="ru-RU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693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1" name="Text Box 3"/>
          <p:cNvSpPr txBox="1">
            <a:spLocks noChangeArrowheads="1"/>
          </p:cNvSpPr>
          <p:nvPr/>
        </p:nvSpPr>
        <p:spPr bwMode="auto">
          <a:xfrm>
            <a:off x="0" y="1112912"/>
            <a:ext cx="9144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/>
              <a:t>Как следует исправить формулу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dirty="0">
                <a:cs typeface="Times New Roman" pitchFamily="18" charset="0"/>
              </a:rPr>
              <a:t>1+sin(10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en-US" sz="3200" dirty="0">
                <a:cs typeface="Times New Roman" pitchFamily="18" charset="0"/>
                <a:sym typeface="Symbol" pitchFamily="18" charset="2"/>
              </a:rPr>
              <a:t>)/10</a:t>
            </a:r>
            <a:r>
              <a:rPr lang="ru-RU" sz="3200" dirty="0"/>
              <a:t>, чтобы из графика, изображенного слева, получился график, изображенный справа.</a:t>
            </a:r>
          </a:p>
        </p:txBody>
      </p:sp>
      <p:pic>
        <p:nvPicPr>
          <p:cNvPr id="565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13112"/>
            <a:ext cx="384810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52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36912"/>
            <a:ext cx="3848100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1560" y="61609"/>
            <a:ext cx="518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dirty="0">
                <a:cs typeface="Times New Roman" pitchFamily="18" charset="0"/>
              </a:rPr>
              <a:t>1+</a:t>
            </a:r>
            <a:r>
              <a:rPr lang="en-US" sz="3200" dirty="0"/>
              <a:t>|</a:t>
            </a:r>
            <a:r>
              <a:rPr lang="en-US" sz="3200" dirty="0">
                <a:cs typeface="Times New Roman" pitchFamily="18" charset="0"/>
              </a:rPr>
              <a:t>sin(10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en-US" sz="3200" dirty="0">
                <a:cs typeface="Times New Roman" pitchFamily="18" charset="0"/>
                <a:sym typeface="Symbol" pitchFamily="18" charset="2"/>
              </a:rPr>
              <a:t>)|/10.</a:t>
            </a:r>
            <a:endParaRPr lang="ru-RU" sz="3200" dirty="0"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920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114672" y="1299592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>
                <a:cs typeface="Times New Roman" pitchFamily="18" charset="0"/>
              </a:rPr>
              <a:t>На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рису</a:t>
            </a:r>
            <a:r>
              <a:rPr lang="ru-RU" sz="2800" dirty="0"/>
              <a:t>нке слева изображена</a:t>
            </a:r>
            <a:r>
              <a:rPr lang="ru-RU" sz="2800" dirty="0">
                <a:cs typeface="Times New Roman" pitchFamily="18" charset="0"/>
              </a:rPr>
              <a:t> крив</a:t>
            </a:r>
            <a:r>
              <a:rPr lang="ru-RU" sz="2800" dirty="0"/>
              <a:t>ая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ru-RU" sz="2800" dirty="0"/>
              <a:t>напоминающая лист клевера и </a:t>
            </a:r>
            <a:r>
              <a:rPr lang="ru-RU" sz="2800" dirty="0">
                <a:cs typeface="Times New Roman" pitchFamily="18" charset="0"/>
              </a:rPr>
              <a:t>задаваем</a:t>
            </a:r>
            <a:r>
              <a:rPr lang="ru-RU" sz="2800" dirty="0"/>
              <a:t>ая</a:t>
            </a:r>
            <a:r>
              <a:rPr lang="ru-RU" sz="2800" dirty="0">
                <a:cs typeface="Times New Roman" pitchFamily="18" charset="0"/>
              </a:rPr>
              <a:t> уравнением  </a:t>
            </a:r>
            <a:r>
              <a:rPr lang="en-US" sz="2800" i="1" dirty="0">
                <a:cs typeface="Times New Roman" pitchFamily="18" charset="0"/>
              </a:rPr>
              <a:t>r</a:t>
            </a:r>
            <a:r>
              <a:rPr lang="ru-RU" sz="2800" dirty="0">
                <a:cs typeface="Times New Roman" pitchFamily="18" charset="0"/>
              </a:rPr>
              <a:t> = </a:t>
            </a:r>
            <a:r>
              <a:rPr lang="ru-RU" sz="2800" dirty="0"/>
              <a:t>1 + </a:t>
            </a:r>
            <a:r>
              <a:rPr lang="en-US" sz="2800" dirty="0"/>
              <a:t>cos 3</a:t>
            </a:r>
            <a:r>
              <a:rPr lang="ru-RU" sz="28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en-US" sz="2800" dirty="0">
                <a:cs typeface="Times New Roman" pitchFamily="18" charset="0"/>
                <a:sym typeface="Symbol" pitchFamily="18" charset="2"/>
              </a:rPr>
              <a:t> + sin</a:t>
            </a:r>
            <a:r>
              <a:rPr lang="en-US" sz="2800" baseline="30000" dirty="0"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800" dirty="0">
                <a:cs typeface="Times New Roman" pitchFamily="18" charset="0"/>
                <a:sym typeface="Symbol" pitchFamily="18" charset="2"/>
              </a:rPr>
              <a:t>3</a:t>
            </a:r>
            <a:r>
              <a:rPr lang="ru-RU" sz="28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dirty="0"/>
              <a:t> Напишите уравнение, которым задается кривая, изображенная на рисунке справа.</a:t>
            </a:r>
          </a:p>
        </p:txBody>
      </p:sp>
      <p:pic>
        <p:nvPicPr>
          <p:cNvPr id="514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2" y="3204592"/>
            <a:ext cx="32940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1406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309289"/>
              </p:ext>
            </p:extLst>
          </p:nvPr>
        </p:nvGraphicFramePr>
        <p:xfrm>
          <a:off x="5220072" y="3356992"/>
          <a:ext cx="3059113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9" name="Точечный рисунок" r:id="rId5" imgW="3057143" imgH="3200000" progId="Paint.Picture">
                  <p:embed/>
                </p:oleObj>
              </mc:Choice>
              <mc:Fallback>
                <p:oleObj name="Точечный рисунок" r:id="rId5" imgW="3057143" imgH="32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356992"/>
                        <a:ext cx="3059113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512" y="0"/>
            <a:ext cx="518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en-US" sz="3200" dirty="0">
                <a:cs typeface="Times New Roman" pitchFamily="18" charset="0"/>
              </a:rPr>
              <a:t>1– </a:t>
            </a:r>
            <a:r>
              <a:rPr lang="en-US" sz="3200" dirty="0"/>
              <a:t>|</a:t>
            </a:r>
            <a:r>
              <a:rPr lang="en-US" sz="3200" dirty="0">
                <a:cs typeface="Times New Roman" pitchFamily="18" charset="0"/>
              </a:rPr>
              <a:t>sin(10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en-US" sz="3200" dirty="0">
                <a:cs typeface="Times New Roman" pitchFamily="18" charset="0"/>
                <a:sym typeface="Symbol" pitchFamily="18" charset="2"/>
              </a:rPr>
              <a:t>)|/10.</a:t>
            </a:r>
            <a:endParaRPr lang="ru-RU" sz="3200" dirty="0"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6522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Курсы по выбору и элективные курсы</a:t>
            </a:r>
            <a:endParaRPr lang="ru-RU" sz="1800" dirty="0"/>
          </a:p>
        </p:txBody>
      </p:sp>
      <p:pic>
        <p:nvPicPr>
          <p:cNvPr id="4" name="Рисунок 3" descr="ОБЛОЖКА Многогранни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2492896"/>
            <a:ext cx="2041943" cy="2700000"/>
          </a:xfrm>
          <a:prstGeom prst="rect">
            <a:avLst/>
          </a:prstGeom>
        </p:spPr>
      </p:pic>
      <p:pic>
        <p:nvPicPr>
          <p:cNvPr id="5" name="Рисунок 4" descr="ОБЛОЖКА Многоуголь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2072835" cy="2700000"/>
          </a:xfrm>
          <a:prstGeom prst="rect">
            <a:avLst/>
          </a:prstGeom>
        </p:spPr>
      </p:pic>
      <p:pic>
        <p:nvPicPr>
          <p:cNvPr id="6" name="Рисунок 5" descr="ОБЛОЖКА  Простр.изоб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628800"/>
            <a:ext cx="2047323" cy="2700000"/>
          </a:xfrm>
          <a:prstGeom prst="rect">
            <a:avLst/>
          </a:prstGeom>
        </p:spPr>
      </p:pic>
      <p:pic>
        <p:nvPicPr>
          <p:cNvPr id="32780" name="Picture 12" descr="C:\Documents and Settings\Администратор\Мои документы\PICTURE\Учебники\УМК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7" t="640" r="36741" b="53731"/>
          <a:stretch>
            <a:fillRect/>
          </a:stretch>
        </p:blipFill>
        <p:spPr bwMode="auto">
          <a:xfrm>
            <a:off x="2483768" y="2492896"/>
            <a:ext cx="208177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6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9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86756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smtClean="0"/>
              <a:t>Изобразите </a:t>
            </a:r>
            <a:r>
              <a:rPr lang="ru-RU" sz="2800" dirty="0"/>
              <a:t>кривую, задаваемую уравнением</a:t>
            </a:r>
          </a:p>
        </p:txBody>
      </p:sp>
      <p:graphicFrame>
        <p:nvGraphicFramePr>
          <p:cNvPr id="5673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834626"/>
              </p:ext>
            </p:extLst>
          </p:nvPr>
        </p:nvGraphicFramePr>
        <p:xfrm>
          <a:off x="1713832" y="1445332"/>
          <a:ext cx="4703511" cy="504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4" name="Equation" r:id="rId4" imgW="2133360" imgH="228600" progId="Equation.DSMT4">
                  <p:embed/>
                </p:oleObj>
              </mc:Choice>
              <mc:Fallback>
                <p:oleObj name="Equation" r:id="rId4" imgW="2133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3832" y="1445332"/>
                        <a:ext cx="4703511" cy="504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27088" y="-2032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>
                <a:solidFill>
                  <a:srgbClr val="FF3300"/>
                </a:solidFill>
              </a:rPr>
              <a:t>Ответ: </a:t>
            </a:r>
            <a:r>
              <a:rPr lang="en-US" sz="3200" i="1" dirty="0">
                <a:cs typeface="Times New Roman" pitchFamily="18" charset="0"/>
              </a:rPr>
              <a:t>r</a:t>
            </a:r>
            <a:r>
              <a:rPr lang="ru-RU" sz="3200" dirty="0">
                <a:cs typeface="Times New Roman" pitchFamily="18" charset="0"/>
              </a:rPr>
              <a:t> = </a:t>
            </a:r>
            <a:r>
              <a:rPr lang="ru-RU" sz="3200" dirty="0"/>
              <a:t>1 + </a:t>
            </a:r>
            <a:r>
              <a:rPr lang="en-US" sz="3200" dirty="0"/>
              <a:t>sin 5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en-US" sz="3200" dirty="0">
                <a:cs typeface="Times New Roman" pitchFamily="18" charset="0"/>
                <a:sym typeface="Symbol" pitchFamily="18" charset="2"/>
              </a:rPr>
              <a:t> + cos</a:t>
            </a:r>
            <a:r>
              <a:rPr lang="en-US" sz="3200" baseline="30000" dirty="0">
                <a:cs typeface="Times New Roman" pitchFamily="18" charset="0"/>
                <a:sym typeface="Symbol" pitchFamily="18" charset="2"/>
              </a:rPr>
              <a:t>2</a:t>
            </a:r>
            <a:r>
              <a:rPr lang="en-US" sz="3200" dirty="0">
                <a:cs typeface="Times New Roman" pitchFamily="18" charset="0"/>
                <a:sym typeface="Symbol" pitchFamily="18" charset="2"/>
              </a:rPr>
              <a:t>5</a:t>
            </a:r>
            <a:r>
              <a:rPr lang="ru-RU" sz="3200" dirty="0">
                <a:cs typeface="Times New Roman" pitchFamily="18" charset="0"/>
                <a:sym typeface="Symbol" pitchFamily="18" charset="2"/>
              </a:rPr>
              <a:t></a:t>
            </a:r>
            <a:r>
              <a:rPr lang="ru-RU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29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301" name="Group 5"/>
          <p:cNvGrpSpPr>
            <a:grpSpLocks/>
          </p:cNvGrpSpPr>
          <p:nvPr/>
        </p:nvGrpSpPr>
        <p:grpSpPr bwMode="auto">
          <a:xfrm>
            <a:off x="827088" y="260946"/>
            <a:ext cx="6130925" cy="4953000"/>
            <a:chOff x="521" y="1888"/>
            <a:chExt cx="3862" cy="3120"/>
          </a:xfrm>
        </p:grpSpPr>
        <p:sp>
          <p:nvSpPr>
            <p:cNvPr id="567302" name="Text Box 6"/>
            <p:cNvSpPr txBox="1">
              <a:spLocks noChangeArrowheads="1"/>
            </p:cNvSpPr>
            <p:nvPr/>
          </p:nvSpPr>
          <p:spPr bwMode="auto">
            <a:xfrm>
              <a:off x="521" y="4020"/>
              <a:ext cx="145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dirty="0">
                  <a:solidFill>
                    <a:srgbClr val="FF3300"/>
                  </a:solidFill>
                </a:rPr>
                <a:t>Ответ:</a:t>
              </a:r>
            </a:p>
          </p:txBody>
        </p:sp>
        <p:pic>
          <p:nvPicPr>
            <p:cNvPr id="567303" name="Picture 7" descr="30+15sin(60t)sin(2'5t)Pola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1888"/>
              <a:ext cx="3045" cy="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983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4" name="Text Box 4"/>
          <p:cNvSpPr txBox="1">
            <a:spLocks noChangeArrowheads="1"/>
          </p:cNvSpPr>
          <p:nvPr/>
        </p:nvSpPr>
        <p:spPr bwMode="auto">
          <a:xfrm>
            <a:off x="228600" y="1221904"/>
            <a:ext cx="8915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Найдите </a:t>
            </a:r>
            <a:r>
              <a:rPr lang="ru-RU" sz="2800" dirty="0"/>
              <a:t>все значения параметра </a:t>
            </a:r>
            <a:r>
              <a:rPr lang="en-US" sz="2800" i="1" dirty="0"/>
              <a:t>a</a:t>
            </a:r>
            <a:r>
              <a:rPr lang="ru-RU" sz="2800" dirty="0"/>
              <a:t>, при которых система уравнений</a:t>
            </a:r>
          </a:p>
          <a:p>
            <a:pPr algn="just">
              <a:spcBef>
                <a:spcPct val="50000"/>
              </a:spcBef>
            </a:pPr>
            <a:endParaRPr lang="ru-RU" sz="2800" dirty="0"/>
          </a:p>
          <a:p>
            <a:pPr algn="just">
              <a:spcBef>
                <a:spcPct val="50000"/>
              </a:spcBef>
            </a:pPr>
            <a:r>
              <a:rPr lang="ru-RU" sz="2800" dirty="0"/>
              <a:t>имеет ровно два решения.</a:t>
            </a:r>
          </a:p>
        </p:txBody>
      </p:sp>
      <p:graphicFrame>
        <p:nvGraphicFramePr>
          <p:cNvPr id="37891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673083"/>
              </p:ext>
            </p:extLst>
          </p:nvPr>
        </p:nvGraphicFramePr>
        <p:xfrm>
          <a:off x="3886200" y="1983904"/>
          <a:ext cx="15240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8" name="Equation" r:id="rId4" imgW="901440" imgH="596880" progId="Equation.DSMT4">
                  <p:embed/>
                </p:oleObj>
              </mc:Choice>
              <mc:Fallback>
                <p:oleObj name="Equation" r:id="rId4" imgW="90144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983904"/>
                        <a:ext cx="152400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18864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ru-RU" sz="3600" dirty="0" smtClean="0">
                <a:solidFill>
                  <a:srgbClr val="FF3300"/>
                </a:solidFill>
              </a:rPr>
              <a:t>Уравнения с параметром</a:t>
            </a:r>
            <a:endParaRPr lang="ru-RU" sz="3600" dirty="0">
              <a:solidFill>
                <a:srgbClr val="FF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021288"/>
            <a:ext cx="8807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Рекомендую пособие для подготовки к ЕГЭ С.А. Шестакова Задачи с параметром.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19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944751"/>
              </p:ext>
            </p:extLst>
          </p:nvPr>
        </p:nvGraphicFramePr>
        <p:xfrm>
          <a:off x="3592238" y="836712"/>
          <a:ext cx="1959524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2" name="Equation" r:id="rId4" imgW="901440" imgH="596880" progId="Equation.DSMT4">
                  <p:embed/>
                </p:oleObj>
              </mc:Choice>
              <mc:Fallback>
                <p:oleObj name="Equation" r:id="rId4" imgW="90144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238" y="836712"/>
                        <a:ext cx="1959524" cy="1296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891" name="Text Box 11"/>
          <p:cNvSpPr txBox="1">
            <a:spLocks noChangeArrowheads="1"/>
          </p:cNvSpPr>
          <p:nvPr/>
        </p:nvSpPr>
        <p:spPr bwMode="auto">
          <a:xfrm>
            <a:off x="0" y="116632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Решение</a:t>
            </a:r>
            <a:r>
              <a:rPr lang="ru-RU" sz="2800" dirty="0">
                <a:solidFill>
                  <a:srgbClr val="FF3300"/>
                </a:solidFill>
              </a:rPr>
              <a:t>.</a:t>
            </a:r>
            <a:r>
              <a:rPr lang="ru-RU" sz="2800" dirty="0">
                <a:cs typeface="Times New Roman" pitchFamily="18" charset="0"/>
              </a:rPr>
              <a:t> Перво</a:t>
            </a:r>
            <a:r>
              <a:rPr lang="ru-RU" sz="2800" dirty="0"/>
              <a:t>е уравнение задает прямую, второе – окружность. 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378913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40968"/>
            <a:ext cx="2947392" cy="289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8915" name="Text Box 35"/>
              <p:cNvSpPr txBox="1">
                <a:spLocks noChangeArrowheads="1"/>
              </p:cNvSpPr>
              <p:nvPr/>
            </p:nvSpPr>
            <p:spPr bwMode="auto">
              <a:xfrm>
                <a:off x="3352800" y="6098704"/>
                <a:ext cx="395550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Ответ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.</a:t>
                </a:r>
                <a:r>
                  <a:rPr lang="en-US" dirty="0" smtClean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/>
                      </a:rPr>
                      <m:t>&lt;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800" dirty="0">
                    <a:cs typeface="Times New Roman" pitchFamily="18" charset="0"/>
                  </a:rPr>
                  <a:t>.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 </a:t>
                </a:r>
                <a:endParaRPr lang="ru-RU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378915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6098704"/>
                <a:ext cx="3955504" cy="523220"/>
              </a:xfrm>
              <a:prstGeom prst="rect">
                <a:avLst/>
              </a:prstGeom>
              <a:blipFill rotWithShape="1">
                <a:blip r:embed="rId7"/>
                <a:stretch>
                  <a:fillRect l="-231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0" y="2204864"/>
                <a:ext cx="9144000" cy="101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800" dirty="0"/>
                  <a:t> Два решения системы получаются, если для параметра </a:t>
                </a:r>
                <a:r>
                  <a:rPr lang="en-US" sz="2800" i="1" dirty="0"/>
                  <a:t>a </a:t>
                </a:r>
                <a:r>
                  <a:rPr lang="ru-RU" sz="2800" dirty="0"/>
                  <a:t>выполняются неравенства </a:t>
                </a:r>
                <a14:m>
                  <m:oMath xmlns:m="http://schemas.openxmlformats.org/officeDocument/2006/math">
                    <m:r>
                      <a:rPr lang="ru-RU" sz="2800" b="0" i="1" smtClean="0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ru-RU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800" b="0" i="1" smtClean="0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r>
                      <a:rPr lang="en-US" sz="2800" b="0" i="1" smtClean="0">
                        <a:latin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 smtClean="0">
                    <a:cs typeface="Times New Roman" pitchFamily="18" charset="0"/>
                  </a:rPr>
                  <a:t>.</a:t>
                </a:r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204864"/>
                <a:ext cx="9144000" cy="1014637"/>
              </a:xfrm>
              <a:prstGeom prst="rect">
                <a:avLst/>
              </a:prstGeom>
              <a:blipFill rotWithShape="1">
                <a:blip r:embed="rId8"/>
                <a:stretch>
                  <a:fillRect l="-1333" t="-6024" r="-1333" b="-186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67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915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Найдите </a:t>
            </a:r>
            <a:r>
              <a:rPr lang="ru-RU" sz="2800" dirty="0"/>
              <a:t>все значения параметра </a:t>
            </a:r>
            <a:r>
              <a:rPr lang="en-US" sz="2800" i="1" dirty="0"/>
              <a:t>a</a:t>
            </a:r>
            <a:r>
              <a:rPr lang="ru-RU" sz="2800" dirty="0"/>
              <a:t>, при которых система уравнений</a:t>
            </a:r>
          </a:p>
          <a:p>
            <a:pPr algn="just">
              <a:spcBef>
                <a:spcPct val="50000"/>
              </a:spcBef>
            </a:pPr>
            <a:endParaRPr lang="ru-RU" sz="2800" dirty="0"/>
          </a:p>
          <a:p>
            <a:pPr algn="just">
              <a:spcBef>
                <a:spcPct val="50000"/>
              </a:spcBef>
            </a:pPr>
            <a:r>
              <a:rPr lang="ru-RU" sz="2800" dirty="0"/>
              <a:t>имеет наибольшее число решений.</a:t>
            </a:r>
          </a:p>
        </p:txBody>
      </p:sp>
      <p:graphicFrame>
        <p:nvGraphicFramePr>
          <p:cNvPr id="526340" name="Object 4"/>
          <p:cNvGraphicFramePr>
            <a:graphicFrameLocks noChangeAspect="1"/>
          </p:cNvGraphicFramePr>
          <p:nvPr/>
        </p:nvGraphicFramePr>
        <p:xfrm>
          <a:off x="3798888" y="1371600"/>
          <a:ext cx="1697037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6" name="Equation" r:id="rId4" imgW="1002960" imgH="596880" progId="Equation.DSMT4">
                  <p:embed/>
                </p:oleObj>
              </mc:Choice>
              <mc:Fallback>
                <p:oleObj name="Equation" r:id="rId4" imgW="100296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8888" y="1371600"/>
                        <a:ext cx="1697037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9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6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365751"/>
              </p:ext>
            </p:extLst>
          </p:nvPr>
        </p:nvGraphicFramePr>
        <p:xfrm>
          <a:off x="3713321" y="836712"/>
          <a:ext cx="1697037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0" name="Equation" r:id="rId4" imgW="1002960" imgH="596880" progId="Equation.DSMT4">
                  <p:embed/>
                </p:oleObj>
              </mc:Choice>
              <mc:Fallback>
                <p:oleObj name="Equation" r:id="rId4" imgW="100296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321" y="836712"/>
                        <a:ext cx="1697037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6343" name="Text Box 7"/>
          <p:cNvSpPr txBox="1">
            <a:spLocks noChangeArrowheads="1"/>
          </p:cNvSpPr>
          <p:nvPr/>
        </p:nvSpPr>
        <p:spPr bwMode="auto">
          <a:xfrm>
            <a:off x="-20320" y="0"/>
            <a:ext cx="91643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Решение</a:t>
            </a:r>
            <a:r>
              <a:rPr lang="ru-RU" sz="2800" dirty="0">
                <a:solidFill>
                  <a:srgbClr val="FF3300"/>
                </a:solidFill>
              </a:rPr>
              <a:t>.</a:t>
            </a:r>
            <a:r>
              <a:rPr lang="ru-RU" sz="2800" dirty="0">
                <a:cs typeface="Times New Roman" pitchFamily="18" charset="0"/>
              </a:rPr>
              <a:t> Перво</a:t>
            </a:r>
            <a:r>
              <a:rPr lang="ru-RU" sz="2800" dirty="0"/>
              <a:t>е уравнение задает квадрат, второе – окружность. 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52634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58" y="2859461"/>
            <a:ext cx="226536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6342" name="Text Box 6"/>
              <p:cNvSpPr txBox="1">
                <a:spLocks noChangeArrowheads="1"/>
              </p:cNvSpPr>
              <p:nvPr/>
            </p:nvSpPr>
            <p:spPr bwMode="auto">
              <a:xfrm>
                <a:off x="539552" y="5377408"/>
                <a:ext cx="3048000" cy="497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Ответ.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1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>
                        <a:latin typeface="Cambria Math"/>
                      </a:rPr>
                      <m:t>.</m:t>
                    </m:r>
                  </m:oMath>
                </a14:m>
                <a:endParaRPr lang="ru-RU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52634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377408"/>
                <a:ext cx="3048000" cy="497637"/>
              </a:xfrm>
              <a:prstGeom prst="rect">
                <a:avLst/>
              </a:prstGeom>
              <a:blipFill rotWithShape="1">
                <a:blip r:embed="rId7"/>
                <a:stretch>
                  <a:fillRect l="-3200" t="-2439" b="-268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-20320" y="1844824"/>
                <a:ext cx="9164320" cy="101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800" dirty="0"/>
                  <a:t>Наибольшее число решений системы получается, если </a:t>
                </a:r>
                <a14:m>
                  <m:oMath xmlns:m="http://schemas.openxmlformats.org/officeDocument/2006/math">
                    <m:r>
                      <a:rPr lang="ru-RU" sz="2800" b="0" i="1" smtClean="0">
                        <a:latin typeface="Cambria Math"/>
                      </a:rPr>
                      <m:t>1</m:t>
                    </m:r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r>
                      <a:rPr lang="en-US" sz="2800" b="0" i="1" smtClean="0">
                        <a:latin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2800" b="0" i="0" smtClean="0">
                        <a:latin typeface="Cambria Math"/>
                      </a:rPr>
                      <m:t>.</m:t>
                    </m:r>
                  </m:oMath>
                </a14:m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0320" y="1844824"/>
                <a:ext cx="9164320" cy="1014637"/>
              </a:xfrm>
              <a:prstGeom prst="rect">
                <a:avLst/>
              </a:prstGeom>
              <a:blipFill rotWithShape="1">
                <a:blip r:embed="rId8"/>
                <a:stretch>
                  <a:fillRect l="-1397" t="-6024" b="-144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46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915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/>
              <a:t>	</a:t>
            </a:r>
            <a:r>
              <a:rPr lang="ru-RU" sz="2800" dirty="0" smtClean="0"/>
              <a:t>Найдите </a:t>
            </a:r>
            <a:r>
              <a:rPr lang="ru-RU" sz="2800" dirty="0"/>
              <a:t>все положительные значения параметра </a:t>
            </a:r>
            <a:r>
              <a:rPr lang="en-US" sz="2800" i="1" dirty="0"/>
              <a:t>a</a:t>
            </a:r>
            <a:r>
              <a:rPr lang="ru-RU" sz="2800" dirty="0"/>
              <a:t>, при которых система уравнений</a:t>
            </a:r>
          </a:p>
          <a:p>
            <a:pPr algn="just">
              <a:spcBef>
                <a:spcPct val="50000"/>
              </a:spcBef>
            </a:pPr>
            <a:endParaRPr lang="ru-RU" sz="2800" dirty="0"/>
          </a:p>
          <a:p>
            <a:pPr algn="just">
              <a:spcBef>
                <a:spcPct val="50000"/>
              </a:spcBef>
            </a:pPr>
            <a:r>
              <a:rPr lang="ru-RU" sz="2800" dirty="0"/>
              <a:t>имеет наибольшее число решений.</a:t>
            </a:r>
          </a:p>
        </p:txBody>
      </p:sp>
      <p:graphicFrame>
        <p:nvGraphicFramePr>
          <p:cNvPr id="522244" name="Object 4"/>
          <p:cNvGraphicFramePr>
            <a:graphicFrameLocks noChangeAspect="1"/>
          </p:cNvGraphicFramePr>
          <p:nvPr/>
        </p:nvGraphicFramePr>
        <p:xfrm>
          <a:off x="3316288" y="1447800"/>
          <a:ext cx="25765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4" name="Equation" r:id="rId4" imgW="1523880" imgH="596880" progId="Equation.DSMT4">
                  <p:embed/>
                </p:oleObj>
              </mc:Choice>
              <mc:Fallback>
                <p:oleObj name="Equation" r:id="rId4" imgW="152388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6288" y="1447800"/>
                        <a:ext cx="25765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815809"/>
              </p:ext>
            </p:extLst>
          </p:nvPr>
        </p:nvGraphicFramePr>
        <p:xfrm>
          <a:off x="3268504" y="764704"/>
          <a:ext cx="25765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8" name="Equation" r:id="rId4" imgW="1523880" imgH="596880" progId="Equation.DSMT4">
                  <p:embed/>
                </p:oleObj>
              </mc:Choice>
              <mc:Fallback>
                <p:oleObj name="Equation" r:id="rId4" imgW="152388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504" y="764704"/>
                        <a:ext cx="25765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46" name="Text Box 6"/>
          <p:cNvSpPr txBox="1">
            <a:spLocks noChangeArrowheads="1"/>
          </p:cNvSpPr>
          <p:nvPr/>
        </p:nvSpPr>
        <p:spPr bwMode="auto">
          <a:xfrm>
            <a:off x="-30480" y="0"/>
            <a:ext cx="91744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Решение</a:t>
            </a:r>
            <a:r>
              <a:rPr lang="ru-RU" sz="2800" dirty="0">
                <a:solidFill>
                  <a:srgbClr val="FF3300"/>
                </a:solidFill>
              </a:rPr>
              <a:t>.</a:t>
            </a:r>
            <a:r>
              <a:rPr lang="ru-RU" sz="2800" dirty="0">
                <a:cs typeface="Times New Roman" pitchFamily="18" charset="0"/>
              </a:rPr>
              <a:t> Перво</a:t>
            </a:r>
            <a:r>
              <a:rPr lang="ru-RU" sz="2800" dirty="0"/>
              <a:t>е уравнение задает </a:t>
            </a:r>
            <a:r>
              <a:rPr lang="ru-RU" sz="2800" dirty="0" smtClean="0"/>
              <a:t>квадрат</a:t>
            </a:r>
            <a:r>
              <a:rPr lang="ru-RU" sz="2800" dirty="0"/>
              <a:t>, второе – окружность. </a:t>
            </a:r>
            <a:endParaRPr lang="ru-RU" sz="32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249" name="Text Box 9"/>
              <p:cNvSpPr txBox="1">
                <a:spLocks noChangeArrowheads="1"/>
              </p:cNvSpPr>
              <p:nvPr/>
            </p:nvSpPr>
            <p:spPr bwMode="auto">
              <a:xfrm>
                <a:off x="370840" y="5589240"/>
                <a:ext cx="3048000" cy="497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Ответ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.</a:t>
                </a:r>
                <a:r>
                  <a:rPr lang="en-US" dirty="0" smtClean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1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>
                        <a:latin typeface="Cambria Math"/>
                      </a:rPr>
                      <m:t>.</m:t>
                    </m:r>
                  </m:oMath>
                </a14:m>
                <a:r>
                  <a:rPr lang="ru-RU" dirty="0" smtClean="0">
                    <a:solidFill>
                      <a:srgbClr val="FF3300"/>
                    </a:solidFill>
                  </a:rPr>
                  <a:t> </a:t>
                </a:r>
                <a:endParaRPr lang="ru-RU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522249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840" y="5589240"/>
                <a:ext cx="3048000" cy="497637"/>
              </a:xfrm>
              <a:prstGeom prst="rect">
                <a:avLst/>
              </a:prstGeom>
              <a:blipFill rotWithShape="1">
                <a:blip r:embed="rId6"/>
                <a:stretch>
                  <a:fillRect l="-3200" t="-2439" b="-268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225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77001"/>
            <a:ext cx="27241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-30480" y="1844824"/>
                <a:ext cx="9174480" cy="1063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800" dirty="0"/>
                  <a:t>Наибольшее число решений получается, если для параметра </a:t>
                </a:r>
                <a:r>
                  <a:rPr lang="en-US" sz="2800" i="1" dirty="0"/>
                  <a:t>a </a:t>
                </a:r>
                <a:r>
                  <a:rPr lang="ru-RU" sz="2800" dirty="0"/>
                  <a:t>выполняются неравенства </a:t>
                </a:r>
                <a14:m>
                  <m:oMath xmlns:m="http://schemas.openxmlformats.org/officeDocument/2006/math">
                    <m:r>
                      <a:rPr lang="ru-RU" sz="3200" i="1">
                        <a:latin typeface="Cambria Math"/>
                      </a:rPr>
                      <m:t>1</m:t>
                    </m:r>
                    <m:r>
                      <a:rPr lang="en-US" sz="3200" i="1">
                        <a:latin typeface="Cambria Math"/>
                      </a:rPr>
                      <m:t>&lt;</m:t>
                    </m:r>
                    <m:r>
                      <a:rPr lang="en-US" sz="3200" i="1">
                        <a:latin typeface="Cambria Math"/>
                      </a:rPr>
                      <m:t>𝑎</m:t>
                    </m:r>
                    <m:r>
                      <a:rPr lang="en-US" sz="3200" i="1">
                        <a:latin typeface="Cambria Math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3200">
                        <a:latin typeface="Cambria Math"/>
                      </a:rPr>
                      <m:t>.</m:t>
                    </m:r>
                  </m:oMath>
                </a14:m>
                <a:r>
                  <a:rPr lang="ru-RU" sz="3200" dirty="0"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0480" y="1844824"/>
                <a:ext cx="9174480" cy="1063689"/>
              </a:xfrm>
              <a:prstGeom prst="rect">
                <a:avLst/>
              </a:prstGeom>
              <a:blipFill rotWithShape="1">
                <a:blip r:embed="rId8"/>
                <a:stretch>
                  <a:fillRect l="-1329" t="-5747" b="-143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6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9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915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/>
              <a:t>	</a:t>
            </a:r>
            <a:r>
              <a:rPr lang="ru-RU" sz="2800" dirty="0" smtClean="0"/>
              <a:t>Найдите </a:t>
            </a:r>
            <a:r>
              <a:rPr lang="ru-RU" sz="2800" dirty="0"/>
              <a:t>все значения параметра </a:t>
            </a:r>
            <a:r>
              <a:rPr lang="en-US" sz="2800" i="1" dirty="0"/>
              <a:t>a</a:t>
            </a:r>
            <a:r>
              <a:rPr lang="ru-RU" sz="2800" dirty="0"/>
              <a:t>, при которых система уравнений</a:t>
            </a:r>
          </a:p>
          <a:p>
            <a:pPr algn="just">
              <a:spcBef>
                <a:spcPct val="50000"/>
              </a:spcBef>
            </a:pPr>
            <a:endParaRPr lang="ru-RU" sz="2800" dirty="0"/>
          </a:p>
          <a:p>
            <a:pPr algn="just">
              <a:spcBef>
                <a:spcPct val="50000"/>
              </a:spcBef>
            </a:pPr>
            <a:r>
              <a:rPr lang="ru-RU" sz="2800" dirty="0"/>
              <a:t>имеет наибольшее число решений.</a:t>
            </a:r>
          </a:p>
        </p:txBody>
      </p:sp>
      <p:graphicFrame>
        <p:nvGraphicFramePr>
          <p:cNvPr id="546820" name="Object 4"/>
          <p:cNvGraphicFramePr>
            <a:graphicFrameLocks noChangeAspect="1"/>
          </p:cNvGraphicFramePr>
          <p:nvPr/>
        </p:nvGraphicFramePr>
        <p:xfrm>
          <a:off x="3273425" y="1457325"/>
          <a:ext cx="2747963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2" name="Equation" r:id="rId4" imgW="1625400" imgH="545760" progId="Equation.DSMT4">
                  <p:embed/>
                </p:oleObj>
              </mc:Choice>
              <mc:Fallback>
                <p:oleObj name="Equation" r:id="rId4" imgW="162540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425" y="1457325"/>
                        <a:ext cx="2747963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31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6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160372"/>
              </p:ext>
            </p:extLst>
          </p:nvPr>
        </p:nvGraphicFramePr>
        <p:xfrm>
          <a:off x="2771801" y="692696"/>
          <a:ext cx="3744416" cy="1256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6" name="Equation" r:id="rId4" imgW="1625400" imgH="545760" progId="Equation.DSMT4">
                  <p:embed/>
                </p:oleObj>
              </mc:Choice>
              <mc:Fallback>
                <p:oleObj name="Equation" r:id="rId4" imgW="162540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1" y="692696"/>
                        <a:ext cx="3744416" cy="1256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6822" name="Text Box 6"/>
          <p:cNvSpPr txBox="1">
            <a:spLocks noChangeArrowheads="1"/>
          </p:cNvSpPr>
          <p:nvPr/>
        </p:nvSpPr>
        <p:spPr bwMode="auto">
          <a:xfrm>
            <a:off x="462280" y="5726911"/>
            <a:ext cx="411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Ответ: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ru-RU" sz="2800" dirty="0"/>
              <a:t>0</a:t>
            </a:r>
            <a:r>
              <a:rPr lang="en-US" sz="2800" dirty="0"/>
              <a:t>,5 &lt; </a:t>
            </a:r>
            <a:r>
              <a:rPr lang="en-US" sz="2800" i="1" dirty="0"/>
              <a:t>a </a:t>
            </a:r>
            <a:r>
              <a:rPr lang="en-US" sz="2800" dirty="0"/>
              <a:t>&lt; 1.</a:t>
            </a:r>
            <a:endParaRPr lang="ru-RU" sz="2800" dirty="0"/>
          </a:p>
        </p:txBody>
      </p:sp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10160" y="0"/>
            <a:ext cx="9133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Решение</a:t>
            </a:r>
            <a:r>
              <a:rPr lang="ru-RU" sz="2800" dirty="0">
                <a:solidFill>
                  <a:srgbClr val="FF3300"/>
                </a:solidFill>
              </a:rPr>
              <a:t>.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Уравнения задают квадраты. 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5468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315277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160" y="1916832"/>
            <a:ext cx="91338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sz="2800" dirty="0"/>
              <a:t>Наибольшее число решений системы получается, если 0</a:t>
            </a:r>
            <a:r>
              <a:rPr lang="en-US" sz="2800" dirty="0"/>
              <a:t>,5 &lt; </a:t>
            </a:r>
            <a:r>
              <a:rPr lang="en-US" sz="2800" i="1" dirty="0"/>
              <a:t>a </a:t>
            </a:r>
            <a:r>
              <a:rPr lang="en-US" sz="2800" dirty="0"/>
              <a:t>&lt; 1.</a:t>
            </a:r>
            <a:endParaRPr lang="ru-RU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050"/>
          <p:cNvSpPr txBox="1">
            <a:spLocks noChangeArrowheads="1"/>
          </p:cNvSpPr>
          <p:nvPr/>
        </p:nvSpPr>
        <p:spPr bwMode="auto">
          <a:xfrm>
            <a:off x="0" y="2286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rgbClr val="FF0000"/>
                </a:solidFill>
              </a:rPr>
              <a:t>АНАЛИТИЧЕСКОЕ ЗАДАНИЕ ФИГУР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980728"/>
            <a:ext cx="90081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Обучение учащихся аналитическому заданию фигур на плоскости и в пространстве весьма актуально в связи с распространением компьютерных программ, позволяющих получать не только графики функций, но и изображения различных геометрических фигур, используя их аналитические задания, а также находить геометрические величины (длины, углы, площади, объёмы</a:t>
            </a:r>
            <a:r>
              <a:rPr lang="ru-RU" dirty="0" smtClean="0"/>
              <a:t>).</a:t>
            </a:r>
          </a:p>
          <a:p>
            <a:pPr algn="just"/>
            <a:r>
              <a:rPr lang="ru-RU" dirty="0" smtClean="0"/>
              <a:t>	Здесь </a:t>
            </a:r>
            <a:r>
              <a:rPr lang="ru-RU" dirty="0"/>
              <a:t>мы </a:t>
            </a:r>
            <a:r>
              <a:rPr lang="ru-RU" dirty="0" smtClean="0"/>
              <a:t>рассмотрим подходы к аналитическому заданию фигур на плоскости</a:t>
            </a:r>
            <a:r>
              <a:rPr lang="ru-RU" dirty="0"/>
              <a:t>, предлагаемые в учебниках </a:t>
            </a:r>
            <a:r>
              <a:rPr lang="ru-RU" dirty="0" smtClean="0"/>
              <a:t>геометрии, предложим </a:t>
            </a:r>
            <a:r>
              <a:rPr lang="ru-RU" dirty="0"/>
              <a:t>способы </a:t>
            </a:r>
            <a:r>
              <a:rPr lang="ru-RU" dirty="0" smtClean="0"/>
              <a:t>аналитического задания фигур, реализованные в наших учебниках.</a:t>
            </a: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4682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915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Найдите </a:t>
            </a:r>
            <a:r>
              <a:rPr lang="ru-RU" sz="2800" dirty="0"/>
              <a:t>все значения параметра </a:t>
            </a:r>
            <a:r>
              <a:rPr lang="en-US" sz="2800" i="1" dirty="0"/>
              <a:t>a</a:t>
            </a:r>
            <a:r>
              <a:rPr lang="ru-RU" sz="2800" dirty="0"/>
              <a:t>, при которых система уравнений</a:t>
            </a:r>
          </a:p>
          <a:p>
            <a:pPr algn="just">
              <a:spcBef>
                <a:spcPct val="50000"/>
              </a:spcBef>
            </a:pPr>
            <a:endParaRPr lang="ru-RU" sz="2800" dirty="0"/>
          </a:p>
          <a:p>
            <a:pPr algn="just">
              <a:spcBef>
                <a:spcPct val="50000"/>
              </a:spcBef>
            </a:pPr>
            <a:r>
              <a:rPr lang="ru-RU" sz="2800" dirty="0"/>
              <a:t>имеет два решения.</a:t>
            </a:r>
          </a:p>
        </p:txBody>
      </p:sp>
      <p:graphicFrame>
        <p:nvGraphicFramePr>
          <p:cNvPr id="548868" name="Object 4"/>
          <p:cNvGraphicFramePr>
            <a:graphicFrameLocks noChangeAspect="1"/>
          </p:cNvGraphicFramePr>
          <p:nvPr/>
        </p:nvGraphicFramePr>
        <p:xfrm>
          <a:off x="3359150" y="1414463"/>
          <a:ext cx="2576513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" name="Equation" r:id="rId4" imgW="1523880" imgH="596880" progId="Equation.DSMT4">
                  <p:embed/>
                </p:oleObj>
              </mc:Choice>
              <mc:Fallback>
                <p:oleObj name="Equation" r:id="rId4" imgW="152388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0" y="1414463"/>
                        <a:ext cx="2576513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9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88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346048"/>
              </p:ext>
            </p:extLst>
          </p:nvPr>
        </p:nvGraphicFramePr>
        <p:xfrm>
          <a:off x="3347864" y="972794"/>
          <a:ext cx="2780963" cy="1088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4" name="Equation" r:id="rId4" imgW="1523880" imgH="596880" progId="Equation.DSMT4">
                  <p:embed/>
                </p:oleObj>
              </mc:Choice>
              <mc:Fallback>
                <p:oleObj name="Equation" r:id="rId4" imgW="152388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972794"/>
                        <a:ext cx="2780963" cy="10880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8871" name="Text Box 7"/>
          <p:cNvSpPr txBox="1">
            <a:spLocks noChangeArrowheads="1"/>
          </p:cNvSpPr>
          <p:nvPr/>
        </p:nvSpPr>
        <p:spPr bwMode="auto">
          <a:xfrm>
            <a:off x="20320" y="0"/>
            <a:ext cx="91236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Решение</a:t>
            </a:r>
            <a:r>
              <a:rPr lang="ru-RU" sz="2800" dirty="0">
                <a:solidFill>
                  <a:srgbClr val="FF3300"/>
                </a:solidFill>
              </a:rPr>
              <a:t>.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Первое уравнение задает квадрат, второе – окружность. 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5488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10" y="2895600"/>
            <a:ext cx="33655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20320" y="2132856"/>
                <a:ext cx="912368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800" dirty="0"/>
                  <a:t>Два решения системы получается, </a:t>
                </a:r>
                <a:r>
                  <a:rPr lang="ru-RU" sz="2800" dirty="0" smtClean="0"/>
                  <a:t>если</a:t>
                </a:r>
                <a:r>
                  <a:rPr lang="en-US" sz="2800" dirty="0" smtClean="0"/>
                  <a:t> </a:t>
                </a:r>
                <a:r>
                  <a:rPr lang="ru-RU" sz="2800" dirty="0" smtClean="0"/>
                  <a:t>1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i="1" dirty="0"/>
                  <a:t>a &lt;</a:t>
                </a:r>
                <a:r>
                  <a:rPr lang="en-US" sz="2800" dirty="0"/>
                  <a:t> 2 </a:t>
                </a:r>
                <a:r>
                  <a:rPr lang="ru-RU" sz="2800" dirty="0"/>
                  <a:t>или </a:t>
                </a:r>
                <a:r>
                  <a:rPr lang="en-US" sz="2800" dirty="0"/>
                  <a:t>–2 &lt; </a:t>
                </a:r>
                <a:r>
                  <a:rPr lang="en-US" sz="2800" i="1" dirty="0"/>
                  <a:t>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2800" dirty="0"/>
                  <a:t> -1.</a:t>
                </a:r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20" y="2132856"/>
                <a:ext cx="9123680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1336" t="-6410" r="-1403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27584" y="5733256"/>
                <a:ext cx="50405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Ответ. </a:t>
                </a:r>
                <a:r>
                  <a:rPr lang="ru-RU" dirty="0"/>
                  <a:t>1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a &lt;</a:t>
                </a:r>
                <a:r>
                  <a:rPr lang="en-US" dirty="0"/>
                  <a:t> 2 </a:t>
                </a:r>
                <a:r>
                  <a:rPr lang="ru-RU" dirty="0"/>
                  <a:t>или </a:t>
                </a:r>
                <a:r>
                  <a:rPr lang="en-US" dirty="0"/>
                  <a:t>–2 &lt; </a:t>
                </a:r>
                <a:r>
                  <a:rPr lang="en-US" i="1" dirty="0"/>
                  <a:t>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dirty="0"/>
                  <a:t> -1.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733256"/>
                <a:ext cx="5040560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1935" t="-1052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0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3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915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Найдите </a:t>
            </a:r>
            <a:r>
              <a:rPr lang="ru-RU" sz="2800" dirty="0"/>
              <a:t>все значения параметра </a:t>
            </a:r>
            <a:r>
              <a:rPr lang="en-US" sz="2800" i="1" dirty="0"/>
              <a:t>a</a:t>
            </a:r>
            <a:r>
              <a:rPr lang="ru-RU" sz="2800" dirty="0"/>
              <a:t>, при которых система уравнений</a:t>
            </a:r>
          </a:p>
          <a:p>
            <a:pPr algn="just">
              <a:spcBef>
                <a:spcPct val="50000"/>
              </a:spcBef>
            </a:pPr>
            <a:endParaRPr lang="ru-RU" sz="2800" dirty="0"/>
          </a:p>
          <a:p>
            <a:pPr algn="just">
              <a:spcBef>
                <a:spcPct val="50000"/>
              </a:spcBef>
            </a:pPr>
            <a:r>
              <a:rPr lang="ru-RU" sz="2800" dirty="0"/>
              <a:t>имеет ровно два решения.</a:t>
            </a:r>
          </a:p>
        </p:txBody>
      </p:sp>
      <p:graphicFrame>
        <p:nvGraphicFramePr>
          <p:cNvPr id="532484" name="Object 4"/>
          <p:cNvGraphicFramePr>
            <a:graphicFrameLocks noChangeAspect="1"/>
          </p:cNvGraphicFramePr>
          <p:nvPr/>
        </p:nvGraphicFramePr>
        <p:xfrm>
          <a:off x="3810000" y="1371600"/>
          <a:ext cx="1522413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8" name="Equation" r:id="rId4" imgW="901440" imgH="596880" progId="Equation.DSMT4">
                  <p:embed/>
                </p:oleObj>
              </mc:Choice>
              <mc:Fallback>
                <p:oleObj name="Equation" r:id="rId4" imgW="90144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371600"/>
                        <a:ext cx="1522413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189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595310"/>
              </p:ext>
            </p:extLst>
          </p:nvPr>
        </p:nvGraphicFramePr>
        <p:xfrm>
          <a:off x="3818413" y="620688"/>
          <a:ext cx="1848734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2" name="Equation" r:id="rId4" imgW="901440" imgH="596880" progId="Equation.DSMT4">
                  <p:embed/>
                </p:oleObj>
              </mc:Choice>
              <mc:Fallback>
                <p:oleObj name="Equation" r:id="rId4" imgW="90144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413" y="620688"/>
                        <a:ext cx="1848734" cy="1224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486" name="Text Box 6"/>
          <p:cNvSpPr txBox="1">
            <a:spLocks noChangeArrowheads="1"/>
          </p:cNvSpPr>
          <p:nvPr/>
        </p:nvSpPr>
        <p:spPr bwMode="auto">
          <a:xfrm>
            <a:off x="15240" y="0"/>
            <a:ext cx="91287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Решение</a:t>
            </a:r>
            <a:r>
              <a:rPr lang="ru-RU" sz="2800" dirty="0">
                <a:solidFill>
                  <a:srgbClr val="FF3300"/>
                </a:solidFill>
              </a:rPr>
              <a:t>.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Второе уравнение задает окружность. </a:t>
            </a:r>
            <a:endParaRPr lang="ru-RU" sz="32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488" name="Text Box 8"/>
              <p:cNvSpPr txBox="1">
                <a:spLocks noChangeArrowheads="1"/>
              </p:cNvSpPr>
              <p:nvPr/>
            </p:nvSpPr>
            <p:spPr bwMode="auto">
              <a:xfrm>
                <a:off x="251520" y="5804421"/>
                <a:ext cx="4549080" cy="565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Ответ. </a:t>
                </a:r>
                <a:r>
                  <a:rPr lang="ru-RU" sz="2800" dirty="0"/>
                  <a:t>–1</a:t>
                </a:r>
                <a:r>
                  <a:rPr lang="en-US" sz="2800" dirty="0"/>
                  <a:t> &lt; </a:t>
                </a:r>
                <a:r>
                  <a:rPr lang="en-US" sz="2800" i="1" dirty="0"/>
                  <a:t>a &lt; </a:t>
                </a:r>
                <a:r>
                  <a:rPr lang="en-US" sz="2800" dirty="0"/>
                  <a:t>1</a:t>
                </a:r>
                <a:r>
                  <a:rPr lang="ru-RU" sz="2800" dirty="0"/>
                  <a:t>;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𝑎</m:t>
                    </m:r>
                    <m:r>
                      <a:rPr lang="en-US" sz="2800" i="1">
                        <a:latin typeface="Cambria Math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2800" i="1">
                        <a:latin typeface="Cambria Math"/>
                      </a:rPr>
                      <m:t>.</m:t>
                    </m:r>
                  </m:oMath>
                </a14:m>
                <a:r>
                  <a:rPr lang="en-US" sz="2800" dirty="0"/>
                  <a:t> </a:t>
                </a:r>
                <a:endParaRPr lang="ru-RU" sz="2800" dirty="0"/>
              </a:p>
            </p:txBody>
          </p:sp>
        </mc:Choice>
        <mc:Fallback xmlns="">
          <p:sp>
            <p:nvSpPr>
              <p:cNvPr id="532488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5804421"/>
                <a:ext cx="4549080" cy="565155"/>
              </a:xfrm>
              <a:prstGeom prst="rect">
                <a:avLst/>
              </a:prstGeom>
              <a:blipFill rotWithShape="1">
                <a:blip r:embed="rId6"/>
                <a:stretch>
                  <a:fillRect l="-2008" t="-3226" b="-290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249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492896"/>
            <a:ext cx="333375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15240" y="1772816"/>
                <a:ext cx="9128760" cy="9960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800" dirty="0"/>
                  <a:t>Два решения получается, </a:t>
                </a:r>
                <a:r>
                  <a:rPr lang="ru-RU" sz="2800" dirty="0" smtClean="0"/>
                  <a:t>если –1</a:t>
                </a:r>
                <a:r>
                  <a:rPr lang="en-US" sz="2800" dirty="0" smtClean="0"/>
                  <a:t> </a:t>
                </a:r>
                <a:r>
                  <a:rPr lang="en-US" sz="2800" dirty="0"/>
                  <a:t>&lt; </a:t>
                </a:r>
                <a:r>
                  <a:rPr lang="en-US" sz="2800" i="1" dirty="0"/>
                  <a:t>a &lt; </a:t>
                </a:r>
                <a:r>
                  <a:rPr lang="en-US" sz="2800" dirty="0"/>
                  <a:t>1 </a:t>
                </a:r>
                <a:r>
                  <a:rPr lang="ru-RU" sz="2800" dirty="0" smtClean="0"/>
                  <a:t>или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28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sz="2800" dirty="0" smtClean="0"/>
                  <a:t> </a:t>
                </a:r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" y="1772816"/>
                <a:ext cx="9128760" cy="996042"/>
              </a:xfrm>
              <a:prstGeom prst="rect">
                <a:avLst/>
              </a:prstGeom>
              <a:blipFill rotWithShape="1">
                <a:blip r:embed="rId8"/>
                <a:stretch>
                  <a:fillRect t="-61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6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5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9154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/>
              <a:t>	</a:t>
            </a:r>
            <a:r>
              <a:rPr lang="ru-RU" sz="2800" dirty="0" smtClean="0"/>
              <a:t>Найдите </a:t>
            </a:r>
            <a:r>
              <a:rPr lang="ru-RU" sz="2800" dirty="0"/>
              <a:t>все положительные значения параметра </a:t>
            </a:r>
            <a:r>
              <a:rPr lang="en-US" sz="2800" i="1" dirty="0"/>
              <a:t>a</a:t>
            </a:r>
            <a:r>
              <a:rPr lang="ru-RU" sz="2800" dirty="0"/>
              <a:t>, при которых система уравнений</a:t>
            </a:r>
          </a:p>
          <a:p>
            <a:pPr algn="just">
              <a:spcBef>
                <a:spcPct val="50000"/>
              </a:spcBef>
            </a:pPr>
            <a:endParaRPr lang="ru-RU" sz="2800" dirty="0"/>
          </a:p>
          <a:p>
            <a:pPr algn="just">
              <a:spcBef>
                <a:spcPct val="50000"/>
              </a:spcBef>
            </a:pPr>
            <a:r>
              <a:rPr lang="ru-RU" sz="2800" dirty="0"/>
              <a:t>имеет единственное решение.</a:t>
            </a:r>
          </a:p>
        </p:txBody>
      </p:sp>
      <p:graphicFrame>
        <p:nvGraphicFramePr>
          <p:cNvPr id="520196" name="Object 4"/>
          <p:cNvGraphicFramePr>
            <a:graphicFrameLocks noChangeAspect="1"/>
          </p:cNvGraphicFramePr>
          <p:nvPr/>
        </p:nvGraphicFramePr>
        <p:xfrm>
          <a:off x="3048000" y="1371600"/>
          <a:ext cx="3198813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6" name="Equation" r:id="rId4" imgW="1892160" imgH="647640" progId="Equation.DSMT4">
                  <p:embed/>
                </p:oleObj>
              </mc:Choice>
              <mc:Fallback>
                <p:oleObj name="Equation" r:id="rId4" imgW="1892160" imgH="647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371600"/>
                        <a:ext cx="3198813" cy="109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83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0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230637"/>
              </p:ext>
            </p:extLst>
          </p:nvPr>
        </p:nvGraphicFramePr>
        <p:xfrm>
          <a:off x="3059832" y="836712"/>
          <a:ext cx="4001198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0" name="Equation" r:id="rId4" imgW="1892160" imgH="647640" progId="Equation.DSMT4">
                  <p:embed/>
                </p:oleObj>
              </mc:Choice>
              <mc:Fallback>
                <p:oleObj name="Equation" r:id="rId4" imgW="1892160" imgH="647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836712"/>
                        <a:ext cx="4001198" cy="1368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20198" name="Text Box 6"/>
              <p:cNvSpPr txBox="1">
                <a:spLocks noChangeArrowheads="1"/>
              </p:cNvSpPr>
              <p:nvPr/>
            </p:nvSpPr>
            <p:spPr bwMode="auto">
              <a:xfrm>
                <a:off x="467544" y="5992565"/>
                <a:ext cx="3886200" cy="513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3300"/>
                    </a:solidFill>
                  </a:rPr>
                  <a:t>Ответ.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</m:e>
                    </m:rad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en-US" i="1">
                        <a:latin typeface="Cambria Math"/>
                      </a:rPr>
                      <m:t>1</m:t>
                    </m:r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  <a:endParaRPr lang="ru-RU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52019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992565"/>
                <a:ext cx="3886200" cy="513602"/>
              </a:xfrm>
              <a:prstGeom prst="rect">
                <a:avLst/>
              </a:prstGeom>
              <a:blipFill rotWithShape="1">
                <a:blip r:embed="rId6"/>
                <a:stretch>
                  <a:fillRect l="-2512" t="-1190" b="-25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019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Решение</a:t>
            </a:r>
            <a:r>
              <a:rPr lang="ru-RU" sz="2800" dirty="0">
                <a:solidFill>
                  <a:srgbClr val="FF3300"/>
                </a:solidFill>
              </a:rPr>
              <a:t>.</a:t>
            </a:r>
            <a:r>
              <a:rPr lang="ru-RU" sz="2800" dirty="0">
                <a:cs typeface="Times New Roman" pitchFamily="18" charset="0"/>
              </a:rPr>
              <a:t> Перво</a:t>
            </a:r>
            <a:r>
              <a:rPr lang="ru-RU" sz="2800" dirty="0"/>
              <a:t>е и второе уравнения задают окружности. 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52020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99943"/>
            <a:ext cx="3536950" cy="29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0" y="2132856"/>
                <a:ext cx="9144000" cy="10670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800" dirty="0"/>
                  <a:t>Единственное решение системы получается, если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𝑎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</m:rad>
                    <m:r>
                      <a:rPr lang="en-US" sz="2800" i="1">
                        <a:latin typeface="Cambria Math"/>
                      </a:rPr>
                      <m:t>+1</m:t>
                    </m:r>
                  </m:oMath>
                </a14:m>
                <a:r>
                  <a:rPr lang="ru-RU" sz="2800" dirty="0"/>
                  <a:t> или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𝑎</m:t>
                    </m:r>
                    <m:r>
                      <a:rPr lang="en-US" sz="32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/>
                          </a:rPr>
                          <m:t>5</m:t>
                        </m:r>
                      </m:e>
                    </m:rad>
                    <m:r>
                      <a:rPr lang="en-US" sz="3200" i="1">
                        <a:latin typeface="Cambria Math"/>
                      </a:rPr>
                      <m:t>+1</m:t>
                    </m:r>
                    <m:r>
                      <a:rPr lang="en-US" sz="3200">
                        <a:latin typeface="Cambria Math"/>
                      </a:rPr>
                      <m:t>.</m:t>
                    </m:r>
                  </m:oMath>
                </a14:m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132856"/>
                <a:ext cx="9144000" cy="1067087"/>
              </a:xfrm>
              <a:prstGeom prst="rect">
                <a:avLst/>
              </a:prstGeom>
              <a:blipFill rotWithShape="1">
                <a:blip r:embed="rId8"/>
                <a:stretch>
                  <a:fillRect t="-5714" r="-1333" b="-14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34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5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9154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/>
              <a:t>	</a:t>
            </a:r>
            <a:r>
              <a:rPr lang="ru-RU" sz="2800" dirty="0" smtClean="0"/>
              <a:t>Найдите </a:t>
            </a:r>
            <a:r>
              <a:rPr lang="ru-RU" sz="2800" dirty="0"/>
              <a:t>все значения параметра </a:t>
            </a:r>
            <a:r>
              <a:rPr lang="en-US" sz="2800" i="1" dirty="0"/>
              <a:t>a</a:t>
            </a:r>
            <a:r>
              <a:rPr lang="ru-RU" sz="2800" dirty="0"/>
              <a:t>, при которых система уравнений</a:t>
            </a:r>
          </a:p>
          <a:p>
            <a:pPr algn="just">
              <a:spcBef>
                <a:spcPct val="50000"/>
              </a:spcBef>
            </a:pPr>
            <a:endParaRPr lang="ru-RU" sz="2800" dirty="0"/>
          </a:p>
          <a:p>
            <a:pPr algn="just">
              <a:spcBef>
                <a:spcPct val="50000"/>
              </a:spcBef>
            </a:pPr>
            <a:endParaRPr lang="en-US" sz="2800" dirty="0" smtClean="0"/>
          </a:p>
          <a:p>
            <a:pPr algn="just">
              <a:spcBef>
                <a:spcPct val="50000"/>
              </a:spcBef>
            </a:pPr>
            <a:r>
              <a:rPr lang="ru-RU" sz="2800" dirty="0" smtClean="0"/>
              <a:t>имеет </a:t>
            </a:r>
            <a:r>
              <a:rPr lang="ru-RU" sz="2800" dirty="0"/>
              <a:t>ровно два решения.</a:t>
            </a:r>
          </a:p>
        </p:txBody>
      </p:sp>
      <p:graphicFrame>
        <p:nvGraphicFramePr>
          <p:cNvPr id="5304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001766"/>
              </p:ext>
            </p:extLst>
          </p:nvPr>
        </p:nvGraphicFramePr>
        <p:xfrm>
          <a:off x="1259632" y="1556792"/>
          <a:ext cx="7414225" cy="145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4" name="Equation" r:id="rId4" imgW="3555720" imgH="698400" progId="Equation.DSMT4">
                  <p:embed/>
                </p:oleObj>
              </mc:Choice>
              <mc:Fallback>
                <p:oleObj name="Equation" r:id="rId4" imgW="355572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556792"/>
                        <a:ext cx="7414225" cy="145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48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Решение</a:t>
            </a:r>
            <a:r>
              <a:rPr lang="ru-RU" sz="2800" dirty="0">
                <a:solidFill>
                  <a:srgbClr val="FF3300"/>
                </a:solidFill>
              </a:rPr>
              <a:t>.</a:t>
            </a:r>
            <a:r>
              <a:rPr lang="ru-RU" sz="2800" dirty="0">
                <a:cs typeface="Times New Roman" pitchFamily="18" charset="0"/>
              </a:rPr>
              <a:t> Перво</a:t>
            </a:r>
            <a:r>
              <a:rPr lang="ru-RU" sz="2800" dirty="0"/>
              <a:t>е уравнение задает отрезок </a:t>
            </a:r>
            <a:r>
              <a:rPr lang="en-US" sz="2800" i="1" dirty="0"/>
              <a:t>AB</a:t>
            </a:r>
            <a:r>
              <a:rPr lang="ru-RU" sz="2800" dirty="0"/>
              <a:t>, второе – окружность. 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53044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2" y="2687300"/>
            <a:ext cx="37623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0450" name="Text Box 18"/>
              <p:cNvSpPr txBox="1">
                <a:spLocks noChangeArrowheads="1"/>
              </p:cNvSpPr>
              <p:nvPr/>
            </p:nvSpPr>
            <p:spPr bwMode="auto">
              <a:xfrm>
                <a:off x="179512" y="6165304"/>
                <a:ext cx="6885384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Ответ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:</a:t>
                </a:r>
                <a:r>
                  <a:rPr lang="en-US" dirty="0" smtClean="0">
                    <a:solidFill>
                      <a:srgbClr val="FF33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4,8&lt;</m:t>
                    </m:r>
                    <m:r>
                      <a:rPr lang="en-US" i="1">
                        <a:latin typeface="Cambria Math"/>
                      </a:rPr>
                      <m:t>𝑎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dirty="0"/>
                  <a:t>6 </a:t>
                </a:r>
                <a:r>
                  <a:rPr lang="ru-RU" dirty="0"/>
                  <a:t>или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−6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&lt;−4,8.</m:t>
                    </m:r>
                  </m:oMath>
                </a14:m>
                <a:endParaRPr lang="ru-RU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30450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6165304"/>
                <a:ext cx="6885384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327" t="-10526" b="-289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0" y="2060848"/>
                <a:ext cx="91440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FF3300"/>
                    </a:solidFill>
                  </a:rPr>
                  <a:t>	</a:t>
                </a:r>
                <a:r>
                  <a:rPr lang="ru-RU" sz="2800" dirty="0"/>
                  <a:t>Два решения системы получается, если</a:t>
                </a:r>
                <a:r>
                  <a:rPr lang="ru-RU" sz="2800" dirty="0" smtClean="0"/>
                  <a:t>: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4,8&lt;</m:t>
                    </m:r>
                    <m:r>
                      <a:rPr lang="en-US" sz="2800" b="0" i="1" smtClean="0">
                        <a:latin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2800" dirty="0" smtClean="0"/>
                  <a:t>6 </a:t>
                </a:r>
                <a:r>
                  <a:rPr lang="ru-RU" sz="2800" dirty="0" smtClean="0"/>
                  <a:t>или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−6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&lt;−4,8.</m:t>
                    </m:r>
                  </m:oMath>
                </a14:m>
                <a:endParaRPr lang="ru-RU" sz="32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060848"/>
                <a:ext cx="9144000" cy="954107"/>
              </a:xfrm>
              <a:prstGeom prst="rect">
                <a:avLst/>
              </a:prstGeom>
              <a:blipFill rotWithShape="1">
                <a:blip r:embed="rId6"/>
                <a:stretch>
                  <a:fillRect l="-1333" t="-6369" r="-1333" b="-1656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927519"/>
              </p:ext>
            </p:extLst>
          </p:nvPr>
        </p:nvGraphicFramePr>
        <p:xfrm>
          <a:off x="1907704" y="1015892"/>
          <a:ext cx="5328592" cy="1044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8" name="Equation" r:id="rId7" imgW="3556000" imgH="698500" progId="Equation.DSMT4">
                  <p:embed/>
                </p:oleObj>
              </mc:Choice>
              <mc:Fallback>
                <p:oleObj name="Equation" r:id="rId7" imgW="3556000" imgH="698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015892"/>
                        <a:ext cx="5328592" cy="1044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97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12304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Демоверсия 20</a:t>
            </a:r>
            <a:r>
              <a:rPr lang="en-US" sz="2800" dirty="0" smtClean="0">
                <a:solidFill>
                  <a:srgbClr val="FF3300"/>
                </a:solidFill>
              </a:rPr>
              <a:t>20</a:t>
            </a:r>
            <a:r>
              <a:rPr lang="ru-RU" sz="2800" dirty="0" smtClean="0">
                <a:solidFill>
                  <a:srgbClr val="FF3300"/>
                </a:solidFill>
              </a:rPr>
              <a:t>, задача 18</a:t>
            </a:r>
            <a:endParaRPr lang="ru-RU" sz="28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0435" name="Text Box 3"/>
              <p:cNvSpPr txBox="1">
                <a:spLocks noChangeArrowheads="1"/>
              </p:cNvSpPr>
              <p:nvPr/>
            </p:nvSpPr>
            <p:spPr bwMode="auto">
              <a:xfrm>
                <a:off x="40640" y="908720"/>
                <a:ext cx="9144000" cy="2346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sz="2800" dirty="0" smtClean="0"/>
                  <a:t>	</a:t>
                </a:r>
                <a:r>
                  <a:rPr lang="ru-RU" sz="2800" dirty="0" smtClean="0"/>
                  <a:t>Найдите все положительные значения </a:t>
                </a:r>
                <a:r>
                  <a:rPr lang="en-US" sz="2800" i="1" dirty="0" smtClean="0"/>
                  <a:t>a</a:t>
                </a:r>
                <a:r>
                  <a:rPr lang="ru-RU" sz="2800" dirty="0"/>
                  <a:t>, при </a:t>
                </a:r>
                <a:r>
                  <a:rPr lang="ru-RU" sz="2800" dirty="0" smtClean="0"/>
                  <a:t>каждом из которых </a:t>
                </a:r>
                <a:r>
                  <a:rPr lang="ru-RU" sz="2800" dirty="0"/>
                  <a:t>система </a:t>
                </a:r>
                <a:r>
                  <a:rPr lang="ru-RU" sz="2800" dirty="0" smtClean="0"/>
                  <a:t>уравнений</a:t>
                </a:r>
              </a:p>
              <a:p>
                <a:pPr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ru-RU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|−5)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−4)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/>
                                </a:rPr>
                                <m:t>=9,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+2)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/>
                                </a:rPr>
                                <m:t>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800" dirty="0" smtClean="0"/>
              </a:p>
              <a:p>
                <a:pPr algn="just">
                  <a:spcBef>
                    <a:spcPts val="0"/>
                  </a:spcBef>
                </a:pPr>
                <a:r>
                  <a:rPr lang="ru-RU" sz="2800" dirty="0"/>
                  <a:t>имеет </a:t>
                </a:r>
                <a:r>
                  <a:rPr lang="ru-RU" sz="2800" dirty="0" smtClean="0"/>
                  <a:t>единственное решение.</a:t>
                </a:r>
                <a:endParaRPr lang="ru-RU" sz="2800" dirty="0"/>
              </a:p>
            </p:txBody>
          </p:sp>
        </mc:Choice>
        <mc:Fallback xmlns="">
          <p:sp>
            <p:nvSpPr>
              <p:cNvPr id="53043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40" y="908720"/>
                <a:ext cx="9144000" cy="2346155"/>
              </a:xfrm>
              <a:prstGeom prst="rect">
                <a:avLst/>
              </a:prstGeom>
              <a:blipFill rotWithShape="1">
                <a:blip r:embed="rId3"/>
                <a:stretch>
                  <a:fillRect l="-1400" t="-2597" r="-1333" b="-62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54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3888" y="5301208"/>
                <a:ext cx="8640960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rgbClr val="FF0000"/>
                    </a:solidFill>
                  </a:rPr>
                  <a:t>Ответ.</a:t>
                </a:r>
                <a:r>
                  <a:rPr lang="ru-RU" dirty="0" smtClean="0"/>
                  <a:t> 2,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65</m:t>
                        </m:r>
                      </m:e>
                    </m:rad>
                    <m:r>
                      <a:rPr lang="ru-RU" b="0" i="1" smtClean="0">
                        <a:latin typeface="Cambria Math"/>
                      </a:rPr>
                      <m:t>+3.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88" y="5301208"/>
                <a:ext cx="8640960" cy="513602"/>
              </a:xfrm>
              <a:prstGeom prst="rect">
                <a:avLst/>
              </a:prstGeom>
              <a:blipFill rotWithShape="1">
                <a:blip r:embed="rId3"/>
                <a:stretch>
                  <a:fillRect l="-1129" t="-1190" b="-2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680951" cy="472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4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3818735</TotalTime>
  <Words>2117</Words>
  <Application>Microsoft Office PowerPoint</Application>
  <PresentationFormat>Экран (4:3)</PresentationFormat>
  <Paragraphs>498</Paragraphs>
  <Slides>100</Slides>
  <Notes>80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100</vt:i4>
      </vt:variant>
    </vt:vector>
  </HeadingPairs>
  <TitlesOfParts>
    <vt:vector size="109" baseType="lpstr">
      <vt:lpstr>Arial</vt:lpstr>
      <vt:lpstr>Arial Black</vt:lpstr>
      <vt:lpstr>Cambria Math</vt:lpstr>
      <vt:lpstr>Mathematica1</vt:lpstr>
      <vt:lpstr>Symbol</vt:lpstr>
      <vt:lpstr>Times New Roman</vt:lpstr>
      <vt:lpstr>Оформление по умолчанию</vt:lpstr>
      <vt:lpstr>Точечный рисунок</vt:lpstr>
      <vt:lpstr>Equation</vt:lpstr>
      <vt:lpstr>Аналитическое задание фигур на плоскости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Расстояние от точки до прямой</vt:lpstr>
      <vt:lpstr>Упражнения </vt:lpstr>
      <vt:lpstr>Презентация PowerPoint</vt:lpstr>
      <vt:lpstr>Аналитическое задание полуплоскости</vt:lpstr>
      <vt:lpstr>Аналитическое задание выпуклых многоугольников</vt:lpstr>
      <vt:lpstr>Презентация PowerPoint</vt:lpstr>
      <vt:lpstr>Упражнение</vt:lpstr>
      <vt:lpstr>Упражнения</vt:lpstr>
      <vt:lpstr>Презентация PowerPoint</vt:lpstr>
      <vt:lpstr>Презентация PowerPoint</vt:lpstr>
      <vt:lpstr>Параметрические уравнения</vt:lpstr>
      <vt:lpstr>Окружность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Циклоида</vt:lpstr>
      <vt:lpstr>Трохоиды</vt:lpstr>
      <vt:lpstr>Эпициклоиды</vt:lpstr>
      <vt:lpstr>Кардиоида</vt:lpstr>
      <vt:lpstr>Эпициклоида (m = 2/3)</vt:lpstr>
      <vt:lpstr>Удлиненная эпициклоида (m = 2/3)</vt:lpstr>
      <vt:lpstr>Эпициклоида (m = 2/5)</vt:lpstr>
      <vt:lpstr>Гипоциклоиды</vt:lpstr>
      <vt:lpstr>Астроида</vt:lpstr>
      <vt:lpstr>Кривая Штейнера</vt:lpstr>
      <vt:lpstr>Гипоциклоида (m = 2/5)</vt:lpstr>
      <vt:lpstr>Полярные координаты</vt:lpstr>
      <vt:lpstr>Полярные координаты</vt:lpstr>
      <vt:lpstr>Упражнения</vt:lpstr>
      <vt:lpstr>Презентация PowerPoint</vt:lpstr>
      <vt:lpstr>Окружность</vt:lpstr>
      <vt:lpstr>Упражнения</vt:lpstr>
      <vt:lpstr>Презентация PowerPoint</vt:lpstr>
      <vt:lpstr>Спираль Архимеда</vt:lpstr>
      <vt:lpstr>Ответ:</vt:lpstr>
      <vt:lpstr>Презентация PowerPoint</vt:lpstr>
      <vt:lpstr>Трилистник</vt:lpstr>
      <vt:lpstr>Упражнение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Демоверсия 2020, задача 18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Пользователь</cp:lastModifiedBy>
  <cp:revision>304</cp:revision>
  <dcterms:created xsi:type="dcterms:W3CDTF">2008-04-30T05:51:18Z</dcterms:created>
  <dcterms:modified xsi:type="dcterms:W3CDTF">2020-04-21T05:53:04Z</dcterms:modified>
</cp:coreProperties>
</file>