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sldIdLst>
    <p:sldId id="1423" r:id="rId2"/>
    <p:sldId id="1216" r:id="rId3"/>
    <p:sldId id="1217" r:id="rId4"/>
    <p:sldId id="1421" r:id="rId5"/>
    <p:sldId id="1424" r:id="rId6"/>
    <p:sldId id="799" r:id="rId7"/>
    <p:sldId id="795" r:id="rId8"/>
    <p:sldId id="796" r:id="rId9"/>
    <p:sldId id="607" r:id="rId10"/>
    <p:sldId id="660" r:id="rId11"/>
    <p:sldId id="661" r:id="rId12"/>
    <p:sldId id="662" r:id="rId13"/>
    <p:sldId id="663" r:id="rId14"/>
    <p:sldId id="664" r:id="rId15"/>
    <p:sldId id="1332" r:id="rId16"/>
    <p:sldId id="665" r:id="rId17"/>
    <p:sldId id="681" r:id="rId18"/>
    <p:sldId id="1137" r:id="rId19"/>
    <p:sldId id="1138" r:id="rId20"/>
    <p:sldId id="1136" r:id="rId21"/>
    <p:sldId id="738" r:id="rId22"/>
    <p:sldId id="650" r:id="rId23"/>
    <p:sldId id="623" r:id="rId24"/>
    <p:sldId id="624" r:id="rId25"/>
    <p:sldId id="694" r:id="rId26"/>
    <p:sldId id="606" r:id="rId27"/>
    <p:sldId id="800" r:id="rId28"/>
    <p:sldId id="629" r:id="rId29"/>
    <p:sldId id="1333" r:id="rId30"/>
    <p:sldId id="673" r:id="rId31"/>
    <p:sldId id="630" r:id="rId32"/>
    <p:sldId id="674" r:id="rId33"/>
    <p:sldId id="489" r:id="rId34"/>
    <p:sldId id="488" r:id="rId35"/>
    <p:sldId id="615" r:id="rId36"/>
    <p:sldId id="625" r:id="rId37"/>
    <p:sldId id="810" r:id="rId38"/>
    <p:sldId id="627" r:id="rId39"/>
    <p:sldId id="667" r:id="rId40"/>
    <p:sldId id="669" r:id="rId41"/>
    <p:sldId id="668" r:id="rId42"/>
    <p:sldId id="633" r:id="rId43"/>
    <p:sldId id="678" r:id="rId44"/>
    <p:sldId id="1134" r:id="rId45"/>
    <p:sldId id="727" r:id="rId46"/>
    <p:sldId id="688" r:id="rId47"/>
    <p:sldId id="654" r:id="rId48"/>
    <p:sldId id="797" r:id="rId49"/>
    <p:sldId id="798" r:id="rId50"/>
    <p:sldId id="679" r:id="rId51"/>
    <p:sldId id="631" r:id="rId52"/>
    <p:sldId id="675" r:id="rId53"/>
    <p:sldId id="632" r:id="rId54"/>
    <p:sldId id="676" r:id="rId55"/>
    <p:sldId id="677" r:id="rId56"/>
    <p:sldId id="773" r:id="rId57"/>
    <p:sldId id="774" r:id="rId58"/>
    <p:sldId id="1141" r:id="rId59"/>
    <p:sldId id="718" r:id="rId60"/>
    <p:sldId id="523" r:id="rId61"/>
    <p:sldId id="803" r:id="rId62"/>
    <p:sldId id="723" r:id="rId63"/>
    <p:sldId id="728" r:id="rId64"/>
    <p:sldId id="737" r:id="rId65"/>
    <p:sldId id="730" r:id="rId66"/>
    <p:sldId id="729" r:id="rId67"/>
    <p:sldId id="752" r:id="rId68"/>
    <p:sldId id="733" r:id="rId69"/>
    <p:sldId id="734" r:id="rId70"/>
    <p:sldId id="736" r:id="rId71"/>
    <p:sldId id="775" r:id="rId72"/>
    <p:sldId id="778" r:id="rId73"/>
    <p:sldId id="804" r:id="rId74"/>
    <p:sldId id="785" r:id="rId75"/>
    <p:sldId id="786" r:id="rId76"/>
    <p:sldId id="788" r:id="rId77"/>
    <p:sldId id="811" r:id="rId78"/>
    <p:sldId id="1139" r:id="rId79"/>
    <p:sldId id="1140" r:id="rId80"/>
    <p:sldId id="776" r:id="rId81"/>
    <p:sldId id="807" r:id="rId82"/>
    <p:sldId id="808" r:id="rId83"/>
    <p:sldId id="777" r:id="rId84"/>
    <p:sldId id="805" r:id="rId85"/>
    <p:sldId id="779" r:id="rId86"/>
    <p:sldId id="780" r:id="rId87"/>
    <p:sldId id="781" r:id="rId88"/>
    <p:sldId id="812" r:id="rId89"/>
    <p:sldId id="783" r:id="rId90"/>
    <p:sldId id="793" r:id="rId91"/>
    <p:sldId id="794" r:id="rId92"/>
    <p:sldId id="1240" r:id="rId93"/>
    <p:sldId id="1241" r:id="rId9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5" autoAdjust="0"/>
    <p:restoredTop sz="90929"/>
  </p:normalViewPr>
  <p:slideViewPr>
    <p:cSldViewPr>
      <p:cViewPr varScale="1">
        <p:scale>
          <a:sx n="121" d="100"/>
          <a:sy n="121" d="100"/>
        </p:scale>
        <p:origin x="-13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9729431-95B4-477D-8078-625DC724D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42130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66937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B42446-72A1-4CBF-BC54-5BED195D8271}" type="slidenum">
              <a:rPr lang="ru-RU" sz="1200"/>
              <a:pPr eaLnBrk="1" hangingPunct="1"/>
              <a:t>11</a:t>
            </a:fld>
            <a:endParaRPr lang="ru-RU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819310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BA79FF-4EBD-473D-B8B1-0EAAE13D5AB8}" type="slidenum">
              <a:rPr lang="ru-RU" sz="1200"/>
              <a:pPr eaLnBrk="1" hangingPunct="1"/>
              <a:t>12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44939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A82D1F7-E838-4FB9-88C9-53BFB1D4FABD}" type="slidenum">
              <a:rPr lang="ru-RU" sz="1200"/>
              <a:pPr eaLnBrk="1" hangingPunct="1"/>
              <a:t>13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0459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B28988-F4D5-48B2-91CD-A297CDC83A9E}" type="slidenum">
              <a:rPr lang="ru-RU" sz="1200"/>
              <a:pPr eaLnBrk="1" hangingPunct="1"/>
              <a:t>14</a:t>
            </a:fld>
            <a:endParaRPr lang="ru-RU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608188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C8387-CEC6-49CB-92B8-0F13B6038505}" type="slidenum">
              <a:rPr lang="ru-RU" sz="1200"/>
              <a:pPr eaLnBrk="1" hangingPunct="1"/>
              <a:t>15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454844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8C8387-CEC6-49CB-92B8-0F13B6038505}" type="slidenum">
              <a:rPr lang="ru-RU" sz="1200"/>
              <a:pPr eaLnBrk="1" hangingPunct="1"/>
              <a:t>16</a:t>
            </a:fld>
            <a:endParaRPr lang="ru-RU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220107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A79328-75BD-4990-A882-DD65B0F69649}" type="slidenum">
              <a:rPr lang="ru-RU" sz="1200" smtClean="0"/>
              <a:pPr eaLnBrk="1" hangingPunct="1"/>
              <a:t>17</a:t>
            </a:fld>
            <a:endParaRPr lang="ru-RU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463059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18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64257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19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066317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20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7828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60019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21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552227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A60EB4-05B7-4DDF-9261-40D847615AFB}" type="slidenum">
              <a:rPr lang="ru-RU" sz="1200" smtClean="0"/>
              <a:pPr eaLnBrk="1" hangingPunct="1"/>
              <a:t>22</a:t>
            </a:fld>
            <a:endParaRPr lang="ru-RU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7698293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23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0E9F37-3CA3-41CE-A1AF-0A90605A0B6E}" type="slidenum">
              <a:rPr lang="ru-RU" sz="1200" smtClean="0"/>
              <a:pPr eaLnBrk="1" hangingPunct="1"/>
              <a:t>24</a:t>
            </a:fld>
            <a:endParaRPr lang="ru-RU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71021C-56AE-42ED-AC26-E2ADA95EE5E0}" type="slidenum">
              <a:rPr lang="ru-RU" sz="1200" smtClean="0"/>
              <a:pPr eaLnBrk="1" hangingPunct="1"/>
              <a:t>25</a:t>
            </a:fld>
            <a:endParaRPr lang="ru-RU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4549560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622F3-86ED-4604-BEE9-918EFB65A170}" type="slidenum">
              <a:rPr lang="ru-RU" sz="1200" smtClean="0"/>
              <a:pPr eaLnBrk="1" hangingPunct="1"/>
              <a:t>26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54875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B622F3-86ED-4604-BEE9-918EFB65A170}" type="slidenum">
              <a:rPr lang="ru-RU" sz="1200" smtClean="0"/>
              <a:pPr eaLnBrk="1" hangingPunct="1"/>
              <a:t>27</a:t>
            </a:fld>
            <a:endParaRPr lang="ru-RU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595462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28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4586935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29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2921868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EA4117-D13F-4ECA-9CF7-8BEC2BC5AA25}" type="slidenum">
              <a:rPr lang="ru-RU" sz="1200" smtClean="0"/>
              <a:pPr eaLnBrk="1" hangingPunct="1"/>
              <a:t>30</a:t>
            </a:fld>
            <a:endParaRPr lang="ru-RU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647793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4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6646515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78798-B149-49E6-A142-81122209EEC9}" type="slidenum">
              <a:rPr lang="ru-RU" sz="1200" smtClean="0"/>
              <a:pPr eaLnBrk="1" hangingPunct="1"/>
              <a:t>31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12951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C78798-B149-49E6-A142-81122209EEC9}" type="slidenum">
              <a:rPr lang="ru-RU" sz="1200" smtClean="0"/>
              <a:pPr eaLnBrk="1" hangingPunct="1"/>
              <a:t>32</a:t>
            </a:fld>
            <a:endParaRPr lang="ru-RU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2335682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D723FFA-A5D4-480D-A8E7-45D6EC7AB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1494F-8EA6-4AA8-9124-06B6705BE3A6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xmlns="" id="{CA42FDF0-A731-4618-B877-91B81122D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xmlns="" id="{B3BFE367-9D30-4F4B-987A-6E97BD2E3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8533562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xmlns="" id="{5D723FFA-A5D4-480D-A8E7-45D6EC7AB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1494F-8EA6-4AA8-9124-06B6705BE3A6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427010" name="Rectangle 2">
            <a:extLst>
              <a:ext uri="{FF2B5EF4-FFF2-40B4-BE49-F238E27FC236}">
                <a16:creationId xmlns:a16="http://schemas.microsoft.com/office/drawing/2014/main" xmlns="" id="{CA42FDF0-A731-4618-B877-91B81122DB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xmlns="" id="{B3BFE367-9D30-4F4B-987A-6E97BD2E3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8187600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35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183493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36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1346645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37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2893298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38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490534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39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5835088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8B9A4A-6451-4843-A339-A91A8FD75B76}" type="slidenum">
              <a:rPr lang="ru-RU" sz="1200" smtClean="0"/>
              <a:pPr eaLnBrk="1" hangingPunct="1"/>
              <a:t>40</a:t>
            </a:fld>
            <a:endParaRPr 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911840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5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0763331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41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1938707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42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9446395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43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5112533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44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419273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EE416F-3DF4-48C1-A84A-3A8421CEEB8B}" type="slidenum">
              <a:rPr lang="ru-RU" sz="1200" smtClean="0"/>
              <a:pPr eaLnBrk="1" hangingPunct="1"/>
              <a:t>45</a:t>
            </a:fld>
            <a:endParaRPr lang="ru-RU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7372770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8E0032-D344-4B3A-A653-A92F1F843A69}" type="slidenum">
              <a:rPr lang="ru-RU" sz="1200" smtClean="0"/>
              <a:pPr eaLnBrk="1" hangingPunct="1"/>
              <a:t>46</a:t>
            </a:fld>
            <a:endParaRPr lang="ru-RU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80623956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48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2368845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0F3E41-06A3-41B7-9438-0F84986AFDB6}" type="slidenum">
              <a:rPr lang="ru-RU" sz="1200" smtClean="0"/>
              <a:pPr eaLnBrk="1" hangingPunct="1"/>
              <a:t>49</a:t>
            </a:fld>
            <a:endParaRPr lang="ru-RU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1996653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73B3A9-D287-45C3-98CF-E30A2C3B864E}" type="slidenum">
              <a:rPr lang="ru-RU" sz="1200" smtClean="0"/>
              <a:pPr eaLnBrk="1" hangingPunct="1"/>
              <a:t>50</a:t>
            </a:fld>
            <a:endParaRPr lang="ru-RU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70289206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51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837528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382917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52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426102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53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539959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54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4767944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F76F3-D3A5-44D3-A2FE-A9379B54712B}" type="slidenum">
              <a:rPr lang="ru-RU" sz="1200" smtClean="0"/>
              <a:pPr eaLnBrk="1" hangingPunct="1"/>
              <a:t>55</a:t>
            </a:fld>
            <a:endParaRPr lang="ru-RU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1852533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56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23164124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57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6650911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58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6545401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AA3305-946B-448F-9CD4-F99FF4256971}" type="slidenum">
              <a:rPr lang="ru-RU" sz="1200" smtClean="0"/>
              <a:pPr eaLnBrk="1" hangingPunct="1"/>
              <a:t>59</a:t>
            </a:fld>
            <a:endParaRPr lang="ru-RU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84782001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B047F1-CC22-4F2A-850B-8368686B645C}" type="slidenum">
              <a:rPr lang="ru-RU" sz="1200" smtClean="0"/>
              <a:pPr eaLnBrk="1" hangingPunct="1"/>
              <a:t>60</a:t>
            </a:fld>
            <a:endParaRPr lang="ru-RU" sz="120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5522376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62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7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5014917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63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64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65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66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77E7EF-0680-420D-B44B-21E5E3425140}" type="slidenum">
              <a:rPr lang="ru-RU"/>
              <a:pPr/>
              <a:t>67</a:t>
            </a:fld>
            <a:endParaRPr 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8134252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AF74C-5B97-4669-BA46-1A440AA035E8}" type="slidenum">
              <a:rPr lang="ru-RU"/>
              <a:pPr/>
              <a:t>68</a:t>
            </a:fld>
            <a:endParaRPr lang="ru-RU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F4DD6-7ADA-418B-81D4-31D557E17369}" type="slidenum">
              <a:rPr lang="ru-RU"/>
              <a:pPr/>
              <a:t>69</a:t>
            </a:fld>
            <a:endParaRPr 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3950B2-2CA0-46A7-85CC-B0DDF1AE69CF}" type="slidenum">
              <a:rPr lang="ru-RU"/>
              <a:pPr/>
              <a:t>70</a:t>
            </a:fld>
            <a:endParaRPr lang="ru-RU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В режиме слайдов ответы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71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748686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FA0EF-5B10-4BC7-8B32-E311DCD53885}" type="slidenum">
              <a:rPr lang="ru-RU" sz="1200"/>
              <a:pPr eaLnBrk="1" hangingPunct="1"/>
              <a:t>72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411131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DA2F770-ACDB-4BE6-AD36-CFF629375024}" type="slidenum">
              <a:rPr lang="ru-RU" sz="1200"/>
              <a:pPr eaLnBrk="1" hangingPunct="1"/>
              <a:t>8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2504729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6BFA0EF-5B10-4BC7-8B32-E311DCD53885}" type="slidenum">
              <a:rPr lang="ru-RU" sz="1200"/>
              <a:pPr eaLnBrk="1" hangingPunct="1"/>
              <a:t>73</a:t>
            </a:fld>
            <a:endParaRPr lang="ru-RU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5121518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74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11941026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75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17739196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0351963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77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7417085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78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544828104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79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23487550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80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93302117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81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5018865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82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236909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2DFF70-0E66-4AB2-B6E1-656F6A1B1C69}" type="slidenum">
              <a:rPr lang="ru-RU" sz="1200"/>
              <a:pPr eaLnBrk="1" hangingPunct="1"/>
              <a:t>9</a:t>
            </a:fld>
            <a:endParaRPr lang="ru-RU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1573854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5E5425-1AD0-48F8-9C2B-3078C40542C2}" type="slidenum">
              <a:rPr lang="ru-RU" sz="1200"/>
              <a:pPr eaLnBrk="1" hangingPunct="1"/>
              <a:t>83</a:t>
            </a:fld>
            <a:endParaRPr lang="ru-RU" sz="1200"/>
          </a:p>
        </p:txBody>
      </p:sp>
      <p:sp>
        <p:nvSpPr>
          <p:cNvPr id="6349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2051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79590168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84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6293923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85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10756451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86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55489071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87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80146343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88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2420949574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89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05423228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90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134784390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57F8F69-C2D6-4631-90E6-2903939D1A40}" type="slidenum">
              <a:rPr lang="ru-RU" sz="1200"/>
              <a:pPr eaLnBrk="1" hangingPunct="1"/>
              <a:t>91</a:t>
            </a:fld>
            <a:endParaRPr lang="ru-RU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57543639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92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66937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21D54B-D145-43D7-8DBA-3260C7B8688A}" type="slidenum">
              <a:rPr lang="ru-RU" sz="1200"/>
              <a:pPr eaLnBrk="1" hangingPunct="1"/>
              <a:t>10</a:t>
            </a:fld>
            <a:endParaRPr lang="ru-RU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3874676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80EB6-B06E-4432-9B99-5632EEFA9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064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5B642-534E-4E28-930E-D99199BF3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024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3FD8A-748F-4AFA-8D37-9022BA949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583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656F-B04B-4ECD-9EFE-4C0987F23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59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A52C6-41C0-4A8D-ACCA-11BB4EDD9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8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3FC7E-597B-4AE9-8494-202EEBCB9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31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20E29-FD8C-426D-B2D4-D3C805900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5942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B930F-2519-4BD6-BFDA-8966C82EB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516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5C95-BE56-45DF-955B-08D694647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54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6F4B0-FC98-46DB-82D4-DED436DFF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25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9B0F4-165E-402F-AA3B-F75507187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606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53D0BEC-E28F-4B51-9F5E-24A72EAC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v-a-smirnov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nemozina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mailto:ioc@mnemozina.ru" TargetMode="Externa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zakaz@ars-edu.ru" TargetMode="External"/><Relationship Id="rId4" Type="http://schemas.openxmlformats.org/officeDocument/2006/relationships/hyperlink" Target="mailto:td@mnemozin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916832"/>
            <a:ext cx="9144000" cy="3008605"/>
          </a:xfrm>
        </p:spPr>
        <p:txBody>
          <a:bodyPr anchor="ctr">
            <a:noAutofit/>
          </a:bodyPr>
          <a:lstStyle/>
          <a:p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Углы и отрезки, </a:t>
            </a:r>
            <a:r>
              <a:rPr lang="ru-RU" sz="3600" cap="all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/>
            </a:r>
            <a:br>
              <a:rPr lang="ru-RU" sz="3600" cap="all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связанные </a:t>
            </a:r>
            <a:r>
              <a:rPr lang="ru-RU" sz="3600" cap="all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с </a:t>
            </a:r>
            <a:r>
              <a:rPr lang="ru-RU" sz="3600" cap="all" smtClean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окружностью.</a:t>
            </a: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/>
            </a:r>
            <a:b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</a:br>
            <a:r>
              <a:rPr lang="ru-RU" sz="3600" cap="all" dirty="0">
                <a:solidFill>
                  <a:srgbClr val="002060"/>
                </a:solidFill>
                <a:latin typeface="Arial Black" pitchFamily="34" charset="0"/>
                <a:ea typeface="Times New Roman" panose="02020603050405020304" pitchFamily="18" charset="0"/>
              </a:rPr>
              <a:t>8 класс </a:t>
            </a:r>
            <a:r>
              <a:rPr lang="ru-RU" cap="all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cap="all" dirty="0">
                <a:solidFill>
                  <a:schemeClr val="accent2">
                    <a:lumMod val="50000"/>
                  </a:schemeClr>
                </a:solidFill>
                <a:ea typeface="Times New Roman" panose="02020603050405020304" pitchFamily="18" charset="0"/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Презентация к учебникам </a:t>
            </a:r>
            <a:br>
              <a:rPr lang="ru-RU" sz="3200" dirty="0">
                <a:solidFill>
                  <a:srgbClr val="00206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itchFamily="34" charset="0"/>
              </a:rPr>
              <a:t>И.М. Смирновой и В.А. Смирнова </a:t>
            </a:r>
          </a:p>
        </p:txBody>
      </p:sp>
      <p:sp>
        <p:nvSpPr>
          <p:cNvPr id="7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517232"/>
            <a:ext cx="9144000" cy="1340768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доктор физико-математических наук, заведующий кафедрой элементарной математики и теории чисел МПГУ, автор учебников по</a:t>
            </a:r>
            <a:r>
              <a:rPr lang="ru-RU" sz="1600" dirty="0"/>
              <a:t>  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геометрии для 5—6, 7—9 и 10—11 классов.</a:t>
            </a:r>
          </a:p>
          <a:p>
            <a:pPr marL="180000" algn="just">
              <a:spcBef>
                <a:spcPts val="0"/>
              </a:spcBef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E-mail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v-a-smirnov@mail.ru</a:t>
            </a:r>
            <a:r>
              <a: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Сайт: </a:t>
            </a:r>
            <a:r>
              <a:rPr lang="en-US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vasmirnov.ru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</p:txBody>
      </p:sp>
      <p:pic>
        <p:nvPicPr>
          <p:cNvPr id="6" name="Рисунок 5" descr="Смирнов Зас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667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5.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3087688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15719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22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4800" y="786408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6.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00808"/>
            <a:ext cx="3087688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4452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135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590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822027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7. Найдите величину угла </a:t>
            </a:r>
            <a:r>
              <a:rPr lang="en-US" sz="3200" i="1" dirty="0"/>
              <a:t>ABC</a:t>
            </a:r>
            <a:r>
              <a:rPr lang="en-US" sz="3200" dirty="0"/>
              <a:t>.</a:t>
            </a:r>
          </a:p>
        </p:txBody>
      </p:sp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363" y="1988840"/>
            <a:ext cx="3087687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22,5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28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81000" y="476672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8. Найдите величину угла </a:t>
            </a:r>
            <a:r>
              <a:rPr lang="en-US" sz="3200" i="1" dirty="0"/>
              <a:t>BAC</a:t>
            </a:r>
            <a:r>
              <a:rPr lang="en-US" sz="3200" dirty="0"/>
              <a:t>.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44824"/>
            <a:ext cx="3087688" cy="316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5172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67,5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16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332656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9. Хорда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делит окружность на две части, градусные величины которых относятся как 5 : 7. </a:t>
            </a:r>
            <a:r>
              <a:rPr lang="ru-RU" sz="2800" dirty="0" smtClean="0">
                <a:cs typeface="Times New Roman" pitchFamily="18" charset="0"/>
              </a:rPr>
              <a:t>Под</a:t>
            </a:r>
            <a:r>
              <a:rPr lang="ru-RU" sz="2800" dirty="0" smtClean="0"/>
              <a:t> </a:t>
            </a:r>
            <a:r>
              <a:rPr lang="ru-RU" sz="2800" dirty="0" smtClean="0">
                <a:cs typeface="Times New Roman" pitchFamily="18" charset="0"/>
              </a:rPr>
              <a:t>какими </a:t>
            </a:r>
            <a:r>
              <a:rPr lang="ru-RU" sz="2800" dirty="0">
                <a:cs typeface="Times New Roman" pitchFamily="18" charset="0"/>
              </a:rPr>
              <a:t>углами видна эта хорда из точек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меньшей дуги окружности? </a:t>
            </a:r>
          </a:p>
        </p:txBody>
      </p:sp>
      <p:pic>
        <p:nvPicPr>
          <p:cNvPr id="2355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504" y="2148538"/>
            <a:ext cx="3400991" cy="327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43003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105</a:t>
            </a:r>
            <a:r>
              <a:rPr lang="ru-RU" baseline="30000" dirty="0"/>
              <a:t>о</a:t>
            </a:r>
            <a:r>
              <a:rPr lang="ru-RU" dirty="0"/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39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5496" y="179864"/>
            <a:ext cx="910850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10. Докажите, что если хорды </a:t>
            </a:r>
            <a:r>
              <a:rPr lang="en-US" sz="2800" i="1" dirty="0"/>
              <a:t>AB </a:t>
            </a:r>
            <a:r>
              <a:rPr lang="ru-RU" sz="2800" dirty="0"/>
              <a:t>и </a:t>
            </a:r>
            <a:r>
              <a:rPr lang="en-US" sz="2800" i="1" dirty="0"/>
              <a:t>CD </a:t>
            </a:r>
            <a:r>
              <a:rPr lang="ru-RU" sz="2800" dirty="0"/>
              <a:t>окружности параллельны, то дуги </a:t>
            </a:r>
            <a:r>
              <a:rPr lang="en-US" sz="2800" i="1" dirty="0"/>
              <a:t>AC</a:t>
            </a:r>
            <a:r>
              <a:rPr lang="ru-RU" sz="2800" dirty="0"/>
              <a:t> и </a:t>
            </a:r>
            <a:r>
              <a:rPr lang="en-US" sz="2800" i="1" dirty="0"/>
              <a:t>BD</a:t>
            </a:r>
            <a:r>
              <a:rPr lang="ru-RU" sz="2800" dirty="0"/>
              <a:t>, заключенные между этими хордами, равны.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AE8A4F59-8028-F3C2-E493-5A0D3ED14100}"/>
              </a:ext>
            </a:extLst>
          </p:cNvPr>
          <p:cNvGrpSpPr/>
          <p:nvPr/>
        </p:nvGrpSpPr>
        <p:grpSpPr>
          <a:xfrm>
            <a:off x="0" y="2100263"/>
            <a:ext cx="9144000" cy="3948965"/>
            <a:chOff x="0" y="2100263"/>
            <a:chExt cx="9144000" cy="3948965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xmlns="" id="{5AD82CF9-7944-B1F1-4699-FC9F4990BA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418012"/>
              <a:ext cx="9144000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</a:t>
              </a:r>
              <a:r>
                <a:rPr 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dirty="0"/>
                <a:t>Проведем хорду </a:t>
              </a:r>
              <a:r>
                <a:rPr lang="en-US" i="1" dirty="0"/>
                <a:t>BC</a:t>
              </a:r>
              <a:r>
                <a:rPr lang="en-US" dirty="0">
                  <a:cs typeface="Times New Roman" pitchFamily="18" charset="0"/>
                </a:rPr>
                <a:t>.</a:t>
              </a:r>
              <a:r>
                <a:rPr lang="en-US" dirty="0">
                  <a:solidFill>
                    <a:schemeClr val="accent1"/>
                  </a:solidFill>
                  <a:cs typeface="Times New Roman" pitchFamily="18" charset="0"/>
                </a:rPr>
                <a:t> </a:t>
              </a:r>
              <a:r>
                <a:rPr lang="ru-RU" dirty="0"/>
                <a:t>Углы </a:t>
              </a:r>
              <a:r>
                <a:rPr lang="en-US" i="1" dirty="0"/>
                <a:t>ABC </a:t>
              </a:r>
              <a:r>
                <a:rPr lang="ru-RU" dirty="0"/>
                <a:t>и </a:t>
              </a:r>
              <a:r>
                <a:rPr lang="en-US" i="1" dirty="0"/>
                <a:t>DCB</a:t>
              </a:r>
              <a:r>
                <a:rPr lang="ru-RU" dirty="0"/>
                <a:t> равны, как накрест лежащие углы при параллельных прямых. Они опираются на дуги </a:t>
              </a:r>
              <a:r>
                <a:rPr lang="en-US" i="1" dirty="0"/>
                <a:t>AC </a:t>
              </a:r>
              <a:r>
                <a:rPr lang="ru-RU" dirty="0"/>
                <a:t>и </a:t>
              </a:r>
              <a:r>
                <a:rPr lang="en-US" i="1" dirty="0"/>
                <a:t>BD</a:t>
              </a:r>
              <a:r>
                <a:rPr lang="ru-RU" dirty="0"/>
                <a:t>. Так как вписанный угол измеряется половиной, </a:t>
              </a:r>
              <a:r>
                <a:rPr lang="ru-RU" dirty="0" smtClean="0"/>
                <a:t>на</a:t>
              </a:r>
              <a:r>
                <a:rPr lang="ru-RU" dirty="0" smtClean="0"/>
                <a:t> </a:t>
              </a:r>
              <a:r>
                <a:rPr lang="ru-RU" dirty="0" smtClean="0"/>
                <a:t>которую </a:t>
              </a:r>
              <a:r>
                <a:rPr lang="ru-RU" dirty="0"/>
                <a:t>он опирается, то и дуги </a:t>
              </a:r>
              <a:r>
                <a:rPr lang="en-US" i="1" dirty="0"/>
                <a:t>AC </a:t>
              </a:r>
              <a:r>
                <a:rPr lang="ru-RU" dirty="0"/>
                <a:t>и </a:t>
              </a:r>
              <a:r>
                <a:rPr lang="en-US" i="1" dirty="0"/>
                <a:t>BD </a:t>
              </a:r>
              <a:r>
                <a:rPr lang="ru-RU" dirty="0"/>
                <a:t>равны. </a:t>
              </a:r>
              <a:endParaRPr lang="ru-RU" dirty="0">
                <a:solidFill>
                  <a:schemeClr val="accent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477567"/>
            <a:ext cx="3672408" cy="286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972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5496" y="179864"/>
            <a:ext cx="910850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11. Докажите, что если угол </a:t>
            </a:r>
            <a:r>
              <a:rPr lang="en-US" sz="2800" i="1" dirty="0"/>
              <a:t>ACB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, то точка </a:t>
            </a:r>
            <a:r>
              <a:rPr lang="en-US" sz="2800" i="1" dirty="0"/>
              <a:t>C </a:t>
            </a:r>
            <a:r>
              <a:rPr lang="ru-RU" sz="2800" dirty="0"/>
              <a:t>принадлежит окружности с диаметром </a:t>
            </a:r>
            <a:r>
              <a:rPr lang="en-US" sz="2800" i="1" dirty="0"/>
              <a:t>AB</a:t>
            </a:r>
            <a:r>
              <a:rPr lang="ru-RU" sz="2800" dirty="0"/>
              <a:t>.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xmlns="" id="{5AD82CF9-7944-B1F1-4699-FC9F4990B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18012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</a:t>
            </a:r>
            <a:r>
              <a:rPr lang="ru-RU" dirty="0"/>
              <a:t>Опишем окружность около треугольника </a:t>
            </a:r>
            <a:r>
              <a:rPr lang="en-US" i="1" dirty="0"/>
              <a:t>ABC</a:t>
            </a:r>
            <a:r>
              <a:rPr lang="ru-RU" dirty="0"/>
              <a:t>. Угол </a:t>
            </a:r>
            <a:r>
              <a:rPr lang="en-US" i="1" dirty="0"/>
              <a:t>ACB </a:t>
            </a:r>
            <a:r>
              <a:rPr lang="ru-RU" dirty="0"/>
              <a:t>будет вписанным, равным 90</a:t>
            </a:r>
            <a:r>
              <a:rPr lang="ru-RU" baseline="30000" dirty="0"/>
              <a:t>о</a:t>
            </a:r>
            <a:r>
              <a:rPr lang="ru-RU" dirty="0"/>
              <a:t>. Соответствующая дуга окружности равна 180</a:t>
            </a:r>
            <a:r>
              <a:rPr lang="ru-RU" baseline="30000" dirty="0"/>
              <a:t>о</a:t>
            </a:r>
            <a:r>
              <a:rPr lang="ru-RU" dirty="0"/>
              <a:t>. Следовательно, </a:t>
            </a:r>
            <a:r>
              <a:rPr lang="en-US" i="1" dirty="0"/>
              <a:t>AB </a:t>
            </a:r>
            <a:r>
              <a:rPr lang="ru-RU" dirty="0"/>
              <a:t>– диаметр этой окружности.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7258CAE-BD58-144B-8489-E503DFF7F8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1430001"/>
            <a:ext cx="3007072" cy="2655180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980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77F99609-C671-CDC1-38B8-7E4C62029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88640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2. Найдите геометрическое место вершин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 прямоугольных треугольников </a:t>
            </a:r>
            <a:r>
              <a:rPr lang="ru-RU" sz="2800" i="1" dirty="0">
                <a:cs typeface="Times New Roman" pitchFamily="18" charset="0"/>
              </a:rPr>
              <a:t>АВС</a:t>
            </a:r>
            <a:r>
              <a:rPr lang="ru-RU" sz="2800" dirty="0">
                <a:cs typeface="Times New Roman" pitchFamily="18" charset="0"/>
              </a:rPr>
              <a:t> с данной гипотенузой </a:t>
            </a:r>
            <a:r>
              <a:rPr lang="ru-RU" sz="2800" i="1" dirty="0">
                <a:cs typeface="Times New Roman" pitchFamily="18" charset="0"/>
              </a:rPr>
              <a:t>А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xmlns="" id="{A43B0919-0E8B-EB8B-EAF6-5545D586A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73216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Ответ: </a:t>
            </a:r>
            <a:r>
              <a:rPr lang="ru-RU" sz="2800" dirty="0">
                <a:cs typeface="Times New Roman" pitchFamily="18" charset="0"/>
              </a:rPr>
              <a:t>Окружность с диаметром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>
                <a:cs typeface="Times New Roman" pitchFamily="18" charset="0"/>
              </a:rPr>
              <a:t>, без </a:t>
            </a:r>
            <a:r>
              <a:rPr lang="ru-RU" sz="2800" dirty="0">
                <a:cs typeface="Times New Roman" pitchFamily="18" charset="0"/>
              </a:rPr>
              <a:t>точек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 и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C9DC3186-7AAC-794E-727C-31A8E93B9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7047" y="2878483"/>
            <a:ext cx="3129905" cy="110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6F6C21F-444B-61D6-E2D4-A677352460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1420" y="1772919"/>
            <a:ext cx="3306764" cy="3317786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15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ru-RU" sz="2800" dirty="0"/>
              <a:t>13. Докажите, что медиана</a:t>
            </a:r>
            <a:r>
              <a:rPr lang="en-US" sz="2800" dirty="0"/>
              <a:t> </a:t>
            </a:r>
            <a:r>
              <a:rPr lang="en-US" sz="2800" i="1" dirty="0"/>
              <a:t>CD</a:t>
            </a:r>
            <a:r>
              <a:rPr lang="ru-RU" sz="2800" dirty="0"/>
              <a:t> прямоугольного треугольника </a:t>
            </a:r>
            <a:r>
              <a:rPr lang="en-US" sz="2800" i="1" dirty="0"/>
              <a:t>ABC</a:t>
            </a:r>
            <a:r>
              <a:rPr lang="ru-RU" sz="2800" dirty="0"/>
              <a:t>, проведённая к гипотенузе</a:t>
            </a:r>
            <a:r>
              <a:rPr lang="en-US" sz="2800" dirty="0"/>
              <a:t> </a:t>
            </a:r>
            <a:r>
              <a:rPr lang="en-US" sz="2800" i="1" dirty="0"/>
              <a:t>AB</a:t>
            </a:r>
            <a:r>
              <a:rPr lang="ru-RU" sz="2800" dirty="0"/>
              <a:t>, равна половине этой гипотенузы.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073885-5C9E-D8B4-02A9-E715DD10E4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2404" y="1398067"/>
            <a:ext cx="3839111" cy="32770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E6C79C-41B6-888A-5D42-C3847C40761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8879" y="1384995"/>
            <a:ext cx="3673089" cy="3556173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957AD656-4D57-1580-5DED-F2B38C0A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95981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</a:t>
            </a:r>
            <a:r>
              <a:rPr lang="ru-RU" sz="2800" dirty="0"/>
              <a:t>. Опишем окружность около треугольника </a:t>
            </a:r>
            <a:r>
              <a:rPr lang="en-US" sz="2800" i="1" dirty="0"/>
              <a:t>ABC</a:t>
            </a:r>
            <a:r>
              <a:rPr lang="ru-RU" sz="2800" dirty="0"/>
              <a:t>.</a:t>
            </a:r>
            <a:r>
              <a:rPr lang="en-US" sz="2800" dirty="0"/>
              <a:t> </a:t>
            </a:r>
            <a:r>
              <a:rPr lang="ru-RU" sz="2800" dirty="0"/>
              <a:t>Так как угол </a:t>
            </a:r>
            <a:r>
              <a:rPr lang="en-US" sz="2800" i="1" dirty="0"/>
              <a:t>C</a:t>
            </a:r>
            <a:r>
              <a:rPr lang="en-US" sz="2800" dirty="0"/>
              <a:t>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, то он опирается </a:t>
            </a:r>
            <a:r>
              <a:rPr lang="ru-RU" sz="2800" dirty="0" smtClean="0"/>
              <a:t>на</a:t>
            </a:r>
            <a:r>
              <a:rPr lang="ru-RU" sz="2800" dirty="0" smtClean="0"/>
              <a:t> </a:t>
            </a:r>
            <a:r>
              <a:rPr lang="ru-RU" sz="2800" dirty="0" smtClean="0"/>
              <a:t>диаметр </a:t>
            </a:r>
            <a:r>
              <a:rPr lang="en-US" sz="2800" i="1" dirty="0"/>
              <a:t>AB</a:t>
            </a:r>
            <a:r>
              <a:rPr lang="ru-RU" sz="2800" dirty="0"/>
              <a:t>. Следовательно, радиус </a:t>
            </a:r>
            <a:r>
              <a:rPr lang="en-US" sz="2800" i="1" dirty="0"/>
              <a:t>CD</a:t>
            </a:r>
            <a:r>
              <a:rPr lang="ru-RU" sz="2800" dirty="0"/>
              <a:t> является медианой.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301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ru-RU" sz="2800" dirty="0"/>
              <a:t>14. Докажите, что если медиана</a:t>
            </a:r>
            <a:r>
              <a:rPr lang="en-US" sz="2800" dirty="0"/>
              <a:t> </a:t>
            </a:r>
            <a:r>
              <a:rPr lang="en-US" sz="2800" i="1" dirty="0"/>
              <a:t>CD</a:t>
            </a:r>
            <a:r>
              <a:rPr lang="ru-RU" sz="2800" dirty="0"/>
              <a:t> треугольника </a:t>
            </a:r>
            <a:r>
              <a:rPr lang="en-US" sz="2800" i="1" dirty="0"/>
              <a:t>ABC </a:t>
            </a:r>
            <a:r>
              <a:rPr lang="ru-RU" sz="2800" dirty="0"/>
              <a:t>равна половине стороны</a:t>
            </a:r>
            <a:r>
              <a:rPr lang="en-US" sz="2800" dirty="0"/>
              <a:t> </a:t>
            </a:r>
            <a:r>
              <a:rPr lang="en-US" sz="2800" i="1" dirty="0"/>
              <a:t>AB</a:t>
            </a:r>
            <a:r>
              <a:rPr lang="ru-RU" sz="2800" dirty="0"/>
              <a:t>, то угол </a:t>
            </a:r>
            <a:r>
              <a:rPr lang="en-US" sz="2800" i="1" dirty="0"/>
              <a:t>C </a:t>
            </a:r>
            <a:r>
              <a:rPr lang="ru-RU" sz="2800" dirty="0"/>
              <a:t>равен 90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957AD656-4D57-1580-5DED-F2B38C0A0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7152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</a:t>
            </a:r>
            <a:r>
              <a:rPr lang="ru-RU" sz="2800" dirty="0"/>
              <a:t>. Опишем окружность с центром </a:t>
            </a:r>
            <a:r>
              <a:rPr lang="en-US" sz="2800" i="1" dirty="0"/>
              <a:t>D </a:t>
            </a:r>
            <a:r>
              <a:rPr lang="ru-RU" sz="2800" dirty="0" smtClean="0"/>
              <a:t>и</a:t>
            </a:r>
            <a:r>
              <a:rPr lang="ru-RU" sz="2800" dirty="0" smtClean="0"/>
              <a:t> </a:t>
            </a:r>
            <a:r>
              <a:rPr lang="ru-RU" sz="2800" dirty="0" smtClean="0"/>
              <a:t>радиусом </a:t>
            </a:r>
            <a:r>
              <a:rPr lang="en-US" sz="2800" i="1" dirty="0"/>
              <a:t>AD</a:t>
            </a:r>
            <a:r>
              <a:rPr lang="en-US" sz="2800" dirty="0"/>
              <a:t>. </a:t>
            </a:r>
            <a:r>
              <a:rPr lang="ru-RU" sz="2800" dirty="0"/>
              <a:t>Она будет описанной окружностью около треугольника </a:t>
            </a:r>
            <a:r>
              <a:rPr lang="en-US" sz="2800" i="1" dirty="0"/>
              <a:t>ABC</a:t>
            </a:r>
            <a:r>
              <a:rPr lang="en-US" sz="2800" dirty="0"/>
              <a:t>. </a:t>
            </a:r>
            <a:r>
              <a:rPr lang="ru-RU" sz="2800" dirty="0"/>
              <a:t>Угол </a:t>
            </a:r>
            <a:r>
              <a:rPr lang="en-US" sz="2800" i="1" dirty="0"/>
              <a:t>C </a:t>
            </a:r>
            <a:r>
              <a:rPr lang="ru-RU" sz="2800" dirty="0"/>
              <a:t>опирается на диаметр.</a:t>
            </a:r>
            <a:r>
              <a:rPr lang="en-US" sz="2800" i="1" dirty="0"/>
              <a:t> </a:t>
            </a:r>
            <a:r>
              <a:rPr lang="ru-RU" sz="2800" dirty="0"/>
              <a:t>Следовательно, он равен 90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5C3E1B7-7BEF-4D86-AD00-E0E9D74756F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5313" y="1392739"/>
            <a:ext cx="3753374" cy="32389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8E6453-7454-BFC1-48AE-3E2194ACD5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2944" y="1380206"/>
            <a:ext cx="3705743" cy="3377630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688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https://mnemozina.ru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8640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0877" y="-12289"/>
            <a:ext cx="903649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15.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Точка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расположена внутри окружности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dirty="0" smtClean="0"/>
              <a:t> 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центром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этой окружности найдите точку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dirty="0" smtClean="0"/>
              <a:t> 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которой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угол </a:t>
            </a:r>
            <a:r>
              <a:rPr lang="ru-RU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наибольший. </a:t>
            </a:r>
            <a:endParaRPr lang="ru-RU" sz="2800" dirty="0"/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xmlns="" id="{E7D84886-EBD4-17C7-1C4E-5CD8CD546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1360"/>
            <a:ext cx="9144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	</a:t>
            </a:r>
            <a:r>
              <a:rPr lang="ru-RU" dirty="0">
                <a:solidFill>
                  <a:srgbClr val="FF3300"/>
                </a:solidFill>
              </a:rPr>
              <a:t>Решение.  </a:t>
            </a:r>
            <a:r>
              <a:rPr lang="ru-RU" dirty="0"/>
              <a:t>Для точки </a:t>
            </a:r>
            <a:r>
              <a:rPr lang="ru-RU" i="1" dirty="0"/>
              <a:t>B </a:t>
            </a:r>
            <a:r>
              <a:rPr lang="ru-RU" dirty="0"/>
              <a:t>окружности опустим перпендикуляр </a:t>
            </a:r>
            <a:r>
              <a:rPr lang="ru-RU" i="1" dirty="0"/>
              <a:t>OD </a:t>
            </a:r>
            <a:r>
              <a:rPr lang="ru-RU" dirty="0"/>
              <a:t>на прямую </a:t>
            </a:r>
            <a:r>
              <a:rPr lang="ru-RU" i="1" dirty="0"/>
              <a:t>AB</a:t>
            </a:r>
            <a:r>
              <a:rPr lang="ru-RU" dirty="0"/>
              <a:t>. В прямоугольном треугольнике </a:t>
            </a:r>
            <a:r>
              <a:rPr lang="ru-RU" i="1" dirty="0"/>
              <a:t>OBD </a:t>
            </a:r>
            <a:r>
              <a:rPr lang="ru-RU" dirty="0"/>
              <a:t>гипотенуза </a:t>
            </a:r>
            <a:r>
              <a:rPr lang="ru-RU" i="1" dirty="0"/>
              <a:t>OB </a:t>
            </a:r>
            <a:r>
              <a:rPr lang="ru-RU" dirty="0"/>
              <a:t>постоянна (равна радиусу), следовательно, угол </a:t>
            </a:r>
            <a:r>
              <a:rPr lang="ru-RU" i="1" dirty="0"/>
              <a:t>OBD </a:t>
            </a:r>
            <a:r>
              <a:rPr lang="ru-RU" dirty="0"/>
              <a:t>тем больше, чем больше катет </a:t>
            </a:r>
            <a:r>
              <a:rPr lang="ru-RU" i="1" dirty="0"/>
              <a:t>OD</a:t>
            </a:r>
            <a:r>
              <a:rPr lang="ru-RU" dirty="0"/>
              <a:t>.  Угол </a:t>
            </a:r>
            <a:r>
              <a:rPr lang="ru-RU" i="1" dirty="0"/>
              <a:t>OBA </a:t>
            </a:r>
            <a:r>
              <a:rPr lang="ru-RU" dirty="0"/>
              <a:t>будет наибольшим, когда угол </a:t>
            </a:r>
            <a:r>
              <a:rPr lang="ru-RU" i="1" dirty="0"/>
              <a:t>OAB </a:t>
            </a:r>
            <a:r>
              <a:rPr lang="ru-RU" dirty="0"/>
              <a:t>– прямой. Следовательно, искомой точкой является точка </a:t>
            </a:r>
            <a:r>
              <a:rPr lang="ru-RU" i="1" dirty="0"/>
              <a:t>C </a:t>
            </a:r>
            <a:r>
              <a:rPr lang="ru-RU" dirty="0"/>
              <a:t>пересечения прямой, проходящей через точку </a:t>
            </a:r>
            <a:r>
              <a:rPr lang="ru-RU" i="1" dirty="0"/>
              <a:t>A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ru-RU" dirty="0" smtClean="0"/>
              <a:t> </a:t>
            </a:r>
            <a:r>
              <a:rPr lang="ru-RU" dirty="0" smtClean="0"/>
              <a:t>перпендикулярной </a:t>
            </a:r>
            <a:r>
              <a:rPr lang="ru-RU" dirty="0"/>
              <a:t>прямой </a:t>
            </a:r>
            <a:r>
              <a:rPr lang="ru-RU" i="1" dirty="0"/>
              <a:t>OA</a:t>
            </a:r>
            <a:r>
              <a:rPr lang="ru-RU" dirty="0"/>
              <a:t>, с данной окружностью.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76B78E-A4AB-1B0C-5268-E182D29243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5445" y="1430707"/>
            <a:ext cx="2753109" cy="25340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1B5C768-2853-2F5C-90EE-BAA81FD3263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9207" y="1268760"/>
            <a:ext cx="3105583" cy="2695951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80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-20856" y="109081"/>
            <a:ext cx="91552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16</a:t>
            </a:r>
            <a:r>
              <a:rPr lang="en-US" sz="2800" dirty="0"/>
              <a:t>. </a:t>
            </a:r>
            <a:r>
              <a:rPr lang="ru-RU" sz="2800" dirty="0"/>
              <a:t>В 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 smtClean="0"/>
              <a:t>и</a:t>
            </a:r>
            <a:r>
              <a:rPr lang="ru-RU" sz="2800" dirty="0" smtClean="0"/>
              <a:t> </a:t>
            </a:r>
            <a:r>
              <a:rPr lang="en-US" sz="2800" i="1" dirty="0" smtClean="0"/>
              <a:t>BB</a:t>
            </a:r>
            <a:r>
              <a:rPr lang="en-US" sz="2800" baseline="-25000" dirty="0" smtClean="0"/>
              <a:t>1</a:t>
            </a:r>
            <a:r>
              <a:rPr lang="en-US" sz="2800" dirty="0"/>
              <a:t>. </a:t>
            </a:r>
            <a:r>
              <a:rPr lang="ru-RU" sz="2800" dirty="0"/>
              <a:t>Докажите, что углы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и </a:t>
            </a:r>
            <a:r>
              <a:rPr lang="en-US" sz="2800" i="1" dirty="0"/>
              <a:t>ABB</a:t>
            </a:r>
            <a:r>
              <a:rPr lang="en-US" sz="2800" baseline="-25000" dirty="0"/>
              <a:t>1</a:t>
            </a:r>
            <a:r>
              <a:rPr lang="en-US" sz="2800" i="1" dirty="0"/>
              <a:t> </a:t>
            </a:r>
            <a:r>
              <a:rPr lang="ru-RU" sz="2800" dirty="0"/>
              <a:t>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196752"/>
            <a:ext cx="3456384" cy="2616365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C00D3491-35DC-B2A7-6038-FBC95A974D36}"/>
              </a:ext>
            </a:extLst>
          </p:cNvPr>
          <p:cNvGrpSpPr/>
          <p:nvPr/>
        </p:nvGrpSpPr>
        <p:grpSpPr>
          <a:xfrm>
            <a:off x="44106" y="1216065"/>
            <a:ext cx="9086078" cy="5480545"/>
            <a:chOff x="44106" y="1216065"/>
            <a:chExt cx="9086078" cy="5480545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xmlns="" id="{8B8B1429-D2B5-9D7D-31D8-FD05ED65B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06" y="5311615"/>
              <a:ext cx="9086078" cy="1384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Решение. </a:t>
              </a:r>
              <a:r>
                <a:rPr lang="ru-RU" sz="2800" dirty="0"/>
                <a:t>Окружность с диаметром </a:t>
              </a:r>
              <a:r>
                <a:rPr lang="en-US" sz="2800" i="1" dirty="0"/>
                <a:t>AB</a:t>
              </a:r>
              <a:r>
                <a:rPr lang="ru-RU" sz="2800" i="1" dirty="0"/>
                <a:t> </a:t>
              </a:r>
              <a:r>
                <a:rPr lang="ru-RU" sz="2800" dirty="0"/>
                <a:t>пройдет через точки 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dirty="0"/>
                <a:t> </a:t>
              </a:r>
              <a:r>
                <a:rPr lang="ru-RU" sz="2800" dirty="0"/>
                <a:t>и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ru-RU" sz="2800" dirty="0"/>
                <a:t>. Вписанные углы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/>
                <a:t>и </a:t>
              </a:r>
              <a:r>
                <a:rPr lang="en-US" sz="2800" i="1" dirty="0"/>
                <a:t>ABB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/>
                <a:t>опираются на одну дугу </a:t>
              </a:r>
              <a:r>
                <a:rPr lang="en-US" sz="2800" i="1" dirty="0"/>
                <a:t>AB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Следовательно, они равны.</a:t>
              </a:r>
              <a:endParaRPr lang="ru-RU" sz="2800" i="1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xmlns="" id="{53326319-AEFC-A876-D420-D213B1642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55776" y="1216065"/>
              <a:ext cx="3456384" cy="3942672"/>
            </a:xfrm>
            <a:prstGeom prst="rect">
              <a:avLst/>
            </a:prstGeom>
          </p:spPr>
        </p:pic>
      </p:grpSp>
      <p:sp>
        <p:nvSpPr>
          <p:cNvPr id="10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77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52400" y="121568"/>
            <a:ext cx="8839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17</a:t>
            </a:r>
            <a:r>
              <a:rPr lang="en-US" sz="2800" dirty="0"/>
              <a:t>. </a:t>
            </a:r>
            <a:r>
              <a:rPr lang="ru-RU" sz="2800" dirty="0"/>
              <a:t>В 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 </a:t>
            </a:r>
            <a:r>
              <a:rPr lang="en-US" sz="2800" i="1" dirty="0"/>
              <a:t>AA</a:t>
            </a:r>
            <a:r>
              <a:rPr lang="en-US" sz="2800" baseline="-25000" dirty="0"/>
              <a:t>1</a:t>
            </a:r>
            <a:r>
              <a:rPr lang="en-US" sz="2800" dirty="0"/>
              <a:t> </a:t>
            </a:r>
            <a:r>
              <a:rPr lang="ru-RU" sz="2800" dirty="0" smtClean="0"/>
              <a:t>и</a:t>
            </a:r>
            <a:r>
              <a:rPr lang="ru-RU" sz="2800" dirty="0" smtClean="0"/>
              <a:t> </a:t>
            </a:r>
            <a:r>
              <a:rPr lang="en-US" sz="2800" i="1" dirty="0" smtClean="0"/>
              <a:t>BB</a:t>
            </a:r>
            <a:r>
              <a:rPr lang="en-US" sz="2800" baseline="-25000" dirty="0" smtClean="0"/>
              <a:t>1</a:t>
            </a:r>
            <a:r>
              <a:rPr lang="en-US" sz="2800" dirty="0"/>
              <a:t>. </a:t>
            </a:r>
            <a:r>
              <a:rPr lang="ru-RU" sz="2800" dirty="0"/>
              <a:t>Докажите, что углы </a:t>
            </a:r>
            <a:r>
              <a:rPr lang="en-US" sz="2800" i="1" dirty="0"/>
              <a:t>BAC </a:t>
            </a:r>
            <a:r>
              <a:rPr lang="ru-RU" sz="2800" dirty="0"/>
              <a:t>и </a:t>
            </a:r>
            <a:r>
              <a:rPr lang="en-US" sz="2800" i="1" dirty="0"/>
              <a:t>B</a:t>
            </a:r>
            <a:r>
              <a:rPr lang="en-US" sz="2800" baseline="-25000" dirty="0"/>
              <a:t>1</a:t>
            </a:r>
            <a:r>
              <a:rPr lang="en-US" sz="2800" i="1" dirty="0"/>
              <a:t>A</a:t>
            </a:r>
            <a:r>
              <a:rPr lang="en-US" sz="2800" baseline="-25000" dirty="0"/>
              <a:t>1</a:t>
            </a:r>
            <a:r>
              <a:rPr lang="en-US" sz="2800" i="1" dirty="0"/>
              <a:t>C </a:t>
            </a:r>
            <a:r>
              <a:rPr lang="ru-RU" sz="2800" dirty="0"/>
              <a:t>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30725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40768"/>
            <a:ext cx="3044825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DE6FBB2A-D02E-EA35-AC6D-4970666A61D7}"/>
              </a:ext>
            </a:extLst>
          </p:cNvPr>
          <p:cNvGrpSpPr/>
          <p:nvPr/>
        </p:nvGrpSpPr>
        <p:grpSpPr>
          <a:xfrm>
            <a:off x="-40640" y="1340768"/>
            <a:ext cx="9144000" cy="5395664"/>
            <a:chOff x="-40640" y="1340768"/>
            <a:chExt cx="9144000" cy="5395664"/>
          </a:xfrm>
        </p:grpSpPr>
        <p:sp>
          <p:nvSpPr>
            <p:cNvPr id="2" name="Text Box 6">
              <a:extLst>
                <a:ext uri="{FF2B5EF4-FFF2-40B4-BE49-F238E27FC236}">
                  <a16:creationId xmlns:a16="http://schemas.microsoft.com/office/drawing/2014/main" xmlns="" id="{D40ABE98-C0CD-AAC9-DCDF-0753D62BD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0640" y="4936207"/>
              <a:ext cx="9144000" cy="180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ru-RU" sz="2800" dirty="0">
                  <a:solidFill>
                    <a:srgbClr val="FF3300"/>
                  </a:solidFill>
                </a:rPr>
                <a:t>	Решение. </a:t>
              </a:r>
              <a:r>
                <a:rPr lang="ru-RU" sz="2800" dirty="0"/>
                <a:t>Угол </a:t>
              </a:r>
              <a:r>
                <a:rPr lang="en-US" sz="2800" i="1" dirty="0"/>
                <a:t>BAC </a:t>
              </a:r>
              <a:r>
                <a:rPr lang="ru-RU" sz="2800" dirty="0"/>
                <a:t>равен 90</a:t>
              </a:r>
              <a:r>
                <a:rPr lang="ru-RU" sz="2800" baseline="30000" dirty="0"/>
                <a:t>о</a:t>
              </a:r>
              <a:r>
                <a:rPr lang="ru-RU" sz="2800" dirty="0"/>
                <a:t> минус угол </a:t>
              </a:r>
              <a:r>
                <a:rPr lang="en-US" sz="2800" i="1" dirty="0"/>
                <a:t>ABB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Угол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C </a:t>
              </a:r>
              <a:r>
                <a:rPr lang="ru-RU" sz="2800" dirty="0"/>
                <a:t>равен 90</a:t>
              </a:r>
              <a:r>
                <a:rPr lang="ru-RU" sz="2800" baseline="30000" dirty="0"/>
                <a:t>о</a:t>
              </a:r>
              <a:r>
                <a:rPr lang="ru-RU" sz="2800" dirty="0"/>
                <a:t> минус угол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dirty="0"/>
                <a:t>. </a:t>
              </a:r>
              <a:r>
                <a:rPr lang="ru-RU" sz="2800" dirty="0"/>
                <a:t>Так как углы </a:t>
              </a:r>
              <a:r>
                <a:rPr lang="en-US" sz="2800" i="1" dirty="0"/>
                <a:t>AA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 </a:t>
              </a:r>
              <a:r>
                <a:rPr lang="ru-RU" sz="2800" dirty="0" smtClean="0"/>
                <a:t>и</a:t>
              </a:r>
              <a:r>
                <a:rPr lang="ru-RU" sz="2800" dirty="0" smtClean="0"/>
                <a:t> </a:t>
              </a:r>
              <a:r>
                <a:rPr lang="en-US" sz="2800" i="1" dirty="0" smtClean="0"/>
                <a:t>ABB</a:t>
              </a:r>
              <a:r>
                <a:rPr lang="en-US" sz="2800" baseline="-25000" dirty="0" smtClean="0"/>
                <a:t>1</a:t>
              </a:r>
              <a:r>
                <a:rPr lang="ru-RU" sz="2800" baseline="-25000" dirty="0" smtClean="0"/>
                <a:t> </a:t>
              </a:r>
              <a:r>
                <a:rPr lang="ru-RU" sz="2800" dirty="0"/>
                <a:t>равны (см. предыдущую задачу), то равны и углы </a:t>
              </a:r>
              <a:r>
                <a:rPr lang="en-US" sz="2800" i="1" dirty="0"/>
                <a:t>BAC </a:t>
              </a:r>
              <a:r>
                <a:rPr lang="ru-RU" sz="2800" dirty="0"/>
                <a:t>и </a:t>
              </a:r>
              <a:r>
                <a:rPr lang="en-US" sz="2800" i="1" dirty="0"/>
                <a:t>B</a:t>
              </a:r>
              <a:r>
                <a:rPr lang="en-US" sz="2800" baseline="-25000" dirty="0"/>
                <a:t>1</a:t>
              </a:r>
              <a:r>
                <a:rPr lang="en-US" sz="2800" i="1" dirty="0"/>
                <a:t>A</a:t>
              </a:r>
              <a:r>
                <a:rPr lang="en-US" sz="2800" baseline="-25000" dirty="0"/>
                <a:t>1</a:t>
              </a:r>
              <a:r>
                <a:rPr lang="en-US" sz="2800" i="1" dirty="0"/>
                <a:t>C</a:t>
              </a:r>
              <a:r>
                <a:rPr lang="ru-RU" sz="2800" dirty="0"/>
                <a:t>.</a:t>
              </a:r>
              <a:r>
                <a:rPr lang="en-US" sz="2800" i="1" dirty="0"/>
                <a:t> </a:t>
              </a:r>
              <a:endParaRPr lang="ru-RU" sz="2800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B895537E-6994-E5DB-7CEF-237DB2308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8947" y="1340768"/>
              <a:ext cx="3093202" cy="3528392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39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ru-RU" sz="2800" dirty="0"/>
              <a:t>18. В остроугольном треугольнике </a:t>
            </a:r>
            <a:r>
              <a:rPr lang="en-US" sz="2800" i="1" dirty="0"/>
              <a:t>ABC </a:t>
            </a:r>
            <a:r>
              <a:rPr lang="ru-RU" sz="2800" dirty="0"/>
              <a:t>проведены высоты. Докажите, что биссектрисы треугольника, вершинами которого являются основания этих высот, лежат на высотах треугольника </a:t>
            </a:r>
            <a:r>
              <a:rPr lang="en-US" sz="2800" i="1" dirty="0"/>
              <a:t>ABC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430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15882"/>
            <a:ext cx="3384376" cy="287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620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0" y="0"/>
            <a:ext cx="9067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</a:t>
            </a:r>
            <a:r>
              <a:rPr lang="ru-RU" sz="2800" dirty="0"/>
              <a:t> Докажем, что </a:t>
            </a:r>
            <a:r>
              <a:rPr lang="ru-RU" sz="2800" dirty="0">
                <a:cs typeface="Times New Roman" pitchFamily="18" charset="0"/>
              </a:rPr>
              <a:t>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На сторонах треугольника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, как на диаметрах, опишем окружности.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Они пройдут через точки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AC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как углы, опирающиеся </a:t>
            </a:r>
            <a:r>
              <a:rPr lang="ru-RU" sz="2800" dirty="0" smtClean="0">
                <a:cs typeface="Times New Roman" pitchFamily="18" charset="0"/>
              </a:rPr>
              <a:t>на</a:t>
            </a:r>
            <a:r>
              <a:rPr lang="ru-RU" sz="2800" dirty="0" smtClean="0"/>
              <a:t> </a:t>
            </a:r>
            <a:r>
              <a:rPr lang="ru-RU" sz="2800" dirty="0" smtClean="0">
                <a:cs typeface="Times New Roman" pitchFamily="18" charset="0"/>
              </a:rPr>
              <a:t>одну </a:t>
            </a:r>
            <a:r>
              <a:rPr lang="ru-RU" sz="2800" dirty="0">
                <a:cs typeface="Times New Roman" pitchFamily="18" charset="0"/>
              </a:rPr>
              <a:t>дугу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 Угол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BC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, как углы, опирающиеся на одну дугу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 Следовательно, угол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равен углу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baseline="-30000" dirty="0">
                <a:cs typeface="Times New Roman" pitchFamily="18" charset="0"/>
              </a:rPr>
              <a:t>1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3832" y="3217110"/>
            <a:ext cx="350013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1425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55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	19. Используя программу </a:t>
            </a:r>
            <a:r>
              <a:rPr lang="en-US" dirty="0"/>
              <a:t>GeoGebra </a:t>
            </a:r>
            <a:r>
              <a:rPr lang="ru-RU" dirty="0"/>
              <a:t>постройте треугольник </a:t>
            </a:r>
            <a:r>
              <a:rPr lang="en-US" i="1" dirty="0"/>
              <a:t>ABC </a:t>
            </a:r>
            <a:r>
              <a:rPr lang="ru-RU" dirty="0"/>
              <a:t>и точку </a:t>
            </a:r>
            <a:r>
              <a:rPr lang="en-US" i="1" dirty="0"/>
              <a:t>T</a:t>
            </a:r>
            <a:r>
              <a:rPr lang="ru-RU" dirty="0"/>
              <a:t>, из которой стороны этого треугольника видны </a:t>
            </a:r>
            <a:r>
              <a:rPr lang="ru-RU" dirty="0" smtClean="0"/>
              <a:t>под</a:t>
            </a:r>
            <a:r>
              <a:rPr lang="ru-RU" dirty="0" smtClean="0"/>
              <a:t> </a:t>
            </a:r>
            <a:r>
              <a:rPr lang="ru-RU" dirty="0" smtClean="0"/>
              <a:t>углом </a:t>
            </a:r>
            <a:r>
              <a:rPr lang="ru-RU" dirty="0"/>
              <a:t>120</a:t>
            </a:r>
            <a:r>
              <a:rPr lang="ru-RU" baseline="30000" dirty="0"/>
              <a:t>о</a:t>
            </a:r>
            <a:r>
              <a:rPr lang="ru-RU" dirty="0"/>
              <a:t>. Она называется точкой Торричелли. Для каких треугольников эта точка существует?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7061" y="1916832"/>
            <a:ext cx="2695694" cy="2690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27FFBA0-47E0-3530-3E07-6F3235C6D123}"/>
              </a:ext>
            </a:extLst>
          </p:cNvPr>
          <p:cNvSpPr txBox="1"/>
          <p:nvPr/>
        </p:nvSpPr>
        <p:spPr>
          <a:xfrm>
            <a:off x="19455" y="5862354"/>
            <a:ext cx="9124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	Ответ. </a:t>
            </a:r>
            <a:r>
              <a:rPr lang="ru-RU" sz="2800" dirty="0"/>
              <a:t>Точка Торричелли существует </a:t>
            </a:r>
            <a:r>
              <a:rPr lang="ru-RU" sz="2800" dirty="0" smtClean="0"/>
              <a:t>для</a:t>
            </a:r>
            <a:r>
              <a:rPr lang="ru-RU" sz="2800" dirty="0" smtClean="0"/>
              <a:t> </a:t>
            </a:r>
            <a:r>
              <a:rPr lang="ru-RU" sz="2800" dirty="0" smtClean="0"/>
              <a:t>треугольников</a:t>
            </a:r>
            <a:r>
              <a:rPr lang="ru-RU" sz="2800" dirty="0"/>
              <a:t>, углы которых меньше 120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325CB3-4697-BB2D-E5AF-82B0F603F5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831852"/>
            <a:ext cx="4536504" cy="4133137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985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BA8FB2E1-A719-0F40-3FFF-6389B3DFC6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1916832"/>
            <a:ext cx="2648604" cy="2583606"/>
          </a:xfrm>
          <a:prstGeom prst="rect">
            <a:avLst/>
          </a:prstGeom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42183808-7FDF-843B-06DC-B095B2602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64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Теорема 2. </a:t>
            </a:r>
            <a:r>
              <a:rPr lang="ru-RU" sz="2800" dirty="0"/>
              <a:t>У</a:t>
            </a:r>
            <a:r>
              <a:rPr lang="ru-RU" sz="2800" dirty="0">
                <a:cs typeface="Times New Roman" pitchFamily="18" charset="0"/>
              </a:rPr>
              <a:t>гол между касательной к окружности </a:t>
            </a:r>
            <a:r>
              <a:rPr lang="ru-RU" sz="2800" dirty="0" smtClean="0">
                <a:cs typeface="Times New Roman" pitchFamily="18" charset="0"/>
              </a:rPr>
              <a:t>и</a:t>
            </a:r>
            <a:r>
              <a:rPr lang="ru-RU" sz="2800" dirty="0" smtClean="0"/>
              <a:t> </a:t>
            </a:r>
            <a:r>
              <a:rPr lang="ru-RU" sz="2800" dirty="0" smtClean="0">
                <a:cs typeface="Times New Roman" pitchFamily="18" charset="0"/>
              </a:rPr>
              <a:t>хордой</a:t>
            </a:r>
            <a:r>
              <a:rPr lang="ru-RU" sz="2800" dirty="0">
                <a:cs typeface="Times New Roman" pitchFamily="18" charset="0"/>
              </a:rPr>
              <a:t>, проведенной через точку касания, измеряется половиной дуги окружности, заключенной внутри этого угла.</a:t>
            </a: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252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11"/>
          <p:cNvSpPr txBox="1">
            <a:spLocks noChangeArrowheads="1"/>
          </p:cNvSpPr>
          <p:nvPr/>
        </p:nvSpPr>
        <p:spPr bwMode="auto">
          <a:xfrm>
            <a:off x="0" y="5877272"/>
            <a:ext cx="91440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200" dirty="0"/>
              <a:t>	Аналогично рассматривается случай тупого угла.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0" y="181682"/>
            <a:ext cx="899406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200" dirty="0">
                <a:solidFill>
                  <a:srgbClr val="FF3300"/>
                </a:solidFill>
              </a:rPr>
              <a:t>	Доказательство</a:t>
            </a:r>
            <a:r>
              <a:rPr lang="ru-RU" sz="2200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ru-RU" sz="22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ru-RU" sz="2200" dirty="0">
                <a:cs typeface="Times New Roman" pitchFamily="18" charset="0"/>
              </a:rPr>
              <a:t>Пусть угол </a:t>
            </a:r>
            <a:r>
              <a:rPr lang="en-US" sz="2200" i="1" dirty="0">
                <a:cs typeface="Times New Roman" pitchFamily="18" charset="0"/>
              </a:rPr>
              <a:t>ACB</a:t>
            </a:r>
            <a:r>
              <a:rPr lang="ru-RU" sz="2200" dirty="0">
                <a:cs typeface="Times New Roman" pitchFamily="18" charset="0"/>
              </a:rPr>
              <a:t> образован касательной </a:t>
            </a:r>
            <a:r>
              <a:rPr lang="en-US" sz="2200" i="1" dirty="0">
                <a:cs typeface="Times New Roman" pitchFamily="18" charset="0"/>
              </a:rPr>
              <a:t>AC </a:t>
            </a:r>
            <a:r>
              <a:rPr lang="ru-RU" sz="2200" dirty="0" smtClean="0">
                <a:cs typeface="Times New Roman" pitchFamily="18" charset="0"/>
              </a:rPr>
              <a:t>и</a:t>
            </a:r>
            <a:r>
              <a:rPr lang="ru-RU" sz="2000" dirty="0" smtClean="0"/>
              <a:t> </a:t>
            </a:r>
            <a:r>
              <a:rPr lang="ru-RU" sz="2200" dirty="0" smtClean="0">
                <a:cs typeface="Times New Roman" pitchFamily="18" charset="0"/>
              </a:rPr>
              <a:t>хордой </a:t>
            </a:r>
            <a:r>
              <a:rPr lang="en-US" sz="2200" i="1" dirty="0">
                <a:cs typeface="Times New Roman" pitchFamily="18" charset="0"/>
              </a:rPr>
              <a:t>BC </a:t>
            </a:r>
            <a:r>
              <a:rPr lang="ru-RU" sz="2200" dirty="0">
                <a:cs typeface="Times New Roman" pitchFamily="18" charset="0"/>
              </a:rPr>
              <a:t>окружности. Если этот угол – прямой, то </a:t>
            </a:r>
            <a:r>
              <a:rPr lang="en-US" sz="2200" i="1" dirty="0">
                <a:cs typeface="Times New Roman" pitchFamily="18" charset="0"/>
              </a:rPr>
              <a:t>BC </a:t>
            </a:r>
            <a:r>
              <a:rPr lang="ru-RU" sz="2200" dirty="0">
                <a:cs typeface="Times New Roman" pitchFamily="18" charset="0"/>
              </a:rPr>
              <a:t>– диаметр окружности и, следовательно, угол </a:t>
            </a:r>
            <a:r>
              <a:rPr lang="en-US" sz="2200" i="1" dirty="0">
                <a:cs typeface="Times New Roman" pitchFamily="18" charset="0"/>
              </a:rPr>
              <a:t>ACB </a:t>
            </a:r>
            <a:r>
              <a:rPr lang="ru-RU" sz="2200" dirty="0">
                <a:cs typeface="Times New Roman" pitchFamily="18" charset="0"/>
              </a:rPr>
              <a:t>измеряется половиной дуги полуокружности, заключенной внутри этого угла.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DA0A911-4F3F-82CF-4905-E4926ED1CD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641971"/>
            <a:ext cx="2295845" cy="23244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7">
                <a:extLst>
                  <a:ext uri="{FF2B5EF4-FFF2-40B4-BE49-F238E27FC236}">
                    <a16:creationId xmlns:a16="http://schemas.microsoft.com/office/drawing/2014/main" id="{D214C873-51CD-2CD4-515D-9E0040B2E3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195038"/>
                <a:ext cx="8994061" cy="1785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sz="2200" dirty="0">
                    <a:cs typeface="Times New Roman" pitchFamily="18" charset="0"/>
                  </a:rPr>
                  <a:t>	</a:t>
                </a:r>
                <a:r>
                  <a:rPr lang="ru-RU" sz="2200" dirty="0">
                    <a:cs typeface="Times New Roman" pitchFamily="18" charset="0"/>
                  </a:rPr>
                  <a:t>Если угол </a:t>
                </a:r>
                <a:r>
                  <a:rPr lang="en-US" sz="2200" i="1" dirty="0">
                    <a:cs typeface="Times New Roman" pitchFamily="18" charset="0"/>
                  </a:rPr>
                  <a:t>ACB </a:t>
                </a:r>
                <a:r>
                  <a:rPr lang="ru-RU" sz="2200" dirty="0">
                    <a:cs typeface="Times New Roman" pitchFamily="18" charset="0"/>
                  </a:rPr>
                  <a:t>– острый, то проведем диаметр </a:t>
                </a:r>
                <a:r>
                  <a:rPr lang="en-US" sz="2200" i="1" dirty="0">
                    <a:cs typeface="Times New Roman" pitchFamily="18" charset="0"/>
                  </a:rPr>
                  <a:t>CD</a:t>
                </a:r>
                <a:r>
                  <a:rPr lang="ru-RU" sz="2200" dirty="0">
                    <a:cs typeface="Times New Roman" pitchFamily="18" charset="0"/>
                  </a:rPr>
                  <a:t>. Имеем </a:t>
                </a:r>
                <a:r>
                  <a:rPr lang="ru-RU" sz="2200" dirty="0"/>
                  <a:t> </a:t>
                </a:r>
                <a14:m>
                  <m:oMath xmlns:m="http://schemas.openxmlformats.org/officeDocument/2006/math">
                    <m:r>
                      <a:rPr lang="ru-RU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i="1" dirty="0">
                    <a:cs typeface="Times New Roman" pitchFamily="18" charset="0"/>
                  </a:rPr>
                  <a:t>ACB</a:t>
                </a:r>
                <a:r>
                  <a:rPr lang="ru-RU" sz="2200" i="1" dirty="0">
                    <a:cs typeface="Times New Roman" pitchFamily="18" charset="0"/>
                  </a:rPr>
                  <a:t> =</a:t>
                </a:r>
                <a:r>
                  <a:rPr lang="ru-RU" sz="2200" i="1" dirty="0"/>
                  <a:t>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 </m:t>
                    </m:r>
                  </m:oMath>
                </a14:m>
                <a:r>
                  <a:rPr lang="en-US" sz="2200" i="1" dirty="0">
                    <a:cs typeface="Times New Roman" pitchFamily="18" charset="0"/>
                  </a:rPr>
                  <a:t>ACD</a:t>
                </a:r>
                <a:r>
                  <a:rPr lang="ru-RU" sz="2200" dirty="0">
                    <a:cs typeface="Times New Roman" pitchFamily="18" charset="0"/>
                  </a:rPr>
                  <a:t> –  </a:t>
                </a:r>
                <a14:m>
                  <m:oMath xmlns:m="http://schemas.openxmlformats.org/officeDocument/2006/math">
                    <m:r>
                      <a:rPr lang="ru-RU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sz="2200" i="1" dirty="0">
                    <a:cs typeface="Times New Roman" pitchFamily="18" charset="0"/>
                  </a:rPr>
                  <a:t>BCD</a:t>
                </a:r>
                <a:r>
                  <a:rPr lang="ru-RU" sz="2200" dirty="0">
                    <a:cs typeface="Times New Roman" pitchFamily="18" charset="0"/>
                  </a:rPr>
                  <a:t>. Угол </a:t>
                </a:r>
                <a:r>
                  <a:rPr lang="en-US" sz="2200" i="1" dirty="0">
                    <a:cs typeface="Times New Roman" pitchFamily="18" charset="0"/>
                  </a:rPr>
                  <a:t>ACD</a:t>
                </a:r>
                <a:r>
                  <a:rPr lang="ru-RU" sz="2200" dirty="0">
                    <a:cs typeface="Times New Roman" pitchFamily="18" charset="0"/>
                  </a:rPr>
                  <a:t> измеряется половиной дуги </a:t>
                </a:r>
                <a:r>
                  <a:rPr lang="en-US" sz="2200" i="1" dirty="0">
                    <a:cs typeface="Times New Roman" pitchFamily="18" charset="0"/>
                  </a:rPr>
                  <a:t>CBD</a:t>
                </a:r>
                <a:r>
                  <a:rPr lang="ru-RU" sz="2200" dirty="0">
                    <a:cs typeface="Times New Roman" pitchFamily="18" charset="0"/>
                  </a:rPr>
                  <a:t> окружности. Угол </a:t>
                </a:r>
                <a:r>
                  <a:rPr lang="en-US" sz="2200" i="1" dirty="0">
                    <a:cs typeface="Times New Roman" pitchFamily="18" charset="0"/>
                  </a:rPr>
                  <a:t>BCD</a:t>
                </a:r>
                <a:r>
                  <a:rPr lang="ru-RU" sz="2200" dirty="0">
                    <a:cs typeface="Times New Roman" pitchFamily="18" charset="0"/>
                  </a:rPr>
                  <a:t> измеряется половиной дуги </a:t>
                </a:r>
                <a:r>
                  <a:rPr lang="en-US" sz="2200" i="1" dirty="0">
                    <a:cs typeface="Times New Roman" pitchFamily="18" charset="0"/>
                  </a:rPr>
                  <a:t>BD</a:t>
                </a:r>
                <a:r>
                  <a:rPr lang="ru-RU" sz="2200" dirty="0">
                    <a:cs typeface="Times New Roman" pitchFamily="18" charset="0"/>
                  </a:rPr>
                  <a:t> окружности. Следовательно, их разность (угол </a:t>
                </a:r>
                <a:r>
                  <a:rPr lang="en-US" sz="2200" i="1" dirty="0">
                    <a:cs typeface="Times New Roman" pitchFamily="18" charset="0"/>
                  </a:rPr>
                  <a:t>ACB</a:t>
                </a:r>
                <a:r>
                  <a:rPr lang="ru-RU" sz="2200" dirty="0">
                    <a:cs typeface="Times New Roman" pitchFamily="18" charset="0"/>
                  </a:rPr>
                  <a:t>) измеряется половиной дуги </a:t>
                </a:r>
                <a:r>
                  <a:rPr lang="en-US" sz="2200" i="1" dirty="0">
                    <a:cs typeface="Times New Roman" pitchFamily="18" charset="0"/>
                  </a:rPr>
                  <a:t>CB</a:t>
                </a:r>
                <a:r>
                  <a:rPr lang="ru-RU" sz="2200" dirty="0">
                    <a:cs typeface="Times New Roman" pitchFamily="18" charset="0"/>
                  </a:rPr>
                  <a:t> окружности, заключенной внутри этого угла.</a:t>
                </a:r>
              </a:p>
            </p:txBody>
          </p:sp>
        </mc:Choice>
        <mc:Fallback>
          <p:sp>
            <p:nvSpPr>
              <p:cNvPr id="5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214C873-51CD-2CD4-515D-9E0040B2E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95038"/>
                <a:ext cx="8994061" cy="1785104"/>
              </a:xfrm>
              <a:prstGeom prst="rect">
                <a:avLst/>
              </a:prstGeom>
              <a:blipFill>
                <a:blip r:embed="rId4" cstate="print"/>
                <a:stretch>
                  <a:fillRect l="-881" t="-2389" r="-881" b="-6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D6C3D2F-4A71-1FD8-9373-A1D5D99BD5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5107" y="1632444"/>
            <a:ext cx="2295845" cy="23339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41ADA23-DCC4-FABF-106C-56570F08385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05872" y="1604455"/>
            <a:ext cx="2123268" cy="2279582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3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71600" y="546610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а) 22,5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CE2A832B-75D5-AAE4-779D-ADD9541513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5644D48-76B2-3E6C-B349-9ACE1F3910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3371" y="1628800"/>
            <a:ext cx="5121194" cy="2664297"/>
          </a:xfrm>
          <a:prstGeom prst="rect">
            <a:avLst/>
          </a:prstGeom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xmlns="" id="{29506075-15F9-BA20-86CD-99E02C5C8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5800"/>
            <a:ext cx="838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/>
              <a:t>	</a:t>
            </a:r>
            <a:r>
              <a:rPr lang="ru-RU" sz="3200" dirty="0"/>
              <a:t>1. Найдите величину угла </a:t>
            </a:r>
            <a:r>
              <a:rPr lang="en-US" sz="3200" i="1" dirty="0"/>
              <a:t>ACB</a:t>
            </a:r>
            <a:r>
              <a:rPr lang="en-US" sz="3200" dirty="0"/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2695D9-9EE0-4F4C-66A4-59AA3C1651D7}"/>
              </a:ext>
            </a:extLst>
          </p:cNvPr>
          <p:cNvSpPr txBox="1"/>
          <p:nvPr/>
        </p:nvSpPr>
        <p:spPr>
          <a:xfrm>
            <a:off x="3203850" y="546610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б) 112,5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41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16206" y="644495"/>
            <a:ext cx="916020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2. Хорда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стягивает дугу окружности в 92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угол </a:t>
            </a:r>
            <a:r>
              <a:rPr lang="en-US" sz="2800" i="1" dirty="0">
                <a:cs typeface="Times New Roman" pitchFamily="18" charset="0"/>
              </a:rPr>
              <a:t>ABC</a:t>
            </a:r>
            <a:r>
              <a:rPr lang="ru-RU" sz="2800" dirty="0">
                <a:cs typeface="Times New Roman" pitchFamily="18" charset="0"/>
              </a:rPr>
              <a:t> между этой хордой и касательной </a:t>
            </a:r>
            <a:r>
              <a:rPr lang="ru-RU" sz="2800" dirty="0" smtClean="0">
                <a:cs typeface="Times New Roman" pitchFamily="18" charset="0"/>
              </a:rPr>
              <a:t>к</a:t>
            </a:r>
            <a:r>
              <a:rPr lang="ru-RU" sz="2800" dirty="0" smtClean="0"/>
              <a:t> </a:t>
            </a:r>
            <a:r>
              <a:rPr lang="ru-RU" sz="2800" dirty="0" smtClean="0">
                <a:cs typeface="Times New Roman" pitchFamily="18" charset="0"/>
              </a:rPr>
              <a:t>окружности</a:t>
            </a:r>
            <a:r>
              <a:rPr lang="ru-RU" sz="2800" dirty="0">
                <a:cs typeface="Times New Roman" pitchFamily="18" charset="0"/>
              </a:rPr>
              <a:t>, проведенной через точку </a:t>
            </a:r>
            <a:r>
              <a:rPr lang="en-US" sz="2800" i="1" dirty="0">
                <a:cs typeface="Times New Roman" pitchFamily="18" charset="0"/>
              </a:rPr>
              <a:t>B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094" y="2204864"/>
            <a:ext cx="2862065" cy="28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46610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46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45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68E5F68-69C8-7623-5254-212341679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"/>
            <a:ext cx="2159026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E173532-60C7-235E-BD3C-E445365767C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13121" y="1"/>
            <a:ext cx="2196463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F3BCA9-504D-39E6-1820-7067D7C482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"/>
            <a:ext cx="2161744" cy="32129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BB1E530-2DED-CDA5-86A8-88021962584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7754" y="3451546"/>
            <a:ext cx="2459750" cy="32129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6491E7B-E56B-FC42-7B59-EE2E79B869D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429000"/>
            <a:ext cx="2720436" cy="321781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E9E2F72-C50B-9536-60F8-4E18F6CC45C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58813" y="3451545"/>
            <a:ext cx="2468568" cy="321781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133540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-28876" y="332656"/>
            <a:ext cx="91728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3. Угол между хордой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и касательной </a:t>
            </a:r>
            <a:r>
              <a:rPr lang="en-US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 smtClean="0">
                <a:cs typeface="Times New Roman" pitchFamily="18" charset="0"/>
              </a:rPr>
              <a:t>к</a:t>
            </a:r>
            <a:r>
              <a:rPr lang="ru-RU" sz="2800" dirty="0" smtClean="0"/>
              <a:t> </a:t>
            </a:r>
            <a:r>
              <a:rPr lang="ru-RU" sz="2800" dirty="0" smtClean="0">
                <a:cs typeface="Times New Roman" pitchFamily="18" charset="0"/>
              </a:rPr>
              <a:t>окружности </a:t>
            </a:r>
            <a:r>
              <a:rPr lang="ru-RU" sz="2800" dirty="0">
                <a:cs typeface="Times New Roman" pitchFamily="18" charset="0"/>
              </a:rPr>
              <a:t>равен 32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градусную величину меньше дуги, стягиваемую хордой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10" name="Picture 10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25073"/>
            <a:ext cx="3108991" cy="288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521456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64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49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051"/>
          <p:cNvSpPr txBox="1">
            <a:spLocks noChangeArrowheads="1"/>
          </p:cNvSpPr>
          <p:nvPr/>
        </p:nvSpPr>
        <p:spPr bwMode="auto">
          <a:xfrm>
            <a:off x="0" y="1524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4. Через концы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 </a:t>
            </a:r>
            <a:r>
              <a:rPr lang="ru-RU" sz="2800" dirty="0">
                <a:cs typeface="Times New Roman" pitchFamily="18" charset="0"/>
              </a:rPr>
              <a:t>дуги окружности в 62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 проведены касательные 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BC</a:t>
            </a:r>
            <a:r>
              <a:rPr lang="ru-RU" sz="2800" dirty="0">
                <a:cs typeface="Times New Roman" pitchFamily="18" charset="0"/>
              </a:rPr>
              <a:t>. Найдите угол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14341" name="Picture 20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286626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44522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118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39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097" y="121615"/>
            <a:ext cx="91154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5. Касательные </a:t>
            </a:r>
            <a:r>
              <a:rPr lang="en-US" sz="2800" i="1" dirty="0">
                <a:cs typeface="Times New Roman" pitchFamily="18" charset="0"/>
              </a:rPr>
              <a:t>CA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CB </a:t>
            </a:r>
            <a:r>
              <a:rPr lang="ru-RU" sz="2800" dirty="0">
                <a:cs typeface="Times New Roman" pitchFamily="18" charset="0"/>
              </a:rPr>
              <a:t>к окружности образуют угол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, равный 122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градусную величину дуги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, стягиваемую точками касания.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286627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122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Text Box 3">
            <a:extLst>
              <a:ext uri="{FF2B5EF4-FFF2-40B4-BE49-F238E27FC236}">
                <a16:creationId xmlns:a16="http://schemas.microsoft.com/office/drawing/2014/main" xmlns="" id="{FC005D62-EECC-4FA9-A168-D2C55C74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8887"/>
            <a:ext cx="88392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dirty="0">
                <a:cs typeface="Times New Roman" panose="02020603050405020304" pitchFamily="18" charset="0"/>
              </a:rPr>
              <a:t>	</a:t>
            </a:r>
            <a:r>
              <a:rPr lang="en-US" altLang="ru-RU" dirty="0">
                <a:cs typeface="Times New Roman" panose="02020603050405020304" pitchFamily="18" charset="0"/>
              </a:rPr>
              <a:t>6.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Две окружности касаются внешним образом. </a:t>
            </a:r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Через</a:t>
            </a:r>
            <a:r>
              <a:rPr lang="ru-RU" dirty="0" smtClean="0"/>
              <a:t> </a:t>
            </a:r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точку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касания проведена секущая, которая делит эти окружности на четыре дуги. Дока­жите, что пары дуг, расположенные по разные стороны секущей и </a:t>
            </a:r>
            <a:r>
              <a:rPr lang="ru-RU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принадлежащие </a:t>
            </a:r>
            <a:r>
              <a:rPr lang="ru-RU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разным окружностям, имеют одинаковые градусные величины.</a:t>
            </a:r>
            <a:endParaRPr lang="en-US" altLang="ru-RU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047191F-13D6-4E19-8CEF-BF53BE3962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2327319"/>
            <a:ext cx="3120347" cy="2044824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A4933FA-249F-4223-A853-9F80C8F245F3}"/>
              </a:ext>
            </a:extLst>
          </p:cNvPr>
          <p:cNvGrpSpPr/>
          <p:nvPr/>
        </p:nvGrpSpPr>
        <p:grpSpPr>
          <a:xfrm>
            <a:off x="0" y="2291215"/>
            <a:ext cx="9144000" cy="4566785"/>
            <a:chOff x="0" y="2291215"/>
            <a:chExt cx="9144000" cy="4566785"/>
          </a:xfrm>
        </p:grpSpPr>
        <p:sp>
          <p:nvSpPr>
            <p:cNvPr id="425988" name="Text Box 4">
              <a:extLst>
                <a:ext uri="{FF2B5EF4-FFF2-40B4-BE49-F238E27FC236}">
                  <a16:creationId xmlns:a16="http://schemas.microsoft.com/office/drawing/2014/main" xmlns="" id="{0DC6AF74-3328-45B6-AED4-70B98C922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795897"/>
              <a:ext cx="9144000" cy="20621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spcBef>
                  <a:spcPts val="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	</a:t>
              </a:r>
              <a:r>
                <a:rPr lang="ru-RU" altLang="ru-RU" dirty="0">
                  <a:solidFill>
                    <a:srgbClr val="FF3300"/>
                  </a:solidFill>
                </a:rPr>
                <a:t>Решение. </a:t>
              </a:r>
              <a:r>
                <a:rPr lang="ru-RU" altLang="ru-RU" dirty="0"/>
                <a:t>Пусть </a:t>
              </a:r>
              <a:r>
                <a:rPr lang="en-US" altLang="ru-RU" i="1" dirty="0"/>
                <a:t>BC </a:t>
              </a:r>
              <a:r>
                <a:rPr lang="ru-RU" altLang="ru-RU" dirty="0"/>
                <a:t>– секущая, проходящая через точку касания </a:t>
              </a:r>
              <a:r>
                <a:rPr lang="en-US" altLang="ru-RU" i="1" dirty="0"/>
                <a:t>A</a:t>
              </a:r>
              <a:r>
                <a:rPr lang="en-US" altLang="ru-RU" dirty="0"/>
                <a:t>.</a:t>
              </a:r>
              <a:r>
                <a:rPr lang="en-US" altLang="ru-RU" i="1" dirty="0"/>
                <a:t> </a:t>
              </a:r>
              <a:r>
                <a:rPr lang="ru-RU" altLang="ru-RU" dirty="0"/>
                <a:t>Проведём общую касательную </a:t>
              </a:r>
              <a:r>
                <a:rPr lang="en-US" altLang="ru-RU" i="1" dirty="0"/>
                <a:t>DE</a:t>
              </a:r>
              <a:r>
                <a:rPr lang="en-US" altLang="ru-RU" dirty="0"/>
                <a:t>. </a:t>
              </a:r>
              <a:r>
                <a:rPr lang="ru-RU" altLang="ru-RU" dirty="0"/>
                <a:t>Углы </a:t>
              </a:r>
              <a:r>
                <a:rPr lang="en-US" altLang="ru-RU" i="1" dirty="0"/>
                <a:t>BAD </a:t>
              </a:r>
              <a:r>
                <a:rPr lang="ru-RU" altLang="ru-RU" dirty="0"/>
                <a:t>и </a:t>
              </a:r>
              <a:r>
                <a:rPr lang="en-US" altLang="ru-RU" i="1" dirty="0"/>
                <a:t>CAE </a:t>
              </a:r>
              <a:r>
                <a:rPr lang="ru-RU" altLang="ru-RU" dirty="0"/>
                <a:t>измеряются половинами соответствующих дуг окружностей. Так как эти углы равны, то эти дуги имеют одинаковые градусные величины. </a:t>
              </a:r>
              <a:endParaRPr lang="ru-RU" altLang="ru-RU" dirty="0">
                <a:cs typeface="Times New Roman" panose="02020603050405020304" pitchFamily="18" charset="0"/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8DCBF44F-8E4E-471F-A003-2174C4173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24561" y="2291215"/>
              <a:ext cx="3147101" cy="2102532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89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Text Box 3">
            <a:extLst>
              <a:ext uri="{FF2B5EF4-FFF2-40B4-BE49-F238E27FC236}">
                <a16:creationId xmlns:a16="http://schemas.microsoft.com/office/drawing/2014/main" xmlns="" id="{FC005D62-EECC-4FA9-A168-D2C55C74A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14707"/>
            <a:ext cx="88392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>
                <a:cs typeface="Times New Roman" panose="02020603050405020304" pitchFamily="18" charset="0"/>
              </a:rPr>
              <a:t>	</a:t>
            </a:r>
            <a:r>
              <a:rPr lang="en-US" altLang="ru-RU" sz="2800" dirty="0">
                <a:cs typeface="Times New Roman" panose="02020603050405020304" pitchFamily="18" charset="0"/>
              </a:rPr>
              <a:t>7. </a:t>
            </a:r>
            <a:r>
              <a:rPr lang="ru-RU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двум окружностям, касающимся внешним образом в точке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про­ведена общая касательная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800" dirty="0" smtClean="0"/>
              <a:t> 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800" dirty="0" smtClean="0"/>
              <a:t> </a:t>
            </a:r>
            <a:r>
              <a:rPr lang="ru-RU" sz="2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точки касания). Докажите, что угол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прямой. </a:t>
            </a:r>
            <a:endParaRPr lang="en-US" altLang="ru-RU" sz="2800" dirty="0"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1BDEB3B-E7F2-4D45-993E-69288FD02D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2298" y="2075396"/>
            <a:ext cx="3449902" cy="2451633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65406027-F5A1-415F-B9A4-995B2423CF7C}"/>
              </a:ext>
            </a:extLst>
          </p:cNvPr>
          <p:cNvGrpSpPr/>
          <p:nvPr/>
        </p:nvGrpSpPr>
        <p:grpSpPr>
          <a:xfrm>
            <a:off x="0" y="2094642"/>
            <a:ext cx="9144000" cy="4322186"/>
            <a:chOff x="0" y="2094642"/>
            <a:chExt cx="9144000" cy="432218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25988" name="Text Box 4">
                  <a:extLst>
                    <a:ext uri="{FF2B5EF4-FFF2-40B4-BE49-F238E27FC236}">
                      <a16:creationId xmlns:a16="http://schemas.microsoft.com/office/drawing/2014/main" id="{0DC6AF74-3328-45B6-AED4-70B98C922F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4941168"/>
                  <a:ext cx="9144000" cy="1475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0"/>
                    </a:spcBef>
                  </a:pPr>
                  <a:r>
                    <a:rPr lang="ru-RU" altLang="ru-RU" sz="3200" dirty="0">
                      <a:solidFill>
                        <a:srgbClr val="FF3300"/>
                      </a:solidFill>
                    </a:rPr>
                    <a:t>	</a:t>
                  </a:r>
                  <a:r>
                    <a:rPr lang="ru-RU" altLang="ru-RU" dirty="0">
                      <a:solidFill>
                        <a:srgbClr val="FF3300"/>
                      </a:solidFill>
                    </a:rPr>
                    <a:t>Решение. </a:t>
                  </a:r>
                  <a:r>
                    <a:rPr lang="ru-RU" altLang="ru-RU" dirty="0"/>
                    <a:t>Пусть </a:t>
                  </a:r>
                  <a:r>
                    <a:rPr lang="en-US" altLang="ru-RU" i="1" dirty="0"/>
                    <a:t>O </a:t>
                  </a:r>
                  <a:r>
                    <a:rPr lang="ru-RU" altLang="ru-RU" dirty="0"/>
                    <a:t>и </a:t>
                  </a:r>
                  <a:r>
                    <a:rPr lang="en-US" altLang="ru-RU" i="1" dirty="0"/>
                    <a:t>P </a:t>
                  </a:r>
                  <a:r>
                    <a:rPr lang="ru-RU" altLang="ru-RU" dirty="0"/>
                    <a:t>центры данных окружностей. </a:t>
                  </a:r>
                  <a14:m>
                    <m:oMath xmlns:m="http://schemas.openxmlformats.org/officeDocument/2006/math">
                      <m:r>
                        <a:rPr lang="ru-RU" alt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</m:oMath>
                  </a14:m>
                  <a:r>
                    <a:rPr lang="en-US" altLang="ru-RU" dirty="0"/>
                    <a:t>,</a:t>
                  </a:r>
                  <a:r>
                    <a:rPr lang="ru-RU" altLang="ru-RU" dirty="0"/>
                    <a:t> </a:t>
                  </a:r>
                  <a14:m>
                    <m:oMath xmlns:m="http://schemas.openxmlformats.org/officeDocument/2006/math">
                      <m:r>
                        <a:rPr lang="ru-RU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𝐶𝐵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𝐴𝑃𝐶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𝐴𝑂𝐵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𝐴𝑃𝐶</m:t>
                      </m:r>
                      <m:r>
                        <a:rPr lang="en-US" alt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=180°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Следовательно, </a:t>
                  </a:r>
                  <a14:m>
                    <m:oMath xmlns:m="http://schemas.openxmlformats.org/officeDocument/2006/math"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𝐴𝐵𝐶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+∠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𝐴𝐶𝐵</m:t>
                      </m:r>
                      <m:r>
                        <a:rPr lang="en-US" alt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.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Значит, угол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BAC </a:t>
                  </a:r>
                  <a:r>
                    <a:rPr lang="ru-RU" altLang="ru-RU" dirty="0">
                      <a:cs typeface="Times New Roman" panose="02020603050405020304" pitchFamily="18" charset="0"/>
                    </a:rPr>
                    <a:t>прямой.</a:t>
                  </a:r>
                </a:p>
              </p:txBody>
            </p:sp>
          </mc:Choice>
          <mc:Fallback>
            <p:sp>
              <p:nvSpPr>
                <p:cNvPr id="425988" name="Text Box 4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0DC6AF74-3328-45B6-AED4-70B98C922F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941168"/>
                  <a:ext cx="9144000" cy="1475660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33" b="-867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18B5A1CB-5960-4302-B762-8A3FD787A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05530" y="2094642"/>
              <a:ext cx="3449902" cy="2451633"/>
            </a:xfrm>
            <a:prstGeom prst="rect">
              <a:avLst/>
            </a:prstGeom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4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-31120"/>
            <a:ext cx="91552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sz="2800" dirty="0">
                <a:cs typeface="Times New Roman" pitchFamily="18" charset="0"/>
              </a:rPr>
              <a:t>8</a:t>
            </a:r>
            <a:r>
              <a:rPr lang="ru-RU" sz="2800" dirty="0">
                <a:cs typeface="Times New Roman" pitchFamily="18" charset="0"/>
              </a:rPr>
              <a:t>. Через вершину </a:t>
            </a:r>
            <a:r>
              <a:rPr lang="en-US" sz="2800" i="1" dirty="0">
                <a:cs typeface="Times New Roman" pitchFamily="18" charset="0"/>
              </a:rPr>
              <a:t>C </a:t>
            </a:r>
            <a:r>
              <a:rPr lang="ru-RU" sz="2800" dirty="0">
                <a:cs typeface="Times New Roman" pitchFamily="18" charset="0"/>
              </a:rPr>
              <a:t>треугольника </a:t>
            </a:r>
            <a:r>
              <a:rPr lang="en-US" sz="2800" i="1" dirty="0">
                <a:cs typeface="Times New Roman" pitchFamily="18" charset="0"/>
              </a:rPr>
              <a:t>ABC </a:t>
            </a:r>
            <a:r>
              <a:rPr lang="ru-RU" sz="2800" dirty="0">
                <a:cs typeface="Times New Roman" pitchFamily="18" charset="0"/>
              </a:rPr>
              <a:t>проведена касательная к описанной окружности. Она пересекает прямую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в точке </a:t>
            </a:r>
            <a:r>
              <a:rPr lang="en-US" sz="2800" i="1" dirty="0">
                <a:cs typeface="Times New Roman" pitchFamily="18" charset="0"/>
              </a:rPr>
              <a:t>E</a:t>
            </a:r>
            <a:r>
              <a:rPr lang="ru-RU" sz="2800" dirty="0">
                <a:cs typeface="Times New Roman" pitchFamily="18" charset="0"/>
              </a:rPr>
              <a:t>.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– биссектриса. Докажите, что </a:t>
            </a:r>
            <a:r>
              <a:rPr lang="en-US" sz="2800" i="1" dirty="0">
                <a:cs typeface="Times New Roman" pitchFamily="18" charset="0"/>
              </a:rPr>
              <a:t>EC = ED</a:t>
            </a:r>
            <a:r>
              <a:rPr lang="ru-RU" sz="2800" i="1" dirty="0">
                <a:cs typeface="Times New Roman" pitchFamily="18" charset="0"/>
              </a:rPr>
              <a:t>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270" y="1769080"/>
            <a:ext cx="5592688" cy="33400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id="{C71EC82C-D306-B5C5-C8B0-F301A63956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0855" y="5229200"/>
                <a:ext cx="9155229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>
                    <a:solidFill>
                      <a:srgbClr val="FF0000"/>
                    </a:solidFill>
                    <a:cs typeface="Times New Roman" pitchFamily="18" charset="0"/>
                  </a:rPr>
                  <a:t>	Решение.</a:t>
                </a:r>
              </a:p>
              <a:p>
                <a:pPr algn="ctr" eaLnBrk="1" hangingPunct="1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𝐸𝐶𝐴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𝐸𝐵𝐶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+∠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𝐵𝐶𝐷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𝐸𝐷𝐶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cs typeface="Times New Roman" pitchFamily="18" charset="0"/>
                </a:endParaRPr>
              </a:p>
              <a:p>
                <a:pPr algn="just" eaLnBrk="1" hangingPunct="1">
                  <a:spcBef>
                    <a:spcPts val="0"/>
                  </a:spcBef>
                </a:pPr>
                <a:r>
                  <a:rPr lang="ru-RU" sz="2800" dirty="0">
                    <a:cs typeface="Times New Roman" pitchFamily="18" charset="0"/>
                  </a:rPr>
                  <a:t>Следовательно, </a:t>
                </a:r>
                <a:r>
                  <a:rPr lang="en-US" sz="2800" i="1" dirty="0">
                    <a:cs typeface="Times New Roman" pitchFamily="18" charset="0"/>
                  </a:rPr>
                  <a:t>EC = ED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r>
                  <a:rPr lang="en-US" sz="2800" i="1" dirty="0">
                    <a:cs typeface="Times New Roman" pitchFamily="18" charset="0"/>
                  </a:rPr>
                  <a:t> </a:t>
                </a:r>
                <a:endParaRPr lang="en-US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71EC82C-D306-B5C5-C8B0-F301A6395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0855" y="5229200"/>
                <a:ext cx="9155229" cy="1384995"/>
              </a:xfrm>
              <a:prstGeom prst="rect">
                <a:avLst/>
              </a:prstGeom>
              <a:blipFill>
                <a:blip r:embed="rId4" cstate="print"/>
                <a:stretch>
                  <a:fillRect l="-1399" t="-4846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91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1F09A67-230C-B7DE-B3E6-B7A8BAA8AC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267460"/>
            <a:ext cx="2699792" cy="2699792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13117670-7D27-9971-734F-B9475E9E1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" y="5576"/>
            <a:ext cx="9134272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3.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внутри окружности измеряется </a:t>
            </a:r>
            <a:r>
              <a:rPr lang="ru-RU" dirty="0" err="1">
                <a:cs typeface="Times New Roman" pitchFamily="18" charset="0"/>
              </a:rPr>
              <a:t>полусуммой</a:t>
            </a:r>
            <a:r>
              <a:rPr lang="ru-RU" dirty="0">
                <a:cs typeface="Times New Roman" pitchFamily="18" charset="0"/>
              </a:rPr>
              <a:t> дуг, на которые опираются данный угол </a:t>
            </a:r>
            <a:r>
              <a:rPr lang="ru-RU" dirty="0" smtClean="0">
                <a:cs typeface="Times New Roman" pitchFamily="18" charset="0"/>
              </a:rPr>
              <a:t>и</a:t>
            </a:r>
            <a:r>
              <a:rPr lang="ru-RU" dirty="0" smtClean="0"/>
              <a:t> </a:t>
            </a:r>
            <a:r>
              <a:rPr lang="ru-RU" dirty="0" smtClean="0">
                <a:cs typeface="Times New Roman" pitchFamily="18" charset="0"/>
              </a:rPr>
              <a:t>вертикальный </a:t>
            </a:r>
            <a:r>
              <a:rPr lang="ru-RU" dirty="0">
                <a:cs typeface="Times New Roman" pitchFamily="18" charset="0"/>
              </a:rPr>
              <a:t>с ним угол.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5FD800D-3A1E-A264-D8C7-D06DF4B5A10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5403" y="1212942"/>
            <a:ext cx="2750697" cy="29361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FDD46BAC-D076-5487-E148-CFF8D2F5C2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528" y="4045682"/>
                <a:ext cx="9134272" cy="21669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dirty="0"/>
                  <a:t>Проведём хорду </a:t>
                </a:r>
                <a:r>
                  <a:rPr lang="en-US" i="1" dirty="0"/>
                  <a:t>BD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АСВ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B</a:t>
                </a:r>
                <a:r>
                  <a:rPr lang="ru-RU" i="1" dirty="0"/>
                  <a:t>С</a:t>
                </a:r>
                <a:r>
                  <a:rPr lang="en-US" i="1" dirty="0"/>
                  <a:t>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CDB</a:t>
                </a:r>
                <a:r>
                  <a:rPr lang="ru-RU" i="1" dirty="0"/>
                  <a:t> +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CBD</a:t>
                </a:r>
                <a:r>
                  <a:rPr lang="ru-RU" i="1" dirty="0"/>
                  <a:t>.</a:t>
                </a:r>
                <a:r>
                  <a:rPr lang="ru-RU" dirty="0"/>
                  <a:t> Вписанные углы с вершинами 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dirty="0"/>
                  <a:t>.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DD46BAC-D076-5487-E148-CFF8D2F5C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28" y="4045682"/>
                <a:ext cx="9134272" cy="2166940"/>
              </a:xfrm>
              <a:prstGeom prst="rect">
                <a:avLst/>
              </a:prstGeom>
              <a:blipFill>
                <a:blip r:embed="rId5" cstate="print"/>
                <a:stretch>
                  <a:fillRect l="-1068" t="-2254" r="-100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3">
            <a:extLst>
              <a:ext uri="{FF2B5EF4-FFF2-40B4-BE49-F238E27FC236}">
                <a16:creationId xmlns:a16="http://schemas.microsoft.com/office/drawing/2014/main" xmlns="" id="{DA9E2E1D-7193-4448-2382-4797C9BD9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601645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	Следствие</a:t>
            </a:r>
            <a:r>
              <a:rPr lang="ru-RU" dirty="0">
                <a:cs typeface="Times New Roman" pitchFamily="18" charset="0"/>
              </a:rPr>
              <a:t>. Угол с вершиной внутри круга больше половины дуги, на которую он опирается.</a:t>
            </a: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87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1. Найдите величину угла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7232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67,5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B8297A1-D6D6-D687-50B9-5404A9B31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A64252-04C0-A93C-31BD-30FE41CADFD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477421"/>
            <a:ext cx="3201691" cy="3213818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90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0" y="39885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Вписанные углы </a:t>
            </a:r>
            <a:r>
              <a:rPr lang="en-US" i="1" dirty="0">
                <a:cs typeface="Times New Roman" pitchFamily="18" charset="0"/>
              </a:rPr>
              <a:t>ACB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CAD </a:t>
            </a:r>
            <a:r>
              <a:rPr lang="ru-RU" dirty="0">
                <a:cs typeface="Times New Roman" pitchFamily="18" charset="0"/>
              </a:rPr>
              <a:t>равны соответственно 36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 </a:t>
            </a:r>
            <a:r>
              <a:rPr lang="ru-RU" dirty="0" smtClean="0">
                <a:cs typeface="Times New Roman" pitchFamily="18" charset="0"/>
              </a:rPr>
              <a:t>и</a:t>
            </a:r>
            <a:r>
              <a:rPr lang="ru-RU" dirty="0" smtClean="0"/>
              <a:t> </a:t>
            </a:r>
            <a:r>
              <a:rPr lang="ru-RU" dirty="0" smtClean="0">
                <a:cs typeface="Times New Roman" pitchFamily="18" charset="0"/>
              </a:rPr>
              <a:t>20</a:t>
            </a:r>
            <a:r>
              <a:rPr lang="ru-RU" baseline="30000" dirty="0" smtClean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AQB</a:t>
            </a:r>
            <a:r>
              <a:rPr lang="ru-RU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i="1" dirty="0">
                <a:cs typeface="Times New Roman" pitchFamily="18" charset="0"/>
              </a:rPr>
              <a:t>AC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BD</a:t>
            </a:r>
            <a:r>
              <a:rPr lang="ru-RU" dirty="0">
                <a:cs typeface="Times New Roman" pitchFamily="18" charset="0"/>
              </a:rPr>
              <a:t>. </a:t>
            </a:r>
          </a:p>
        </p:txBody>
      </p:sp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060848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79715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56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0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625" y="600839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3. Угол </a:t>
            </a:r>
            <a:r>
              <a:rPr lang="en-US" sz="2800" i="1" dirty="0">
                <a:cs typeface="Times New Roman" pitchFamily="18" charset="0"/>
              </a:rPr>
              <a:t>AQB</a:t>
            </a:r>
            <a:r>
              <a:rPr lang="ru-RU" sz="2800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BD </a:t>
            </a:r>
            <a:r>
              <a:rPr lang="ru-RU" sz="2800" dirty="0">
                <a:cs typeface="Times New Roman" pitchFamily="18" charset="0"/>
              </a:rPr>
              <a:t>окружности, равен 54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</a:t>
            </a:r>
            <a:r>
              <a:rPr lang="ru-RU" sz="2800" i="1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Вписанный угол </a:t>
            </a:r>
            <a:r>
              <a:rPr lang="en-US" sz="2800" i="1" dirty="0">
                <a:cs typeface="Times New Roman" pitchFamily="18" charset="0"/>
              </a:rPr>
              <a:t>ACB </a:t>
            </a:r>
            <a:r>
              <a:rPr lang="ru-RU" sz="2800" dirty="0">
                <a:cs typeface="Times New Roman" pitchFamily="18" charset="0"/>
              </a:rPr>
              <a:t>равен 34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вписанный угол </a:t>
            </a:r>
            <a:r>
              <a:rPr lang="en-US" sz="2800" i="1" dirty="0">
                <a:cs typeface="Times New Roman" pitchFamily="18" charset="0"/>
              </a:rPr>
              <a:t>CAD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0939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55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B8BAD24-1E82-76D2-BFD7-0FAA366F51FD}"/>
              </a:ext>
            </a:extLst>
          </p:cNvPr>
          <p:cNvSpPr txBox="1"/>
          <p:nvPr/>
        </p:nvSpPr>
        <p:spPr>
          <a:xfrm>
            <a:off x="1" y="-12327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Содержание нашего учебника геометрии </a:t>
            </a:r>
            <a:r>
              <a:rPr lang="ru-RU" sz="3200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rgbClr val="FF0000"/>
                </a:solidFill>
              </a:rPr>
              <a:t>класса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195A668-2983-F85F-B207-DA5EBEB7490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1917" y="1052736"/>
            <a:ext cx="4498746" cy="32595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3CC8071-451C-0402-07D2-BB6312B931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847" y="1052736"/>
            <a:ext cx="4435070" cy="341884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5775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5185" y="2348880"/>
            <a:ext cx="22669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546" y="634623"/>
            <a:ext cx="912490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4. Дуги </a:t>
            </a:r>
            <a:r>
              <a:rPr lang="en-US" sz="2800" i="1" dirty="0">
                <a:cs typeface="Times New Roman" pitchFamily="18" charset="0"/>
              </a:rPr>
              <a:t>AB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окружности составляют соответственно 72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 и 38</a:t>
            </a:r>
            <a:r>
              <a:rPr lang="ru-RU" sz="2800" baseline="30000" dirty="0">
                <a:cs typeface="Times New Roman" pitchFamily="18" charset="0"/>
              </a:rPr>
              <a:t>о</a:t>
            </a:r>
            <a:r>
              <a:rPr lang="ru-RU" sz="2800" dirty="0">
                <a:cs typeface="Times New Roman" pitchFamily="18" charset="0"/>
              </a:rPr>
              <a:t>. Найдите угол </a:t>
            </a:r>
            <a:r>
              <a:rPr lang="en-US" sz="2800" i="1" dirty="0">
                <a:cs typeface="Times New Roman" pitchFamily="18" charset="0"/>
              </a:rPr>
              <a:t>AQB</a:t>
            </a:r>
            <a:r>
              <a:rPr lang="ru-RU" sz="2800" dirty="0">
                <a:cs typeface="Times New Roman" pitchFamily="18" charset="0"/>
              </a:rPr>
              <a:t>, образованный пересекающимися хордами </a:t>
            </a:r>
            <a:r>
              <a:rPr lang="en-US" sz="2800" i="1" dirty="0">
                <a:cs typeface="Times New Roman" pitchFamily="18" charset="0"/>
              </a:rPr>
              <a:t>AC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BD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530120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41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E17A206-B10B-B397-CC39-ED6246AD023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268760"/>
            <a:ext cx="3812289" cy="2547492"/>
          </a:xfrm>
          <a:prstGeom prst="rect">
            <a:avLst/>
          </a:prstGeom>
        </p:spPr>
      </p:pic>
      <p:sp>
        <p:nvSpPr>
          <p:cNvPr id="2" name="Text Box 3">
            <a:extLst>
              <a:ext uri="{FF2B5EF4-FFF2-40B4-BE49-F238E27FC236}">
                <a16:creationId xmlns:a16="http://schemas.microsoft.com/office/drawing/2014/main" xmlns="" id="{131F0CC9-6DA5-E4A6-92C8-8E5F03D4A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99392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4.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вне круга, стороны которого пересекают окружность, измеряется </a:t>
            </a:r>
            <a:r>
              <a:rPr lang="ru-RU" dirty="0" err="1">
                <a:cs typeface="Times New Roman" pitchFamily="18" charset="0"/>
              </a:rPr>
              <a:t>полуразностью</a:t>
            </a:r>
            <a:r>
              <a:rPr lang="ru-RU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04140F-9B87-7CE0-9B42-F5B8C3426A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3472" y="1140644"/>
            <a:ext cx="3890617" cy="27259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id="{A4035C36-3EF0-3970-5C7F-B58CDC51A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320" y="3717032"/>
                <a:ext cx="9144000" cy="2105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Доказательство. </a:t>
                </a:r>
                <a:r>
                  <a:rPr lang="ru-RU" dirty="0"/>
                  <a:t>Проведём хорду </a:t>
                </a:r>
                <a:r>
                  <a:rPr lang="en-US" i="1" dirty="0"/>
                  <a:t>BD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АDВ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B</a:t>
                </a:r>
                <a:r>
                  <a:rPr lang="ru-RU" i="1" dirty="0"/>
                  <a:t>С</a:t>
                </a:r>
                <a:r>
                  <a:rPr lang="en-US" i="1" dirty="0"/>
                  <a:t>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ADB</a:t>
                </a:r>
                <a:r>
                  <a:rPr lang="ru-RU" dirty="0"/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CBD</a:t>
                </a:r>
                <a:r>
                  <a:rPr lang="ru-RU" i="1" dirty="0"/>
                  <a:t>.</a:t>
                </a:r>
                <a:r>
                  <a:rPr lang="ru-RU" dirty="0"/>
                  <a:t> Вписанные углы с вершинами </a:t>
                </a:r>
                <a:r>
                  <a:rPr lang="en-US" i="1" dirty="0"/>
                  <a:t>D </a:t>
                </a:r>
                <a:r>
                  <a:rPr lang="ru-RU" dirty="0"/>
                  <a:t>и </a:t>
                </a:r>
                <a:r>
                  <a:rPr lang="en-US" i="1" dirty="0"/>
                  <a:t>B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𝐷𝐸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4035C36-3EF0-3970-5C7F-B58CDC51A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320" y="3717032"/>
                <a:ext cx="9144000" cy="2105385"/>
              </a:xfrm>
              <a:prstGeom prst="rect">
                <a:avLst/>
              </a:prstGeom>
              <a:blipFill>
                <a:blip r:embed="rId5" cstate="print"/>
                <a:stretch>
                  <a:fillRect l="-1000" t="-2319" r="-10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CB104CB4-999D-059F-2C15-B8146103F5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7356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	Следствие</a:t>
            </a:r>
            <a:r>
              <a:rPr lang="ru-RU" dirty="0">
                <a:cs typeface="Times New Roman" pitchFamily="18" charset="0"/>
              </a:rPr>
              <a:t>. Угол с вершиной вне круга меньше половины большей дуги, на которую он опирается.</a:t>
            </a: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9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1. Найдите величину угла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40768"/>
            <a:ext cx="335671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7232" y="5373216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B8297A1-D6D6-D687-50B9-5404A9B31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6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2. Найдите величину угла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2020" y="1412776"/>
            <a:ext cx="3575160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5836" y="551723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7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 Box 3"/>
              <p:cNvSpPr txBox="1">
                <a:spLocks noChangeArrowheads="1"/>
              </p:cNvSpPr>
              <p:nvPr/>
            </p:nvSpPr>
            <p:spPr bwMode="auto">
              <a:xfrm>
                <a:off x="152400" y="0"/>
                <a:ext cx="88392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3. Найдите геометрическое место точек, из которых данный отрезок </a:t>
                </a:r>
                <a:r>
                  <a:rPr lang="ru-RU" sz="2800" i="1" dirty="0">
                    <a:cs typeface="Times New Roman" pitchFamily="18" charset="0"/>
                  </a:rPr>
                  <a:t>АВ</a:t>
                </a:r>
                <a:r>
                  <a:rPr lang="ru-RU" sz="2800" dirty="0">
                    <a:cs typeface="Times New Roman" pitchFamily="18" charset="0"/>
                  </a:rPr>
                  <a:t> виден под данным углом,   т. е. таких точек </a:t>
                </a:r>
                <a:r>
                  <a:rPr lang="ru-RU" sz="2800" i="1" dirty="0">
                    <a:cs typeface="Times New Roman" pitchFamily="18" charset="0"/>
                  </a:rPr>
                  <a:t>С</a:t>
                </a:r>
                <a:r>
                  <a:rPr lang="ru-RU" sz="2800" dirty="0">
                    <a:cs typeface="Times New Roman" pitchFamily="18" charset="0"/>
                  </a:rPr>
                  <a:t>, для которых угол </a:t>
                </a:r>
                <a:r>
                  <a:rPr lang="ru-RU" sz="2800" i="1" dirty="0">
                    <a:cs typeface="Times New Roman" pitchFamily="18" charset="0"/>
                  </a:rPr>
                  <a:t>АСВ</a:t>
                </a:r>
                <a:r>
                  <a:rPr lang="ru-RU" sz="2800" dirty="0">
                    <a:cs typeface="Times New Roman" pitchFamily="18" charset="0"/>
                  </a:rPr>
                  <a:t> равен данному углу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8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φ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0"/>
                <a:ext cx="8839200" cy="1815882"/>
              </a:xfrm>
              <a:prstGeom prst="rect">
                <a:avLst/>
              </a:prstGeom>
              <a:blipFill>
                <a:blip r:embed="rId3" cstate="print"/>
                <a:stretch>
                  <a:fillRect l="-1379" t="-3356" r="-1379" b="-8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4720" y="2868264"/>
            <a:ext cx="2933105" cy="1031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id="{C1713FF1-328B-0D39-7C43-6B4475FD6F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" y="5240692"/>
                <a:ext cx="9144000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dirty="0">
                    <a:solidFill>
                      <a:srgbClr val="FF3300"/>
                    </a:solidFill>
                  </a:rPr>
                  <a:t>Ответ.</a:t>
                </a:r>
                <a:r>
                  <a:rPr lang="ru-RU" dirty="0"/>
                  <a:t> Дуги двух равных окружностей</a:t>
                </a:r>
                <a:r>
                  <a:rPr lang="en-US" dirty="0"/>
                  <a:t>,</a:t>
                </a:r>
                <a:r>
                  <a:rPr lang="ru-RU" dirty="0"/>
                  <a:t> проходящих через точки </a:t>
                </a:r>
                <a:r>
                  <a:rPr lang="en-US" i="1" dirty="0"/>
                  <a:t>A</a:t>
                </a:r>
                <a:r>
                  <a:rPr lang="en-US" dirty="0"/>
                  <a:t>, </a:t>
                </a:r>
                <a:r>
                  <a:rPr lang="en-US" i="1" dirty="0"/>
                  <a:t>B</a:t>
                </a:r>
                <a:r>
                  <a:rPr lang="en-US" dirty="0"/>
                  <a:t>, </a:t>
                </a:r>
                <a:r>
                  <a:rPr lang="ru-RU" dirty="0"/>
                  <a:t>центральные углы </a:t>
                </a:r>
                <a:r>
                  <a:rPr lang="en-US" i="1" dirty="0"/>
                  <a:t>AOB </a:t>
                </a:r>
                <a:r>
                  <a:rPr lang="ru-RU" dirty="0"/>
                  <a:t>и </a:t>
                </a:r>
                <a:r>
                  <a:rPr lang="en-US" i="1" dirty="0"/>
                  <a:t>AO’B</a:t>
                </a:r>
                <a:r>
                  <a:rPr lang="en-US" dirty="0"/>
                  <a:t> </a:t>
                </a:r>
                <a:r>
                  <a:rPr lang="ru-RU" dirty="0"/>
                  <a:t>которых равны </a:t>
                </a:r>
                <a14:m>
                  <m:oMath xmlns:m="http://schemas.openxmlformats.org/officeDocument/2006/math">
                    <m: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ru-RU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φ</m:t>
                    </m:r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i="1" dirty="0"/>
                  <a:t> </a:t>
                </a:r>
                <a:r>
                  <a:rPr lang="ru-RU" dirty="0"/>
                  <a:t>без самих точек </a:t>
                </a:r>
                <a:r>
                  <a:rPr lang="en-US" i="1" dirty="0"/>
                  <a:t>A </a:t>
                </a:r>
                <a:r>
                  <a:rPr lang="ru-RU" dirty="0"/>
                  <a:t>и </a:t>
                </a:r>
                <a:r>
                  <a:rPr lang="en-US" i="1" dirty="0"/>
                  <a:t>B</a:t>
                </a:r>
                <a:r>
                  <a:rPr lang="en-US" dirty="0"/>
                  <a:t>.</a:t>
                </a:r>
                <a:r>
                  <a:rPr lang="en-US" i="1" dirty="0"/>
                  <a:t> 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1713FF1-328B-0D39-7C43-6B4475FD6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" y="5240692"/>
                <a:ext cx="9144000" cy="1261884"/>
              </a:xfrm>
              <a:prstGeom prst="rect">
                <a:avLst/>
              </a:prstGeom>
              <a:blipFill>
                <a:blip r:embed="rId5" cstate="print"/>
                <a:stretch>
                  <a:fillRect l="-1000" r="-1000" b="-10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3FC876-4145-BAA8-CC11-1445F43EE71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1568284"/>
            <a:ext cx="2959961" cy="3672408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374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502" y="260648"/>
            <a:ext cx="911349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4.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углом, т. е. угол </a:t>
            </a:r>
            <a:r>
              <a:rPr lang="en-US" sz="2800" i="1" dirty="0">
                <a:cs typeface="Times New Roman" pitchFamily="18" charset="0"/>
              </a:rPr>
              <a:t>ACB </a:t>
            </a:r>
            <a:r>
              <a:rPr lang="ru-RU" sz="2800" dirty="0">
                <a:cs typeface="Times New Roman" pitchFamily="18" charset="0"/>
              </a:rPr>
              <a:t>наибольший.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>
                <a:cs typeface="Times New Roman" pitchFamily="18" charset="0"/>
              </a:rPr>
              <a:t>Найдите величину этого угла.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75FC64-FFF8-E01D-DFE6-674D12AC30C9}"/>
              </a:ext>
            </a:extLst>
          </p:cNvPr>
          <p:cNvSpPr txBox="1"/>
          <p:nvPr/>
        </p:nvSpPr>
        <p:spPr>
          <a:xfrm>
            <a:off x="539552" y="458112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Ответ. </a:t>
            </a:r>
            <a:r>
              <a:rPr lang="ru-RU" sz="2800" dirty="0"/>
              <a:t>90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787AE17-BC0E-948A-07AF-0A66DE46CF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942892"/>
            <a:ext cx="3810532" cy="297221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3C99E81-6E94-A553-5B77-39EEF12627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284503"/>
            <a:ext cx="3857662" cy="3664778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90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ED0A12-0589-FE04-2581-708F80569ED6}"/>
              </a:ext>
            </a:extLst>
          </p:cNvPr>
          <p:cNvSpPr txBox="1"/>
          <p:nvPr/>
        </p:nvSpPr>
        <p:spPr>
          <a:xfrm>
            <a:off x="1043608" y="45091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xmlns="" id="{C02EABAC-6BD9-3B58-E269-DFFD77F60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" y="188640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5. 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/>
              <a:t>Найдите величину этого угла.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6553EEE1-B964-313B-5B05-5388D1464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445" y="1685422"/>
            <a:ext cx="269863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C23A95CB-806F-88D6-2104-AA01B62FC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80445" y="1693950"/>
            <a:ext cx="269863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47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xmlns="" id="{C02EABAC-6BD9-3B58-E269-DFFD77F605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" y="188640"/>
            <a:ext cx="8839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 smtClean="0"/>
              <a:t>6. </a:t>
            </a:r>
            <a:r>
              <a:rPr lang="ru-RU" sz="2800" dirty="0"/>
              <a:t>На </a:t>
            </a:r>
            <a:r>
              <a:rPr lang="ru-RU" sz="2800" dirty="0">
                <a:cs typeface="Times New Roman" pitchFamily="18" charset="0"/>
              </a:rPr>
              <a:t>прямой </a:t>
            </a:r>
            <a:r>
              <a:rPr lang="en-US" sz="2800" i="1" dirty="0">
                <a:cs typeface="Times New Roman" pitchFamily="18" charset="0"/>
              </a:rPr>
              <a:t>c</a:t>
            </a:r>
            <a:r>
              <a:rPr lang="ru-RU" sz="2800" dirty="0"/>
              <a:t> отметьте точку </a:t>
            </a:r>
            <a:r>
              <a:rPr lang="en-US" sz="2800" i="1" dirty="0"/>
              <a:t>C</a:t>
            </a:r>
            <a:r>
              <a:rPr lang="ru-RU" sz="2800" dirty="0"/>
              <a:t>,</a:t>
            </a:r>
            <a:r>
              <a:rPr lang="ru-RU" sz="2800" dirty="0">
                <a:cs typeface="Times New Roman" pitchFamily="18" charset="0"/>
              </a:rPr>
              <a:t> из которой 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ru-RU" sz="2800" dirty="0">
                <a:cs typeface="Times New Roman" pitchFamily="18" charset="0"/>
              </a:rPr>
              <a:t> виден под наибольшим углом.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ru-RU" sz="2800" dirty="0"/>
              <a:t>Найдите величину этого угла.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ED0A12-0589-FE04-2581-708F80569ED6}"/>
              </a:ext>
            </a:extLst>
          </p:cNvPr>
          <p:cNvSpPr txBox="1"/>
          <p:nvPr/>
        </p:nvSpPr>
        <p:spPr>
          <a:xfrm>
            <a:off x="899592" y="4581128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45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060848"/>
            <a:ext cx="3028405" cy="301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29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5.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вне круга, одна сторона которого касается окружности, а другая пересекают окружность, измеряется </a:t>
            </a:r>
            <a:r>
              <a:rPr lang="ru-RU" dirty="0" err="1">
                <a:cs typeface="Times New Roman" pitchFamily="18" charset="0"/>
              </a:rPr>
              <a:t>полуразностью</a:t>
            </a:r>
            <a:r>
              <a:rPr lang="ru-RU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6C1CF84-3B11-0455-10A2-D4042CBCD9E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434643"/>
            <a:ext cx="3459413" cy="254002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4153347"/>
                <a:ext cx="9144000" cy="1721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	Доказательство. </a:t>
                </a:r>
                <a:r>
                  <a:rPr lang="ru-RU" dirty="0"/>
                  <a:t>Проведём хорду </a:t>
                </a:r>
                <a:r>
                  <a:rPr lang="en-US" i="1" dirty="0"/>
                  <a:t>AD</a:t>
                </a:r>
                <a:r>
                  <a:rPr lang="ru-RU" dirty="0"/>
                  <a:t>.</a:t>
                </a:r>
                <a:r>
                  <a:rPr lang="ru-RU" i="1" dirty="0"/>
                  <a:t> </a:t>
                </a:r>
                <a:r>
                  <a:rPr lang="ru-RU" dirty="0"/>
                  <a:t>Угол </a:t>
                </a:r>
                <a:r>
                  <a:rPr lang="ru-RU" i="1" dirty="0"/>
                  <a:t>АDВ</a:t>
                </a:r>
                <a:r>
                  <a:rPr lang="ru-RU" dirty="0"/>
                  <a:t> является внешним углом треугольника </a:t>
                </a:r>
                <a:r>
                  <a:rPr lang="en-US" i="1" dirty="0"/>
                  <a:t>A</a:t>
                </a:r>
                <a:r>
                  <a:rPr lang="ru-RU" i="1" dirty="0"/>
                  <a:t>С</a:t>
                </a:r>
                <a:r>
                  <a:rPr lang="en-US" i="1" dirty="0"/>
                  <a:t>D</a:t>
                </a:r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ACB</a:t>
                </a:r>
                <a:r>
                  <a:rPr lang="ru-RU" i="1" dirty="0"/>
                  <a:t> =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ADB</a:t>
                </a:r>
                <a:r>
                  <a:rPr lang="ru-RU" dirty="0"/>
                  <a:t> –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</m:oMath>
                </a14:m>
                <a:r>
                  <a:rPr lang="en-US" i="1" dirty="0"/>
                  <a:t>CAD</a:t>
                </a:r>
                <a:r>
                  <a:rPr lang="ru-RU" i="1" dirty="0"/>
                  <a:t>.</a:t>
                </a:r>
                <a:r>
                  <a:rPr lang="ru-RU" dirty="0"/>
                  <a:t> Углы </a:t>
                </a:r>
                <a:r>
                  <a:rPr lang="en-US" i="1" dirty="0"/>
                  <a:t>ADB </a:t>
                </a:r>
                <a:r>
                  <a:rPr lang="ru-RU" dirty="0"/>
                  <a:t>и </a:t>
                </a:r>
                <a:r>
                  <a:rPr lang="en-US" i="1" dirty="0"/>
                  <a:t>CAD </a:t>
                </a:r>
                <a:r>
                  <a:rPr lang="ru-RU" dirty="0"/>
                  <a:t>измеряются половинами дуг соответственно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ru-RU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ru-RU" dirty="0"/>
                  <a:t>. Следовательно, </a:t>
                </a:r>
                <a14:m>
                  <m:oMath xmlns:m="http://schemas.openxmlformats.org/officeDocument/2006/math">
                    <m:r>
                      <a:rPr lang="ru-RU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̌"/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ru-RU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ru-RU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53347"/>
                <a:ext cx="9144000" cy="1721882"/>
              </a:xfrm>
              <a:prstGeom prst="rect">
                <a:avLst/>
              </a:prstGeom>
              <a:blipFill>
                <a:blip r:embed="rId4" cstate="print"/>
                <a:stretch>
                  <a:fillRect l="-1000" t="-2827" r="-1000" b="-24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FDA6F34-39A2-DD82-B5AA-3B80D99C516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8106" y="1434643"/>
            <a:ext cx="3677163" cy="2505425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8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2296"/>
            <a:ext cx="9144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	</a:t>
            </a:r>
            <a:r>
              <a:rPr lang="ru-RU" dirty="0">
                <a:solidFill>
                  <a:srgbClr val="FF0000"/>
                </a:solidFill>
              </a:rPr>
              <a:t>Теорема </a:t>
            </a:r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ru-RU" dirty="0">
                <a:solidFill>
                  <a:srgbClr val="FF0000"/>
                </a:solidFill>
              </a:rPr>
              <a:t>. </a:t>
            </a:r>
            <a:r>
              <a:rPr lang="ru-RU" dirty="0"/>
              <a:t>У</a:t>
            </a:r>
            <a:r>
              <a:rPr lang="ru-RU" dirty="0">
                <a:cs typeface="Times New Roman" pitchFamily="18" charset="0"/>
              </a:rPr>
              <a:t>гол с вершиной вне круга, стороны которого касаются окружности, измеряется </a:t>
            </a:r>
            <a:r>
              <a:rPr lang="ru-RU" dirty="0" err="1">
                <a:cs typeface="Times New Roman" pitchFamily="18" charset="0"/>
              </a:rPr>
              <a:t>полуразностью</a:t>
            </a:r>
            <a:r>
              <a:rPr lang="ru-RU" dirty="0">
                <a:cs typeface="Times New Roman" pitchFamily="18" charset="0"/>
              </a:rPr>
              <a:t> дуг окружности, заключенных внутри этого угла.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37B5C2-235F-4534-F8BC-B9D0907E66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1049" y="1604185"/>
            <a:ext cx="3197154" cy="2304256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9D0B340F-249F-91D5-4609-23B3CF1B2E27}"/>
              </a:ext>
            </a:extLst>
          </p:cNvPr>
          <p:cNvGrpSpPr/>
          <p:nvPr/>
        </p:nvGrpSpPr>
        <p:grpSpPr>
          <a:xfrm>
            <a:off x="0" y="1604185"/>
            <a:ext cx="9144000" cy="4118822"/>
            <a:chOff x="0" y="1604185"/>
            <a:chExt cx="9144000" cy="411882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0" name="Text Box 3"/>
                <p:cNvSpPr txBox="1">
                  <a:spLocks noChangeArrowheads="1"/>
                </p:cNvSpPr>
                <p:nvPr/>
              </p:nvSpPr>
              <p:spPr bwMode="auto">
                <a:xfrm>
                  <a:off x="0" y="4153347"/>
                  <a:ext cx="9144000" cy="15696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ct val="50000"/>
                    </a:spcBef>
                  </a:pPr>
                  <a:r>
                    <a:rPr lang="ru-RU" dirty="0">
                      <a:solidFill>
                        <a:srgbClr val="FF0000"/>
                      </a:solidFill>
                      <a:cs typeface="Times New Roman" pitchFamily="18" charset="0"/>
                    </a:rPr>
                    <a:t>	Доказательство. </a:t>
                  </a:r>
                  <a:r>
                    <a:rPr lang="ru-RU" dirty="0">
                      <a:cs typeface="Times New Roman" pitchFamily="18" charset="0"/>
                    </a:rPr>
                    <a:t>Из точки </a:t>
                  </a:r>
                  <a:r>
                    <a:rPr lang="en-US" i="1" dirty="0">
                      <a:cs typeface="Times New Roman" pitchFamily="18" charset="0"/>
                    </a:rPr>
                    <a:t>C </a:t>
                  </a:r>
                  <a:r>
                    <a:rPr lang="ru-RU" dirty="0"/>
                    <a:t>проведём луч, пересекающий окружность в точках </a:t>
                  </a:r>
                  <a:r>
                    <a:rPr lang="en-US" i="1" dirty="0"/>
                    <a:t>D </a:t>
                  </a:r>
                  <a:r>
                    <a:rPr lang="ru-RU" dirty="0"/>
                    <a:t>и </a:t>
                  </a:r>
                  <a:r>
                    <a:rPr lang="en-US" i="1" dirty="0"/>
                    <a:t>E</a:t>
                  </a:r>
                  <a:r>
                    <a:rPr lang="ru-RU" dirty="0"/>
                    <a:t>.</a:t>
                  </a:r>
                  <a:r>
                    <a:rPr lang="ru-RU" i="1" dirty="0"/>
                    <a:t> </a:t>
                  </a:r>
                  <a:r>
                    <a:rPr lang="ru-RU" dirty="0"/>
                    <a:t>Углы </a:t>
                  </a:r>
                  <a:r>
                    <a:rPr lang="en-US" i="1" dirty="0"/>
                    <a:t>ACE </a:t>
                  </a:r>
                  <a:r>
                    <a:rPr lang="ru-RU" dirty="0"/>
                    <a:t>и </a:t>
                  </a:r>
                  <a:r>
                    <a:rPr lang="en-US" i="1" dirty="0"/>
                    <a:t>BCE </a:t>
                  </a:r>
                  <a:r>
                    <a:rPr lang="ru-RU" dirty="0"/>
                    <a:t>измеряются </a:t>
                  </a:r>
                  <a:r>
                    <a:rPr lang="ru-RU" dirty="0" err="1"/>
                    <a:t>полуразностями</a:t>
                  </a:r>
                  <a:r>
                    <a:rPr lang="ru-RU" dirty="0"/>
                    <a:t> соответствующих дуг. Складывая эти углы, получаем требуемое равенство для угла </a:t>
                  </a:r>
                  <a:r>
                    <a:rPr lang="en-US" i="1" dirty="0"/>
                    <a:t>ACB</a:t>
                  </a:r>
                  <a14:m>
                    <m:oMath xmlns:m="http://schemas.openxmlformats.org/officeDocument/2006/math">
                      <m:r>
                        <a:rPr lang="ru-RU">
                          <a:latin typeface="Cambria Math" panose="02040503050406030204" pitchFamily="18" charset="0"/>
                        </a:rPr>
                        <m:t>. </m:t>
                      </m:r>
                    </m:oMath>
                  </a14:m>
                  <a:endParaRPr lang="ru-RU" dirty="0">
                    <a:cs typeface="Times New Roman" pitchFamily="18" charset="0"/>
                  </a:endParaRPr>
                </a:p>
              </p:txBody>
            </p:sp>
          </mc:Choice>
          <mc:Fallback>
            <p:sp>
              <p:nvSpPr>
                <p:cNvPr id="10" name="Text 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4153347"/>
                  <a:ext cx="9144000" cy="1569660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000" t="-3101" r="-1000" b="-775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22E80806-126D-078C-A180-994185A4C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1840" y="1604185"/>
              <a:ext cx="3355573" cy="2304256"/>
            </a:xfrm>
            <a:prstGeom prst="rect">
              <a:avLst/>
            </a:prstGeom>
          </p:spPr>
        </p:pic>
      </p:grp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4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</a:rPr>
              <a:t>vasmirnov.ru</a:t>
            </a:r>
            <a:r>
              <a:rPr lang="ru-RU" sz="3200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6250"/>
            <a:ext cx="7200900" cy="638175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1983749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678234"/>
            <a:ext cx="883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1. Найдите величину угла </a:t>
            </a:r>
            <a:r>
              <a:rPr lang="en-US" sz="2800" i="1" dirty="0">
                <a:cs typeface="Times New Roman" pitchFamily="18" charset="0"/>
              </a:rPr>
              <a:t>ACB</a:t>
            </a:r>
            <a:r>
              <a:rPr lang="ru-RU" sz="2800" dirty="0">
                <a:cs typeface="Times New Roman" pitchFamily="18" charset="0"/>
              </a:rPr>
              <a:t>. 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84784"/>
            <a:ext cx="3168352" cy="31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0528" y="5301208"/>
            <a:ext cx="4130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800" dirty="0">
                <a:solidFill>
                  <a:srgbClr val="FF3300"/>
                </a:solidFill>
              </a:rPr>
              <a:t>	Ответ: </a:t>
            </a:r>
            <a:r>
              <a:rPr lang="ru-RU" sz="2800" dirty="0"/>
              <a:t>30</a:t>
            </a:r>
            <a:r>
              <a:rPr lang="ru-RU" sz="2800" baseline="30000" dirty="0"/>
              <a:t>о</a:t>
            </a:r>
            <a:r>
              <a:rPr lang="ru-RU" sz="2800" dirty="0"/>
              <a:t>.</a:t>
            </a:r>
            <a:endParaRPr lang="ru-RU" sz="2800" dirty="0">
              <a:cs typeface="Times New Roman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58926289-4D18-D9C8-6031-47042DD8F4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29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572487"/>
            <a:ext cx="910850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132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1030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54996" y="508518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48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43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2704" y="2636912"/>
            <a:ext cx="31030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272" y="404664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52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заключенной внутри этого угла.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87815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128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539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4</a:t>
            </a:r>
            <a:r>
              <a:rPr lang="ru-RU" dirty="0">
                <a:cs typeface="Times New Roman" pitchFamily="18" charset="0"/>
              </a:rPr>
              <a:t>. Найдите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, если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окружности, а дуга </a:t>
            </a:r>
            <a:r>
              <a:rPr lang="en-US" i="1" dirty="0">
                <a:cs typeface="Times New Roman" pitchFamily="18" charset="0"/>
              </a:rPr>
              <a:t>ADB </a:t>
            </a:r>
            <a:r>
              <a:rPr lang="ru-RU" dirty="0">
                <a:cs typeface="Times New Roman" pitchFamily="18" charset="0"/>
              </a:rPr>
              <a:t>окружности, заключенная внутри этого угла, равна 232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007941" cy="183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5306089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52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571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348880"/>
            <a:ext cx="3479062" cy="212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-11230" y="620688"/>
            <a:ext cx="91552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5</a:t>
            </a:r>
            <a:r>
              <a:rPr lang="ru-RU" dirty="0">
                <a:cs typeface="Times New Roman" pitchFamily="18" charset="0"/>
              </a:rPr>
              <a:t>. Угол </a:t>
            </a:r>
            <a:r>
              <a:rPr lang="en-US" i="1" dirty="0">
                <a:cs typeface="Times New Roman" pitchFamily="18" charset="0"/>
              </a:rPr>
              <a:t>ACB</a:t>
            </a:r>
            <a:r>
              <a:rPr lang="ru-RU" dirty="0">
                <a:cs typeface="Times New Roman" pitchFamily="18" charset="0"/>
              </a:rPr>
              <a:t> равен 48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 Его стороны </a:t>
            </a:r>
            <a:r>
              <a:rPr lang="en-US" i="1" dirty="0">
                <a:cs typeface="Times New Roman" pitchFamily="18" charset="0"/>
              </a:rPr>
              <a:t>CA </a:t>
            </a:r>
            <a:r>
              <a:rPr lang="ru-RU" dirty="0">
                <a:cs typeface="Times New Roman" pitchFamily="18" charset="0"/>
              </a:rPr>
              <a:t>и </a:t>
            </a:r>
            <a:r>
              <a:rPr lang="en-US" i="1" dirty="0">
                <a:cs typeface="Times New Roman" pitchFamily="18" charset="0"/>
              </a:rPr>
              <a:t>CB </a:t>
            </a:r>
            <a:r>
              <a:rPr lang="ru-RU" dirty="0">
                <a:cs typeface="Times New Roman" pitchFamily="18" charset="0"/>
              </a:rPr>
              <a:t>касаются окружности. Найдите градусную величину дуги </a:t>
            </a:r>
            <a:r>
              <a:rPr lang="en-US" i="1" dirty="0">
                <a:cs typeface="Times New Roman" pitchFamily="18" charset="0"/>
              </a:rPr>
              <a:t>ADB</a:t>
            </a:r>
            <a:r>
              <a:rPr lang="ru-RU" dirty="0">
                <a:cs typeface="Times New Roman" pitchFamily="18" charset="0"/>
              </a:rPr>
              <a:t> окружности, заключенной внутри этого угла.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4902134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/>
              <a:t>228</a:t>
            </a:r>
            <a:r>
              <a:rPr lang="ru-RU" baseline="3000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88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141" y="303510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6</a:t>
            </a:r>
            <a:r>
              <a:rPr lang="ru-RU" dirty="0">
                <a:cs typeface="Times New Roman" pitchFamily="18" charset="0"/>
              </a:rPr>
              <a:t>. В угол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 вписана окружность. Точки касания делят окружность на дуги, градусные величины которых относятся как 5:4. Найдите величину угла </a:t>
            </a:r>
            <a:r>
              <a:rPr lang="ru-RU" i="1" dirty="0">
                <a:cs typeface="Times New Roman" pitchFamily="18" charset="0"/>
              </a:rPr>
              <a:t>АВС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4734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486916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Ответ. </a:t>
            </a:r>
            <a:r>
              <a:rPr lang="ru-RU" dirty="0"/>
              <a:t>20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6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12613"/>
            <a:ext cx="91440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Две окружности касаются внешним образом в точке </a:t>
            </a:r>
            <a:r>
              <a:rPr lang="ru-RU" i="1" dirty="0"/>
              <a:t>K</a:t>
            </a:r>
            <a:r>
              <a:rPr lang="ru-RU" dirty="0"/>
              <a:t>. Прямая </a:t>
            </a:r>
            <a:r>
              <a:rPr lang="ru-RU" i="1" dirty="0"/>
              <a:t>AB </a:t>
            </a:r>
            <a:r>
              <a:rPr lang="ru-RU" dirty="0"/>
              <a:t>касается первой окружности в точке </a:t>
            </a:r>
            <a:r>
              <a:rPr lang="ru-RU" i="1" dirty="0"/>
              <a:t>A</a:t>
            </a:r>
            <a:r>
              <a:rPr lang="ru-RU" dirty="0"/>
              <a:t>, а второй — в точке </a:t>
            </a:r>
            <a:r>
              <a:rPr lang="ru-RU" i="1" dirty="0"/>
              <a:t>B</a:t>
            </a:r>
            <a:r>
              <a:rPr lang="ru-RU" dirty="0"/>
              <a:t>. Прямая </a:t>
            </a:r>
            <a:r>
              <a:rPr lang="ru-RU" i="1" dirty="0"/>
              <a:t>BK </a:t>
            </a:r>
            <a:r>
              <a:rPr lang="ru-RU" dirty="0"/>
              <a:t>пересекает первую окружность в точке </a:t>
            </a:r>
            <a:r>
              <a:rPr lang="ru-RU" i="1" dirty="0"/>
              <a:t>D</a:t>
            </a:r>
            <a:r>
              <a:rPr lang="ru-RU" dirty="0"/>
              <a:t>, прямая </a:t>
            </a:r>
            <a:r>
              <a:rPr lang="ru-RU" i="1" dirty="0"/>
              <a:t>AK </a:t>
            </a:r>
            <a:r>
              <a:rPr lang="ru-RU" dirty="0"/>
              <a:t>пересекает вторую окружность в точке </a:t>
            </a:r>
            <a:r>
              <a:rPr lang="en-US" i="1" dirty="0"/>
              <a:t>C</a:t>
            </a:r>
            <a:r>
              <a:rPr lang="en-US" dirty="0"/>
              <a:t>.</a:t>
            </a:r>
          </a:p>
          <a:p>
            <a:pPr algn="just"/>
            <a:r>
              <a:rPr lang="ru-RU" dirty="0"/>
              <a:t>	а) Докажите, что прямые </a:t>
            </a:r>
            <a:r>
              <a:rPr lang="ru-RU" i="1" dirty="0"/>
              <a:t>AD </a:t>
            </a:r>
            <a:r>
              <a:rPr lang="ru-RU" dirty="0"/>
              <a:t>и </a:t>
            </a:r>
            <a:r>
              <a:rPr lang="ru-RU" i="1" dirty="0"/>
              <a:t>BC </a:t>
            </a:r>
            <a:r>
              <a:rPr lang="ru-RU" dirty="0"/>
              <a:t>параллельны.</a:t>
            </a:r>
          </a:p>
          <a:p>
            <a:pPr algn="just"/>
            <a:r>
              <a:rPr lang="ru-RU" dirty="0"/>
              <a:t>	б) Найдите площадь треугольника </a:t>
            </a:r>
            <a:r>
              <a:rPr lang="ru-RU" i="1" dirty="0"/>
              <a:t>AKB </a:t>
            </a:r>
            <a:r>
              <a:rPr lang="ru-RU" dirty="0"/>
              <a:t>, если известно, что радиусы окружностей равны 4 и 1.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77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en-US" dirty="0">
                <a:cs typeface="Times New Roman" pitchFamily="18" charset="0"/>
              </a:rPr>
              <a:t>7</a:t>
            </a:r>
            <a:r>
              <a:rPr lang="ru-RU" dirty="0">
                <a:cs typeface="Times New Roman" pitchFamily="18" charset="0"/>
              </a:rPr>
              <a:t>. Приведём пример задачи из демоверсии ЕГЭ 2018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0956" y="3139365"/>
            <a:ext cx="4282088" cy="3635106"/>
          </a:xfrm>
          <a:prstGeom prst="rect">
            <a:avLst/>
          </a:prstGeom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3044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60039"/>
            <a:ext cx="370522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19251" y="-26382"/>
            <a:ext cx="9144000" cy="6653351"/>
            <a:chOff x="-19251" y="-26382"/>
            <a:chExt cx="9144000" cy="6653351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-19251" y="-26382"/>
              <a:ext cx="9144000" cy="3570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/>
              <a:r>
                <a:rPr lang="ru-RU" sz="2800" dirty="0">
                  <a:cs typeface="Times New Roman" pitchFamily="18" charset="0"/>
                </a:rPr>
                <a:t>	</a:t>
              </a:r>
              <a:r>
                <a:rPr lang="ru-RU" sz="2200" dirty="0">
                  <a:solidFill>
                    <a:srgbClr val="FF0000"/>
                  </a:solidFill>
                </a:rPr>
                <a:t>Решение.</a:t>
              </a:r>
              <a:r>
                <a:rPr lang="ru-RU" sz="2200" b="1" dirty="0"/>
                <a:t> </a:t>
              </a:r>
              <a:r>
                <a:rPr lang="ru-RU" sz="2200" dirty="0"/>
                <a:t>Обозначим центры окружностей </a:t>
              </a:r>
              <a:r>
                <a:rPr lang="ru-RU" sz="2200" i="1" dirty="0"/>
                <a:t>O</a:t>
              </a:r>
              <a:r>
                <a:rPr lang="ru-RU" sz="2200" baseline="-25000" dirty="0"/>
                <a:t>1</a:t>
              </a:r>
              <a:r>
                <a:rPr lang="ru-RU" sz="2200" dirty="0"/>
                <a:t> и </a:t>
              </a:r>
              <a:r>
                <a:rPr lang="ru-RU" sz="2200" i="1" dirty="0"/>
                <a:t>O</a:t>
              </a:r>
              <a:r>
                <a:rPr lang="ru-RU" sz="2200" baseline="-25000" dirty="0"/>
                <a:t>2</a:t>
              </a:r>
              <a:r>
                <a:rPr lang="ru-RU" sz="2200" dirty="0"/>
                <a:t> соответственно. 	Пусть общая касательная, проведённая к окружностям в точке </a:t>
              </a:r>
              <a:r>
                <a:rPr lang="ru-RU" sz="2200" i="1" dirty="0"/>
                <a:t>K</a:t>
              </a:r>
              <a:r>
                <a:rPr lang="ru-RU" sz="2200" dirty="0"/>
                <a:t>, пересекает </a:t>
              </a:r>
              <a:r>
                <a:rPr lang="ru-RU" sz="2200" i="1" dirty="0"/>
                <a:t>AB </a:t>
              </a:r>
              <a:r>
                <a:rPr lang="ru-RU" sz="2200" dirty="0"/>
                <a:t>в точке </a:t>
              </a:r>
              <a:r>
                <a:rPr lang="ru-RU" sz="2200" i="1" dirty="0"/>
                <a:t>M</a:t>
              </a:r>
              <a:r>
                <a:rPr lang="ru-RU" sz="2200" dirty="0"/>
                <a:t>. По свойству касательных, проведённых из одной точки, </a:t>
              </a:r>
              <a:r>
                <a:rPr lang="ru-RU" sz="2200" i="1" dirty="0"/>
                <a:t>AM </a:t>
              </a:r>
              <a:r>
                <a:rPr lang="ru-RU" sz="2200" dirty="0"/>
                <a:t>= </a:t>
              </a:r>
              <a:r>
                <a:rPr lang="ru-RU" sz="2200" i="1" dirty="0"/>
                <a:t>KM </a:t>
              </a:r>
              <a:r>
                <a:rPr lang="ru-RU" sz="2200" dirty="0"/>
                <a:t>и </a:t>
              </a:r>
              <a:r>
                <a:rPr lang="ru-RU" sz="2200" i="1" dirty="0"/>
                <a:t>KM </a:t>
              </a:r>
              <a:r>
                <a:rPr lang="ru-RU" sz="2200" dirty="0"/>
                <a:t>= </a:t>
              </a:r>
              <a:r>
                <a:rPr lang="ru-RU" sz="2200" i="1" dirty="0"/>
                <a:t>BM</a:t>
              </a:r>
              <a:r>
                <a:rPr lang="ru-RU" sz="2200" dirty="0"/>
                <a:t>. Треугольник </a:t>
              </a:r>
              <a:r>
                <a:rPr lang="ru-RU" sz="2200" i="1" dirty="0"/>
                <a:t>AKB</a:t>
              </a:r>
              <a:r>
                <a:rPr lang="ru-RU" sz="2200" dirty="0"/>
                <a:t>, у которого медиана равна половине стороны, к которой она проведена, прямоугольный. Вписанный угол </a:t>
              </a:r>
              <a:r>
                <a:rPr lang="ru-RU" sz="2200" i="1" dirty="0"/>
                <a:t>AKD </a:t>
              </a:r>
              <a:r>
                <a:rPr lang="ru-RU" sz="2200" dirty="0"/>
                <a:t>прямой, поэтому он опирается на диаметр </a:t>
              </a:r>
              <a:r>
                <a:rPr lang="ru-RU" sz="2200" i="1" dirty="0"/>
                <a:t>AD</a:t>
              </a:r>
              <a:r>
                <a:rPr lang="ru-RU" sz="2200" dirty="0"/>
                <a:t>. Значит, </a:t>
              </a:r>
              <a:r>
                <a:rPr lang="ru-RU" sz="2200" i="1" dirty="0"/>
                <a:t>AD </a:t>
              </a:r>
              <a:r>
                <a:rPr lang="ru-RU" sz="2200" dirty="0"/>
                <a:t>⊥ </a:t>
              </a:r>
              <a:r>
                <a:rPr lang="ru-RU" sz="2200" i="1" dirty="0"/>
                <a:t>AB</a:t>
              </a:r>
              <a:r>
                <a:rPr lang="ru-RU" sz="2200" dirty="0"/>
                <a:t>. Аналогично, получаем, что </a:t>
              </a:r>
              <a:r>
                <a:rPr lang="ru-RU" sz="2200" i="1" dirty="0"/>
                <a:t>BC </a:t>
              </a:r>
              <a:r>
                <a:rPr lang="ru-RU" sz="2200" dirty="0"/>
                <a:t>⊥ </a:t>
              </a:r>
              <a:r>
                <a:rPr lang="ru-RU" sz="2200" i="1" dirty="0"/>
                <a:t>AB</a:t>
              </a:r>
              <a:r>
                <a:rPr lang="ru-RU" sz="2200" dirty="0"/>
                <a:t>. Следовательно, прямые </a:t>
              </a:r>
              <a:r>
                <a:rPr lang="ru-RU" sz="2200" i="1" dirty="0"/>
                <a:t>AD </a:t>
              </a:r>
              <a:r>
                <a:rPr lang="ru-RU" sz="2200" dirty="0"/>
                <a:t>и </a:t>
              </a:r>
              <a:r>
                <a:rPr lang="en-US" sz="2200" i="1" dirty="0"/>
                <a:t>BC </a:t>
              </a:r>
              <a:r>
                <a:rPr lang="ru-RU" sz="2200" dirty="0"/>
                <a:t>параллельны. Из треугольника </a:t>
              </a:r>
              <a:r>
                <a:rPr lang="en-US" sz="2200" i="1" dirty="0"/>
                <a:t>O</a:t>
              </a:r>
              <a:r>
                <a:rPr lang="en-US" sz="2200" baseline="-25000" dirty="0"/>
                <a:t>1</a:t>
              </a:r>
              <a:r>
                <a:rPr lang="en-US" sz="2200" i="1" dirty="0"/>
                <a:t>O</a:t>
              </a:r>
              <a:r>
                <a:rPr lang="en-US" sz="2200" baseline="-25000" dirty="0"/>
                <a:t>2</a:t>
              </a:r>
              <a:r>
                <a:rPr lang="en-US" sz="2200" i="1" dirty="0"/>
                <a:t>E </a:t>
              </a:r>
              <a:r>
                <a:rPr lang="ru-RU" sz="2200" dirty="0"/>
                <a:t>находим </a:t>
              </a:r>
              <a:r>
                <a:rPr lang="en-US" sz="2200" i="1" dirty="0"/>
                <a:t>AB=O</a:t>
              </a:r>
              <a:r>
                <a:rPr lang="en-US" sz="2200" baseline="-25000" dirty="0"/>
                <a:t>2</a:t>
              </a:r>
              <a:r>
                <a:rPr lang="en-US" sz="2200" i="1" dirty="0"/>
                <a:t>E = </a:t>
              </a:r>
              <a:r>
                <a:rPr lang="en-US" sz="2200" dirty="0"/>
                <a:t>4. </a:t>
              </a:r>
              <a:r>
                <a:rPr lang="ru-RU" sz="2200" dirty="0"/>
                <a:t>Площадь треугольника </a:t>
              </a:r>
              <a:r>
                <a:rPr lang="en-US" sz="2200" i="1" dirty="0"/>
                <a:t>ABD </a:t>
              </a:r>
              <a:r>
                <a:rPr lang="ru-RU" sz="2200" dirty="0"/>
                <a:t>равна 16. Площадь треугольника </a:t>
              </a:r>
              <a:r>
                <a:rPr lang="en-US" sz="2200" i="1" dirty="0"/>
                <a:t>ABK </a:t>
              </a:r>
              <a:r>
                <a:rPr lang="ru-RU" sz="2200" dirty="0"/>
                <a:t>составляет одну пятую площади треугольника </a:t>
              </a:r>
              <a:r>
                <a:rPr lang="en-US" sz="2200" i="1" dirty="0"/>
                <a:t>ABD</a:t>
              </a:r>
              <a:r>
                <a:rPr lang="ru-RU" sz="2200" dirty="0"/>
                <a:t>, т. е. равна 3,2.</a:t>
              </a:r>
              <a:r>
                <a:rPr lang="ru-RU" sz="2200" b="1" dirty="0"/>
                <a:t>	</a:t>
              </a:r>
              <a:endParaRPr lang="ru-RU" sz="2200" dirty="0">
                <a:cs typeface="Times New Roman" pitchFamily="18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3528" y="6165304"/>
              <a:ext cx="31578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F0000"/>
                  </a:solidFill>
                </a:rPr>
                <a:t>Ответ.</a:t>
              </a:r>
              <a:r>
                <a:rPr lang="ru-RU" b="1" dirty="0"/>
                <a:t> </a:t>
              </a:r>
              <a:r>
                <a:rPr lang="ru-RU" dirty="0"/>
                <a:t>3,2.</a:t>
              </a:r>
            </a:p>
          </p:txBody>
        </p:sp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7691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331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Прямая </a:t>
            </a:r>
            <a:r>
              <a:rPr lang="ru-RU" sz="3200" dirty="0" err="1">
                <a:solidFill>
                  <a:srgbClr val="FF3300"/>
                </a:solidFill>
              </a:rPr>
              <a:t>Симсона</a:t>
            </a:r>
            <a:r>
              <a:rPr lang="ru-RU" sz="3200" dirty="0">
                <a:solidFill>
                  <a:srgbClr val="FF3300"/>
                </a:solidFill>
              </a:rPr>
              <a:t>*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01640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Докажите, что д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ля произвольного треугольника основания перпендикуляров, опущенных из любой точки описанной окружности на стороны треугольника или их продолжения, лежат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dirty="0" smtClean="0"/>
              <a:t> 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одной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прямой, называемой прямой </a:t>
            </a:r>
            <a:r>
              <a:rPr lang="ru-RU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Симсона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5BE18C32-9FA0-8EBA-C6D3-3754F495AC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1760" y="2196168"/>
                <a:ext cx="4572000" cy="11918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𝐹𝐸𝐶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𝐹𝑃𝐶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=90°−∠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𝐹𝐶𝑃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𝐴𝐶𝑃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−90°=90°−∠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𝐴𝐵𝑃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𝐵𝑃𝐷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𝐵𝐸𝐷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.</m:t>
                    </m:r>
                  </m:oMath>
                </a14:m>
                <a:endParaRPr lang="en-US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E18C32-9FA0-8EBA-C6D3-3754F495A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1760" y="2196168"/>
                <a:ext cx="4572000" cy="1191801"/>
              </a:xfrm>
              <a:prstGeom prst="rect">
                <a:avLst/>
              </a:prstGeom>
              <a:blipFill>
                <a:blip r:embed="rId3" cstate="print"/>
                <a:stretch>
                  <a:fillRect l="-2133" t="-40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9671D1-9900-827E-D069-CA63F16035B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96168"/>
            <a:ext cx="4320480" cy="4483313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20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389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Окружность Эйлера*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576698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Пусть в треугольнике </a:t>
            </a:r>
            <a:r>
              <a:rPr lang="en-US" i="1" dirty="0">
                <a:cs typeface="Times New Roman" pitchFamily="18" charset="0"/>
              </a:rPr>
              <a:t>ABC</a:t>
            </a:r>
            <a:r>
              <a:rPr lang="ru-RU" dirty="0">
                <a:cs typeface="Times New Roman" pitchFamily="18" charset="0"/>
              </a:rPr>
              <a:t>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 обозначают основания медиан, проведённых из соответствующих вершин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en-US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dirty="0">
                <a:cs typeface="Times New Roman" pitchFamily="18" charset="0"/>
              </a:rPr>
              <a:t>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 – основания высот, опущенных из соответствующих вершин; </a:t>
            </a:r>
            <a:r>
              <a:rPr lang="en-US" i="1" dirty="0">
                <a:cs typeface="Times New Roman" pitchFamily="18" charset="0"/>
              </a:rPr>
              <a:t>H</a:t>
            </a:r>
            <a:r>
              <a:rPr lang="ru-RU" dirty="0">
                <a:cs typeface="Times New Roman" pitchFamily="18" charset="0"/>
              </a:rPr>
              <a:t> – точка пересечения этих высот или их продолжений;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 – середины отрезков </a:t>
            </a:r>
            <a:r>
              <a:rPr lang="en-US" i="1" dirty="0">
                <a:cs typeface="Times New Roman" pitchFamily="18" charset="0"/>
              </a:rPr>
              <a:t>AH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BH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en-US" i="1" dirty="0">
                <a:cs typeface="Times New Roman" pitchFamily="18" charset="0"/>
              </a:rPr>
              <a:t>CH</a:t>
            </a:r>
            <a:r>
              <a:rPr lang="ru-RU" dirty="0">
                <a:cs typeface="Times New Roman" pitchFamily="18" charset="0"/>
              </a:rPr>
              <a:t>. 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80112" y="2481897"/>
            <a:ext cx="3563888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Докажите, что точки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1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2</a:t>
            </a:r>
            <a:r>
              <a:rPr lang="ru-RU" dirty="0">
                <a:cs typeface="Times New Roman" pitchFamily="18" charset="0"/>
              </a:rPr>
              <a:t>,</a:t>
            </a:r>
            <a:r>
              <a:rPr lang="ru-RU" baseline="-30000" dirty="0">
                <a:cs typeface="Times New Roman" pitchFamily="18" charset="0"/>
              </a:rPr>
              <a:t> </a:t>
            </a:r>
            <a:r>
              <a:rPr lang="en-US" i="1" dirty="0">
                <a:cs typeface="Times New Roman" pitchFamily="18" charset="0"/>
              </a:rPr>
              <a:t>A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B</a:t>
            </a:r>
            <a:r>
              <a:rPr lang="ru-RU" baseline="-30000" dirty="0">
                <a:cs typeface="Times New Roman" pitchFamily="18" charset="0"/>
              </a:rPr>
              <a:t>3</a:t>
            </a:r>
            <a:r>
              <a:rPr lang="ru-RU" dirty="0">
                <a:cs typeface="Times New Roman" pitchFamily="18" charset="0"/>
              </a:rPr>
              <a:t>, </a:t>
            </a:r>
            <a:r>
              <a:rPr lang="en-US" i="1" dirty="0">
                <a:cs typeface="Times New Roman" pitchFamily="18" charset="0"/>
              </a:rPr>
              <a:t>C</a:t>
            </a:r>
            <a:r>
              <a:rPr lang="ru-RU" baseline="-30000" dirty="0">
                <a:cs typeface="Times New Roman" pitchFamily="18" charset="0"/>
              </a:rPr>
              <a:t>3 </a:t>
            </a:r>
            <a:r>
              <a:rPr lang="ru-RU" dirty="0">
                <a:cs typeface="Times New Roman" pitchFamily="18" charset="0"/>
              </a:rPr>
              <a:t>принадлежат одной окружности, называемой окружностью девяти точек, или окружностью Эйлера. 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D8D3BFB-613B-2D59-A035-76D223F38AB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895" y="2708920"/>
            <a:ext cx="4820323" cy="3839111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96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1AAA360-CFDB-2B98-18DA-F346A93DCC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980728"/>
            <a:ext cx="2232248" cy="2563597"/>
          </a:xfrm>
          <a:prstGeom prst="rect">
            <a:avLst/>
          </a:prstGeom>
        </p:spPr>
      </p:pic>
      <p:sp>
        <p:nvSpPr>
          <p:cNvPr id="4" name="Text Box 1030">
            <a:extLst>
              <a:ext uri="{FF2B5EF4-FFF2-40B4-BE49-F238E27FC236}">
                <a16:creationId xmlns:a16="http://schemas.microsoft.com/office/drawing/2014/main" xmlns="" id="{3E3B9A83-7194-031A-9A9D-7286098A6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9731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Теорема 1. </a:t>
            </a:r>
            <a:r>
              <a:rPr lang="ru-RU" dirty="0">
                <a:cs typeface="Times New Roman" pitchFamily="18" charset="0"/>
              </a:rPr>
              <a:t>Вписанный угол равен половине центрального угла, опирающегося на ту же дугу окружности.</a:t>
            </a:r>
          </a:p>
        </p:txBody>
      </p:sp>
      <p:sp>
        <p:nvSpPr>
          <p:cNvPr id="5" name="Text Box 1030">
            <a:extLst>
              <a:ext uri="{FF2B5EF4-FFF2-40B4-BE49-F238E27FC236}">
                <a16:creationId xmlns:a16="http://schemas.microsoft.com/office/drawing/2014/main" xmlns="" id="{490CDB1C-76E9-D4F2-5366-E2A8D650B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" y="3717032"/>
            <a:ext cx="914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ru-RU" dirty="0">
                <a:cs typeface="Times New Roman" pitchFamily="18" charset="0"/>
              </a:rPr>
              <a:t>	Если величину дуги окружности измерять величиной соответствующего центрального угла, то эту теорему можно переформулировать в виде</a:t>
            </a:r>
          </a:p>
          <a:p>
            <a:pPr algn="just" eaLnBrk="1" hangingPunct="1">
              <a:spcBef>
                <a:spcPts val="0"/>
              </a:spcBef>
            </a:pP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	Теорема 1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’</a:t>
            </a:r>
            <a:r>
              <a:rPr lang="ru-RU" dirty="0">
                <a:cs typeface="Times New Roman" pitchFamily="18" charset="0"/>
              </a:rPr>
              <a:t>.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ru-RU" dirty="0">
                <a:cs typeface="Times New Roman" pitchFamily="18" charset="0"/>
              </a:rPr>
              <a:t>Вписанный угол измеряется половиной дуги окружности, на которую он опирается.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7154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47107" name="Text Box 7"/>
              <p:cNvSpPr txBox="1">
                <a:spLocks noChangeArrowheads="1"/>
              </p:cNvSpPr>
              <p:nvPr/>
            </p:nvSpPr>
            <p:spPr bwMode="auto">
              <a:xfrm>
                <a:off x="9625" y="0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solidFill>
                      <a:srgbClr val="FF0000"/>
                    </a:solidFill>
                  </a:rPr>
                  <a:t>	</a:t>
                </a:r>
                <a:r>
                  <a:rPr lang="ru-RU" sz="2000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sz="2000" dirty="0"/>
                  <a:t>Проведем окружность через точки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,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,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. </a:t>
                </a:r>
                <a:r>
                  <a:rPr lang="ru-RU" sz="2000" dirty="0"/>
                  <a:t>Отрезок 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будет её диаметром. Так как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ABC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AC</a:t>
                </a:r>
                <a:r>
                  <a:rPr lang="en-US" sz="2000" dirty="0"/>
                  <a:t>. </a:t>
                </a:r>
                <a:r>
                  <a:rPr lang="ru-RU" sz="2000" dirty="0"/>
                  <a:t>Так как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</a:t>
                </a:r>
                <a:r>
                  <a:rPr lang="ru-RU" sz="2000" dirty="0"/>
                  <a:t>– средняя линия треугольника </a:t>
                </a:r>
                <a:r>
                  <a:rPr lang="en-US" sz="2000" i="1" dirty="0"/>
                  <a:t>BCH</a:t>
                </a:r>
                <a:r>
                  <a:rPr lang="ru-RU" sz="2000" dirty="0"/>
                  <a:t>, то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en-US" sz="2000" i="1" dirty="0"/>
                  <a:t>C</a:t>
                </a:r>
                <a:r>
                  <a:rPr lang="en-US" sz="2000" baseline="-25000" dirty="0"/>
                  <a:t>3</a:t>
                </a:r>
                <a:r>
                  <a:rPr lang="en-US" sz="2000" dirty="0"/>
                  <a:t> || </a:t>
                </a:r>
                <a:r>
                  <a:rPr lang="en-US" sz="2000" i="1" dirty="0"/>
                  <a:t>BH</a:t>
                </a:r>
                <a:r>
                  <a:rPr lang="en-US" sz="2000" dirty="0"/>
                  <a:t>. </a:t>
                </a:r>
                <a:r>
                  <a:rPr lang="ru-RU" sz="2000" dirty="0"/>
                  <a:t>Значит,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/>
                        <a:ea typeface="Cambria Math"/>
                      </a:rPr>
                      <m:t>∠</m:t>
                    </m:r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  <a:ea typeface="Cambria Math"/>
                      </a:rPr>
                      <m:t>=90°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/>
                  <a:t>и, следовательно, точка </a:t>
                </a:r>
                <a:r>
                  <a:rPr lang="en-US" sz="2000" i="1" dirty="0"/>
                  <a:t>A</a:t>
                </a:r>
                <a:r>
                  <a:rPr lang="en-US" sz="2000" baseline="-25000" dirty="0"/>
                  <a:t>1</a:t>
                </a:r>
                <a:r>
                  <a:rPr lang="ru-RU" sz="2000" dirty="0"/>
                  <a:t> принадлежит этой окружности. </a:t>
                </a:r>
              </a:p>
            </p:txBody>
          </p:sp>
        </mc:Choice>
        <mc:Fallback>
          <p:sp>
            <p:nvSpPr>
              <p:cNvPr id="47107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5" y="0"/>
                <a:ext cx="9144000" cy="1384995"/>
              </a:xfrm>
              <a:prstGeom prst="rect">
                <a:avLst/>
              </a:prstGeom>
              <a:blipFill>
                <a:blip r:embed="rId3" cstate="print"/>
                <a:stretch>
                  <a:fillRect l="-733" r="-667" b="-704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40414E5-85EC-4A8C-32E3-07AEDCE16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FB930F-2519-4BD6-BFDA-8966C82EB839}" type="slidenum">
              <a:rPr lang="ru-RU" smtClean="0"/>
              <a:pPr>
                <a:defRPr/>
              </a:pPr>
              <a:t>60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B05728-E794-5B40-D2B0-E3071709351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89" y="1844824"/>
            <a:ext cx="4791744" cy="3877216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09C8838A-2E09-1C80-47DE-BCE8C50CC627}"/>
              </a:ext>
            </a:extLst>
          </p:cNvPr>
          <p:cNvGrpSpPr/>
          <p:nvPr/>
        </p:nvGrpSpPr>
        <p:grpSpPr>
          <a:xfrm>
            <a:off x="0" y="1379035"/>
            <a:ext cx="9068655" cy="4323952"/>
            <a:chOff x="0" y="1379035"/>
            <a:chExt cx="9068655" cy="432395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 Box 10">
                  <a:extLst>
                    <a:ext uri="{FF2B5EF4-FFF2-40B4-BE49-F238E27FC236}">
                      <a16:creationId xmlns:a16="http://schemas.microsoft.com/office/drawing/2014/main" id="{9FF6DA3C-9315-8EE0-FA2A-06A489558F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06533" y="1379035"/>
                  <a:ext cx="4262122" cy="22467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ru-RU" sz="2000" dirty="0"/>
                    <a:t>Аналогично, Так как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средняя линия треугольника </a:t>
                  </a:r>
                  <a:r>
                    <a:rPr lang="en-US" sz="2000" i="1" dirty="0"/>
                    <a:t>AHC</a:t>
                  </a:r>
                  <a:r>
                    <a:rPr lang="ru-RU" sz="2000" dirty="0"/>
                    <a:t>, то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|| </a:t>
                  </a:r>
                  <a:r>
                    <a:rPr lang="en-US" sz="2000" i="1" dirty="0"/>
                    <a:t>AC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Так как 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средняя линия треугольника </a:t>
                  </a:r>
                  <a:r>
                    <a:rPr lang="en-US" sz="2000" i="1" dirty="0"/>
                    <a:t>ABH</a:t>
                  </a:r>
                  <a:r>
                    <a:rPr lang="ru-RU" sz="2000" dirty="0"/>
                    <a:t>, то 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|| </a:t>
                  </a:r>
                  <a:r>
                    <a:rPr lang="en-US" sz="2000" i="1" dirty="0"/>
                    <a:t>BH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Значит, </a:t>
                  </a:r>
                  <a14:m>
                    <m:oMath xmlns:m="http://schemas.openxmlformats.org/officeDocument/2006/math">
                      <m:r>
                        <a:rPr lang="ru-RU" sz="2000" i="1">
                          <a:latin typeface="Cambria Math"/>
                          <a:ea typeface="Cambria Math"/>
                        </a:rPr>
                        <m:t>∠</m:t>
                      </m:r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  <a:ea typeface="Cambria Math"/>
                        </a:rPr>
                        <m:t>=90°</m:t>
                      </m:r>
                    </m:oMath>
                  </a14:m>
                  <a:r>
                    <a:rPr lang="ru-RU" sz="2000" dirty="0"/>
                    <a:t> и, следовательно, точка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ru-RU" sz="2000" dirty="0"/>
                    <a:t> принадлежит этой окружности.</a:t>
                  </a:r>
                </a:p>
              </p:txBody>
            </p:sp>
          </mc:Choice>
          <mc:Fallback>
            <p:sp>
              <p:nvSpPr>
                <p:cNvPr id="8" name="Text Box 1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FF6DA3C-9315-8EE0-FA2A-06A489558F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06533" y="1379035"/>
                  <a:ext cx="4262122" cy="2246769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1429" t="-1355" r="-1429" b="-379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xmlns="" id="{09EEE150-E595-A2E6-0BD9-3FE946429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844824"/>
              <a:ext cx="4791744" cy="3858163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F7CCB24B-ADBB-4CBF-7061-183D5B2C3C36}"/>
              </a:ext>
            </a:extLst>
          </p:cNvPr>
          <p:cNvGrpSpPr/>
          <p:nvPr/>
        </p:nvGrpSpPr>
        <p:grpSpPr>
          <a:xfrm>
            <a:off x="5263" y="1844824"/>
            <a:ext cx="9123948" cy="4643302"/>
            <a:chOff x="5263" y="1844824"/>
            <a:chExt cx="9123948" cy="464330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7113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4867089" y="3625804"/>
                  <a:ext cx="4262122" cy="286232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just" eaLnBrk="1" hangingPunct="1">
                    <a:spcBef>
                      <a:spcPts val="0"/>
                    </a:spcBef>
                  </a:pP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i="1" dirty="0"/>
                    <a:t>C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прямоугольник, значит,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– диаметр окружности. Так как</a:t>
                  </a:r>
                  <a14:m>
                    <m:oMath xmlns:m="http://schemas.openxmlformats.org/officeDocument/2006/math"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=90°</m:t>
                      </m:r>
                    </m:oMath>
                  </a14:m>
                  <a:r>
                    <a:rPr lang="ru-RU" sz="2000" dirty="0"/>
                    <a:t>, то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 </a:t>
                  </a:r>
                  <a:r>
                    <a:rPr lang="ru-RU" sz="2000" dirty="0"/>
                    <a:t>принадлежит окружности. Таким образом, мы доказали, что этой окружности принадлежат точки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A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. </a:t>
                  </a:r>
                  <a:r>
                    <a:rPr lang="ru-RU" sz="2000" dirty="0"/>
                    <a:t>Аналогично доказывается, что этой окружности принадлежат точки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1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2</a:t>
                  </a:r>
                  <a:r>
                    <a:rPr lang="en-US" sz="2000" dirty="0"/>
                    <a:t>, </a:t>
                  </a:r>
                  <a:r>
                    <a:rPr lang="en-US" sz="2000" i="1" dirty="0"/>
                    <a:t>B</a:t>
                  </a:r>
                  <a:r>
                    <a:rPr lang="en-US" sz="2000" baseline="-25000" dirty="0"/>
                    <a:t>3</a:t>
                  </a:r>
                  <a:r>
                    <a:rPr lang="en-US" sz="2000" dirty="0"/>
                    <a:t>. </a:t>
                  </a:r>
                  <a:endParaRPr lang="ru-RU" sz="2000" dirty="0"/>
                </a:p>
              </p:txBody>
            </p:sp>
          </mc:Choice>
          <mc:Fallback>
            <p:sp>
              <p:nvSpPr>
                <p:cNvPr id="47113" name="Text 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67089" y="3625804"/>
                  <a:ext cx="4262122" cy="2862322"/>
                </a:xfrm>
                <a:prstGeom prst="rect">
                  <a:avLst/>
                </a:prstGeom>
                <a:blipFill>
                  <a:blip r:embed="rId7" cstate="print"/>
                  <a:stretch>
                    <a:fillRect l="-1429" t="-1279" r="-1429" b="-2985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xmlns="" id="{E2D512CC-EF67-17FE-0933-BB05FF56D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63" y="1844824"/>
              <a:ext cx="4810796" cy="3867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931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772816"/>
            <a:ext cx="9144000" cy="122413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Отрезки, связанные с окружностью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09258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19251" y="116632"/>
            <a:ext cx="914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Теорема 1. </a:t>
            </a:r>
            <a:r>
              <a:rPr lang="ru-RU" sz="2800" dirty="0"/>
              <a:t>О</a:t>
            </a:r>
            <a:r>
              <a:rPr lang="ru-RU" sz="2800" dirty="0">
                <a:cs typeface="Times New Roman" pitchFamily="18" charset="0"/>
              </a:rPr>
              <a:t>трезки касательных, </a:t>
            </a:r>
            <a:r>
              <a:rPr lang="ru-RU" sz="2800" dirty="0"/>
              <a:t>проведенных </a:t>
            </a:r>
            <a:r>
              <a:rPr lang="ru-RU" sz="2800" dirty="0" smtClean="0"/>
              <a:t>к</a:t>
            </a:r>
            <a:r>
              <a:rPr lang="ru-RU" sz="2800" dirty="0" smtClean="0"/>
              <a:t> </a:t>
            </a:r>
            <a:r>
              <a:rPr lang="ru-RU" sz="2800" dirty="0" smtClean="0"/>
              <a:t>окружности </a:t>
            </a:r>
            <a:r>
              <a:rPr lang="ru-RU" sz="2800" dirty="0"/>
              <a:t>из одной точки, равны.</a:t>
            </a:r>
            <a:endParaRPr lang="ru-RU" sz="2800" dirty="0">
              <a:cs typeface="Times New Roman" pitchFamily="18" charset="0"/>
            </a:endParaRPr>
          </a:p>
        </p:txBody>
      </p:sp>
      <p:pic>
        <p:nvPicPr>
          <p:cNvPr id="15360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120" y="1772816"/>
            <a:ext cx="39751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8" name="Text Box 8"/>
          <p:cNvSpPr txBox="1">
            <a:spLocks noChangeArrowheads="1"/>
          </p:cNvSpPr>
          <p:nvPr/>
        </p:nvSpPr>
        <p:spPr bwMode="auto">
          <a:xfrm>
            <a:off x="38100" y="452457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Доказательство</a:t>
            </a: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.</a:t>
            </a:r>
            <a:r>
              <a:rPr lang="ru-RU" dirty="0">
                <a:cs typeface="Times New Roman" pitchFamily="18" charset="0"/>
              </a:rPr>
              <a:t> Рассмотрим две касательные к окружности </a:t>
            </a:r>
            <a:r>
              <a:rPr lang="ru-RU" dirty="0" smtClean="0">
                <a:cs typeface="Times New Roman" pitchFamily="18" charset="0"/>
              </a:rPr>
              <a:t>с</a:t>
            </a:r>
            <a:r>
              <a:rPr lang="ru-RU" dirty="0" smtClean="0"/>
              <a:t> </a:t>
            </a:r>
            <a:r>
              <a:rPr lang="ru-RU" dirty="0" smtClean="0">
                <a:cs typeface="Times New Roman" pitchFamily="18" charset="0"/>
              </a:rPr>
              <a:t>центром </a:t>
            </a:r>
            <a:r>
              <a:rPr lang="ru-RU" dirty="0">
                <a:cs typeface="Times New Roman" pitchFamily="18" charset="0"/>
              </a:rPr>
              <a:t>в точке </a:t>
            </a:r>
            <a:r>
              <a:rPr lang="ru-RU" i="1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, проведенные из точки </a:t>
            </a:r>
            <a:r>
              <a:rPr lang="ru-RU" i="1" dirty="0">
                <a:cs typeface="Times New Roman" pitchFamily="18" charset="0"/>
              </a:rPr>
              <a:t>А</a:t>
            </a:r>
            <a:r>
              <a:rPr lang="ru-RU" dirty="0">
                <a:cs typeface="Times New Roman" pitchFamily="18" charset="0"/>
              </a:rPr>
              <a:t> и касающиеся окружности в точках </a:t>
            </a:r>
            <a:r>
              <a:rPr lang="ru-RU" i="1" dirty="0">
                <a:cs typeface="Times New Roman" pitchFamily="18" charset="0"/>
              </a:rPr>
              <a:t>В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i="1" dirty="0">
                <a:cs typeface="Times New Roman" pitchFamily="18" charset="0"/>
              </a:rPr>
              <a:t>С</a:t>
            </a:r>
            <a:r>
              <a:rPr lang="ru-RU" dirty="0">
                <a:cs typeface="Times New Roman" pitchFamily="18" charset="0"/>
              </a:rPr>
              <a:t>. Треугольники </a:t>
            </a:r>
            <a:r>
              <a:rPr lang="ru-RU" i="1" dirty="0">
                <a:cs typeface="Times New Roman" pitchFamily="18" charset="0"/>
              </a:rPr>
              <a:t>АОВ</a:t>
            </a:r>
            <a:r>
              <a:rPr lang="ru-RU" dirty="0">
                <a:cs typeface="Times New Roman" pitchFamily="18" charset="0"/>
              </a:rPr>
              <a:t> и </a:t>
            </a:r>
            <a:r>
              <a:rPr lang="ru-RU" i="1" dirty="0">
                <a:cs typeface="Times New Roman" pitchFamily="18" charset="0"/>
              </a:rPr>
              <a:t>АОС</a:t>
            </a:r>
            <a:r>
              <a:rPr lang="ru-RU" dirty="0">
                <a:cs typeface="Times New Roman" pitchFamily="18" charset="0"/>
              </a:rPr>
              <a:t> прямоугольные, </a:t>
            </a:r>
            <a:r>
              <a:rPr lang="ru-RU" i="1" dirty="0">
                <a:cs typeface="Times New Roman" pitchFamily="18" charset="0"/>
              </a:rPr>
              <a:t>ОВ=ОС</a:t>
            </a:r>
            <a:r>
              <a:rPr lang="ru-RU" dirty="0">
                <a:cs typeface="Times New Roman" pitchFamily="18" charset="0"/>
              </a:rPr>
              <a:t> и сторона </a:t>
            </a:r>
            <a:r>
              <a:rPr lang="ru-RU" i="1" dirty="0">
                <a:cs typeface="Times New Roman" pitchFamily="18" charset="0"/>
              </a:rPr>
              <a:t>АО</a:t>
            </a:r>
            <a:r>
              <a:rPr lang="ru-RU" dirty="0">
                <a:cs typeface="Times New Roman" pitchFamily="18" charset="0"/>
              </a:rPr>
              <a:t> общая. По признаку равенства прямоугольных треугольников (по катету и гипотенузе), они равны. Следовательно, </a:t>
            </a:r>
            <a:r>
              <a:rPr lang="ru-RU" i="1" dirty="0">
                <a:cs typeface="Times New Roman" pitchFamily="18" charset="0"/>
              </a:rPr>
              <a:t>АВ=АС</a:t>
            </a:r>
            <a:r>
              <a:rPr lang="ru-RU" dirty="0"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0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8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61" y="642243"/>
            <a:ext cx="9094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1. Радиус окружности равен 3. Расстояние от точки </a:t>
            </a:r>
            <a:r>
              <a:rPr lang="en-US" sz="2800" i="1" dirty="0"/>
              <a:t>A </a:t>
            </a:r>
            <a:r>
              <a:rPr lang="ru-RU" sz="2800" dirty="0"/>
              <a:t>до центра окружности равно 5. Найдите длину отрезка касательной, проведенной к этой окружности из точки </a:t>
            </a:r>
            <a:r>
              <a:rPr lang="en-US" sz="2800" i="1" dirty="0" smtClean="0"/>
              <a:t>A.</a:t>
            </a:r>
            <a:endParaRPr lang="ru-RU" sz="28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0120" y="2298427"/>
            <a:ext cx="3975100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E9596D42-4D78-7D2F-E8AA-055D1E413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328" y="4797152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/>
              <a:t>4.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6D994B8-0196-A2E1-2C6E-F6CE7D384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15389"/>
            <a:ext cx="7772400" cy="457200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98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661" y="188640"/>
            <a:ext cx="9094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2. Докажите, что отрезки </a:t>
            </a:r>
            <a:r>
              <a:rPr lang="ru-RU" sz="2800" i="1" dirty="0"/>
              <a:t>АВ </a:t>
            </a:r>
            <a:r>
              <a:rPr lang="ru-RU" sz="2800" dirty="0"/>
              <a:t>и </a:t>
            </a:r>
            <a:r>
              <a:rPr lang="ru-RU" sz="2800" i="1" dirty="0"/>
              <a:t>CD </a:t>
            </a:r>
            <a:r>
              <a:rPr lang="ru-RU" sz="2800" dirty="0"/>
              <a:t>общих внутренних касательных к двум окружностям равны.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1244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5ED4C07-FC95-91EF-2D52-3CF464993457}"/>
              </a:ext>
            </a:extLst>
          </p:cNvPr>
          <p:cNvSpPr/>
          <p:nvPr/>
        </p:nvSpPr>
        <p:spPr>
          <a:xfrm>
            <a:off x="-35912" y="4725144"/>
            <a:ext cx="90944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dirty="0">
                <a:solidFill>
                  <a:srgbClr val="FF0000"/>
                </a:solidFill>
              </a:rPr>
              <a:t>Решение. </a:t>
            </a:r>
            <a:r>
              <a:rPr lang="ru-RU" dirty="0"/>
              <a:t>Обозначим </a:t>
            </a:r>
            <a:r>
              <a:rPr lang="en-US" i="1" dirty="0"/>
              <a:t>E </a:t>
            </a:r>
            <a:r>
              <a:rPr lang="ru-RU" dirty="0"/>
              <a:t>точку пересечения касательных. Тогда </a:t>
            </a:r>
            <a:r>
              <a:rPr lang="en-US" i="1" dirty="0"/>
              <a:t>AE = CE</a:t>
            </a:r>
            <a:r>
              <a:rPr lang="en-US" dirty="0"/>
              <a:t>, </a:t>
            </a:r>
            <a:r>
              <a:rPr lang="en-US" i="1" dirty="0"/>
              <a:t>BE = DE</a:t>
            </a:r>
            <a:r>
              <a:rPr lang="en-US" dirty="0"/>
              <a:t>. </a:t>
            </a:r>
            <a:r>
              <a:rPr lang="ru-RU" dirty="0"/>
              <a:t>Следовательно, </a:t>
            </a:r>
            <a:r>
              <a:rPr lang="en-US" i="1" dirty="0"/>
              <a:t>AB = CD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23974C-40D2-BE44-DB02-03482D93A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9920" y="1411248"/>
            <a:ext cx="5124450" cy="286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8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094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3. Докажите, что отрезки </a:t>
            </a:r>
            <a:r>
              <a:rPr lang="ru-RU" sz="2800" i="1" dirty="0"/>
              <a:t>АВ </a:t>
            </a:r>
            <a:r>
              <a:rPr lang="ru-RU" sz="2800" dirty="0"/>
              <a:t>и </a:t>
            </a:r>
            <a:r>
              <a:rPr lang="ru-RU" sz="2800" i="1" dirty="0"/>
              <a:t>CD </a:t>
            </a:r>
            <a:r>
              <a:rPr lang="ru-RU" sz="2800" dirty="0"/>
              <a:t>общих пересекающихся внешних касательных к двум окружностям равны.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50715"/>
            <a:ext cx="4754537" cy="2430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AF70637-222B-DB4C-4AF3-E71761E98BFA}"/>
              </a:ext>
            </a:extLst>
          </p:cNvPr>
          <p:cNvSpPr/>
          <p:nvPr/>
        </p:nvSpPr>
        <p:spPr>
          <a:xfrm>
            <a:off x="115364" y="4293096"/>
            <a:ext cx="9094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 </a:t>
            </a:r>
            <a:r>
              <a:rPr lang="en-US" sz="2800" i="1" dirty="0"/>
              <a:t>AB = AM – BM = CM – DM = CD</a:t>
            </a:r>
            <a:r>
              <a:rPr lang="en-US" sz="2800" dirty="0"/>
              <a:t>., </a:t>
            </a:r>
            <a:endParaRPr lang="ru-RU" sz="28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8DAB4F05-4B04-8A40-E42C-47FEE6200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1851"/>
            <a:ext cx="4771880" cy="243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0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596" y="120298"/>
            <a:ext cx="9094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4. Через точку </a:t>
            </a:r>
            <a:r>
              <a:rPr lang="ru-RU" i="1" dirty="0"/>
              <a:t>М </a:t>
            </a:r>
            <a:r>
              <a:rPr lang="ru-RU" dirty="0"/>
              <a:t>вне окружности проведены касательные </a:t>
            </a:r>
            <a:r>
              <a:rPr lang="ru-RU" i="1" dirty="0"/>
              <a:t>МА </a:t>
            </a:r>
            <a:r>
              <a:rPr lang="ru-RU" dirty="0"/>
              <a:t>и </a:t>
            </a:r>
            <a:r>
              <a:rPr lang="ru-RU" i="1" dirty="0"/>
              <a:t>МВ</a:t>
            </a:r>
            <a:r>
              <a:rPr lang="ru-RU" dirty="0"/>
              <a:t>, и через точку </a:t>
            </a:r>
            <a:r>
              <a:rPr lang="ru-RU" i="1" dirty="0"/>
              <a:t>С </a:t>
            </a:r>
            <a:r>
              <a:rPr lang="ru-RU" dirty="0"/>
              <a:t>на окружности проведена касательная, пересекающая отрезки </a:t>
            </a:r>
            <a:r>
              <a:rPr lang="ru-RU" i="1" dirty="0"/>
              <a:t>МА </a:t>
            </a:r>
            <a:r>
              <a:rPr lang="ru-RU" dirty="0"/>
              <a:t>и </a:t>
            </a:r>
            <a:r>
              <a:rPr lang="ru-RU" i="1" dirty="0"/>
              <a:t>МВ </a:t>
            </a:r>
            <a:r>
              <a:rPr lang="ru-RU" dirty="0"/>
              <a:t>в точках </a:t>
            </a:r>
            <a:r>
              <a:rPr lang="ru-RU" i="1" dirty="0"/>
              <a:t>K </a:t>
            </a:r>
            <a:r>
              <a:rPr lang="ru-RU" dirty="0"/>
              <a:t>и </a:t>
            </a:r>
            <a:r>
              <a:rPr lang="ru-RU" i="1" dirty="0"/>
              <a:t>L </a:t>
            </a:r>
            <a:r>
              <a:rPr lang="ru-RU" dirty="0"/>
              <a:t>соответственно. Докажите, что периметр треугольника </a:t>
            </a:r>
            <a:r>
              <a:rPr lang="ru-RU" i="1" dirty="0"/>
              <a:t>KML </a:t>
            </a:r>
            <a:r>
              <a:rPr lang="ru-RU" dirty="0"/>
              <a:t>не зависит </a:t>
            </a:r>
            <a:r>
              <a:rPr lang="ru-RU" dirty="0" smtClean="0"/>
              <a:t>от</a:t>
            </a:r>
            <a:r>
              <a:rPr lang="ru-RU" dirty="0" smtClean="0"/>
              <a:t> </a:t>
            </a:r>
            <a:r>
              <a:rPr lang="ru-RU" dirty="0" smtClean="0"/>
              <a:t>положения </a:t>
            </a:r>
            <a:r>
              <a:rPr lang="ru-RU" dirty="0"/>
              <a:t>точки </a:t>
            </a:r>
            <a:r>
              <a:rPr lang="ru-RU" i="1" dirty="0"/>
              <a:t>С</a:t>
            </a:r>
            <a:r>
              <a:rPr lang="ru-RU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3460573" cy="24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1093A73-3365-03A8-C1EF-2C60D008A5A9}"/>
              </a:ext>
            </a:extLst>
          </p:cNvPr>
          <p:cNvSpPr/>
          <p:nvPr/>
        </p:nvSpPr>
        <p:spPr>
          <a:xfrm>
            <a:off x="23661" y="4479399"/>
            <a:ext cx="91203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	</a:t>
            </a:r>
            <a:r>
              <a:rPr lang="ru-RU" sz="2800" dirty="0">
                <a:solidFill>
                  <a:srgbClr val="FF0000"/>
                </a:solidFill>
              </a:rPr>
              <a:t>Решение. </a:t>
            </a:r>
            <a:r>
              <a:rPr lang="en-US" sz="2800" i="1" dirty="0"/>
              <a:t>CK = AK</a:t>
            </a:r>
            <a:r>
              <a:rPr lang="en-US" sz="2800" dirty="0"/>
              <a:t>, </a:t>
            </a:r>
            <a:r>
              <a:rPr lang="ru-RU" sz="2800" dirty="0"/>
              <a:t>    </a:t>
            </a:r>
            <a:r>
              <a:rPr lang="en-US" sz="2800" i="1" dirty="0"/>
              <a:t>CL = BL</a:t>
            </a:r>
            <a:r>
              <a:rPr lang="en-US" sz="2800" dirty="0"/>
              <a:t>. </a:t>
            </a:r>
            <a:r>
              <a:rPr lang="ru-RU" sz="2800" dirty="0"/>
              <a:t>Следовательно, периметр треугольника </a:t>
            </a:r>
            <a:r>
              <a:rPr lang="en-US" sz="2800" i="1" dirty="0"/>
              <a:t>KLM </a:t>
            </a:r>
            <a:r>
              <a:rPr lang="ru-RU" sz="2800" dirty="0"/>
              <a:t>равен </a:t>
            </a:r>
            <a:r>
              <a:rPr lang="en-US" sz="2800" i="1" dirty="0"/>
              <a:t>AM + BM</a:t>
            </a:r>
            <a:r>
              <a:rPr lang="en-US" sz="2800" dirty="0"/>
              <a:t>, </a:t>
            </a:r>
            <a:r>
              <a:rPr lang="ru-RU" sz="2800" dirty="0"/>
              <a:t>значит, </a:t>
            </a:r>
            <a:r>
              <a:rPr lang="ru-RU" sz="2800" dirty="0" smtClean="0"/>
              <a:t>не</a:t>
            </a:r>
            <a:r>
              <a:rPr lang="ru-RU" sz="2800" dirty="0" smtClean="0"/>
              <a:t> </a:t>
            </a:r>
            <a:r>
              <a:rPr lang="ru-RU" sz="2800" dirty="0" smtClean="0"/>
              <a:t>зависит </a:t>
            </a:r>
            <a:r>
              <a:rPr lang="ru-RU" sz="2800" dirty="0"/>
              <a:t>от положения точки </a:t>
            </a:r>
            <a:r>
              <a:rPr lang="en-US" sz="2800" i="1" dirty="0"/>
              <a:t>C</a:t>
            </a:r>
            <a:r>
              <a:rPr lang="en-US" sz="2800" dirty="0"/>
              <a:t>.</a:t>
            </a:r>
            <a:endParaRPr lang="ru-RU" sz="2800" dirty="0"/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544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5. На рисунке </a:t>
            </a:r>
            <a:r>
              <a:rPr lang="en-US" sz="2800" i="1" dirty="0">
                <a:cs typeface="Times New Roman" pitchFamily="18" charset="0"/>
              </a:rPr>
              <a:t>SH </a:t>
            </a:r>
            <a:r>
              <a:rPr lang="ru-RU" sz="2800" dirty="0">
                <a:cs typeface="Times New Roman" pitchFamily="18" charset="0"/>
              </a:rPr>
              <a:t>и </a:t>
            </a:r>
            <a:r>
              <a:rPr lang="en-US" sz="2800" i="1" dirty="0">
                <a:cs typeface="Times New Roman" pitchFamily="18" charset="0"/>
              </a:rPr>
              <a:t>SQ </a:t>
            </a:r>
            <a:r>
              <a:rPr lang="ru-RU" sz="2800" dirty="0">
                <a:cs typeface="Times New Roman" pitchFamily="18" charset="0"/>
              </a:rPr>
              <a:t>- отрезки касательных, сумма которых равна 36 см. Найдите периметр треугольника </a:t>
            </a:r>
            <a:r>
              <a:rPr lang="en-US" sz="2800" i="1" dirty="0">
                <a:cs typeface="Times New Roman" pitchFamily="18" charset="0"/>
              </a:rPr>
              <a:t>STU</a:t>
            </a:r>
            <a:r>
              <a:rPr lang="ru-RU" sz="2800" dirty="0">
                <a:cs typeface="Times New Roman" pitchFamily="18" charset="0"/>
              </a:rPr>
              <a:t>, где </a:t>
            </a:r>
            <a:r>
              <a:rPr lang="en-US" sz="2800" i="1" dirty="0">
                <a:cs typeface="Times New Roman" pitchFamily="18" charset="0"/>
              </a:rPr>
              <a:t>TU</a:t>
            </a:r>
            <a:r>
              <a:rPr lang="ru-RU" sz="2800" dirty="0">
                <a:cs typeface="Times New Roman" pitchFamily="18" charset="0"/>
              </a:rPr>
              <a:t> – касательная к данной окружности.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834" y="1844824"/>
            <a:ext cx="3120331" cy="294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8465B288-DFD6-17C2-7056-F1E8F11E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098505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36 </a:t>
            </a:r>
            <a:r>
              <a:rPr lang="ru-RU" sz="3200" dirty="0"/>
              <a:t>см.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2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872" y="305642"/>
            <a:ext cx="911812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6. На рисунке </a:t>
            </a:r>
            <a:r>
              <a:rPr lang="en-US" sz="2800" i="1" dirty="0">
                <a:cs typeface="Times New Roman" pitchFamily="18" charset="0"/>
              </a:rPr>
              <a:t>MA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MB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MC</a:t>
            </a:r>
            <a:r>
              <a:rPr lang="ru-RU" sz="2800" dirty="0">
                <a:cs typeface="Times New Roman" pitchFamily="18" charset="0"/>
              </a:rPr>
              <a:t> - касательные. </a:t>
            </a:r>
            <a:r>
              <a:rPr lang="ru-RU" sz="2800" dirty="0"/>
              <a:t>В каком отношении делит точка </a:t>
            </a:r>
            <a:r>
              <a:rPr lang="en-US" sz="2800" i="1" dirty="0"/>
              <a:t>M </a:t>
            </a:r>
            <a:r>
              <a:rPr lang="ru-RU" sz="2800" dirty="0"/>
              <a:t>отрезок </a:t>
            </a:r>
            <a:r>
              <a:rPr lang="en-US" sz="2800" i="1" dirty="0">
                <a:cs typeface="Times New Roman" pitchFamily="18" charset="0"/>
              </a:rPr>
              <a:t>AB</a:t>
            </a:r>
            <a:r>
              <a:rPr lang="en-US" sz="2800" dirty="0">
                <a:cs typeface="Times New Roman" pitchFamily="18" charset="0"/>
              </a:rPr>
              <a:t>?</a:t>
            </a:r>
            <a:r>
              <a:rPr lang="ru-RU" sz="2800" dirty="0">
                <a:cs typeface="Times New Roman" pitchFamily="18" charset="0"/>
              </a:rPr>
              <a:t> 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2058" y="1628800"/>
            <a:ext cx="386873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C0052EB2-95A5-AD80-81E4-26B0DD69D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4725144"/>
            <a:ext cx="830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en-US" sz="3200" dirty="0"/>
              <a:t>1:1</a:t>
            </a:r>
            <a:r>
              <a:rPr lang="ru-RU" sz="3200" dirty="0"/>
              <a:t>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58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0" y="12531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7. Найдите длину отрезка </a:t>
            </a:r>
            <a:r>
              <a:rPr lang="en-US" sz="2800" i="1" dirty="0"/>
              <a:t>AB </a:t>
            </a:r>
            <a:r>
              <a:rPr lang="ru-RU" sz="2800" dirty="0"/>
              <a:t>касательной. Стороны клеток равны 1.</a:t>
            </a:r>
          </a:p>
        </p:txBody>
      </p:sp>
      <p:pic>
        <p:nvPicPr>
          <p:cNvPr id="11" name="Picture 10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2237" y="1412776"/>
            <a:ext cx="28003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16C16935-04EC-03DD-A9F2-80D8847CA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725144"/>
            <a:ext cx="511256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/>
              <a:t>3.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7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ext Box 1040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000" dirty="0">
                <a:solidFill>
                  <a:srgbClr val="FF3300"/>
                </a:solidFill>
                <a:cs typeface="Times New Roman" pitchFamily="18" charset="0"/>
              </a:rPr>
              <a:t>Доказательство.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dirty="0">
                <a:cs typeface="Times New Roman" pitchFamily="18" charset="0"/>
              </a:rPr>
              <a:t>Пусть угол </a:t>
            </a:r>
            <a:r>
              <a:rPr lang="ru-RU" sz="2000" i="1" dirty="0">
                <a:cs typeface="Times New Roman" pitchFamily="18" charset="0"/>
              </a:rPr>
              <a:t>А</a:t>
            </a:r>
            <a:r>
              <a:rPr lang="en-US" sz="2000" i="1" dirty="0">
                <a:cs typeface="Times New Roman" pitchFamily="18" charset="0"/>
              </a:rPr>
              <a:t>CB</a:t>
            </a:r>
            <a:r>
              <a:rPr lang="ru-RU" sz="2000" dirty="0">
                <a:cs typeface="Times New Roman" pitchFamily="18" charset="0"/>
              </a:rPr>
              <a:t> вписан в окружность с центром в точке </a:t>
            </a:r>
            <a:r>
              <a:rPr lang="ru-RU" sz="2000" i="1" dirty="0">
                <a:cs typeface="Times New Roman" pitchFamily="18" charset="0"/>
              </a:rPr>
              <a:t>О</a:t>
            </a:r>
            <a:r>
              <a:rPr lang="ru-RU" sz="2000" dirty="0">
                <a:cs typeface="Times New Roman" pitchFamily="18" charset="0"/>
              </a:rPr>
              <a:t>. Рассмотрим случай, когда одна из сторон угла, например </a:t>
            </a:r>
            <a:r>
              <a:rPr lang="ru-RU" sz="2000" i="1" dirty="0">
                <a:cs typeface="Times New Roman" pitchFamily="18" charset="0"/>
              </a:rPr>
              <a:t>А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ru-RU" sz="2000" dirty="0">
                <a:cs typeface="Times New Roman" pitchFamily="18" charset="0"/>
              </a:rPr>
              <a:t>, проходит </a:t>
            </a:r>
            <a:r>
              <a:rPr lang="ru-RU" sz="2000" dirty="0" smtClean="0">
                <a:cs typeface="Times New Roman" pitchFamily="18" charset="0"/>
              </a:rPr>
              <a:t>через</a:t>
            </a:r>
            <a:r>
              <a:rPr lang="ru-RU" sz="2000" dirty="0" smtClean="0"/>
              <a:t> </a:t>
            </a:r>
            <a:r>
              <a:rPr lang="ru-RU" sz="2000" dirty="0" smtClean="0">
                <a:cs typeface="Times New Roman" pitchFamily="18" charset="0"/>
              </a:rPr>
              <a:t>центр </a:t>
            </a:r>
            <a:r>
              <a:rPr lang="ru-RU" sz="2000" i="1" dirty="0">
                <a:cs typeface="Times New Roman" pitchFamily="18" charset="0"/>
              </a:rPr>
              <a:t>О</a:t>
            </a:r>
            <a:r>
              <a:rPr lang="ru-RU" sz="2000" dirty="0">
                <a:cs typeface="Times New Roman" pitchFamily="18" charset="0"/>
              </a:rPr>
              <a:t> окружности. 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F15926-A8E8-567B-FB06-285AD9542EB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9170" y="1077218"/>
            <a:ext cx="1934276" cy="2262738"/>
          </a:xfrm>
          <a:prstGeom prst="rect">
            <a:avLst/>
          </a:prstGeom>
        </p:spPr>
      </p:pic>
      <p:sp>
        <p:nvSpPr>
          <p:cNvPr id="2" name="Text Box 1040">
            <a:extLst>
              <a:ext uri="{FF2B5EF4-FFF2-40B4-BE49-F238E27FC236}">
                <a16:creationId xmlns:a16="http://schemas.microsoft.com/office/drawing/2014/main" xmlns="" id="{625FED8D-4328-0A0D-222F-696DB1D0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565511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  <a:cs typeface="Times New Roman" pitchFamily="18" charset="0"/>
              </a:rPr>
              <a:t>	</a:t>
            </a:r>
            <a:r>
              <a:rPr lang="ru-RU" sz="2000" dirty="0">
                <a:cs typeface="Times New Roman" pitchFamily="18" charset="0"/>
              </a:rPr>
              <a:t> Треугольник </a:t>
            </a:r>
            <a:r>
              <a:rPr lang="en-US" sz="2000" i="1" dirty="0">
                <a:cs typeface="Times New Roman" pitchFamily="18" charset="0"/>
              </a:rPr>
              <a:t>BOC</a:t>
            </a:r>
            <a:r>
              <a:rPr lang="ru-RU" sz="2000" dirty="0">
                <a:cs typeface="Times New Roman" pitchFamily="18" charset="0"/>
              </a:rPr>
              <a:t> - равнобедренный, следовательно, </a:t>
            </a:r>
            <a:r>
              <a:rPr lang="ru-RU" sz="2000" dirty="0"/>
              <a:t>углы 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ru-RU" sz="2000" dirty="0"/>
              <a:t>и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C</a:t>
            </a:r>
            <a:r>
              <a:rPr lang="ru-RU" sz="2000" i="1" dirty="0"/>
              <a:t> </a:t>
            </a:r>
            <a:r>
              <a:rPr lang="ru-RU" sz="2000" dirty="0"/>
              <a:t>равны</a:t>
            </a:r>
            <a:r>
              <a:rPr lang="ru-RU" sz="2000" dirty="0">
                <a:cs typeface="Times New Roman" pitchFamily="18" charset="0"/>
              </a:rPr>
              <a:t>. Угол </a:t>
            </a:r>
            <a:r>
              <a:rPr lang="ru-RU" sz="2000" i="1" dirty="0">
                <a:cs typeface="Times New Roman" pitchFamily="18" charset="0"/>
              </a:rPr>
              <a:t>АО</a:t>
            </a:r>
            <a:r>
              <a:rPr lang="en-US" sz="2000" i="1" dirty="0">
                <a:cs typeface="Times New Roman" pitchFamily="18" charset="0"/>
              </a:rPr>
              <a:t>B</a:t>
            </a:r>
            <a:r>
              <a:rPr lang="ru-RU" sz="2000" dirty="0">
                <a:cs typeface="Times New Roman" pitchFamily="18" charset="0"/>
              </a:rPr>
              <a:t> – внешний угол треугольника </a:t>
            </a:r>
            <a:r>
              <a:rPr lang="ru-RU" sz="2000" i="1" dirty="0">
                <a:cs typeface="Times New Roman" pitchFamily="18" charset="0"/>
              </a:rPr>
              <a:t>ВОС</a:t>
            </a:r>
            <a:r>
              <a:rPr lang="ru-RU" sz="2000" dirty="0">
                <a:cs typeface="Times New Roman" pitchFamily="18" charset="0"/>
              </a:rPr>
              <a:t>, следовательно, </a:t>
            </a:r>
            <a:r>
              <a:rPr lang="ru-RU" sz="2000" dirty="0"/>
              <a:t>он </a:t>
            </a:r>
            <a:r>
              <a:rPr lang="ru-RU" sz="2000" dirty="0">
                <a:cs typeface="Times New Roman" pitchFamily="18" charset="0"/>
              </a:rPr>
              <a:t>равен сумме углов </a:t>
            </a:r>
            <a:r>
              <a:rPr lang="ru-RU" sz="2000" i="1" dirty="0">
                <a:cs typeface="Times New Roman" pitchFamily="18" charset="0"/>
              </a:rPr>
              <a:t>В</a:t>
            </a:r>
            <a:r>
              <a:rPr lang="ru-RU" sz="2000" dirty="0">
                <a:cs typeface="Times New Roman" pitchFamily="18" charset="0"/>
              </a:rPr>
              <a:t> и </a:t>
            </a:r>
            <a:r>
              <a:rPr lang="ru-RU" sz="2000" i="1" dirty="0">
                <a:cs typeface="Times New Roman" pitchFamily="18" charset="0"/>
              </a:rPr>
              <a:t>С</a:t>
            </a:r>
            <a:r>
              <a:rPr lang="ru-RU" sz="2000" dirty="0">
                <a:cs typeface="Times New Roman" pitchFamily="18" charset="0"/>
              </a:rPr>
              <a:t>. Поэтому </a:t>
            </a:r>
            <a:r>
              <a:rPr lang="ru-RU" sz="2000" dirty="0"/>
              <a:t>угол </a:t>
            </a:r>
            <a:r>
              <a:rPr lang="en-US" sz="2000" i="1" dirty="0">
                <a:cs typeface="Times New Roman" pitchFamily="18" charset="0"/>
              </a:rPr>
              <a:t>ACB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ru-RU" sz="2000" dirty="0"/>
              <a:t>равен половине угла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en-US" sz="2000" i="1" dirty="0">
                <a:cs typeface="Times New Roman" pitchFamily="18" charset="0"/>
              </a:rPr>
              <a:t>AOB</a:t>
            </a:r>
            <a:r>
              <a:rPr lang="ru-RU" sz="2000" dirty="0">
                <a:cs typeface="Times New Roman" pitchFamily="18" charset="0"/>
              </a:rPr>
              <a:t>.</a:t>
            </a:r>
            <a:endParaRPr lang="en-US" sz="20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FA810D0-0FB1-BC07-4018-1182D2D7749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84856" y="1088858"/>
            <a:ext cx="1892915" cy="21544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078" name="Text Box 1042"/>
              <p:cNvSpPr txBox="1">
                <a:spLocks noChangeArrowheads="1"/>
              </p:cNvSpPr>
              <p:nvPr/>
            </p:nvSpPr>
            <p:spPr bwMode="auto">
              <a:xfrm>
                <a:off x="-14685" y="4642729"/>
                <a:ext cx="9144000" cy="13308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sz="2000" dirty="0">
                    <a:cs typeface="Times New Roman" pitchFamily="18" charset="0"/>
                  </a:rPr>
                  <a:t>В случае,  если  центр  </a:t>
                </a:r>
                <a:r>
                  <a:rPr lang="ru-RU" sz="2000" i="1" dirty="0">
                    <a:cs typeface="Times New Roman" pitchFamily="18" charset="0"/>
                  </a:rPr>
                  <a:t>О</a:t>
                </a:r>
                <a:r>
                  <a:rPr lang="ru-RU" sz="2000" dirty="0">
                    <a:cs typeface="Times New Roman" pitchFamily="18" charset="0"/>
                  </a:rPr>
                  <a:t> окружности лежит внутри угла </a:t>
                </a:r>
                <a:r>
                  <a:rPr lang="ru-RU" sz="2000" i="1" dirty="0">
                    <a:cs typeface="Times New Roman" pitchFamily="18" charset="0"/>
                  </a:rPr>
                  <a:t>А</a:t>
                </a:r>
                <a:r>
                  <a:rPr lang="en-US" sz="2000" i="1" dirty="0">
                    <a:cs typeface="Times New Roman" pitchFamily="18" charset="0"/>
                  </a:rPr>
                  <a:t>CB</a:t>
                </a:r>
                <a:r>
                  <a:rPr lang="ru-RU" sz="2000" dirty="0">
                    <a:cs typeface="Times New Roman" pitchFamily="18" charset="0"/>
                  </a:rPr>
                  <a:t>, проведем диаметр </a:t>
                </a:r>
                <a:r>
                  <a:rPr lang="en-US" sz="2000" i="1" dirty="0">
                    <a:cs typeface="Times New Roman" pitchFamily="18" charset="0"/>
                  </a:rPr>
                  <a:t>C</a:t>
                </a:r>
                <a:r>
                  <a:rPr lang="ru-RU" sz="2000" i="1" dirty="0">
                    <a:cs typeface="Times New Roman" pitchFamily="18" charset="0"/>
                  </a:rPr>
                  <a:t>D</a:t>
                </a:r>
                <a:r>
                  <a:rPr lang="ru-RU" sz="2000" dirty="0">
                    <a:cs typeface="Times New Roman" pitchFamily="18" charset="0"/>
                  </a:rPr>
                  <a:t> и рассмотрим углы </a:t>
                </a:r>
                <a:r>
                  <a:rPr lang="ru-RU" sz="2000" i="1" dirty="0">
                    <a:cs typeface="Times New Roman" pitchFamily="18" charset="0"/>
                  </a:rPr>
                  <a:t>А</a:t>
                </a:r>
                <a:r>
                  <a:rPr lang="en-US" sz="2000" i="1" dirty="0">
                    <a:cs typeface="Times New Roman" pitchFamily="18" charset="0"/>
                  </a:rPr>
                  <a:t>C</a:t>
                </a:r>
                <a:r>
                  <a:rPr lang="ru-RU" sz="2000" i="1" dirty="0">
                    <a:cs typeface="Times New Roman" pitchFamily="18" charset="0"/>
                  </a:rPr>
                  <a:t>D</a:t>
                </a:r>
                <a:r>
                  <a:rPr lang="ru-RU" sz="2000" dirty="0">
                    <a:cs typeface="Times New Roman" pitchFamily="18" charset="0"/>
                  </a:rPr>
                  <a:t> и </a:t>
                </a:r>
                <a:r>
                  <a:rPr lang="ru-RU" sz="2000" i="1" dirty="0">
                    <a:cs typeface="Times New Roman" pitchFamily="18" charset="0"/>
                  </a:rPr>
                  <a:t>BC</a:t>
                </a:r>
                <a:r>
                  <a:rPr lang="en-US" sz="2000" i="1" dirty="0">
                    <a:cs typeface="Times New Roman" pitchFamily="18" charset="0"/>
                  </a:rPr>
                  <a:t>D</a:t>
                </a:r>
                <a:r>
                  <a:rPr lang="ru-RU" sz="2000" dirty="0">
                    <a:cs typeface="Times New Roman" pitchFamily="18" charset="0"/>
                  </a:rPr>
                  <a:t>. По доказанному   </a:t>
                </a:r>
                <a14:m>
                  <m:oMath xmlns:m="http://schemas.openxmlformats.org/officeDocument/2006/math">
                    <m:r>
                      <a:rPr lang="ru-RU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𝐴𝐶𝐷</m:t>
                    </m:r>
                    <m:r>
                      <a:rPr lang="ru-RU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𝐴𝑂𝐷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𝑂𝐷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𝐴𝐶𝐵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∠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𝐴𝑂𝐵</m:t>
                    </m:r>
                    <m:r>
                      <a:rPr lang="ru-RU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 dirty="0">
                    <a:cs typeface="Times New Roman" pitchFamily="18" charset="0"/>
                  </a:rPr>
                  <a:t> </a:t>
                </a:r>
                <a:r>
                  <a:rPr lang="ru-RU" sz="2000" dirty="0">
                    <a:cs typeface="Times New Roman" pitchFamily="18" charset="0"/>
                  </a:rPr>
                  <a:t>	</a:t>
                </a:r>
              </a:p>
            </p:txBody>
          </p:sp>
        </mc:Choice>
        <mc:Fallback>
          <p:sp>
            <p:nvSpPr>
              <p:cNvPr id="3078" name="Text Box 10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4685" y="4642729"/>
                <a:ext cx="9144000" cy="1330877"/>
              </a:xfrm>
              <a:prstGeom prst="rect">
                <a:avLst/>
              </a:prstGeom>
              <a:blipFill>
                <a:blip r:embed="rId5" cstate="print"/>
                <a:stretch>
                  <a:fillRect l="-733" r="-667" b="-2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55F15FA-46B5-E06A-2CDD-892EBA30722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91862" y="1077218"/>
            <a:ext cx="1892915" cy="2154436"/>
          </a:xfrm>
          <a:prstGeom prst="rect">
            <a:avLst/>
          </a:prstGeom>
        </p:spPr>
      </p:pic>
      <p:sp>
        <p:nvSpPr>
          <p:cNvPr id="3" name="Text Box 1042">
            <a:extLst>
              <a:ext uri="{FF2B5EF4-FFF2-40B4-BE49-F238E27FC236}">
                <a16:creationId xmlns:a16="http://schemas.microsoft.com/office/drawing/2014/main" xmlns="" id="{3ED00988-F092-F583-FA39-8F2255B9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685" y="594176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sz="2000" dirty="0">
                <a:cs typeface="Times New Roman" pitchFamily="18" charset="0"/>
              </a:rPr>
              <a:t> Аналогично рассматривается случай, когда центр </a:t>
            </a:r>
            <a:r>
              <a:rPr lang="ru-RU" sz="2000" i="1" dirty="0">
                <a:cs typeface="Times New Roman" pitchFamily="18" charset="0"/>
              </a:rPr>
              <a:t>О</a:t>
            </a:r>
            <a:r>
              <a:rPr lang="ru-RU" sz="2000" dirty="0">
                <a:cs typeface="Times New Roman" pitchFamily="18" charset="0"/>
              </a:rPr>
              <a:t> лежит вне угла</a:t>
            </a:r>
            <a:r>
              <a:rPr lang="ru-RU" sz="2000" b="1" dirty="0">
                <a:cs typeface="Times New Roman" pitchFamily="18" charset="0"/>
              </a:rPr>
              <a:t> </a:t>
            </a:r>
            <a:r>
              <a:rPr lang="ru-RU" sz="2000" i="1" dirty="0">
                <a:cs typeface="Times New Roman" pitchFamily="18" charset="0"/>
              </a:rPr>
              <a:t>А</a:t>
            </a:r>
            <a:r>
              <a:rPr lang="en-US" sz="2000" i="1" dirty="0">
                <a:cs typeface="Times New Roman" pitchFamily="18" charset="0"/>
              </a:rPr>
              <a:t>CB</a:t>
            </a:r>
            <a:r>
              <a:rPr lang="ru-RU" sz="2000" dirty="0">
                <a:cs typeface="Times New Roman" pitchFamily="18" charset="0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50F9A00-FD1B-A352-EDEB-50B0201A9E5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855" y="1206810"/>
            <a:ext cx="1956634" cy="19288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119EBC0-AD47-6769-BEFF-C5B1574A26A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5231" y="1206810"/>
            <a:ext cx="1984387" cy="1928880"/>
          </a:xfrm>
          <a:prstGeom prst="rect">
            <a:avLst/>
          </a:prstGeom>
        </p:spPr>
      </p:pic>
      <p:sp>
        <p:nvSpPr>
          <p:cNvPr id="12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383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8" grpId="0" animBg="1"/>
      <p:bldP spid="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0" y="197321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800" dirty="0"/>
              <a:t>	8. Найдите длину отрезка </a:t>
            </a:r>
            <a:r>
              <a:rPr lang="en-US" sz="2800" i="1" dirty="0"/>
              <a:t>AB </a:t>
            </a:r>
            <a:r>
              <a:rPr lang="ru-RU" sz="2800" dirty="0"/>
              <a:t>касательной. Стороны клеток равны 1.</a:t>
            </a:r>
          </a:p>
        </p:txBody>
      </p:sp>
      <p:pic>
        <p:nvPicPr>
          <p:cNvPr id="20480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0713" y="1484784"/>
            <a:ext cx="2820987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ED26BBB5-E30E-B299-B1DA-CFE8B800C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725144"/>
            <a:ext cx="511256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FF3300"/>
                </a:solidFill>
              </a:rPr>
              <a:t>Ответ:</a:t>
            </a:r>
            <a:r>
              <a:rPr lang="ru-RU" sz="3200" dirty="0">
                <a:solidFill>
                  <a:schemeClr val="accent1"/>
                </a:solidFill>
              </a:rPr>
              <a:t> </a:t>
            </a:r>
            <a:r>
              <a:rPr lang="ru-RU" sz="3200" dirty="0"/>
              <a:t>4.</a:t>
            </a:r>
            <a:endParaRPr lang="en-US" sz="3200" dirty="0">
              <a:cs typeface="Times New Roman" pitchFamily="18" charset="0"/>
            </a:endParaRPr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33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id="{D87D331A-6498-D0A8-1F53-EFCB40F6A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6632"/>
                <a:ext cx="9144000" cy="18158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Теорема 2. </a:t>
                </a:r>
                <a:r>
                  <a:rPr lang="ru-RU" sz="2800" dirty="0"/>
                  <a:t>Если две хорды окружности пересекаются, то произведение отрезков одной хорды равно произведению отрезков другой хорды, т.е. выполняется равенство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𝐴𝐸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7D331A-6498-D0A8-1F53-EFCB40F6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632"/>
                <a:ext cx="9144000" cy="1815882"/>
              </a:xfrm>
              <a:prstGeom prst="rect">
                <a:avLst/>
              </a:prstGeom>
              <a:blipFill>
                <a:blip r:embed="rId3" cstate="print"/>
                <a:stretch>
                  <a:fillRect l="-1333" t="-3356" r="-1333" b="-8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F50310F-B84F-4AAA-3FF6-AE0E6173920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420888"/>
            <a:ext cx="2640510" cy="23272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id="{FC90E0E8-96E6-645E-FA0D-0F0EB4981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51" y="4925487"/>
                <a:ext cx="9213850" cy="1419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i="1" dirty="0">
                    <a:solidFill>
                      <a:schemeClr val="tx2"/>
                    </a:solidFill>
                  </a:rPr>
                  <a:t>ABE </a:t>
                </a:r>
                <a:r>
                  <a:rPr lang="ru-RU" dirty="0">
                    <a:solidFill>
                      <a:schemeClr val="tx2"/>
                    </a:solidFill>
                  </a:rPr>
                  <a:t>и </a:t>
                </a:r>
                <a:r>
                  <a:rPr lang="en-US" i="1" dirty="0">
                    <a:solidFill>
                      <a:schemeClr val="tx2"/>
                    </a:solidFill>
                  </a:rPr>
                  <a:t>DCE </a:t>
                </a:r>
                <a:r>
                  <a:rPr lang="ru-RU" dirty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𝐶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den>
                    </m:f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𝐵𝐸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𝐸𝐶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ru-RU" dirty="0"/>
                  <a:t>Значит, выполняется равенство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3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C90E0E8-96E6-645E-FA0D-0F0EB4981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1" y="4925487"/>
                <a:ext cx="9213850" cy="1419299"/>
              </a:xfrm>
              <a:prstGeom prst="rect">
                <a:avLst/>
              </a:prstGeom>
              <a:blipFill>
                <a:blip r:embed="rId5" cstate="print"/>
                <a:stretch>
                  <a:fillRect l="-992" r="-992" b="-90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4DE322D-69E1-0460-5BAD-F83540EF9B2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8130" y="2276871"/>
            <a:ext cx="2803914" cy="2471246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580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algn="just" eaLnBrk="1" hangingPunct="1">
              <a:spcBef>
                <a:spcPct val="50000"/>
              </a:spcBef>
              <a:buAutoNum type="arabicPeriod"/>
            </a:pPr>
            <a:r>
              <a:rPr lang="ru-RU" sz="2800" dirty="0">
                <a:cs typeface="Times New Roman" pitchFamily="18" charset="0"/>
              </a:rPr>
              <a:t>На рисунке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3,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6, 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2. Найдите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9746"/>
            <a:ext cx="2952328" cy="26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0131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4.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72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6868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2. На рисунке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2,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5, 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4. Найдите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89746"/>
            <a:ext cx="2952328" cy="264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50131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10.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02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798964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3. </a:t>
            </a:r>
            <a:r>
              <a:rPr lang="ru-RU" dirty="0"/>
              <a:t>Точка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внутри окружности делит хорду </a:t>
            </a:r>
            <a:r>
              <a:rPr lang="en-US" i="1" dirty="0"/>
              <a:t>AB </a:t>
            </a:r>
            <a:r>
              <a:rPr lang="ru-RU" dirty="0"/>
              <a:t>этой окружности на отрезки, равные </a:t>
            </a:r>
            <a:r>
              <a:rPr lang="en-US" dirty="0"/>
              <a:t>2</a:t>
            </a:r>
            <a:r>
              <a:rPr lang="ru-RU" i="1" dirty="0"/>
              <a:t> </a:t>
            </a:r>
            <a:r>
              <a:rPr lang="ru-RU" dirty="0"/>
              <a:t>и </a:t>
            </a:r>
            <a:r>
              <a:rPr lang="en-US" dirty="0"/>
              <a:t>5</a:t>
            </a:r>
            <a:r>
              <a:rPr lang="ru-RU" dirty="0"/>
              <a:t>. Через точку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проведена хорда </a:t>
            </a:r>
            <a:r>
              <a:rPr lang="en-US" i="1" dirty="0"/>
              <a:t>CD</a:t>
            </a:r>
            <a:r>
              <a:rPr lang="ru-RU" dirty="0"/>
              <a:t>, делящаяся точкой 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пополам. Найдите длину хорды </a:t>
            </a:r>
            <a:r>
              <a:rPr lang="en-US" i="1" dirty="0"/>
              <a:t>CD</a:t>
            </a:r>
            <a:r>
              <a:rPr lang="ru-RU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20888"/>
            <a:ext cx="31133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467544" y="5712685"/>
                <a:ext cx="8280920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</a:t>
                </a:r>
                <a:r>
                  <a:rPr lang="ru-RU" dirty="0"/>
                  <a:t>.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ru-RU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latin typeface="Cambria Math"/>
                          </a:rPr>
                          <m:t>10</m:t>
                        </m:r>
                      </m:e>
                    </m:rad>
                  </m:oMath>
                </a14:m>
                <a:r>
                  <a:rPr lang="ru-RU" dirty="0"/>
                  <a:t>. 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712685"/>
                <a:ext cx="8280920" cy="513602"/>
              </a:xfrm>
              <a:prstGeom prst="rect">
                <a:avLst/>
              </a:prstGeom>
              <a:blipFill>
                <a:blip r:embed="rId4" cstate="print"/>
                <a:stretch>
                  <a:fillRect l="-1178" t="-2381" b="-238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083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3795" name="Text Box 3"/>
              <p:cNvSpPr txBox="1">
                <a:spLocks noChangeArrowheads="1"/>
              </p:cNvSpPr>
              <p:nvPr/>
            </p:nvSpPr>
            <p:spPr bwMode="auto">
              <a:xfrm>
                <a:off x="0" y="404664"/>
                <a:ext cx="9144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cs typeface="Times New Roman" pitchFamily="18" charset="0"/>
                  </a:rPr>
                  <a:t>	4. Точка </a:t>
                </a:r>
                <a:r>
                  <a:rPr lang="en-US" i="1" dirty="0">
                    <a:cs typeface="Times New Roman" pitchFamily="18" charset="0"/>
                  </a:rPr>
                  <a:t>C </a:t>
                </a:r>
                <a:r>
                  <a:rPr lang="ru-RU" dirty="0">
                    <a:cs typeface="Times New Roman" pitchFamily="18" charset="0"/>
                  </a:rPr>
                  <a:t>принадлежит хорде </a:t>
                </a:r>
                <a:r>
                  <a:rPr lang="en-US" i="1" dirty="0">
                    <a:cs typeface="Times New Roman" pitchFamily="18" charset="0"/>
                  </a:rPr>
                  <a:t>AB </a:t>
                </a:r>
                <a:r>
                  <a:rPr lang="ru-RU" dirty="0">
                    <a:cs typeface="Times New Roman" pitchFamily="18" charset="0"/>
                  </a:rPr>
                  <a:t>окружности радиусом 4. Найдите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𝐴𝐶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𝐵𝐶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, если точка </a:t>
                </a:r>
                <a:r>
                  <a:rPr lang="en-US" i="1" dirty="0">
                    <a:cs typeface="Times New Roman" pitchFamily="18" charset="0"/>
                  </a:rPr>
                  <a:t>C </a:t>
                </a:r>
                <a:r>
                  <a:rPr lang="ru-RU" dirty="0">
                    <a:cs typeface="Times New Roman" pitchFamily="18" charset="0"/>
                  </a:rPr>
                  <a:t>удалена от центра окружности на расстояние, равное 2.</a:t>
                </a:r>
              </a:p>
            </p:txBody>
          </p:sp>
        </mc:Choice>
        <mc:Fallback>
          <p:sp>
            <p:nvSpPr>
              <p:cNvPr id="3379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04664"/>
                <a:ext cx="9144000" cy="1200329"/>
              </a:xfrm>
              <a:prstGeom prst="rect">
                <a:avLst/>
              </a:prstGeom>
              <a:blipFill>
                <a:blip r:embed="rId3" cstate="print"/>
                <a:stretch>
                  <a:fillRect l="-1000" t="-4061" r="-1000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16541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6B521FB-CEBC-4EB5-E4F3-9299C8D89326}"/>
              </a:ext>
            </a:extLst>
          </p:cNvPr>
          <p:cNvGrpSpPr/>
          <p:nvPr/>
        </p:nvGrpSpPr>
        <p:grpSpPr>
          <a:xfrm>
            <a:off x="0" y="1484784"/>
            <a:ext cx="9144000" cy="4303930"/>
            <a:chOff x="0" y="1484784"/>
            <a:chExt cx="9144000" cy="430393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9DEB4E5-D70F-C1CC-7AAC-494357EAD4B1}"/>
                    </a:ext>
                  </a:extLst>
                </p:cNvPr>
                <p:cNvSpPr txBox="1"/>
                <p:nvPr/>
              </p:nvSpPr>
              <p:spPr>
                <a:xfrm>
                  <a:off x="0" y="4957717"/>
                  <a:ext cx="91440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>
                      <a:solidFill>
                        <a:srgbClr val="FF0000"/>
                      </a:solidFill>
                    </a:rPr>
                    <a:t>	Решение.</a:t>
                  </a:r>
                  <a:r>
                    <a:rPr lang="en-US" dirty="0"/>
                    <a:t> </a:t>
                  </a:r>
                  <a:r>
                    <a:rPr lang="ru-RU" dirty="0"/>
                    <a:t>Через точку </a:t>
                  </a:r>
                  <a:r>
                    <a:rPr lang="en-US" i="1" dirty="0"/>
                    <a:t>C </a:t>
                  </a:r>
                  <a:r>
                    <a:rPr lang="ru-RU" dirty="0"/>
                    <a:t>проведём диаметр </a:t>
                  </a:r>
                  <a:r>
                    <a:rPr lang="en-US" i="1" dirty="0"/>
                    <a:t>DE</a:t>
                  </a:r>
                  <a:r>
                    <a:rPr lang="en-US" dirty="0"/>
                    <a:t>. </a:t>
                  </a:r>
                  <a:r>
                    <a:rPr lang="ru-RU" dirty="0"/>
                    <a:t>Тогда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𝐴𝐶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𝐵𝐶</m:t>
                      </m:r>
                      <m:r>
                        <a:rPr lang="ru-RU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𝐷</m:t>
                      </m:r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𝐶𝐸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=12.</m:t>
                      </m:r>
                    </m:oMath>
                  </a14:m>
                  <a:endParaRPr lang="ru-RU" dirty="0"/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49DEB4E5-D70F-C1CC-7AAC-494357EAD4B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957717"/>
                  <a:ext cx="9144000" cy="830997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133" t="-583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866374D-59C0-7C80-6FBF-E64F25E27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125" y="1484784"/>
              <a:ext cx="3094087" cy="3196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36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502" y="95872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 5. В окружности с центром </a:t>
            </a:r>
            <a:r>
              <a:rPr lang="ru-RU" i="1" dirty="0"/>
              <a:t>O </a:t>
            </a:r>
            <a:r>
              <a:rPr lang="ru-RU" dirty="0"/>
              <a:t>проведены хорды </a:t>
            </a:r>
            <a:r>
              <a:rPr lang="ru-RU" i="1" dirty="0"/>
              <a:t>AB </a:t>
            </a:r>
            <a:r>
              <a:rPr lang="ru-RU" dirty="0"/>
              <a:t>и </a:t>
            </a:r>
            <a:r>
              <a:rPr lang="ru-RU" i="1" dirty="0"/>
              <a:t>CD</a:t>
            </a:r>
            <a:r>
              <a:rPr lang="ru-RU" dirty="0"/>
              <a:t>, пересекающиеся в точке </a:t>
            </a:r>
            <a:r>
              <a:rPr lang="en-US" i="1" dirty="0"/>
              <a:t>E</a:t>
            </a:r>
            <a:r>
              <a:rPr lang="ru-RU" dirty="0"/>
              <a:t>, причём </a:t>
            </a:r>
            <a:r>
              <a:rPr lang="ru-RU" i="1" dirty="0"/>
              <a:t>A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= 4, </a:t>
            </a:r>
            <a:r>
              <a:rPr lang="en-US" i="1" dirty="0"/>
              <a:t>E</a:t>
            </a:r>
            <a:r>
              <a:rPr lang="ru-RU" i="1" dirty="0"/>
              <a:t>B </a:t>
            </a:r>
            <a:r>
              <a:rPr lang="ru-RU" dirty="0"/>
              <a:t>= 1, </a:t>
            </a:r>
            <a:r>
              <a:rPr lang="ru-RU" i="1" dirty="0"/>
              <a:t>C</a:t>
            </a:r>
            <a:r>
              <a:rPr lang="en-US" i="1" dirty="0"/>
              <a:t>E</a:t>
            </a:r>
            <a:r>
              <a:rPr lang="ru-RU" i="1" dirty="0"/>
              <a:t> </a:t>
            </a:r>
            <a:r>
              <a:rPr lang="ru-RU" dirty="0"/>
              <a:t>= 2. Найдите</a:t>
            </a:r>
            <a:r>
              <a:rPr lang="en-US" dirty="0"/>
              <a:t> </a:t>
            </a:r>
            <a:r>
              <a:rPr lang="ru-RU" dirty="0"/>
              <a:t>угол </a:t>
            </a:r>
            <a:r>
              <a:rPr lang="en-US" i="1" dirty="0"/>
              <a:t>OEC</a:t>
            </a:r>
            <a:r>
              <a:rPr lang="en-US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8505" y="2276872"/>
            <a:ext cx="306799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536258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 </a:t>
            </a:r>
            <a:r>
              <a:rPr lang="ru-RU" dirty="0"/>
              <a:t>90</a:t>
            </a:r>
            <a:r>
              <a:rPr lang="ru-RU" baseline="30000" dirty="0"/>
              <a:t>о</a:t>
            </a:r>
            <a:r>
              <a:rPr lang="ru-RU" dirty="0"/>
              <a:t>.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75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502" y="15186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 6. Найдите длину хорды </a:t>
            </a:r>
            <a:r>
              <a:rPr lang="en-US" i="1" dirty="0"/>
              <a:t>AB</a:t>
            </a:r>
            <a:r>
              <a:rPr lang="ru-RU" dirty="0"/>
              <a:t>, считая стороны клеток равными 1</a:t>
            </a:r>
            <a:r>
              <a:rPr lang="en-US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0" y="5362580"/>
                <a:ext cx="9144000" cy="1086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Решение.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𝐷𝐶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𝐶𝐸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=4.  </m:t>
                    </m:r>
                  </m:oMath>
                </a14:m>
                <a:r>
                  <a:rPr lang="en-US" i="1" dirty="0"/>
                  <a:t>AC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:r>
                  <a:rPr lang="ru-RU" dirty="0"/>
                  <a:t>следовательно, </a:t>
                </a:r>
                <a:r>
                  <a:rPr lang="en-US" i="1" dirty="0"/>
                  <a:t>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AB = AC + BC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7</m:t>
                        </m:r>
                        <m:rad>
                          <m:radPr>
                            <m:degHide m:val="on"/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rad>
                      </m:num>
                      <m:den>
                        <m:r>
                          <a:rPr lang="ru-RU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  <a:r>
                  <a:rPr lang="en-US" dirty="0"/>
                  <a:t>   </a:t>
                </a:r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2580"/>
                <a:ext cx="9144000" cy="1086131"/>
              </a:xfrm>
              <a:prstGeom prst="rect">
                <a:avLst/>
              </a:prstGeom>
              <a:blipFill>
                <a:blip r:embed="rId3" cstate="print"/>
                <a:stretch>
                  <a:fillRect l="-1000" t="-1124" r="-1000" b="-28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B4747D9-C3F3-75CD-778F-5FE0F3A6ED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268760"/>
            <a:ext cx="3273699" cy="328609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F4AC04-17D9-D730-5518-81AFA85FBA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134" y="1097176"/>
            <a:ext cx="3450229" cy="3430111"/>
          </a:xfrm>
          <a:prstGeom prst="rect">
            <a:avLst/>
          </a:prstGeom>
        </p:spPr>
      </p:pic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id="{D87D331A-6498-D0A8-1F53-EFCB40F6A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10425"/>
                <a:ext cx="9144000" cy="1384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/>
                  <a:t>	7. Докажите, что если два отрезка </a:t>
                </a:r>
                <a:r>
                  <a:rPr lang="en-US" sz="2800" i="1" dirty="0"/>
                  <a:t>AC </a:t>
                </a:r>
                <a:r>
                  <a:rPr lang="ru-RU" sz="2800" dirty="0"/>
                  <a:t>и </a:t>
                </a:r>
                <a:r>
                  <a:rPr lang="en-US" sz="2800" i="1" dirty="0"/>
                  <a:t>BD</a:t>
                </a:r>
                <a:r>
                  <a:rPr lang="ru-RU" sz="2800" dirty="0"/>
                  <a:t> пересекаются</a:t>
                </a:r>
                <a:r>
                  <a:rPr lang="en-US" sz="2800" dirty="0"/>
                  <a:t> </a:t>
                </a:r>
                <a:r>
                  <a:rPr lang="ru-RU" sz="2800" dirty="0"/>
                  <a:t>в точке </a:t>
                </a:r>
                <a:r>
                  <a:rPr lang="en-US" sz="2800" i="1" dirty="0"/>
                  <a:t>E</a:t>
                </a:r>
                <a:r>
                  <a:rPr lang="ru-RU" sz="2800" dirty="0"/>
                  <a:t> и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𝐴𝐸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800" b="0" i="0" smtClean="0">
                        <a:latin typeface="Cambria Math" panose="02040503050406030204" pitchFamily="18" charset="0"/>
                        <a:ea typeface="Cambria Math"/>
                      </a:rPr>
                      <m:t>,</m:t>
                    </m:r>
                  </m:oMath>
                </a14:m>
                <a:r>
                  <a:rPr lang="ru-RU" sz="2800" dirty="0"/>
                  <a:t> то точки </a:t>
                </a:r>
                <a:r>
                  <a:rPr lang="en-US" sz="2800" i="1" dirty="0"/>
                  <a:t>A</a:t>
                </a:r>
                <a:r>
                  <a:rPr lang="en-US" sz="2800" dirty="0"/>
                  <a:t>, </a:t>
                </a:r>
                <a:r>
                  <a:rPr lang="en-US" sz="2800" i="1" dirty="0"/>
                  <a:t>B</a:t>
                </a:r>
                <a:r>
                  <a:rPr lang="en-US" sz="2800" dirty="0"/>
                  <a:t>, </a:t>
                </a:r>
                <a:r>
                  <a:rPr lang="en-US" sz="2800" i="1" dirty="0"/>
                  <a:t>C</a:t>
                </a:r>
                <a:r>
                  <a:rPr lang="en-US" sz="2800" dirty="0"/>
                  <a:t>, </a:t>
                </a:r>
                <a:r>
                  <a:rPr lang="en-US" sz="2800" i="1" dirty="0"/>
                  <a:t>D</a:t>
                </a:r>
                <a:r>
                  <a:rPr lang="en-US" sz="2800" dirty="0"/>
                  <a:t> </a:t>
                </a:r>
                <a:r>
                  <a:rPr lang="ru-RU" sz="2800" dirty="0"/>
                  <a:t>принадлежат одной окружности</a:t>
                </a:r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" name="Text 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7D331A-6498-D0A8-1F53-EFCB40F6A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0425"/>
                <a:ext cx="9144000" cy="1384995"/>
              </a:xfrm>
              <a:prstGeom prst="rect">
                <a:avLst/>
              </a:prstGeom>
              <a:blipFill>
                <a:blip r:embed="rId3" cstate="print"/>
                <a:stretch>
                  <a:fillRect l="-1333" t="-4405" r="-1333" b="-1145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26B11B-7CF1-60A8-0AFD-639CE2DF85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844824"/>
            <a:ext cx="3658111" cy="3381847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5371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 Box 3"/>
              <p:cNvSpPr txBox="1">
                <a:spLocks noChangeArrowheads="1"/>
              </p:cNvSpPr>
              <p:nvPr/>
            </p:nvSpPr>
            <p:spPr bwMode="auto">
              <a:xfrm>
                <a:off x="19251" y="116632"/>
                <a:ext cx="9213850" cy="23698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/>
                  <a:t>Опишем окружность около треугольника </a:t>
                </a:r>
                <a:r>
                  <a:rPr lang="en-US" i="1" dirty="0"/>
                  <a:t>ABC</a:t>
                </a:r>
                <a:r>
                  <a:rPr lang="en-US" dirty="0"/>
                  <a:t>. </a:t>
                </a:r>
                <a:r>
                  <a:rPr lang="ru-RU" dirty="0"/>
                  <a:t>Обозначим </a:t>
                </a:r>
                <a:r>
                  <a:rPr lang="en-US" i="1" dirty="0"/>
                  <a:t>D’ </a:t>
                </a:r>
                <a:r>
                  <a:rPr lang="ru-RU" dirty="0"/>
                  <a:t>точку пересечения луча </a:t>
                </a:r>
                <a:r>
                  <a:rPr lang="en-US" i="1" dirty="0"/>
                  <a:t>BE </a:t>
                </a:r>
                <a:r>
                  <a:rPr lang="ru-RU" dirty="0"/>
                  <a:t>с этой окружностью.</a:t>
                </a:r>
                <a:r>
                  <a:rPr lang="en-US" i="1" dirty="0"/>
                  <a:t> </a:t>
                </a:r>
                <a:r>
                  <a:rPr lang="ru-RU" dirty="0"/>
                  <a:t>Для этой точки выполняется равенство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/>
                      </a:rPr>
                      <m:t>′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По условию, имеет место равенство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𝐵𝐸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Из этих равенств следует равенство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𝐸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𝐷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ru-RU" b="0" i="1" smtClean="0">
                        <a:latin typeface="Cambria Math" panose="02040503050406030204" pitchFamily="18" charset="0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ru-RU" dirty="0">
                    <a:solidFill>
                      <a:schemeClr val="tx2"/>
                    </a:solidFill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Следовательно, точки </a:t>
                </a:r>
                <a:r>
                  <a:rPr lang="en-US" i="1" dirty="0">
                    <a:cs typeface="Times New Roman" pitchFamily="18" charset="0"/>
                  </a:rPr>
                  <a:t>D’ </a:t>
                </a:r>
                <a:r>
                  <a:rPr lang="ru-RU" dirty="0">
                    <a:cs typeface="Times New Roman" pitchFamily="18" charset="0"/>
                  </a:rPr>
                  <a:t>совпадает с точкой </a:t>
                </a:r>
                <a:r>
                  <a:rPr lang="en-US" i="1" dirty="0">
                    <a:cs typeface="Times New Roman" pitchFamily="18" charset="0"/>
                  </a:rPr>
                  <a:t>D</a:t>
                </a:r>
                <a:r>
                  <a:rPr lang="en-US" dirty="0">
                    <a:cs typeface="Times New Roman" pitchFamily="18" charset="0"/>
                  </a:rPr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8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51" y="116632"/>
                <a:ext cx="9213850" cy="2369880"/>
              </a:xfrm>
              <a:prstGeom prst="rect">
                <a:avLst/>
              </a:prstGeom>
              <a:blipFill>
                <a:blip r:embed="rId3" cstate="print"/>
                <a:stretch>
                  <a:fillRect l="-992" r="-992" b="-48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6D4E31B-AD18-C0FC-C9B3-5E892826219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564904"/>
            <a:ext cx="3448531" cy="3448531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033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030"/>
          <p:cNvSpPr txBox="1">
            <a:spLocks noChangeArrowheads="1"/>
          </p:cNvSpPr>
          <p:nvPr/>
        </p:nvSpPr>
        <p:spPr bwMode="auto">
          <a:xfrm>
            <a:off x="0" y="43204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solidFill>
                  <a:srgbClr val="FF3300"/>
                </a:solidFill>
              </a:rPr>
              <a:t>	Следствие 1.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Вписанные углы, опирающиеся на одну и ту же дугу 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окружности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равны.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67AF605-FA85-A022-C294-661270240F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628800"/>
            <a:ext cx="2322467" cy="2547222"/>
          </a:xfrm>
          <a:prstGeom prst="rect">
            <a:avLst/>
          </a:prstGeom>
        </p:spPr>
      </p:pic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16727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8FEED7F-9340-7B3D-8374-33E380F3A4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8653" y="2708920"/>
            <a:ext cx="3526694" cy="26539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EC24565C-88DE-C08C-4DAE-CDB900A96D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213850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Теорема 3. </a:t>
                </a:r>
                <a:r>
                  <a:rPr lang="ru-RU" sz="2800" dirty="0">
                    <a:solidFill>
                      <a:schemeClr val="tx2"/>
                    </a:solidFill>
                  </a:rPr>
                  <a:t>Если из точки, лежащей вне окружности, проведены две секущие,</a:t>
                </a:r>
                <a:r>
                  <a:rPr lang="ru-RU" sz="2800" i="1" dirty="0">
                    <a:solidFill>
                      <a:schemeClr val="tx2"/>
                    </a:solidFill>
                  </a:rPr>
                  <a:t>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то произведение </a:t>
                </a:r>
                <a:r>
                  <a:rPr lang="ru-RU" sz="2800" dirty="0"/>
                  <a:t>одной секущей на её внешнюю часть равно произведению другой секущей на её внешнюю часть, т.е. выполняется равенство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C24565C-88DE-C08C-4DAE-CDB900A96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213850" cy="2246769"/>
              </a:xfrm>
              <a:prstGeom prst="rect">
                <a:avLst/>
              </a:prstGeom>
              <a:blipFill>
                <a:blip r:embed="rId4" cstate="print"/>
                <a:stretch>
                  <a:fillRect l="-1324" t="-2710" r="-1324" b="-65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31196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2418" y="1988840"/>
            <a:ext cx="3489014" cy="231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0" y="7144"/>
                <a:ext cx="9213850" cy="15686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ADE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BCE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– общий</a:t>
                </a:r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𝐸𝐴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𝐸𝐵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𝐸𝐶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:r>
                  <a:rPr lang="ru-RU" sz="2800" dirty="0"/>
                  <a:t>Значит, выполняется равенство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𝐸𝐴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𝐸𝐶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>
          <p:sp>
            <p:nvSpPr>
              <p:cNvPr id="10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144"/>
                <a:ext cx="9213850" cy="1568635"/>
              </a:xfrm>
              <a:prstGeom prst="rect">
                <a:avLst/>
              </a:prstGeom>
              <a:blipFill>
                <a:blip r:embed="rId4" cstate="print"/>
                <a:stretch>
                  <a:fillRect l="-1324" t="-3891" r="-1324" b="-101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65574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85F03269-75B1-C3CE-50E9-820BE5C68E32}"/>
                  </a:ext>
                </a:extLst>
              </p:cNvPr>
              <p:cNvSpPr/>
              <p:nvPr/>
            </p:nvSpPr>
            <p:spPr>
              <a:xfrm>
                <a:off x="0" y="0"/>
                <a:ext cx="9154862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b="1" dirty="0"/>
                  <a:t>	</a:t>
                </a:r>
                <a:r>
                  <a:rPr lang="ru-RU" sz="2800" dirty="0">
                    <a:solidFill>
                      <a:srgbClr val="FF0000"/>
                    </a:solidFill>
                  </a:rPr>
                  <a:t>Теорема 4.</a:t>
                </a:r>
                <a:r>
                  <a:rPr lang="ru-RU" sz="2800" b="1" dirty="0"/>
                  <a:t> </a:t>
                </a:r>
                <a:r>
                  <a:rPr lang="ru-RU" sz="2800" dirty="0"/>
                  <a:t>Если из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точки, лежащей вне окружности</a:t>
                </a:r>
                <a:r>
                  <a:rPr lang="ru-RU" sz="2800" dirty="0"/>
                  <a:t>, проведены касательная</a:t>
                </a:r>
                <a:r>
                  <a:rPr lang="ru-RU" sz="2800" i="1" dirty="0"/>
                  <a:t> </a:t>
                </a:r>
                <a:r>
                  <a:rPr lang="ru-RU" sz="2800" dirty="0"/>
                  <a:t>и секущая,</a:t>
                </a:r>
                <a:r>
                  <a:rPr lang="ru-RU" sz="2800" i="1" dirty="0"/>
                  <a:t> </a:t>
                </a:r>
                <a:r>
                  <a:rPr lang="ru-RU" sz="2800" dirty="0"/>
                  <a:t>то квадрат длины отрезка касательной равен произведению секущей на её внешнюю часть, т.е. выполняется равенство</a:t>
                </a:r>
                <a14:m>
                  <m:oMath xmlns:m="http://schemas.openxmlformats.org/officeDocument/2006/math">
                    <m:r>
                      <a:rPr lang="ru-RU" sz="2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𝐴𝐸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𝐸𝐵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/>
                  <a:t>.</a:t>
                </a:r>
                <a:endParaRPr lang="ru-RU" sz="2800" dirty="0"/>
              </a:p>
            </p:txBody>
          </p:sp>
        </mc:Choice>
        <mc:Fallback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5F03269-75B1-C3CE-50E9-820BE5C68E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54862" cy="2246769"/>
              </a:xfrm>
              <a:prstGeom prst="rect">
                <a:avLst/>
              </a:prstGeom>
              <a:blipFill>
                <a:blip r:embed="rId3" cstate="print"/>
                <a:stretch>
                  <a:fillRect l="-1332" t="-2710" r="-1332" b="-65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3A972B5-587C-DA92-BBF2-8F66338D263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282721"/>
            <a:ext cx="3472352" cy="2551775"/>
          </a:xfrm>
          <a:prstGeom prst="rect">
            <a:avLst/>
          </a:prstGeom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1668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04864"/>
            <a:ext cx="3289128" cy="2381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 Box 3"/>
              <p:cNvSpPr txBox="1">
                <a:spLocks noChangeArrowheads="1"/>
              </p:cNvSpPr>
              <p:nvPr/>
            </p:nvSpPr>
            <p:spPr bwMode="auto">
              <a:xfrm>
                <a:off x="0" y="260648"/>
                <a:ext cx="9213850" cy="15658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solidFill>
                      <a:srgbClr val="FF0000"/>
                    </a:solidFill>
                  </a:rPr>
                  <a:t>	Доказательство. </a:t>
                </a:r>
                <a:r>
                  <a:rPr lang="ru-RU" sz="2800" dirty="0">
                    <a:solidFill>
                      <a:schemeClr val="tx2"/>
                    </a:solidFill>
                  </a:rPr>
                  <a:t>Треугольники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ABE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и </a:t>
                </a:r>
                <a:r>
                  <a:rPr lang="en-US" sz="2800" i="1" dirty="0">
                    <a:solidFill>
                      <a:schemeClr val="tx2"/>
                    </a:solidFill>
                  </a:rPr>
                  <a:t>DAE </a:t>
                </a:r>
                <a:r>
                  <a:rPr lang="ru-RU" sz="2800" dirty="0">
                    <a:solidFill>
                      <a:schemeClr val="tx2"/>
                    </a:solidFill>
                  </a:rPr>
                  <a:t>подобны, так как </a:t>
                </a:r>
                <a14:m>
                  <m:oMath xmlns:m="http://schemas.openxmlformats.org/officeDocument/2006/math">
                    <m:r>
                      <a:rPr lang="ru-RU" sz="28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=∠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𝐷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,∠</m:t>
                    </m:r>
                    <m:r>
                      <a:rPr lang="en-US" sz="2800" b="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ru-RU" sz="2800" dirty="0">
                    <a:cs typeface="Times New Roman" pitchFamily="18" charset="0"/>
                  </a:rPr>
                  <a:t> – общий</a:t>
                </a:r>
                <a:r>
                  <a:rPr lang="en-US" sz="2800" dirty="0">
                    <a:cs typeface="Times New Roman" pitchFamily="18" charset="0"/>
                  </a:rPr>
                  <a:t>. </a:t>
                </a:r>
                <a:r>
                  <a:rPr lang="ru-RU" sz="2800" dirty="0">
                    <a:cs typeface="Times New Roman" pitchFamily="18" charset="0"/>
                  </a:rPr>
                  <a:t>Следовательно,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𝐸𝐷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𝐸𝐵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𝐴𝐸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:r>
                  <a:rPr lang="ru-RU" sz="2800" dirty="0"/>
                  <a:t>Значит, выполняется равенство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𝐴𝐸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𝐸𝐵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𝐸𝐷</m:t>
                    </m:r>
                  </m:oMath>
                </a14:m>
                <a:r>
                  <a:rPr lang="en-US" sz="2800" dirty="0">
                    <a:cs typeface="Times New Roman" pitchFamily="18" charset="0"/>
                  </a:rPr>
                  <a:t>.</a:t>
                </a:r>
                <a:endParaRPr lang="ru-RU" sz="2800" dirty="0"/>
              </a:p>
            </p:txBody>
          </p:sp>
        </mc:Choice>
        <mc:Fallback>
          <p:sp>
            <p:nvSpPr>
              <p:cNvPr id="6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60648"/>
                <a:ext cx="9213850" cy="1565813"/>
              </a:xfrm>
              <a:prstGeom prst="rect">
                <a:avLst/>
              </a:prstGeom>
              <a:blipFill>
                <a:blip r:embed="rId4" cstate="print"/>
                <a:stretch>
                  <a:fillRect l="-1324" t="-4280" r="-1324" b="-101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3628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-38501" y="98072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1. На рисунке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9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8</a:t>
            </a:r>
            <a:r>
              <a:rPr lang="ru-RU" sz="2800" dirty="0">
                <a:cs typeface="Times New Roman" pitchFamily="18" charset="0"/>
              </a:rPr>
              <a:t>, 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4</a:t>
            </a:r>
            <a:r>
              <a:rPr lang="ru-RU" sz="2800" dirty="0">
                <a:cs typeface="Times New Roman" pitchFamily="18" charset="0"/>
              </a:rPr>
              <a:t>. Найдите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9867" y="2276872"/>
            <a:ext cx="306426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0" y="547176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</a:t>
            </a:r>
            <a:r>
              <a:rPr lang="en-US" dirty="0"/>
              <a:t>27</a:t>
            </a:r>
            <a:r>
              <a:rPr lang="ru-RU" dirty="0"/>
              <a:t>.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AF025250-E8B9-624E-19B3-8677D5F683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24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5236" y="2060848"/>
            <a:ext cx="3064266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-38501" y="692696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2. На рисунке </a:t>
            </a:r>
            <a:r>
              <a:rPr lang="en-US" sz="2800" i="1" dirty="0">
                <a:cs typeface="Times New Roman" pitchFamily="18" charset="0"/>
              </a:rPr>
              <a:t>CE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15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DE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18</a:t>
            </a:r>
            <a:r>
              <a:rPr lang="ru-RU" sz="2800" dirty="0">
                <a:cs typeface="Times New Roman" pitchFamily="18" charset="0"/>
              </a:rPr>
              <a:t>, 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6</a:t>
            </a:r>
            <a:r>
              <a:rPr lang="ru-RU" sz="2800" dirty="0">
                <a:cs typeface="Times New Roman" pitchFamily="18" charset="0"/>
              </a:rPr>
              <a:t>. Найдите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dirty="0"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47176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</a:t>
            </a:r>
            <a:r>
              <a:rPr lang="en-US" dirty="0"/>
              <a:t>5</a:t>
            </a:r>
            <a:r>
              <a:rPr lang="ru-RU" dirty="0"/>
              <a:t>.</a:t>
            </a: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02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625" y="1011387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3. На рисунке </a:t>
            </a:r>
            <a:r>
              <a:rPr lang="en-US" sz="2800" i="1" dirty="0">
                <a:cs typeface="Times New Roman" pitchFamily="18" charset="0"/>
              </a:rPr>
              <a:t>AE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ru-RU" sz="2800" dirty="0"/>
              <a:t>6</a:t>
            </a:r>
            <a:r>
              <a:rPr lang="ru-RU" sz="2800" dirty="0">
                <a:cs typeface="Times New Roman" pitchFamily="18" charset="0"/>
              </a:rPr>
              <a:t>, </a:t>
            </a:r>
            <a:r>
              <a:rPr lang="en-US" sz="2800" i="1" dirty="0"/>
              <a:t>DE</a:t>
            </a:r>
            <a:r>
              <a:rPr lang="ru-RU" sz="2800" i="1" dirty="0">
                <a:cs typeface="Times New Roman" pitchFamily="18" charset="0"/>
              </a:rPr>
              <a:t> = </a:t>
            </a:r>
            <a:r>
              <a:rPr lang="en-US" sz="2800" dirty="0">
                <a:cs typeface="Times New Roman" pitchFamily="18" charset="0"/>
              </a:rPr>
              <a:t>24</a:t>
            </a:r>
            <a:r>
              <a:rPr lang="ru-RU" sz="2800" dirty="0">
                <a:cs typeface="Times New Roman" pitchFamily="18" charset="0"/>
              </a:rPr>
              <a:t>. Найдите </a:t>
            </a:r>
            <a:r>
              <a:rPr lang="en-US" sz="2800" i="1" dirty="0">
                <a:cs typeface="Times New Roman" pitchFamily="18" charset="0"/>
              </a:rPr>
              <a:t>BE</a:t>
            </a:r>
            <a:r>
              <a:rPr lang="ru-RU" sz="2800" dirty="0">
                <a:cs typeface="Times New Roman" pitchFamily="18" charset="0"/>
              </a:rPr>
              <a:t>.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914" y="1777054"/>
            <a:ext cx="3132171" cy="256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8928" y="458112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Ответ:</a:t>
            </a:r>
            <a:r>
              <a:rPr lang="ru-RU" dirty="0"/>
              <a:t> </a:t>
            </a:r>
            <a:r>
              <a:rPr lang="en-US" dirty="0"/>
              <a:t>1,5</a:t>
            </a:r>
            <a:r>
              <a:rPr lang="ru-RU" dirty="0"/>
              <a:t>.</a:t>
            </a:r>
          </a:p>
        </p:txBody>
      </p:sp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8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0" y="102271"/>
                <a:ext cx="9144000" cy="12618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cs typeface="Times New Roman" pitchFamily="18" charset="0"/>
                  </a:rPr>
                  <a:t>4. Радиус окружности равен 3. Точка </a:t>
                </a:r>
                <a:r>
                  <a:rPr lang="en-US" i="1" dirty="0">
                    <a:cs typeface="Times New Roman" pitchFamily="18" charset="0"/>
                  </a:rPr>
                  <a:t>A </a:t>
                </a:r>
                <a:r>
                  <a:rPr lang="ru-RU" dirty="0">
                    <a:cs typeface="Times New Roman" pitchFamily="18" charset="0"/>
                  </a:rPr>
                  <a:t>удалена от центра окружности на расстояние, равное 5. </a:t>
                </a:r>
                <a:r>
                  <a:rPr lang="en-US" i="1" dirty="0">
                    <a:cs typeface="Times New Roman" pitchFamily="18" charset="0"/>
                  </a:rPr>
                  <a:t> </a:t>
                </a:r>
                <a:r>
                  <a:rPr lang="ru-RU" dirty="0">
                    <a:cs typeface="Times New Roman" pitchFamily="18" charset="0"/>
                  </a:rPr>
                  <a:t>Через точку </a:t>
                </a:r>
                <a:r>
                  <a:rPr lang="en-US" i="1" dirty="0">
                    <a:cs typeface="Times New Roman" pitchFamily="18" charset="0"/>
                  </a:rPr>
                  <a:t>A </a:t>
                </a:r>
                <a:r>
                  <a:rPr lang="ru-RU" dirty="0">
                    <a:cs typeface="Times New Roman" pitchFamily="18" charset="0"/>
                  </a:rPr>
                  <a:t>проведена прямая, пересекающая окружность в точках </a:t>
                </a:r>
                <a:r>
                  <a:rPr lang="en-US" i="1" dirty="0">
                    <a:cs typeface="Times New Roman" pitchFamily="18" charset="0"/>
                  </a:rPr>
                  <a:t>B </a:t>
                </a:r>
                <a:r>
                  <a:rPr lang="ru-RU" dirty="0">
                    <a:cs typeface="Times New Roman" pitchFamily="18" charset="0"/>
                  </a:rPr>
                  <a:t>и </a:t>
                </a:r>
                <a:r>
                  <a:rPr lang="en-US" i="1" dirty="0">
                    <a:cs typeface="Times New Roman" pitchFamily="18" charset="0"/>
                  </a:rPr>
                  <a:t>C</a:t>
                </a:r>
                <a:r>
                  <a:rPr lang="en-US" dirty="0">
                    <a:cs typeface="Times New Roman" pitchFamily="18" charset="0"/>
                  </a:rPr>
                  <a:t>.</a:t>
                </a:r>
                <a:r>
                  <a:rPr lang="ru-RU" dirty="0">
                    <a:cs typeface="Times New Roman" pitchFamily="18" charset="0"/>
                  </a:rPr>
                  <a:t> Найдите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𝐴</m:t>
                    </m:r>
                    <m:r>
                      <a:rPr lang="en-US" i="1">
                        <a:latin typeface="Cambria Math"/>
                        <a:ea typeface="Cambria Math"/>
                        <a:cs typeface="Times New Roman" pitchFamily="18" charset="0"/>
                      </a:rPr>
                      <m:t>𝐶</m:t>
                    </m:r>
                  </m:oMath>
                </a14:m>
                <a:r>
                  <a:rPr lang="ru-RU" dirty="0">
                    <a:cs typeface="Times New Roman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02271"/>
                <a:ext cx="9144000" cy="1261884"/>
              </a:xfrm>
              <a:prstGeom prst="rect">
                <a:avLst/>
              </a:prstGeom>
              <a:blipFill>
                <a:blip r:embed="rId3" cstate="print"/>
                <a:stretch>
                  <a:fillRect l="-1000" r="-1000" b="-101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7272" y="1700808"/>
            <a:ext cx="3709455" cy="270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F04E295E-F96C-960A-C279-9844DA497D68}"/>
              </a:ext>
            </a:extLst>
          </p:cNvPr>
          <p:cNvGrpSpPr/>
          <p:nvPr/>
        </p:nvGrpSpPr>
        <p:grpSpPr>
          <a:xfrm>
            <a:off x="-439" y="1700808"/>
            <a:ext cx="9144000" cy="4266006"/>
            <a:chOff x="-439" y="1700808"/>
            <a:chExt cx="9144000" cy="426600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FB9A0F48-8626-2B76-67E1-2E07E75D4389}"/>
                    </a:ext>
                  </a:extLst>
                </p:cNvPr>
                <p:cNvSpPr txBox="1"/>
                <p:nvPr/>
              </p:nvSpPr>
              <p:spPr>
                <a:xfrm>
                  <a:off x="-439" y="4766485"/>
                  <a:ext cx="914400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dirty="0"/>
                    <a:t>	</a:t>
                  </a:r>
                  <a:r>
                    <a:rPr lang="ru-RU" dirty="0">
                      <a:solidFill>
                        <a:srgbClr val="FF0000"/>
                      </a:solidFill>
                    </a:rPr>
                    <a:t>Решение. </a:t>
                  </a:r>
                  <a:r>
                    <a:rPr lang="ru-RU" dirty="0"/>
                    <a:t>Через точку </a:t>
                  </a:r>
                  <a:r>
                    <a:rPr lang="en-US" i="1" dirty="0"/>
                    <a:t>A </a:t>
                  </a:r>
                  <a:r>
                    <a:rPr lang="ru-RU" dirty="0"/>
                    <a:t>и центр </a:t>
                  </a:r>
                  <a:r>
                    <a:rPr lang="en-US" i="1" dirty="0"/>
                    <a:t>O </a:t>
                  </a:r>
                  <a:r>
                    <a:rPr lang="ru-RU" dirty="0"/>
                    <a:t>окружности проведём прямую, пересекающую окружность в точках </a:t>
                  </a:r>
                  <a:r>
                    <a:rPr lang="en-US" i="1" dirty="0"/>
                    <a:t>D </a:t>
                  </a:r>
                  <a:r>
                    <a:rPr lang="ru-RU" dirty="0"/>
                    <a:t>и </a:t>
                  </a:r>
                  <a:r>
                    <a:rPr lang="en-US" i="1" dirty="0"/>
                    <a:t>E</a:t>
                  </a:r>
                  <a:r>
                    <a:rPr lang="ru-RU" dirty="0"/>
                    <a:t>. Тогда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  <a:cs typeface="Times New Roman" pitchFamily="18" charset="0"/>
                        </a:rPr>
                        <m:t>𝐵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i="1">
                          <a:latin typeface="Cambria Math"/>
                          <a:ea typeface="Cambria Math"/>
                          <a:cs typeface="Times New Roman" pitchFamily="18" charset="0"/>
                        </a:rPr>
                        <m:t>𝐶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𝐴𝐷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𝐴𝐸</m:t>
                      </m:r>
                      <m:r>
                        <a:rPr lang="en-US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=2∙8=16</m:t>
                      </m:r>
                    </m:oMath>
                  </a14:m>
                  <a:r>
                    <a:rPr lang="en-US" dirty="0"/>
                    <a:t>.</a:t>
                  </a:r>
                  <a:endParaRPr lang="ru-RU" dirty="0"/>
                </a:p>
              </p:txBody>
            </p:sp>
          </mc:Choice>
          <mc:Fallback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FB9A0F48-8626-2B76-67E1-2E07E75D43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9" y="4766485"/>
                  <a:ext cx="9144000" cy="1200329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1067" t="-4061" r="-1000" b="-10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03F8B276-EFEB-5282-8CFC-7153A4FCC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7399" y="1700808"/>
              <a:ext cx="3859008" cy="2925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030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502" y="151868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dirty="0">
                <a:cs typeface="Times New Roman" pitchFamily="18" charset="0"/>
              </a:rPr>
              <a:t>	</a:t>
            </a:r>
            <a:r>
              <a:rPr lang="ru-RU" dirty="0"/>
              <a:t> 5. Найдите длину отрезка </a:t>
            </a:r>
            <a:r>
              <a:rPr lang="en-US" i="1" dirty="0"/>
              <a:t>AB</a:t>
            </a:r>
            <a:r>
              <a:rPr lang="ru-RU" dirty="0"/>
              <a:t>, считая стороны клеток равными 1</a:t>
            </a:r>
            <a:r>
              <a:rPr lang="en-US" dirty="0"/>
              <a:t>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899592" y="5362580"/>
                <a:ext cx="3096344" cy="699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>
                    <a:solidFill>
                      <a:srgbClr val="FF0000"/>
                    </a:solidFill>
                  </a:rPr>
                  <a:t>Ответ: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dirty="0"/>
                  <a:t>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5362580"/>
                <a:ext cx="3096344" cy="699487"/>
              </a:xfrm>
              <a:prstGeom prst="rect">
                <a:avLst/>
              </a:prstGeom>
              <a:blipFill>
                <a:blip r:embed="rId3" cstate="print"/>
                <a:stretch>
                  <a:fillRect l="-3150" b="-6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7E9AEFA-820D-3547-19A1-A6356A489C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1766543"/>
            <a:ext cx="2913659" cy="2924695"/>
          </a:xfrm>
          <a:prstGeom prst="rect">
            <a:avLst/>
          </a:prstGeom>
        </p:spPr>
      </p:pic>
      <p:sp>
        <p:nvSpPr>
          <p:cNvPr id="7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527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626" y="146158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2800" dirty="0">
                <a:cs typeface="Times New Roman" pitchFamily="18" charset="0"/>
              </a:rPr>
              <a:t>	6. Докажите, что прямая, проходящая через точки </a:t>
            </a:r>
            <a:r>
              <a:rPr lang="en-US" sz="2800" i="1" dirty="0">
                <a:cs typeface="Times New Roman" pitchFamily="18" charset="0"/>
              </a:rPr>
              <a:t>A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i="1" dirty="0">
                <a:cs typeface="Times New Roman" pitchFamily="18" charset="0"/>
              </a:rPr>
              <a:t>B </a:t>
            </a:r>
            <a:r>
              <a:rPr lang="ru-RU" sz="2800" dirty="0">
                <a:cs typeface="Times New Roman" pitchFamily="18" charset="0"/>
              </a:rPr>
              <a:t>пересечения двух окружностей, делит пополам отрезок </a:t>
            </a:r>
            <a:r>
              <a:rPr lang="en-US" sz="2800" i="1" dirty="0">
                <a:cs typeface="Times New Roman" pitchFamily="18" charset="0"/>
              </a:rPr>
              <a:t>CD </a:t>
            </a:r>
            <a:r>
              <a:rPr lang="ru-RU" sz="2800" dirty="0">
                <a:cs typeface="Times New Roman" pitchFamily="18" charset="0"/>
              </a:rPr>
              <a:t>их общей касательной. 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8613" y="1844824"/>
            <a:ext cx="392677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id="{ED2C8752-1803-6992-E8F6-95B7D1C0B5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070257"/>
                <a:ext cx="9144000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ru-RU" sz="2800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</a:t>
                </a:r>
                <a:r>
                  <a:rPr lang="ru-RU" dirty="0">
                    <a:cs typeface="Times New Roman" pitchFamily="18" charset="0"/>
                  </a:rPr>
                  <a:t>. </a:t>
                </a:r>
                <a:r>
                  <a:rPr lang="en-US" i="1" dirty="0">
                    <a:cs typeface="Times New Roman" pitchFamily="18" charset="0"/>
                  </a:rPr>
                  <a:t>CE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𝐴𝐸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𝐵𝐸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= </a:t>
                </a:r>
                <a:r>
                  <a:rPr lang="en-US" i="1" dirty="0">
                    <a:cs typeface="Times New Roman" pitchFamily="18" charset="0"/>
                  </a:rPr>
                  <a:t>DE</a:t>
                </a:r>
                <a:r>
                  <a:rPr lang="en-US" baseline="30000" dirty="0">
                    <a:cs typeface="Times New Roman" pitchFamily="18" charset="0"/>
                  </a:rPr>
                  <a:t>2</a:t>
                </a:r>
                <a:r>
                  <a:rPr lang="en-US" dirty="0">
                    <a:cs typeface="Times New Roman" pitchFamily="18" charset="0"/>
                  </a:rPr>
                  <a:t>. </a:t>
                </a:r>
                <a:r>
                  <a:rPr lang="ru-RU" dirty="0">
                    <a:cs typeface="Times New Roman" pitchFamily="18" charset="0"/>
                  </a:rPr>
                  <a:t>Следовательно, </a:t>
                </a:r>
                <a:r>
                  <a:rPr lang="en-US" i="1" dirty="0">
                    <a:cs typeface="Times New Roman" pitchFamily="18" charset="0"/>
                  </a:rPr>
                  <a:t>CE = DE</a:t>
                </a:r>
                <a:r>
                  <a:rPr lang="en-US" dirty="0">
                    <a:cs typeface="Times New Roman" pitchFamily="18" charset="0"/>
                  </a:rPr>
                  <a:t>.  </a:t>
                </a:r>
                <a:r>
                  <a:rPr lang="ru-RU" dirty="0"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4" name="Text 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2C8752-1803-6992-E8F6-95B7D1C0B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70257"/>
                <a:ext cx="9144000" cy="523220"/>
              </a:xfrm>
              <a:prstGeom prst="rect">
                <a:avLst/>
              </a:prstGeom>
              <a:blipFill>
                <a:blip r:embed="rId4" cstate="print"/>
                <a:stretch>
                  <a:fillRect b="-2325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7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FF3300"/>
                </a:solidFill>
              </a:rPr>
              <a:t>Упражнения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799" y="533400"/>
            <a:ext cx="883919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1. Чему равен вписанный угол, опирающийся на диаметр окружности?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17633" y="1916832"/>
            <a:ext cx="882636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2. Чему равен </a:t>
            </a:r>
            <a:r>
              <a:rPr lang="ru-RU" dirty="0"/>
              <a:t>острый </a:t>
            </a:r>
            <a:r>
              <a:rPr lang="ru-RU" dirty="0">
                <a:cs typeface="Times New Roman" pitchFamily="18" charset="0"/>
              </a:rPr>
              <a:t>вписанный угол, опирающийся </a:t>
            </a:r>
            <a:r>
              <a:rPr lang="ru-RU" dirty="0" smtClean="0">
                <a:cs typeface="Times New Roman" pitchFamily="18" charset="0"/>
              </a:rPr>
              <a:t>на</a:t>
            </a:r>
            <a:r>
              <a:rPr lang="ru-RU" dirty="0" smtClean="0"/>
              <a:t> </a:t>
            </a:r>
            <a:r>
              <a:rPr lang="ru-RU" dirty="0" smtClean="0"/>
              <a:t>хорду</a:t>
            </a:r>
            <a:r>
              <a:rPr lang="ru-RU" dirty="0"/>
              <a:t>, равную радиусу</a:t>
            </a:r>
            <a:r>
              <a:rPr lang="ru-RU" dirty="0">
                <a:cs typeface="Times New Roman" pitchFamily="18" charset="0"/>
              </a:rPr>
              <a:t> окружности?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356992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3. Чему равен </a:t>
            </a:r>
            <a:r>
              <a:rPr lang="ru-RU" dirty="0"/>
              <a:t>тупой </a:t>
            </a:r>
            <a:r>
              <a:rPr lang="ru-RU" dirty="0">
                <a:cs typeface="Times New Roman" pitchFamily="18" charset="0"/>
              </a:rPr>
              <a:t>вписанный угол, опирающийся </a:t>
            </a:r>
            <a:r>
              <a:rPr lang="ru-RU" dirty="0" smtClean="0">
                <a:cs typeface="Times New Roman" pitchFamily="18" charset="0"/>
              </a:rPr>
              <a:t>на</a:t>
            </a:r>
            <a:r>
              <a:rPr lang="ru-RU" dirty="0" smtClean="0"/>
              <a:t> </a:t>
            </a:r>
            <a:r>
              <a:rPr lang="ru-RU" dirty="0" smtClean="0"/>
              <a:t>хорду</a:t>
            </a:r>
            <a:r>
              <a:rPr lang="ru-RU" dirty="0"/>
              <a:t>, равную радиусу</a:t>
            </a:r>
            <a:r>
              <a:rPr lang="ru-RU" dirty="0">
                <a:cs typeface="Times New Roman" pitchFamily="18" charset="0"/>
              </a:rPr>
              <a:t> окружности?</a:t>
            </a:r>
          </a:p>
        </p:txBody>
      </p:sp>
      <p:sp>
        <p:nvSpPr>
          <p:cNvPr id="7" name="Text Box 1027"/>
          <p:cNvSpPr txBox="1">
            <a:spLocks noChangeArrowheads="1"/>
          </p:cNvSpPr>
          <p:nvPr/>
        </p:nvSpPr>
        <p:spPr bwMode="auto">
          <a:xfrm>
            <a:off x="304800" y="4787163"/>
            <a:ext cx="883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cs typeface="Times New Roman" pitchFamily="18" charset="0"/>
              </a:rPr>
              <a:t>	</a:t>
            </a:r>
            <a:r>
              <a:rPr lang="ru-RU" dirty="0">
                <a:cs typeface="Times New Roman" pitchFamily="18" charset="0"/>
              </a:rPr>
              <a:t>4. Найдите вписанный угол, опирающийся на дугу, которая составляет </a:t>
            </a:r>
            <a:r>
              <a:rPr lang="en-US" dirty="0">
                <a:cs typeface="Times New Roman" pitchFamily="18" charset="0"/>
              </a:rPr>
              <a:t>20%</a:t>
            </a:r>
            <a:r>
              <a:rPr lang="ru-RU" dirty="0"/>
              <a:t> </a:t>
            </a:r>
            <a:r>
              <a:rPr lang="ru-RU" dirty="0">
                <a:cs typeface="Times New Roman" pitchFamily="18" charset="0"/>
              </a:rPr>
              <a:t>окружности.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8" name="Text Box 1027"/>
          <p:cNvSpPr txBox="1">
            <a:spLocks noChangeArrowheads="1"/>
          </p:cNvSpPr>
          <p:nvPr/>
        </p:nvSpPr>
        <p:spPr bwMode="auto">
          <a:xfrm>
            <a:off x="304800" y="5641047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>
                <a:cs typeface="Times New Roman" pitchFamily="18" charset="0"/>
              </a:rPr>
              <a:t>36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304800" y="4149080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>
                <a:cs typeface="Times New Roman" pitchFamily="18" charset="0"/>
              </a:rPr>
              <a:t>150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0" name="Text Box 1027"/>
          <p:cNvSpPr txBox="1">
            <a:spLocks noChangeArrowheads="1"/>
          </p:cNvSpPr>
          <p:nvPr/>
        </p:nvSpPr>
        <p:spPr bwMode="auto">
          <a:xfrm>
            <a:off x="304800" y="2708920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>
                <a:cs typeface="Times New Roman" pitchFamily="18" charset="0"/>
              </a:rPr>
              <a:t>30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1" name="Text Box 1027"/>
          <p:cNvSpPr txBox="1">
            <a:spLocks noChangeArrowheads="1"/>
          </p:cNvSpPr>
          <p:nvPr/>
        </p:nvSpPr>
        <p:spPr bwMode="auto">
          <a:xfrm>
            <a:off x="304800" y="1253856"/>
            <a:ext cx="883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	</a:t>
            </a:r>
            <a:r>
              <a:rPr lang="ru-RU" dirty="0">
                <a:solidFill>
                  <a:srgbClr val="FF0000"/>
                </a:solidFill>
                <a:cs typeface="Times New Roman" pitchFamily="18" charset="0"/>
              </a:rPr>
              <a:t>Ответ. </a:t>
            </a:r>
            <a:r>
              <a:rPr lang="ru-RU" dirty="0">
                <a:cs typeface="Times New Roman" pitchFamily="18" charset="0"/>
              </a:rPr>
              <a:t>90</a:t>
            </a:r>
            <a:r>
              <a:rPr lang="ru-RU" baseline="30000" dirty="0">
                <a:cs typeface="Times New Roman" pitchFamily="18" charset="0"/>
              </a:rPr>
              <a:t>о</a:t>
            </a:r>
            <a:r>
              <a:rPr lang="ru-RU" dirty="0">
                <a:cs typeface="Times New Roman" pitchFamily="18" charset="0"/>
              </a:rPr>
              <a:t>.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12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45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-26524" y="1037262"/>
            <a:ext cx="91440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cs typeface="Times New Roman" pitchFamily="18" charset="0"/>
              </a:rPr>
              <a:t>	</a:t>
            </a:r>
            <a:r>
              <a:rPr lang="ru-RU" dirty="0"/>
              <a:t>В прямоугольном треугольнике </a:t>
            </a:r>
            <a:r>
              <a:rPr lang="en-US" i="1" dirty="0"/>
              <a:t>ABC </a:t>
            </a:r>
            <a:r>
              <a:rPr lang="ru-RU" dirty="0"/>
              <a:t>на катете </a:t>
            </a:r>
            <a:r>
              <a:rPr lang="en-US" i="1" dirty="0"/>
              <a:t>AC </a:t>
            </a:r>
            <a:r>
              <a:rPr lang="ru-RU" dirty="0"/>
              <a:t>как </a:t>
            </a:r>
            <a:r>
              <a:rPr lang="ru-RU" dirty="0" smtClean="0"/>
              <a:t>на</a:t>
            </a:r>
            <a:r>
              <a:rPr lang="ru-RU" dirty="0" smtClean="0"/>
              <a:t> </a:t>
            </a:r>
            <a:r>
              <a:rPr lang="ru-RU" dirty="0" smtClean="0"/>
              <a:t>диаметре </a:t>
            </a:r>
            <a:r>
              <a:rPr lang="ru-RU" dirty="0"/>
              <a:t>построена окружность, которая пересекает гипотенузу </a:t>
            </a:r>
            <a:r>
              <a:rPr lang="en-US" i="1" dirty="0"/>
              <a:t>AB</a:t>
            </a:r>
            <a:r>
              <a:rPr lang="ru-RU" dirty="0"/>
              <a:t> в точке </a:t>
            </a:r>
            <a:r>
              <a:rPr lang="en-US" i="1" dirty="0"/>
              <a:t>D. </a:t>
            </a:r>
            <a:r>
              <a:rPr lang="ru-RU" dirty="0"/>
              <a:t>Через точку </a:t>
            </a:r>
            <a:r>
              <a:rPr lang="en-US" i="1" dirty="0"/>
              <a:t>D </a:t>
            </a:r>
            <a:r>
              <a:rPr lang="ru-RU" dirty="0"/>
              <a:t>проведена касательная к окружности, которая пересекает катет </a:t>
            </a:r>
            <a:r>
              <a:rPr lang="en-US" i="1" dirty="0"/>
              <a:t>BC</a:t>
            </a:r>
            <a:r>
              <a:rPr lang="ru-RU" dirty="0"/>
              <a:t> в точке </a:t>
            </a:r>
            <a:r>
              <a:rPr lang="en-US" i="1" dirty="0"/>
              <a:t>E</a:t>
            </a:r>
            <a:r>
              <a:rPr lang="en-US" dirty="0"/>
              <a:t>. </a:t>
            </a:r>
            <a:r>
              <a:rPr lang="ru-RU" dirty="0"/>
              <a:t>Найдите длину отрезка </a:t>
            </a:r>
            <a:r>
              <a:rPr lang="en-US" i="1" dirty="0"/>
              <a:t>BE</a:t>
            </a:r>
            <a:r>
              <a:rPr lang="ru-RU" dirty="0"/>
              <a:t>, если </a:t>
            </a:r>
            <a:r>
              <a:rPr lang="en-US" i="1" dirty="0"/>
              <a:t>AD = </a:t>
            </a:r>
            <a:r>
              <a:rPr lang="en-US" dirty="0"/>
              <a:t>2, </a:t>
            </a:r>
            <a:r>
              <a:rPr lang="en-US" i="1" dirty="0"/>
              <a:t>DB = </a:t>
            </a:r>
            <a:r>
              <a:rPr lang="en-US" dirty="0"/>
              <a:t>6.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0" y="377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>
                <a:cs typeface="Times New Roman" pitchFamily="18" charset="0"/>
              </a:rPr>
              <a:t>	7. Приведём пример задачи, которая предлагалась в этом году на Объединенной межвузовской математической олимпиаде (ОММО).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540051" cy="2280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05253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481388" y="2595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-26524" y="586924"/>
                <a:ext cx="9144000" cy="9017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just"/>
                <a:r>
                  <a:rPr lang="ru-RU" dirty="0">
                    <a:cs typeface="Times New Roman" pitchFamily="18" charset="0"/>
                  </a:rPr>
                  <a:t>	</a:t>
                </a:r>
                <a:r>
                  <a:rPr lang="ru-RU" dirty="0">
                    <a:solidFill>
                      <a:srgbClr val="FF0000"/>
                    </a:solidFill>
                    <a:cs typeface="Times New Roman" pitchFamily="18" charset="0"/>
                  </a:rPr>
                  <a:t>Решение.</a:t>
                </a:r>
                <a:r>
                  <a:rPr lang="ru-RU" dirty="0">
                    <a:solidFill>
                      <a:schemeClr val="tx1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𝐵𝐶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𝐵𝐴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∙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𝐵𝐷</m:t>
                        </m:r>
                      </m:e>
                    </m:ra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cs typeface="Times New Roman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EC = ED. </a:t>
                </a:r>
                <a:r>
                  <a:rPr lang="ru-RU" dirty="0"/>
                  <a:t>Следовательно, точка </a:t>
                </a:r>
                <a:r>
                  <a:rPr lang="en-US" i="1" dirty="0"/>
                  <a:t>E </a:t>
                </a:r>
                <a:r>
                  <a:rPr lang="ru-RU" dirty="0"/>
                  <a:t>– середина отрезка </a:t>
                </a:r>
                <a:r>
                  <a:rPr lang="en-US" i="1" dirty="0"/>
                  <a:t>BC</a:t>
                </a:r>
                <a:r>
                  <a:rPr lang="en-US" dirty="0"/>
                  <a:t>. </a:t>
                </a:r>
                <a:r>
                  <a:rPr lang="en-US" i="1" dirty="0"/>
                  <a:t> </a:t>
                </a:r>
                <a:r>
                  <a:rPr lang="ru-RU" dirty="0"/>
                  <a:t>Значит, </a:t>
                </a:r>
                <a:r>
                  <a:rPr lang="en-US" i="1" dirty="0"/>
                  <a:t>BE = </a:t>
                </a:r>
                <a:r>
                  <a:rPr lang="ru-RU" dirty="0"/>
                  <a:t>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ru-RU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dirty="0"/>
                  <a:t>.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6524" y="586924"/>
                <a:ext cx="9144000" cy="901785"/>
              </a:xfrm>
              <a:prstGeom prst="rect">
                <a:avLst/>
              </a:prstGeom>
              <a:blipFill>
                <a:blip r:embed="rId3" cstate="print"/>
                <a:stretch>
                  <a:fillRect l="-1067" t="-1351" r="-1000" b="-1486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42157"/>
            <a:ext cx="4776229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99529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 bwMode="auto">
          <a:xfrm>
            <a:off x="8642176" y="6581056"/>
            <a:ext cx="501824" cy="2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E1DA6B-3281-4421-9C24-6F83840074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34384A1-C8D6-FE26-8536-FC8AF50D9835}"/>
              </a:ext>
            </a:extLst>
          </p:cNvPr>
          <p:cNvSpPr txBox="1"/>
          <p:nvPr/>
        </p:nvSpPr>
        <p:spPr>
          <a:xfrm>
            <a:off x="0" y="573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Учебники можно бесплатно скачать на сайте </a:t>
            </a:r>
            <a:r>
              <a:rPr lang="en-US" dirty="0"/>
              <a:t>https://mnemozina.ru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8593452" cy="590465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796338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342816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70808"/>
            <a:ext cx="1296144" cy="12365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3568" y="2132856"/>
            <a:ext cx="7632848" cy="4505647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Издательство «Мнемозина»: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105043, Москва, ул. </a:t>
            </a:r>
            <a:r>
              <a:rPr lang="ru-RU" sz="2000" kern="0" dirty="0" err="1">
                <a:solidFill>
                  <a:sysClr val="windowText" lastClr="000000"/>
                </a:solidFill>
              </a:rPr>
              <a:t>Волочаевская</a:t>
            </a:r>
            <a:r>
              <a:rPr lang="ru-RU" sz="2000" kern="0" dirty="0">
                <a:solidFill>
                  <a:sysClr val="windowText" lastClr="000000"/>
                </a:solidFill>
              </a:rPr>
              <a:t>, 40Г, строение 4, этаж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8 (495) 1</a:t>
            </a:r>
            <a:r>
              <a:rPr lang="ru-RU" sz="2000" dirty="0"/>
              <a:t>81-68-88</a:t>
            </a:r>
            <a:endParaRPr lang="ru-RU" sz="2000" kern="0" dirty="0">
              <a:solidFill>
                <a:sysClr val="windowText" lastClr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ioc@mnemozina.ru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Сайт: 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Интернет-магазин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shop.mnemozina.ru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Торговый дом</a:t>
            </a:r>
            <a:r>
              <a:rPr lang="ru-RU" sz="2000" kern="0" dirty="0">
                <a:solidFill>
                  <a:sysClr val="windowText" lastClr="000000"/>
                </a:solidFill>
              </a:rPr>
              <a:t>:</a:t>
            </a:r>
            <a:r>
              <a:rPr lang="en-US" sz="2000" kern="0" dirty="0">
                <a:solidFill>
                  <a:sysClr val="windowText" lastClr="000000"/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ru-RU" sz="2000" kern="0" dirty="0" err="1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td@mnemozina.ru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бюджетных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tender@mnemozina.ru </a:t>
            </a:r>
            <a:endParaRPr lang="ru-RU" sz="2000" kern="0" dirty="0">
              <a:solidFill>
                <a:schemeClr val="accent2">
                  <a:lumMod val="50000"/>
                </a:schemeClr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Тел.:  8 (495) 640–93–99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2000" kern="0" dirty="0">
                <a:solidFill>
                  <a:sysClr val="windowText" lastClr="000000"/>
                </a:solidFill>
              </a:rPr>
              <a:t>Электронные формы учебников и пособий представлены на сайте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ysClr val="windowText" lastClr="000000"/>
                </a:solidFill>
              </a:rPr>
              <a:t>«Школа в кармане»</a:t>
            </a:r>
            <a:r>
              <a:rPr lang="ru-RU" sz="2000" kern="0" dirty="0">
                <a:solidFill>
                  <a:sysClr val="windowText" lastClr="000000"/>
                </a:solidFill>
              </a:rPr>
              <a:t>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pocketschool.ru</a:t>
            </a:r>
            <a:r>
              <a:rPr lang="ru-RU" sz="2000" kern="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</a:p>
          <a:p>
            <a:pPr>
              <a:defRPr/>
            </a:pPr>
            <a:r>
              <a:rPr lang="en-US" sz="2000" kern="0" dirty="0">
                <a:solidFill>
                  <a:sysClr val="windowText" lastClr="000000"/>
                </a:solidFill>
              </a:rPr>
              <a:t>E-mail</a:t>
            </a:r>
            <a:r>
              <a:rPr lang="ru-RU" sz="2000" kern="0" dirty="0">
                <a:solidFill>
                  <a:sysClr val="windowText" lastClr="000000"/>
                </a:solidFill>
              </a:rPr>
              <a:t> для оптовых закупок: </a:t>
            </a:r>
            <a:r>
              <a:rPr lang="en-US" sz="2000" kern="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zakaz@ars-edu.ru</a:t>
            </a:r>
            <a:endParaRPr lang="en-US" sz="200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42176" y="6581056"/>
            <a:ext cx="501824" cy="276944"/>
          </a:xfrm>
        </p:spPr>
        <p:txBody>
          <a:bodyPr/>
          <a:lstStyle/>
          <a:p>
            <a:fld id="{61E1DA6B-3281-4421-9C24-6F83840074F0}" type="slidenum">
              <a:rPr lang="ru-RU" sz="1000" smtClean="0">
                <a:latin typeface="Arial" pitchFamily="34" charset="0"/>
                <a:cs typeface="Arial" pitchFamily="34" charset="0"/>
              </a:rPr>
              <a:pPr/>
              <a:t>93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884701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Другая 6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262699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3820239</TotalTime>
  <Words>1207</Words>
  <Application>Microsoft Office PowerPoint</Application>
  <PresentationFormat>Экран (4:3)</PresentationFormat>
  <Paragraphs>477</Paragraphs>
  <Slides>93</Slides>
  <Notes>89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Оформление по умолчанию</vt:lpstr>
      <vt:lpstr>Углы и отрезки,  связанные с окружностью. 8 класс   Презентация к учебникам  И.М. Смирновой и В.А. Смирнова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Упражнения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Упражнения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Упражнения</vt:lpstr>
      <vt:lpstr>Слайд 38</vt:lpstr>
      <vt:lpstr>Слайд 39</vt:lpstr>
      <vt:lpstr>Слайд 40</vt:lpstr>
      <vt:lpstr>Слайд 41</vt:lpstr>
      <vt:lpstr>Упражнения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Упражнения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Прямая Симсона*</vt:lpstr>
      <vt:lpstr>Окружность Эйлера*</vt:lpstr>
      <vt:lpstr>Слайд 60</vt:lpstr>
      <vt:lpstr>Отрезки, связанные с окружностью </vt:lpstr>
      <vt:lpstr>Слайд 62</vt:lpstr>
      <vt:lpstr>Упражнения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Упражнения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Упражнения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геометрические фигуры</dc:title>
  <dc:creator>*</dc:creator>
  <cp:lastModifiedBy>Lychkova.OK</cp:lastModifiedBy>
  <cp:revision>398</cp:revision>
  <dcterms:created xsi:type="dcterms:W3CDTF">2008-04-30T05:51:18Z</dcterms:created>
  <dcterms:modified xsi:type="dcterms:W3CDTF">2024-01-24T16:17:39Z</dcterms:modified>
</cp:coreProperties>
</file>