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1423" r:id="rId2"/>
    <p:sldId id="1216" r:id="rId3"/>
    <p:sldId id="1217" r:id="rId4"/>
    <p:sldId id="1424" r:id="rId5"/>
    <p:sldId id="638" r:id="rId6"/>
    <p:sldId id="718" r:id="rId7"/>
    <p:sldId id="704" r:id="rId8"/>
    <p:sldId id="672" r:id="rId9"/>
    <p:sldId id="673" r:id="rId10"/>
    <p:sldId id="674" r:id="rId11"/>
    <p:sldId id="671" r:id="rId12"/>
    <p:sldId id="544" r:id="rId13"/>
    <p:sldId id="548" r:id="rId14"/>
    <p:sldId id="534" r:id="rId15"/>
    <p:sldId id="719" r:id="rId16"/>
    <p:sldId id="535" r:id="rId17"/>
    <p:sldId id="501" r:id="rId18"/>
    <p:sldId id="640" r:id="rId19"/>
    <p:sldId id="700" r:id="rId20"/>
    <p:sldId id="509" r:id="rId21"/>
    <p:sldId id="658" r:id="rId22"/>
    <p:sldId id="659" r:id="rId23"/>
    <p:sldId id="660" r:id="rId24"/>
    <p:sldId id="422" r:id="rId25"/>
    <p:sldId id="1430" r:id="rId26"/>
    <p:sldId id="557" r:id="rId27"/>
    <p:sldId id="686" r:id="rId28"/>
    <p:sldId id="706" r:id="rId29"/>
    <p:sldId id="720" r:id="rId30"/>
    <p:sldId id="697" r:id="rId31"/>
    <p:sldId id="676" r:id="rId32"/>
    <p:sldId id="577" r:id="rId33"/>
    <p:sldId id="721" r:id="rId34"/>
    <p:sldId id="722" r:id="rId35"/>
    <p:sldId id="723" r:id="rId36"/>
    <p:sldId id="598" r:id="rId37"/>
    <p:sldId id="1431" r:id="rId38"/>
    <p:sldId id="606" r:id="rId39"/>
    <p:sldId id="724" r:id="rId40"/>
    <p:sldId id="725" r:id="rId41"/>
    <p:sldId id="608" r:id="rId42"/>
    <p:sldId id="711" r:id="rId43"/>
    <p:sldId id="726" r:id="rId44"/>
    <p:sldId id="651" r:id="rId45"/>
    <p:sldId id="1432" r:id="rId46"/>
    <p:sldId id="727" r:id="rId47"/>
    <p:sldId id="728" r:id="rId48"/>
    <p:sldId id="612" r:id="rId49"/>
    <p:sldId id="729" r:id="rId50"/>
    <p:sldId id="496" r:id="rId51"/>
    <p:sldId id="730" r:id="rId52"/>
    <p:sldId id="1425" r:id="rId53"/>
    <p:sldId id="1426" r:id="rId54"/>
    <p:sldId id="524" r:id="rId55"/>
    <p:sldId id="647" r:id="rId56"/>
    <p:sldId id="525" r:id="rId57"/>
    <p:sldId id="648" r:id="rId58"/>
    <p:sldId id="526" r:id="rId59"/>
    <p:sldId id="527" r:id="rId60"/>
    <p:sldId id="731" r:id="rId61"/>
    <p:sldId id="528" r:id="rId62"/>
    <p:sldId id="646" r:id="rId63"/>
    <p:sldId id="664" r:id="rId64"/>
    <p:sldId id="665" r:id="rId65"/>
    <p:sldId id="717" r:id="rId66"/>
    <p:sldId id="1141" r:id="rId67"/>
    <p:sldId id="362" r:id="rId68"/>
    <p:sldId id="1428" r:id="rId69"/>
    <p:sldId id="1429" r:id="rId70"/>
    <p:sldId id="1427" r:id="rId71"/>
    <p:sldId id="363" r:id="rId72"/>
    <p:sldId id="359" r:id="rId73"/>
    <p:sldId id="361" r:id="rId74"/>
    <p:sldId id="483" r:id="rId75"/>
    <p:sldId id="484" r:id="rId76"/>
    <p:sldId id="1240" r:id="rId77"/>
    <p:sldId id="1241" r:id="rId7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50" autoAdjust="0"/>
    <p:restoredTop sz="90929"/>
  </p:normalViewPr>
  <p:slideViewPr>
    <p:cSldViewPr>
      <p:cViewPr varScale="1">
        <p:scale>
          <a:sx n="87" d="100"/>
          <a:sy n="87" d="100"/>
        </p:scale>
        <p:origin x="9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01322A-DBCD-4BC2-A459-73753E847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21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11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498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12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3060E-2CC4-4B49-B583-1CA75AC4C617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D3C90A-062C-4298-928D-27BA6A294E4B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D3C90A-062C-4298-928D-27BA6A294E4B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48405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EDD014-AE5A-4908-B520-77985C8D02FF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0510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6747E-B5C3-460D-B651-829B03A25A4D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25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525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E7AB7A-201D-4FBC-A33B-3F196B52BAE6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27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7993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28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0535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29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9842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8434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333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6747E-B5C3-460D-B651-829B03A25A4D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06679A-0B6C-4C04-A96B-A589D4DB0CA9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64120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113698-37FD-48A5-A203-3616883DE3AD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113698-37FD-48A5-A203-3616883DE3AD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59047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744920-6A51-437E-8BC1-8BE0C173E90C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3609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C9A900-B606-46DB-80BE-B945786BF20E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42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712076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43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5466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44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45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121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1D55E6-5EC9-48C4-AFA3-858CD221C247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1801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3927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0975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65592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64AE-1C7F-49C0-8BD0-ACACD87D0148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64AE-1C7F-49C0-8BD0-ACACD87D0148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37321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78200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047F1-CC22-4F2A-850B-8368686B645C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2237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55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1D55E6-5EC9-48C4-AFA3-858CD221C247}" type="slidenum">
              <a:rPr lang="ru-RU" sz="1200" smtClean="0"/>
              <a:pPr eaLnBrk="1" hangingPunct="1"/>
              <a:t>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656514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56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57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38772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63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64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65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111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7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24298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66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45401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67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68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10695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69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681747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70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65600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689F6FE-5F00-4518-83D6-F5954F35FC48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72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CF3A4C-2B53-4576-BF7F-11744FBA4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706A5-6D9F-4DE8-9261-B10B126DFE15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538626" name="Rectangle 2">
            <a:extLst>
              <a:ext uri="{FF2B5EF4-FFF2-40B4-BE49-F238E27FC236}">
                <a16:creationId xmlns:a16="http://schemas.microsoft.com/office/drawing/2014/main" id="{473A6AC5-B3BC-4689-9BF9-D7BABCE73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532D7E11-E920-456C-9D37-0B0A51E3D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B99C22-70B9-4F1E-AFF0-FDA0465C6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CCBB2-6197-478D-98B4-40BBF6C824E3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3D92546F-B5C0-4528-BCA8-ADE8BC575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C136BE5F-E146-47CF-84E9-ED626AB14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8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35427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9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6690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10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46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243B-E9D3-416B-A062-212FE859B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5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95E2-6F1C-4221-A134-4668E8463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2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AF4F-3943-491D-9CD2-0CB1C3B6D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1B89-5A30-4309-B0DA-5B2077F4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116F-92D0-46C2-AC2C-24A9E926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DFC9-D0BB-409D-853E-5A5042D4A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5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224E-0CC0-4BB5-9322-74CEDFAE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9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81FA-AAB1-42E9-9F45-FFEFC1DEA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0254-C4A8-48DA-9272-9B18D1823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C98DF-DD8A-4C5A-A8F4-D03891E87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2FE8-D86F-4498-B124-B35655457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9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3A7D53-64B3-43DF-85C0-78BBD7006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0.png"/><Relationship Id="rId5" Type="http://schemas.openxmlformats.org/officeDocument/2006/relationships/image" Target="../media/image40.png"/><Relationship Id="rId4" Type="http://schemas.openxmlformats.org/officeDocument/2006/relationships/image" Target="../media/image7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2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84.png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008605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Замечательные точки и линии треугольника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5—6, 7—9 и 10—11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64855" cy="2124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Продолжим медиану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отложим отрезок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D</a:t>
                </a:r>
                <a:r>
                  <a:rPr lang="ru-RU" dirty="0"/>
                  <a:t>, равный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Треугольники </a:t>
                </a:r>
                <a:r>
                  <a:rPr lang="en-US" i="1" dirty="0"/>
                  <a:t>AC</a:t>
                </a:r>
                <a:r>
                  <a:rPr lang="en-US" baseline="-25000" dirty="0"/>
                  <a:t>1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BC</a:t>
                </a:r>
                <a:r>
                  <a:rPr lang="en-US" baseline="-25000" dirty="0"/>
                  <a:t>1</a:t>
                </a:r>
                <a:r>
                  <a:rPr lang="en-US" i="1" dirty="0"/>
                  <a:t>C </a:t>
                </a:r>
                <a:r>
                  <a:rPr lang="ru-RU" dirty="0"/>
                  <a:t>равны по двум сторонам и углу между ними. Следовательно,</a:t>
                </a:r>
                <a:r>
                  <a:rPr lang="en-US" dirty="0"/>
                  <a:t> </a:t>
                </a:r>
                <a:r>
                  <a:rPr lang="en-US" i="1" dirty="0"/>
                  <a:t>AD = BC</a:t>
                </a:r>
                <a:r>
                  <a:rPr lang="en-US" dirty="0"/>
                  <a:t>. </a:t>
                </a:r>
                <a:r>
                  <a:rPr lang="ru-RU" dirty="0"/>
                  <a:t>Из неравенства треугольника, применённого к треугольнику </a:t>
                </a:r>
                <a:r>
                  <a:rPr lang="en-US" i="1" dirty="0"/>
                  <a:t>ACD</a:t>
                </a:r>
                <a:r>
                  <a:rPr lang="en-US" dirty="0"/>
                  <a:t>, </a:t>
                </a:r>
                <a:r>
                  <a:rPr lang="ru-RU" dirty="0"/>
                  <a:t>следует, что </a:t>
                </a:r>
                <a:r>
                  <a:rPr lang="en-US" i="1" dirty="0"/>
                  <a:t>CD &lt; AC + AD</a:t>
                </a:r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ru-RU" i="1" dirty="0"/>
                  <a:t>СС</a:t>
                </a:r>
                <a:r>
                  <a:rPr lang="ru-RU" baseline="-25000" dirty="0"/>
                  <a:t>1</a:t>
                </a:r>
                <a:r>
                  <a:rPr lang="ru-RU" dirty="0"/>
                  <a:t> </a:t>
                </a:r>
                <a:r>
                  <a:rPr lang="en-US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64855" cy="2124684"/>
              </a:xfrm>
              <a:prstGeom prst="rect">
                <a:avLst/>
              </a:prstGeom>
              <a:blipFill>
                <a:blip r:embed="rId3"/>
                <a:stretch>
                  <a:fillRect l="-998" t="-2292" r="-998" b="-2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204864"/>
            <a:ext cx="2808608" cy="42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7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911" y="23620"/>
            <a:ext cx="91648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Теорема. </a:t>
            </a:r>
            <a:r>
              <a:rPr lang="ru-RU" sz="2800" dirty="0"/>
              <a:t>Медианы треугольника пересекаются в одной точке и делятся этой точкой в отношении 2:1, считая от вершины.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888432" cy="286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FA2B24F-3CEA-3ACB-BAF1-3A6206A5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1" y="5157192"/>
            <a:ext cx="916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Эту теорему можно проиллюстрировать в компьютерной программе </a:t>
            </a:r>
            <a:r>
              <a:rPr lang="en-US" sz="2800" dirty="0"/>
              <a:t>GeoGebra.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87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830" y="0"/>
            <a:ext cx="916485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	Доказательство. </a:t>
            </a:r>
            <a:r>
              <a:rPr lang="ru-RU" dirty="0"/>
              <a:t>Через точку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проведём прямую, параллельную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ru-RU" dirty="0"/>
              <a:t>, и обозначим </a:t>
            </a:r>
            <a:r>
              <a:rPr lang="en-US" i="1" dirty="0"/>
              <a:t>A’ </a:t>
            </a:r>
            <a:r>
              <a:rPr lang="ru-RU" dirty="0"/>
              <a:t>её</a:t>
            </a:r>
            <a:r>
              <a:rPr lang="en-US" dirty="0"/>
              <a:t> </a:t>
            </a:r>
            <a:r>
              <a:rPr lang="ru-RU" dirty="0"/>
              <a:t>точку пересечения со стороной </a:t>
            </a:r>
            <a:r>
              <a:rPr lang="en-US" i="1" dirty="0"/>
              <a:t>BC</a:t>
            </a:r>
            <a:r>
              <a:rPr lang="ru-RU" dirty="0"/>
              <a:t>. </a:t>
            </a:r>
            <a:r>
              <a:rPr lang="ru-RU" i="1" dirty="0"/>
              <a:t>С</a:t>
            </a:r>
            <a:r>
              <a:rPr lang="ru-RU" baseline="-25000" dirty="0"/>
              <a:t>1</a:t>
            </a:r>
            <a:r>
              <a:rPr lang="en-US" i="1" dirty="0"/>
              <a:t>A’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следовательно, </a:t>
            </a:r>
            <a:r>
              <a:rPr lang="en-US" i="1" dirty="0"/>
              <a:t>BA’ = A’A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r>
              <a:rPr lang="ru-RU" dirty="0"/>
              <a:t>Так как </a:t>
            </a:r>
            <a:r>
              <a:rPr lang="en-US" i="1" dirty="0"/>
              <a:t>CA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ru-RU" dirty="0"/>
              <a:t>то </a:t>
            </a:r>
            <a:r>
              <a:rPr lang="en-US" i="1" dirty="0"/>
              <a:t>CA</a:t>
            </a:r>
            <a:r>
              <a:rPr lang="en-US" baseline="-25000" dirty="0"/>
              <a:t>1</a:t>
            </a:r>
            <a:r>
              <a:rPr lang="en-US" dirty="0"/>
              <a:t> = 2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A’</a:t>
            </a:r>
            <a:r>
              <a:rPr lang="en-US" dirty="0"/>
              <a:t>. </a:t>
            </a:r>
            <a:r>
              <a:rPr lang="ru-RU" dirty="0"/>
              <a:t>Из теоремы о пропорциональных отрезках следует, что </a:t>
            </a:r>
            <a:r>
              <a:rPr lang="en-US" i="1" dirty="0"/>
              <a:t>CM = </a:t>
            </a:r>
            <a:r>
              <a:rPr lang="en-US" dirty="0"/>
              <a:t>2</a:t>
            </a:r>
            <a:r>
              <a:rPr lang="en-US" i="1" dirty="0"/>
              <a:t>MC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т. е. медиана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делит медиану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в отношении 2:1, считая от вершины.</a:t>
            </a:r>
            <a:endParaRPr lang="en-US" dirty="0"/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ru-RU" dirty="0"/>
              <a:t>Аналогично доказывается, что медиана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делит медиану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в отношении 2:1. Следовательно, медианы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пересекаются в одной точке и делятся в ней в отношении 2:1.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53" y="3645024"/>
            <a:ext cx="3672408" cy="27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42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" y="18225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Докажите, что м</a:t>
            </a:r>
            <a:r>
              <a:rPr lang="ru-RU" sz="2800" dirty="0">
                <a:cs typeface="Times New Roman" pitchFamily="18" charset="0"/>
              </a:rPr>
              <a:t>едиана прямоугольного треугольника, проведенная из вершины прямого угла, равна половине гипотенузы.</a:t>
            </a:r>
            <a:r>
              <a:rPr lang="ru-RU" sz="2800" dirty="0"/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34" y="1628800"/>
            <a:ext cx="4639111" cy="23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9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0" y="32284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Решение. </a:t>
            </a:r>
            <a:r>
              <a:rPr lang="ru-RU" sz="2800" dirty="0">
                <a:cs typeface="Times New Roman" pitchFamily="18" charset="0"/>
              </a:rPr>
              <a:t>Опишем около 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окружность. Её центром будет середина </a:t>
            </a:r>
            <a:r>
              <a:rPr lang="en-US" sz="2800" i="1" dirty="0">
                <a:cs typeface="Times New Roman" pitchFamily="18" charset="0"/>
              </a:rPr>
              <a:t>D </a:t>
            </a:r>
            <a:r>
              <a:rPr lang="ru-RU" sz="2800" dirty="0">
                <a:cs typeface="Times New Roman" pitchFamily="18" charset="0"/>
              </a:rPr>
              <a:t>гипотенузы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ru-RU" sz="2800" dirty="0">
                <a:cs typeface="Times New Roman" pitchFamily="18" charset="0"/>
              </a:rPr>
              <a:t>Медиана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равна радиусу этой окружности и равна половине гипотенузы.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7543"/>
            <a:ext cx="3709807" cy="325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8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9988" y="18864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Докажите, что е</a:t>
            </a:r>
            <a:r>
              <a:rPr lang="ru-RU" sz="2800" dirty="0">
                <a:cs typeface="Times New Roman" pitchFamily="18" charset="0"/>
              </a:rPr>
              <a:t>сли медиана треугольника равна половине стороны, к которой она проведена, то этот треугольник прямоугольный.</a:t>
            </a:r>
            <a:r>
              <a:rPr lang="ru-RU" sz="28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639111" cy="23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2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sz="2800" dirty="0">
                <a:cs typeface="Times New Roman" pitchFamily="18" charset="0"/>
              </a:rPr>
              <a:t>В этом случае основание </a:t>
            </a:r>
            <a:r>
              <a:rPr lang="en-US" sz="2800" i="1" dirty="0">
                <a:cs typeface="Times New Roman" pitchFamily="18" charset="0"/>
              </a:rPr>
              <a:t>D </a:t>
            </a:r>
            <a:r>
              <a:rPr lang="ru-RU" sz="2800" dirty="0">
                <a:cs typeface="Times New Roman" pitchFamily="18" charset="0"/>
              </a:rPr>
              <a:t>медианы равноудалено от вершин треугольника и, следовательно, является центром описанной окружности. Угол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опирается на диаметр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следовательно, равен 90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0062"/>
            <a:ext cx="3408259" cy="299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99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-13215"/>
                <a:ext cx="9144000" cy="1414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Теорема*. </a:t>
                </a:r>
                <a:r>
                  <a:rPr lang="ru-RU" dirty="0"/>
                  <a:t>Пусть в треугольнике </a:t>
                </a:r>
                <a:r>
                  <a:rPr lang="en-US" i="1" dirty="0"/>
                  <a:t>ABC</a:t>
                </a:r>
                <a:r>
                  <a:rPr lang="en-US" dirty="0"/>
                  <a:t> </a:t>
                </a:r>
                <a:r>
                  <a:rPr lang="en-US" i="1" dirty="0"/>
                  <a:t>AB</a:t>
                </a:r>
                <a:r>
                  <a:rPr lang="ru-RU" i="1" dirty="0"/>
                  <a:t> = </a:t>
                </a:r>
                <a:r>
                  <a:rPr lang="en-US" i="1" dirty="0"/>
                  <a:t>c</a:t>
                </a:r>
                <a:r>
                  <a:rPr lang="ru-RU" dirty="0"/>
                  <a:t>,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Тогда для медианы </a:t>
                </a:r>
                <a:r>
                  <a:rPr lang="en-US" i="1" dirty="0"/>
                  <a:t>CD = m</a:t>
                </a:r>
                <a:r>
                  <a:rPr lang="en-US" i="1" baseline="-25000" dirty="0"/>
                  <a:t>c</a:t>
                </a:r>
                <a:r>
                  <a:rPr lang="ru-RU" dirty="0"/>
                  <a:t> этого треугольника имеет место формула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3215"/>
                <a:ext cx="9144000" cy="1414105"/>
              </a:xfrm>
              <a:prstGeom prst="rect">
                <a:avLst/>
              </a:prstGeom>
              <a:blipFill>
                <a:blip r:embed="rId3"/>
                <a:stretch>
                  <a:fillRect l="-1000" r="-1000" b="-34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9627" y="3933056"/>
                <a:ext cx="9144000" cy="1097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dirty="0"/>
                  <a:t>По теореме косинусов, применённой к треугольнику </a:t>
                </a:r>
                <a:r>
                  <a:rPr lang="en-US" i="1" dirty="0"/>
                  <a:t>ACD</a:t>
                </a:r>
                <a:r>
                  <a:rPr lang="ru-RU" dirty="0"/>
                  <a:t>, имеем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𝐴𝐷𝐶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7" y="3933056"/>
                <a:ext cx="9144000" cy="1097288"/>
              </a:xfrm>
              <a:prstGeom prst="rect">
                <a:avLst/>
              </a:prstGeom>
              <a:blipFill>
                <a:blip r:embed="rId4"/>
                <a:stretch>
                  <a:fillRect l="-1067" r="-1000" b="-4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3535"/>
            <a:ext cx="2952328" cy="23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9625" y="4931382"/>
                <a:ext cx="9144000" cy="1926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/>
                  <a:t>	Аналогично, по теореме косинусов, применённой к треугольнику </a:t>
                </a:r>
                <a:r>
                  <a:rPr lang="en-US" i="1" dirty="0"/>
                  <a:t>ACD</a:t>
                </a:r>
                <a:r>
                  <a:rPr lang="ru-RU" dirty="0"/>
                  <a:t>, имеем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𝐷𝐶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Складывая эти равенства и учитывая, что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𝐵𝐷𝐶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получим требуемое 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5" y="4931382"/>
                <a:ext cx="9144000" cy="1926618"/>
              </a:xfrm>
              <a:prstGeom prst="rect">
                <a:avLst/>
              </a:prstGeom>
              <a:blipFill>
                <a:blip r:embed="rId6"/>
                <a:stretch>
                  <a:fillRect l="-1000" t="-2532" r="-1067" b="-2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7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764704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Теорема*. </a:t>
            </a:r>
            <a:r>
              <a:rPr lang="ru-RU" dirty="0"/>
              <a:t>Сумма квадратов диагоналей параллелограмма равна сумме квадратов всех его сторон.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625" y="310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ru-RU" dirty="0"/>
              <a:t>	Доказательство этой теоремы можно вывести из следующего важного свойства параллелограмма.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57256"/>
            <a:ext cx="3312368" cy="18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3476919"/>
                <a:ext cx="9144000" cy="2795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По теореме косинусов, применённой к треугольникам </a:t>
                </a:r>
                <a:r>
                  <a:rPr lang="en-US" i="1" dirty="0"/>
                  <a:t>ABC</a:t>
                </a:r>
                <a:r>
                  <a:rPr lang="ru-RU" i="1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ABD</a:t>
                </a:r>
                <a:r>
                  <a:rPr lang="ru-RU" dirty="0"/>
                  <a:t>, имеем </a:t>
                </a:r>
                <a:endParaRPr lang="en-US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𝐴𝐵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𝐴𝐵𝐶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𝐴𝐷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𝐴𝐵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𝐴𝐷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𝐵𝐴𝐷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/>
                  <a:cs typeface="Times New Roman" pitchFamily="18" charset="0"/>
                </a:endParaRPr>
              </a:p>
              <a:p>
                <a:pPr algn="just"/>
                <a:r>
                  <a:rPr lang="ru-RU" dirty="0"/>
                  <a:t>	Складывая эти равенства и учитывая, что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𝐴𝐵𝐶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𝐵𝐴𝐷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получаем требуемое равенство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76919"/>
                <a:ext cx="9144000" cy="2795702"/>
              </a:xfrm>
              <a:prstGeom prst="rect">
                <a:avLst/>
              </a:prstGeom>
              <a:blipFill>
                <a:blip r:embed="rId4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612" y="0"/>
            <a:ext cx="91263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Стороны равнобедренного треугольника  равны 5, 5, 6. Найдите медиану, проведённую к боковой стороне.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24136"/>
            <a:ext cx="3722471" cy="25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A334E0F-656B-2C90-1371-30932DA230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232" y="4437112"/>
                <a:ext cx="9126354" cy="1588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</a:t>
                </a:r>
                <a:r>
                  <a:rPr lang="en-US" dirty="0">
                    <a:cs typeface="Times New Roman" pitchFamily="18" charset="0"/>
                  </a:rPr>
                  <a:t>5, </a:t>
                </a:r>
                <a:r>
                  <a:rPr lang="en-US" i="1" dirty="0">
                    <a:cs typeface="Times New Roman" pitchFamily="18" charset="0"/>
                  </a:rPr>
                  <a:t>b = </a:t>
                </a:r>
                <a:r>
                  <a:rPr lang="en-US" dirty="0">
                    <a:cs typeface="Times New Roman" pitchFamily="18" charset="0"/>
                  </a:rPr>
                  <a:t>6,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= 5.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A334E0F-656B-2C90-1371-30932DA23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4437112"/>
                <a:ext cx="9126354" cy="1588063"/>
              </a:xfrm>
              <a:prstGeom prst="rect">
                <a:avLst/>
              </a:prstGeom>
              <a:blipFill>
                <a:blip r:embed="rId4"/>
                <a:stretch>
                  <a:fillRect l="-10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1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30306"/>
            <a:ext cx="3827656" cy="251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4067597"/>
                <a:ext cx="9126354" cy="1504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</a:t>
                </a:r>
                <a:r>
                  <a:rPr lang="en-US" dirty="0">
                    <a:cs typeface="Times New Roman" pitchFamily="18" charset="0"/>
                  </a:rPr>
                  <a:t>5, </a:t>
                </a:r>
                <a:r>
                  <a:rPr lang="en-US" i="1" dirty="0">
                    <a:cs typeface="Times New Roman" pitchFamily="18" charset="0"/>
                  </a:rPr>
                  <a:t>b = </a:t>
                </a:r>
                <a:r>
                  <a:rPr lang="en-US" dirty="0">
                    <a:cs typeface="Times New Roman" pitchFamily="18" charset="0"/>
                  </a:rPr>
                  <a:t>7,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= 6.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4067597"/>
                <a:ext cx="9126354" cy="1504771"/>
              </a:xfrm>
              <a:prstGeom prst="rect">
                <a:avLst/>
              </a:prstGeom>
              <a:blipFill>
                <a:blip r:embed="rId4"/>
                <a:stretch>
                  <a:fillRect l="-1002" b="-28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>
            <a:extLst>
              <a:ext uri="{FF2B5EF4-FFF2-40B4-BE49-F238E27FC236}">
                <a16:creationId xmlns:a16="http://schemas.microsoft.com/office/drawing/2014/main" id="{23DFCC11-5B02-A849-19FB-00089B068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263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Стороны треугольника  равны 5, 6, 7. Найдите медиану, проведённую к стороне, равной 6. 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3933056"/>
                <a:ext cx="9126354" cy="1352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</a:t>
                </a:r>
                <a:r>
                  <a:rPr lang="en-US" dirty="0">
                    <a:cs typeface="Times New Roman" pitchFamily="18" charset="0"/>
                  </a:rPr>
                  <a:t>24, </a:t>
                </a:r>
                <a:r>
                  <a:rPr lang="en-US" i="1" dirty="0">
                    <a:cs typeface="Times New Roman" pitchFamily="18" charset="0"/>
                  </a:rPr>
                  <a:t>b = </a:t>
                </a:r>
                <a:r>
                  <a:rPr lang="en-US" dirty="0">
                    <a:cs typeface="Times New Roman" pitchFamily="18" charset="0"/>
                  </a:rPr>
                  <a:t>10, </a:t>
                </a:r>
                <a:r>
                  <a:rPr lang="en-US" i="1" dirty="0"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= 13.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dirty="0">
                    <a:cs typeface="Times New Roman" pitchFamily="18" charset="0"/>
                  </a:rPr>
                  <a:t>676,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 = </a:t>
                </a:r>
                <a:r>
                  <a:rPr lang="en-US" dirty="0">
                    <a:cs typeface="Times New Roman" pitchFamily="18" charset="0"/>
                  </a:rPr>
                  <a:t>26.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3933056"/>
                <a:ext cx="9126354" cy="1352550"/>
              </a:xfrm>
              <a:prstGeom prst="rect">
                <a:avLst/>
              </a:prstGeom>
              <a:blipFill>
                <a:blip r:embed="rId3"/>
                <a:stretch>
                  <a:fillRect l="-1002" r="-1069" b="-9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1135"/>
            <a:ext cx="4849614" cy="203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6CC3D5F-F482-F088-D363-DFA80C0F3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718"/>
            <a:ext cx="912635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800" dirty="0"/>
              <a:t>	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BC = </a:t>
            </a:r>
            <a:r>
              <a:rPr lang="en-US" dirty="0"/>
              <a:t>24, </a:t>
            </a:r>
            <a:r>
              <a:rPr lang="ru-RU" dirty="0"/>
              <a:t>медиана </a:t>
            </a:r>
            <a:r>
              <a:rPr lang="en-US" i="1" dirty="0"/>
              <a:t>CM </a:t>
            </a:r>
            <a:r>
              <a:rPr lang="ru-RU" dirty="0"/>
              <a:t>равна 1</a:t>
            </a:r>
            <a:r>
              <a:rPr lang="en-US" dirty="0"/>
              <a:t>3</a:t>
            </a:r>
            <a:r>
              <a:rPr lang="ru-RU" dirty="0"/>
              <a:t>. Найдите сторону </a:t>
            </a:r>
            <a:r>
              <a:rPr lang="en-US" i="1" dirty="0"/>
              <a:t>AB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4653136"/>
                <a:ext cx="9126354" cy="1391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b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cs typeface="Times New Roman" pitchFamily="18" charset="0"/>
                  </a:rPr>
                  <a:t>a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dirty="0">
                    <a:cs typeface="Times New Roman" pitchFamily="18" charset="0"/>
                  </a:rPr>
                  <a:t>16,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 = </a:t>
                </a:r>
                <a:r>
                  <a:rPr lang="en-US" dirty="0">
                    <a:cs typeface="Times New Roman" pitchFamily="18" charset="0"/>
                  </a:rPr>
                  <a:t>4.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4653136"/>
                <a:ext cx="9126354" cy="1391086"/>
              </a:xfrm>
              <a:prstGeom prst="rect">
                <a:avLst/>
              </a:prstGeom>
              <a:blipFill>
                <a:blip r:embed="rId3"/>
                <a:stretch>
                  <a:fillRect l="-1002" r="-1069" b="-87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49404"/>
            <a:ext cx="2911028" cy="28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BF402B-4720-A5D2-97FD-B572D5655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2" y="69721"/>
                <a:ext cx="9126354" cy="1396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3200" dirty="0"/>
                  <a:t>	</a:t>
                </a:r>
                <a:r>
                  <a:rPr lang="ru-RU" dirty="0"/>
                  <a:t>В равнобедренном треугольнике с боковой</a:t>
                </a:r>
                <a:r>
                  <a:rPr lang="en-US" dirty="0"/>
                  <a:t> </a:t>
                </a:r>
                <a:r>
                  <a:rPr lang="ru-RU" dirty="0"/>
                  <a:t>стороной, равной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, проведена медиана к боковой стороне. Найдите основание</a:t>
                </a:r>
                <a:r>
                  <a:rPr lang="en-US" dirty="0"/>
                  <a:t> </a:t>
                </a:r>
                <a:r>
                  <a:rPr lang="ru-RU" dirty="0"/>
                  <a:t>треугольника, если медиана 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BF402B-4720-A5D2-97FD-B572D5655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2" y="69721"/>
                <a:ext cx="9126354" cy="1396793"/>
              </a:xfrm>
              <a:prstGeom prst="rect">
                <a:avLst/>
              </a:prstGeom>
              <a:blipFill>
                <a:blip r:embed="rId5"/>
                <a:stretch>
                  <a:fillRect l="-1069" r="-1002" b="-86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4509120"/>
                <a:ext cx="9126354" cy="1391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b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c =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Times New Roman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i="1" dirty="0">
                    <a:cs typeface="Times New Roman" pitchFamily="18" charset="0"/>
                  </a:rPr>
                  <a:t>. m</a:t>
                </a:r>
                <a:r>
                  <a:rPr lang="en-US" i="1" baseline="-25000" dirty="0">
                    <a:cs typeface="Times New Roman" pitchFamily="18" charset="0"/>
                  </a:rPr>
                  <a:t>a</a:t>
                </a:r>
                <a:r>
                  <a:rPr lang="en-US" dirty="0">
                    <a:cs typeface="Times New Roman" pitchFamily="18" charset="0"/>
                  </a:rPr>
                  <a:t> = 5.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a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 = b</a:t>
                </a:r>
                <a:r>
                  <a:rPr lang="en-US" baseline="30000" dirty="0">
                    <a:cs typeface="Times New Roman" pitchFamily="18" charset="0"/>
                  </a:rPr>
                  <a:t>2 </a:t>
                </a:r>
                <a:r>
                  <a:rPr lang="en-US" dirty="0">
                    <a:cs typeface="Times New Roman" pitchFamily="18" charset="0"/>
                  </a:rPr>
                  <a:t>= 36,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a = b = </a:t>
                </a:r>
                <a:r>
                  <a:rPr lang="en-US" dirty="0">
                    <a:cs typeface="Times New Roman" pitchFamily="18" charset="0"/>
                  </a:rPr>
                  <a:t>6.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4509120"/>
                <a:ext cx="9126354" cy="1391086"/>
              </a:xfrm>
              <a:prstGeom prst="rect">
                <a:avLst/>
              </a:prstGeom>
              <a:blipFill>
                <a:blip r:embed="rId3"/>
                <a:stretch>
                  <a:fillRect l="-1002" r="-1069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78077"/>
            <a:ext cx="3096344" cy="27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68733786-48FA-1976-0B99-941C2D1D1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126354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3200" dirty="0"/>
                  <a:t>	</a:t>
                </a:r>
                <a:r>
                  <a:rPr lang="ru-RU" dirty="0"/>
                  <a:t>Основание равнобедренного треугольника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, а медиана, проведённая к боковой стороне, равна 5. Найдите боковые стороны.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68733786-48FA-1976-0B99-941C2D1D1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126354" cy="1323439"/>
              </a:xfrm>
              <a:prstGeom prst="rect">
                <a:avLst/>
              </a:prstGeom>
              <a:blipFill>
                <a:blip r:embed="rId5"/>
                <a:stretch>
                  <a:fillRect l="-1002" r="-1002" b="-96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7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Биссектрисы треугольника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83671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	Теорема. </a:t>
            </a:r>
            <a:r>
              <a:rPr lang="ru-RU" sz="2800" dirty="0">
                <a:cs typeface="Times New Roman" pitchFamily="18" charset="0"/>
              </a:rPr>
              <a:t>Биссектрисы треугольника пересекаются в одной точке – центре вписанной окружности</a:t>
            </a:r>
            <a:r>
              <a:rPr lang="ru-RU" sz="2800" dirty="0"/>
              <a:t>.</a:t>
            </a:r>
            <a:r>
              <a:rPr lang="ru-RU" sz="3200" dirty="0">
                <a:cs typeface="Times New Roman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70299"/>
            <a:ext cx="52595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0ADA1DA-B53A-151B-F48A-1DD718AE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1" y="5634633"/>
            <a:ext cx="916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Эту теорему можно проиллюстрировать в компьютерной программе </a:t>
            </a:r>
            <a:r>
              <a:rPr lang="en-US" sz="2800" dirty="0"/>
              <a:t>GeoGebra.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7901"/>
            <a:ext cx="919627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Биссектриса </a:t>
            </a:r>
            <a:r>
              <a:rPr lang="en-US" i="1" dirty="0"/>
              <a:t>CD </a:t>
            </a:r>
            <a:r>
              <a:rPr lang="ru-RU" dirty="0"/>
              <a:t>треугольника лежит между медианой</a:t>
            </a:r>
            <a:r>
              <a:rPr lang="en-US" dirty="0"/>
              <a:t> </a:t>
            </a:r>
            <a:r>
              <a:rPr lang="en-US" i="1" dirty="0"/>
              <a:t>CM</a:t>
            </a:r>
            <a:r>
              <a:rPr lang="ru-RU" dirty="0"/>
              <a:t> и высотой</a:t>
            </a:r>
            <a:r>
              <a:rPr lang="en-US" dirty="0"/>
              <a:t> </a:t>
            </a:r>
            <a:r>
              <a:rPr lang="en-US" i="1" dirty="0"/>
              <a:t>CH</a:t>
            </a:r>
            <a:r>
              <a:rPr lang="ru-RU" dirty="0"/>
              <a:t>, проведёнными из той же вершины.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1DD3ED-3C3F-C49E-0BA8-2877DF29B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65" y="1709497"/>
            <a:ext cx="4801270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36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" y="-67038"/>
            <a:ext cx="906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Может ли одна биссектриса треугольника проходить через середину другой?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1793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47F1308-8B20-2448-9822-0694C47F4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535" y="4005064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Решение: </a:t>
            </a:r>
            <a:r>
              <a:rPr lang="ru-RU" dirty="0"/>
              <a:t>Предположим, что биссектриса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проходит через середину </a:t>
            </a:r>
            <a:r>
              <a:rPr lang="en-US" i="1" dirty="0"/>
              <a:t>O </a:t>
            </a:r>
            <a:r>
              <a:rPr lang="ru-RU" dirty="0"/>
              <a:t>биссектрисы </a:t>
            </a:r>
            <a:r>
              <a:rPr lang="en-US" i="1" dirty="0"/>
              <a:t>BB</a:t>
            </a:r>
            <a:r>
              <a:rPr lang="ru-RU" baseline="-25000" dirty="0"/>
              <a:t>1</a:t>
            </a:r>
            <a:r>
              <a:rPr lang="ru-RU" dirty="0"/>
              <a:t>. Тогда </a:t>
            </a:r>
            <a:r>
              <a:rPr lang="en-US" i="1" dirty="0"/>
              <a:t>AO</a:t>
            </a:r>
            <a:r>
              <a:rPr lang="en-US" dirty="0"/>
              <a:t> </a:t>
            </a:r>
            <a:r>
              <a:rPr lang="ru-RU" dirty="0"/>
              <a:t>является медианой, следовательно, высотой треугольника </a:t>
            </a:r>
            <a:r>
              <a:rPr lang="en-US" i="1" dirty="0"/>
              <a:t>ABB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endParaRPr lang="ru-RU" dirty="0"/>
          </a:p>
          <a:p>
            <a:pPr algn="just" eaLnBrk="1" hangingPunct="1">
              <a:spcBef>
                <a:spcPts val="0"/>
              </a:spcBef>
            </a:pPr>
            <a:r>
              <a:rPr lang="ru-RU" dirty="0"/>
              <a:t>	В прямоугольном треугольнике </a:t>
            </a:r>
            <a:r>
              <a:rPr lang="en-US" i="1" dirty="0"/>
              <a:t>ABO </a:t>
            </a:r>
            <a:r>
              <a:rPr lang="ru-RU" dirty="0"/>
              <a:t>сумма углов </a:t>
            </a:r>
            <a:r>
              <a:rPr lang="en-US" i="1" dirty="0"/>
              <a:t>A </a:t>
            </a:r>
            <a:r>
              <a:rPr lang="ru-RU" dirty="0"/>
              <a:t>и</a:t>
            </a:r>
            <a:r>
              <a:rPr lang="en-US" i="1" dirty="0"/>
              <a:t> B</a:t>
            </a:r>
            <a:r>
              <a:rPr lang="ru-RU" i="1" dirty="0"/>
              <a:t> </a:t>
            </a:r>
            <a:r>
              <a:rPr lang="ru-RU" dirty="0"/>
              <a:t>равна 90</a:t>
            </a:r>
            <a:r>
              <a:rPr lang="ru-RU" baseline="30000" dirty="0"/>
              <a:t>о</a:t>
            </a:r>
            <a:r>
              <a:rPr lang="ru-RU" dirty="0"/>
              <a:t>. Следовательно, в треугольнике </a:t>
            </a:r>
            <a:r>
              <a:rPr lang="en-US" i="1" dirty="0"/>
              <a:t>ABC </a:t>
            </a:r>
            <a:r>
              <a:rPr lang="ru-RU" dirty="0"/>
              <a:t>сумма углов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равна 180</a:t>
            </a:r>
            <a:r>
              <a:rPr lang="ru-RU" baseline="30000" dirty="0"/>
              <a:t>о</a:t>
            </a:r>
            <a:r>
              <a:rPr lang="ru-RU" dirty="0"/>
              <a:t>, что невозможно. Таким образом, </a:t>
            </a:r>
            <a:r>
              <a:rPr lang="ru-RU" dirty="0">
                <a:cs typeface="Times New Roman" pitchFamily="18" charset="0"/>
              </a:rPr>
              <a:t>одна биссектриса треугольника </a:t>
            </a:r>
            <a:r>
              <a:rPr lang="ru-RU" dirty="0"/>
              <a:t>не может </a:t>
            </a:r>
            <a:r>
              <a:rPr lang="ru-RU" dirty="0">
                <a:cs typeface="Times New Roman" pitchFamily="18" charset="0"/>
              </a:rPr>
              <a:t>проходить через середину другой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7901"/>
            <a:ext cx="9196270" cy="163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В прямоугольном треугольнике </a:t>
            </a:r>
            <a:r>
              <a:rPr lang="ru-RU" i="1" dirty="0"/>
              <a:t>ABC </a:t>
            </a:r>
            <a:r>
              <a:rPr lang="ru-RU" dirty="0"/>
              <a:t>из вершины прямого угла </a:t>
            </a:r>
            <a:r>
              <a:rPr lang="ru-RU" i="1" dirty="0"/>
              <a:t>C </a:t>
            </a:r>
            <a:r>
              <a:rPr lang="ru-RU" dirty="0"/>
              <a:t>проведены медиана </a:t>
            </a:r>
            <a:r>
              <a:rPr lang="ru-RU" i="1" dirty="0"/>
              <a:t>C</a:t>
            </a:r>
            <a:r>
              <a:rPr lang="en-US" i="1" dirty="0"/>
              <a:t>D</a:t>
            </a:r>
            <a:r>
              <a:rPr lang="ru-RU" i="1" dirty="0"/>
              <a:t> </a:t>
            </a:r>
            <a:r>
              <a:rPr lang="ru-RU" dirty="0"/>
              <a:t>и высота </a:t>
            </a:r>
            <a:r>
              <a:rPr lang="ru-RU" i="1" dirty="0"/>
              <a:t>C</a:t>
            </a:r>
            <a:r>
              <a:rPr lang="en-US" i="1" dirty="0"/>
              <a:t>E</a:t>
            </a:r>
            <a:r>
              <a:rPr lang="ru-RU" dirty="0"/>
              <a:t>.  Докажите, что биссектриса </a:t>
            </a:r>
            <a:r>
              <a:rPr lang="ru-RU" i="1" dirty="0"/>
              <a:t>C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является также биссектрисой треугольника </a:t>
            </a:r>
            <a:r>
              <a:rPr lang="en-US" i="1" dirty="0"/>
              <a:t>CDE</a:t>
            </a:r>
            <a:r>
              <a:rPr lang="en-US" dirty="0"/>
              <a:t>.</a:t>
            </a:r>
            <a:r>
              <a:rPr lang="ru-RU" dirty="0"/>
              <a:t>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149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FE8C23-1F16-F9FE-9B1E-91F42B9D04E6}"/>
                  </a:ext>
                </a:extLst>
              </p:cNvPr>
              <p:cNvSpPr txBox="1"/>
              <p:nvPr/>
            </p:nvSpPr>
            <p:spPr>
              <a:xfrm>
                <a:off x="-13705" y="4941168"/>
                <a:ext cx="91231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𝐴𝐶𝐸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𝐵𝐶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dirty="0"/>
                  <a:t> Так как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𝐵𝐶𝐹</m:t>
                    </m:r>
                  </m:oMath>
                </a14:m>
                <a:r>
                  <a:rPr lang="ru-RU" dirty="0"/>
                  <a:t>, то из этого следует,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𝐸𝐶𝐹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𝐷𝐶𝐹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</a:t>
                </a:r>
                <a:r>
                  <a:rPr lang="en-US" dirty="0"/>
                  <a:t> </a:t>
                </a:r>
                <a:r>
                  <a:rPr lang="ru-RU" dirty="0"/>
                  <a:t>е. </a:t>
                </a:r>
                <a:r>
                  <a:rPr lang="en-US" i="1" dirty="0"/>
                  <a:t>CF </a:t>
                </a:r>
                <a:r>
                  <a:rPr lang="ru-RU" dirty="0"/>
                  <a:t>является биссектрисой треугольника </a:t>
                </a:r>
                <a:r>
                  <a:rPr lang="en-US" i="1" dirty="0"/>
                  <a:t>CDE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FE8C23-1F16-F9FE-9B1E-91F42B9D0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941168"/>
                <a:ext cx="9123145" cy="1200329"/>
              </a:xfrm>
              <a:prstGeom prst="rect">
                <a:avLst/>
              </a:prstGeom>
              <a:blipFill>
                <a:blip r:embed="rId4"/>
                <a:stretch>
                  <a:fillRect t="-4082" r="-1003" b="-1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9792" y="0"/>
            <a:ext cx="907420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Теорема. </a:t>
            </a:r>
            <a:r>
              <a:rPr lang="ru-RU" dirty="0"/>
              <a:t>Б</a:t>
            </a:r>
            <a:r>
              <a:rPr lang="ru-RU" dirty="0">
                <a:cs typeface="Times New Roman" pitchFamily="18" charset="0"/>
              </a:rPr>
              <a:t>иссектриса угла треугольника делит противоположную сторону на части, пропорциональные прилежащим сторонам</a:t>
            </a:r>
            <a:r>
              <a:rPr lang="ru-RU" dirty="0"/>
              <a:t>, т. е. </a:t>
            </a:r>
            <a:r>
              <a:rPr lang="ru-RU" dirty="0">
                <a:cs typeface="Times New Roman" pitchFamily="18" charset="0"/>
              </a:rPr>
              <a:t>если </a:t>
            </a:r>
            <a:r>
              <a:rPr lang="ru-RU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 – биссектриса треугольника </a:t>
            </a:r>
            <a:r>
              <a:rPr lang="ru-RU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то </a:t>
            </a:r>
            <a:r>
              <a:rPr lang="ru-RU" i="1" dirty="0">
                <a:cs typeface="Times New Roman" pitchFamily="18" charset="0"/>
              </a:rPr>
              <a:t>AD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DB = AC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03028"/>
            <a:ext cx="4900404" cy="272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5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-16823" y="260648"/>
                <a:ext cx="9160823" cy="2465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/>
                  <a:t>Пусть </a:t>
                </a:r>
                <a:r>
                  <a:rPr lang="en-US" i="1" dirty="0"/>
                  <a:t>CD </a:t>
                </a:r>
                <a:r>
                  <a:rPr lang="ru-RU" dirty="0"/>
                  <a:t>– биссектриса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823" y="260648"/>
                <a:ext cx="9160823" cy="2465996"/>
              </a:xfrm>
              <a:prstGeom prst="rect">
                <a:avLst/>
              </a:prstGeom>
              <a:blipFill>
                <a:blip r:embed="rId3"/>
                <a:stretch>
                  <a:fillRect l="-998" t="-1980" r="-1065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48" y="2996952"/>
            <a:ext cx="369850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14796" y="260648"/>
                <a:ext cx="8993708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/>
                  <a:t>	</a:t>
                </a:r>
                <a:r>
                  <a:rPr lang="ru-RU" sz="2800" dirty="0"/>
                  <a:t>В прямоугольном треугольнике </a:t>
                </a:r>
                <a:r>
                  <a:rPr lang="en-US" sz="2800" i="1" dirty="0"/>
                  <a:t>ABC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2800" dirty="0"/>
                  <a:t>) </a:t>
                </a:r>
                <a:r>
                  <a:rPr lang="en-US" sz="2800" i="1" dirty="0"/>
                  <a:t>AC = </a:t>
                </a:r>
                <a:r>
                  <a:rPr lang="en-US" sz="2800" dirty="0"/>
                  <a:t>8, </a:t>
                </a:r>
                <a:r>
                  <a:rPr lang="en-US" sz="2800" i="1" dirty="0"/>
                  <a:t>BC = </a:t>
                </a:r>
                <a:r>
                  <a:rPr lang="en-US" sz="2800" dirty="0"/>
                  <a:t>6. </a:t>
                </a:r>
                <a:r>
                  <a:rPr lang="ru-RU" sz="2800" dirty="0"/>
                  <a:t>Найдите биссектрису </a:t>
                </a:r>
                <a:r>
                  <a:rPr lang="en-US" sz="2800" i="1" dirty="0"/>
                  <a:t>BD</a:t>
                </a:r>
                <a:r>
                  <a:rPr lang="en-US" sz="2800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96" y="260648"/>
                <a:ext cx="8993708" cy="954107"/>
              </a:xfrm>
              <a:prstGeom prst="rect">
                <a:avLst/>
              </a:prstGeom>
              <a:blipFill>
                <a:blip r:embed="rId2"/>
                <a:stretch>
                  <a:fillRect l="-1424" t="-7051" r="-1356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628800"/>
            <a:ext cx="4025856" cy="32408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BA2370-462E-BD02-1A84-0E2DEEC40EF3}"/>
                  </a:ext>
                </a:extLst>
              </p:cNvPr>
              <p:cNvSpPr txBox="1"/>
              <p:nvPr/>
            </p:nvSpPr>
            <p:spPr>
              <a:xfrm>
                <a:off x="-13705" y="5181376"/>
                <a:ext cx="9123145" cy="93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en-US" i="1" dirty="0"/>
                  <a:t>AD </a:t>
                </a:r>
                <a:r>
                  <a:rPr lang="en-US" dirty="0"/>
                  <a:t>: </a:t>
                </a:r>
                <a:r>
                  <a:rPr lang="en-US" i="1" dirty="0"/>
                  <a:t>DC = </a:t>
                </a:r>
                <a:r>
                  <a:rPr lang="en-US" dirty="0"/>
                  <a:t>10 : 6.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:r>
                  <a:rPr lang="en-US" dirty="0"/>
                  <a:t>5, </a:t>
                </a:r>
                <a:r>
                  <a:rPr lang="en-US" i="1" dirty="0"/>
                  <a:t>DC = </a:t>
                </a:r>
                <a:r>
                  <a:rPr lang="en-US" dirty="0"/>
                  <a:t>3,. </a:t>
                </a:r>
                <a:r>
                  <a:rPr lang="ru-RU" dirty="0"/>
                  <a:t>По теореме Пифагора находим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BA2370-462E-BD02-1A84-0E2DEEC40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5181376"/>
                <a:ext cx="9123145" cy="931089"/>
              </a:xfrm>
              <a:prstGeom prst="rect">
                <a:avLst/>
              </a:prstGeom>
              <a:blipFill>
                <a:blip r:embed="rId4"/>
                <a:stretch>
                  <a:fillRect l="-1070" r="-1003" b="-14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9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</a:t>
                </a: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ru-RU" dirty="0">
                    <a:solidFill>
                      <a:srgbClr val="FF0000"/>
                    </a:solidFill>
                  </a:rPr>
                  <a:t>. </a:t>
                </a:r>
                <a:r>
                  <a:rPr lang="ru-RU" dirty="0"/>
                  <a:t>Пусть в треугольнике </a:t>
                </a:r>
                <a:r>
                  <a:rPr lang="en-US" i="1" dirty="0"/>
                  <a:t>ABC</a:t>
                </a:r>
                <a:r>
                  <a:rPr lang="en-US" dirty="0"/>
                  <a:t>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Тогда для биссектрисы </a:t>
                </a:r>
                <a:r>
                  <a:rPr lang="en-US" i="1" dirty="0"/>
                  <a:t>CD =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c</a:t>
                </a:r>
                <a:r>
                  <a:rPr lang="ru-RU" dirty="0"/>
                  <a:t> этого треугольника имеет место формула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/>
                      <m:t>где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blipFill>
                <a:blip r:embed="rId3"/>
                <a:stretch>
                  <a:fillRect l="-1000" r="-1000" b="-7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Умножим первое равенство на </a:t>
                </a:r>
                <a:r>
                  <a:rPr lang="en-US" sz="2000" i="1" dirty="0">
                    <a:cs typeface="Times New Roman" pitchFamily="18" charset="0"/>
                  </a:rPr>
                  <a:t>a</a:t>
                </a:r>
                <a:r>
                  <a:rPr lang="ru-RU" sz="2000" dirty="0">
                    <a:cs typeface="Times New Roman" pitchFamily="18" charset="0"/>
                  </a:rPr>
                  <a:t>, а второе – на </a:t>
                </a:r>
                <a:r>
                  <a:rPr lang="en-US" sz="2000" i="1" dirty="0">
                    <a:cs typeface="Times New Roman" pitchFamily="18" charset="0"/>
                  </a:rPr>
                  <a:t>b</a:t>
                </a:r>
                <a:r>
                  <a:rPr lang="en-US" sz="2000" dirty="0">
                    <a:cs typeface="Times New Roman" pitchFamily="18" charset="0"/>
                  </a:rPr>
                  <a:t>. </a:t>
                </a:r>
                <a:r>
                  <a:rPr lang="ru-RU" sz="2000" dirty="0">
                    <a:cs typeface="Times New Roman" pitchFamily="18" charset="0"/>
                  </a:rPr>
                  <a:t>Вычтем из первого полученного равенства второе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учтём равенство углов </a:t>
                </a:r>
                <a:r>
                  <a:rPr lang="en-US" sz="2000" i="1" dirty="0">
                    <a:cs typeface="Times New Roman" pitchFamily="18" charset="0"/>
                  </a:rPr>
                  <a:t>ACC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</a:t>
                </a:r>
                <a:r>
                  <a:rPr lang="en-US" sz="2000" i="1" dirty="0">
                    <a:cs typeface="Times New Roman" pitchFamily="18" charset="0"/>
                  </a:rPr>
                  <a:t>BCC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. 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Воспользуемся равенством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c”</a:t>
                </a:r>
                <a:r>
                  <a:rPr lang="ru-RU" sz="2000" dirty="0">
                    <a:cs typeface="Times New Roman" pitchFamily="18" charset="0"/>
                  </a:rPr>
                  <a:t>, получим равенство 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 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sz="20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′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Из которого в случае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cs typeface="Times New Roman" pitchFamily="18" charset="0"/>
                  </a:rPr>
                  <a:t>следует требуемое 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𝑎𝑏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	В случае </a:t>
                </a:r>
                <a:r>
                  <a:rPr lang="en-US" sz="2000" i="1" dirty="0">
                    <a:cs typeface="Times New Roman" pitchFamily="18" charset="0"/>
                  </a:rPr>
                  <a:t>a = b </a:t>
                </a:r>
                <a:r>
                  <a:rPr lang="ru-RU" sz="2000" dirty="0">
                    <a:cs typeface="Times New Roman" pitchFamily="18" charset="0"/>
                  </a:rPr>
                  <a:t>требуемое равенство легко доказывается с помощью теоремы Пифагора.</a:t>
                </a: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blipFill>
                <a:blip r:embed="rId4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0" y="1671591"/>
            <a:ext cx="2939364" cy="25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sz="2200" dirty="0"/>
                  <a:t>Применим теорему косинусов к треугольникам </a:t>
                </a:r>
                <a:r>
                  <a:rPr lang="en-US" sz="2200" i="1" dirty="0"/>
                  <a:t>ACC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и </a:t>
                </a:r>
                <a:r>
                  <a:rPr lang="en-US" sz="2200" i="1" dirty="0"/>
                  <a:t>BCC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. </a:t>
                </a:r>
                <a:r>
                  <a:rPr lang="ru-RU" sz="2200" dirty="0"/>
                  <a:t>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2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blipFill>
                <a:blip r:embed="rId6"/>
                <a:stretch>
                  <a:fillRect l="-1272" t="-635" r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2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683" y="188640"/>
            <a:ext cx="9001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Катеты прямоугольного треугольника равны 3</a:t>
            </a:r>
            <a:r>
              <a:rPr lang="ru-RU" i="1" dirty="0"/>
              <a:t> </a:t>
            </a:r>
            <a:r>
              <a:rPr lang="ru-RU" dirty="0"/>
              <a:t>и 4. Найдите биссектрису, проведённую из вершины прямого угла.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39790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BCBD68-4B21-AAB6-F26D-0B2DA3742638}"/>
                  </a:ext>
                </a:extLst>
              </p:cNvPr>
              <p:cNvSpPr txBox="1"/>
              <p:nvPr/>
            </p:nvSpPr>
            <p:spPr>
              <a:xfrm>
                <a:off x="-13705" y="4798443"/>
                <a:ext cx="9123145" cy="114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D </a:t>
                </a:r>
                <a:r>
                  <a:rPr lang="ru-RU" dirty="0"/>
                  <a:t>делит гипотенузу </a:t>
                </a:r>
                <a:r>
                  <a:rPr lang="en-US" i="1" dirty="0"/>
                  <a:t>AB </a:t>
                </a:r>
                <a:r>
                  <a:rPr lang="ru-RU" dirty="0"/>
                  <a:t>в отношении 4:3. 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BCBD68-4B21-AAB6-F26D-0B2DA3742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798443"/>
                <a:ext cx="9123145" cy="1149545"/>
              </a:xfrm>
              <a:prstGeom prst="rect">
                <a:avLst/>
              </a:prstGeom>
              <a:blipFill>
                <a:blip r:embed="rId3"/>
                <a:stretch>
                  <a:fillRect l="-1070" r="-1003" b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3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ru-RU" dirty="0"/>
              <a:t>В треугольнике </a:t>
            </a:r>
            <a:r>
              <a:rPr lang="en-US" i="1" dirty="0"/>
              <a:t>ABC AB = </a:t>
            </a:r>
            <a:r>
              <a:rPr lang="en-US" dirty="0"/>
              <a:t>6, </a:t>
            </a:r>
            <a:r>
              <a:rPr lang="en-US" i="1" dirty="0"/>
              <a:t>BC = </a:t>
            </a:r>
            <a:r>
              <a:rPr lang="en-US" dirty="0"/>
              <a:t>7, </a:t>
            </a:r>
            <a:r>
              <a:rPr lang="en-US" i="1" dirty="0"/>
              <a:t>AC = </a:t>
            </a:r>
            <a:r>
              <a:rPr lang="en-US" dirty="0"/>
              <a:t>8</a:t>
            </a:r>
            <a:r>
              <a:rPr lang="ru-RU" dirty="0"/>
              <a:t>. Найдите биссектрису</a:t>
            </a:r>
            <a:r>
              <a:rPr lang="en-US" dirty="0"/>
              <a:t>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ru-RU" dirty="0"/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240360" cy="363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3299C0-918A-ECD1-3832-37B43F699D09}"/>
                  </a:ext>
                </a:extLst>
              </p:cNvPr>
              <p:cNvSpPr txBox="1"/>
              <p:nvPr/>
            </p:nvSpPr>
            <p:spPr>
              <a:xfrm>
                <a:off x="-13705" y="4900503"/>
                <a:ext cx="915770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Воспользуемся формулой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/>
                      <m:t>г</m:t>
                    </m:r>
                    <m:r>
                      <m:rPr>
                        <m:nor/>
                      </m:rPr>
                      <a:rPr lang="ru-RU"/>
                      <m:t>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ru-RU" dirty="0"/>
                  <a:t> В нашем случае </a:t>
                </a:r>
                <a:r>
                  <a:rPr lang="en-US" i="1" dirty="0"/>
                  <a:t>b = </a:t>
                </a:r>
                <a:r>
                  <a:rPr lang="en-US" dirty="0"/>
                  <a:t>8, </a:t>
                </a:r>
                <a:r>
                  <a:rPr lang="en-US" i="1" dirty="0"/>
                  <a:t>c = </a:t>
                </a:r>
                <a:r>
                  <a:rPr lang="en-US" dirty="0"/>
                  <a:t>6, </a:t>
                </a:r>
                <a:r>
                  <a:rPr lang="en-US" i="1" dirty="0"/>
                  <a:t>a’ = </a:t>
                </a:r>
                <a:r>
                  <a:rPr lang="en-US" dirty="0"/>
                  <a:t>3, </a:t>
                </a:r>
                <a:r>
                  <a:rPr lang="en-US" i="1" dirty="0"/>
                  <a:t>c” = </a:t>
                </a:r>
                <a:r>
                  <a:rPr lang="en-US" dirty="0"/>
                  <a:t>4.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l</a:t>
                </a:r>
                <a:r>
                  <a:rPr lang="en-US" i="1" baseline="-25000" dirty="0"/>
                  <a:t>a</a:t>
                </a:r>
                <a:r>
                  <a:rPr lang="en-US" i="1" dirty="0"/>
                  <a:t> = </a:t>
                </a:r>
                <a:r>
                  <a:rPr lang="en-US" dirty="0"/>
                  <a:t>6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3299C0-918A-ECD1-3832-37B43F69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900503"/>
                <a:ext cx="9157705" cy="1261884"/>
              </a:xfrm>
              <a:prstGeom prst="rect">
                <a:avLst/>
              </a:prstGeom>
              <a:blipFill>
                <a:blip r:embed="rId3"/>
                <a:stretch>
                  <a:fillRect l="-1065" r="-999" b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96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0" y="175809"/>
                <a:ext cx="9114817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В треугольнике </a:t>
                </a:r>
                <a:r>
                  <a:rPr lang="en-US" i="1" dirty="0">
                    <a:cs typeface="Times New Roman" pitchFamily="18" charset="0"/>
                  </a:rPr>
                  <a:t>ABC </a:t>
                </a:r>
                <a:r>
                  <a:rPr lang="ru-RU" dirty="0">
                    <a:cs typeface="Times New Roman" pitchFamily="18" charset="0"/>
                  </a:rPr>
                  <a:t>известно, что </a:t>
                </a:r>
                <a:r>
                  <a:rPr lang="en-US" i="1" dirty="0">
                    <a:cs typeface="Times New Roman" pitchFamily="18" charset="0"/>
                  </a:rPr>
                  <a:t>AC = </a:t>
                </a:r>
                <a:r>
                  <a:rPr lang="en-US" dirty="0">
                    <a:cs typeface="Times New Roman" pitchFamily="18" charset="0"/>
                  </a:rPr>
                  <a:t>4, </a:t>
                </a:r>
                <a:r>
                  <a:rPr lang="en-US" i="1" dirty="0">
                    <a:cs typeface="Times New Roman" pitchFamily="18" charset="0"/>
                  </a:rPr>
                  <a:t>BC </a:t>
                </a:r>
                <a:r>
                  <a:rPr lang="en-US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=120°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Найдите биссектрису </a:t>
                </a:r>
                <a:r>
                  <a:rPr lang="en-US" i="1" dirty="0">
                    <a:cs typeface="Times New Roman" pitchFamily="18" charset="0"/>
                  </a:rPr>
                  <a:t>CD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5809"/>
                <a:ext cx="9114817" cy="892552"/>
              </a:xfrm>
              <a:prstGeom prst="rect">
                <a:avLst/>
              </a:prstGeom>
              <a:blipFill>
                <a:blip r:embed="rId2"/>
                <a:stretch>
                  <a:fillRect l="-134" b="-150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081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DCC5A2-347E-0F88-C4A5-06F854B3633A}"/>
                  </a:ext>
                </a:extLst>
              </p:cNvPr>
              <p:cNvSpPr txBox="1"/>
              <p:nvPr/>
            </p:nvSpPr>
            <p:spPr>
              <a:xfrm>
                <a:off x="-13705" y="4293096"/>
                <a:ext cx="9123145" cy="1517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=2,4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DCC5A2-347E-0F88-C4A5-06F854B36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293096"/>
                <a:ext cx="9123145" cy="1517210"/>
              </a:xfrm>
              <a:prstGeom prst="rect">
                <a:avLst/>
              </a:prstGeom>
              <a:blipFill>
                <a:blip r:embed="rId4"/>
                <a:stretch>
                  <a:fillRect l="-1070" r="-1003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0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18842" y="201778"/>
                <a:ext cx="9125157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В треугольнике </a:t>
                </a:r>
                <a:r>
                  <a:rPr lang="en-US" i="1" dirty="0">
                    <a:cs typeface="Times New Roman" pitchFamily="18" charset="0"/>
                  </a:rPr>
                  <a:t>ABC </a:t>
                </a:r>
                <a:r>
                  <a:rPr lang="ru-RU" dirty="0">
                    <a:cs typeface="Times New Roman" pitchFamily="18" charset="0"/>
                  </a:rPr>
                  <a:t>известно, что </a:t>
                </a:r>
                <a:r>
                  <a:rPr lang="en-US" i="1" dirty="0">
                    <a:cs typeface="Times New Roman" pitchFamily="18" charset="0"/>
                  </a:rPr>
                  <a:t>AC = </a:t>
                </a:r>
                <a:r>
                  <a:rPr lang="en-US" dirty="0">
                    <a:cs typeface="Times New Roman" pitchFamily="18" charset="0"/>
                  </a:rPr>
                  <a:t>4, </a:t>
                </a:r>
                <a:r>
                  <a:rPr lang="en-US" i="1" dirty="0">
                    <a:cs typeface="Times New Roman" pitchFamily="18" charset="0"/>
                  </a:rPr>
                  <a:t>BC </a:t>
                </a:r>
                <a:r>
                  <a:rPr lang="en-US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=60°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Найдите биссектрису </a:t>
                </a:r>
                <a:r>
                  <a:rPr lang="en-US" i="1" dirty="0">
                    <a:cs typeface="Times New Roman" pitchFamily="18" charset="0"/>
                  </a:rPr>
                  <a:t>CD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42" y="201778"/>
                <a:ext cx="9125157" cy="892552"/>
              </a:xfrm>
              <a:prstGeom prst="rect">
                <a:avLst/>
              </a:prstGeom>
              <a:blipFill>
                <a:blip r:embed="rId2"/>
                <a:stretch>
                  <a:fillRect l="-134" b="-1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27" y="1268760"/>
            <a:ext cx="3905085" cy="25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CF6D98-9F0A-21B6-D6DA-879E9C5D218B}"/>
                  </a:ext>
                </a:extLst>
              </p:cNvPr>
              <p:cNvSpPr txBox="1"/>
              <p:nvPr/>
            </p:nvSpPr>
            <p:spPr>
              <a:xfrm>
                <a:off x="-13705" y="4437112"/>
                <a:ext cx="9123145" cy="171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CF6D98-9F0A-21B6-D6DA-879E9C5D2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437112"/>
                <a:ext cx="9123145" cy="1719830"/>
              </a:xfrm>
              <a:prstGeom prst="rect">
                <a:avLst/>
              </a:prstGeom>
              <a:blipFill>
                <a:blip r:embed="rId4"/>
                <a:stretch>
                  <a:fillRect l="-1070" r="-1003" b="-1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4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Высоты треугольника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3597" y="476672"/>
            <a:ext cx="911040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	Теорема. </a:t>
            </a:r>
            <a:r>
              <a:rPr lang="ru-RU" sz="2800" dirty="0">
                <a:cs typeface="Times New Roman" pitchFamily="18" charset="0"/>
              </a:rPr>
              <a:t>Высоты треугольника или их продолжения пересекаются в одной точке</a:t>
            </a:r>
            <a:r>
              <a:rPr lang="ru-RU" sz="2800" dirty="0"/>
              <a:t>.</a:t>
            </a:r>
            <a:r>
              <a:rPr lang="ru-RU" sz="3200" dirty="0"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20244"/>
            <a:ext cx="3463820" cy="3119838"/>
          </a:xfrm>
          <a:prstGeom prst="rect">
            <a:avLst/>
          </a:prstGeom>
        </p:spPr>
      </p:pic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3597" y="5013176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Заметим, что высоты треугольника могут не пересекаться. На рисунке изображен тупоугольный треугольник </a:t>
            </a:r>
            <a:r>
              <a:rPr lang="ru-RU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в котором продолжения высот </a:t>
            </a:r>
            <a:r>
              <a:rPr lang="ru-RU" i="1" dirty="0">
                <a:cs typeface="Times New Roman" pitchFamily="18" charset="0"/>
              </a:rPr>
              <a:t>AA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i="1" dirty="0">
                <a:cs typeface="Times New Roman" pitchFamily="18" charset="0"/>
              </a:rPr>
              <a:t>BB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i="1" dirty="0">
                <a:cs typeface="Times New Roman" pitchFamily="18" charset="0"/>
              </a:rPr>
              <a:t>CC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пересекаются в одной точке </a:t>
            </a:r>
            <a:r>
              <a:rPr lang="ru-RU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, а сами высоты не пересекаются.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547627"/>
            <a:ext cx="3437184" cy="31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67" y="289258"/>
            <a:ext cx="906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Докажите, что е</a:t>
            </a:r>
            <a:r>
              <a:rPr lang="ru-RU" sz="2800" dirty="0">
                <a:cs typeface="Times New Roman" pitchFamily="18" charset="0"/>
              </a:rPr>
              <a:t>сли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– высоты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угол </a:t>
            </a:r>
            <a:r>
              <a:rPr lang="en-US" sz="2800" i="1" dirty="0">
                <a:cs typeface="Times New Roman" pitchFamily="18" charset="0"/>
              </a:rPr>
              <a:t>ABB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45" y="1862931"/>
            <a:ext cx="337661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34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Доказательство. </a:t>
            </a:r>
            <a:r>
              <a:rPr lang="ru-RU" sz="2800" dirty="0"/>
              <a:t>Рассмотрим окружность с диаметром </a:t>
            </a:r>
            <a:r>
              <a:rPr lang="en-US" sz="2800" i="1" dirty="0"/>
              <a:t>AB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r>
              <a:rPr lang="ru-RU" sz="2800" dirty="0"/>
              <a:t>Она пройдёт через точки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.</a:t>
            </a:r>
            <a:r>
              <a:rPr lang="en-US" sz="2800" i="1" dirty="0"/>
              <a:t> </a:t>
            </a:r>
            <a:r>
              <a:rPr lang="ru-RU" sz="2800" dirty="0"/>
              <a:t>Углы </a:t>
            </a:r>
            <a:r>
              <a:rPr lang="en-US" sz="2800" i="1" dirty="0">
                <a:cs typeface="Times New Roman" pitchFamily="18" charset="0"/>
              </a:rPr>
              <a:t>ABB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 </a:t>
            </a:r>
            <a:r>
              <a:rPr lang="ru-RU" sz="2800" dirty="0">
                <a:cs typeface="Times New Roman" pitchFamily="18" charset="0"/>
              </a:rPr>
              <a:t>опираются на одну дугу, следовательно, они равны.</a:t>
            </a:r>
            <a:endParaRPr lang="ru-RU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967723"/>
            <a:ext cx="2808312" cy="36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57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41" y="116632"/>
            <a:ext cx="90463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Докажите, что е</a:t>
            </a:r>
            <a:r>
              <a:rPr lang="ru-RU" sz="2800" dirty="0">
                <a:cs typeface="Times New Roman" pitchFamily="18" charset="0"/>
              </a:rPr>
              <a:t>сли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– высоты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треугольники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подобны.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9" y="1340768"/>
            <a:ext cx="349328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C8BFD97-41BE-92B0-7484-00906FB6F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89601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Доказательство. </a:t>
            </a:r>
            <a:r>
              <a:rPr lang="ru-RU" dirty="0"/>
              <a:t>Угол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 </a:t>
            </a:r>
            <a:r>
              <a:rPr lang="ru-RU" dirty="0"/>
              <a:t>равен 90</a:t>
            </a:r>
            <a:r>
              <a:rPr lang="ru-RU" baseline="30000" dirty="0"/>
              <a:t>о</a:t>
            </a:r>
            <a:r>
              <a:rPr lang="ru-RU" dirty="0"/>
              <a:t> минус угол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r>
              <a:rPr lang="ru-RU" dirty="0"/>
              <a:t>Угол </a:t>
            </a:r>
            <a:r>
              <a:rPr lang="en-US" i="1" dirty="0"/>
              <a:t>BAC </a:t>
            </a:r>
            <a:r>
              <a:rPr lang="ru-RU" dirty="0"/>
              <a:t>равен 90</a:t>
            </a:r>
            <a:r>
              <a:rPr lang="ru-RU" baseline="30000" dirty="0"/>
              <a:t>о</a:t>
            </a:r>
            <a:r>
              <a:rPr lang="ru-RU" dirty="0"/>
              <a:t> минус угол </a:t>
            </a:r>
            <a:r>
              <a:rPr lang="en-US" i="1" dirty="0"/>
              <a:t>ABB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Углы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ABB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равны. </a:t>
            </a:r>
            <a:r>
              <a:rPr lang="ru-RU" dirty="0">
                <a:cs typeface="Times New Roman" pitchFamily="18" charset="0"/>
              </a:rPr>
              <a:t>Следовательно, равны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/>
              <a:t>углы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BAC</a:t>
            </a:r>
            <a:r>
              <a:rPr lang="en-US" dirty="0"/>
              <a:t>.</a:t>
            </a:r>
            <a:r>
              <a:rPr lang="ru-RU" dirty="0"/>
              <a:t> Значит, </a:t>
            </a:r>
            <a:r>
              <a:rPr lang="ru-RU" dirty="0">
                <a:cs typeface="Times New Roman" pitchFamily="18" charset="0"/>
              </a:rPr>
              <a:t>треугольники </a:t>
            </a:r>
            <a:r>
              <a:rPr lang="en-US" i="1" dirty="0">
                <a:cs typeface="Times New Roman" pitchFamily="18" charset="0"/>
              </a:rPr>
              <a:t>ABC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подобны.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847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37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251" y="188640"/>
            <a:ext cx="91247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dirty="0"/>
              <a:t>Докажите, что е</a:t>
            </a:r>
            <a:r>
              <a:rPr lang="ru-RU" dirty="0">
                <a:cs typeface="Times New Roman" pitchFamily="18" charset="0"/>
              </a:rPr>
              <a:t>сли </a:t>
            </a:r>
            <a:r>
              <a:rPr lang="en-US" i="1" dirty="0">
                <a:cs typeface="Times New Roman" pitchFamily="18" charset="0"/>
              </a:rPr>
              <a:t>AA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– высоты остроугольного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то они содержат биссектрисы треугольника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Верно ли это для тупоугольного треугольника?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9030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72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-31881" y="32734"/>
            <a:ext cx="910850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Доказательство. </a:t>
            </a:r>
            <a:r>
              <a:rPr lang="ru-RU" dirty="0">
                <a:cs typeface="Times New Roman" pitchFamily="18" charset="0"/>
              </a:rPr>
              <a:t>На сторонах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как на диаметрах, опишем окружности.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Они пройдут через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как углы, опирающиеся на одну дугу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, как углы, опирающиеся на одну дугу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 Следовательно,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т.е. высота </a:t>
            </a:r>
            <a:r>
              <a:rPr lang="en-US" i="1" dirty="0">
                <a:cs typeface="Times New Roman" pitchFamily="18" charset="0"/>
              </a:rPr>
              <a:t>CC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содержит биссектрису треугольника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проведённую из вершины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Для тупоугольного треугольника это неверно. Пример приведен на рисунке.</a:t>
            </a:r>
            <a:endParaRPr lang="ru-RU" dirty="0"/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69878"/>
            <a:ext cx="2592288" cy="25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74072"/>
            <a:ext cx="2712930" cy="23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72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213865"/>
            <a:ext cx="4536504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346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	Докажите, что в</a:t>
                </a:r>
                <a:r>
                  <a:rPr lang="ru-RU" dirty="0">
                    <a:cs typeface="Times New Roman" pitchFamily="18" charset="0"/>
                  </a:rPr>
                  <a:t> прямоугольном треугольнике высота, проведённая из прямого угла, есть среднее геометрическое проекций катетов на гипотенузу.</a:t>
                </a:r>
                <a:endParaRPr lang="en-US" dirty="0">
                  <a:cs typeface="Times New Roman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(</a:t>
                </a:r>
                <a:r>
                  <a:rPr lang="ru-RU" dirty="0"/>
                  <a:t>С</a:t>
                </a:r>
                <a:r>
                  <a:rPr lang="ru-RU" dirty="0">
                    <a:cs typeface="Times New Roman" pitchFamily="18" charset="0"/>
                  </a:rPr>
                  <a:t>редним геометрическим двух положительных чисел 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b</a:t>
                </a:r>
                <a:r>
                  <a:rPr lang="ru-RU" dirty="0">
                    <a:cs typeface="Times New Roman" pitchFamily="18" charset="0"/>
                  </a:rPr>
                  <a:t> называется положительное число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ru-RU" dirty="0">
                    <a:cs typeface="Times New Roman" pitchFamily="18" charset="0"/>
                  </a:rPr>
                  <a:t>, квадрат которого равен</a:t>
                </a:r>
                <a:r>
                  <a:rPr lang="ru-RU" dirty="0"/>
                  <a:t> </a:t>
                </a:r>
                <a:r>
                  <a:rPr lang="en-US" i="1" dirty="0" err="1"/>
                  <a:t>ab</a:t>
                </a:r>
                <a:r>
                  <a:rPr lang="ru-RU" dirty="0"/>
                  <a:t>, т.</a:t>
                </a:r>
                <a:r>
                  <a:rPr lang="en-US" dirty="0"/>
                  <a:t> </a:t>
                </a:r>
                <a:r>
                  <a:rPr lang="ru-RU" dirty="0"/>
                  <a:t>е.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ru-RU" i="1" dirty="0">
                    <a:cs typeface="Times New Roman" pitchFamily="18" charset="0"/>
                  </a:rPr>
                  <a:t> =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ru-RU" dirty="0">
                    <a:cs typeface="Times New Roman" pitchFamily="18" charset="0"/>
                  </a:rPr>
                  <a:t>).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346796"/>
              </a:xfrm>
              <a:prstGeom prst="rect">
                <a:avLst/>
              </a:prstGeom>
              <a:blipFill>
                <a:blip r:embed="rId4"/>
                <a:stretch>
                  <a:fillRect l="-1000" t="-2078" r="-1000" b="-5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1F00A014-0A56-5378-02FF-13AC676AD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605" y="4797152"/>
                <a:ext cx="9144000" cy="1419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dirty="0">
                    <a:cs typeface="Times New Roman" pitchFamily="18" charset="0"/>
                  </a:rPr>
                  <a:t>Треугольники </a:t>
                </a:r>
                <a:r>
                  <a:rPr lang="en-US" i="1" dirty="0">
                    <a:cs typeface="Times New Roman" pitchFamily="18" charset="0"/>
                  </a:rPr>
                  <a:t>ADC</a:t>
                </a:r>
                <a:r>
                  <a:rPr lang="ru-RU" dirty="0">
                    <a:cs typeface="Times New Roman" pitchFamily="18" charset="0"/>
                  </a:rPr>
                  <a:t> и </a:t>
                </a:r>
                <a:r>
                  <a:rPr lang="en-US" i="1" dirty="0">
                    <a:cs typeface="Times New Roman" pitchFamily="18" charset="0"/>
                  </a:rPr>
                  <a:t>CDB</a:t>
                </a:r>
                <a:r>
                  <a:rPr lang="ru-RU" dirty="0">
                    <a:cs typeface="Times New Roman" pitchFamily="18" charset="0"/>
                  </a:rPr>
                  <a:t> подобны.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𝐶𝐷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𝐵𝐷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,</a:t>
                </a:r>
                <a:r>
                  <a:rPr lang="ru-RU" dirty="0">
                    <a:cs typeface="Times New Roman" pitchFamily="18" charset="0"/>
                  </a:rPr>
                  <a:t> или </a:t>
                </a:r>
                <a:r>
                  <a:rPr lang="en-US" i="1" dirty="0">
                    <a:cs typeface="Times New Roman" pitchFamily="18" charset="0"/>
                  </a:rPr>
                  <a:t>CD</a:t>
                </a:r>
                <a:r>
                  <a:rPr lang="ru-RU" baseline="30000" dirty="0">
                    <a:cs typeface="Times New Roman" pitchFamily="18" charset="0"/>
                  </a:rPr>
                  <a:t>2</a:t>
                </a:r>
                <a:r>
                  <a:rPr lang="ru-RU" dirty="0">
                    <a:cs typeface="Times New Roman" pitchFamily="18" charset="0"/>
                  </a:rPr>
                  <a:t> = </a:t>
                </a:r>
                <a:r>
                  <a:rPr lang="en-US" i="1" dirty="0">
                    <a:cs typeface="Times New Roman" pitchFamily="18" charset="0"/>
                  </a:rPr>
                  <a:t>AD</a:t>
                </a:r>
                <a:r>
                  <a:rPr lang="en-US" dirty="0"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i="1" dirty="0">
                    <a:cs typeface="Times New Roman" pitchFamily="18" charset="0"/>
                  </a:rPr>
                  <a:t>BD</a:t>
                </a:r>
                <a:r>
                  <a:rPr lang="ru-RU" dirty="0">
                    <a:cs typeface="Times New Roman" pitchFamily="18" charset="0"/>
                  </a:rPr>
                  <a:t>, т. е. </a:t>
                </a:r>
                <a:r>
                  <a:rPr lang="en-US" i="1" dirty="0">
                    <a:cs typeface="Times New Roman" pitchFamily="18" charset="0"/>
                  </a:rPr>
                  <a:t>CD</a:t>
                </a:r>
                <a:r>
                  <a:rPr lang="ru-RU" dirty="0">
                    <a:cs typeface="Times New Roman" pitchFamily="18" charset="0"/>
                  </a:rPr>
                  <a:t> является средним геометрическим </a:t>
                </a:r>
                <a:r>
                  <a:rPr lang="en-US" i="1" dirty="0">
                    <a:cs typeface="Times New Roman" pitchFamily="18" charset="0"/>
                  </a:rPr>
                  <a:t>AD</a:t>
                </a:r>
                <a:r>
                  <a:rPr lang="ru-RU" dirty="0">
                    <a:cs typeface="Times New Roman" pitchFamily="18" charset="0"/>
                  </a:rPr>
                  <a:t> и </a:t>
                </a:r>
                <a:r>
                  <a:rPr lang="en-US" i="1" dirty="0">
                    <a:cs typeface="Times New Roman" pitchFamily="18" charset="0"/>
                  </a:rPr>
                  <a:t>BD</a:t>
                </a:r>
                <a:r>
                  <a:rPr lang="ru-RU" dirty="0">
                    <a:cs typeface="Times New Roman" pitchFamily="18" charset="0"/>
                  </a:rPr>
                  <a:t>.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1F00A014-0A56-5378-02FF-13AC676AD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05" y="4797152"/>
                <a:ext cx="9144000" cy="1419556"/>
              </a:xfrm>
              <a:prstGeom prst="rect">
                <a:avLst/>
              </a:prstGeom>
              <a:blipFill>
                <a:blip r:embed="rId5"/>
                <a:stretch>
                  <a:fillRect l="-1067" r="-1000" b="-9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454" y="290990"/>
            <a:ext cx="91263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dirty="0"/>
              <a:t>Найдите высоту прямоугольного треугольника, опущенную на гипотенузу, если известно, что основание этой высоты делит гипотенузу на отрезки, равные 2 и 8.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501409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5B31F1-BFBA-8FBA-1F9E-32210E13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8" y="537321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Ответ. </a:t>
            </a:r>
            <a:r>
              <a:rPr lang="ru-RU" sz="2800" dirty="0">
                <a:cs typeface="Times New Roman" pitchFamily="18" charset="0"/>
              </a:rPr>
              <a:t>4.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2228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sz="2800" dirty="0"/>
                  <a:t>Для высоты </a:t>
                </a:r>
                <a:r>
                  <a:rPr lang="en-US" sz="2800" i="1" dirty="0"/>
                  <a:t>CH </a:t>
                </a:r>
                <a:r>
                  <a:rPr lang="ru-RU" sz="2800" dirty="0"/>
                  <a:t>треугольника </a:t>
                </a:r>
                <a:r>
                  <a:rPr lang="en-US" sz="2800" i="1" dirty="0"/>
                  <a:t>ABC</a:t>
                </a:r>
                <a:r>
                  <a:rPr lang="ru-RU" sz="2800" dirty="0"/>
                  <a:t>, сторона </a:t>
                </a:r>
                <a:r>
                  <a:rPr lang="en-US" sz="2800" i="1" dirty="0"/>
                  <a:t>AB </a:t>
                </a:r>
                <a:r>
                  <a:rPr lang="ru-RU" sz="2800" dirty="0"/>
                  <a:t>которого равна </a:t>
                </a:r>
                <a:r>
                  <a:rPr lang="en-US" sz="2800" i="1" dirty="0"/>
                  <a:t>c</a:t>
                </a:r>
                <a:r>
                  <a:rPr lang="en-US" sz="2800" dirty="0"/>
                  <a:t>, </a:t>
                </a:r>
                <a:r>
                  <a:rPr lang="ru-RU" sz="2800" dirty="0"/>
                  <a:t>а площадь равна </a:t>
                </a:r>
                <a:r>
                  <a:rPr lang="en-US" sz="2800" i="1" dirty="0"/>
                  <a:t>S</a:t>
                </a:r>
                <a:r>
                  <a:rPr lang="en-US" sz="2800" dirty="0"/>
                  <a:t>, </a:t>
                </a:r>
                <a:r>
                  <a:rPr lang="ru-RU" sz="2800" dirty="0"/>
                  <a:t>выражается формулой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2228815"/>
              </a:xfrm>
              <a:prstGeom prst="rect">
                <a:avLst/>
              </a:prstGeom>
              <a:blipFill>
                <a:blip r:embed="rId3"/>
                <a:stretch>
                  <a:fillRect l="-1333" t="-3005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06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8864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Катеты прямоугольного треугольника равны 6 и 8. Найдите высоту, опущенную на гипотенузу.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75175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6CF1E3E-FE2A-B47C-5B55-D88C45BF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7" y="4857833"/>
            <a:ext cx="91087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</a:t>
            </a:r>
            <a:r>
              <a:rPr lang="ru-RU" sz="2800" dirty="0"/>
              <a:t> Удвоенная площадь треугольника равна 48. Гипотенуза равна 10. Высота </a:t>
            </a:r>
            <a:r>
              <a:rPr lang="en-US" sz="2800" i="1" dirty="0"/>
              <a:t>BH </a:t>
            </a:r>
            <a:r>
              <a:rPr lang="ru-RU" sz="2800" dirty="0"/>
              <a:t>равна 4,8. 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58385"/>
            <a:ext cx="91263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Стороны равнобедренного треугольника  равны 5, 5, 6. Найдите высоту, опущенную на боковую сторону.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43721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E79244F3-BF55-88CA-68AD-EC7E6DF8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6227"/>
            <a:ext cx="91263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 </a:t>
            </a:r>
            <a:r>
              <a:rPr lang="ru-RU" sz="2800" dirty="0"/>
              <a:t>Высота </a:t>
            </a:r>
            <a:r>
              <a:rPr lang="en-US" sz="2800" i="1" dirty="0"/>
              <a:t>CG </a:t>
            </a:r>
            <a:r>
              <a:rPr lang="ru-RU" sz="2800" dirty="0"/>
              <a:t>равна 4. Удвоенная площадь треугольника </a:t>
            </a:r>
            <a:r>
              <a:rPr lang="en-US" sz="2800" i="1" dirty="0"/>
              <a:t>ABC </a:t>
            </a:r>
            <a:r>
              <a:rPr lang="ru-RU" sz="2800" dirty="0"/>
              <a:t>равна 24. Высота </a:t>
            </a:r>
            <a:r>
              <a:rPr lang="en-US" sz="2800" i="1" dirty="0"/>
              <a:t>BH </a:t>
            </a:r>
            <a:r>
              <a:rPr lang="ru-RU" sz="2800" dirty="0"/>
              <a:t>равна 4,8.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041" y="-7466"/>
            <a:ext cx="912635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sz="2800" dirty="0"/>
              <a:t>Высота равнобедренного треугольника </a:t>
            </a:r>
            <a:r>
              <a:rPr lang="en-US" sz="2800" i="1" dirty="0"/>
              <a:t>ABC</a:t>
            </a:r>
            <a:r>
              <a:rPr lang="ru-RU" sz="2800" dirty="0"/>
              <a:t>, опущенная на боковую сторону</a:t>
            </a:r>
            <a:r>
              <a:rPr lang="en-US" sz="2800" dirty="0"/>
              <a:t> </a:t>
            </a:r>
            <a:r>
              <a:rPr lang="en-US" sz="2800" i="1" dirty="0"/>
              <a:t>BC</a:t>
            </a:r>
            <a:r>
              <a:rPr lang="ru-RU" sz="2800" dirty="0"/>
              <a:t>, разбивает её на отрезки, равные 2 и 1. Найдите высоту, опущенную на основание этого треугольника.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34" y="1869971"/>
            <a:ext cx="39069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BA55F3-E425-919E-7687-C610F331E7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17" y="4880330"/>
                <a:ext cx="9108708" cy="1983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Сторона </a:t>
                </a:r>
                <a:r>
                  <a:rPr lang="en-US" i="1" dirty="0"/>
                  <a:t>AC </a:t>
                </a:r>
                <a:r>
                  <a:rPr lang="ru-RU" dirty="0"/>
                  <a:t>равна 3. Из прямоугольного треугольника </a:t>
                </a:r>
                <a:r>
                  <a:rPr lang="en-US" i="1" dirty="0"/>
                  <a:t>ACG </a:t>
                </a:r>
                <a:r>
                  <a:rPr lang="ru-RU" dirty="0"/>
                  <a:t>находим </a:t>
                </a:r>
                <a:r>
                  <a:rPr lang="en-US" i="1" dirty="0"/>
                  <a:t>AG </a:t>
                </a:r>
                <a:r>
                  <a:rPr lang="ru-RU" i="1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Площадь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Из прямоугольного треугольника </a:t>
                </a:r>
                <a:r>
                  <a:rPr lang="en-US" i="1" dirty="0"/>
                  <a:t>ABG </a:t>
                </a:r>
                <a:r>
                  <a:rPr lang="ru-RU" dirty="0"/>
                  <a:t>находим </a:t>
                </a:r>
                <a:r>
                  <a:rPr lang="en-US" i="1" dirty="0"/>
                  <a:t>AB </a:t>
                </a:r>
                <a:r>
                  <a:rPr lang="ru-RU" i="1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 . Высота </a:t>
                </a:r>
                <a:r>
                  <a:rPr lang="en-US" i="1" dirty="0"/>
                  <a:t>CH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BA55F3-E425-919E-7687-C610F331E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7" y="4880330"/>
                <a:ext cx="9108708" cy="1983492"/>
              </a:xfrm>
              <a:prstGeom prst="rect">
                <a:avLst/>
              </a:prstGeom>
              <a:blipFill>
                <a:blip r:embed="rId4"/>
                <a:stretch>
                  <a:fillRect l="-1003" r="-1003" b="-2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3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292" y="66477"/>
            <a:ext cx="91087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sz="2800" dirty="0"/>
              <a:t>Найдите площадь равнобедренного треугольника, если высота, опущенная на основание, равна </a:t>
            </a:r>
            <a:r>
              <a:rPr lang="en-US" sz="2800" dirty="0"/>
              <a:t>5</a:t>
            </a:r>
            <a:r>
              <a:rPr lang="ru-RU" sz="2800" dirty="0"/>
              <a:t>, а высота, опущенная на боковую сторону, равна </a:t>
            </a:r>
            <a:r>
              <a:rPr lang="en-US" sz="2800" dirty="0"/>
              <a:t>6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181086" cy="290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ACE09AB7-9582-6D55-A443-4E2E9DC06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94377"/>
                <a:ext cx="9108708" cy="2463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Обозначим </a:t>
                </a:r>
                <a:r>
                  <a:rPr lang="en-US" i="1" dirty="0"/>
                  <a:t>AH = BH = x</a:t>
                </a:r>
                <a:r>
                  <a:rPr lang="ru-RU" dirty="0"/>
                  <a:t>. Тогда из прямоугольного треугольника</a:t>
                </a:r>
                <a:r>
                  <a:rPr lang="en-US" dirty="0"/>
                  <a:t> </a:t>
                </a:r>
                <a:r>
                  <a:rPr lang="en-US" i="1" dirty="0"/>
                  <a:t>BCH </a:t>
                </a:r>
                <a:r>
                  <a:rPr lang="ru-RU" dirty="0"/>
                  <a:t>находим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25+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Учитывая, 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𝐶𝐻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𝐴𝐺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получаем уравнение 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25+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b="0" i="1" smtClean="0">
                        <a:latin typeface="Cambria Math"/>
                      </a:rPr>
                      <m:t>=10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решая которое, находим </a:t>
                </a:r>
                <a:r>
                  <a:rPr lang="en-US" i="1" dirty="0"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площадь треугольника </a:t>
                </a:r>
                <a:r>
                  <a:rPr lang="en-US" i="1" dirty="0">
                    <a:cs typeface="Times New Roman" pitchFamily="18" charset="0"/>
                  </a:rPr>
                  <a:t>ABC </a:t>
                </a:r>
                <a:r>
                  <a:rPr lang="ru-RU" dirty="0">
                    <a:cs typeface="Times New Roman" pitchFamily="18" charset="0"/>
                  </a:rPr>
                  <a:t>равна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18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ACE09AB7-9582-6D55-A443-4E2E9DC06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94377"/>
                <a:ext cx="9108708" cy="2463623"/>
              </a:xfrm>
              <a:prstGeom prst="rect">
                <a:avLst/>
              </a:prstGeom>
              <a:blipFill>
                <a:blip r:embed="rId4"/>
                <a:stretch>
                  <a:fillRect l="-1004" r="-1004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8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667" y="188640"/>
            <a:ext cx="91087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dirty="0"/>
              <a:t>Две стороны треугольника равны 5 и </a:t>
            </a:r>
            <a:r>
              <a:rPr lang="en-US" dirty="0"/>
              <a:t>4</a:t>
            </a:r>
            <a:r>
              <a:rPr lang="ru-RU" dirty="0"/>
              <a:t>. Высота, проведённая из их общей вершины, равна 3. Найдите третью сторону этого треугольника.</a:t>
            </a:r>
            <a:endParaRPr lang="ru-RU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E6C0DBFC-6C8B-34A7-064F-062FB3394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2680" y="4797152"/>
                <a:ext cx="9108708" cy="65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Ответ. </a:t>
                </a:r>
                <a14:m>
                  <m:oMath xmlns:m="http://schemas.openxmlformats.org/officeDocument/2006/math">
                    <m:r>
                      <a:rPr lang="ru-RU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ru-RU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sz="3200" dirty="0"/>
                  <a:t>. </a:t>
                </a:r>
                <a:endParaRPr lang="ru-RU" sz="3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E6C0DBFC-6C8B-34A7-064F-062FB3394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2680" y="4797152"/>
                <a:ext cx="9108708" cy="654025"/>
              </a:xfrm>
              <a:prstGeom prst="rect">
                <a:avLst/>
              </a:prstGeom>
              <a:blipFill>
                <a:blip r:embed="rId3"/>
                <a:stretch>
                  <a:fillRect t="-5607" b="-26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C331EDF-7779-56D0-4149-07B3E7E5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72788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Замечательные линии треугольника</a:t>
            </a:r>
          </a:p>
        </p:txBody>
      </p:sp>
      <p:sp>
        <p:nvSpPr>
          <p:cNvPr id="2051" name="Text Box 1059"/>
          <p:cNvSpPr txBox="1">
            <a:spLocks noChangeArrowheads="1"/>
          </p:cNvSpPr>
          <p:nvPr/>
        </p:nvSpPr>
        <p:spPr bwMode="auto">
          <a:xfrm>
            <a:off x="48126" y="836712"/>
            <a:ext cx="9144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</a:t>
            </a:r>
            <a:r>
              <a:rPr lang="ru-RU" sz="3200" dirty="0"/>
              <a:t>К числу замечательных линий треугольника отнесём: 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а) медианы;                                                                      	б) биссектрисы;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в) высоты;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г)* окружность Эйлера;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д)* прямая Эйлера;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е)* прямая </a:t>
            </a:r>
            <a:r>
              <a:rPr lang="ru-RU" sz="3200" dirty="0" err="1"/>
              <a:t>Симсона</a:t>
            </a:r>
            <a:r>
              <a:rPr lang="ru-RU" sz="3200" dirty="0"/>
              <a:t>.	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3200" dirty="0"/>
              <a:t>	и др.</a:t>
            </a:r>
          </a:p>
        </p:txBody>
      </p:sp>
    </p:spTree>
    <p:extLst>
      <p:ext uri="{BB962C8B-B14F-4D97-AF65-F5344CB8AC3E}">
        <p14:creationId xmlns:p14="http://schemas.microsoft.com/office/powerpoint/2010/main" val="1310589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356"/>
            <a:ext cx="9108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Выразите радиус окружности, вписанной в треугольник </a:t>
            </a:r>
            <a:r>
              <a:rPr lang="en-US" i="1" dirty="0"/>
              <a:t>ABC</a:t>
            </a:r>
            <a:r>
              <a:rPr lang="ru-RU" dirty="0"/>
              <a:t>, через его высоты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i="1" baseline="-25000" dirty="0"/>
              <a:t>a</a:t>
            </a:r>
            <a:r>
              <a:rPr lang="en-US" i="1" dirty="0"/>
              <a:t>, BB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/>
              <a:t>h</a:t>
            </a:r>
            <a:r>
              <a:rPr lang="en-US" i="1" baseline="-25000" dirty="0" err="1"/>
              <a:t>b</a:t>
            </a:r>
            <a:r>
              <a:rPr lang="en-US" i="1" dirty="0"/>
              <a:t>, CC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/>
              <a:t>h</a:t>
            </a:r>
            <a:r>
              <a:rPr lang="en-US" i="1" baseline="-25000" dirty="0" err="1"/>
              <a:t>c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25" y="918748"/>
            <a:ext cx="4007423" cy="34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10A61281-4555-6168-C949-A9AEF389FA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29" y="4365104"/>
                <a:ext cx="9108708" cy="2323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Обозначим стороны треугольника </a:t>
                </a:r>
                <a:r>
                  <a:rPr lang="en-US" i="1" dirty="0"/>
                  <a:t>BC = a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. </a:t>
                </a:r>
                <a:r>
                  <a:rPr lang="en-US" i="1" dirty="0"/>
                  <a:t>AB = c</a:t>
                </a:r>
                <a:r>
                  <a:rPr lang="en-US" dirty="0"/>
                  <a:t>, </a:t>
                </a:r>
                <a:r>
                  <a:rPr lang="ru-RU" dirty="0"/>
                  <a:t>радиус вписанной окружности – </a:t>
                </a:r>
                <a:r>
                  <a:rPr lang="en-US" i="1" dirty="0"/>
                  <a:t>r</a:t>
                </a:r>
                <a:r>
                  <a:rPr lang="en-US" dirty="0"/>
                  <a:t>, </a:t>
                </a:r>
                <a:r>
                  <a:rPr lang="ru-RU" dirty="0"/>
                  <a:t>площадь треугольника – </a:t>
                </a:r>
                <a:r>
                  <a:rPr lang="en-US" i="1" dirty="0"/>
                  <a:t>S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Воспользуемся формулами</a:t>
                </a:r>
                <a:r>
                  <a:rPr lang="en-US" dirty="0"/>
                  <a:t> </a:t>
                </a:r>
                <a:r>
                  <a:rPr lang="ru-RU" dirty="0">
                    <a:cs typeface="Times New Roman" pitchFamily="18" charset="0"/>
                  </a:rPr>
                  <a:t>(</a:t>
                </a:r>
                <a:r>
                  <a:rPr lang="en-US" i="1" dirty="0">
                    <a:cs typeface="Times New Roman" pitchFamily="18" charset="0"/>
                  </a:rPr>
                  <a:t>a + b + c</a:t>
                </a:r>
                <a:r>
                  <a:rPr lang="en-US" dirty="0">
                    <a:cs typeface="Times New Roman" pitchFamily="18" charset="0"/>
                  </a:rPr>
                  <a:t>)</a:t>
                </a:r>
                <a:r>
                  <a:rPr lang="en-US" i="1" dirty="0">
                    <a:cs typeface="Times New Roman" pitchFamily="18" charset="0"/>
                  </a:rPr>
                  <a:t>r = </a:t>
                </a:r>
                <a:r>
                  <a:rPr lang="en-US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S = ah</a:t>
                </a:r>
                <a:r>
                  <a:rPr lang="en-US" i="1" baseline="-25000" dirty="0">
                    <a:cs typeface="Times New Roman" pitchFamily="18" charset="0"/>
                  </a:rPr>
                  <a:t>a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i="1" dirty="0" err="1">
                    <a:cs typeface="Times New Roman" pitchFamily="18" charset="0"/>
                  </a:rPr>
                  <a:t>bh</a:t>
                </a:r>
                <a:r>
                  <a:rPr lang="en-US" i="1" baseline="-25000" dirty="0" err="1">
                    <a:cs typeface="Times New Roman" pitchFamily="18" charset="0"/>
                  </a:rPr>
                  <a:t>b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i="1" dirty="0" err="1">
                    <a:cs typeface="Times New Roman" pitchFamily="18" charset="0"/>
                  </a:rPr>
                  <a:t>ch</a:t>
                </a:r>
                <a:r>
                  <a:rPr lang="en-US" i="1" baseline="-25000" dirty="0" err="1">
                    <a:cs typeface="Times New Roman" pitchFamily="18" charset="0"/>
                  </a:rPr>
                  <a:t>c</a:t>
                </a:r>
                <a:r>
                  <a:rPr lang="en-US" i="1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них непосредственно следует формула 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10A61281-4555-6168-C949-A9AEF389F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29" y="4365104"/>
                <a:ext cx="9108708" cy="2323970"/>
              </a:xfrm>
              <a:prstGeom prst="rect">
                <a:avLst/>
              </a:prstGeom>
              <a:blipFill>
                <a:blip r:embed="rId4"/>
                <a:stretch>
                  <a:fillRect l="-1004" t="-2100" r="-10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47" y="0"/>
            <a:ext cx="910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Докажите, что точки </a:t>
            </a:r>
            <a:r>
              <a:rPr lang="en-US" i="1" dirty="0"/>
              <a:t>A’</a:t>
            </a:r>
            <a:r>
              <a:rPr lang="en-US" dirty="0"/>
              <a:t>, </a:t>
            </a:r>
            <a:r>
              <a:rPr lang="en-US" i="1" dirty="0"/>
              <a:t>B’</a:t>
            </a:r>
            <a:r>
              <a:rPr lang="en-US" dirty="0"/>
              <a:t>, </a:t>
            </a:r>
            <a:r>
              <a:rPr lang="en-US" i="1" dirty="0"/>
              <a:t>C’ </a:t>
            </a:r>
            <a:r>
              <a:rPr lang="ru-RU" dirty="0"/>
              <a:t>симметричные ортоцентру </a:t>
            </a:r>
            <a:r>
              <a:rPr lang="en-US" i="1" dirty="0"/>
              <a:t>H </a:t>
            </a:r>
            <a:r>
              <a:rPr lang="ru-RU" dirty="0"/>
              <a:t>относительно сторон треугольника </a:t>
            </a:r>
            <a:r>
              <a:rPr lang="en-US" i="1" dirty="0"/>
              <a:t>ABC</a:t>
            </a:r>
            <a:r>
              <a:rPr lang="en-US" dirty="0"/>
              <a:t>, </a:t>
            </a:r>
            <a:r>
              <a:rPr lang="ru-RU" dirty="0"/>
              <a:t>принадлежат окружности, описанной около этого треугольника.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4" y="1232947"/>
            <a:ext cx="370985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46E6C12-FD2B-F10A-35E4-5F2FB2005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9" y="5085184"/>
            <a:ext cx="91246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Докажем, например, что точка </a:t>
            </a:r>
            <a:r>
              <a:rPr lang="en-US" i="1" dirty="0"/>
              <a:t>A’ </a:t>
            </a:r>
            <a:r>
              <a:rPr lang="ru-RU" dirty="0"/>
              <a:t>принадлежит описанной окружности. Угол </a:t>
            </a:r>
            <a:r>
              <a:rPr lang="en-US" i="1" dirty="0"/>
              <a:t>BA’C </a:t>
            </a:r>
            <a:r>
              <a:rPr lang="ru-RU" dirty="0"/>
              <a:t>равен углу </a:t>
            </a:r>
            <a:r>
              <a:rPr lang="en-US" i="1" dirty="0"/>
              <a:t>BHC </a:t>
            </a:r>
            <a:r>
              <a:rPr lang="ru-RU" dirty="0"/>
              <a:t>и в сумме с углом </a:t>
            </a:r>
            <a:r>
              <a:rPr lang="en-US" i="1" dirty="0"/>
              <a:t>A </a:t>
            </a:r>
            <a:r>
              <a:rPr lang="ru-RU" dirty="0"/>
              <a:t>треугольника </a:t>
            </a:r>
            <a:r>
              <a:rPr lang="en-US" i="1" dirty="0"/>
              <a:t>ABC </a:t>
            </a:r>
            <a:r>
              <a:rPr lang="ru-RU" dirty="0"/>
              <a:t>даёт 180</a:t>
            </a:r>
            <a:r>
              <a:rPr lang="ru-RU" baseline="30000" dirty="0"/>
              <a:t>о</a:t>
            </a:r>
            <a:r>
              <a:rPr lang="ru-RU" dirty="0"/>
              <a:t>. Следовательно, точка </a:t>
            </a:r>
            <a:r>
              <a:rPr lang="en-US" i="1" dirty="0"/>
              <a:t>A’ </a:t>
            </a:r>
            <a:r>
              <a:rPr lang="ru-RU" dirty="0"/>
              <a:t>принадлежит описанной окружности.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389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Окружность Эйлера*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76698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Пусть в треугольнике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обозначают основания медиан, проведённых из соответствующих вершин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– основания высот, опущенных из соответствующих вершин;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 – точка пересечения этих высот или их продолжений;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 – середины отрезков </a:t>
            </a:r>
            <a:r>
              <a:rPr lang="en-US" i="1" dirty="0">
                <a:cs typeface="Times New Roman" pitchFamily="18" charset="0"/>
              </a:rPr>
              <a:t>AH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BH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CH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80112" y="2481897"/>
            <a:ext cx="356388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 </a:t>
            </a:r>
            <a:r>
              <a:rPr lang="ru-RU" dirty="0">
                <a:cs typeface="Times New Roman" pitchFamily="18" charset="0"/>
              </a:rPr>
              <a:t>принадлежат одной окружности, называемой окружностью девяти точек, или окружностью Эйлера.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375D53-4D55-4573-7CC2-6A020B8E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8D3BFB-613B-2D59-A035-76D223F3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5" y="2708920"/>
            <a:ext cx="4820323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5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Text Box 7"/>
              <p:cNvSpPr txBox="1">
                <a:spLocks noChangeArrowheads="1"/>
              </p:cNvSpPr>
              <p:nvPr/>
            </p:nvSpPr>
            <p:spPr bwMode="auto">
              <a:xfrm>
                <a:off x="9625" y="0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sz="2000" dirty="0"/>
                  <a:t>Проведем окружность через точки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. </a:t>
                </a:r>
                <a:r>
                  <a:rPr lang="ru-RU" sz="2000" dirty="0"/>
                  <a:t>Отрезок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будет её диаметром. 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ABC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AC</a:t>
                </a:r>
                <a:r>
                  <a:rPr lang="en-US" sz="2000" dirty="0"/>
                  <a:t>. </a:t>
                </a:r>
                <a:r>
                  <a:rPr lang="ru-RU" sz="2000" dirty="0"/>
                  <a:t>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BCH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BH</a:t>
                </a:r>
                <a:r>
                  <a:rPr lang="en-US" sz="2000" dirty="0"/>
                  <a:t>. </a:t>
                </a:r>
                <a:r>
                  <a:rPr lang="ru-RU" sz="2000" dirty="0"/>
                  <a:t>Значит,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и, следовательно, точка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ru-RU" sz="2000" dirty="0"/>
                  <a:t> принадлежит этой окружности. </a:t>
                </a:r>
              </a:p>
            </p:txBody>
          </p:sp>
        </mc:Choice>
        <mc:Fallback xmlns="">
          <p:sp>
            <p:nvSpPr>
              <p:cNvPr id="4710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5" y="0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733" r="-667" b="-7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0414E5-85EC-4A8C-32E3-07AEDCE1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B05728-E794-5B40-D2B0-E30717093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9" y="1844824"/>
            <a:ext cx="4791744" cy="387721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9C8838A-2E09-1C80-47DE-BCE8C50CC627}"/>
              </a:ext>
            </a:extLst>
          </p:cNvPr>
          <p:cNvGrpSpPr/>
          <p:nvPr/>
        </p:nvGrpSpPr>
        <p:grpSpPr>
          <a:xfrm>
            <a:off x="0" y="1379035"/>
            <a:ext cx="9068655" cy="4323952"/>
            <a:chOff x="0" y="1379035"/>
            <a:chExt cx="9068655" cy="4323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id="{9FF6DA3C-9315-8EE0-FA2A-06A489558F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6533" y="1379035"/>
                  <a:ext cx="4262122" cy="2246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sz="2000" dirty="0"/>
                    <a:t>Аналогично, Так как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средняя линия треугольника </a:t>
                  </a:r>
                  <a:r>
                    <a:rPr lang="en-US" sz="2000" i="1" dirty="0"/>
                    <a:t>AHC</a:t>
                  </a:r>
                  <a:r>
                    <a:rPr lang="ru-RU" sz="2000" dirty="0"/>
                    <a:t>, то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|| </a:t>
                  </a:r>
                  <a:r>
                    <a:rPr lang="en-US" sz="2000" i="1" dirty="0"/>
                    <a:t>AC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Так как 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средняя линия треугольника </a:t>
                  </a:r>
                  <a:r>
                    <a:rPr lang="en-US" sz="2000" i="1" dirty="0"/>
                    <a:t>ABH</a:t>
                  </a:r>
                  <a:r>
                    <a:rPr lang="ru-RU" sz="2000" dirty="0"/>
                    <a:t>, то 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|| </a:t>
                  </a:r>
                  <a:r>
                    <a:rPr lang="en-US" sz="2000" i="1" dirty="0"/>
                    <a:t>BH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Значит,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=90°</m:t>
                      </m:r>
                    </m:oMath>
                  </a14:m>
                  <a:r>
                    <a:rPr lang="ru-RU" sz="2000" dirty="0"/>
                    <a:t> и, следовательно, точка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ru-RU" sz="2000" dirty="0"/>
                    <a:t> принадлежит этой окружности.</a:t>
                  </a:r>
                </a:p>
              </p:txBody>
            </p:sp>
          </mc:Choice>
          <mc:Fallback xmlns=""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id="{9FF6DA3C-9315-8EE0-FA2A-06A489558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6533" y="1379035"/>
                  <a:ext cx="4262122" cy="2246769"/>
                </a:xfrm>
                <a:prstGeom prst="rect">
                  <a:avLst/>
                </a:prstGeom>
                <a:blipFill>
                  <a:blip r:embed="rId5"/>
                  <a:stretch>
                    <a:fillRect l="-1429" t="-1355" r="-1429" b="-379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9EEE150-E595-A2E6-0BD9-3FE946429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844824"/>
              <a:ext cx="4791744" cy="3858163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7CCB24B-ADBB-4CBF-7061-183D5B2C3C36}"/>
              </a:ext>
            </a:extLst>
          </p:cNvPr>
          <p:cNvGrpSpPr/>
          <p:nvPr/>
        </p:nvGrpSpPr>
        <p:grpSpPr>
          <a:xfrm>
            <a:off x="5263" y="1844824"/>
            <a:ext cx="9123948" cy="4643302"/>
            <a:chOff x="5263" y="1844824"/>
            <a:chExt cx="9123948" cy="4643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67089" y="3625804"/>
                  <a:ext cx="4262122" cy="2862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прямоугольник, значит,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диаметр окружности. Так как</a:t>
                  </a:r>
                  <a14:m>
                    <m:oMath xmlns:m="http://schemas.openxmlformats.org/officeDocument/2006/math"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sz="2000" dirty="0"/>
                    <a:t>, то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принадлежит окружности. Таким образом, мы доказали, что этой окружности принадлежат точки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Аналогично доказывается, что этой окружности принадлежат точки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. 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47113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7089" y="3625804"/>
                  <a:ext cx="4262122" cy="2862322"/>
                </a:xfrm>
                <a:prstGeom prst="rect">
                  <a:avLst/>
                </a:prstGeom>
                <a:blipFill>
                  <a:blip r:embed="rId7"/>
                  <a:stretch>
                    <a:fillRect l="-1429" t="-1279" r="-1429" b="-29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2D512CC-EF67-17FE-0933-BB05FF56D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63" y="1844824"/>
              <a:ext cx="4810796" cy="3867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1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836" y="116632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На клетчатой бумаге изобразите треугольник, как показано на рисунке. Отметьте нужные точки и проведите через них окружность Эйлера. Найдите её радиус, считая стороны клеток равными 1.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1" y="2348880"/>
            <a:ext cx="3318810" cy="24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845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3396" y="116632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Ответ. </a:t>
            </a:r>
            <a:r>
              <a:rPr lang="ru-RU" sz="2800" dirty="0"/>
              <a:t>Окружность показана на рисунке. Её радиус равен 2,5.</a:t>
            </a:r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70739"/>
            <a:ext cx="3826743" cy="288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30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44624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ru-RU" sz="2800" dirty="0"/>
              <a:t>	На клетчатой бумаге изобразите треугольник, как показано на рисунке 3. Отметьте нужные точки и проведите через них окружность Эйлера. Найдите ее радиус, считая стороны клеток равными 1.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060848"/>
            <a:ext cx="4079726" cy="323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747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179512" y="1956"/>
                <a:ext cx="8610600" cy="1217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3300"/>
                    </a:solidFill>
                  </a:rPr>
                  <a:t>	Ответ. </a:t>
                </a:r>
                <a:r>
                  <a:rPr lang="ru-RU" sz="2800" dirty="0"/>
                  <a:t>Окружность показана на рисунке. Её радиус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145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endParaRPr lang="ru-RU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956"/>
                <a:ext cx="8610600" cy="1217385"/>
              </a:xfrm>
              <a:prstGeom prst="rect">
                <a:avLst/>
              </a:prstGeom>
              <a:blipFill>
                <a:blip r:embed="rId3"/>
                <a:stretch>
                  <a:fillRect l="-1415" t="-5000" r="-1415" b="-4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9" y="1219341"/>
            <a:ext cx="4122588" cy="32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166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/>
              <a:t>Радиус окружности, описанной около треугольника </a:t>
            </a:r>
            <a:r>
              <a:rPr lang="en-US" sz="2800" i="1" dirty="0"/>
              <a:t>ABC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ru-RU" sz="2800" dirty="0"/>
              <a:t>равен </a:t>
            </a:r>
            <a:r>
              <a:rPr lang="en-US" sz="2800" i="1" dirty="0"/>
              <a:t>R</a:t>
            </a:r>
            <a:r>
              <a:rPr lang="en-US" sz="2800" dirty="0"/>
              <a:t>. </a:t>
            </a:r>
            <a:r>
              <a:rPr lang="ru-RU" sz="2800" dirty="0"/>
              <a:t>Найдите радиус окружности Эйлера.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879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26" y="188640"/>
                <a:ext cx="9134374" cy="178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Окружность Эйлера описана около треугольника, вершинами которого являются середины сторон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 </a:t>
                </a:r>
                <a:r>
                  <a:rPr lang="ru-RU" dirty="0"/>
                  <a:t>Следовательно, её радиус в два раза меньше радиуса описанной окружности, т. е. равен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" y="188640"/>
                <a:ext cx="9134374" cy="1783437"/>
              </a:xfrm>
              <a:prstGeom prst="rect">
                <a:avLst/>
              </a:prstGeom>
              <a:blipFill>
                <a:blip r:embed="rId3"/>
                <a:stretch>
                  <a:fillRect l="-1068" r="-1001" b="-2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060848"/>
            <a:ext cx="48186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7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075" y="109913"/>
            <a:ext cx="9144000" cy="7620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Замечательные точки треугольника</a:t>
            </a:r>
          </a:p>
        </p:txBody>
      </p:sp>
      <p:sp>
        <p:nvSpPr>
          <p:cNvPr id="2051" name="Text Box 1059"/>
          <p:cNvSpPr txBox="1">
            <a:spLocks noChangeArrowheads="1"/>
          </p:cNvSpPr>
          <p:nvPr/>
        </p:nvSpPr>
        <p:spPr bwMode="auto">
          <a:xfrm>
            <a:off x="48126" y="836712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К числу замечательных точек треугольника отнесём: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а) точку пересечения медиан (</a:t>
            </a:r>
            <a:r>
              <a:rPr lang="ru-RU" sz="2800" dirty="0" err="1"/>
              <a:t>центроид</a:t>
            </a:r>
            <a:r>
              <a:rPr lang="ru-RU" sz="2800" dirty="0"/>
              <a:t>);                                                                      	б) точку пересечения биссектрис (центр вписанной окружности);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в) точку пересечения серединных перпендикуляров к сторонам треугольника (центр описанной окружности;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г) точку пересечения высот или их продолжений (ортоцентр).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д)* точка Торричелли;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е)* точка Жергонна;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ж)* точка Нагеля;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з) др.</a:t>
            </a:r>
          </a:p>
          <a:p>
            <a:pPr eaLnBrk="1" hangingPunct="1">
              <a:spcBef>
                <a:spcPts val="0"/>
              </a:spcBef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42103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79" y="260648"/>
            <a:ext cx="9114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Радиус окружности, описанной около треугольника </a:t>
            </a:r>
            <a:r>
              <a:rPr lang="en-US" i="1" dirty="0"/>
              <a:t>ABC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равен </a:t>
            </a:r>
            <a:r>
              <a:rPr lang="en-US" i="1" dirty="0"/>
              <a:t>R</a:t>
            </a:r>
            <a:r>
              <a:rPr lang="en-US" dirty="0"/>
              <a:t>. </a:t>
            </a:r>
            <a:r>
              <a:rPr lang="ru-RU" dirty="0"/>
              <a:t>Найдите радиус окружности, описанной около треугольника, вершинами которого являются основания высот треугольника </a:t>
            </a:r>
            <a:r>
              <a:rPr lang="en-US" i="1" dirty="0"/>
              <a:t>ABC</a:t>
            </a:r>
            <a:r>
              <a:rPr lang="ru-RU" dirty="0"/>
              <a:t>.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72" y="2276872"/>
            <a:ext cx="3215134" cy="310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62B141-B432-4A73-30C6-DB4E1B1B9AFD}"/>
                  </a:ext>
                </a:extLst>
              </p:cNvPr>
              <p:cNvSpPr txBox="1"/>
              <p:nvPr/>
            </p:nvSpPr>
            <p:spPr>
              <a:xfrm>
                <a:off x="683568" y="5474232"/>
                <a:ext cx="2664296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62B141-B432-4A73-30C6-DB4E1B1B9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74232"/>
                <a:ext cx="2664296" cy="700705"/>
              </a:xfrm>
              <a:prstGeom prst="rect">
                <a:avLst/>
              </a:prstGeom>
              <a:blipFill>
                <a:blip r:embed="rId4"/>
                <a:stretch>
                  <a:fillRect l="-4577"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7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ru-RU" sz="2800" dirty="0"/>
              <a:t>	Пусть </a:t>
            </a:r>
            <a:r>
              <a:rPr lang="en-US" sz="2800" i="1" dirty="0"/>
              <a:t>H </a:t>
            </a:r>
            <a:r>
              <a:rPr lang="ru-RU" sz="2800" dirty="0"/>
              <a:t>– ортоцентр треугольника </a:t>
            </a:r>
            <a:r>
              <a:rPr lang="en-US" sz="2800" i="1" dirty="0"/>
              <a:t>ABC</a:t>
            </a:r>
            <a:r>
              <a:rPr lang="ru-RU" sz="2800" dirty="0"/>
              <a:t>. Докажите, что окружности Эйлера треугольников </a:t>
            </a:r>
            <a:r>
              <a:rPr lang="en-US" sz="2800" i="1" dirty="0"/>
              <a:t>ABC</a:t>
            </a:r>
            <a:r>
              <a:rPr lang="ru-RU" sz="2800" dirty="0"/>
              <a:t>, </a:t>
            </a:r>
            <a:r>
              <a:rPr lang="en-US" sz="2800" i="1" dirty="0"/>
              <a:t>ABH</a:t>
            </a:r>
            <a:r>
              <a:rPr lang="ru-RU" sz="2800" dirty="0"/>
              <a:t>, </a:t>
            </a:r>
            <a:r>
              <a:rPr lang="en-US" sz="2800" i="1" dirty="0"/>
              <a:t>ACH</a:t>
            </a:r>
            <a:r>
              <a:rPr lang="ru-RU" sz="2800" dirty="0"/>
              <a:t>, </a:t>
            </a:r>
            <a:r>
              <a:rPr lang="en-US" sz="2800" i="1" dirty="0"/>
              <a:t>BCH</a:t>
            </a:r>
            <a:r>
              <a:rPr lang="ru-RU" sz="2800" dirty="0"/>
              <a:t> совпадают.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5913"/>
            <a:ext cx="4171682" cy="314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4495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753"/>
            <a:ext cx="8991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Докажем, например, что окружности Эйлера треугольников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ABH </a:t>
            </a:r>
            <a:r>
              <a:rPr lang="ru-RU" dirty="0"/>
              <a:t>совпадают. Действительно, основаниями высот треугольника </a:t>
            </a:r>
            <a:r>
              <a:rPr lang="en-US" i="1" dirty="0"/>
              <a:t>ABH</a:t>
            </a:r>
            <a:r>
              <a:rPr lang="ru-RU" dirty="0"/>
              <a:t> являются точки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baseline="-25000" dirty="0"/>
              <a:t>2</a:t>
            </a:r>
            <a:r>
              <a:rPr lang="ru-RU" dirty="0"/>
              <a:t>. Окружность Эйлера треугольника </a:t>
            </a:r>
            <a:r>
              <a:rPr lang="en-US" i="1" dirty="0"/>
              <a:t>ABH </a:t>
            </a:r>
            <a:r>
              <a:rPr lang="ru-RU" dirty="0"/>
              <a:t>проходит через эти точки, следовательно, она совпадает с окружностью Эйлера треугольника </a:t>
            </a:r>
            <a:r>
              <a:rPr lang="en-US" i="1" dirty="0"/>
              <a:t>ABC</a:t>
            </a:r>
            <a:r>
              <a:rPr lang="ru-RU" dirty="0"/>
              <a:t>. Аналогично доказывается, что окружности Эйлера треугольников </a:t>
            </a:r>
            <a:r>
              <a:rPr lang="en-US" i="1" dirty="0"/>
              <a:t>ABC</a:t>
            </a:r>
            <a:r>
              <a:rPr lang="ru-RU" dirty="0"/>
              <a:t>, </a:t>
            </a:r>
            <a:r>
              <a:rPr lang="en-US" i="1" dirty="0"/>
              <a:t>ACH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BCH</a:t>
            </a:r>
            <a:r>
              <a:rPr lang="ru-RU" dirty="0"/>
              <a:t> совпадают.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02" y="2924944"/>
            <a:ext cx="3312368" cy="24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0626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476672"/>
            <a:ext cx="89916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Теорема.</a:t>
            </a:r>
            <a:r>
              <a:rPr lang="ru-RU" b="1" dirty="0"/>
              <a:t> </a:t>
            </a:r>
            <a:r>
              <a:rPr lang="ru-RU" dirty="0"/>
              <a:t>В треугольнике центр </a:t>
            </a:r>
            <a:r>
              <a:rPr lang="en-US" i="1" dirty="0"/>
              <a:t>O </a:t>
            </a:r>
            <a:r>
              <a:rPr lang="ru-RU" dirty="0"/>
              <a:t>описанной окружности, точка </a:t>
            </a:r>
            <a:r>
              <a:rPr lang="en-US" i="1" dirty="0"/>
              <a:t>M </a:t>
            </a:r>
            <a:r>
              <a:rPr lang="ru-RU" dirty="0"/>
              <a:t>пересечения медиан, точка </a:t>
            </a:r>
            <a:r>
              <a:rPr lang="en-US" i="1" dirty="0"/>
              <a:t>H </a:t>
            </a:r>
            <a:r>
              <a:rPr lang="ru-RU" dirty="0"/>
              <a:t>пересечения высот или их продолжений и центр </a:t>
            </a:r>
            <a:r>
              <a:rPr lang="en-US" i="1" dirty="0"/>
              <a:t>N </a:t>
            </a:r>
            <a:r>
              <a:rPr lang="ru-RU" dirty="0"/>
              <a:t>окружности девяти точек лежат на одной прямой, называемой прямой Эйлера. При этом центр окружности девяти точек лежит посередине между центром пересечения высот и центром описанной окружности.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5696" y="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Прямая Эйлера*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996952"/>
            <a:ext cx="4320480" cy="36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02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0"/>
            <a:ext cx="8991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Доказательство.</a:t>
            </a:r>
            <a:r>
              <a:rPr lang="ru-RU" sz="2000" b="1" dirty="0"/>
              <a:t> </a:t>
            </a:r>
            <a:r>
              <a:rPr lang="ru-RU" sz="2000" dirty="0"/>
              <a:t>Действительно, пусть в треугольнике </a:t>
            </a:r>
            <a:r>
              <a:rPr lang="ru-RU" sz="2000" i="1" dirty="0"/>
              <a:t>ABC</a:t>
            </a:r>
            <a:r>
              <a:rPr lang="ru-RU" sz="2000" dirty="0"/>
              <a:t>, точка </a:t>
            </a:r>
            <a:r>
              <a:rPr lang="ru-RU" sz="2000" i="1" dirty="0"/>
              <a:t>O </a:t>
            </a:r>
            <a:r>
              <a:rPr lang="ru-RU" sz="2000" dirty="0"/>
              <a:t>– центр описанной окружности; </a:t>
            </a:r>
            <a:r>
              <a:rPr lang="en-US" sz="2000" i="1" dirty="0"/>
              <a:t>M</a:t>
            </a:r>
            <a:r>
              <a:rPr lang="ru-RU" sz="2000" dirty="0"/>
              <a:t> – точка пересечения медиан, </a:t>
            </a:r>
            <a:r>
              <a:rPr lang="en-US" sz="2000" i="1" dirty="0"/>
              <a:t>H</a:t>
            </a:r>
            <a:r>
              <a:rPr lang="en-US" sz="2000" dirty="0"/>
              <a:t> </a:t>
            </a:r>
            <a:r>
              <a:rPr lang="ru-RU" sz="2000" dirty="0"/>
              <a:t>– точка пересечения высот.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11395"/>
            <a:ext cx="91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Следовательно, точка пересечения высот </a:t>
            </a:r>
            <a:r>
              <a:rPr lang="en-US" sz="2000" i="1" dirty="0"/>
              <a:t>H</a:t>
            </a:r>
            <a:r>
              <a:rPr lang="ru-RU" sz="2000" dirty="0"/>
              <a:t> перейдет в точку пересечения серединных перпендикуляров </a:t>
            </a:r>
            <a:r>
              <a:rPr lang="en-US" sz="2000" i="1" dirty="0"/>
              <a:t>O</a:t>
            </a:r>
            <a:r>
              <a:rPr lang="ru-RU" sz="2000" dirty="0"/>
              <a:t>. Значит, точки </a:t>
            </a:r>
            <a:r>
              <a:rPr lang="en-US" sz="2000" i="1" dirty="0"/>
              <a:t>O</a:t>
            </a:r>
            <a:r>
              <a:rPr lang="ru-RU" sz="2000" dirty="0"/>
              <a:t>, </a:t>
            </a:r>
            <a:r>
              <a:rPr lang="en-US" sz="2000" i="1" dirty="0"/>
              <a:t>M</a:t>
            </a:r>
            <a:r>
              <a:rPr lang="ru-RU" sz="2000" dirty="0"/>
              <a:t>, </a:t>
            </a:r>
            <a:r>
              <a:rPr lang="en-US" sz="2000" i="1" dirty="0"/>
              <a:t>H</a:t>
            </a:r>
            <a:r>
              <a:rPr lang="en-US" sz="2000" dirty="0"/>
              <a:t> </a:t>
            </a:r>
            <a:r>
              <a:rPr lang="ru-RU" sz="2000" dirty="0"/>
              <a:t>лежат на одной прямой.</a:t>
            </a:r>
            <a:r>
              <a:rPr lang="en-US" sz="2000" dirty="0"/>
              <a:t> </a:t>
            </a:r>
            <a:r>
              <a:rPr lang="ru-RU" sz="2000" dirty="0"/>
              <a:t>Причём, точка </a:t>
            </a:r>
            <a:r>
              <a:rPr lang="en-US" sz="2000" i="1" dirty="0"/>
              <a:t>M </a:t>
            </a:r>
            <a:r>
              <a:rPr lang="ru-RU" sz="2000" dirty="0"/>
              <a:t>делит отрезок </a:t>
            </a:r>
            <a:r>
              <a:rPr lang="en-US" sz="2000" i="1" dirty="0"/>
              <a:t>OH </a:t>
            </a:r>
            <a:r>
              <a:rPr lang="ru-RU" sz="2000" dirty="0"/>
              <a:t>в отношении 1 : 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38773"/>
            <a:ext cx="4825388" cy="4120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4037E-97E9-D3E5-132F-6EB1A93E69FE}"/>
              </a:ext>
            </a:extLst>
          </p:cNvPr>
          <p:cNvSpPr txBox="1"/>
          <p:nvPr/>
        </p:nvSpPr>
        <p:spPr>
          <a:xfrm>
            <a:off x="5278274" y="1204999"/>
            <a:ext cx="38648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 Рассмотрим гомотетию с центром в точке </a:t>
            </a:r>
            <a:r>
              <a:rPr lang="en-US" sz="2000" i="1" dirty="0"/>
              <a:t>M </a:t>
            </a:r>
            <a:r>
              <a:rPr lang="ru-RU" sz="2000" dirty="0"/>
              <a:t>и коэффициентом -0,5. Она переводит вершины </a:t>
            </a:r>
            <a:r>
              <a:rPr lang="en-US" sz="2000" i="1" dirty="0"/>
              <a:t>A</a:t>
            </a:r>
            <a:r>
              <a:rPr lang="ru-RU" sz="2000" dirty="0"/>
              <a:t>, </a:t>
            </a:r>
            <a:r>
              <a:rPr lang="en-US" sz="2000" i="1" dirty="0"/>
              <a:t>B</a:t>
            </a:r>
            <a:r>
              <a:rPr lang="ru-RU" sz="2000" dirty="0"/>
              <a:t>, </a:t>
            </a:r>
            <a:r>
              <a:rPr lang="en-US" sz="2000" i="1" dirty="0"/>
              <a:t>C</a:t>
            </a:r>
            <a:r>
              <a:rPr lang="en-US" sz="2000" dirty="0"/>
              <a:t> </a:t>
            </a:r>
            <a:r>
              <a:rPr lang="ru-RU" sz="2000" dirty="0"/>
              <a:t>треугольника </a:t>
            </a:r>
            <a:r>
              <a:rPr lang="en-US" sz="2000" i="1" dirty="0"/>
              <a:t>ABC</a:t>
            </a:r>
            <a:r>
              <a:rPr lang="en-US" sz="2000" dirty="0"/>
              <a:t> </a:t>
            </a:r>
            <a:r>
              <a:rPr lang="ru-RU" sz="2000" dirty="0"/>
              <a:t>соответственно в точки </a:t>
            </a:r>
            <a:r>
              <a:rPr lang="en-US" sz="2000" i="1" dirty="0"/>
              <a:t>A</a:t>
            </a:r>
            <a:r>
              <a:rPr lang="en-US" sz="2000" baseline="-25000" dirty="0"/>
              <a:t>1</a:t>
            </a:r>
            <a:r>
              <a:rPr lang="ru-RU" sz="2000" dirty="0"/>
              <a:t>, </a:t>
            </a:r>
            <a:r>
              <a:rPr lang="en-US" sz="2000" i="1" dirty="0"/>
              <a:t>B</a:t>
            </a:r>
            <a:r>
              <a:rPr lang="en-US" sz="2000" baseline="-25000" dirty="0"/>
              <a:t>1</a:t>
            </a:r>
            <a:r>
              <a:rPr lang="ru-RU" sz="2000" dirty="0"/>
              <a:t>, </a:t>
            </a:r>
            <a:r>
              <a:rPr lang="en-US" sz="2000" i="1" dirty="0"/>
              <a:t>C</a:t>
            </a:r>
            <a:r>
              <a:rPr lang="en-US" sz="2000" baseline="-25000" dirty="0"/>
              <a:t>1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	Высоты треугольника </a:t>
            </a:r>
            <a:r>
              <a:rPr lang="en-US" sz="2000" i="1" dirty="0"/>
              <a:t>ABC</a:t>
            </a:r>
            <a:r>
              <a:rPr lang="ru-RU" sz="2000" dirty="0"/>
              <a:t> перейдут в серединные перпендикуляры к сторонам этого треугольника.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18782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BE0E8B-1C6C-FAC2-7B06-BCF365B27A72}"/>
              </a:ext>
            </a:extLst>
          </p:cNvPr>
          <p:cNvSpPr txBox="1"/>
          <p:nvPr/>
        </p:nvSpPr>
        <p:spPr>
          <a:xfrm>
            <a:off x="38501" y="2844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	</a:t>
            </a:r>
            <a:r>
              <a:rPr lang="ru-RU" sz="2000" dirty="0"/>
              <a:t>Покажем, что середина </a:t>
            </a:r>
            <a:r>
              <a:rPr lang="ru-RU" sz="2000" i="1" dirty="0"/>
              <a:t>N </a:t>
            </a:r>
            <a:r>
              <a:rPr lang="ru-RU" sz="2000" dirty="0"/>
              <a:t>отрезка </a:t>
            </a:r>
            <a:r>
              <a:rPr lang="ru-RU" sz="2000" i="1" dirty="0"/>
              <a:t>OH</a:t>
            </a:r>
            <a:r>
              <a:rPr lang="ru-RU" sz="2000" dirty="0"/>
              <a:t> является центром окружности Эйлера. Действительно, </a:t>
            </a:r>
            <a:r>
              <a:rPr lang="ru-RU" sz="2000" i="1" dirty="0"/>
              <a:t>C</a:t>
            </a:r>
            <a:r>
              <a:rPr lang="ru-RU" sz="2000" baseline="-25000" dirty="0"/>
              <a:t>1</a:t>
            </a:r>
            <a:r>
              <a:rPr lang="ru-RU" sz="2000" i="1" dirty="0"/>
              <a:t>C</a:t>
            </a:r>
            <a:r>
              <a:rPr lang="ru-RU" sz="2000" baseline="-25000" dirty="0"/>
              <a:t>2</a:t>
            </a:r>
            <a:r>
              <a:rPr lang="ru-RU" sz="2000" dirty="0"/>
              <a:t>– хорда окружности девяти точек. Поэтому серединный перпендикуляр к этой хорде является диаметром и пересекает </a:t>
            </a:r>
            <a:r>
              <a:rPr lang="ru-RU" sz="2000" i="1" dirty="0"/>
              <a:t>OH </a:t>
            </a:r>
            <a:r>
              <a:rPr lang="ru-RU" sz="2000" dirty="0"/>
              <a:t>в середине </a:t>
            </a:r>
            <a:r>
              <a:rPr lang="ru-RU" sz="2000" i="1" dirty="0"/>
              <a:t>N</a:t>
            </a:r>
            <a:r>
              <a:rPr lang="ru-RU" sz="2000" dirty="0"/>
              <a:t>. Аналогично, серединный перпендикуляр к хорде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A</a:t>
            </a:r>
            <a:r>
              <a:rPr lang="ru-RU" sz="2000" baseline="-25000" dirty="0"/>
              <a:t>2</a:t>
            </a:r>
            <a:r>
              <a:rPr lang="ru-RU" sz="2000" dirty="0"/>
              <a:t> является диаметром и пересекает </a:t>
            </a:r>
            <a:r>
              <a:rPr lang="ru-RU" sz="2000" i="1" dirty="0"/>
              <a:t>OH </a:t>
            </a:r>
            <a:r>
              <a:rPr lang="ru-RU" sz="2000" dirty="0"/>
              <a:t>в той же точке </a:t>
            </a:r>
            <a:r>
              <a:rPr lang="ru-RU" sz="2000" i="1" dirty="0"/>
              <a:t>N</a:t>
            </a:r>
            <a:r>
              <a:rPr lang="ru-RU" sz="2000" dirty="0"/>
              <a:t>. Значит </a:t>
            </a:r>
            <a:r>
              <a:rPr lang="ru-RU" sz="2000" i="1" dirty="0"/>
              <a:t>N</a:t>
            </a:r>
            <a:r>
              <a:rPr lang="ru-RU" sz="2000" dirty="0"/>
              <a:t>– центр окружности девяти точек. Что и требовалось доказать.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AF7F12-1E23-A07C-251C-218FE507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938992"/>
            <a:ext cx="5727266" cy="48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07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331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Прямая </a:t>
            </a:r>
            <a:r>
              <a:rPr lang="ru-RU" sz="3200" dirty="0" err="1">
                <a:solidFill>
                  <a:srgbClr val="FF3300"/>
                </a:solidFill>
              </a:rPr>
              <a:t>Симсона</a:t>
            </a:r>
            <a:r>
              <a:rPr lang="ru-RU" sz="32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393324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д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произвольного треугольника основания перпендикуляров, опущенных из любой точки описанной окружности на стороны треугольника или их продолжения, лежат на одной прямой, называемой прямой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Симсона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986672"/>
                <a:ext cx="909376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Решение.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𝐹𝐸𝐶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𝐹𝑃𝐶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=90°−∠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−90°=90°−∠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𝐴𝐵𝑃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𝐵𝑃𝐷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𝐵𝐸𝐷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86672"/>
                <a:ext cx="9093760" cy="830997"/>
              </a:xfrm>
              <a:prstGeom prst="rect">
                <a:avLst/>
              </a:prstGeom>
              <a:blipFill>
                <a:blip r:embed="rId3"/>
                <a:stretch>
                  <a:fillRect l="-134" t="-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9671D1-9900-827E-D069-CA63F1603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146463"/>
            <a:ext cx="3744416" cy="388553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B6E01B-E867-53D3-CF3A-BE1EC27F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65594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Точкой Жергонна называется точка пересечения отрезков, соединяющих вершины треугольника с точками касания вписанной окружности.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B4026B-7D30-048F-FFC8-C64212FD4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3318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Точка Жергонна*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2125E8-8481-85BD-FFEC-26290598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28" y="2285426"/>
            <a:ext cx="5153744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6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116632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Докажем, что отрезки </a:t>
            </a:r>
            <a:r>
              <a:rPr lang="en-US" i="1" dirty="0">
                <a:cs typeface="Times New Roman" charset="0"/>
              </a:rPr>
              <a:t>AA</a:t>
            </a:r>
            <a:r>
              <a:rPr lang="en-US" baseline="-25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,</a:t>
            </a:r>
            <a:r>
              <a:rPr lang="en-US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BB</a:t>
            </a:r>
            <a:r>
              <a:rPr lang="en-US" baseline="-25000" dirty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CC</a:t>
            </a:r>
            <a:r>
              <a:rPr lang="en-US" baseline="-25000" dirty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,</a:t>
            </a:r>
            <a:r>
              <a:rPr lang="ru-RU" dirty="0">
                <a:cs typeface="Times New Roman" charset="0"/>
              </a:rPr>
              <a:t> соединяющие вершины треугольника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с точками касания вписанной окружности,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пересекаются в одной точке.	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38FE878-8C19-53A6-695B-99B512602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314" y="1410438"/>
            <a:ext cx="532168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en-US" sz="2000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Обозначим </a:t>
            </a:r>
            <a:r>
              <a:rPr lang="en-US" sz="2000" i="1" dirty="0">
                <a:cs typeface="Times New Roman" charset="0"/>
              </a:rPr>
              <a:t>G </a:t>
            </a:r>
            <a:r>
              <a:rPr lang="ru-RU" sz="2000" dirty="0">
                <a:cs typeface="Times New Roman" charset="0"/>
              </a:rPr>
              <a:t>точку пересечения отрезков </a:t>
            </a:r>
            <a:r>
              <a:rPr lang="en-US" sz="2000" i="1" dirty="0">
                <a:cs typeface="Times New Roman" charset="0"/>
              </a:rPr>
              <a:t>AA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</a:t>
            </a:r>
            <a:r>
              <a:rPr lang="ru-RU" sz="2000" dirty="0">
                <a:cs typeface="Times New Roman" charset="0"/>
              </a:rPr>
              <a:t>и </a:t>
            </a:r>
            <a:r>
              <a:rPr lang="en-US" sz="2000" i="1" dirty="0">
                <a:cs typeface="Times New Roman" charset="0"/>
              </a:rPr>
              <a:t>CC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. </a:t>
            </a:r>
            <a:r>
              <a:rPr lang="ru-RU" sz="2000" dirty="0">
                <a:cs typeface="Times New Roman" charset="0"/>
              </a:rPr>
              <a:t>Найдём отношение </a:t>
            </a:r>
            <a:r>
              <a:rPr lang="en-US" sz="2000" i="1" dirty="0">
                <a:cs typeface="Times New Roman" charset="0"/>
              </a:rPr>
              <a:t>CG</a:t>
            </a:r>
            <a:r>
              <a:rPr lang="en-US" sz="2000" dirty="0">
                <a:cs typeface="Times New Roman" charset="0"/>
              </a:rPr>
              <a:t>:</a:t>
            </a:r>
            <a:r>
              <a:rPr lang="en-US" sz="2000" i="1" dirty="0">
                <a:cs typeface="Times New Roman" charset="0"/>
              </a:rPr>
              <a:t>GC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. </a:t>
            </a:r>
          </a:p>
          <a:p>
            <a:pPr algn="just" eaLnBrk="1" hangingPunct="1"/>
            <a:r>
              <a:rPr lang="en-US" sz="2000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Пусть </a:t>
            </a:r>
            <a:r>
              <a:rPr lang="en-US" sz="2000" i="1" dirty="0">
                <a:cs typeface="Times New Roman" charset="0"/>
              </a:rPr>
              <a:t>BC = a</a:t>
            </a:r>
            <a:r>
              <a:rPr lang="en-US" sz="2000" dirty="0">
                <a:cs typeface="Times New Roman" charset="0"/>
              </a:rPr>
              <a:t>, </a:t>
            </a:r>
            <a:r>
              <a:rPr lang="en-US" sz="2000" i="1" dirty="0">
                <a:cs typeface="Times New Roman" charset="0"/>
              </a:rPr>
              <a:t>AC = b</a:t>
            </a:r>
            <a:r>
              <a:rPr lang="en-US" sz="2000" dirty="0">
                <a:cs typeface="Times New Roman" charset="0"/>
              </a:rPr>
              <a:t>,</a:t>
            </a:r>
            <a:r>
              <a:rPr lang="en-US" sz="2000" i="1" dirty="0">
                <a:cs typeface="Times New Roman" charset="0"/>
              </a:rPr>
              <a:t> AB = c</a:t>
            </a:r>
            <a:r>
              <a:rPr lang="en-US" sz="2000" dirty="0">
                <a:cs typeface="Times New Roman" charset="0"/>
              </a:rPr>
              <a:t>;  </a:t>
            </a:r>
          </a:p>
          <a:p>
            <a:pPr algn="just" eaLnBrk="1" hangingPunct="1"/>
            <a:r>
              <a:rPr lang="en-US" sz="2000" i="1" dirty="0">
                <a:cs typeface="Times New Roman" charset="0"/>
              </a:rPr>
              <a:t>BA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= </a:t>
            </a:r>
            <a:r>
              <a:rPr lang="en-US" sz="2000" i="1" dirty="0">
                <a:cs typeface="Times New Roman" charset="0"/>
              </a:rPr>
              <a:t>a’</a:t>
            </a:r>
            <a:r>
              <a:rPr lang="en-US" sz="2000" dirty="0">
                <a:cs typeface="Times New Roman" charset="0"/>
              </a:rPr>
              <a:t>, </a:t>
            </a:r>
            <a:r>
              <a:rPr lang="en-US" sz="2000" i="1" dirty="0">
                <a:cs typeface="Times New Roman" charset="0"/>
              </a:rPr>
              <a:t>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C = a’’</a:t>
            </a:r>
            <a:r>
              <a:rPr lang="en-US" sz="2000" dirty="0">
                <a:cs typeface="Times New Roman" charset="0"/>
              </a:rPr>
              <a:t>;</a:t>
            </a:r>
            <a:r>
              <a:rPr lang="en-US" sz="2000" i="1" dirty="0">
                <a:cs typeface="Times New Roman" charset="0"/>
              </a:rPr>
              <a:t> AB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= </a:t>
            </a:r>
            <a:r>
              <a:rPr lang="en-US" sz="2000" i="1" dirty="0">
                <a:cs typeface="Times New Roman" charset="0"/>
              </a:rPr>
              <a:t>b’</a:t>
            </a:r>
            <a:r>
              <a:rPr lang="en-US" sz="2000" dirty="0">
                <a:cs typeface="Times New Roman" charset="0"/>
              </a:rPr>
              <a:t>, </a:t>
            </a:r>
            <a:r>
              <a:rPr lang="en-US" sz="2000" i="1" dirty="0">
                <a:cs typeface="Times New Roman" charset="0"/>
              </a:rPr>
              <a:t>B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C = b’’</a:t>
            </a:r>
            <a:r>
              <a:rPr lang="en-US" sz="2000" dirty="0">
                <a:cs typeface="Times New Roman" charset="0"/>
              </a:rPr>
              <a:t>; </a:t>
            </a:r>
            <a:r>
              <a:rPr lang="en-US" sz="2000" i="1" dirty="0">
                <a:cs typeface="Times New Roman" charset="0"/>
              </a:rPr>
              <a:t>AC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= </a:t>
            </a:r>
            <a:r>
              <a:rPr lang="en-US" sz="2000" i="1" dirty="0">
                <a:cs typeface="Times New Roman" charset="0"/>
              </a:rPr>
              <a:t>c’</a:t>
            </a:r>
            <a:r>
              <a:rPr lang="en-US" sz="2000" dirty="0">
                <a:cs typeface="Times New Roman" charset="0"/>
              </a:rPr>
              <a:t>, </a:t>
            </a:r>
            <a:r>
              <a:rPr lang="en-US" sz="2000" i="1" dirty="0">
                <a:cs typeface="Times New Roman" charset="0"/>
              </a:rPr>
              <a:t>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B = c’’</a:t>
            </a:r>
            <a:r>
              <a:rPr lang="en-US" sz="2000" dirty="0">
                <a:cs typeface="Times New Roman" charset="0"/>
              </a:rPr>
              <a:t>.</a:t>
            </a:r>
          </a:p>
          <a:p>
            <a:pPr algn="just" eaLnBrk="1" hangingPunct="1"/>
            <a:r>
              <a:rPr lang="en-US" sz="2000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Через точку </a:t>
            </a:r>
            <a:r>
              <a:rPr lang="en-US" sz="2000" i="1" dirty="0">
                <a:cs typeface="Times New Roman" charset="0"/>
              </a:rPr>
              <a:t>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</a:t>
            </a:r>
            <a:r>
              <a:rPr lang="ru-RU" sz="2000" dirty="0">
                <a:cs typeface="Times New Roman" charset="0"/>
              </a:rPr>
              <a:t>проведём прямую, параллельную </a:t>
            </a:r>
            <a:r>
              <a:rPr lang="en-US" sz="2000" i="1" dirty="0">
                <a:cs typeface="Times New Roman" charset="0"/>
              </a:rPr>
              <a:t>AA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. </a:t>
            </a:r>
            <a:r>
              <a:rPr lang="ru-RU" sz="2000" dirty="0">
                <a:cs typeface="Times New Roman" charset="0"/>
              </a:rPr>
              <a:t>Обозначим </a:t>
            </a:r>
            <a:r>
              <a:rPr lang="en-US" sz="2000" i="1" dirty="0">
                <a:cs typeface="Times New Roman" charset="0"/>
              </a:rPr>
              <a:t>A’</a:t>
            </a:r>
            <a:r>
              <a:rPr lang="ru-RU" sz="2000" dirty="0">
                <a:cs typeface="Times New Roman" charset="0"/>
              </a:rPr>
              <a:t> её точку пересечения с отрезком </a:t>
            </a:r>
            <a:r>
              <a:rPr lang="en-US" sz="2000" i="1" dirty="0">
                <a:cs typeface="Times New Roman" charset="0"/>
              </a:rPr>
              <a:t>BC</a:t>
            </a:r>
            <a:r>
              <a:rPr lang="en-US" sz="2000" dirty="0">
                <a:cs typeface="Times New Roman" charset="0"/>
              </a:rPr>
              <a:t>. </a:t>
            </a:r>
            <a:r>
              <a:rPr lang="ru-RU" sz="2000" dirty="0">
                <a:cs typeface="Times New Roman" charset="0"/>
              </a:rPr>
              <a:t>По теореме Фалеса </a:t>
            </a:r>
            <a:r>
              <a:rPr lang="en-US" sz="2000" i="1" dirty="0">
                <a:cs typeface="Times New Roman" charset="0"/>
              </a:rPr>
              <a:t>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A’</a:t>
            </a:r>
            <a:r>
              <a:rPr lang="en-US" sz="2000" dirty="0">
                <a:cs typeface="Times New Roman" charset="0"/>
              </a:rPr>
              <a:t>:</a:t>
            </a:r>
            <a:r>
              <a:rPr lang="en-US" sz="2000" i="1" dirty="0">
                <a:cs typeface="Times New Roman" charset="0"/>
              </a:rPr>
              <a:t>A’B = AC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:</a:t>
            </a:r>
            <a:r>
              <a:rPr lang="en-US" sz="2000" i="1" dirty="0">
                <a:cs typeface="Times New Roman" charset="0"/>
              </a:rPr>
              <a:t>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B = </a:t>
            </a:r>
            <a:r>
              <a:rPr lang="en-US" sz="2000" i="1" dirty="0" err="1">
                <a:cs typeface="Times New Roman" charset="0"/>
              </a:rPr>
              <a:t>c’</a:t>
            </a:r>
            <a:r>
              <a:rPr lang="en-US" sz="2000" dirty="0" err="1">
                <a:cs typeface="Times New Roman" charset="0"/>
              </a:rPr>
              <a:t>:</a:t>
            </a:r>
            <a:r>
              <a:rPr lang="en-US" sz="2000" i="1" dirty="0" err="1">
                <a:cs typeface="Times New Roman" charset="0"/>
              </a:rPr>
              <a:t>c</a:t>
            </a:r>
            <a:r>
              <a:rPr lang="en-US" sz="2000" i="1" dirty="0">
                <a:cs typeface="Times New Roman" charset="0"/>
              </a:rPr>
              <a:t>’’</a:t>
            </a:r>
            <a:r>
              <a:rPr lang="en-US" sz="2000" dirty="0">
                <a:cs typeface="Times New Roman" charset="0"/>
              </a:rPr>
              <a:t>.</a:t>
            </a:r>
            <a:endParaRPr lang="ru-RU" sz="2000" dirty="0">
              <a:cs typeface="Times New Roman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EBF518-39F7-A17E-A0C4-ACBC623D6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26207"/>
            <a:ext cx="3600400" cy="2938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6FDB3D59-B93C-64D8-E655-E2B677F37A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625" y="4554621"/>
                <a:ext cx="9144000" cy="1839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/>
                <a:r>
                  <a:rPr lang="ru-RU" sz="2800" dirty="0">
                    <a:cs typeface="Times New Roman" charset="0"/>
                  </a:rPr>
                  <a:t>	</a:t>
                </a:r>
                <a:r>
                  <a:rPr lang="ru-RU" sz="2000" dirty="0">
                    <a:cs typeface="Times New Roman" charset="0"/>
                  </a:rPr>
                  <a:t>Тогда </a:t>
                </a:r>
                <a:r>
                  <a:rPr lang="en-US" sz="2000" i="1" dirty="0">
                    <a:cs typeface="Times New Roman" charset="0"/>
                  </a:rPr>
                  <a:t>A</a:t>
                </a:r>
                <a:r>
                  <a:rPr lang="ru-RU" sz="2000" baseline="-25000" dirty="0">
                    <a:cs typeface="Times New Roman" charset="0"/>
                  </a:rPr>
                  <a:t>1</a:t>
                </a:r>
                <a:r>
                  <a:rPr lang="en-US" sz="2000" i="1" dirty="0">
                    <a:cs typeface="Times New Roman" charset="0"/>
                  </a:rPr>
                  <a:t>A’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en-US" sz="2000" i="1" dirty="0">
                    <a:cs typeface="Times New Roman" charset="0"/>
                  </a:rPr>
                  <a:t>A’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>
                    <a:cs typeface="Times New Roman" charset="0"/>
                  </a:rPr>
                  <a:t>. </a:t>
                </a:r>
                <a:r>
                  <a:rPr lang="ru-RU" sz="2000" dirty="0">
                    <a:cs typeface="Times New Roman" charset="0"/>
                  </a:rPr>
                  <a:t>Следовательно, </a:t>
                </a:r>
                <a:r>
                  <a:rPr lang="en-US" sz="2000" i="1" dirty="0">
                    <a:cs typeface="Times New Roman" charset="0"/>
                  </a:rPr>
                  <a:t>CG</a:t>
                </a:r>
                <a:r>
                  <a:rPr lang="en-US" sz="2000" dirty="0">
                    <a:cs typeface="Times New Roman" charset="0"/>
                  </a:rPr>
                  <a:t>:</a:t>
                </a:r>
                <a:r>
                  <a:rPr lang="en-US" sz="2000" i="1" dirty="0">
                    <a:cs typeface="Times New Roman" charset="0"/>
                  </a:rPr>
                  <a:t>GC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cs typeface="Times New Roman" charset="0"/>
                  </a:rPr>
                  <a:t>.</a:t>
                </a:r>
              </a:p>
              <a:p>
                <a:pPr algn="just" eaLnBrk="1" hangingPunct="1"/>
                <a:r>
                  <a:rPr lang="en-US" sz="2000" dirty="0">
                    <a:cs typeface="Times New Roman" charset="0"/>
                  </a:rPr>
                  <a:t>	</a:t>
                </a:r>
                <a:r>
                  <a:rPr lang="ru-RU" sz="2000" dirty="0">
                    <a:cs typeface="Times New Roman" charset="0"/>
                  </a:rPr>
                  <a:t>Аналогичным образом показывается, что прямая </a:t>
                </a:r>
                <a:r>
                  <a:rPr lang="en-US" sz="2000" i="1" dirty="0">
                    <a:cs typeface="Times New Roman" charset="0"/>
                  </a:rPr>
                  <a:t>BB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делит отрезок </a:t>
                </a:r>
                <a:r>
                  <a:rPr lang="en-US" sz="2000" i="1" dirty="0">
                    <a:cs typeface="Times New Roman" charset="0"/>
                  </a:rPr>
                  <a:t>CC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в отношении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cs typeface="Times New Roman" charset="0"/>
                  </a:rPr>
                  <a:t>. </a:t>
                </a:r>
                <a:r>
                  <a:rPr lang="ru-RU" sz="2000" dirty="0">
                    <a:cs typeface="Times New Roman" charset="0"/>
                  </a:rPr>
                  <a:t>Учитывая, что </a:t>
                </a:r>
                <a:r>
                  <a:rPr lang="en-US" sz="2000" i="1" dirty="0">
                    <a:cs typeface="Times New Roman" charset="0"/>
                  </a:rPr>
                  <a:t>a’’ = b’’</a:t>
                </a:r>
                <a:r>
                  <a:rPr lang="en-US" sz="2000" dirty="0">
                    <a:cs typeface="Times New Roman" charset="0"/>
                  </a:rPr>
                  <a:t>, </a:t>
                </a:r>
                <a:r>
                  <a:rPr lang="en-US" sz="2000" i="1" dirty="0">
                    <a:cs typeface="Times New Roman" charset="0"/>
                  </a:rPr>
                  <a:t>a’ = c’’</a:t>
                </a:r>
                <a:r>
                  <a:rPr lang="en-US" sz="2000" dirty="0">
                    <a:cs typeface="Times New Roman" charset="0"/>
                  </a:rPr>
                  <a:t>, </a:t>
                </a:r>
                <a:r>
                  <a:rPr lang="en-US" sz="2000" i="1" dirty="0">
                    <a:cs typeface="Times New Roman" charset="0"/>
                  </a:rPr>
                  <a:t>b’ = c’</a:t>
                </a:r>
                <a:r>
                  <a:rPr lang="en-US" sz="2000" dirty="0">
                    <a:cs typeface="Times New Roman" charset="0"/>
                  </a:rPr>
                  <a:t>, </a:t>
                </a:r>
                <a:r>
                  <a:rPr lang="ru-RU" sz="2000" dirty="0">
                    <a:cs typeface="Times New Roman" charset="0"/>
                  </a:rPr>
                  <a:t>получаем равенство</a:t>
                </a:r>
                <a:r>
                  <a:rPr lang="en-US" sz="2000" dirty="0"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000" dirty="0">
                        <a:cs typeface="Times New Roman" charset="0"/>
                      </a:rPr>
                      <m:t>.</m:t>
                    </m:r>
                  </m:oMath>
                </a14:m>
                <a:r>
                  <a:rPr lang="ru-RU" sz="2000" dirty="0">
                    <a:cs typeface="Times New Roman" charset="0"/>
                  </a:rPr>
                  <a:t> Следовательно, прямые </a:t>
                </a:r>
                <a:r>
                  <a:rPr lang="en-US" sz="2000" i="1" dirty="0">
                    <a:cs typeface="Times New Roman" charset="0"/>
                  </a:rPr>
                  <a:t>AA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и </a:t>
                </a:r>
                <a:r>
                  <a:rPr lang="en-US" sz="2000" i="1" dirty="0">
                    <a:cs typeface="Times New Roman" charset="0"/>
                  </a:rPr>
                  <a:t>BB</a:t>
                </a:r>
                <a:r>
                  <a:rPr lang="ru-RU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пересекают отрезок </a:t>
                </a:r>
                <a:r>
                  <a:rPr lang="en-US" sz="2000" i="1" dirty="0">
                    <a:cs typeface="Times New Roman" charset="0"/>
                  </a:rPr>
                  <a:t>CC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в одной точке.</a:t>
                </a: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6FDB3D59-B93C-64D8-E655-E2B677F37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4554621"/>
                <a:ext cx="9144000" cy="1839671"/>
              </a:xfrm>
              <a:prstGeom prst="rect">
                <a:avLst/>
              </a:prstGeom>
              <a:blipFill>
                <a:blip r:embed="rId4"/>
                <a:stretch>
                  <a:fillRect l="-667" r="-733" b="-13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0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65594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Точкой Нагеля называется точка пересечения отрезков, соединяющих вершины треугольника с точками касания вневписанной окружности.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B4026B-7D30-048F-FFC8-C64212FD4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3318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Точка Нагеля*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2F252D-FAAE-9D0A-B1AA-357D3A72F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244853"/>
            <a:ext cx="4608512" cy="43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6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328" y="980728"/>
                <a:ext cx="916485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Докажите, что медиана треугольника лежит ближе к большей стороне этого треугольника, т. е., если в треугольнике </a:t>
                </a:r>
                <a:r>
                  <a:rPr lang="en-US" i="1" dirty="0"/>
                  <a:t>ABC AC &gt; BC</a:t>
                </a:r>
                <a:r>
                  <a:rPr lang="en-US" dirty="0"/>
                  <a:t>, </a:t>
                </a:r>
                <a:r>
                  <a:rPr lang="ru-RU" dirty="0"/>
                  <a:t>то для медианы </a:t>
                </a:r>
                <a:r>
                  <a:rPr lang="en-US" i="1" dirty="0"/>
                  <a:t>CC</a:t>
                </a:r>
                <a:r>
                  <a:rPr lang="en-US" baseline="-25000" dirty="0"/>
                  <a:t>1 </a:t>
                </a:r>
                <a:r>
                  <a:rPr lang="ru-RU" dirty="0"/>
                  <a:t>выполняется неравенство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8" y="980728"/>
                <a:ext cx="9164855" cy="1200329"/>
              </a:xfrm>
              <a:prstGeom prst="rect">
                <a:avLst/>
              </a:prstGeom>
              <a:blipFill>
                <a:blip r:embed="rId3"/>
                <a:stretch>
                  <a:fillRect l="-997" t="-4061" r="-997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259383"/>
            <a:ext cx="3816424" cy="3420725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2E40E224-C19C-BEC0-0E13-6403AD334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26" y="109913"/>
            <a:ext cx="9144000" cy="7620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Медианы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5474269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655949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Точкой Торричелли треугольника </a:t>
            </a:r>
            <a:r>
              <a:rPr lang="en-US" sz="2800" i="1" dirty="0">
                <a:cs typeface="Times New Roman" charset="0"/>
              </a:rPr>
              <a:t>ABC </a:t>
            </a:r>
            <a:r>
              <a:rPr lang="ru-RU" sz="2800" dirty="0">
                <a:cs typeface="Times New Roman" charset="0"/>
              </a:rPr>
              <a:t>называется такая точка 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dirty="0">
                <a:cs typeface="Times New Roman" charset="0"/>
              </a:rPr>
              <a:t>, из которой стороны данного треугольника видны под углом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, т. е. углы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ru-RU" sz="2800" dirty="0">
                <a:cs typeface="Times New Roman" charset="0"/>
              </a:rPr>
              <a:t>,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и 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равны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.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40" y="2564904"/>
            <a:ext cx="4683869" cy="413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EB4026B-7D30-048F-FFC8-C64212FD4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3318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Точка Торричелли*</a:t>
            </a:r>
          </a:p>
        </p:txBody>
      </p:sp>
    </p:spTree>
    <p:extLst>
      <p:ext uri="{BB962C8B-B14F-4D97-AF65-F5344CB8AC3E}">
        <p14:creationId xmlns:p14="http://schemas.microsoft.com/office/powerpoint/2010/main" val="25180580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635896" y="2356658"/>
            <a:ext cx="550810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charset="0"/>
              </a:rPr>
              <a:t>	Аналогичн</a:t>
            </a:r>
            <a:r>
              <a:rPr lang="ru-RU" dirty="0"/>
              <a:t>о</a:t>
            </a:r>
            <a:r>
              <a:rPr lang="ru-RU" dirty="0">
                <a:cs typeface="Times New Roman" charset="0"/>
              </a:rPr>
              <a:t>, на стороне </a:t>
            </a:r>
            <a:r>
              <a:rPr lang="en-US" i="1" dirty="0">
                <a:cs typeface="Times New Roman" charset="0"/>
              </a:rPr>
              <a:t>AC</a:t>
            </a:r>
            <a:r>
              <a:rPr lang="ru-RU" dirty="0">
                <a:cs typeface="Times New Roman" charset="0"/>
              </a:rPr>
              <a:t>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треугольник, и опишем около него окружность. </a:t>
            </a:r>
            <a:r>
              <a:rPr lang="ru-RU" dirty="0"/>
              <a:t>Из т</a:t>
            </a:r>
            <a:r>
              <a:rPr lang="ru-RU" dirty="0">
                <a:cs typeface="Times New Roman" charset="0"/>
              </a:rPr>
              <a:t>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соответствующей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AC</a:t>
            </a:r>
            <a:r>
              <a:rPr lang="ru-RU" dirty="0">
                <a:cs typeface="Times New Roman" charset="0"/>
              </a:rPr>
              <a:t> 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В случае, когда углы треугольника меньше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, эти дуги пересекаются в некоторой внутренней точке </a:t>
            </a:r>
            <a:r>
              <a:rPr lang="en-US" i="1" dirty="0">
                <a:cs typeface="Times New Roman" charset="0"/>
              </a:rPr>
              <a:t>T</a:t>
            </a:r>
            <a:r>
              <a:rPr lang="ru-RU" dirty="0"/>
              <a:t>, из которой стороны треугольника </a:t>
            </a:r>
            <a:r>
              <a:rPr lang="en-US" i="1" dirty="0"/>
              <a:t>ABC </a:t>
            </a:r>
            <a:r>
              <a:rPr lang="ru-RU" dirty="0"/>
              <a:t>видны под углом 120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320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Докажем, что в случае, если углы треугольника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меньше 120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, то точка Торричелли существует.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На стороне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треугольник, и опишем около него окружность.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стягивает дугу этой окружности величиной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Следовательно, </a:t>
            </a:r>
            <a:r>
              <a:rPr lang="ru-RU" dirty="0"/>
              <a:t>из </a:t>
            </a:r>
            <a:r>
              <a:rPr lang="ru-RU" dirty="0">
                <a:cs typeface="Times New Roman" charset="0"/>
              </a:rPr>
              <a:t>точ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этой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от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B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" y="2624336"/>
            <a:ext cx="3384376" cy="416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Задача о трёх домиках и колодце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68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Три соседа по дачным участкам решили вырыть общий колодец и проложить от него дорожки к своим домикам. Где нужно расположить колодец, чтобы суммарная длина дорожек была наименьшей?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51052" cy="37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582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Решение задачи о трёх домиках и колодце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П</a:t>
            </a:r>
            <a:r>
              <a:rPr lang="ru-RU" dirty="0">
                <a:cs typeface="Times New Roman" charset="0"/>
              </a:rPr>
              <a:t>овернём  треугольник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вокруг вершины </a:t>
            </a:r>
            <a:r>
              <a:rPr lang="en-US" i="1" dirty="0">
                <a:cs typeface="Times New Roman" charset="0"/>
              </a:rPr>
              <a:t>C </a:t>
            </a:r>
            <a:r>
              <a:rPr lang="ru-RU" dirty="0">
                <a:cs typeface="Times New Roman" charset="0"/>
              </a:rPr>
              <a:t>на угол 60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При этом точка </a:t>
            </a:r>
            <a:r>
              <a:rPr lang="en-US" i="1" dirty="0">
                <a:cs typeface="Times New Roman" charset="0"/>
              </a:rPr>
              <a:t>A </a:t>
            </a:r>
            <a:r>
              <a:rPr lang="ru-RU" dirty="0">
                <a:cs typeface="Times New Roman" charset="0"/>
              </a:rPr>
              <a:t>перейдёт в точку </a:t>
            </a:r>
            <a:r>
              <a:rPr lang="en-US" i="1" dirty="0"/>
              <a:t>A’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B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B’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K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K’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Треугольник </a:t>
            </a:r>
            <a:r>
              <a:rPr lang="en-US" i="1" dirty="0"/>
              <a:t>CKK’ </a:t>
            </a:r>
            <a:r>
              <a:rPr lang="ru-RU" dirty="0"/>
              <a:t>– равносторонний, следовательно </a:t>
            </a:r>
            <a:r>
              <a:rPr lang="en-US" i="1" dirty="0"/>
              <a:t>CK = KK’</a:t>
            </a:r>
            <a:r>
              <a:rPr lang="en-US" dirty="0"/>
              <a:t>. </a:t>
            </a:r>
            <a:endParaRPr lang="ru-RU" dirty="0">
              <a:cs typeface="Times New Roman" charset="0"/>
            </a:endParaRP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0" y="51054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С</a:t>
            </a:r>
            <a:r>
              <a:rPr lang="ru-RU" dirty="0">
                <a:cs typeface="Times New Roman" charset="0"/>
              </a:rPr>
              <a:t>умма расстояний </a:t>
            </a:r>
            <a:r>
              <a:rPr lang="en-US" i="1" dirty="0">
                <a:cs typeface="Times New Roman" charset="0"/>
              </a:rPr>
              <a:t>AK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BK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CK </a:t>
            </a:r>
            <a:r>
              <a:rPr lang="ru-RU" dirty="0">
                <a:cs typeface="Times New Roman" charset="0"/>
              </a:rPr>
              <a:t>равна длине </a:t>
            </a:r>
            <a:r>
              <a:rPr lang="ru-RU" dirty="0"/>
              <a:t>ломаной </a:t>
            </a:r>
            <a:r>
              <a:rPr lang="en-US" i="1" dirty="0"/>
              <a:t>AKK’B’</a:t>
            </a:r>
            <a:r>
              <a:rPr lang="ru-RU" dirty="0"/>
              <a:t>, длина которой будет наименьшей, если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K’</a:t>
            </a:r>
            <a:r>
              <a:rPr lang="en-US" dirty="0"/>
              <a:t>, </a:t>
            </a:r>
            <a:r>
              <a:rPr lang="en-US" i="1" dirty="0"/>
              <a:t>B’ </a:t>
            </a:r>
            <a:r>
              <a:rPr lang="ru-RU" dirty="0"/>
              <a:t>принадлежат одной прямой. Это будет, если углы </a:t>
            </a:r>
            <a:r>
              <a:rPr lang="en-US" i="1" dirty="0"/>
              <a:t>AKC </a:t>
            </a:r>
            <a:r>
              <a:rPr lang="ru-RU" dirty="0"/>
              <a:t>и </a:t>
            </a:r>
            <a:r>
              <a:rPr lang="en-US" i="1" dirty="0"/>
              <a:t>BKC </a:t>
            </a:r>
            <a:r>
              <a:rPr lang="ru-RU" dirty="0"/>
              <a:t>равны 120</a:t>
            </a:r>
            <a:r>
              <a:rPr lang="ru-RU" baseline="30000" dirty="0"/>
              <a:t>о</a:t>
            </a:r>
            <a:r>
              <a:rPr lang="ru-RU" dirty="0"/>
              <a:t>, т. е. если колодец</a:t>
            </a:r>
            <a:r>
              <a:rPr lang="ru-RU" dirty="0">
                <a:cs typeface="Times New Roman" charset="0"/>
              </a:rPr>
              <a:t> </a:t>
            </a:r>
            <a:r>
              <a:rPr lang="ru-RU" dirty="0"/>
              <a:t>расположен в точке Торричелли.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58" y="1844824"/>
            <a:ext cx="4356484" cy="321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>
            <a:extLst>
              <a:ext uri="{FF2B5EF4-FFF2-40B4-BE49-F238E27FC236}">
                <a16:creationId xmlns:a16="http://schemas.microsoft.com/office/drawing/2014/main" id="{A90F2601-9C79-4C6A-80A2-7BFF8089B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endParaRPr lang="en-US" altLang="ru-RU" sz="3600" dirty="0">
              <a:solidFill>
                <a:srgbClr val="FF3300"/>
              </a:solidFill>
            </a:endParaRPr>
          </a:p>
        </p:txBody>
      </p:sp>
      <p:sp>
        <p:nvSpPr>
          <p:cNvPr id="537604" name="Text Box 4">
            <a:extLst>
              <a:ext uri="{FF2B5EF4-FFF2-40B4-BE49-F238E27FC236}">
                <a16:creationId xmlns:a16="http://schemas.microsoft.com/office/drawing/2014/main" id="{626E8BF3-8823-4948-9F20-D701C9A65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37605" name="Text Box 5">
            <a:extLst>
              <a:ext uri="{FF2B5EF4-FFF2-40B4-BE49-F238E27FC236}">
                <a16:creationId xmlns:a16="http://schemas.microsoft.com/office/drawing/2014/main" id="{DE296393-48E7-4FF5-8631-1A05DA2BC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сторон</a:t>
            </a:r>
            <a:r>
              <a:rPr lang="ru-RU" altLang="ru-RU" dirty="0"/>
              <a:t>ах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/>
              <a:t>, углы которого меньше 120</a:t>
            </a:r>
            <a:r>
              <a:rPr lang="ru-RU" altLang="ru-RU" baseline="30000" dirty="0"/>
              <a:t>о</a:t>
            </a:r>
            <a:r>
              <a:rPr lang="ru-RU" altLang="ru-RU" dirty="0"/>
              <a:t>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во внешнюю сторону от него </a:t>
            </a:r>
            <a:r>
              <a:rPr lang="ru-RU" altLang="ru-RU" dirty="0">
                <a:cs typeface="Times New Roman" panose="02020603050405020304" pitchFamily="18" charset="0"/>
              </a:rPr>
              <a:t>построи</a:t>
            </a:r>
            <a:r>
              <a:rPr lang="ru-RU" altLang="ru-RU" dirty="0"/>
              <a:t>ли</a:t>
            </a:r>
            <a:r>
              <a:rPr lang="ru-RU" altLang="ru-RU" dirty="0">
                <a:cs typeface="Times New Roman" panose="02020603050405020304" pitchFamily="18" charset="0"/>
              </a:rPr>
              <a:t> равносторонни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</a:t>
            </a:r>
            <a:r>
              <a:rPr lang="ru-RU" altLang="ru-RU" dirty="0"/>
              <a:t>и. Докажите, что отрезки, соединяющие вершины исходного треугольника и противоположные им вершины равносторонних треугольников, пересекаются в одной точке.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537603" name="Text Box 3">
            <a:extLst>
              <a:ext uri="{FF2B5EF4-FFF2-40B4-BE49-F238E27FC236}">
                <a16:creationId xmlns:a16="http://schemas.microsoft.com/office/drawing/2014/main" id="{83D54F4C-9CA8-4EB5-B343-CCADE8B76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667000"/>
            <a:ext cx="495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solidFill>
                  <a:srgbClr val="FF0000"/>
                </a:solidFill>
              </a:rPr>
              <a:t>	Решение. </a:t>
            </a:r>
            <a:r>
              <a:rPr lang="ru-RU" altLang="ru-RU" dirty="0"/>
              <a:t>Докажем, что искомой точкой пересечения является точка Торричелли </a:t>
            </a:r>
            <a:r>
              <a:rPr lang="en-US" altLang="ru-RU" i="1" dirty="0"/>
              <a:t>O</a:t>
            </a:r>
            <a:r>
              <a:rPr lang="ru-RU" altLang="ru-RU" dirty="0"/>
              <a:t>. </a:t>
            </a:r>
            <a:endParaRPr lang="en-US" altLang="ru-RU" dirty="0"/>
          </a:p>
        </p:txBody>
      </p:sp>
      <p:graphicFrame>
        <p:nvGraphicFramePr>
          <p:cNvPr id="537611" name="Object 11">
            <a:extLst>
              <a:ext uri="{FF2B5EF4-FFF2-40B4-BE49-F238E27FC236}">
                <a16:creationId xmlns:a16="http://schemas.microsoft.com/office/drawing/2014/main" id="{777C95E8-BE2E-4160-BED3-9C2AC2FDF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667000"/>
          <a:ext cx="392430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924848" imgH="3677163" progId="Paint.Picture">
                  <p:embed/>
                </p:oleObj>
              </mc:Choice>
              <mc:Fallback>
                <p:oleObj name="Точечный рисунок" r:id="rId3" imgW="3924848" imgH="3677163" progId="Paint.Picture">
                  <p:embed/>
                  <p:pic>
                    <p:nvPicPr>
                      <p:cNvPr id="537611" name="Object 11">
                        <a:extLst>
                          <a:ext uri="{FF2B5EF4-FFF2-40B4-BE49-F238E27FC236}">
                            <a16:creationId xmlns:a16="http://schemas.microsoft.com/office/drawing/2014/main" id="{777C95E8-BE2E-4160-BED3-9C2AC2FDF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67000"/>
                        <a:ext cx="3924300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7614" name="Group 14">
            <a:extLst>
              <a:ext uri="{FF2B5EF4-FFF2-40B4-BE49-F238E27FC236}">
                <a16:creationId xmlns:a16="http://schemas.microsoft.com/office/drawing/2014/main" id="{A9D21427-935D-4E13-A5DA-D14008E88C2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438400"/>
            <a:ext cx="8991600" cy="3943350"/>
            <a:chOff x="96" y="1536"/>
            <a:chExt cx="5664" cy="2484"/>
          </a:xfrm>
        </p:grpSpPr>
        <p:graphicFrame>
          <p:nvGraphicFramePr>
            <p:cNvPr id="537612" name="Object 12">
              <a:extLst>
                <a:ext uri="{FF2B5EF4-FFF2-40B4-BE49-F238E27FC236}">
                  <a16:creationId xmlns:a16="http://schemas.microsoft.com/office/drawing/2014/main" id="{002D6ED7-51A5-4264-B17A-B9F0E8267E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1536"/>
            <a:ext cx="2514" cy="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990476" imgH="3943901" progId="Paint.Picture">
                    <p:embed/>
                  </p:oleObj>
                </mc:Choice>
                <mc:Fallback>
                  <p:oleObj name="Точечный рисунок" r:id="rId5" imgW="3990476" imgH="3943901" progId="Paint.Picture">
                    <p:embed/>
                    <p:pic>
                      <p:nvPicPr>
                        <p:cNvPr id="537612" name="Object 12">
                          <a:extLst>
                            <a:ext uri="{FF2B5EF4-FFF2-40B4-BE49-F238E27FC236}">
                              <a16:creationId xmlns:a16="http://schemas.microsoft.com/office/drawing/2014/main" id="{002D6ED7-51A5-4264-B17A-B9F0E8267E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536"/>
                          <a:ext cx="2514" cy="2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7613" name="Text Box 13">
              <a:extLst>
                <a:ext uri="{FF2B5EF4-FFF2-40B4-BE49-F238E27FC236}">
                  <a16:creationId xmlns:a16="http://schemas.microsoft.com/office/drawing/2014/main" id="{E786A829-52DF-4C73-B0ED-A2C101F16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448"/>
              <a:ext cx="3120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altLang="ru-RU" dirty="0"/>
                <a:t>Угол </a:t>
              </a:r>
              <a:r>
                <a:rPr lang="en-US" altLang="ru-RU" i="1" dirty="0"/>
                <a:t>AOB </a:t>
              </a:r>
              <a:r>
                <a:rPr lang="ru-RU" altLang="ru-RU" dirty="0"/>
                <a:t>равен 120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 Угол </a:t>
              </a:r>
              <a:r>
                <a:rPr lang="en-US" altLang="ru-RU" i="1" dirty="0"/>
                <a:t>BOA’ </a:t>
              </a:r>
              <a:r>
                <a:rPr lang="ru-RU" altLang="ru-RU" dirty="0"/>
                <a:t>равен 60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 Следовательно, точка </a:t>
              </a:r>
              <a:r>
                <a:rPr lang="en-US" altLang="ru-RU" i="1" dirty="0"/>
                <a:t>O </a:t>
              </a:r>
              <a:r>
                <a:rPr lang="ru-RU" altLang="ru-RU" dirty="0"/>
                <a:t>принадлежит отрезку </a:t>
              </a:r>
              <a:r>
                <a:rPr lang="en-US" altLang="ru-RU" i="1" dirty="0"/>
                <a:t>AA’</a:t>
              </a:r>
              <a:r>
                <a:rPr lang="ru-RU" altLang="ru-RU" dirty="0"/>
                <a:t>. Аналогично доказывается, что точка </a:t>
              </a:r>
              <a:r>
                <a:rPr lang="en-US" altLang="ru-RU" i="1" dirty="0"/>
                <a:t>O </a:t>
              </a:r>
              <a:r>
                <a:rPr lang="ru-RU" altLang="ru-RU" dirty="0"/>
                <a:t>принадлежит отрезкам </a:t>
              </a:r>
              <a:r>
                <a:rPr lang="en-US" altLang="ru-RU" i="1" dirty="0"/>
                <a:t>BB’ </a:t>
              </a:r>
              <a:r>
                <a:rPr lang="ru-RU" altLang="ru-RU" dirty="0"/>
                <a:t>и </a:t>
              </a:r>
              <a:r>
                <a:rPr lang="en-US" altLang="ru-RU" i="1" dirty="0"/>
                <a:t>CC’</a:t>
              </a:r>
              <a:r>
                <a:rPr lang="ru-RU" altLang="ru-RU" dirty="0"/>
                <a:t>. </a:t>
              </a:r>
              <a:r>
                <a:rPr lang="en-US" altLang="ru-RU" i="1" dirty="0"/>
                <a:t> </a:t>
              </a:r>
              <a:endParaRPr lang="en-US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0234754F-73EF-4A75-A843-106C48AEA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  <a:endParaRPr lang="en-US" altLang="ru-RU" sz="3600" dirty="0">
              <a:solidFill>
                <a:srgbClr val="FF3300"/>
              </a:solidFill>
            </a:endParaRPr>
          </a:p>
        </p:txBody>
      </p:sp>
      <p:sp>
        <p:nvSpPr>
          <p:cNvPr id="540675" name="Text Box 3">
            <a:extLst>
              <a:ext uri="{FF2B5EF4-FFF2-40B4-BE49-F238E27FC236}">
                <a16:creationId xmlns:a16="http://schemas.microsoft.com/office/drawing/2014/main" id="{1752A8C0-4CC1-4FA1-A39D-031D9C94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40676" name="Text Box 4">
            <a:extLst>
              <a:ext uri="{FF2B5EF4-FFF2-40B4-BE49-F238E27FC236}">
                <a16:creationId xmlns:a16="http://schemas.microsoft.com/office/drawing/2014/main" id="{22045BC5-4FB5-4239-A0D4-EC2E75726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сторон</a:t>
            </a:r>
            <a:r>
              <a:rPr lang="ru-RU" altLang="ru-RU" dirty="0"/>
              <a:t>ах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во внешнюю сторону от него </a:t>
            </a:r>
            <a:r>
              <a:rPr lang="ru-RU" altLang="ru-RU" dirty="0">
                <a:cs typeface="Times New Roman" panose="02020603050405020304" pitchFamily="18" charset="0"/>
              </a:rPr>
              <a:t>построи</a:t>
            </a:r>
            <a:r>
              <a:rPr lang="ru-RU" altLang="ru-RU" dirty="0"/>
              <a:t>ли</a:t>
            </a:r>
            <a:r>
              <a:rPr lang="ru-RU" altLang="ru-RU" dirty="0">
                <a:cs typeface="Times New Roman" panose="02020603050405020304" pitchFamily="18" charset="0"/>
              </a:rPr>
              <a:t> равносторонни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</a:t>
            </a:r>
            <a:r>
              <a:rPr lang="ru-RU" altLang="ru-RU" dirty="0"/>
              <a:t>и. Докажите, что центры окружностей, описанных около этих треугольников, являются вершинами равностороннего треугольника.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grpSp>
        <p:nvGrpSpPr>
          <p:cNvPr id="540677" name="Group 5">
            <a:extLst>
              <a:ext uri="{FF2B5EF4-FFF2-40B4-BE49-F238E27FC236}">
                <a16:creationId xmlns:a16="http://schemas.microsoft.com/office/drawing/2014/main" id="{DEF070AF-7506-4EE9-B638-71C5E72997E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362200"/>
            <a:ext cx="8991600" cy="3952875"/>
            <a:chOff x="96" y="1488"/>
            <a:chExt cx="5664" cy="2490"/>
          </a:xfrm>
        </p:grpSpPr>
        <p:sp>
          <p:nvSpPr>
            <p:cNvPr id="540678" name="Text Box 6">
              <a:extLst>
                <a:ext uri="{FF2B5EF4-FFF2-40B4-BE49-F238E27FC236}">
                  <a16:creationId xmlns:a16="http://schemas.microsoft.com/office/drawing/2014/main" id="{DA7C6D7B-0736-4C12-8785-E512F35D7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632"/>
              <a:ext cx="3120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altLang="ru-RU" dirty="0">
                  <a:solidFill>
                    <a:srgbClr val="FF0000"/>
                  </a:solidFill>
                </a:rPr>
                <a:t>	Решение. </a:t>
              </a:r>
              <a:r>
                <a:rPr lang="ru-RU" altLang="ru-RU" dirty="0"/>
                <a:t>Угол </a:t>
              </a:r>
              <a:r>
                <a:rPr lang="en-US" altLang="ru-RU" i="1" dirty="0"/>
                <a:t>BA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 </a:t>
              </a:r>
              <a:r>
                <a:rPr lang="ru-RU" altLang="ru-RU" dirty="0"/>
                <a:t>равен 120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 Прямые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содержат биссектрисы углов </a:t>
              </a:r>
              <a:r>
                <a:rPr lang="en-US" altLang="ru-RU" i="1" dirty="0"/>
                <a:t>OA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 </a:t>
              </a:r>
              <a:r>
                <a:rPr lang="ru-RU" altLang="ru-RU" dirty="0"/>
                <a:t>и </a:t>
              </a:r>
              <a:r>
                <a:rPr lang="en-US" altLang="ru-RU" i="1" dirty="0"/>
                <a:t>OA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 </a:t>
              </a:r>
              <a:r>
                <a:rPr lang="ru-RU" altLang="ru-RU" dirty="0"/>
                <a:t>соответственно. Следовательно, угол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ru-RU" altLang="ru-RU" dirty="0"/>
                <a:t> треугольника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равен 60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Аналогичн</a:t>
              </a:r>
              <a:r>
                <a:rPr lang="ru-RU" altLang="ru-RU" dirty="0"/>
                <a:t>о доказывается, что </a:t>
              </a:r>
              <a:r>
                <a:rPr lang="ru-RU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/>
                <a:t>углы 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 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этого треугольника равны 60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 Значит, треугольник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 </a:t>
              </a:r>
              <a:r>
                <a:rPr lang="ru-RU" altLang="ru-RU" dirty="0"/>
                <a:t>равносторонний.</a:t>
              </a:r>
              <a:endParaRPr lang="en-US" altLang="ru-RU" dirty="0"/>
            </a:p>
          </p:txBody>
        </p:sp>
        <p:graphicFrame>
          <p:nvGraphicFramePr>
            <p:cNvPr id="540679" name="Object 7">
              <a:extLst>
                <a:ext uri="{FF2B5EF4-FFF2-40B4-BE49-F238E27FC236}">
                  <a16:creationId xmlns:a16="http://schemas.microsoft.com/office/drawing/2014/main" id="{E7F83ECE-DA74-44EB-A083-96CEE22EC7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1488"/>
            <a:ext cx="2508" cy="2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3" imgW="3982006" imgH="3952381" progId="Paint.Picture">
                    <p:embed/>
                  </p:oleObj>
                </mc:Choice>
                <mc:Fallback>
                  <p:oleObj name="Точечный рисунок" r:id="rId3" imgW="3982006" imgH="3952381" progId="Paint.Picture">
                    <p:embed/>
                    <p:pic>
                      <p:nvPicPr>
                        <p:cNvPr id="540679" name="Object 7">
                          <a:extLst>
                            <a:ext uri="{FF2B5EF4-FFF2-40B4-BE49-F238E27FC236}">
                              <a16:creationId xmlns:a16="http://schemas.microsoft.com/office/drawing/2014/main" id="{E7F83ECE-DA74-44EB-A083-96CEE22EC7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488"/>
                          <a:ext cx="2508" cy="2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6338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64855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Продолжим медиану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отложим отрезок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D</a:t>
                </a:r>
                <a:r>
                  <a:rPr lang="ru-RU" dirty="0"/>
                  <a:t>, равный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Треугольники </a:t>
                </a:r>
                <a:r>
                  <a:rPr lang="en-US" i="1" dirty="0"/>
                  <a:t>AC</a:t>
                </a:r>
                <a:r>
                  <a:rPr lang="en-US" baseline="-25000" dirty="0"/>
                  <a:t>1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BC</a:t>
                </a:r>
                <a:r>
                  <a:rPr lang="en-US" baseline="-25000" dirty="0"/>
                  <a:t>1</a:t>
                </a:r>
                <a:r>
                  <a:rPr lang="en-US" i="1" dirty="0"/>
                  <a:t>C </a:t>
                </a:r>
                <a:r>
                  <a:rPr lang="ru-RU" dirty="0"/>
                  <a:t>равны по двум сторонам и углу между ними. Следовательно,</a:t>
                </a:r>
                <a:r>
                  <a:rPr lang="en-US" dirty="0"/>
                  <a:t> </a:t>
                </a:r>
                <a:r>
                  <a:rPr lang="en-US" i="1" dirty="0"/>
                  <a:t>AD = BC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ACD AC &gt; AD</a:t>
                </a:r>
                <a:r>
                  <a:rPr lang="en-US" dirty="0"/>
                  <a:t>. </a:t>
                </a:r>
                <a:r>
                  <a:rPr lang="ru-RU" dirty="0"/>
                  <a:t>Так как против большей стороны треугольника лежит больший угол, 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  <a:p>
                <a:pPr algn="just">
                  <a:spcBef>
                    <a:spcPct val="50000"/>
                  </a:spcBef>
                </a:pPr>
                <a:endParaRPr lang="ru-RU" dirty="0"/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64855" cy="2862322"/>
              </a:xfrm>
              <a:prstGeom prst="rect">
                <a:avLst/>
              </a:prstGeom>
              <a:blipFill>
                <a:blip r:embed="rId3"/>
                <a:stretch>
                  <a:fillRect l="-998" t="-1702" r="-9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204864"/>
            <a:ext cx="2808608" cy="42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328" y="432048"/>
                <a:ext cx="9164855" cy="1755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Докажите, что медиана треугольника меньше </a:t>
                </a:r>
                <a:r>
                  <a:rPr lang="ru-RU" dirty="0" err="1"/>
                  <a:t>полусуммы</a:t>
                </a:r>
                <a:r>
                  <a:rPr lang="ru-RU" dirty="0"/>
                  <a:t> сторон этого треугольника, между которыми она заключена, т. е., если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– медиана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, </a:t>
                </a:r>
                <a:r>
                  <a:rPr lang="ru-RU" dirty="0"/>
                  <a:t>то выполняется неравенство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i="1" dirty="0"/>
                  <a:t>AC + BC</a:t>
                </a:r>
                <a:r>
                  <a:rPr lang="ru-RU" dirty="0"/>
                  <a:t>)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8" y="432048"/>
                <a:ext cx="9164855" cy="1755352"/>
              </a:xfrm>
              <a:prstGeom prst="rect">
                <a:avLst/>
              </a:prstGeom>
              <a:blipFill>
                <a:blip r:embed="rId3"/>
                <a:stretch>
                  <a:fillRect l="-997" t="-2778" r="-997" b="-6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492896"/>
            <a:ext cx="3922961" cy="35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1568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5252</TotalTime>
  <Words>5173</Words>
  <Application>Microsoft Office PowerPoint</Application>
  <PresentationFormat>Экран (4:3)</PresentationFormat>
  <Paragraphs>340</Paragraphs>
  <Slides>77</Slides>
  <Notes>70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3" baseType="lpstr">
      <vt:lpstr>Arial</vt:lpstr>
      <vt:lpstr>Arial Black</vt:lpstr>
      <vt:lpstr>Cambria Math</vt:lpstr>
      <vt:lpstr>Times New Roman</vt:lpstr>
      <vt:lpstr>Оформление по умолчанию</vt:lpstr>
      <vt:lpstr>Точечный рисунок</vt:lpstr>
      <vt:lpstr>Замечательные точки и линии треугольника  Презентация к учебникам  И.М. Смирновой и В.А. Смирнова </vt:lpstr>
      <vt:lpstr>Презентация PowerPoint</vt:lpstr>
      <vt:lpstr>Презентация PowerPoint</vt:lpstr>
      <vt:lpstr>Презентация PowerPoint</vt:lpstr>
      <vt:lpstr>Замечательные линии треугольника</vt:lpstr>
      <vt:lpstr>Замечательные точки треугольника</vt:lpstr>
      <vt:lpstr>Медианы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Биссектрисы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Высоты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Окружность Эйлера*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Прямая Симсона*</vt:lpstr>
      <vt:lpstr>Точка Жергонна*</vt:lpstr>
      <vt:lpstr>Презентация PowerPoint</vt:lpstr>
      <vt:lpstr>Точка Нагеля*</vt:lpstr>
      <vt:lpstr>Точка Торричелли*</vt:lpstr>
      <vt:lpstr>Презентация PowerPoint</vt:lpstr>
      <vt:lpstr>Задача о трёх домиках и колодце</vt:lpstr>
      <vt:lpstr>Решение задачи о трёх домиках и колодце</vt:lpstr>
      <vt:lpstr>Упражнение 1</vt:lpstr>
      <vt:lpstr>Упражнение 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326</cp:revision>
  <dcterms:created xsi:type="dcterms:W3CDTF">2008-04-30T05:51:18Z</dcterms:created>
  <dcterms:modified xsi:type="dcterms:W3CDTF">2024-02-22T08:39:59Z</dcterms:modified>
</cp:coreProperties>
</file>