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9" r:id="rId1"/>
  </p:sldMasterIdLst>
  <p:notesMasterIdLst>
    <p:notesMasterId r:id="rId42"/>
  </p:notesMasterIdLst>
  <p:sldIdLst>
    <p:sldId id="502" r:id="rId2"/>
    <p:sldId id="427" r:id="rId3"/>
    <p:sldId id="429" r:id="rId4"/>
    <p:sldId id="430" r:id="rId5"/>
    <p:sldId id="433" r:id="rId6"/>
    <p:sldId id="366" r:id="rId7"/>
    <p:sldId id="390" r:id="rId8"/>
    <p:sldId id="391" r:id="rId9"/>
    <p:sldId id="392" r:id="rId10"/>
    <p:sldId id="356" r:id="rId11"/>
    <p:sldId id="403" r:id="rId12"/>
    <p:sldId id="357" r:id="rId13"/>
    <p:sldId id="363" r:id="rId14"/>
    <p:sldId id="362" r:id="rId15"/>
    <p:sldId id="388" r:id="rId16"/>
    <p:sldId id="364" r:id="rId17"/>
    <p:sldId id="380" r:id="rId18"/>
    <p:sldId id="365" r:id="rId19"/>
    <p:sldId id="358" r:id="rId20"/>
    <p:sldId id="359" r:id="rId21"/>
    <p:sldId id="360" r:id="rId22"/>
    <p:sldId id="361" r:id="rId23"/>
    <p:sldId id="389" r:id="rId24"/>
    <p:sldId id="404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743" r:id="rId33"/>
    <p:sldId id="374" r:id="rId34"/>
    <p:sldId id="375" r:id="rId35"/>
    <p:sldId id="376" r:id="rId36"/>
    <p:sldId id="377" r:id="rId37"/>
    <p:sldId id="378" r:id="rId38"/>
    <p:sldId id="379" r:id="rId39"/>
    <p:sldId id="744" r:id="rId40"/>
    <p:sldId id="407" r:id="rId41"/>
  </p:sldIdLst>
  <p:sldSz cx="12192000" cy="6858000"/>
  <p:notesSz cx="6858000" cy="12192000"/>
  <p:embeddedFontLst>
    <p:embeddedFont>
      <p:font typeface="Cambria Math" panose="02040503050406030204" pitchFamily="18" charset="0"/>
      <p:regular r:id="rId43"/>
    </p:embeddedFont>
    <p:embeddedFont>
      <p:font typeface="Helvetica" panose="020B0604020202020204" pitchFamily="34" charset="0"/>
      <p:regular r:id="rId44"/>
      <p:bold r:id="rId45"/>
      <p:italic r:id="rId46"/>
      <p:boldItalic r:id="rId47"/>
    </p:embeddedFont>
    <p:embeddedFont>
      <p:font typeface="Inter 18pt" panose="020B0604020202020204" charset="0"/>
      <p:regular r:id="rId48"/>
      <p:bold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1185" userDrawn="1">
          <p15:clr>
            <a:srgbClr val="A4A3A4"/>
          </p15:clr>
        </p15:guide>
        <p15:guide id="5" pos="380" userDrawn="1">
          <p15:clr>
            <a:srgbClr val="A4A3A4"/>
          </p15:clr>
        </p15:guide>
        <p15:guide id="6" pos="5722" userDrawn="1">
          <p15:clr>
            <a:srgbClr val="A4A3A4"/>
          </p15:clr>
        </p15:guide>
        <p15:guide id="7" orient="horz" pos="1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491"/>
    <a:srgbClr val="06428F"/>
    <a:srgbClr val="074F85"/>
    <a:srgbClr val="B3DDF7"/>
    <a:srgbClr val="021765"/>
    <a:srgbClr val="A2B7CE"/>
    <a:srgbClr val="031561"/>
    <a:srgbClr val="446FA7"/>
    <a:srgbClr val="99CCFF"/>
    <a:srgbClr val="021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>
              <a:noFill/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>
              <a:noFill/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3" autoAdjust="0"/>
    <p:restoredTop sz="90000" autoAdjust="0"/>
  </p:normalViewPr>
  <p:slideViewPr>
    <p:cSldViewPr snapToGrid="0">
      <p:cViewPr varScale="1">
        <p:scale>
          <a:sx n="77" d="100"/>
          <a:sy n="77" d="100"/>
        </p:scale>
        <p:origin x="120" y="438"/>
      </p:cViewPr>
      <p:guideLst>
        <p:guide orient="horz" pos="4133"/>
        <p:guide pos="234"/>
        <p:guide orient="horz" pos="1185"/>
        <p:guide pos="380"/>
        <p:guide pos="5722"/>
        <p:guide orient="horz" pos="1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 18pt" panose="02000503000000020004" pitchFamily="2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 18pt" panose="02000503000000020004" pitchFamily="2" charset="0"/>
              </a:defRPr>
            </a:lvl1pPr>
          </a:lstStyle>
          <a:p>
            <a:pPr>
              <a:defRPr/>
            </a:pPr>
            <a:fld id="{7F81EA29-9948-4220-A3C2-0D14F17DDDF8}" type="datetimeFigureOut">
              <a:rPr lang="ru-RU" smtClean="0"/>
              <a:pPr>
                <a:defRPr/>
              </a:pPr>
              <a:t>03.02.2026</a:t>
            </a:fld>
            <a:endParaRPr lang="ru-RU" dirty="0"/>
          </a:p>
        </p:txBody>
      </p:sp>
      <p:sp>
        <p:nvSpPr>
          <p:cNvPr id="6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 18pt" panose="02000503000000020004" pitchFamily="2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 18pt" panose="02000503000000020004" pitchFamily="2" charset="0"/>
              </a:defRPr>
            </a:lvl1pPr>
          </a:lstStyle>
          <a:p>
            <a:pPr>
              <a:defRPr/>
            </a:pPr>
            <a:fld id="{A2BBB298-2922-4145-940C-78B0D33D7E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0558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48E1CB-882D-411C-8CFC-23C2C1686E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63F55-701A-4B2A-B1C3-69DAA8BEBAF9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746498" name="Rectangle 1026">
            <a:extLst>
              <a:ext uri="{FF2B5EF4-FFF2-40B4-BE49-F238E27FC236}">
                <a16:creationId xmlns:a16="http://schemas.microsoft.com/office/drawing/2014/main" id="{77992E96-7469-447F-BF5E-C4030C000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6499" name="Rectangle 1027">
            <a:extLst>
              <a:ext uri="{FF2B5EF4-FFF2-40B4-BE49-F238E27FC236}">
                <a16:creationId xmlns:a16="http://schemas.microsoft.com/office/drawing/2014/main" id="{F9BDE53A-7807-4D5E-9D6C-9A0132221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48E1CB-882D-411C-8CFC-23C2C1686E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63F55-701A-4B2A-B1C3-69DAA8BEBAF9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746498" name="Rectangle 1026">
            <a:extLst>
              <a:ext uri="{FF2B5EF4-FFF2-40B4-BE49-F238E27FC236}">
                <a16:creationId xmlns:a16="http://schemas.microsoft.com/office/drawing/2014/main" id="{77992E96-7469-447F-BF5E-C4030C000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6499" name="Rectangle 1027">
            <a:extLst>
              <a:ext uri="{FF2B5EF4-FFF2-40B4-BE49-F238E27FC236}">
                <a16:creationId xmlns:a16="http://schemas.microsoft.com/office/drawing/2014/main" id="{F9BDE53A-7807-4D5E-9D6C-9A0132221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F8E7B0-D3E9-4E67-99F2-422C790029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7A15F-E3EE-41BA-92BF-4F82C0740E29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750594" name="Rectangle 2">
            <a:extLst>
              <a:ext uri="{FF2B5EF4-FFF2-40B4-BE49-F238E27FC236}">
                <a16:creationId xmlns:a16="http://schemas.microsoft.com/office/drawing/2014/main" id="{D67333C4-F867-4A5B-B86E-4CAC920FD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0595" name="Rectangle 3">
            <a:extLst>
              <a:ext uri="{FF2B5EF4-FFF2-40B4-BE49-F238E27FC236}">
                <a16:creationId xmlns:a16="http://schemas.microsoft.com/office/drawing/2014/main" id="{4276C062-6DCC-43DF-9839-93DE533F8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F8E7B0-D3E9-4E67-99F2-422C790029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7A15F-E3EE-41BA-92BF-4F82C0740E29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750594" name="Rectangle 2">
            <a:extLst>
              <a:ext uri="{FF2B5EF4-FFF2-40B4-BE49-F238E27FC236}">
                <a16:creationId xmlns:a16="http://schemas.microsoft.com/office/drawing/2014/main" id="{D67333C4-F867-4A5B-B86E-4CAC920FD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0595" name="Rectangle 3">
            <a:extLst>
              <a:ext uri="{FF2B5EF4-FFF2-40B4-BE49-F238E27FC236}">
                <a16:creationId xmlns:a16="http://schemas.microsoft.com/office/drawing/2014/main" id="{4276C062-6DCC-43DF-9839-93DE533F8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066EE9-698E-4DD7-9923-1E45BAC0D6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EA4BF-3C01-408F-899D-5FBAD3F502CE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752642" name="Rectangle 2">
            <a:extLst>
              <a:ext uri="{FF2B5EF4-FFF2-40B4-BE49-F238E27FC236}">
                <a16:creationId xmlns:a16="http://schemas.microsoft.com/office/drawing/2014/main" id="{1AE0AAD2-CD6F-425E-B14A-98A11E767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2643" name="Rectangle 3">
            <a:extLst>
              <a:ext uri="{FF2B5EF4-FFF2-40B4-BE49-F238E27FC236}">
                <a16:creationId xmlns:a16="http://schemas.microsoft.com/office/drawing/2014/main" id="{FC2740EB-95B0-4E04-9F59-F9103AF2C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5C1AF2-F230-4393-B364-ECDA422101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223E0-25B7-4C8A-BA47-E0EA34FDEA4B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738306" name="Rectangle 2">
            <a:extLst>
              <a:ext uri="{FF2B5EF4-FFF2-40B4-BE49-F238E27FC236}">
                <a16:creationId xmlns:a16="http://schemas.microsoft.com/office/drawing/2014/main" id="{0F3A6FBE-23A4-4F80-B5E3-B4D6CA7BE0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8307" name="Rectangle 3">
            <a:extLst>
              <a:ext uri="{FF2B5EF4-FFF2-40B4-BE49-F238E27FC236}">
                <a16:creationId xmlns:a16="http://schemas.microsoft.com/office/drawing/2014/main" id="{7F9ACA96-0B15-42FA-B3EB-EB779522B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C3FCB4-29CB-4BE8-914F-AABC755AD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CD8F4-C8EA-4303-9FF6-33D5D3879667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740354" name="Rectangle 2">
            <a:extLst>
              <a:ext uri="{FF2B5EF4-FFF2-40B4-BE49-F238E27FC236}">
                <a16:creationId xmlns:a16="http://schemas.microsoft.com/office/drawing/2014/main" id="{6765BCE0-ECAF-471F-8237-2AA7CD77B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0355" name="Rectangle 3">
            <a:extLst>
              <a:ext uri="{FF2B5EF4-FFF2-40B4-BE49-F238E27FC236}">
                <a16:creationId xmlns:a16="http://schemas.microsoft.com/office/drawing/2014/main" id="{81CA4BFE-EBAB-4393-BE95-18FDED10D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DA4838-EB6F-4DDB-9DB2-CCB76407BE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A5DDE-06D5-4988-A2B9-53AFEF582D7D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742402" name="Rectangle 2">
            <a:extLst>
              <a:ext uri="{FF2B5EF4-FFF2-40B4-BE49-F238E27FC236}">
                <a16:creationId xmlns:a16="http://schemas.microsoft.com/office/drawing/2014/main" id="{9B74326E-ABDA-418D-ACF0-B5D56827B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2403" name="Rectangle 3">
            <a:extLst>
              <a:ext uri="{FF2B5EF4-FFF2-40B4-BE49-F238E27FC236}">
                <a16:creationId xmlns:a16="http://schemas.microsoft.com/office/drawing/2014/main" id="{A7E5664A-A943-4C0D-B7CE-892AF209B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450A80-7EA7-42EC-A7FC-A9053FDD0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2A165-CE70-49AF-B09A-B61F9B59508A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E98A1149-EA55-4D30-89AA-F2D9BCC92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080F9C5E-CF12-497A-A35F-878EC58F3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77753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27958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27958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54605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02519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21738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28743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54103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1142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205401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303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450A80-7EA7-42EC-A7FC-A9053FDD0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2A165-CE70-49AF-B09A-B61F9B59508A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E98A1149-EA55-4D30-89AA-F2D9BCC92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080F9C5E-CF12-497A-A35F-878EC58F3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77753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15799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04120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891447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72272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310036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97A23-08F5-8549-A26C-9BA57A71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2CC8DB-E833-99BC-E11E-926F186AA5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398A2F84-7BDD-1A9C-8F92-A4ACA1FAD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52C25F9A-503E-CB82-E82D-B1907975D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1661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450A80-7EA7-42EC-A7FC-A9053FDD0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2A165-CE70-49AF-B09A-B61F9B59508A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E98A1149-EA55-4D30-89AA-F2D9BCC92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080F9C5E-CF12-497A-A35F-878EC58F3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7775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450A80-7EA7-42EC-A7FC-A9053FDD0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2A165-CE70-49AF-B09A-B61F9B59508A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E98A1149-EA55-4D30-89AA-F2D9BCC92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080F9C5E-CF12-497A-A35F-878EC58F3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77753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20F74F-BEE1-4461-AA4B-0BACF189F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70C20-3C2A-4071-A9C7-57B2D7FE84CC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734210" name="Rectangle 2">
            <a:extLst>
              <a:ext uri="{FF2B5EF4-FFF2-40B4-BE49-F238E27FC236}">
                <a16:creationId xmlns:a16="http://schemas.microsoft.com/office/drawing/2014/main" id="{F54A4299-0DED-4C0A-BA7A-C543400CF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4211" name="Rectangle 3">
            <a:extLst>
              <a:ext uri="{FF2B5EF4-FFF2-40B4-BE49-F238E27FC236}">
                <a16:creationId xmlns:a16="http://schemas.microsoft.com/office/drawing/2014/main" id="{7B844A58-3C9B-4415-81BE-083193AC9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20F74F-BEE1-4461-AA4B-0BACF189F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70C20-3C2A-4071-A9C7-57B2D7FE84CC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734210" name="Rectangle 2">
            <a:extLst>
              <a:ext uri="{FF2B5EF4-FFF2-40B4-BE49-F238E27FC236}">
                <a16:creationId xmlns:a16="http://schemas.microsoft.com/office/drawing/2014/main" id="{F54A4299-0DED-4C0A-BA7A-C543400CF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4211" name="Rectangle 3">
            <a:extLst>
              <a:ext uri="{FF2B5EF4-FFF2-40B4-BE49-F238E27FC236}">
                <a16:creationId xmlns:a16="http://schemas.microsoft.com/office/drawing/2014/main" id="{7B844A58-3C9B-4415-81BE-083193AC9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94B086-B22F-4627-BC2E-E5DCEFEFD6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03687-6801-414D-91BF-9A7EF567B42E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736258" name="Rectangle 2">
            <a:extLst>
              <a:ext uri="{FF2B5EF4-FFF2-40B4-BE49-F238E27FC236}">
                <a16:creationId xmlns:a16="http://schemas.microsoft.com/office/drawing/2014/main" id="{D6441254-DF3A-4575-9B46-707565F73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6259" name="Rectangle 3">
            <a:extLst>
              <a:ext uri="{FF2B5EF4-FFF2-40B4-BE49-F238E27FC236}">
                <a16:creationId xmlns:a16="http://schemas.microsoft.com/office/drawing/2014/main" id="{B64F129C-B70D-4DE3-9B08-D3C836AA2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CB67C8-46E2-4C0A-BCCB-4B975482F9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AD1AE-592C-4186-B84E-CF952A6DB9BD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748546" name="Rectangle 1026">
            <a:extLst>
              <a:ext uri="{FF2B5EF4-FFF2-40B4-BE49-F238E27FC236}">
                <a16:creationId xmlns:a16="http://schemas.microsoft.com/office/drawing/2014/main" id="{3C864C72-B5B6-4B46-8102-C7AFDAB615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8547" name="Rectangle 1027">
            <a:extLst>
              <a:ext uri="{FF2B5EF4-FFF2-40B4-BE49-F238E27FC236}">
                <a16:creationId xmlns:a16="http://schemas.microsoft.com/office/drawing/2014/main" id="{8546B69F-2DD5-4C09-A7A2-624899EAE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rot="2713071">
            <a:off x="-807923" y="-162554"/>
            <a:ext cx="1781175" cy="1781175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rot="2713071">
            <a:off x="506527" y="1189995"/>
            <a:ext cx="1781175" cy="1781175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 rot="2713071">
            <a:off x="1849552" y="-133980"/>
            <a:ext cx="1781175" cy="1781175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 rot="2713071">
            <a:off x="1811452" y="2538412"/>
            <a:ext cx="1781175" cy="1781175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 rot="2713071">
            <a:off x="8936152" y="3586163"/>
            <a:ext cx="1781175" cy="1781175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 rot="2713071">
            <a:off x="10269653" y="4948238"/>
            <a:ext cx="1781175" cy="178117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 rot="2713071">
            <a:off x="10279179" y="2224088"/>
            <a:ext cx="1781175" cy="1781175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41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595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омб 5"/>
          <p:cNvSpPr/>
          <p:nvPr/>
        </p:nvSpPr>
        <p:spPr>
          <a:xfrm>
            <a:off x="-338666" y="988906"/>
            <a:ext cx="3136054" cy="3136054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3178952" y="1009226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6696570" y="988906"/>
            <a:ext cx="3136054" cy="3136054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10214187" y="988906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1420143" y="2695786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4937761" y="2695786"/>
            <a:ext cx="3136054" cy="3136054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8455379" y="2695786"/>
            <a:ext cx="3136054" cy="3136054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Ромб 13"/>
          <p:cNvSpPr/>
          <p:nvPr userDrawn="1"/>
        </p:nvSpPr>
        <p:spPr>
          <a:xfrm>
            <a:off x="-338666" y="4460240"/>
            <a:ext cx="3136054" cy="3136054"/>
          </a:xfrm>
          <a:prstGeom prst="diamond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3178952" y="4460240"/>
            <a:ext cx="3136054" cy="3136054"/>
          </a:xfrm>
          <a:prstGeom prst="diamond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6696570" y="4460240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7" name="Ромб 16"/>
          <p:cNvSpPr/>
          <p:nvPr/>
        </p:nvSpPr>
        <p:spPr>
          <a:xfrm>
            <a:off x="10214187" y="4460240"/>
            <a:ext cx="3136054" cy="3136054"/>
          </a:xfrm>
          <a:prstGeom prst="diamond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38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омб 5"/>
          <p:cNvSpPr/>
          <p:nvPr userDrawn="1"/>
        </p:nvSpPr>
        <p:spPr>
          <a:xfrm>
            <a:off x="-1371892" y="626582"/>
            <a:ext cx="4409373" cy="4409373"/>
          </a:xfrm>
          <a:prstGeom prst="diamond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Ромб 6"/>
          <p:cNvSpPr/>
          <p:nvPr userDrawn="1"/>
        </p:nvSpPr>
        <p:spPr>
          <a:xfrm>
            <a:off x="3331279" y="626583"/>
            <a:ext cx="4409373" cy="4409373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Ромб 7"/>
          <p:cNvSpPr/>
          <p:nvPr userDrawn="1"/>
        </p:nvSpPr>
        <p:spPr>
          <a:xfrm>
            <a:off x="8016690" y="626582"/>
            <a:ext cx="4409373" cy="4409373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Ромб 9"/>
          <p:cNvSpPr/>
          <p:nvPr userDrawn="1"/>
        </p:nvSpPr>
        <p:spPr>
          <a:xfrm>
            <a:off x="1008452" y="3060982"/>
            <a:ext cx="4409373" cy="4409373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Ромб 10"/>
          <p:cNvSpPr/>
          <p:nvPr userDrawn="1"/>
        </p:nvSpPr>
        <p:spPr>
          <a:xfrm>
            <a:off x="5687399" y="3034014"/>
            <a:ext cx="4409373" cy="4409373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 bwMode="auto">
          <a:xfrm>
            <a:off x="928536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DA86FFC-87DC-48E0-BC3E-C53546C5619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881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омб 10"/>
          <p:cNvSpPr/>
          <p:nvPr userDrawn="1"/>
        </p:nvSpPr>
        <p:spPr>
          <a:xfrm>
            <a:off x="5781454" y="2658120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 rot="2713071">
            <a:off x="9591214" y="3160324"/>
            <a:ext cx="2126747" cy="2126747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 rot="2713071">
            <a:off x="7956992" y="1437069"/>
            <a:ext cx="2126747" cy="2212070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Ромб 7"/>
          <p:cNvSpPr/>
          <p:nvPr userDrawn="1"/>
        </p:nvSpPr>
        <p:spPr>
          <a:xfrm>
            <a:off x="7429296" y="4368765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629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F0AB-3B44-4523-9461-89925AAF6F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33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2A225-6A38-4ADA-AB0B-D9621DEE59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23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A5CB6-A354-4BEE-B781-293E508E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9850A9-1E58-455C-82D2-2EC12CA1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DD7A7D-2A1A-4B9E-A6DF-53DD43C8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7A80A8-55CC-4CFA-AEBB-4BC81682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1F34B-B419-4DE9-B0E4-4D9CF10755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933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20485"/>
            <a:ext cx="1991544" cy="59117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32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7" r:id="rId4"/>
    <p:sldLayoutId id="2147483656" r:id="rId5"/>
    <p:sldLayoutId id="2147483663" r:id="rId6"/>
    <p:sldLayoutId id="2147483665" r:id="rId7"/>
    <p:sldLayoutId id="2147483666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2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shop.prosv.ru/formirovanie-funkcionalnoj-gramotnosti-sbornik-zadach-po-russkomu-yazyku-dlya-8-11-klassov278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7452" y="832619"/>
            <a:ext cx="11837096" cy="228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chemeClr val="tx2"/>
                </a:solidFill>
                <a:cs typeface="Arial" panose="020B0604020202020204" pitchFamily="34" charset="0"/>
              </a:rPr>
              <a:t>Математика. Инженеры будущего</a:t>
            </a:r>
          </a:p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chemeClr val="tx2"/>
                </a:solidFill>
                <a:cs typeface="Arial" panose="020B0604020202020204" pitchFamily="34" charset="0"/>
              </a:rPr>
              <a:t>Кривые постоянной ширины.</a:t>
            </a:r>
          </a:p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chemeClr val="tx2"/>
                </a:solidFill>
                <a:cs typeface="Arial" panose="020B0604020202020204" pitchFamily="34" charset="0"/>
              </a:rPr>
              <a:t>Треугольник </a:t>
            </a:r>
            <a:r>
              <a:rPr lang="ru-RU" sz="4400" b="1" dirty="0" err="1">
                <a:solidFill>
                  <a:schemeClr val="tx2"/>
                </a:solidFill>
                <a:cs typeface="Arial" panose="020B0604020202020204" pitchFamily="34" charset="0"/>
              </a:rPr>
              <a:t>Рело</a:t>
            </a:r>
            <a:endParaRPr lang="ru-RU" sz="4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918888" y="3064245"/>
            <a:ext cx="2611760" cy="557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aleway Medium"/>
                <a:sym typeface="Raleway Medium"/>
              </a:rPr>
              <a:t>05.02.2026 г.</a:t>
            </a:r>
            <a:endParaRPr lang="ru-RU" sz="2400" dirty="0">
              <a:solidFill>
                <a:schemeClr val="tx2"/>
              </a:solidFill>
              <a:latin typeface="+mj-lt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71D4B-50F6-9EC5-7206-DABDC4E71B3F}"/>
              </a:ext>
            </a:extLst>
          </p:cNvPr>
          <p:cNvSpPr txBox="1"/>
          <p:nvPr/>
        </p:nvSpPr>
        <p:spPr>
          <a:xfrm>
            <a:off x="709117" y="5952650"/>
            <a:ext cx="5688632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Все права защищены. Никакая часть презентации не может быть воспроизведена в какой </a:t>
            </a:r>
            <a:b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</a:b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бы то ни было форме и какими бы то ни было средствами, включая размещение </a:t>
            </a:r>
            <a:b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</a:b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в Интернете  и в корпоративных сетях, а также запись в память ЭВМ, для частного </a:t>
            </a:r>
            <a:b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</a:b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1000" dirty="0">
                <a:solidFill>
                  <a:schemeClr val="tx2"/>
                </a:solidFill>
                <a:ea typeface="Helvetica" panose="00000500000000000000" pitchFamily="50" charset="0"/>
              </a:rPr>
              <a:t>2</a:t>
            </a: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5 г.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168696" y="3573463"/>
            <a:ext cx="84249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709117" y="3808007"/>
            <a:ext cx="96297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Смирнов Владимир Алексеевич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6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7" name="Text Box 3">
            <a:extLst>
              <a:ext uri="{FF2B5EF4-FFF2-40B4-BE49-F238E27FC236}">
                <a16:creationId xmlns:a16="http://schemas.microsoft.com/office/drawing/2014/main" id="{4D02FE1A-77F8-4FBE-BE94-45BA689E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15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ли кривые, отличные от окружности и имеющие постоянную ширину? </a:t>
            </a:r>
          </a:p>
        </p:txBody>
      </p:sp>
      <p:sp>
        <p:nvSpPr>
          <p:cNvPr id="733191" name="Text Box 7">
            <a:extLst>
              <a:ext uri="{FF2B5EF4-FFF2-40B4-BE49-F238E27FC236}">
                <a16:creationId xmlns:a16="http://schemas.microsoft.com/office/drawing/2014/main" id="{280BD642-7AC4-4AFD-8598-3F098F289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6320"/>
            <a:ext cx="1219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Оказывается, бывают. Примером такой кривой является кривая, придуманная французским учёным Ф.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(1829 – 1905), называемая «треугольник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733192" name="Text Box 8">
            <a:extLst>
              <a:ext uri="{FF2B5EF4-FFF2-40B4-BE49-F238E27FC236}">
                <a16:creationId xmlns:a16="http://schemas.microsoft.com/office/drawing/2014/main" id="{6009D7B7-0756-402D-BB5E-A8B2BA362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3370"/>
            <a:ext cx="1219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его построения рассмотрим правильный треугольник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стороной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центром в вершине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радиусом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проведем дугу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Аналогично, с центрами в вершинах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радиусом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дуги окружности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результате получим искомую кривую, состоящую из трёх дуг окружности. Её ширина равна стороне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треугольника.</a:t>
            </a:r>
          </a:p>
        </p:txBody>
      </p:sp>
      <p:pic>
        <p:nvPicPr>
          <p:cNvPr id="733194" name="Picture 10">
            <a:extLst>
              <a:ext uri="{FF2B5EF4-FFF2-40B4-BE49-F238E27FC236}">
                <a16:creationId xmlns:a16="http://schemas.microsoft.com/office/drawing/2014/main" id="{440A4F00-873C-4EA7-A48E-D867856D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938" y="3199800"/>
            <a:ext cx="3379305" cy="308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7" name="Picture 13">
            <a:extLst>
              <a:ext uri="{FF2B5EF4-FFF2-40B4-BE49-F238E27FC236}">
                <a16:creationId xmlns:a16="http://schemas.microsoft.com/office/drawing/2014/main" id="{0E2CAA23-2A8C-42FE-B8D0-6DFF586FE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43" y="3209252"/>
            <a:ext cx="3983281" cy="347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4">
            <a:extLst>
              <a:ext uri="{FF2B5EF4-FFF2-40B4-BE49-F238E27FC236}">
                <a16:creationId xmlns:a16="http://schemas.microsoft.com/office/drawing/2014/main" id="{A8EBD19E-64A5-83E6-34E2-7E571831E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7892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кривых постоянной ширины можно посмотреть фильм на сайте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https://etudes.ru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14" y="1511999"/>
            <a:ext cx="5784171" cy="503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332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5" name="Text Box 3">
            <a:extLst>
              <a:ext uri="{FF2B5EF4-FFF2-40B4-BE49-F238E27FC236}">
                <a16:creationId xmlns:a16="http://schemas.microsoft.com/office/drawing/2014/main" id="{CE5E962A-EDDE-44EF-8722-B07D38D3F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151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периметр треугольника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которого стороны треугольника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35238" name="Picture 6">
            <a:extLst>
              <a:ext uri="{FF2B5EF4-FFF2-40B4-BE49-F238E27FC236}">
                <a16:creationId xmlns:a16="http://schemas.microsoft.com/office/drawing/2014/main" id="{C62EB640-39A4-4C07-8844-D187154A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272415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5240" name="Text Box 8">
                <a:extLst>
                  <a:ext uri="{FF2B5EF4-FFF2-40B4-BE49-F238E27FC236}">
                    <a16:creationId xmlns:a16="http://schemas.microsoft.com/office/drawing/2014/main" id="{DC3B5ECA-51D9-4A98-B969-CE8848B1F9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600719"/>
                <a:ext cx="12192000" cy="19586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dirty="0"/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Напомним, что длина дуги окружности с центральным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радиусом </a:t>
                </a:r>
                <a:r>
                  <a:rPr lang="en-US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 как треугольник </a:t>
                </a:r>
                <a:r>
                  <a:rPr lang="ru-RU" alt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Рело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состоит из трех дуг окружностей, для которых </a:t>
                </a:r>
                <a:r>
                  <a:rPr lang="en-US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a</a:t>
                </a:r>
                <a:r>
                  <a:rPr lang="en-US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ru-RU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ru-RU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их общая длина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</a:t>
                </a:r>
                <a:r>
                  <a:rPr lang="en-US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е. равна длине окружности, диаметр которой равен ширине треугольника </a:t>
                </a:r>
                <a:r>
                  <a:rPr lang="ru-RU" alt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Рело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5240" name="Text Box 8">
                <a:extLst>
                  <a:ext uri="{FF2B5EF4-FFF2-40B4-BE49-F238E27FC236}">
                    <a16:creationId xmlns:a16="http://schemas.microsoft.com/office/drawing/2014/main" id="{DC3B5ECA-51D9-4A98-B969-CE8848B1F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600719"/>
                <a:ext cx="12192000" cy="1958678"/>
              </a:xfrm>
              <a:prstGeom prst="rect">
                <a:avLst/>
              </a:prstGeom>
              <a:blipFill>
                <a:blip r:embed="rId4"/>
                <a:stretch>
                  <a:fillRect l="-1000" t="-3427" r="-1000" b="-81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4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3" name="Text Box 3">
            <a:extLst>
              <a:ext uri="{FF2B5EF4-FFF2-40B4-BE49-F238E27FC236}">
                <a16:creationId xmlns:a16="http://schemas.microsoft.com/office/drawing/2014/main" id="{E65CCA01-4C97-4939-A00C-4C9BFD43D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151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углы треугольника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образованные касательными к дугам окружностей в его вершинах.</a:t>
            </a:r>
          </a:p>
        </p:txBody>
      </p:sp>
      <p:sp>
        <p:nvSpPr>
          <p:cNvPr id="747525" name="Text Box 5">
            <a:extLst>
              <a:ext uri="{FF2B5EF4-FFF2-40B4-BE49-F238E27FC236}">
                <a16:creationId xmlns:a16="http://schemas.microsoft.com/office/drawing/2014/main" id="{223C09AA-BDC4-468F-94D3-02F0C2234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214" y="606201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</a:t>
            </a:r>
            <a:r>
              <a:rPr lang="ru-RU" alt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47527" name="Picture 7">
            <a:extLst>
              <a:ext uri="{FF2B5EF4-FFF2-40B4-BE49-F238E27FC236}">
                <a16:creationId xmlns:a16="http://schemas.microsoft.com/office/drawing/2014/main" id="{58FB33BE-7298-4757-BBBC-DB60AF085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45" y="1752601"/>
            <a:ext cx="3847282" cy="355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5" name="Text Box 3">
            <a:extLst>
              <a:ext uri="{FF2B5EF4-FFF2-40B4-BE49-F238E27FC236}">
                <a16:creationId xmlns:a16="http://schemas.microsoft.com/office/drawing/2014/main" id="{117B9685-BC36-496C-870C-731179898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151"/>
            <a:ext cx="12192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Кривые постоянной ширины можно получать не только из правильного треугольника, но и из правильных многоугольников с нечетным числом сторон. На рисунке показаны такие кривые для правильных пятиугольника и семиугольника.</a:t>
            </a:r>
          </a:p>
        </p:txBody>
      </p:sp>
      <p:pic>
        <p:nvPicPr>
          <p:cNvPr id="745478" name="Picture 6">
            <a:extLst>
              <a:ext uri="{FF2B5EF4-FFF2-40B4-BE49-F238E27FC236}">
                <a16:creationId xmlns:a16="http://schemas.microsoft.com/office/drawing/2014/main" id="{B9D265FB-AE6F-4AA4-AE74-64910A2D4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92" y="2476501"/>
            <a:ext cx="4070716" cy="400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79" name="Picture 7">
            <a:extLst>
              <a:ext uri="{FF2B5EF4-FFF2-40B4-BE49-F238E27FC236}">
                <a16:creationId xmlns:a16="http://schemas.microsoft.com/office/drawing/2014/main" id="{159E7932-62DC-47DF-9FA6-9268EA809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2476501"/>
            <a:ext cx="3991628" cy="394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5" name="Text Box 3">
            <a:extLst>
              <a:ext uri="{FF2B5EF4-FFF2-40B4-BE49-F238E27FC236}">
                <a16:creationId xmlns:a16="http://schemas.microsoft.com/office/drawing/2014/main" id="{117B9685-BC36-496C-870C-731179898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9474"/>
            <a:ext cx="1219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орму правильного семиугольника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британская монета достоинством 20 пенсов. Свойство постоянной ширины позволяет использовать её в различных приёмных устройствах.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922" y="2310938"/>
            <a:ext cx="3967684" cy="39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066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1" name="Text Box 3">
            <a:extLst>
              <a:ext uri="{FF2B5EF4-FFF2-40B4-BE49-F238E27FC236}">
                <a16:creationId xmlns:a16="http://schemas.microsoft.com/office/drawing/2014/main" id="{13252E8F-6927-4CBA-884F-9848C0487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65151"/>
            <a:ext cx="121920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правильного пятиугольника равна 1. Найдите ширину соответствующего пятиугольника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49572" name="Picture 4">
            <a:extLst>
              <a:ext uri="{FF2B5EF4-FFF2-40B4-BE49-F238E27FC236}">
                <a16:creationId xmlns:a16="http://schemas.microsoft.com/office/drawing/2014/main" id="{C6AF314C-AF10-4CD7-B852-577AE4D7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58" y="1910306"/>
            <a:ext cx="3405881" cy="334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9574" name="Text Box 6">
                <a:extLst>
                  <a:ext uri="{FF2B5EF4-FFF2-40B4-BE49-F238E27FC236}">
                    <a16:creationId xmlns:a16="http://schemas.microsoft.com/office/drawing/2014/main" id="{3798E05E-7C2B-4015-9A8E-6CE63659C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000" y="5257800"/>
                <a:ext cx="4724400" cy="682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altLang="ru-RU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49574" name="Text Box 6">
                <a:extLst>
                  <a:ext uri="{FF2B5EF4-FFF2-40B4-BE49-F238E27FC236}">
                    <a16:creationId xmlns:a16="http://schemas.microsoft.com/office/drawing/2014/main" id="{3798E05E-7C2B-4015-9A8E-6CE63659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257800"/>
                <a:ext cx="4724400" cy="682303"/>
              </a:xfrm>
              <a:prstGeom prst="rect">
                <a:avLst/>
              </a:prstGeom>
              <a:blipFill>
                <a:blip r:embed="rId4"/>
                <a:stretch>
                  <a:fillRect l="-2065" b="-81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1" name="Text Box 3">
            <a:extLst>
              <a:ext uri="{FF2B5EF4-FFF2-40B4-BE49-F238E27FC236}">
                <a16:creationId xmlns:a16="http://schemas.microsoft.com/office/drawing/2014/main" id="{13252E8F-6927-4CBA-884F-9848C0487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151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правильного пятиугольника равна 1. Найдите периметр пятиугольника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49572" name="Picture 4">
            <a:extLst>
              <a:ext uri="{FF2B5EF4-FFF2-40B4-BE49-F238E27FC236}">
                <a16:creationId xmlns:a16="http://schemas.microsoft.com/office/drawing/2014/main" id="{C6AF314C-AF10-4CD7-B852-577AE4D7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98" y="1519258"/>
            <a:ext cx="3473803" cy="341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9574" name="Text Box 6">
                <a:extLst>
                  <a:ext uri="{FF2B5EF4-FFF2-40B4-BE49-F238E27FC236}">
                    <a16:creationId xmlns:a16="http://schemas.microsoft.com/office/drawing/2014/main" id="{3798E05E-7C2B-4015-9A8E-6CE63659C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000" y="5257800"/>
                <a:ext cx="4724400" cy="682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altLang="ru-RU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ru-RU" sz="24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π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49574" name="Text Box 6">
                <a:extLst>
                  <a:ext uri="{FF2B5EF4-FFF2-40B4-BE49-F238E27FC236}">
                    <a16:creationId xmlns:a16="http://schemas.microsoft.com/office/drawing/2014/main" id="{3798E05E-7C2B-4015-9A8E-6CE63659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257800"/>
                <a:ext cx="4724400" cy="682303"/>
              </a:xfrm>
              <a:prstGeom prst="rect">
                <a:avLst/>
              </a:prstGeom>
              <a:blipFill>
                <a:blip r:embed="rId4"/>
                <a:stretch>
                  <a:fillRect l="-2065" b="-81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2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9" name="Text Box 3">
            <a:extLst>
              <a:ext uri="{FF2B5EF4-FFF2-40B4-BE49-F238E27FC236}">
                <a16:creationId xmlns:a16="http://schemas.microsoft.com/office/drawing/2014/main" id="{F0B08F7A-92BC-4148-A2EF-AFF138634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151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углы пятиугольника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образованные касательными к дугам окружностей в его вершинах.</a:t>
            </a:r>
          </a:p>
        </p:txBody>
      </p:sp>
      <p:sp>
        <p:nvSpPr>
          <p:cNvPr id="751622" name="Text Box 6">
            <a:extLst>
              <a:ext uri="{FF2B5EF4-FFF2-40B4-BE49-F238E27FC236}">
                <a16:creationId xmlns:a16="http://schemas.microsoft.com/office/drawing/2014/main" id="{E138978E-0445-42C6-890B-28FA85C39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240" y="5565254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ru-RU" alt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51624" name="Picture 8">
            <a:extLst>
              <a:ext uri="{FF2B5EF4-FFF2-40B4-BE49-F238E27FC236}">
                <a16:creationId xmlns:a16="http://schemas.microsoft.com/office/drawing/2014/main" id="{8BDC8152-8E01-4739-ABFF-2AB7DB726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905000"/>
            <a:ext cx="341127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3" name="Text Box 3">
            <a:extLst>
              <a:ext uri="{FF2B5EF4-FFF2-40B4-BE49-F238E27FC236}">
                <a16:creationId xmlns:a16="http://schemas.microsoft.com/office/drawing/2014/main" id="{82882B96-74E6-4B42-B44C-4ED12EC82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702"/>
            <a:ext cx="1219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три прямые, попарно пересекающиеся в точках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Обозначим стороны треугольника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286" name="Text Box 6">
            <a:extLst>
              <a:ext uri="{FF2B5EF4-FFF2-40B4-BE49-F238E27FC236}">
                <a16:creationId xmlns:a16="http://schemas.microsoft.com/office/drawing/2014/main" id="{8DF7D265-D0D1-4C3F-9F78-A6A1FCD2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805" y="858945"/>
            <a:ext cx="84081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продолжении отрезка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возьмем точку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центром в точке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радиусом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AD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проведем дугу окружности, соединяющую точку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точку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луче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37290" name="Picture 10">
            <a:extLst>
              <a:ext uri="{FF2B5EF4-FFF2-40B4-BE49-F238E27FC236}">
                <a16:creationId xmlns:a16="http://schemas.microsoft.com/office/drawing/2014/main" id="{959DFC8E-39CB-4AA9-B6D6-5D2C96AEB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5" y="1468732"/>
            <a:ext cx="35369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291" name="Picture 11">
            <a:extLst>
              <a:ext uri="{FF2B5EF4-FFF2-40B4-BE49-F238E27FC236}">
                <a16:creationId xmlns:a16="http://schemas.microsoft.com/office/drawing/2014/main" id="{385DE9B4-2891-4982-B1CF-FEEBA0253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2" y="1163158"/>
            <a:ext cx="3548063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2" name="Text Box 12">
            <a:extLst>
              <a:ext uri="{FF2B5EF4-FFF2-40B4-BE49-F238E27FC236}">
                <a16:creationId xmlns:a16="http://schemas.microsoft.com/office/drawing/2014/main" id="{F83B8301-2A2C-4226-8E52-FD30FD62F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595" y="1983410"/>
            <a:ext cx="82964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Далее, с центром в точке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радиусом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r-b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проведем дугу окружности, соединяющую точку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точку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луче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37293" name="Picture 13">
            <a:extLst>
              <a:ext uri="{FF2B5EF4-FFF2-40B4-BE49-F238E27FC236}">
                <a16:creationId xmlns:a16="http://schemas.microsoft.com/office/drawing/2014/main" id="{21FE8366-4BDB-4EFB-A37A-6C41D709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0" y="1146173"/>
            <a:ext cx="35480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4" name="Text Box 14">
            <a:extLst>
              <a:ext uri="{FF2B5EF4-FFF2-40B4-BE49-F238E27FC236}">
                <a16:creationId xmlns:a16="http://schemas.microsoft.com/office/drawing/2014/main" id="{39D793ED-4390-4333-971C-70D73A803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595" y="3030359"/>
            <a:ext cx="82964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Затем, с центром в точке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радиусом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a+r-b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проведем дугу окружности, соединяющую точку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точку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луче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37295" name="Picture 15">
            <a:extLst>
              <a:ext uri="{FF2B5EF4-FFF2-40B4-BE49-F238E27FC236}">
                <a16:creationId xmlns:a16="http://schemas.microsoft.com/office/drawing/2014/main" id="{B5B5F6AA-9B33-4EEA-8EB7-7C091D65D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1121567"/>
            <a:ext cx="35480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6" name="Text Box 16">
            <a:extLst>
              <a:ext uri="{FF2B5EF4-FFF2-40B4-BE49-F238E27FC236}">
                <a16:creationId xmlns:a16="http://schemas.microsoft.com/office/drawing/2014/main" id="{54593374-8902-4AFD-BAE7-4CB7C8A44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48631"/>
            <a:ext cx="1219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	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 в точке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радиусом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+ r – b - c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проведем дугу окружности, соединяющую точку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точку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луче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37297" name="Picture 17">
            <a:extLst>
              <a:ext uri="{FF2B5EF4-FFF2-40B4-BE49-F238E27FC236}">
                <a16:creationId xmlns:a16="http://schemas.microsoft.com/office/drawing/2014/main" id="{7D27FF50-AB3A-44E9-907C-F9F95405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1114423"/>
            <a:ext cx="35480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8" name="Text Box 18">
            <a:extLst>
              <a:ext uri="{FF2B5EF4-FFF2-40B4-BE49-F238E27FC236}">
                <a16:creationId xmlns:a16="http://schemas.microsoft.com/office/drawing/2014/main" id="{A959B6F1-555C-4252-A8CB-058A4B56D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81014"/>
            <a:ext cx="1219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 в точке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радиусом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+ r - c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проведем дугу окружности, соединяющую точку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точку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луче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37305" name="Picture 25">
            <a:extLst>
              <a:ext uri="{FF2B5EF4-FFF2-40B4-BE49-F238E27FC236}">
                <a16:creationId xmlns:a16="http://schemas.microsoft.com/office/drawing/2014/main" id="{32260475-4AAA-4DF8-BA80-6BB4C47F1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1114424"/>
            <a:ext cx="3548063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06" name="Text Box 26">
            <a:extLst>
              <a:ext uri="{FF2B5EF4-FFF2-40B4-BE49-F238E27FC236}">
                <a16:creationId xmlns:a16="http://schemas.microsoft.com/office/drawing/2014/main" id="{2C26D312-3656-4A06-83A7-01B1DBBF0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56301"/>
            <a:ext cx="1219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 в точке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радиусом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- c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проведем дугу окружности, соединяющую точку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точку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луче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Получим замкнутую кривую.</a:t>
            </a:r>
          </a:p>
        </p:txBody>
      </p:sp>
      <p:pic>
        <p:nvPicPr>
          <p:cNvPr id="737307" name="Picture 27">
            <a:extLst>
              <a:ext uri="{FF2B5EF4-FFF2-40B4-BE49-F238E27FC236}">
                <a16:creationId xmlns:a16="http://schemas.microsoft.com/office/drawing/2014/main" id="{DD6767D1-EEF8-4A95-95AD-520B4FAD0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" y="1128712"/>
            <a:ext cx="3548063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3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3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6" grpId="0" autoUpdateAnimBg="0"/>
      <p:bldP spid="737292" grpId="0" autoUpdateAnimBg="0"/>
      <p:bldP spid="737294" grpId="0" autoUpdateAnimBg="0"/>
      <p:bldP spid="737296" grpId="0" autoUpdateAnimBg="0"/>
      <p:bldP spid="737298" grpId="0" autoUpdateAnimBg="0"/>
      <p:bldP spid="73730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vasmirnov.ru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690350" y="6581775"/>
            <a:ext cx="501650" cy="276225"/>
          </a:xfrm>
        </p:spPr>
        <p:txBody>
          <a:bodyPr/>
          <a:lstStyle/>
          <a:p>
            <a:fld id="{61E1DA6B-3281-4421-9C24-6F83840074F0}" type="slidenum">
              <a:rPr lang="ru-RU" sz="1000">
                <a:latin typeface="Arial" pitchFamily="34" charset="0"/>
                <a:cs typeface="Arial" pitchFamily="34" charset="0"/>
              </a:rPr>
              <a:pPr/>
              <a:t>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Изображение выглядит как текст, Человеческое лицо, одежда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8323D69-280F-A4CF-1DD0-29F7477A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931" y="380280"/>
            <a:ext cx="7434313" cy="64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59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1" name="Text Box 3">
            <a:extLst>
              <a:ext uri="{FF2B5EF4-FFF2-40B4-BE49-F238E27FC236}">
                <a16:creationId xmlns:a16="http://schemas.microsoft.com/office/drawing/2014/main" id="{0D2E6597-D8AC-4B94-9E8A-56BC91D4A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969"/>
            <a:ext cx="1219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полученная кривая имеет постоянную ширину. Найдите её выражение через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9333" name="Text Box 5">
            <a:extLst>
              <a:ext uri="{FF2B5EF4-FFF2-40B4-BE49-F238E27FC236}">
                <a16:creationId xmlns:a16="http://schemas.microsoft.com/office/drawing/2014/main" id="{800823A8-A218-4660-BE23-7BACE6E4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600" y="1103481"/>
            <a:ext cx="80270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>
                <a:solidFill>
                  <a:srgbClr val="FF3300"/>
                </a:solidFill>
              </a:rPr>
              <a:t>	</a:t>
            </a:r>
            <a:r>
              <a:rPr lang="ru-RU" altLang="ru-RU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точку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дуге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точку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прямую. Её точку пересечения с дугой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обозначим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Касательные к кривой в точках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перпендикулярны отрезку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Следовательно, длина этого отрезка будет шириной кривой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направлении прямой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+ a + r – b - c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+ a – b – c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Ясно, что это значение не зависит от выбора точки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дуге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9336" name="Text Box 8">
            <a:extLst>
              <a:ext uri="{FF2B5EF4-FFF2-40B4-BE49-F238E27FC236}">
                <a16:creationId xmlns:a16="http://schemas.microsoft.com/office/drawing/2014/main" id="{5149D30C-4CB5-460B-82D5-9522F4582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48" y="3947124"/>
            <a:ext cx="1219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теперь точку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дуге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неё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точку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прямую. Её точку пересечения с дугой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обозначим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Касательные к кривой в точках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перпендикулярны отрезку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Следовательно, длина этого отрезка будет шириной кривой в направлении прямой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равна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+ a + r - c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+ a – b – c = 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Ясно, что это значение не зависит от выбора точки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дуге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9339" name="Text Box 11">
            <a:extLst>
              <a:ext uri="{FF2B5EF4-FFF2-40B4-BE49-F238E27FC236}">
                <a16:creationId xmlns:a16="http://schemas.microsoft.com/office/drawing/2014/main" id="{77AFD411-B057-4968-9822-525CB197F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86116"/>
            <a:ext cx="1219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Аналогичным образом показывается, что для точек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дуги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кривой также будет равна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+ a – b – c = 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9341" name="Picture 13">
            <a:extLst>
              <a:ext uri="{FF2B5EF4-FFF2-40B4-BE49-F238E27FC236}">
                <a16:creationId xmlns:a16="http://schemas.microsoft.com/office/drawing/2014/main" id="{44B35A50-0E8D-42E1-822F-6C4B4DD62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3" y="971884"/>
            <a:ext cx="3965575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2" name="Picture 14">
            <a:extLst>
              <a:ext uri="{FF2B5EF4-FFF2-40B4-BE49-F238E27FC236}">
                <a16:creationId xmlns:a16="http://schemas.microsoft.com/office/drawing/2014/main" id="{11D640AF-23E4-4E5E-98BE-ED5188430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8" y="983398"/>
            <a:ext cx="391160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3" name="Picture 15">
            <a:extLst>
              <a:ext uri="{FF2B5EF4-FFF2-40B4-BE49-F238E27FC236}">
                <a16:creationId xmlns:a16="http://schemas.microsoft.com/office/drawing/2014/main" id="{D1FFF637-CD45-4409-835D-AC74C9FD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3" y="965934"/>
            <a:ext cx="39655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3" grpId="0" autoUpdateAnimBg="0"/>
      <p:bldP spid="739336" grpId="0" autoUpdateAnimBg="0"/>
      <p:bldP spid="73933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9" name="Text Box 3">
            <a:extLst>
              <a:ext uri="{FF2B5EF4-FFF2-40B4-BE49-F238E27FC236}">
                <a16:creationId xmlns:a16="http://schemas.microsoft.com/office/drawing/2014/main" id="{E548681B-3409-4EA1-B7D9-66204F49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7409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длина полученной кривой равна длине окружности с диаметром, равным ширине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кривой.</a:t>
            </a:r>
          </a:p>
        </p:txBody>
      </p:sp>
      <p:pic>
        <p:nvPicPr>
          <p:cNvPr id="741386" name="Picture 10">
            <a:extLst>
              <a:ext uri="{FF2B5EF4-FFF2-40B4-BE49-F238E27FC236}">
                <a16:creationId xmlns:a16="http://schemas.microsoft.com/office/drawing/2014/main" id="{325ABCAE-F441-4539-9DAB-5B9B6C04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3" y="1696090"/>
            <a:ext cx="5043950" cy="360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58577FB2-E74A-BD6B-72AD-BDD01091E0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1555" y="1764410"/>
                <a:ext cx="6304767" cy="3416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alt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Напомним, что длина 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дуги окружности радиуса 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центральным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выражается формулой 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углы треугольника 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равны соответственно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 длина дуги 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длина дуги 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+ r – b – c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Их сумма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 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Аналогично, сумма длин дуг 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alt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alt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alt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alt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длин дуг 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58577FB2-E74A-BD6B-72AD-BDD01091E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1555" y="1764410"/>
                <a:ext cx="6304767" cy="3416320"/>
              </a:xfrm>
              <a:prstGeom prst="rect">
                <a:avLst/>
              </a:prstGeom>
              <a:blipFill>
                <a:blip r:embed="rId4"/>
                <a:stretch>
                  <a:fillRect l="-1449" t="-1426" r="-1449"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094C5AD6-021E-C3DF-BE3E-4E340F5E07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489920"/>
                <a:ext cx="11766115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alt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Таким образом, длина всей кривой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</a:t>
                </a:r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е. равна длине окружности с диаметром 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094C5AD6-021E-C3DF-BE3E-4E340F5E0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489920"/>
                <a:ext cx="11766115" cy="830997"/>
              </a:xfrm>
              <a:prstGeom prst="rect">
                <a:avLst/>
              </a:prstGeom>
              <a:blipFill>
                <a:blip r:embed="rId5"/>
                <a:stretch>
                  <a:fillRect l="-777" t="-5882" r="-777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7" name="Text Box 3">
            <a:extLst>
              <a:ext uri="{FF2B5EF4-FFF2-40B4-BE49-F238E27FC236}">
                <a16:creationId xmlns:a16="http://schemas.microsoft.com/office/drawing/2014/main" id="{35179A5B-C397-4325-A01C-305A81B46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9104"/>
            <a:ext cx="1219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четыре прямые, попарно пересекающиеся в точках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Обозначим стороны четырёхугольника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CB2F78-CC28-4835-B1BC-A2654CE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670" y="2590800"/>
            <a:ext cx="833033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Проведите дальнейшее построение кривой постоянной ширины самостоятельно, найдите её ширину.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её длина равна длине окружности с диаметром, равным ширине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кривой.</a:t>
            </a:r>
          </a:p>
        </p:txBody>
      </p:sp>
      <p:pic>
        <p:nvPicPr>
          <p:cNvPr id="743442" name="Picture 18">
            <a:extLst>
              <a:ext uri="{FF2B5EF4-FFF2-40B4-BE49-F238E27FC236}">
                <a16:creationId xmlns:a16="http://schemas.microsoft.com/office/drawing/2014/main" id="{53975A4A-BB40-4DCE-8914-C0EA2801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5" y="1219201"/>
            <a:ext cx="3162300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3449" name="Group 25">
            <a:extLst>
              <a:ext uri="{FF2B5EF4-FFF2-40B4-BE49-F238E27FC236}">
                <a16:creationId xmlns:a16="http://schemas.microsoft.com/office/drawing/2014/main" id="{D1A70A0C-F088-4EC4-9B4F-8F9C0B47136C}"/>
              </a:ext>
            </a:extLst>
          </p:cNvPr>
          <p:cNvGrpSpPr>
            <a:grpSpLocks/>
          </p:cNvGrpSpPr>
          <p:nvPr/>
        </p:nvGrpSpPr>
        <p:grpSpPr bwMode="auto">
          <a:xfrm>
            <a:off x="349685" y="1219201"/>
            <a:ext cx="11842750" cy="2900363"/>
            <a:chOff x="144" y="768"/>
            <a:chExt cx="7460" cy="1827"/>
          </a:xfrm>
        </p:grpSpPr>
        <p:sp>
          <p:nvSpPr>
            <p:cNvPr id="743428" name="Text Box 4">
              <a:extLst>
                <a:ext uri="{FF2B5EF4-FFF2-40B4-BE49-F238E27FC236}">
                  <a16:creationId xmlns:a16="http://schemas.microsoft.com/office/drawing/2014/main" id="{170F879F-E40D-49E7-B733-72FC38B4C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816"/>
              <a:ext cx="539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ru-RU" sz="2000" dirty="0"/>
                <a:t>	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продолжении отрезка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возьмём точку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С центром в точке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радиусом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= AE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проведём дугу окружности, соединяющую точку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точку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луче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743443" name="Picture 19">
              <a:extLst>
                <a:ext uri="{FF2B5EF4-FFF2-40B4-BE49-F238E27FC236}">
                  <a16:creationId xmlns:a16="http://schemas.microsoft.com/office/drawing/2014/main" id="{381F313C-9C9D-4126-8EF8-0D35C1E1D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68"/>
              <a:ext cx="1992" cy="1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3448" name="Group 24">
            <a:extLst>
              <a:ext uri="{FF2B5EF4-FFF2-40B4-BE49-F238E27FC236}">
                <a16:creationId xmlns:a16="http://schemas.microsoft.com/office/drawing/2014/main" id="{C29996CE-8DE8-4D62-A07D-FCCB7DF1FCA2}"/>
              </a:ext>
            </a:extLst>
          </p:cNvPr>
          <p:cNvGrpSpPr>
            <a:grpSpLocks/>
          </p:cNvGrpSpPr>
          <p:nvPr/>
        </p:nvGrpSpPr>
        <p:grpSpPr bwMode="auto">
          <a:xfrm>
            <a:off x="197285" y="1129506"/>
            <a:ext cx="12192000" cy="5586413"/>
            <a:chOff x="48" y="768"/>
            <a:chExt cx="7680" cy="3519"/>
          </a:xfrm>
        </p:grpSpPr>
        <p:sp>
          <p:nvSpPr>
            <p:cNvPr id="743439" name="Text Box 15">
              <a:extLst>
                <a:ext uri="{FF2B5EF4-FFF2-40B4-BE49-F238E27FC236}">
                  <a16:creationId xmlns:a16="http://schemas.microsoft.com/office/drawing/2014/main" id="{9ACDD0ED-4A6E-4B8E-A3B7-2C38FE397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833"/>
              <a:ext cx="7680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000" dirty="0">
                  <a:solidFill>
                    <a:srgbClr val="FF3300"/>
                  </a:solidFill>
                </a:rPr>
                <a:t>	</a:t>
              </a:r>
              <a:r>
                <a:rPr lang="ru-RU" altLang="ru-RU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Ответ.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Искомая кривая изображена на рисунке, где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дуга окружности с центром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радиусом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– d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дуга окружности с центром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радиусом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 + r – d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дуга окружности с центром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радиусом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+ c + r – d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дуга окружности с центром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радиусом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+ c + r – d – a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дуга окружности с центром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радиусом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+ c + r – a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дуга окружности с центром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радиусом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+ r – a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дуга окружности с центром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радиусом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– a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Ширина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кривой равна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+ b + c – a – d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43444" name="Picture 20">
              <a:extLst>
                <a:ext uri="{FF2B5EF4-FFF2-40B4-BE49-F238E27FC236}">
                  <a16:creationId xmlns:a16="http://schemas.microsoft.com/office/drawing/2014/main" id="{EBE7C0F5-6CEF-474E-8826-035FFE479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68"/>
              <a:ext cx="1992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7" name="Text Box 3">
            <a:extLst>
              <a:ext uri="{FF2B5EF4-FFF2-40B4-BE49-F238E27FC236}">
                <a16:creationId xmlns:a16="http://schemas.microsoft.com/office/drawing/2014/main" id="{35179A5B-C397-4325-A01C-305A81B46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9420"/>
            <a:ext cx="1219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Аналогичные построения можно делать для пятиугольника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753255"/>
            <a:ext cx="47815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781174"/>
            <a:ext cx="47244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7" y="1829455"/>
            <a:ext cx="46958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2" y="1781174"/>
            <a:ext cx="47148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24050"/>
            <a:ext cx="47910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1676400"/>
            <a:ext cx="50387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0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CB2F78-CC28-4835-B1BC-A2654CE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82" y="413299"/>
            <a:ext cx="120124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Свойство постоянной ширины треугольника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Рело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позволяет сделать колёса велосипеда в форме треугольника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Рело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84" y="1367406"/>
            <a:ext cx="4464522" cy="537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31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CB2F78-CC28-4835-B1BC-A2654CE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1"/>
            <a:ext cx="1219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компьютерной программе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GeoGebra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попробуйте смоделировать движение треугольника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Рело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внутри полосы, ограниченной параллельными прямыми, так, чтобы он все время касался обеих прямых. </a:t>
            </a:r>
            <a:endParaRPr lang="ru-RU" alt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DA7E9D-91A1-7AB6-BBB0-222E724B1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2276872"/>
            <a:ext cx="5579198" cy="332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2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12192000" cy="3785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/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Создадим ползунок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изменяющийся от 0 до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Проведём параллельные прямые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расстояние между которыми равно 1. На прямой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отметим начальную точку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Через неё проведём прямую, перпендикулярную прямой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Обозначим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точку пересечения этой прямой с прямой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На прямых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отметим точки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для которых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:r>
                  <a:rPr lang="ru-RU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Повернём точку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вокруг точки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часовой стрелке на угол величиной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Полученную точку обозначим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ru-RU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indent="449580" algn="just"/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строке «Ввод» наберём: Если(0 ≤ t ≤ π / 3, Многоугольник(B_1, A'_1, 3)). Получим правильный треугольник со стороной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ru-RU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449580" algn="just"/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строке «Ввод» наберём: Повернуть(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’_1, π / 3,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_1). Полученную точку обозначим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449580" algn="just"/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строке «Ввод» наберём:</a:t>
                </a:r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12192000" cy="3785652"/>
              </a:xfrm>
              <a:prstGeom prst="rect">
                <a:avLst/>
              </a:prstGeom>
              <a:blipFill>
                <a:blip r:embed="rId3"/>
                <a:stretch>
                  <a:fillRect l="-750" t="-1288" r="-750" b="-27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DD1D72-42DE-97FC-73CC-6A0B60F35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980" y="3436963"/>
            <a:ext cx="4389452" cy="3421037"/>
          </a:xfrm>
          <a:prstGeom prst="rect">
            <a:avLst/>
          </a:prstGeom>
        </p:spPr>
      </p:pic>
      <p:sp>
        <p:nvSpPr>
          <p:cNvPr id="2" name="Text Box 17">
            <a:extLst>
              <a:ext uri="{FF2B5EF4-FFF2-40B4-BE49-F238E27FC236}">
                <a16:creationId xmlns:a16="http://schemas.microsoft.com/office/drawing/2014/main" id="{3A44803B-3329-DAE7-208C-581AC6380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878443"/>
            <a:ext cx="769098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Если(0 ≤ t ≤ π / 3,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(A'_1, C_1, B_1))</a:t>
            </a: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Если(0 ≤ t ≤ π / 3,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(B_1, A'_1, C_1))</a:t>
            </a: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Если(0 ≤ t ≤ π / 3,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(C_1, B_1, A'_1))</a:t>
            </a: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Получим правильный треугольник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дуги окружностей, составляющие треугольник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68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28023"/>
                <a:ext cx="12192000" cy="1670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/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изменении параметра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 нуля до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этот треугольник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Рело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будет катиться по прямой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касаясь прямой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При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Он займёт положение, показанное на рисунке.</a:t>
                </a:r>
                <a:endParaRPr lang="ru-RU" alt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28023"/>
                <a:ext cx="12192000" cy="1670586"/>
              </a:xfrm>
              <a:prstGeom prst="rect">
                <a:avLst/>
              </a:prstGeom>
              <a:blipFill>
                <a:blip r:embed="rId3"/>
                <a:stretch>
                  <a:fillRect l="-1000" t="-730" r="-1000" b="-94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517162-7793-AEEC-611B-4ADDC502D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570" y="2319568"/>
            <a:ext cx="4966104" cy="38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72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06405"/>
                <a:ext cx="12192000" cy="29225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прямых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отметим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для которых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Повернём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вокруг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часовой стрелке на угол величиной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Полученную точку обозначим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В строке «Ввод» наберём: Если(π / 3 ≤ t ≤ 2π / 3, Многоугольник(A_2, B’_2, 3)). Получим правильный треугольник со стороной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В строке «Ввод» наберём: Повернуть(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’_2, π / 3,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_2). Полученную точку обозначим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6405"/>
                <a:ext cx="12192000" cy="2922595"/>
              </a:xfrm>
              <a:prstGeom prst="rect">
                <a:avLst/>
              </a:prstGeom>
              <a:blipFill>
                <a:blip r:embed="rId3"/>
                <a:stretch>
                  <a:fillRect l="-750" t="-417" r="-750" b="-3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62D30D-E59A-1C5E-54E1-29F0B6F6B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437" y="3216057"/>
            <a:ext cx="4185910" cy="2922595"/>
          </a:xfrm>
          <a:prstGeom prst="rect">
            <a:avLst/>
          </a:prstGeom>
        </p:spPr>
      </p:pic>
      <p:sp>
        <p:nvSpPr>
          <p:cNvPr id="2" name="Text Box 17">
            <a:extLst>
              <a:ext uri="{FF2B5EF4-FFF2-40B4-BE49-F238E27FC236}">
                <a16:creationId xmlns:a16="http://schemas.microsoft.com/office/drawing/2014/main" id="{124FCC68-3494-DA9C-2A84-99F845AD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06589"/>
            <a:ext cx="809181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«Ввод» наберём: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Если(π / 3 ≤ t ≤ 2π / 3,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(A_2, B’_2, C_2))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Если(π / 3 ≤ t ≤ 2π / 3,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(B’_2, C_2, A_2))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Если(π / 3  ≤ t ≤ 2π / 3,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(C_2, A_2, B’_2))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Получим правильный треугольник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дуги окружностей, составляющие треугольник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284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890" y="728232"/>
                <a:ext cx="12004110" cy="1746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изменении параметра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этот треугольник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Рело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будет катиться по прямой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касаясь прямой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При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Он займёт положение, показанное на рисунке. </a:t>
                </a:r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890" y="728232"/>
                <a:ext cx="12004110" cy="1746119"/>
              </a:xfrm>
              <a:prstGeom prst="rect">
                <a:avLst/>
              </a:prstGeom>
              <a:blipFill>
                <a:blip r:embed="rId3"/>
                <a:stretch>
                  <a:fillRect l="-1067" r="-1016" b="-87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A752A9-17AC-B4E4-B32C-55C67E2EF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760" y="2697455"/>
            <a:ext cx="5420481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2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8" y="1628800"/>
            <a:ext cx="3593248" cy="45707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86" y="1629039"/>
            <a:ext cx="3607821" cy="45702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63" y="1628800"/>
            <a:ext cx="3593249" cy="4570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9B8F6-3B02-5C63-D6F5-FB83F95B5F8F}"/>
              </a:ext>
            </a:extLst>
          </p:cNvPr>
          <p:cNvSpPr txBox="1"/>
          <p:nvPr/>
        </p:nvSpPr>
        <p:spPr>
          <a:xfrm>
            <a:off x="1544097" y="-73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новые учебники геометрии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издательства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1094531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715705"/>
                <a:ext cx="12192000" cy="25856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прямых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отметим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для которых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Повернём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вокруг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часовой стрелке на угол величиной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Полученную точку обозначим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В строке «Ввод» наберём: Если(2π / 3 ≤ t ≤ π, Многоугольник(B_3, A'_3, 3)). Получим правильный треугольник со стороной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В строке «Ввод» наберём: Повернуть(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’_3, π / 3,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_3). Полученную точку обозначим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15705"/>
                <a:ext cx="12192000" cy="2585644"/>
              </a:xfrm>
              <a:prstGeom prst="rect">
                <a:avLst/>
              </a:prstGeom>
              <a:blipFill>
                <a:blip r:embed="rId3"/>
                <a:stretch>
                  <a:fillRect l="-750" t="-471" r="-650" b="-4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AA0613-DF5C-12A5-CFD7-0D2DFAC44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721" y="3565870"/>
            <a:ext cx="4309613" cy="2456256"/>
          </a:xfrm>
          <a:prstGeom prst="rect">
            <a:avLst/>
          </a:prstGeom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A3EE0F19-161C-7BB5-03D4-9CAA36527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58904"/>
            <a:ext cx="756572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«Ввод» наберём: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Если(2π / 3 ≤ t ≤ 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(A'_3, C_3, B_3))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Если(2π / 3 ≤ t ≤ 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(B_3, A'_3, C_3))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Если(2π / 3 ≤ t ≤ 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(C_3, B_3, A'_3))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Получим правильный треугольник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дуги окружностей, составляющие треугольник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053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CB2F78-CC28-4835-B1BC-A2654CE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82" y="690654"/>
            <a:ext cx="1210431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хотим увидеть кривую, которую описывает центр треугольника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нужно, используя инструмент «Середина или центр», отметить центры правильных треугольников, и в их свойствах выбрать опцию «Оставлять след.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результате получим соответствующую кривую.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Убрав лишние точки и включив анимацию по параметру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получим движение треугольника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внутри полосы ограниченной прямыми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39EE03-5C68-7AA1-EF0B-064AE914B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3939487"/>
            <a:ext cx="5792008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19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CB2F78-CC28-4835-B1BC-A2654CE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0194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Сверло, изготовленное в форме треугольника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позволяет сверлить квадратные отверстия.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082886"/>
            <a:ext cx="5367188" cy="419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90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CB2F78-CC28-4835-B1BC-A2654CE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0433"/>
            <a:ext cx="1219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компьютерной программе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попробуйте смоделировать вращение треугольника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внутри квадрата так, чтобы он все время касался сторон этого квадрата.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4A708C-2F58-7D5B-5676-B2BB1147B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050" y="2677705"/>
            <a:ext cx="3057901" cy="31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53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22384"/>
                <a:ext cx="12192000" cy="33000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Построим квадрат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 стороной, равной 1. Создадим ползунок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изменяющийся от 0 до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2(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indent="449580" algn="just"/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стороне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этого квадрата отметим точку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для которое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lang="ru-RU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С центром в этой точке и радиусом 1 проведём окружность. Обозначим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её точку пересечения со стороной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indent="449580" algn="just"/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строке «Ввод» наберём: </a:t>
                </a:r>
              </a:p>
              <a:p>
                <a:pPr indent="449580" algn="just"/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Если(0≤ t ≤ (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sqrt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(3)-1)/2, Многоугольник(E_1, F_1, 3)). Получим правильный треугольник со стороной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2384"/>
                <a:ext cx="12192000" cy="3300006"/>
              </a:xfrm>
              <a:prstGeom prst="rect">
                <a:avLst/>
              </a:prstGeom>
              <a:blipFill>
                <a:blip r:embed="rId3"/>
                <a:stretch>
                  <a:fillRect l="-750" t="-1476" r="-750" b="-31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396B19-4619-A647-7783-9EE82A897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370" y="3722390"/>
            <a:ext cx="3094621" cy="3135610"/>
          </a:xfrm>
          <a:prstGeom prst="rect">
            <a:avLst/>
          </a:prstGeom>
        </p:spPr>
      </p:pic>
      <p:sp>
        <p:nvSpPr>
          <p:cNvPr id="2" name="Text Box 17">
            <a:extLst>
              <a:ext uri="{FF2B5EF4-FFF2-40B4-BE49-F238E27FC236}">
                <a16:creationId xmlns:a16="http://schemas.microsoft.com/office/drawing/2014/main" id="{CC289C0D-5DCB-6424-775F-EAC6C334E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22390"/>
            <a:ext cx="819202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строке «Ввод» наберём: Повернуть(F_1, π / 3, E_1). Полученную точку обозначим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строке «Ввод» наберём:</a:t>
            </a: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Если(0≤ t ≤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(3)-1)/2,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_1,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_1,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_1))</a:t>
            </a: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Если(0≤ t ≤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(3)-1)/2,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_1,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_1,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_1))</a:t>
            </a: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Если(0≤ t ≤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(3)-1)/2,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_1,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_1,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_1))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Получим правильный треугольник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дуги окружностей, составляющие треугольник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78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00530"/>
                <a:ext cx="12192000" cy="2829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стороне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квадрата отметим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для которое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 центром в этой точке и радиусом 1 проведём окружность. Обозначим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её точку пересечения со стороной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В строке «Ввод» наберём: Если((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sqrt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(3)-1)/2 ≤ t ≤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sqrt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(3)-1, Многоугольник(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_2,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_2, 3)). Получим правильный треугольник со стороной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В строке «Ввод» наберём: Повернуть(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_2, π / 3,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_2). Полученную точку обозначим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В строке «Ввод» наберём:	</a:t>
                </a:r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530"/>
                <a:ext cx="12192000" cy="2829877"/>
              </a:xfrm>
              <a:prstGeom prst="rect">
                <a:avLst/>
              </a:prstGeom>
              <a:blipFill>
                <a:blip r:embed="rId3"/>
                <a:stretch>
                  <a:fillRect l="-750" r="-750" b="-40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160372-3D69-0A42-4D16-D079AD098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033" y="3184561"/>
            <a:ext cx="3794747" cy="3562166"/>
          </a:xfrm>
          <a:prstGeom prst="rect">
            <a:avLst/>
          </a:prstGeom>
        </p:spPr>
      </p:pic>
      <p:sp>
        <p:nvSpPr>
          <p:cNvPr id="2" name="Text Box 17">
            <a:extLst>
              <a:ext uri="{FF2B5EF4-FFF2-40B4-BE49-F238E27FC236}">
                <a16:creationId xmlns:a16="http://schemas.microsoft.com/office/drawing/2014/main" id="{28EF72C3-B79D-FC94-6C80-54120E1D1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0407"/>
            <a:ext cx="552397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Если((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(3)-1)/2≤ t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(3)-1,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_2,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_2,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_2))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(3)-1)/2≤ t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(3)-1,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_2,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_2,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_2))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(3)-1)/2≤ t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(3)-1,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_2,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_2,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_2))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Получим правильный треугольник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дуги окружностей, составляющие треугольник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2159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260" y="415081"/>
                <a:ext cx="12192000" cy="2895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стороне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квадрата отметим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для которое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−1−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 центром в этой точке и радиусом 1 проведём окружность. Обозначим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её точку пересечения со стороной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В строке «Ввод» наберём: Если(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sqrt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(3)-1 ≤ t ≤ 3(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sqrt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- 1)/2, Многоугольник(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_3,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_3, 3)). Получим правильный треугольник со стороной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В строке «Ввод» наберём: Повернуть(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_3, π / 3,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_3). Полученную точку обозначим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В строке «Ввод» наберём:	</a:t>
                </a:r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260" y="415081"/>
                <a:ext cx="12192000" cy="2895857"/>
              </a:xfrm>
              <a:prstGeom prst="rect">
                <a:avLst/>
              </a:prstGeom>
              <a:blipFill>
                <a:blip r:embed="rId3"/>
                <a:stretch>
                  <a:fillRect l="-800" r="-750"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82858E-3251-2E0E-70CC-C592D0DFB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859" y="3310938"/>
            <a:ext cx="3401743" cy="3325909"/>
          </a:xfrm>
          <a:prstGeom prst="rect">
            <a:avLst/>
          </a:prstGeom>
        </p:spPr>
      </p:pic>
      <p:sp>
        <p:nvSpPr>
          <p:cNvPr id="2" name="Text Box 17">
            <a:extLst>
              <a:ext uri="{FF2B5EF4-FFF2-40B4-BE49-F238E27FC236}">
                <a16:creationId xmlns:a16="http://schemas.microsoft.com/office/drawing/2014/main" id="{9C72DACB-5239-F02C-A4EB-8A628DA92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86" y="3310938"/>
            <a:ext cx="557408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(3)-1≤ t ≤ 3(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 / 2,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_3,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_3,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_3))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(3)-1≤ t ≤ 3(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 / 2,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_3,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_3,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_3))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(3)-1≤ t ≤ 3(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 / 2,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_3,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_3,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_3))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Получим правильный треугольник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дуги окружностей, составляющие треугольник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020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3026"/>
                <a:ext cx="12192000" cy="2835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стороне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квадрата отметим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для которое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 центром в этой точке и радиусом 1 проведём окружность. Обозначим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её точку пересечения со стороной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В строке «Ввод» наберём: Если(3(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sqrt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- 1)/2 ≤ t ≤ 2(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sqrt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- 1), Многоугольник(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_4,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_4, 3)). Получим правильный треугольник со стороной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В строке «Ввод» наберём: Повернуть(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_4, π / 3,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_4). Полученную точку обозначим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В строке «Ввод» наберём:	</a:t>
                </a:r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026"/>
                <a:ext cx="12192000" cy="2835905"/>
              </a:xfrm>
              <a:prstGeom prst="rect">
                <a:avLst/>
              </a:prstGeom>
              <a:blipFill>
                <a:blip r:embed="rId3"/>
                <a:stretch>
                  <a:fillRect l="-750" b="-40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D51EFE-ABC7-E12C-9FE5-05643FCBA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527" y="3075621"/>
            <a:ext cx="3770961" cy="3562146"/>
          </a:xfrm>
          <a:prstGeom prst="rect">
            <a:avLst/>
          </a:prstGeom>
        </p:spPr>
      </p:pic>
      <p:sp>
        <p:nvSpPr>
          <p:cNvPr id="2" name="Text Box 17">
            <a:extLst>
              <a:ext uri="{FF2B5EF4-FFF2-40B4-BE49-F238E27FC236}">
                <a16:creationId xmlns:a16="http://schemas.microsoft.com/office/drawing/2014/main" id="{F0B78CE1-0F93-9788-C616-0CB0F0702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71" y="3328931"/>
            <a:ext cx="583712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Если(3(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- 1)/2 ≤ t ≤ 2(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_4,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_4,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_4))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Если(3(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- 1)/2 ≤ t ≤ 2(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_4,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_4,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_4))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Если(3(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- 1)/2 ≤ t ≤ 2(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ДугаОкружности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_4,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_4,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_4))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Получим правильный треугольник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дуги окружностей, составляющие треугольник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3446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CB2F78-CC28-4835-B1BC-A2654CE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5856"/>
            <a:ext cx="12192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хотим увидеть кривую, которую описывают вершины треугольника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нужно в строке «Ввод» набрать следующие строки: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Если(0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 / 2,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_1)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Если(0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 / 2,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_1)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Если(0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 / 2,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_1)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 / 2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_2)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 / 2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_2)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 / 2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_2)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3(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 / 2,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_3)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3(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 / 2,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_3)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3(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 / 2,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_3)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Если(3(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 / 2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2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_4)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Если(3(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 / 2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2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_4)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Если(3(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 / 2 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2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- 1),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_4)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получим точки, в свойствах которых нужно выбрать опцию «Оставлять след».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BF625C-8732-B34F-57A4-FAB51E8C3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419" y="1393371"/>
            <a:ext cx="3238704" cy="31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52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484DA-E700-FF1B-1AB2-D1B9CC05A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EE0E76-230F-B145-3F88-5CE40EAD7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6710"/>
            <a:ext cx="1219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Сверлить можно не только квадратные отверстия, но и отверстия в форме других правильных многоугольников. Например, в форме правильных треугольников, пятиугольников и шестиугольников.</a:t>
            </a:r>
          </a:p>
        </p:txBody>
      </p:sp>
      <p:pic>
        <p:nvPicPr>
          <p:cNvPr id="3" name="Рисунок 2" descr="Изображение выглядит как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6FCC7C5-1BAA-0050-3218-CC9C6EE1D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070" y="2630918"/>
            <a:ext cx="3783930" cy="3291902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аграмма, линия, оригам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AD76558-984E-1CCD-E48F-57D3B07EB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833" y="2571386"/>
            <a:ext cx="3562689" cy="3410965"/>
          </a:xfrm>
          <a:prstGeom prst="rect">
            <a:avLst/>
          </a:prstGeom>
        </p:spPr>
      </p:pic>
      <p:pic>
        <p:nvPicPr>
          <p:cNvPr id="4" name="Рисунок 3" descr="Изображение выглядит как линия, диаграмма, круг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575CB15-BD16-8D0F-E0EE-AAE0584A1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23" y="2571386"/>
            <a:ext cx="4070409" cy="370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4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28" y="491918"/>
            <a:ext cx="4391584" cy="60939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08" y="676950"/>
            <a:ext cx="5888054" cy="57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483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30;g2c6f0a5e03a_0_1726">
            <a:hlinkClick r:id="rId2"/>
            <a:extLst>
              <a:ext uri="{FF2B5EF4-FFF2-40B4-BE49-F238E27FC236}">
                <a16:creationId xmlns:a16="http://schemas.microsoft.com/office/drawing/2014/main" id="{5AE02120-29DC-F641-63B2-6A5A3570BC3A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72647" y="850176"/>
            <a:ext cx="2428010" cy="24280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3A1594C9-54CD-66D7-FB12-5955CB31CE2C}"/>
              </a:ext>
            </a:extLst>
          </p:cNvPr>
          <p:cNvSpPr/>
          <p:nvPr/>
        </p:nvSpPr>
        <p:spPr bwMode="auto">
          <a:xfrm>
            <a:off x="2251393" y="2752382"/>
            <a:ext cx="191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28458D"/>
              </a:buClr>
              <a:buSzPts val="2000"/>
              <a:defRPr/>
            </a:pPr>
            <a:r>
              <a:rPr lang="ru-RU" sz="2400" b="1" dirty="0">
                <a:solidFill>
                  <a:schemeClr val="tx2"/>
                </a:solidFill>
                <a:ea typeface="Arial"/>
                <a:cs typeface="Arial"/>
              </a:rPr>
              <a:t>Подробнее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13">
            <a:extLst>
              <a:ext uri="{FF2B5EF4-FFF2-40B4-BE49-F238E27FC236}">
                <a16:creationId xmlns:a16="http://schemas.microsoft.com/office/drawing/2014/main" id="{7290B554-D5A0-BA0D-63B8-BFA3013D0B89}"/>
              </a:ext>
            </a:extLst>
          </p:cNvPr>
          <p:cNvSpPr/>
          <p:nvPr/>
        </p:nvSpPr>
        <p:spPr bwMode="auto">
          <a:xfrm>
            <a:off x="2251393" y="3573389"/>
            <a:ext cx="3561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400"/>
              </a:spcBef>
              <a:defRPr/>
            </a:pPr>
            <a:r>
              <a:rPr lang="ru-RU" sz="2000" dirty="0">
                <a:solidFill>
                  <a:schemeClr val="tx2"/>
                </a:solidFill>
              </a:rPr>
              <a:t>Общие вопросы</a:t>
            </a:r>
            <a:endParaRPr sz="2400" dirty="0">
              <a:solidFill>
                <a:schemeClr val="tx2"/>
              </a:solidFill>
            </a:endParaRPr>
          </a:p>
          <a:p>
            <a:pPr lvl="0">
              <a:spcBef>
                <a:spcPts val="2400"/>
              </a:spcBef>
              <a:defRPr/>
            </a:pPr>
            <a:r>
              <a:rPr lang="ru-RU" sz="2000" dirty="0">
                <a:solidFill>
                  <a:schemeClr val="tx2"/>
                </a:solidFill>
              </a:rPr>
              <a:t>Методическая поддержка и обучение педагогов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15">
            <a:extLst>
              <a:ext uri="{FF2B5EF4-FFF2-40B4-BE49-F238E27FC236}">
                <a16:creationId xmlns:a16="http://schemas.microsoft.com/office/drawing/2014/main" id="{8253529A-AFFD-606D-32B4-3246823103E9}"/>
              </a:ext>
            </a:extLst>
          </p:cNvPr>
          <p:cNvSpPr/>
          <p:nvPr/>
        </p:nvSpPr>
        <p:spPr bwMode="auto">
          <a:xfrm>
            <a:off x="5970858" y="3522369"/>
            <a:ext cx="29552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900"/>
              </a:spcBef>
              <a:defRPr/>
            </a:pPr>
            <a:r>
              <a:rPr lang="en-US" sz="2000" u="sng" dirty="0">
                <a:solidFill>
                  <a:schemeClr val="tx2"/>
                </a:solidFill>
              </a:rPr>
              <a:t>prosv@prosv.ru</a:t>
            </a:r>
            <a:endParaRPr lang="ru-RU" sz="2000" u="sng" dirty="0">
              <a:solidFill>
                <a:schemeClr val="tx2"/>
              </a:solidFill>
            </a:endParaRPr>
          </a:p>
          <a:p>
            <a:pPr lvl="0">
              <a:spcBef>
                <a:spcPts val="3600"/>
              </a:spcBef>
              <a:defRPr/>
            </a:pPr>
            <a:r>
              <a:rPr lang="en-US" sz="2000" u="sng" dirty="0">
                <a:solidFill>
                  <a:schemeClr val="tx2"/>
                </a:solidFill>
              </a:rPr>
              <a:t>vopros@prosv.ru</a:t>
            </a:r>
            <a:endParaRPr lang="ru-RU" sz="20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3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CC3D91-E2BB-D8E1-3941-BCFBDA7823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" y="140803"/>
            <a:ext cx="4828085" cy="6722533"/>
          </a:xfrm>
          <a:prstGeom prst="rect">
            <a:avLst/>
          </a:prstGeom>
        </p:spPr>
      </p:pic>
      <p:sp>
        <p:nvSpPr>
          <p:cNvPr id="2" name="Rectangle 1026">
            <a:extLst>
              <a:ext uri="{FF2B5EF4-FFF2-40B4-BE49-F238E27FC236}">
                <a16:creationId xmlns:a16="http://schemas.microsoft.com/office/drawing/2014/main" id="{6E8CFCD1-C239-EE7F-EF03-F8CBCD8ACCF4}"/>
              </a:ext>
            </a:extLst>
          </p:cNvPr>
          <p:cNvSpPr txBox="1">
            <a:spLocks noChangeArrowheads="1"/>
          </p:cNvSpPr>
          <p:nvPr/>
        </p:nvSpPr>
        <p:spPr>
          <a:xfrm>
            <a:off x="4517758" y="826718"/>
            <a:ext cx="7772400" cy="595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программа </a:t>
            </a:r>
            <a:r>
              <a:rPr lang="en-US" altLang="ru-RU" sz="24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altLang="ru-RU" sz="24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(geogebra.org)</a:t>
            </a:r>
            <a:endParaRPr lang="ru-RU" altLang="ru-RU" sz="2400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20BE1D-F0E1-79E3-80EF-F90A2DDAB7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133" y="1422031"/>
            <a:ext cx="6980658" cy="526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4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58" name="Text Box 102">
            <a:extLst>
              <a:ext uri="{FF2B5EF4-FFF2-40B4-BE49-F238E27FC236}">
                <a16:creationId xmlns:a16="http://schemas.microsoft.com/office/drawing/2014/main" id="{0420DB77-D190-44D8-A7B9-1148F492A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34" y="558819"/>
            <a:ext cx="1207926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пределим понятие ширины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замкнутой кривой в заданном направлении. Зафиксируем какую-нибудь прямую. Рассмотрим две параллельные прямые, перпендикулярные этой прямой, между которыми расположена данная кривая. Будем сдвигать друг к другу эти прямые до тех пор, пока они не коснутся кривой. Расстояние между полученными параллельными прямыми и будет шириной кривой в направлении перпендикулярном этим прямым. </a:t>
            </a:r>
          </a:p>
        </p:txBody>
      </p:sp>
      <p:pic>
        <p:nvPicPr>
          <p:cNvPr id="249968" name="Picture 112">
            <a:extLst>
              <a:ext uri="{FF2B5EF4-FFF2-40B4-BE49-F238E27FC236}">
                <a16:creationId xmlns:a16="http://schemas.microsoft.com/office/drawing/2014/main" id="{263798D1-EFA8-4482-854B-03A1DDA66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93" y="3298495"/>
            <a:ext cx="3917691" cy="27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63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33" y="1757493"/>
            <a:ext cx="54006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3">
            <a:extLst>
              <a:ext uri="{FF2B5EF4-FFF2-40B4-BE49-F238E27FC236}">
                <a16:creationId xmlns:a16="http://schemas.microsoft.com/office/drawing/2014/main" id="{FD282B6B-0631-4CBA-99FD-2DABAC47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1250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200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разных направлений ширина кривой может быть разной. Эллипс, изображённый на рисунке, имеет разную ширину по разным направлениям.  </a:t>
            </a:r>
          </a:p>
        </p:txBody>
      </p:sp>
      <p:sp>
        <p:nvSpPr>
          <p:cNvPr id="2" name="Text Box 113">
            <a:extLst>
              <a:ext uri="{FF2B5EF4-FFF2-40B4-BE49-F238E27FC236}">
                <a16:creationId xmlns:a16="http://schemas.microsoft.com/office/drawing/2014/main" id="{AA44F69B-77C8-99FB-9D3C-1AAA5FBC1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6916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200" dirty="0"/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оси абсцисс. Ширина равна 4.</a:t>
            </a:r>
          </a:p>
        </p:txBody>
      </p:sp>
      <p:sp>
        <p:nvSpPr>
          <p:cNvPr id="3" name="Text Box 113">
            <a:extLst>
              <a:ext uri="{FF2B5EF4-FFF2-40B4-BE49-F238E27FC236}">
                <a16:creationId xmlns:a16="http://schemas.microsoft.com/office/drawing/2014/main" id="{6F6D4561-016D-F0BA-D03B-602D563E4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7526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200" dirty="0"/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оси ординат. Ширина равна 2.</a:t>
            </a:r>
          </a:p>
        </p:txBody>
      </p:sp>
    </p:spTree>
    <p:extLst>
      <p:ext uri="{BB962C8B-B14F-4D97-AF65-F5344CB8AC3E}">
        <p14:creationId xmlns:p14="http://schemas.microsoft.com/office/powerpoint/2010/main" val="65769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69" name="Text Box 113">
            <a:extLst>
              <a:ext uri="{FF2B5EF4-FFF2-40B4-BE49-F238E27FC236}">
                <a16:creationId xmlns:a16="http://schemas.microsoft.com/office/drawing/2014/main" id="{FD282B6B-0631-4CBA-99FD-2DABAC47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1030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200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треугольник, изображённый на рисунке, имеет разную ширину по разным направлениям.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358" y="1675137"/>
            <a:ext cx="40195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13">
            <a:extLst>
              <a:ext uri="{FF2B5EF4-FFF2-40B4-BE49-F238E27FC236}">
                <a16:creationId xmlns:a16="http://schemas.microsoft.com/office/drawing/2014/main" id="{3FA04FF4-C3DD-553A-005D-49F17AE7E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9764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200" dirty="0"/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прямой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Ширина равна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810FF85E-7E29-D08E-6E5C-18DB97C687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0" y="5857568"/>
                <a:ext cx="10609546" cy="679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200" dirty="0"/>
                  <a:t>	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направлению, перпендикулярном прямой 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Ширина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i="1">
                            <a:latin typeface="Cambria Math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ru-RU" alt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altLang="ru-RU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810FF85E-7E29-D08E-6E5C-18DB97C68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5857568"/>
                <a:ext cx="10609546" cy="679866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2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3">
            <a:extLst>
              <a:ext uri="{FF2B5EF4-FFF2-40B4-BE49-F238E27FC236}">
                <a16:creationId xmlns:a16="http://schemas.microsoft.com/office/drawing/2014/main" id="{FD282B6B-0631-4CBA-99FD-2DABAC47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2307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200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кривой одинаковой (постоянной) ширины по всем направлениям является окружность. Её ширина равна диаметру.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94" y="1776414"/>
            <a:ext cx="4699542" cy="46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68310"/>
      </p:ext>
    </p:extLst>
  </p:cSld>
  <p:clrMapOvr>
    <a:masterClrMapping/>
  </p:clrMapOvr>
</p:sld>
</file>

<file path=ppt/theme/theme1.xml><?xml version="1.0" encoding="utf-8"?>
<a:theme xmlns:a="http://schemas.openxmlformats.org/drawingml/2006/main" name="Умножай, дели, играй">
  <a:themeElements>
    <a:clrScheme name="Просвещение">
      <a:dk1>
        <a:sysClr val="windowText" lastClr="000000"/>
      </a:dk1>
      <a:lt1>
        <a:sysClr val="window" lastClr="FFFFFF"/>
      </a:lt1>
      <a:dk2>
        <a:srgbClr val="06428F"/>
      </a:dk2>
      <a:lt2>
        <a:srgbClr val="0C4C87"/>
      </a:lt2>
      <a:accent1>
        <a:srgbClr val="0883D7"/>
      </a:accent1>
      <a:accent2>
        <a:srgbClr val="11A860"/>
      </a:accent2>
      <a:accent3>
        <a:srgbClr val="4FD09F"/>
      </a:accent3>
      <a:accent4>
        <a:srgbClr val="1E94A2"/>
      </a:accent4>
      <a:accent5>
        <a:srgbClr val="23D1DF"/>
      </a:accent5>
      <a:accent6>
        <a:srgbClr val="ECA438"/>
      </a:accent6>
      <a:hlink>
        <a:srgbClr val="0563C1"/>
      </a:hlink>
      <a:folHlink>
        <a:srgbClr val="954F72"/>
      </a:folHlink>
    </a:clrScheme>
    <a:fontScheme name="Другая 59">
      <a:majorFont>
        <a:latin typeface="Arial"/>
        <a:ea typeface=""/>
        <a:cs typeface=""/>
      </a:majorFont>
      <a:minorFont>
        <a:latin typeface="Inter 18p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Августовки пленар_короткие_редизайн_v3.1</Template>
  <TotalTime>7319</TotalTime>
  <Words>4100</Words>
  <Application>Microsoft Office PowerPoint</Application>
  <DocSecurity>0</DocSecurity>
  <PresentationFormat>Широкоэкранный</PresentationFormat>
  <Paragraphs>217</Paragraphs>
  <Slides>40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Helvetica</vt:lpstr>
      <vt:lpstr>Times New Roman</vt:lpstr>
      <vt:lpstr>Inter 18pt</vt:lpstr>
      <vt:lpstr>Cambria Math</vt:lpstr>
      <vt:lpstr>Умножай, дели, играй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Vladimir Smirnov</cp:lastModifiedBy>
  <cp:revision>1270</cp:revision>
  <dcterms:created xsi:type="dcterms:W3CDTF">2024-03-18T15:58:03Z</dcterms:created>
  <dcterms:modified xsi:type="dcterms:W3CDTF">2026-02-03T02:07:59Z</dcterms:modified>
  <cp:category/>
  <dc:identifier/>
  <cp:contentStatus/>
  <dc:language/>
  <cp:version/>
</cp:coreProperties>
</file>