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9" r:id="rId1"/>
  </p:sldMasterIdLst>
  <p:notesMasterIdLst>
    <p:notesMasterId r:id="rId69"/>
  </p:notesMasterIdLst>
  <p:sldIdLst>
    <p:sldId id="502" r:id="rId2"/>
    <p:sldId id="427" r:id="rId3"/>
    <p:sldId id="429" r:id="rId4"/>
    <p:sldId id="430" r:id="rId5"/>
    <p:sldId id="433" r:id="rId6"/>
    <p:sldId id="432" r:id="rId7"/>
    <p:sldId id="666" r:id="rId8"/>
    <p:sldId id="613" r:id="rId9"/>
    <p:sldId id="621" r:id="rId10"/>
    <p:sldId id="1265" r:id="rId11"/>
    <p:sldId id="1272" r:id="rId12"/>
    <p:sldId id="1266" r:id="rId13"/>
    <p:sldId id="1273" r:id="rId14"/>
    <p:sldId id="1268" r:id="rId15"/>
    <p:sldId id="331" r:id="rId16"/>
    <p:sldId id="334" r:id="rId17"/>
    <p:sldId id="304" r:id="rId18"/>
    <p:sldId id="303" r:id="rId19"/>
    <p:sldId id="347" r:id="rId20"/>
    <p:sldId id="595" r:id="rId21"/>
    <p:sldId id="634" r:id="rId22"/>
    <p:sldId id="623" r:id="rId23"/>
    <p:sldId id="625" r:id="rId24"/>
    <p:sldId id="626" r:id="rId25"/>
    <p:sldId id="624" r:id="rId26"/>
    <p:sldId id="620" r:id="rId27"/>
    <p:sldId id="631" r:id="rId28"/>
    <p:sldId id="632" r:id="rId29"/>
    <p:sldId id="628" r:id="rId30"/>
    <p:sldId id="633" r:id="rId31"/>
    <p:sldId id="629" r:id="rId32"/>
    <p:sldId id="630" r:id="rId33"/>
    <p:sldId id="667" r:id="rId34"/>
    <p:sldId id="1276" r:id="rId35"/>
    <p:sldId id="1275" r:id="rId36"/>
    <p:sldId id="598" r:id="rId37"/>
    <p:sldId id="604" r:id="rId38"/>
    <p:sldId id="635" r:id="rId39"/>
    <p:sldId id="294" r:id="rId40"/>
    <p:sldId id="605" r:id="rId41"/>
    <p:sldId id="636" r:id="rId42"/>
    <p:sldId id="295" r:id="rId43"/>
    <p:sldId id="606" r:id="rId44"/>
    <p:sldId id="637" r:id="rId45"/>
    <p:sldId id="1264" r:id="rId46"/>
    <p:sldId id="456" r:id="rId47"/>
    <p:sldId id="1251" r:id="rId48"/>
    <p:sldId id="457" r:id="rId49"/>
    <p:sldId id="1255" r:id="rId50"/>
    <p:sldId id="1049" r:id="rId51"/>
    <p:sldId id="1252" r:id="rId52"/>
    <p:sldId id="468" r:id="rId53"/>
    <p:sldId id="1254" r:id="rId54"/>
    <p:sldId id="475" r:id="rId55"/>
    <p:sldId id="1267" r:id="rId56"/>
    <p:sldId id="1257" r:id="rId57"/>
    <p:sldId id="1050" r:id="rId58"/>
    <p:sldId id="458" r:id="rId59"/>
    <p:sldId id="1258" r:id="rId60"/>
    <p:sldId id="1259" r:id="rId61"/>
    <p:sldId id="1034" r:id="rId62"/>
    <p:sldId id="1260" r:id="rId63"/>
    <p:sldId id="1261" r:id="rId64"/>
    <p:sldId id="1035" r:id="rId65"/>
    <p:sldId id="1262" r:id="rId66"/>
    <p:sldId id="1263" r:id="rId67"/>
    <p:sldId id="407" r:id="rId68"/>
  </p:sldIdLst>
  <p:sldSz cx="12192000" cy="6858000"/>
  <p:notesSz cx="6858000" cy="12192000"/>
  <p:embeddedFontLst>
    <p:embeddedFont>
      <p:font typeface="Cambria Math" panose="02040503050406030204" pitchFamily="18" charset="0"/>
      <p:regular r:id="rId70"/>
    </p:embeddedFont>
    <p:embeddedFont>
      <p:font typeface="Helvetica" panose="020B0604020202020204" pitchFamily="34" charset="0"/>
      <p:regular r:id="rId71"/>
      <p:bold r:id="rId72"/>
      <p:italic r:id="rId73"/>
      <p:boldItalic r:id="rId74"/>
    </p:embeddedFont>
    <p:embeddedFont>
      <p:font typeface="Inter 18pt" panose="020B0604020202020204" charset="0"/>
      <p:regular r:id="rId75"/>
      <p:bold r:id="rId7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33" userDrawn="1">
          <p15:clr>
            <a:srgbClr val="A4A3A4"/>
          </p15:clr>
        </p15:guide>
        <p15:guide id="2" pos="234" userDrawn="1">
          <p15:clr>
            <a:srgbClr val="A4A3A4"/>
          </p15:clr>
        </p15:guide>
        <p15:guide id="3" orient="horz" pos="1185" userDrawn="1">
          <p15:clr>
            <a:srgbClr val="A4A3A4"/>
          </p15:clr>
        </p15:guide>
        <p15:guide id="5" pos="380" userDrawn="1">
          <p15:clr>
            <a:srgbClr val="A4A3A4"/>
          </p15:clr>
        </p15:guide>
        <p15:guide id="6" pos="5722" userDrawn="1">
          <p15:clr>
            <a:srgbClr val="A4A3A4"/>
          </p15:clr>
        </p15:guide>
        <p15:guide id="7" orient="horz" pos="10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491"/>
    <a:srgbClr val="06428F"/>
    <a:srgbClr val="074F85"/>
    <a:srgbClr val="B3DDF7"/>
    <a:srgbClr val="021765"/>
    <a:srgbClr val="A2B7CE"/>
    <a:srgbClr val="031561"/>
    <a:srgbClr val="446FA7"/>
    <a:srgbClr val="99CCFF"/>
    <a:srgbClr val="0215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n">
        <a:fontRef idx="minor">
          <a:prstClr val="black"/>
        </a:fontRef>
        <a:schemeClr val="dk1"/>
      </a:tcTxStyle>
      <a:tcStyle>
        <a:tcBdr/>
        <a:fill>
          <a:solidFill>
            <a:schemeClr val="lt1"/>
          </a:solidFill>
        </a:fill>
      </a:tcStyle>
    </a:lastCol>
    <a:firstCol>
      <a:tcTxStyle b="on">
        <a:fontRef idx="minor">
          <a:prstClr val="black"/>
        </a:fontRef>
        <a:schemeClr val="dk1"/>
      </a:tcTxStyle>
      <a:tcStyle>
        <a:tcBdr/>
        <a:fill>
          <a:solidFill>
            <a:schemeClr val="lt1"/>
          </a:solidFill>
        </a:fill>
      </a:tcStyle>
    </a:firstCol>
    <a:lastRow>
      <a:tcTxStyle b="on">
        <a:fontRef idx="minor">
          <a:prstClr val="black"/>
        </a:fontRef>
        <a:schemeClr val="dk1"/>
      </a:tcTxStyle>
      <a:tcStyle>
        <a:tcBdr>
          <a:top>
            <a:ln>
              <a:noFill/>
            </a:ln>
          </a:top>
        </a:tcBdr>
        <a:fill>
          <a:solidFill>
            <a:schemeClr val="lt1"/>
          </a:solidFill>
        </a:fill>
      </a:tcStyle>
    </a:lastRow>
    <a:seCell>
      <a:tcStyle>
        <a:tcBdr/>
      </a:tcStyle>
    </a:seCell>
    <a:swCell>
      <a:tcStyle>
        <a:tcBdr/>
      </a:tcStyle>
    </a:swCell>
    <a:firstRow>
      <a:tcTxStyle b="on">
        <a:fontRef idx="minor">
          <a:prstClr val="black"/>
        </a:fontRef>
        <a:schemeClr val="dk1"/>
      </a:tcTxStyle>
      <a:tcStyle>
        <a:tcBdr>
          <a:bottom>
            <a:ln>
              <a:noFill/>
            </a:ln>
          </a:bottom>
        </a:tcBdr>
        <a:fill>
          <a:solidFill>
            <a:schemeClr val="lt1"/>
          </a:solidFill>
        </a:fill>
      </a:tcStyle>
    </a:firstRow>
    <a:neCell>
      <a:tcStyle>
        <a:tcBdr/>
      </a:tcStyle>
    </a:neCell>
    <a:nwCell>
      <a:tcStyle>
        <a:tcBdr/>
      </a:tcStyle>
    </a:nwCell>
  </a:tblStyle>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3" autoAdjust="0"/>
    <p:restoredTop sz="90000" autoAdjust="0"/>
  </p:normalViewPr>
  <p:slideViewPr>
    <p:cSldViewPr snapToGrid="0">
      <p:cViewPr varScale="1">
        <p:scale>
          <a:sx n="77" d="100"/>
          <a:sy n="77" d="100"/>
        </p:scale>
        <p:origin x="66" y="384"/>
      </p:cViewPr>
      <p:guideLst>
        <p:guide orient="horz" pos="4133"/>
        <p:guide pos="234"/>
        <p:guide orient="horz" pos="1185"/>
        <p:guide pos="380"/>
        <p:guide pos="5722"/>
        <p:guide orient="horz" pos="10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Верхний колонтитул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atin typeface="Inter 18pt" panose="02000503000000020004" pitchFamily="2" charset="0"/>
              </a:defRPr>
            </a:lvl1pPr>
          </a:lstStyle>
          <a:p>
            <a:pPr>
              <a:defRPr/>
            </a:pPr>
            <a:endParaRPr lang="ru-RU" dirty="0"/>
          </a:p>
        </p:txBody>
      </p:sp>
      <p:sp>
        <p:nvSpPr>
          <p:cNvPr id="5" name="Дата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atin typeface="Inter 18pt" panose="02000503000000020004" pitchFamily="2" charset="0"/>
              </a:defRPr>
            </a:lvl1pPr>
          </a:lstStyle>
          <a:p>
            <a:pPr>
              <a:defRPr/>
            </a:pPr>
            <a:fld id="{7F81EA29-9948-4220-A3C2-0D14F17DDDF8}" type="datetimeFigureOut">
              <a:rPr lang="ru-RU" smtClean="0"/>
              <a:pPr>
                <a:defRPr/>
              </a:pPr>
              <a:t>16.12.2025</a:t>
            </a:fld>
            <a:endParaRPr lang="ru-RU" dirty="0"/>
          </a:p>
        </p:txBody>
      </p:sp>
      <p:sp>
        <p:nvSpPr>
          <p:cNvPr id="6" name="Образ слайда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ru-RU" dirty="0"/>
          </a:p>
        </p:txBody>
      </p:sp>
      <p:sp>
        <p:nvSpPr>
          <p:cNvPr id="7" name="Заметки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ru-RU" dirty="0"/>
              <a:t>Образец текста</a:t>
            </a:r>
            <a:endParaRPr dirty="0"/>
          </a:p>
          <a:p>
            <a:pPr lvl="1">
              <a:defRPr/>
            </a:pPr>
            <a:r>
              <a:rPr lang="ru-RU" dirty="0"/>
              <a:t>Второй уровень</a:t>
            </a:r>
            <a:endParaRPr dirty="0"/>
          </a:p>
          <a:p>
            <a:pPr lvl="2">
              <a:defRPr/>
            </a:pPr>
            <a:r>
              <a:rPr lang="ru-RU" dirty="0"/>
              <a:t>Третий уровень</a:t>
            </a:r>
            <a:endParaRPr dirty="0"/>
          </a:p>
          <a:p>
            <a:pPr lvl="3">
              <a:defRPr/>
            </a:pPr>
            <a:r>
              <a:rPr lang="ru-RU" dirty="0"/>
              <a:t>Четвертый уровень</a:t>
            </a:r>
            <a:endParaRPr dirty="0"/>
          </a:p>
          <a:p>
            <a:pPr lvl="4">
              <a:defRPr/>
            </a:pPr>
            <a:r>
              <a:rPr lang="ru-RU" dirty="0"/>
              <a:t>Пятый уровень</a:t>
            </a:r>
            <a:endParaRPr dirty="0"/>
          </a:p>
        </p:txBody>
      </p:sp>
      <p:sp>
        <p:nvSpPr>
          <p:cNvPr id="8" name="Нижний колонтитул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atin typeface="Inter 18pt" panose="02000503000000020004" pitchFamily="2" charset="0"/>
              </a:defRPr>
            </a:lvl1pPr>
          </a:lstStyle>
          <a:p>
            <a:pPr>
              <a:defRPr/>
            </a:pPr>
            <a:endParaRPr lang="ru-RU" dirty="0"/>
          </a:p>
        </p:txBody>
      </p:sp>
      <p:sp>
        <p:nvSpPr>
          <p:cNvPr id="9" name="Номер слайда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atin typeface="Inter 18pt" panose="02000503000000020004" pitchFamily="2" charset="0"/>
              </a:defRPr>
            </a:lvl1pPr>
          </a:lstStyle>
          <a:p>
            <a:pPr>
              <a:defRPr/>
            </a:pPr>
            <a:fld id="{A2BBB298-2922-4145-940C-78B0D33D7ED4}" type="slidenum">
              <a:rPr lang="ru-RU" smtClean="0"/>
              <a:pPr>
                <a:defRPr/>
              </a:pPr>
              <a:t>‹#›</a:t>
            </a:fld>
            <a:endParaRPr lang="ru-RU" dirty="0"/>
          </a:p>
        </p:txBody>
      </p:sp>
    </p:spTree>
  </p:cSld>
  <p:clrMap bg1="lt1" tx1="dk1" bg2="lt2" tx2="dk2" accent1="accent1" accent2="accent2" accent3="accent3" accent4="accent4" accent5="accent5" accent6="accent6" hlink="hlink" folHlink="folHlink"/>
  <p:hf hdr="0" ftr="0" dt="0"/>
  <p:notesStyle>
    <a:lvl1pPr marL="0" algn="l" defTabSz="914400">
      <a:defRPr sz="1200">
        <a:solidFill>
          <a:schemeClr val="tx1"/>
        </a:solidFill>
        <a:latin typeface="Inter 18pt" panose="02000503000000020004" pitchFamily="2" charset="0"/>
        <a:ea typeface="+mn-ea"/>
        <a:cs typeface="+mn-cs"/>
      </a:defRPr>
    </a:lvl1pPr>
    <a:lvl2pPr marL="457200" algn="l" defTabSz="914400">
      <a:defRPr sz="1200">
        <a:solidFill>
          <a:schemeClr val="tx1"/>
        </a:solidFill>
        <a:latin typeface="Inter 18pt" panose="02000503000000020004" pitchFamily="2" charset="0"/>
        <a:ea typeface="+mn-ea"/>
        <a:cs typeface="+mn-cs"/>
      </a:defRPr>
    </a:lvl2pPr>
    <a:lvl3pPr marL="914400" algn="l" defTabSz="914400">
      <a:defRPr sz="1200">
        <a:solidFill>
          <a:schemeClr val="tx1"/>
        </a:solidFill>
        <a:latin typeface="Inter 18pt" panose="02000503000000020004" pitchFamily="2" charset="0"/>
        <a:ea typeface="+mn-ea"/>
        <a:cs typeface="+mn-cs"/>
      </a:defRPr>
    </a:lvl3pPr>
    <a:lvl4pPr marL="1371600" algn="l" defTabSz="914400">
      <a:defRPr sz="1200">
        <a:solidFill>
          <a:schemeClr val="tx1"/>
        </a:solidFill>
        <a:latin typeface="Inter 18pt" panose="02000503000000020004" pitchFamily="2" charset="0"/>
        <a:ea typeface="+mn-ea"/>
        <a:cs typeface="+mn-cs"/>
      </a:defRPr>
    </a:lvl4pPr>
    <a:lvl5pPr marL="1828800" algn="l" defTabSz="914400">
      <a:defRPr sz="1200">
        <a:solidFill>
          <a:schemeClr val="tx1"/>
        </a:solidFill>
        <a:latin typeface="Inter 18pt" panose="02000503000000020004" pitchFamily="2" charset="0"/>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2540558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47AFF4-90BD-437B-A5E3-B69E26AD7F9D}"/>
              </a:ext>
            </a:extLst>
          </p:cNvPr>
          <p:cNvSpPr>
            <a:spLocks noGrp="1" noChangeArrowheads="1"/>
          </p:cNvSpPr>
          <p:nvPr>
            <p:ph type="sldNum" sz="quarter" idx="5"/>
          </p:nvPr>
        </p:nvSpPr>
        <p:spPr>
          <a:ln/>
        </p:spPr>
        <p:txBody>
          <a:bodyPr/>
          <a:lstStyle/>
          <a:p>
            <a:fld id="{6A5B5767-FFE4-4992-8747-4CD226510F23}" type="slidenum">
              <a:rPr lang="ru-RU" altLang="ru-RU"/>
              <a:pPr/>
              <a:t>15</a:t>
            </a:fld>
            <a:endParaRPr lang="ru-RU" altLang="ru-RU"/>
          </a:p>
        </p:txBody>
      </p:sp>
      <p:sp>
        <p:nvSpPr>
          <p:cNvPr id="340994" name="Rectangle 2">
            <a:extLst>
              <a:ext uri="{FF2B5EF4-FFF2-40B4-BE49-F238E27FC236}">
                <a16:creationId xmlns:a16="http://schemas.microsoft.com/office/drawing/2014/main" id="{77CF4244-146B-4789-84DF-59DA41994C6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92A531FF-C08E-4D6E-847C-0157AD5C2C0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105389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47AFF4-90BD-437B-A5E3-B69E26AD7F9D}"/>
              </a:ext>
            </a:extLst>
          </p:cNvPr>
          <p:cNvSpPr>
            <a:spLocks noGrp="1" noChangeArrowheads="1"/>
          </p:cNvSpPr>
          <p:nvPr>
            <p:ph type="sldNum" sz="quarter" idx="5"/>
          </p:nvPr>
        </p:nvSpPr>
        <p:spPr>
          <a:ln/>
        </p:spPr>
        <p:txBody>
          <a:bodyPr/>
          <a:lstStyle/>
          <a:p>
            <a:fld id="{6A5B5767-FFE4-4992-8747-4CD226510F23}" type="slidenum">
              <a:rPr lang="ru-RU" altLang="ru-RU"/>
              <a:pPr/>
              <a:t>16</a:t>
            </a:fld>
            <a:endParaRPr lang="ru-RU" altLang="ru-RU"/>
          </a:p>
        </p:txBody>
      </p:sp>
      <p:sp>
        <p:nvSpPr>
          <p:cNvPr id="340994" name="Rectangle 2">
            <a:extLst>
              <a:ext uri="{FF2B5EF4-FFF2-40B4-BE49-F238E27FC236}">
                <a16:creationId xmlns:a16="http://schemas.microsoft.com/office/drawing/2014/main" id="{77CF4244-146B-4789-84DF-59DA41994C6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92A531FF-C08E-4D6E-847C-0157AD5C2C0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372905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DA4816-8FC5-46C7-8C7B-AE8DA2216DC9}"/>
              </a:ext>
            </a:extLst>
          </p:cNvPr>
          <p:cNvSpPr>
            <a:spLocks noGrp="1" noChangeArrowheads="1"/>
          </p:cNvSpPr>
          <p:nvPr>
            <p:ph type="sldNum" sz="quarter" idx="5"/>
          </p:nvPr>
        </p:nvSpPr>
        <p:spPr>
          <a:ln/>
        </p:spPr>
        <p:txBody>
          <a:bodyPr/>
          <a:lstStyle/>
          <a:p>
            <a:fld id="{6E6B8EE9-5D62-44D7-826C-79B40DB21B92}" type="slidenum">
              <a:rPr lang="ru-RU" altLang="ru-RU"/>
              <a:pPr/>
              <a:t>17</a:t>
            </a:fld>
            <a:endParaRPr lang="ru-RU" altLang="ru-RU"/>
          </a:p>
        </p:txBody>
      </p:sp>
      <p:sp>
        <p:nvSpPr>
          <p:cNvPr id="287746" name="Rectangle 2050">
            <a:extLst>
              <a:ext uri="{FF2B5EF4-FFF2-40B4-BE49-F238E27FC236}">
                <a16:creationId xmlns:a16="http://schemas.microsoft.com/office/drawing/2014/main" id="{E88681EE-D6F9-43C7-9400-CE1792CB2AE7}"/>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87747" name="Rectangle 2051">
            <a:extLst>
              <a:ext uri="{FF2B5EF4-FFF2-40B4-BE49-F238E27FC236}">
                <a16:creationId xmlns:a16="http://schemas.microsoft.com/office/drawing/2014/main" id="{2F948E84-74F3-4F5C-BB2D-DE716F09E11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52C21D1-4DA8-40EE-AD9D-004CC6CD554E}"/>
              </a:ext>
            </a:extLst>
          </p:cNvPr>
          <p:cNvSpPr>
            <a:spLocks noGrp="1" noChangeArrowheads="1"/>
          </p:cNvSpPr>
          <p:nvPr>
            <p:ph type="sldNum" sz="quarter" idx="5"/>
          </p:nvPr>
        </p:nvSpPr>
        <p:spPr>
          <a:ln/>
        </p:spPr>
        <p:txBody>
          <a:bodyPr/>
          <a:lstStyle/>
          <a:p>
            <a:fld id="{A5CA65BD-B1B5-4EF1-A5AA-BAB4B6E3995E}" type="slidenum">
              <a:rPr lang="ru-RU" altLang="ru-RU"/>
              <a:pPr/>
              <a:t>18</a:t>
            </a:fld>
            <a:endParaRPr lang="ru-RU" altLang="ru-RU"/>
          </a:p>
        </p:txBody>
      </p:sp>
      <p:sp>
        <p:nvSpPr>
          <p:cNvPr id="285698" name="Rectangle 2">
            <a:extLst>
              <a:ext uri="{FF2B5EF4-FFF2-40B4-BE49-F238E27FC236}">
                <a16:creationId xmlns:a16="http://schemas.microsoft.com/office/drawing/2014/main" id="{13509F29-47F2-4FBE-821C-81CCEBBA99B5}"/>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85699" name="Rectangle 3">
            <a:extLst>
              <a:ext uri="{FF2B5EF4-FFF2-40B4-BE49-F238E27FC236}">
                <a16:creationId xmlns:a16="http://schemas.microsoft.com/office/drawing/2014/main" id="{BD55B2A4-BE0E-417A-945B-ADC780F463B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циклоиду можно посмотреть в движении</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4E8F-6D88-487F-9FAC-94087396BBEA}" type="slidenum">
              <a:rPr lang="ru-RU" altLang="ru-RU" sz="1200"/>
              <a:pPr eaLnBrk="1" hangingPunct="1"/>
              <a:t>19</a:t>
            </a:fld>
            <a:endParaRPr lang="ru-RU" altLang="ru-RU"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3796993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4E8F-6D88-487F-9FAC-94087396BBEA}" type="slidenum">
              <a:rPr lang="ru-RU" altLang="ru-RU" sz="1200"/>
              <a:pPr eaLnBrk="1" hangingPunct="1"/>
              <a:t>20</a:t>
            </a:fld>
            <a:endParaRPr lang="ru-RU" altLang="ru-RU"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302387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4E8F-6D88-487F-9FAC-94087396BBEA}" type="slidenum">
              <a:rPr lang="ru-RU" altLang="ru-RU" sz="1200"/>
              <a:pPr eaLnBrk="1" hangingPunct="1"/>
              <a:t>21</a:t>
            </a:fld>
            <a:endParaRPr lang="ru-RU" altLang="ru-RU"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70517CD-4439-4EE1-A84E-D8AE2FDE885C}" type="slidenum">
              <a:rPr lang="ru-RU" altLang="ru-RU" sz="1200"/>
              <a:pPr eaLnBrk="1" hangingPunct="1"/>
              <a:t>22</a:t>
            </a:fld>
            <a:endParaRPr lang="ru-RU" altLang="ru-RU" sz="120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циклоиду можно посмотреть в движении</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4E8F-6D88-487F-9FAC-94087396BBEA}" type="slidenum">
              <a:rPr lang="ru-RU" altLang="ru-RU" sz="1200"/>
              <a:pPr eaLnBrk="1" hangingPunct="1"/>
              <a:t>23</a:t>
            </a:fld>
            <a:endParaRPr lang="ru-RU" altLang="ru-RU"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2287513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4E8F-6D88-487F-9FAC-94087396BBEA}" type="slidenum">
              <a:rPr lang="ru-RU" altLang="ru-RU" sz="1200"/>
              <a:pPr eaLnBrk="1" hangingPunct="1"/>
              <a:t>24</a:t>
            </a:fld>
            <a:endParaRPr lang="ru-RU" altLang="ru-RU"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2584661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47AFF4-90BD-437B-A5E3-B69E26AD7F9D}"/>
              </a:ext>
            </a:extLst>
          </p:cNvPr>
          <p:cNvSpPr>
            <a:spLocks noGrp="1" noChangeArrowheads="1"/>
          </p:cNvSpPr>
          <p:nvPr>
            <p:ph type="sldNum" sz="quarter" idx="5"/>
          </p:nvPr>
        </p:nvSpPr>
        <p:spPr>
          <a:ln/>
        </p:spPr>
        <p:txBody>
          <a:bodyPr/>
          <a:lstStyle/>
          <a:p>
            <a:fld id="{6A5B5767-FFE4-4992-8747-4CD226510F23}" type="slidenum">
              <a:rPr lang="ru-RU" altLang="ru-RU"/>
              <a:pPr/>
              <a:t>7</a:t>
            </a:fld>
            <a:endParaRPr lang="ru-RU" altLang="ru-RU"/>
          </a:p>
        </p:txBody>
      </p:sp>
      <p:sp>
        <p:nvSpPr>
          <p:cNvPr id="340994" name="Rectangle 2">
            <a:extLst>
              <a:ext uri="{FF2B5EF4-FFF2-40B4-BE49-F238E27FC236}">
                <a16:creationId xmlns:a16="http://schemas.microsoft.com/office/drawing/2014/main" id="{77CF4244-146B-4789-84DF-59DA41994C6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92A531FF-C08E-4D6E-847C-0157AD5C2C0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4768085-CB10-47B0-B9D0-750D80503EFA}" type="slidenum">
              <a:rPr lang="ru-RU" altLang="ru-RU" sz="1200"/>
              <a:pPr eaLnBrk="1" hangingPunct="1"/>
              <a:t>25</a:t>
            </a:fld>
            <a:endParaRPr lang="ru-RU" altLang="ru-RU" sz="120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циклоиду можно посмотреть в движении</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4E8F-6D88-487F-9FAC-94087396BBEA}" type="slidenum">
              <a:rPr lang="ru-RU" altLang="ru-RU" sz="1200"/>
              <a:pPr eaLnBrk="1" hangingPunct="1"/>
              <a:t>26</a:t>
            </a:fld>
            <a:endParaRPr lang="ru-RU" altLang="ru-RU"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2691453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FE1D215-7A21-4D18-93B6-0FF100A03CFE}" type="slidenum">
              <a:rPr lang="ru-RU" altLang="ru-RU" sz="1200"/>
              <a:pPr eaLnBrk="1" hangingPunct="1"/>
              <a:t>27</a:t>
            </a:fld>
            <a:endParaRPr lang="ru-RU" altLang="ru-RU" sz="1200"/>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ru-RU" altLang="ru-RU"/>
          </a:p>
        </p:txBody>
      </p:sp>
    </p:spTree>
    <p:extLst>
      <p:ext uri="{BB962C8B-B14F-4D97-AF65-F5344CB8AC3E}">
        <p14:creationId xmlns:p14="http://schemas.microsoft.com/office/powerpoint/2010/main" val="74657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99914FA-FC88-4A37-824F-B24FA999FB68}"/>
              </a:ext>
            </a:extLst>
          </p:cNvPr>
          <p:cNvSpPr>
            <a:spLocks noGrp="1" noChangeArrowheads="1"/>
          </p:cNvSpPr>
          <p:nvPr>
            <p:ph type="sldNum" sz="quarter" idx="5"/>
          </p:nvPr>
        </p:nvSpPr>
        <p:spPr>
          <a:ln/>
        </p:spPr>
        <p:txBody>
          <a:bodyPr/>
          <a:lstStyle/>
          <a:p>
            <a:fld id="{790FA1A3-0B1B-4415-A977-67E07BDB44E0}" type="slidenum">
              <a:rPr lang="ru-RU" altLang="ru-RU"/>
              <a:pPr/>
              <a:t>28</a:t>
            </a:fld>
            <a:endParaRPr lang="ru-RU" altLang="ru-RU"/>
          </a:p>
        </p:txBody>
      </p:sp>
      <p:sp>
        <p:nvSpPr>
          <p:cNvPr id="334850" name="Rectangle 2">
            <a:extLst>
              <a:ext uri="{FF2B5EF4-FFF2-40B4-BE49-F238E27FC236}">
                <a16:creationId xmlns:a16="http://schemas.microsoft.com/office/drawing/2014/main" id="{401355DC-B286-4FFC-9694-BCF1BD89807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4851" name="Rectangle 3">
            <a:extLst>
              <a:ext uri="{FF2B5EF4-FFF2-40B4-BE49-F238E27FC236}">
                <a16:creationId xmlns:a16="http://schemas.microsoft.com/office/drawing/2014/main" id="{D57B3D3E-8B3C-4B68-95AC-9795F97702F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ru-RU" altLang="ru-RU"/>
          </a:p>
        </p:txBody>
      </p:sp>
    </p:spTree>
    <p:extLst>
      <p:ext uri="{BB962C8B-B14F-4D97-AF65-F5344CB8AC3E}">
        <p14:creationId xmlns:p14="http://schemas.microsoft.com/office/powerpoint/2010/main" val="3351932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F6BC839-C732-419E-92C9-CA606660AAA5}" type="slidenum">
              <a:rPr lang="ru-RU" altLang="ru-RU" sz="1200"/>
              <a:pPr eaLnBrk="1" hangingPunct="1"/>
              <a:t>29</a:t>
            </a:fld>
            <a:endParaRPr lang="ru-RU" altLang="ru-RU"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ru-RU" altLang="ru-RU"/>
          </a:p>
        </p:txBody>
      </p:sp>
    </p:spTree>
    <p:extLst>
      <p:ext uri="{BB962C8B-B14F-4D97-AF65-F5344CB8AC3E}">
        <p14:creationId xmlns:p14="http://schemas.microsoft.com/office/powerpoint/2010/main" val="402358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F2CC13-AF62-4645-B56A-3DFBFBBEE252}"/>
              </a:ext>
            </a:extLst>
          </p:cNvPr>
          <p:cNvSpPr>
            <a:spLocks noGrp="1" noChangeArrowheads="1"/>
          </p:cNvSpPr>
          <p:nvPr>
            <p:ph type="sldNum" sz="quarter" idx="5"/>
          </p:nvPr>
        </p:nvSpPr>
        <p:spPr>
          <a:ln/>
        </p:spPr>
        <p:txBody>
          <a:bodyPr/>
          <a:lstStyle/>
          <a:p>
            <a:fld id="{DCAF37C4-FC1D-4648-8D6A-9B095DA80165}" type="slidenum">
              <a:rPr lang="ru-RU" altLang="ru-RU"/>
              <a:pPr/>
              <a:t>30</a:t>
            </a:fld>
            <a:endParaRPr lang="ru-RU" altLang="ru-RU"/>
          </a:p>
        </p:txBody>
      </p:sp>
      <p:sp>
        <p:nvSpPr>
          <p:cNvPr id="295938" name="Rectangle 1026">
            <a:extLst>
              <a:ext uri="{FF2B5EF4-FFF2-40B4-BE49-F238E27FC236}">
                <a16:creationId xmlns:a16="http://schemas.microsoft.com/office/drawing/2014/main" id="{68B1BD61-DBB5-461D-8B1B-670EE62B942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95939" name="Rectangle 1027">
            <a:extLst>
              <a:ext uri="{FF2B5EF4-FFF2-40B4-BE49-F238E27FC236}">
                <a16:creationId xmlns:a16="http://schemas.microsoft.com/office/drawing/2014/main" id="{7DAFCB77-EFCD-41B6-BDD2-E6CDA6E6F68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ru-RU"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FE1D215-7A21-4D18-93B6-0FF100A03CFE}" type="slidenum">
              <a:rPr lang="ru-RU" altLang="ru-RU" sz="1200"/>
              <a:pPr eaLnBrk="1" hangingPunct="1"/>
              <a:t>31</a:t>
            </a:fld>
            <a:endParaRPr lang="ru-RU" altLang="ru-RU" sz="1200"/>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ru-RU" altLang="ru-RU"/>
          </a:p>
        </p:txBody>
      </p:sp>
    </p:spTree>
    <p:extLst>
      <p:ext uri="{BB962C8B-B14F-4D97-AF65-F5344CB8AC3E}">
        <p14:creationId xmlns:p14="http://schemas.microsoft.com/office/powerpoint/2010/main" val="3621713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FE1D215-7A21-4D18-93B6-0FF100A03CFE}" type="slidenum">
              <a:rPr lang="ru-RU" altLang="ru-RU" sz="1200"/>
              <a:pPr eaLnBrk="1" hangingPunct="1"/>
              <a:t>32</a:t>
            </a:fld>
            <a:endParaRPr lang="ru-RU" altLang="ru-RU" sz="1200"/>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ru-RU" altLang="ru-RU"/>
          </a:p>
        </p:txBody>
      </p:sp>
    </p:spTree>
    <p:extLst>
      <p:ext uri="{BB962C8B-B14F-4D97-AF65-F5344CB8AC3E}">
        <p14:creationId xmlns:p14="http://schemas.microsoft.com/office/powerpoint/2010/main" val="80908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E3B5-22D9-D9FB-BF60-D7456304F08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4D01B65-3623-E946-511F-69636AF48974}"/>
              </a:ext>
            </a:extLst>
          </p:cNvPr>
          <p:cNvSpPr>
            <a:spLocks noGrp="1" noChangeArrowheads="1"/>
          </p:cNvSpPr>
          <p:nvPr>
            <p:ph type="sldNum" sz="quarter" idx="5"/>
          </p:nvPr>
        </p:nvSpPr>
        <p:spPr>
          <a:ln/>
        </p:spPr>
        <p:txBody>
          <a:bodyPr/>
          <a:lstStyle/>
          <a:p>
            <a:fld id="{25912491-BF56-43A2-A762-1C8D553F4361}" type="slidenum">
              <a:rPr lang="ru-RU" altLang="ru-RU"/>
              <a:pPr/>
              <a:t>33</a:t>
            </a:fld>
            <a:endParaRPr lang="ru-RU" altLang="ru-RU"/>
          </a:p>
        </p:txBody>
      </p:sp>
      <p:sp>
        <p:nvSpPr>
          <p:cNvPr id="265218" name="Rectangle 2">
            <a:extLst>
              <a:ext uri="{FF2B5EF4-FFF2-40B4-BE49-F238E27FC236}">
                <a16:creationId xmlns:a16="http://schemas.microsoft.com/office/drawing/2014/main" id="{51311DC6-BA97-7B76-023F-EB8BC1C5E50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5219" name="Rectangle 3">
            <a:extLst>
              <a:ext uri="{FF2B5EF4-FFF2-40B4-BE49-F238E27FC236}">
                <a16:creationId xmlns:a16="http://schemas.microsoft.com/office/drawing/2014/main" id="{319B4639-5006-64FC-DBE2-E46D451C55B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30742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1D2B2-095C-CFC3-C6AB-92FEB1C6EBB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DD62F1F-3DDA-203E-5697-EB984149CB1C}"/>
              </a:ext>
            </a:extLst>
          </p:cNvPr>
          <p:cNvSpPr>
            <a:spLocks noGrp="1" noChangeArrowheads="1"/>
          </p:cNvSpPr>
          <p:nvPr>
            <p:ph type="sldNum" sz="quarter" idx="5"/>
          </p:nvPr>
        </p:nvSpPr>
        <p:spPr>
          <a:ln/>
        </p:spPr>
        <p:txBody>
          <a:bodyPr/>
          <a:lstStyle/>
          <a:p>
            <a:fld id="{25912491-BF56-43A2-A762-1C8D553F4361}" type="slidenum">
              <a:rPr lang="ru-RU" altLang="ru-RU"/>
              <a:pPr/>
              <a:t>34</a:t>
            </a:fld>
            <a:endParaRPr lang="ru-RU" altLang="ru-RU"/>
          </a:p>
        </p:txBody>
      </p:sp>
      <p:sp>
        <p:nvSpPr>
          <p:cNvPr id="265218" name="Rectangle 2">
            <a:extLst>
              <a:ext uri="{FF2B5EF4-FFF2-40B4-BE49-F238E27FC236}">
                <a16:creationId xmlns:a16="http://schemas.microsoft.com/office/drawing/2014/main" id="{80A46094-2AB6-3434-30F1-3687BB580E3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5219" name="Rectangle 3">
            <a:extLst>
              <a:ext uri="{FF2B5EF4-FFF2-40B4-BE49-F238E27FC236}">
                <a16:creationId xmlns:a16="http://schemas.microsoft.com/office/drawing/2014/main" id="{5FA0FAFD-3D31-C9E7-F19B-FEDBAE8EE9D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106677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47AFF4-90BD-437B-A5E3-B69E26AD7F9D}"/>
              </a:ext>
            </a:extLst>
          </p:cNvPr>
          <p:cNvSpPr>
            <a:spLocks noGrp="1" noChangeArrowheads="1"/>
          </p:cNvSpPr>
          <p:nvPr>
            <p:ph type="sldNum" sz="quarter" idx="5"/>
          </p:nvPr>
        </p:nvSpPr>
        <p:spPr>
          <a:ln/>
        </p:spPr>
        <p:txBody>
          <a:bodyPr/>
          <a:lstStyle/>
          <a:p>
            <a:fld id="{6A5B5767-FFE4-4992-8747-4CD226510F23}" type="slidenum">
              <a:rPr lang="ru-RU" altLang="ru-RU"/>
              <a:pPr/>
              <a:t>8</a:t>
            </a:fld>
            <a:endParaRPr lang="ru-RU" altLang="ru-RU"/>
          </a:p>
        </p:txBody>
      </p:sp>
      <p:sp>
        <p:nvSpPr>
          <p:cNvPr id="340994" name="Rectangle 2">
            <a:extLst>
              <a:ext uri="{FF2B5EF4-FFF2-40B4-BE49-F238E27FC236}">
                <a16:creationId xmlns:a16="http://schemas.microsoft.com/office/drawing/2014/main" id="{77CF4244-146B-4789-84DF-59DA41994C6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92A531FF-C08E-4D6E-847C-0157AD5C2C0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F07D8-E8AD-2BEB-6546-67507EB623F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82DFE3E-9D07-7654-BC0D-1514988B8CDB}"/>
              </a:ext>
            </a:extLst>
          </p:cNvPr>
          <p:cNvSpPr>
            <a:spLocks noGrp="1" noChangeArrowheads="1"/>
          </p:cNvSpPr>
          <p:nvPr>
            <p:ph type="sldNum" sz="quarter" idx="5"/>
          </p:nvPr>
        </p:nvSpPr>
        <p:spPr>
          <a:ln/>
        </p:spPr>
        <p:txBody>
          <a:bodyPr/>
          <a:lstStyle/>
          <a:p>
            <a:fld id="{25912491-BF56-43A2-A762-1C8D553F4361}" type="slidenum">
              <a:rPr lang="ru-RU" altLang="ru-RU"/>
              <a:pPr/>
              <a:t>35</a:t>
            </a:fld>
            <a:endParaRPr lang="ru-RU" altLang="ru-RU"/>
          </a:p>
        </p:txBody>
      </p:sp>
      <p:sp>
        <p:nvSpPr>
          <p:cNvPr id="265218" name="Rectangle 2">
            <a:extLst>
              <a:ext uri="{FF2B5EF4-FFF2-40B4-BE49-F238E27FC236}">
                <a16:creationId xmlns:a16="http://schemas.microsoft.com/office/drawing/2014/main" id="{AC9D9CCC-4175-6761-FE07-8AC14535738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5219" name="Rectangle 3">
            <a:extLst>
              <a:ext uri="{FF2B5EF4-FFF2-40B4-BE49-F238E27FC236}">
                <a16:creationId xmlns:a16="http://schemas.microsoft.com/office/drawing/2014/main" id="{BB58F095-35B1-F9DB-E2CF-941017311DC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3010488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8D2E66-3BEF-46E6-B0BE-8EA657226D9E}"/>
              </a:ext>
            </a:extLst>
          </p:cNvPr>
          <p:cNvSpPr>
            <a:spLocks noGrp="1" noChangeArrowheads="1"/>
          </p:cNvSpPr>
          <p:nvPr>
            <p:ph type="sldNum" sz="quarter" idx="5"/>
          </p:nvPr>
        </p:nvSpPr>
        <p:spPr>
          <a:ln/>
        </p:spPr>
        <p:txBody>
          <a:bodyPr/>
          <a:lstStyle/>
          <a:p>
            <a:fld id="{25912491-BF56-43A2-A762-1C8D553F4361}" type="slidenum">
              <a:rPr lang="ru-RU" altLang="ru-RU"/>
              <a:pPr/>
              <a:t>36</a:t>
            </a:fld>
            <a:endParaRPr lang="ru-RU" altLang="ru-RU"/>
          </a:p>
        </p:txBody>
      </p:sp>
      <p:sp>
        <p:nvSpPr>
          <p:cNvPr id="265218" name="Rectangle 2">
            <a:extLst>
              <a:ext uri="{FF2B5EF4-FFF2-40B4-BE49-F238E27FC236}">
                <a16:creationId xmlns:a16="http://schemas.microsoft.com/office/drawing/2014/main" id="{E1D229E0-5C61-4237-9842-06AA02E9048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5219" name="Rectangle 3">
            <a:extLst>
              <a:ext uri="{FF2B5EF4-FFF2-40B4-BE49-F238E27FC236}">
                <a16:creationId xmlns:a16="http://schemas.microsoft.com/office/drawing/2014/main" id="{48506BCC-3913-4DA1-8B3F-69C7587DD5E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8D2E66-3BEF-46E6-B0BE-8EA657226D9E}"/>
              </a:ext>
            </a:extLst>
          </p:cNvPr>
          <p:cNvSpPr>
            <a:spLocks noGrp="1" noChangeArrowheads="1"/>
          </p:cNvSpPr>
          <p:nvPr>
            <p:ph type="sldNum" sz="quarter" idx="5"/>
          </p:nvPr>
        </p:nvSpPr>
        <p:spPr>
          <a:ln/>
        </p:spPr>
        <p:txBody>
          <a:bodyPr/>
          <a:lstStyle/>
          <a:p>
            <a:fld id="{25912491-BF56-43A2-A762-1C8D553F4361}" type="slidenum">
              <a:rPr lang="ru-RU" altLang="ru-RU"/>
              <a:pPr/>
              <a:t>37</a:t>
            </a:fld>
            <a:endParaRPr lang="ru-RU" altLang="ru-RU"/>
          </a:p>
        </p:txBody>
      </p:sp>
      <p:sp>
        <p:nvSpPr>
          <p:cNvPr id="265218" name="Rectangle 2">
            <a:extLst>
              <a:ext uri="{FF2B5EF4-FFF2-40B4-BE49-F238E27FC236}">
                <a16:creationId xmlns:a16="http://schemas.microsoft.com/office/drawing/2014/main" id="{E1D229E0-5C61-4237-9842-06AA02E9048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5219" name="Rectangle 3">
            <a:extLst>
              <a:ext uri="{FF2B5EF4-FFF2-40B4-BE49-F238E27FC236}">
                <a16:creationId xmlns:a16="http://schemas.microsoft.com/office/drawing/2014/main" id="{48506BCC-3913-4DA1-8B3F-69C7587DD5E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3593359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E4F4657-222C-42CE-AEEC-126C8EBB9C80}" type="slidenum">
              <a:rPr lang="ru-RU" altLang="ru-RU" sz="1200"/>
              <a:pPr eaLnBrk="1" hangingPunct="1"/>
              <a:t>38</a:t>
            </a:fld>
            <a:endParaRPr lang="ru-RU" altLang="ru-RU" sz="1200"/>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C3DA4A-535F-4D8B-9C6D-E53E4709CC17}"/>
              </a:ext>
            </a:extLst>
          </p:cNvPr>
          <p:cNvSpPr>
            <a:spLocks noGrp="1" noChangeArrowheads="1"/>
          </p:cNvSpPr>
          <p:nvPr>
            <p:ph type="sldNum" sz="quarter" idx="5"/>
          </p:nvPr>
        </p:nvSpPr>
        <p:spPr>
          <a:ln/>
        </p:spPr>
        <p:txBody>
          <a:bodyPr/>
          <a:lstStyle/>
          <a:p>
            <a:fld id="{89969FB2-35FD-4DA6-8DEB-357406463EE3}" type="slidenum">
              <a:rPr lang="ru-RU" altLang="ru-RU"/>
              <a:pPr/>
              <a:t>39</a:t>
            </a:fld>
            <a:endParaRPr lang="ru-RU" altLang="ru-RU"/>
          </a:p>
        </p:txBody>
      </p:sp>
      <p:sp>
        <p:nvSpPr>
          <p:cNvPr id="267266" name="Rectangle 2">
            <a:extLst>
              <a:ext uri="{FF2B5EF4-FFF2-40B4-BE49-F238E27FC236}">
                <a16:creationId xmlns:a16="http://schemas.microsoft.com/office/drawing/2014/main" id="{BB395893-9395-4ADE-9444-2D8CAB43282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7267" name="Rectangle 3">
            <a:extLst>
              <a:ext uri="{FF2B5EF4-FFF2-40B4-BE49-F238E27FC236}">
                <a16:creationId xmlns:a16="http://schemas.microsoft.com/office/drawing/2014/main" id="{C8E55DE6-014B-4C84-A638-6A5FB76B7F8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4E8F-6D88-487F-9FAC-94087396BBEA}" type="slidenum">
              <a:rPr lang="ru-RU" altLang="ru-RU" sz="1200"/>
              <a:pPr eaLnBrk="1" hangingPunct="1"/>
              <a:t>40</a:t>
            </a:fld>
            <a:endParaRPr lang="ru-RU" altLang="ru-RU"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647435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4682F64-E030-46B3-A74E-FD6856CBE303}" type="slidenum">
              <a:rPr lang="ru-RU" altLang="ru-RU" sz="1200"/>
              <a:pPr eaLnBrk="1" hangingPunct="1"/>
              <a:t>41</a:t>
            </a:fld>
            <a:endParaRPr lang="ru-RU" altLang="ru-RU" sz="1200"/>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A22A13-B384-4278-B8B8-55D702AE84A1}"/>
              </a:ext>
            </a:extLst>
          </p:cNvPr>
          <p:cNvSpPr>
            <a:spLocks noGrp="1" noChangeArrowheads="1"/>
          </p:cNvSpPr>
          <p:nvPr>
            <p:ph type="sldNum" sz="quarter" idx="5"/>
          </p:nvPr>
        </p:nvSpPr>
        <p:spPr>
          <a:ln/>
        </p:spPr>
        <p:txBody>
          <a:bodyPr/>
          <a:lstStyle/>
          <a:p>
            <a:fld id="{13D1E656-EF04-4864-90A9-6919EA1B43D1}" type="slidenum">
              <a:rPr lang="ru-RU" altLang="ru-RU"/>
              <a:pPr/>
              <a:t>42</a:t>
            </a:fld>
            <a:endParaRPr lang="ru-RU" altLang="ru-RU"/>
          </a:p>
        </p:txBody>
      </p:sp>
      <p:sp>
        <p:nvSpPr>
          <p:cNvPr id="269314" name="Rectangle 2">
            <a:extLst>
              <a:ext uri="{FF2B5EF4-FFF2-40B4-BE49-F238E27FC236}">
                <a16:creationId xmlns:a16="http://schemas.microsoft.com/office/drawing/2014/main" id="{8868C798-6668-4BDB-A512-950E544C6C36}"/>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9315" name="Rectangle 3">
            <a:extLst>
              <a:ext uri="{FF2B5EF4-FFF2-40B4-BE49-F238E27FC236}">
                <a16:creationId xmlns:a16="http://schemas.microsoft.com/office/drawing/2014/main" id="{38E6B024-FA53-429E-BD89-21136F4C205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4E8F-6D88-487F-9FAC-94087396BBEA}" type="slidenum">
              <a:rPr lang="ru-RU" altLang="ru-RU" sz="1200"/>
              <a:pPr eaLnBrk="1" hangingPunct="1"/>
              <a:t>43</a:t>
            </a:fld>
            <a:endParaRPr lang="ru-RU" altLang="ru-RU"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1128841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37FD3D3-4344-4A30-B066-6E8CB91CCE80}" type="slidenum">
              <a:rPr lang="ru-RU" altLang="ru-RU" sz="1200"/>
              <a:pPr eaLnBrk="1" hangingPunct="1"/>
              <a:t>44</a:t>
            </a:fld>
            <a:endParaRPr lang="ru-RU" altLang="ru-RU" sz="1200"/>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47AFF4-90BD-437B-A5E3-B69E26AD7F9D}"/>
              </a:ext>
            </a:extLst>
          </p:cNvPr>
          <p:cNvSpPr>
            <a:spLocks noGrp="1" noChangeArrowheads="1"/>
          </p:cNvSpPr>
          <p:nvPr>
            <p:ph type="sldNum" sz="quarter" idx="5"/>
          </p:nvPr>
        </p:nvSpPr>
        <p:spPr>
          <a:ln/>
        </p:spPr>
        <p:txBody>
          <a:bodyPr/>
          <a:lstStyle/>
          <a:p>
            <a:fld id="{6A5B5767-FFE4-4992-8747-4CD226510F23}" type="slidenum">
              <a:rPr lang="ru-RU" altLang="ru-RU"/>
              <a:pPr/>
              <a:t>9</a:t>
            </a:fld>
            <a:endParaRPr lang="ru-RU" altLang="ru-RU"/>
          </a:p>
        </p:txBody>
      </p:sp>
      <p:sp>
        <p:nvSpPr>
          <p:cNvPr id="340994" name="Rectangle 2">
            <a:extLst>
              <a:ext uri="{FF2B5EF4-FFF2-40B4-BE49-F238E27FC236}">
                <a16:creationId xmlns:a16="http://schemas.microsoft.com/office/drawing/2014/main" id="{77CF4244-146B-4789-84DF-59DA41994C6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92A531FF-C08E-4D6E-847C-0157AD5C2C0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C9763-EEE0-9A87-261F-7B681E4AE83E}"/>
            </a:ext>
          </a:extLst>
        </p:cNvPr>
        <p:cNvGrpSpPr/>
        <p:nvPr/>
      </p:nvGrpSpPr>
      <p:grpSpPr>
        <a:xfrm>
          <a:off x="0" y="0"/>
          <a:ext cx="0" cy="0"/>
          <a:chOff x="0" y="0"/>
          <a:chExt cx="0" cy="0"/>
        </a:xfrm>
      </p:grpSpPr>
      <p:sp>
        <p:nvSpPr>
          <p:cNvPr id="53250" name="Rectangle 7">
            <a:extLst>
              <a:ext uri="{FF2B5EF4-FFF2-40B4-BE49-F238E27FC236}">
                <a16:creationId xmlns:a16="http://schemas.microsoft.com/office/drawing/2014/main" id="{D8ABD167-00B9-F6B7-410F-C1303E3ED686}"/>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4E8F-6D88-487F-9FAC-94087396BBEA}" type="slidenum">
              <a:rPr lang="ru-RU" altLang="ru-RU" sz="1200"/>
              <a:pPr eaLnBrk="1" hangingPunct="1"/>
              <a:t>45</a:t>
            </a:fld>
            <a:endParaRPr lang="ru-RU" altLang="ru-RU" sz="1200"/>
          </a:p>
        </p:txBody>
      </p:sp>
      <p:sp>
        <p:nvSpPr>
          <p:cNvPr id="53251" name="Rectangle 2">
            <a:extLst>
              <a:ext uri="{FF2B5EF4-FFF2-40B4-BE49-F238E27FC236}">
                <a16:creationId xmlns:a16="http://schemas.microsoft.com/office/drawing/2014/main" id="{BD7854DC-00E1-C585-D114-1AD8626F8A5E}"/>
              </a:ext>
            </a:extLst>
          </p:cNvPr>
          <p:cNvSpPr>
            <a:spLocks noGrp="1" noRot="1" noChangeAspect="1" noChangeArrowheads="1" noTextEdit="1"/>
          </p:cNvSpPr>
          <p:nvPr>
            <p:ph type="sldImg"/>
          </p:nvPr>
        </p:nvSpPr>
        <p:spPr>
          <a:solidFill>
            <a:srgbClr val="FFFFFF"/>
          </a:solidFill>
          <a:ln/>
        </p:spPr>
      </p:sp>
      <p:sp>
        <p:nvSpPr>
          <p:cNvPr id="53252" name="Rectangle 3">
            <a:extLst>
              <a:ext uri="{FF2B5EF4-FFF2-40B4-BE49-F238E27FC236}">
                <a16:creationId xmlns:a16="http://schemas.microsoft.com/office/drawing/2014/main" id="{10073B3E-E38F-E2FD-0D32-4070EC6852A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3777708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7DF77F-308F-4F97-BC16-385D5D0590E0}"/>
              </a:ext>
            </a:extLst>
          </p:cNvPr>
          <p:cNvSpPr>
            <a:spLocks noGrp="1" noChangeArrowheads="1"/>
          </p:cNvSpPr>
          <p:nvPr>
            <p:ph type="sldNum" sz="quarter" idx="5"/>
          </p:nvPr>
        </p:nvSpPr>
        <p:spPr>
          <a:ln/>
        </p:spPr>
        <p:txBody>
          <a:bodyPr/>
          <a:lstStyle/>
          <a:p>
            <a:fld id="{AC78BD44-20A9-4CBE-9E15-ECA41AEA1ED6}" type="slidenum">
              <a:rPr lang="ru-RU" altLang="ru-RU"/>
              <a:pPr/>
              <a:t>46</a:t>
            </a:fld>
            <a:endParaRPr lang="ru-RU" altLang="ru-RU"/>
          </a:p>
        </p:txBody>
      </p:sp>
      <p:sp>
        <p:nvSpPr>
          <p:cNvPr id="482306" name="Rectangle 2">
            <a:extLst>
              <a:ext uri="{FF2B5EF4-FFF2-40B4-BE49-F238E27FC236}">
                <a16:creationId xmlns:a16="http://schemas.microsoft.com/office/drawing/2014/main" id="{903B9E40-9CF2-4CC9-9E47-8BFA075CC74B}"/>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2307" name="Rectangle 3">
            <a:extLst>
              <a:ext uri="{FF2B5EF4-FFF2-40B4-BE49-F238E27FC236}">
                <a16:creationId xmlns:a16="http://schemas.microsoft.com/office/drawing/2014/main" id="{5DB8C323-EB91-4DF8-83D5-FA3590DED86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206240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E433F-E3BA-F960-A95B-F73B2E203EB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85C3443-E152-FB13-5814-E39D68C202DB}"/>
              </a:ext>
            </a:extLst>
          </p:cNvPr>
          <p:cNvSpPr>
            <a:spLocks noGrp="1" noChangeArrowheads="1"/>
          </p:cNvSpPr>
          <p:nvPr>
            <p:ph type="sldNum" sz="quarter" idx="5"/>
          </p:nvPr>
        </p:nvSpPr>
        <p:spPr>
          <a:ln/>
        </p:spPr>
        <p:txBody>
          <a:bodyPr/>
          <a:lstStyle/>
          <a:p>
            <a:fld id="{3CC0254C-5674-4D43-B1EF-405F9DF42913}" type="slidenum">
              <a:rPr lang="ru-RU" altLang="ru-RU"/>
              <a:pPr/>
              <a:t>47</a:t>
            </a:fld>
            <a:endParaRPr lang="ru-RU" altLang="ru-RU"/>
          </a:p>
        </p:txBody>
      </p:sp>
      <p:sp>
        <p:nvSpPr>
          <p:cNvPr id="484354" name="Rectangle 2">
            <a:extLst>
              <a:ext uri="{FF2B5EF4-FFF2-40B4-BE49-F238E27FC236}">
                <a16:creationId xmlns:a16="http://schemas.microsoft.com/office/drawing/2014/main" id="{77348714-9702-70D4-5E05-E90184C8FD7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4355" name="Rectangle 3">
            <a:extLst>
              <a:ext uri="{FF2B5EF4-FFF2-40B4-BE49-F238E27FC236}">
                <a16:creationId xmlns:a16="http://schemas.microsoft.com/office/drawing/2014/main" id="{A8F3529B-6506-B965-7424-49996600661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315059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927FF4-BA73-4EA2-8C6F-36A824ACA8D2}"/>
              </a:ext>
            </a:extLst>
          </p:cNvPr>
          <p:cNvSpPr>
            <a:spLocks noGrp="1" noChangeArrowheads="1"/>
          </p:cNvSpPr>
          <p:nvPr>
            <p:ph type="sldNum" sz="quarter" idx="5"/>
          </p:nvPr>
        </p:nvSpPr>
        <p:spPr>
          <a:ln/>
        </p:spPr>
        <p:txBody>
          <a:bodyPr/>
          <a:lstStyle/>
          <a:p>
            <a:fld id="{3CC0254C-5674-4D43-B1EF-405F9DF42913}" type="slidenum">
              <a:rPr lang="ru-RU" altLang="ru-RU"/>
              <a:pPr/>
              <a:t>48</a:t>
            </a:fld>
            <a:endParaRPr lang="ru-RU" altLang="ru-RU"/>
          </a:p>
        </p:txBody>
      </p:sp>
      <p:sp>
        <p:nvSpPr>
          <p:cNvPr id="484354" name="Rectangle 2">
            <a:extLst>
              <a:ext uri="{FF2B5EF4-FFF2-40B4-BE49-F238E27FC236}">
                <a16:creationId xmlns:a16="http://schemas.microsoft.com/office/drawing/2014/main" id="{792A1CC1-5DD1-4E8F-A739-4558454EA95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4355" name="Rectangle 3">
            <a:extLst>
              <a:ext uri="{FF2B5EF4-FFF2-40B4-BE49-F238E27FC236}">
                <a16:creationId xmlns:a16="http://schemas.microsoft.com/office/drawing/2014/main" id="{DD067D7F-C086-4B9C-BC1E-24CC1EC58AD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474419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43AFB-930F-9840-5E57-6550A3B0933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0875FE3-46A5-7875-F167-77224D138FDE}"/>
              </a:ext>
            </a:extLst>
          </p:cNvPr>
          <p:cNvSpPr>
            <a:spLocks noGrp="1" noChangeArrowheads="1"/>
          </p:cNvSpPr>
          <p:nvPr>
            <p:ph type="sldNum" sz="quarter" idx="5"/>
          </p:nvPr>
        </p:nvSpPr>
        <p:spPr>
          <a:ln/>
        </p:spPr>
        <p:txBody>
          <a:bodyPr/>
          <a:lstStyle/>
          <a:p>
            <a:fld id="{3CC0254C-5674-4D43-B1EF-405F9DF42913}" type="slidenum">
              <a:rPr lang="ru-RU" altLang="ru-RU"/>
              <a:pPr/>
              <a:t>49</a:t>
            </a:fld>
            <a:endParaRPr lang="ru-RU" altLang="ru-RU"/>
          </a:p>
        </p:txBody>
      </p:sp>
      <p:sp>
        <p:nvSpPr>
          <p:cNvPr id="484354" name="Rectangle 2">
            <a:extLst>
              <a:ext uri="{FF2B5EF4-FFF2-40B4-BE49-F238E27FC236}">
                <a16:creationId xmlns:a16="http://schemas.microsoft.com/office/drawing/2014/main" id="{4F02F8F2-B5CF-98EA-1DAC-BE0AC135558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4355" name="Rectangle 3">
            <a:extLst>
              <a:ext uri="{FF2B5EF4-FFF2-40B4-BE49-F238E27FC236}">
                <a16:creationId xmlns:a16="http://schemas.microsoft.com/office/drawing/2014/main" id="{E5434A0A-73DC-1D8E-7C1D-765EE08D0F9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162128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B521B9-9C54-465C-8180-68291BB1E9F5}"/>
              </a:ext>
            </a:extLst>
          </p:cNvPr>
          <p:cNvSpPr>
            <a:spLocks noGrp="1" noChangeArrowheads="1"/>
          </p:cNvSpPr>
          <p:nvPr>
            <p:ph type="sldNum" sz="quarter" idx="5"/>
          </p:nvPr>
        </p:nvSpPr>
        <p:spPr>
          <a:ln/>
        </p:spPr>
        <p:txBody>
          <a:bodyPr/>
          <a:lstStyle/>
          <a:p>
            <a:fld id="{9397B98E-03FF-4035-9237-D4D2E394DB91}" type="slidenum">
              <a:rPr lang="ru-RU" altLang="ru-RU"/>
              <a:pPr/>
              <a:t>50</a:t>
            </a:fld>
            <a:endParaRPr lang="ru-RU" altLang="ru-RU"/>
          </a:p>
        </p:txBody>
      </p:sp>
      <p:sp>
        <p:nvSpPr>
          <p:cNvPr id="506882" name="Rectangle 2">
            <a:extLst>
              <a:ext uri="{FF2B5EF4-FFF2-40B4-BE49-F238E27FC236}">
                <a16:creationId xmlns:a16="http://schemas.microsoft.com/office/drawing/2014/main" id="{FF4482D5-AB0B-438D-ACAB-683DEF5300A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06883" name="Rectangle 3">
            <a:extLst>
              <a:ext uri="{FF2B5EF4-FFF2-40B4-BE49-F238E27FC236}">
                <a16:creationId xmlns:a16="http://schemas.microsoft.com/office/drawing/2014/main" id="{C94900D5-EFA6-4997-B474-92D45B1C3D4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616490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D7D67-470E-F638-97E2-66EA226EFC0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52101FF-BC60-385E-1AB5-13DFDF8BC293}"/>
              </a:ext>
            </a:extLst>
          </p:cNvPr>
          <p:cNvSpPr>
            <a:spLocks noGrp="1" noChangeArrowheads="1"/>
          </p:cNvSpPr>
          <p:nvPr>
            <p:ph type="sldNum" sz="quarter" idx="5"/>
          </p:nvPr>
        </p:nvSpPr>
        <p:spPr>
          <a:ln/>
        </p:spPr>
        <p:txBody>
          <a:bodyPr/>
          <a:lstStyle/>
          <a:p>
            <a:fld id="{9397B98E-03FF-4035-9237-D4D2E394DB91}" type="slidenum">
              <a:rPr lang="ru-RU" altLang="ru-RU"/>
              <a:pPr/>
              <a:t>51</a:t>
            </a:fld>
            <a:endParaRPr lang="ru-RU" altLang="ru-RU"/>
          </a:p>
        </p:txBody>
      </p:sp>
      <p:sp>
        <p:nvSpPr>
          <p:cNvPr id="506882" name="Rectangle 2">
            <a:extLst>
              <a:ext uri="{FF2B5EF4-FFF2-40B4-BE49-F238E27FC236}">
                <a16:creationId xmlns:a16="http://schemas.microsoft.com/office/drawing/2014/main" id="{374EAB50-AAB6-CCC0-16F3-54DE533D243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06883" name="Rectangle 3">
            <a:extLst>
              <a:ext uri="{FF2B5EF4-FFF2-40B4-BE49-F238E27FC236}">
                <a16:creationId xmlns:a16="http://schemas.microsoft.com/office/drawing/2014/main" id="{607358A5-DAF6-9958-28D8-24B9A2F027E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92208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B521B9-9C54-465C-8180-68291BB1E9F5}"/>
              </a:ext>
            </a:extLst>
          </p:cNvPr>
          <p:cNvSpPr>
            <a:spLocks noGrp="1" noChangeArrowheads="1"/>
          </p:cNvSpPr>
          <p:nvPr>
            <p:ph type="sldNum" sz="quarter" idx="5"/>
          </p:nvPr>
        </p:nvSpPr>
        <p:spPr>
          <a:ln/>
        </p:spPr>
        <p:txBody>
          <a:bodyPr/>
          <a:lstStyle/>
          <a:p>
            <a:fld id="{9397B98E-03FF-4035-9237-D4D2E394DB91}" type="slidenum">
              <a:rPr lang="ru-RU" altLang="ru-RU"/>
              <a:pPr/>
              <a:t>52</a:t>
            </a:fld>
            <a:endParaRPr lang="ru-RU" altLang="ru-RU"/>
          </a:p>
        </p:txBody>
      </p:sp>
      <p:sp>
        <p:nvSpPr>
          <p:cNvPr id="506882" name="Rectangle 2">
            <a:extLst>
              <a:ext uri="{FF2B5EF4-FFF2-40B4-BE49-F238E27FC236}">
                <a16:creationId xmlns:a16="http://schemas.microsoft.com/office/drawing/2014/main" id="{FF4482D5-AB0B-438D-ACAB-683DEF5300A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06883" name="Rectangle 3">
            <a:extLst>
              <a:ext uri="{FF2B5EF4-FFF2-40B4-BE49-F238E27FC236}">
                <a16:creationId xmlns:a16="http://schemas.microsoft.com/office/drawing/2014/main" id="{C94900D5-EFA6-4997-B474-92D45B1C3D4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663097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BF7EC-AEAB-DFC6-3AE5-353C9F74772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4BF3B5D-1173-7437-5BB3-A35D20D3C3D8}"/>
              </a:ext>
            </a:extLst>
          </p:cNvPr>
          <p:cNvSpPr>
            <a:spLocks noGrp="1" noChangeArrowheads="1"/>
          </p:cNvSpPr>
          <p:nvPr>
            <p:ph type="sldNum" sz="quarter" idx="5"/>
          </p:nvPr>
        </p:nvSpPr>
        <p:spPr>
          <a:ln/>
        </p:spPr>
        <p:txBody>
          <a:bodyPr/>
          <a:lstStyle/>
          <a:p>
            <a:fld id="{9397B98E-03FF-4035-9237-D4D2E394DB91}" type="slidenum">
              <a:rPr lang="ru-RU" altLang="ru-RU"/>
              <a:pPr/>
              <a:t>53</a:t>
            </a:fld>
            <a:endParaRPr lang="ru-RU" altLang="ru-RU"/>
          </a:p>
        </p:txBody>
      </p:sp>
      <p:sp>
        <p:nvSpPr>
          <p:cNvPr id="506882" name="Rectangle 2">
            <a:extLst>
              <a:ext uri="{FF2B5EF4-FFF2-40B4-BE49-F238E27FC236}">
                <a16:creationId xmlns:a16="http://schemas.microsoft.com/office/drawing/2014/main" id="{780F6C5A-2CA2-6BDC-91C6-E1AE128FC76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06883" name="Rectangle 3">
            <a:extLst>
              <a:ext uri="{FF2B5EF4-FFF2-40B4-BE49-F238E27FC236}">
                <a16:creationId xmlns:a16="http://schemas.microsoft.com/office/drawing/2014/main" id="{8CAAED4A-53CA-66A2-49FA-B957B16D917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110116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18C3ED-E932-4118-AC28-3B3574AD3CFE}"/>
              </a:ext>
            </a:extLst>
          </p:cNvPr>
          <p:cNvSpPr>
            <a:spLocks noGrp="1" noChangeArrowheads="1"/>
          </p:cNvSpPr>
          <p:nvPr>
            <p:ph type="sldNum" sz="quarter" idx="5"/>
          </p:nvPr>
        </p:nvSpPr>
        <p:spPr>
          <a:ln/>
        </p:spPr>
        <p:txBody>
          <a:bodyPr/>
          <a:lstStyle/>
          <a:p>
            <a:fld id="{931F0B86-995E-43FD-81DA-85325A1C63DA}" type="slidenum">
              <a:rPr lang="ru-RU" altLang="ru-RU"/>
              <a:pPr/>
              <a:t>54</a:t>
            </a:fld>
            <a:endParaRPr lang="ru-RU" altLang="ru-RU"/>
          </a:p>
        </p:txBody>
      </p:sp>
      <p:sp>
        <p:nvSpPr>
          <p:cNvPr id="521218" name="Rectangle 2">
            <a:extLst>
              <a:ext uri="{FF2B5EF4-FFF2-40B4-BE49-F238E27FC236}">
                <a16:creationId xmlns:a16="http://schemas.microsoft.com/office/drawing/2014/main" id="{4B7513A3-FC19-4A8F-8ABC-34A622EA3B3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1219" name="Rectangle 3">
            <a:extLst>
              <a:ext uri="{FF2B5EF4-FFF2-40B4-BE49-F238E27FC236}">
                <a16:creationId xmlns:a16="http://schemas.microsoft.com/office/drawing/2014/main" id="{A6905D84-1906-4D05-871D-31C64E54C6E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41156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661BB-1455-A22D-C41D-4B6C0EAD1BE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5C9ED41-38CA-49A9-5564-4861EE6F0E70}"/>
              </a:ext>
            </a:extLst>
          </p:cNvPr>
          <p:cNvSpPr>
            <a:spLocks noGrp="1" noChangeArrowheads="1"/>
          </p:cNvSpPr>
          <p:nvPr>
            <p:ph type="sldNum" sz="quarter" idx="5"/>
          </p:nvPr>
        </p:nvSpPr>
        <p:spPr>
          <a:ln/>
        </p:spPr>
        <p:txBody>
          <a:bodyPr/>
          <a:lstStyle/>
          <a:p>
            <a:fld id="{6A5B5767-FFE4-4992-8747-4CD226510F23}" type="slidenum">
              <a:rPr lang="ru-RU" altLang="ru-RU"/>
              <a:pPr/>
              <a:t>10</a:t>
            </a:fld>
            <a:endParaRPr lang="ru-RU" altLang="ru-RU"/>
          </a:p>
        </p:txBody>
      </p:sp>
      <p:sp>
        <p:nvSpPr>
          <p:cNvPr id="340994" name="Rectangle 2">
            <a:extLst>
              <a:ext uri="{FF2B5EF4-FFF2-40B4-BE49-F238E27FC236}">
                <a16:creationId xmlns:a16="http://schemas.microsoft.com/office/drawing/2014/main" id="{C0BABF0E-4DFB-A999-EE5E-144E66C6BC7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EBF69FE0-D238-4E49-F5E2-B60F7A0371D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2281661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DAE3F-9544-2A6B-4215-D5F107B70F6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02B4D91-64A0-1D3C-3C09-A46DE71F534A}"/>
              </a:ext>
            </a:extLst>
          </p:cNvPr>
          <p:cNvSpPr>
            <a:spLocks noGrp="1" noChangeArrowheads="1"/>
          </p:cNvSpPr>
          <p:nvPr>
            <p:ph type="sldNum" sz="quarter" idx="5"/>
          </p:nvPr>
        </p:nvSpPr>
        <p:spPr>
          <a:ln/>
        </p:spPr>
        <p:txBody>
          <a:bodyPr/>
          <a:lstStyle/>
          <a:p>
            <a:fld id="{3CC0254C-5674-4D43-B1EF-405F9DF42913}" type="slidenum">
              <a:rPr lang="ru-RU" altLang="ru-RU"/>
              <a:pPr/>
              <a:t>55</a:t>
            </a:fld>
            <a:endParaRPr lang="ru-RU" altLang="ru-RU"/>
          </a:p>
        </p:txBody>
      </p:sp>
      <p:sp>
        <p:nvSpPr>
          <p:cNvPr id="484354" name="Rectangle 2">
            <a:extLst>
              <a:ext uri="{FF2B5EF4-FFF2-40B4-BE49-F238E27FC236}">
                <a16:creationId xmlns:a16="http://schemas.microsoft.com/office/drawing/2014/main" id="{8CF567A8-C85A-D7FE-8132-014F02437BE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4355" name="Rectangle 3">
            <a:extLst>
              <a:ext uri="{FF2B5EF4-FFF2-40B4-BE49-F238E27FC236}">
                <a16:creationId xmlns:a16="http://schemas.microsoft.com/office/drawing/2014/main" id="{2EF1D174-22FC-0972-069B-8E7FABBFF58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5135844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BE85-DDAD-0254-8819-7D4F0CD3B0D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A0BBECE-2885-CFE5-77AB-447DE89B9C6B}"/>
              </a:ext>
            </a:extLst>
          </p:cNvPr>
          <p:cNvSpPr>
            <a:spLocks noGrp="1" noChangeArrowheads="1"/>
          </p:cNvSpPr>
          <p:nvPr>
            <p:ph type="sldNum" sz="quarter" idx="5"/>
          </p:nvPr>
        </p:nvSpPr>
        <p:spPr>
          <a:ln/>
        </p:spPr>
        <p:txBody>
          <a:bodyPr/>
          <a:lstStyle/>
          <a:p>
            <a:fld id="{A6A29DD2-D5FD-455A-BD78-9F0FE20AD9C5}" type="slidenum">
              <a:rPr lang="ru-RU" altLang="ru-RU"/>
              <a:pPr/>
              <a:t>56</a:t>
            </a:fld>
            <a:endParaRPr lang="ru-RU" altLang="ru-RU"/>
          </a:p>
        </p:txBody>
      </p:sp>
      <p:sp>
        <p:nvSpPr>
          <p:cNvPr id="558082" name="Rectangle 2">
            <a:extLst>
              <a:ext uri="{FF2B5EF4-FFF2-40B4-BE49-F238E27FC236}">
                <a16:creationId xmlns:a16="http://schemas.microsoft.com/office/drawing/2014/main" id="{94D880B7-62ED-9777-66BD-9DA4B624A83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58083" name="Rectangle 3">
            <a:extLst>
              <a:ext uri="{FF2B5EF4-FFF2-40B4-BE49-F238E27FC236}">
                <a16:creationId xmlns:a16="http://schemas.microsoft.com/office/drawing/2014/main" id="{5FC05569-B0E9-240E-4987-C99E0B44F31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09413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18C3ED-E932-4118-AC28-3B3574AD3CFE}"/>
              </a:ext>
            </a:extLst>
          </p:cNvPr>
          <p:cNvSpPr>
            <a:spLocks noGrp="1" noChangeArrowheads="1"/>
          </p:cNvSpPr>
          <p:nvPr>
            <p:ph type="sldNum" sz="quarter" idx="5"/>
          </p:nvPr>
        </p:nvSpPr>
        <p:spPr>
          <a:ln/>
        </p:spPr>
        <p:txBody>
          <a:bodyPr/>
          <a:lstStyle/>
          <a:p>
            <a:fld id="{931F0B86-995E-43FD-81DA-85325A1C63DA}" type="slidenum">
              <a:rPr lang="ru-RU" altLang="ru-RU"/>
              <a:pPr/>
              <a:t>57</a:t>
            </a:fld>
            <a:endParaRPr lang="ru-RU" altLang="ru-RU"/>
          </a:p>
        </p:txBody>
      </p:sp>
      <p:sp>
        <p:nvSpPr>
          <p:cNvPr id="521218" name="Rectangle 2">
            <a:extLst>
              <a:ext uri="{FF2B5EF4-FFF2-40B4-BE49-F238E27FC236}">
                <a16:creationId xmlns:a16="http://schemas.microsoft.com/office/drawing/2014/main" id="{4B7513A3-FC19-4A8F-8ABC-34A622EA3B3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1219" name="Rectangle 3">
            <a:extLst>
              <a:ext uri="{FF2B5EF4-FFF2-40B4-BE49-F238E27FC236}">
                <a16:creationId xmlns:a16="http://schemas.microsoft.com/office/drawing/2014/main" id="{A6905D84-1906-4D05-871D-31C64E54C6E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030112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F2574D-022C-4068-8A01-76CA1288670C}"/>
              </a:ext>
            </a:extLst>
          </p:cNvPr>
          <p:cNvSpPr>
            <a:spLocks noGrp="1" noChangeArrowheads="1"/>
          </p:cNvSpPr>
          <p:nvPr>
            <p:ph type="sldNum" sz="quarter" idx="5"/>
          </p:nvPr>
        </p:nvSpPr>
        <p:spPr>
          <a:ln/>
        </p:spPr>
        <p:txBody>
          <a:bodyPr/>
          <a:lstStyle/>
          <a:p>
            <a:fld id="{D9947765-3D70-4932-B7F7-A52747E31B1D}" type="slidenum">
              <a:rPr lang="ru-RU" altLang="ru-RU"/>
              <a:pPr/>
              <a:t>58</a:t>
            </a:fld>
            <a:endParaRPr lang="ru-RU" altLang="ru-RU"/>
          </a:p>
        </p:txBody>
      </p:sp>
      <p:sp>
        <p:nvSpPr>
          <p:cNvPr id="486402" name="Rectangle 2">
            <a:extLst>
              <a:ext uri="{FF2B5EF4-FFF2-40B4-BE49-F238E27FC236}">
                <a16:creationId xmlns:a16="http://schemas.microsoft.com/office/drawing/2014/main" id="{316E86EB-B0DF-436F-A32A-0BB83A182EB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6403" name="Rectangle 3">
            <a:extLst>
              <a:ext uri="{FF2B5EF4-FFF2-40B4-BE49-F238E27FC236}">
                <a16:creationId xmlns:a16="http://schemas.microsoft.com/office/drawing/2014/main" id="{BA69FECD-CA48-40A8-BB13-F4645FEC1A8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8284542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D58E-D2C5-5CA9-2265-7E1E521E342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1E4E695-EACB-C2A3-4D39-21407B6BD7D5}"/>
              </a:ext>
            </a:extLst>
          </p:cNvPr>
          <p:cNvSpPr>
            <a:spLocks noGrp="1" noChangeArrowheads="1"/>
          </p:cNvSpPr>
          <p:nvPr>
            <p:ph type="sldNum" sz="quarter" idx="5"/>
          </p:nvPr>
        </p:nvSpPr>
        <p:spPr>
          <a:ln/>
        </p:spPr>
        <p:txBody>
          <a:bodyPr/>
          <a:lstStyle/>
          <a:p>
            <a:fld id="{D9947765-3D70-4932-B7F7-A52747E31B1D}" type="slidenum">
              <a:rPr lang="ru-RU" altLang="ru-RU"/>
              <a:pPr/>
              <a:t>59</a:t>
            </a:fld>
            <a:endParaRPr lang="ru-RU" altLang="ru-RU"/>
          </a:p>
        </p:txBody>
      </p:sp>
      <p:sp>
        <p:nvSpPr>
          <p:cNvPr id="486402" name="Rectangle 2">
            <a:extLst>
              <a:ext uri="{FF2B5EF4-FFF2-40B4-BE49-F238E27FC236}">
                <a16:creationId xmlns:a16="http://schemas.microsoft.com/office/drawing/2014/main" id="{326DBCA0-0FE3-22B2-AC6C-A7016F233AB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6403" name="Rectangle 3">
            <a:extLst>
              <a:ext uri="{FF2B5EF4-FFF2-40B4-BE49-F238E27FC236}">
                <a16:creationId xmlns:a16="http://schemas.microsoft.com/office/drawing/2014/main" id="{3E5DB00D-AC4A-D209-BF06-D5C30C97730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415159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EA278-F350-A805-877A-2E82BE3F3C5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56B3826-F6FC-8279-1879-1A976D3C3AB4}"/>
              </a:ext>
            </a:extLst>
          </p:cNvPr>
          <p:cNvSpPr>
            <a:spLocks noGrp="1" noChangeArrowheads="1"/>
          </p:cNvSpPr>
          <p:nvPr>
            <p:ph type="sldNum" sz="quarter" idx="5"/>
          </p:nvPr>
        </p:nvSpPr>
        <p:spPr>
          <a:ln/>
        </p:spPr>
        <p:txBody>
          <a:bodyPr/>
          <a:lstStyle/>
          <a:p>
            <a:fld id="{D9947765-3D70-4932-B7F7-A52747E31B1D}" type="slidenum">
              <a:rPr lang="ru-RU" altLang="ru-RU"/>
              <a:pPr/>
              <a:t>60</a:t>
            </a:fld>
            <a:endParaRPr lang="ru-RU" altLang="ru-RU"/>
          </a:p>
        </p:txBody>
      </p:sp>
      <p:sp>
        <p:nvSpPr>
          <p:cNvPr id="486402" name="Rectangle 2">
            <a:extLst>
              <a:ext uri="{FF2B5EF4-FFF2-40B4-BE49-F238E27FC236}">
                <a16:creationId xmlns:a16="http://schemas.microsoft.com/office/drawing/2014/main" id="{77752ABD-40A7-EBEB-56E9-708A78C1A2CB}"/>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6403" name="Rectangle 3">
            <a:extLst>
              <a:ext uri="{FF2B5EF4-FFF2-40B4-BE49-F238E27FC236}">
                <a16:creationId xmlns:a16="http://schemas.microsoft.com/office/drawing/2014/main" id="{5F139A7D-51C0-4644-4DBA-0177ABFD12B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215297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DCE933-50C2-4DC8-A422-CFB16F97C34D}"/>
              </a:ext>
            </a:extLst>
          </p:cNvPr>
          <p:cNvSpPr>
            <a:spLocks noGrp="1" noChangeArrowheads="1"/>
          </p:cNvSpPr>
          <p:nvPr>
            <p:ph type="sldNum" sz="quarter" idx="5"/>
          </p:nvPr>
        </p:nvSpPr>
        <p:spPr>
          <a:ln/>
        </p:spPr>
        <p:txBody>
          <a:bodyPr/>
          <a:lstStyle/>
          <a:p>
            <a:fld id="{AF86F1DE-D4F2-4684-AED2-DB4642CAF5A9}" type="slidenum">
              <a:rPr lang="ru-RU" altLang="ru-RU"/>
              <a:pPr/>
              <a:t>61</a:t>
            </a:fld>
            <a:endParaRPr lang="ru-RU" altLang="ru-RU"/>
          </a:p>
        </p:txBody>
      </p:sp>
      <p:sp>
        <p:nvSpPr>
          <p:cNvPr id="488450" name="Rectangle 2">
            <a:extLst>
              <a:ext uri="{FF2B5EF4-FFF2-40B4-BE49-F238E27FC236}">
                <a16:creationId xmlns:a16="http://schemas.microsoft.com/office/drawing/2014/main" id="{229722F2-C996-412E-AD45-8CCC73D67F0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8451" name="Rectangle 3">
            <a:extLst>
              <a:ext uri="{FF2B5EF4-FFF2-40B4-BE49-F238E27FC236}">
                <a16:creationId xmlns:a16="http://schemas.microsoft.com/office/drawing/2014/main" id="{E07B5A20-8A2A-422E-935D-5044280AD8B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292702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CD244-B86E-E5A8-C9EB-E37B3571A9C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63D9CFF-ED4D-2762-BB7E-7E26E5F884EF}"/>
              </a:ext>
            </a:extLst>
          </p:cNvPr>
          <p:cNvSpPr>
            <a:spLocks noGrp="1" noChangeArrowheads="1"/>
          </p:cNvSpPr>
          <p:nvPr>
            <p:ph type="sldNum" sz="quarter" idx="5"/>
          </p:nvPr>
        </p:nvSpPr>
        <p:spPr>
          <a:ln/>
        </p:spPr>
        <p:txBody>
          <a:bodyPr/>
          <a:lstStyle/>
          <a:p>
            <a:fld id="{AF86F1DE-D4F2-4684-AED2-DB4642CAF5A9}" type="slidenum">
              <a:rPr lang="ru-RU" altLang="ru-RU"/>
              <a:pPr/>
              <a:t>62</a:t>
            </a:fld>
            <a:endParaRPr lang="ru-RU" altLang="ru-RU"/>
          </a:p>
        </p:txBody>
      </p:sp>
      <p:sp>
        <p:nvSpPr>
          <p:cNvPr id="488450" name="Rectangle 2">
            <a:extLst>
              <a:ext uri="{FF2B5EF4-FFF2-40B4-BE49-F238E27FC236}">
                <a16:creationId xmlns:a16="http://schemas.microsoft.com/office/drawing/2014/main" id="{339756D7-A229-F730-22DD-C8D987CE49E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8451" name="Rectangle 3">
            <a:extLst>
              <a:ext uri="{FF2B5EF4-FFF2-40B4-BE49-F238E27FC236}">
                <a16:creationId xmlns:a16="http://schemas.microsoft.com/office/drawing/2014/main" id="{76105FB1-DC50-9D8F-3D6B-BD437F0345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759002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AA0C-9B1B-CA2C-32FD-8C305B5AAF1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76811B4-063A-5D5F-62F3-20503BD99EE9}"/>
              </a:ext>
            </a:extLst>
          </p:cNvPr>
          <p:cNvSpPr>
            <a:spLocks noGrp="1" noChangeArrowheads="1"/>
          </p:cNvSpPr>
          <p:nvPr>
            <p:ph type="sldNum" sz="quarter" idx="5"/>
          </p:nvPr>
        </p:nvSpPr>
        <p:spPr>
          <a:ln/>
        </p:spPr>
        <p:txBody>
          <a:bodyPr/>
          <a:lstStyle/>
          <a:p>
            <a:fld id="{AF86F1DE-D4F2-4684-AED2-DB4642CAF5A9}" type="slidenum">
              <a:rPr lang="ru-RU" altLang="ru-RU"/>
              <a:pPr/>
              <a:t>63</a:t>
            </a:fld>
            <a:endParaRPr lang="ru-RU" altLang="ru-RU"/>
          </a:p>
        </p:txBody>
      </p:sp>
      <p:sp>
        <p:nvSpPr>
          <p:cNvPr id="488450" name="Rectangle 2">
            <a:extLst>
              <a:ext uri="{FF2B5EF4-FFF2-40B4-BE49-F238E27FC236}">
                <a16:creationId xmlns:a16="http://schemas.microsoft.com/office/drawing/2014/main" id="{C2402ED5-34B0-1B3D-7515-1A296962D73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8451" name="Rectangle 3">
            <a:extLst>
              <a:ext uri="{FF2B5EF4-FFF2-40B4-BE49-F238E27FC236}">
                <a16:creationId xmlns:a16="http://schemas.microsoft.com/office/drawing/2014/main" id="{D8A1B341-6CD8-BAC7-F25B-F6928511DB9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435052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DCE933-50C2-4DC8-A422-CFB16F97C34D}"/>
              </a:ext>
            </a:extLst>
          </p:cNvPr>
          <p:cNvSpPr>
            <a:spLocks noGrp="1" noChangeArrowheads="1"/>
          </p:cNvSpPr>
          <p:nvPr>
            <p:ph type="sldNum" sz="quarter" idx="5"/>
          </p:nvPr>
        </p:nvSpPr>
        <p:spPr>
          <a:ln/>
        </p:spPr>
        <p:txBody>
          <a:bodyPr/>
          <a:lstStyle/>
          <a:p>
            <a:fld id="{AF86F1DE-D4F2-4684-AED2-DB4642CAF5A9}" type="slidenum">
              <a:rPr lang="ru-RU" altLang="ru-RU"/>
              <a:pPr/>
              <a:t>64</a:t>
            </a:fld>
            <a:endParaRPr lang="ru-RU" altLang="ru-RU"/>
          </a:p>
        </p:txBody>
      </p:sp>
      <p:sp>
        <p:nvSpPr>
          <p:cNvPr id="488450" name="Rectangle 2">
            <a:extLst>
              <a:ext uri="{FF2B5EF4-FFF2-40B4-BE49-F238E27FC236}">
                <a16:creationId xmlns:a16="http://schemas.microsoft.com/office/drawing/2014/main" id="{229722F2-C996-412E-AD45-8CCC73D67F0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8451" name="Rectangle 3">
            <a:extLst>
              <a:ext uri="{FF2B5EF4-FFF2-40B4-BE49-F238E27FC236}">
                <a16:creationId xmlns:a16="http://schemas.microsoft.com/office/drawing/2014/main" id="{E07B5A20-8A2A-422E-935D-5044280AD8B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631283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E9CE-2F6E-16F2-F245-A88637CC0BF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98261C8-3988-990E-47B6-55EB54492380}"/>
              </a:ext>
            </a:extLst>
          </p:cNvPr>
          <p:cNvSpPr>
            <a:spLocks noGrp="1" noChangeArrowheads="1"/>
          </p:cNvSpPr>
          <p:nvPr>
            <p:ph type="sldNum" sz="quarter" idx="5"/>
          </p:nvPr>
        </p:nvSpPr>
        <p:spPr>
          <a:ln/>
        </p:spPr>
        <p:txBody>
          <a:bodyPr/>
          <a:lstStyle/>
          <a:p>
            <a:fld id="{6A5B5767-FFE4-4992-8747-4CD226510F23}" type="slidenum">
              <a:rPr lang="ru-RU" altLang="ru-RU"/>
              <a:pPr/>
              <a:t>11</a:t>
            </a:fld>
            <a:endParaRPr lang="ru-RU" altLang="ru-RU"/>
          </a:p>
        </p:txBody>
      </p:sp>
      <p:sp>
        <p:nvSpPr>
          <p:cNvPr id="340994" name="Rectangle 2">
            <a:extLst>
              <a:ext uri="{FF2B5EF4-FFF2-40B4-BE49-F238E27FC236}">
                <a16:creationId xmlns:a16="http://schemas.microsoft.com/office/drawing/2014/main" id="{250858A8-49A5-113F-A07F-E638842F0B7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AFA9DCE2-99DD-4FD2-E7AF-084EF8473CC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27114594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22382-9F29-A99C-D20A-54D1DCE158F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D80505E-2843-AD58-2EC0-B154432E3F1F}"/>
              </a:ext>
            </a:extLst>
          </p:cNvPr>
          <p:cNvSpPr>
            <a:spLocks noGrp="1" noChangeArrowheads="1"/>
          </p:cNvSpPr>
          <p:nvPr>
            <p:ph type="sldNum" sz="quarter" idx="5"/>
          </p:nvPr>
        </p:nvSpPr>
        <p:spPr>
          <a:ln/>
        </p:spPr>
        <p:txBody>
          <a:bodyPr/>
          <a:lstStyle/>
          <a:p>
            <a:fld id="{AF86F1DE-D4F2-4684-AED2-DB4642CAF5A9}" type="slidenum">
              <a:rPr lang="ru-RU" altLang="ru-RU"/>
              <a:pPr/>
              <a:t>65</a:t>
            </a:fld>
            <a:endParaRPr lang="ru-RU" altLang="ru-RU"/>
          </a:p>
        </p:txBody>
      </p:sp>
      <p:sp>
        <p:nvSpPr>
          <p:cNvPr id="488450" name="Rectangle 2">
            <a:extLst>
              <a:ext uri="{FF2B5EF4-FFF2-40B4-BE49-F238E27FC236}">
                <a16:creationId xmlns:a16="http://schemas.microsoft.com/office/drawing/2014/main" id="{43E1EAD2-6432-7ABC-3A0A-30BFF87FBC1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8451" name="Rectangle 3">
            <a:extLst>
              <a:ext uri="{FF2B5EF4-FFF2-40B4-BE49-F238E27FC236}">
                <a16:creationId xmlns:a16="http://schemas.microsoft.com/office/drawing/2014/main" id="{40C0EE2F-7E5D-C0C7-E7EC-82666B8641C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0042822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A8E5F-A3DD-1E17-1C7A-D72B5691BD3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4B8EE5D-23D4-B512-A4C0-D5A973B04B2C}"/>
              </a:ext>
            </a:extLst>
          </p:cNvPr>
          <p:cNvSpPr>
            <a:spLocks noGrp="1" noChangeArrowheads="1"/>
          </p:cNvSpPr>
          <p:nvPr>
            <p:ph type="sldNum" sz="quarter" idx="5"/>
          </p:nvPr>
        </p:nvSpPr>
        <p:spPr>
          <a:ln/>
        </p:spPr>
        <p:txBody>
          <a:bodyPr/>
          <a:lstStyle/>
          <a:p>
            <a:fld id="{AF86F1DE-D4F2-4684-AED2-DB4642CAF5A9}" type="slidenum">
              <a:rPr lang="ru-RU" altLang="ru-RU"/>
              <a:pPr/>
              <a:t>66</a:t>
            </a:fld>
            <a:endParaRPr lang="ru-RU" altLang="ru-RU"/>
          </a:p>
        </p:txBody>
      </p:sp>
      <p:sp>
        <p:nvSpPr>
          <p:cNvPr id="488450" name="Rectangle 2">
            <a:extLst>
              <a:ext uri="{FF2B5EF4-FFF2-40B4-BE49-F238E27FC236}">
                <a16:creationId xmlns:a16="http://schemas.microsoft.com/office/drawing/2014/main" id="{4794585B-10C1-E736-73BB-5FE5ED8DE93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8451" name="Rectangle 3">
            <a:extLst>
              <a:ext uri="{FF2B5EF4-FFF2-40B4-BE49-F238E27FC236}">
                <a16:creationId xmlns:a16="http://schemas.microsoft.com/office/drawing/2014/main" id="{DA3DB7C0-D4A9-C8D4-3AFB-EA4B80BB742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18064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2C15E-8210-AD5F-7D45-2A44D705651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2E85507-C837-D605-BB21-0BDA75B1D636}"/>
              </a:ext>
            </a:extLst>
          </p:cNvPr>
          <p:cNvSpPr>
            <a:spLocks noGrp="1" noChangeArrowheads="1"/>
          </p:cNvSpPr>
          <p:nvPr>
            <p:ph type="sldNum" sz="quarter" idx="5"/>
          </p:nvPr>
        </p:nvSpPr>
        <p:spPr>
          <a:ln/>
        </p:spPr>
        <p:txBody>
          <a:bodyPr/>
          <a:lstStyle/>
          <a:p>
            <a:fld id="{6A5B5767-FFE4-4992-8747-4CD226510F23}" type="slidenum">
              <a:rPr lang="ru-RU" altLang="ru-RU"/>
              <a:pPr/>
              <a:t>12</a:t>
            </a:fld>
            <a:endParaRPr lang="ru-RU" altLang="ru-RU"/>
          </a:p>
        </p:txBody>
      </p:sp>
      <p:sp>
        <p:nvSpPr>
          <p:cNvPr id="340994" name="Rectangle 2">
            <a:extLst>
              <a:ext uri="{FF2B5EF4-FFF2-40B4-BE49-F238E27FC236}">
                <a16:creationId xmlns:a16="http://schemas.microsoft.com/office/drawing/2014/main" id="{8DE1A57B-76DF-066C-840A-8E26E4AD9A9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9DDFD822-0B9B-833C-F7C4-C29272FAB9F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3071667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A8EB-7EA8-A3D7-F904-4F4ACA14BA0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22B5F8B-D35B-4F34-43E3-B2100C41E2B4}"/>
              </a:ext>
            </a:extLst>
          </p:cNvPr>
          <p:cNvSpPr>
            <a:spLocks noGrp="1" noChangeArrowheads="1"/>
          </p:cNvSpPr>
          <p:nvPr>
            <p:ph type="sldNum" sz="quarter" idx="5"/>
          </p:nvPr>
        </p:nvSpPr>
        <p:spPr>
          <a:ln/>
        </p:spPr>
        <p:txBody>
          <a:bodyPr/>
          <a:lstStyle/>
          <a:p>
            <a:fld id="{6A5B5767-FFE4-4992-8747-4CD226510F23}" type="slidenum">
              <a:rPr lang="ru-RU" altLang="ru-RU"/>
              <a:pPr/>
              <a:t>13</a:t>
            </a:fld>
            <a:endParaRPr lang="ru-RU" altLang="ru-RU"/>
          </a:p>
        </p:txBody>
      </p:sp>
      <p:sp>
        <p:nvSpPr>
          <p:cNvPr id="340994" name="Rectangle 2">
            <a:extLst>
              <a:ext uri="{FF2B5EF4-FFF2-40B4-BE49-F238E27FC236}">
                <a16:creationId xmlns:a16="http://schemas.microsoft.com/office/drawing/2014/main" id="{CFC5FF6F-52B7-A3B1-EFE9-B5AB928ED46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0097A58B-66CA-9D45-7D03-C283686E68C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1429269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4FBBC-283A-B792-909D-D30706ED5D4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27017DA-FC1E-A45D-04D4-4846F79AA546}"/>
              </a:ext>
            </a:extLst>
          </p:cNvPr>
          <p:cNvSpPr>
            <a:spLocks noGrp="1" noChangeArrowheads="1"/>
          </p:cNvSpPr>
          <p:nvPr>
            <p:ph type="sldNum" sz="quarter" idx="5"/>
          </p:nvPr>
        </p:nvSpPr>
        <p:spPr>
          <a:ln/>
        </p:spPr>
        <p:txBody>
          <a:bodyPr/>
          <a:lstStyle/>
          <a:p>
            <a:fld id="{6A5B5767-FFE4-4992-8747-4CD226510F23}" type="slidenum">
              <a:rPr lang="ru-RU" altLang="ru-RU"/>
              <a:pPr/>
              <a:t>14</a:t>
            </a:fld>
            <a:endParaRPr lang="ru-RU" altLang="ru-RU"/>
          </a:p>
        </p:txBody>
      </p:sp>
      <p:sp>
        <p:nvSpPr>
          <p:cNvPr id="340994" name="Rectangle 2">
            <a:extLst>
              <a:ext uri="{FF2B5EF4-FFF2-40B4-BE49-F238E27FC236}">
                <a16:creationId xmlns:a16="http://schemas.microsoft.com/office/drawing/2014/main" id="{DC6E6BA6-D66C-8199-49A6-2556066DC27B}"/>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0995" name="Rectangle 3">
            <a:extLst>
              <a:ext uri="{FF2B5EF4-FFF2-40B4-BE49-F238E27FC236}">
                <a16:creationId xmlns:a16="http://schemas.microsoft.com/office/drawing/2014/main" id="{EEF0E964-DBBB-6F4F-36EB-6BBD7DEB8BE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296359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sp>
        <p:nvSpPr>
          <p:cNvPr id="9" name="Прямоугольник 8"/>
          <p:cNvSpPr/>
          <p:nvPr userDrawn="1"/>
        </p:nvSpPr>
        <p:spPr>
          <a:xfrm rot="2713071">
            <a:off x="-807923" y="-162554"/>
            <a:ext cx="1781175" cy="1781175"/>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userDrawn="1"/>
        </p:nvSpPr>
        <p:spPr>
          <a:xfrm rot="2713071">
            <a:off x="506527" y="1189995"/>
            <a:ext cx="1781175" cy="1781175"/>
          </a:xfrm>
          <a:prstGeom prst="rect">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userDrawn="1"/>
        </p:nvSpPr>
        <p:spPr>
          <a:xfrm rot="2713071">
            <a:off x="1849552" y="-133980"/>
            <a:ext cx="1781175" cy="1781175"/>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userDrawn="1"/>
        </p:nvSpPr>
        <p:spPr>
          <a:xfrm rot="2713071">
            <a:off x="1811452" y="2538412"/>
            <a:ext cx="1781175" cy="1781175"/>
          </a:xfrm>
          <a:prstGeom prst="rect">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userDrawn="1"/>
        </p:nvSpPr>
        <p:spPr>
          <a:xfrm rot="2713071">
            <a:off x="8936152" y="3586163"/>
            <a:ext cx="1781175" cy="1781175"/>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userDrawn="1"/>
        </p:nvSpPr>
        <p:spPr>
          <a:xfrm rot="2713071">
            <a:off x="10269653" y="4948238"/>
            <a:ext cx="1781175" cy="17811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rot="2713071">
            <a:off x="10279179" y="2224088"/>
            <a:ext cx="1781175" cy="1781175"/>
          </a:xfrm>
          <a:prstGeom prst="rect">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Slide Number Placeholder 5"/>
          <p:cNvSpPr>
            <a:spLocks noGrp="1"/>
          </p:cNvSpPr>
          <p:nvPr>
            <p:ph type="sldNum" sz="quarter" idx="4"/>
          </p:nvPr>
        </p:nvSpPr>
        <p:spPr>
          <a:xfrm>
            <a:off x="0" y="6540581"/>
            <a:ext cx="2743200" cy="365125"/>
          </a:xfrm>
          <a:prstGeom prst="rect">
            <a:avLst/>
          </a:prstGeom>
        </p:spPr>
        <p:txBody>
          <a:bodyPr vert="horz" lIns="91440" tIns="45720" rIns="91440" bIns="45720" rtlCol="0" anchor="ctr"/>
          <a:lstStyle>
            <a:lvl1pPr algn="l">
              <a:defRPr sz="800">
                <a:solidFill>
                  <a:schemeClr val="tx1"/>
                </a:solidFill>
                <a:latin typeface="+mn-lt"/>
                <a:ea typeface="Helvetica" panose="00000500000000000000" pitchFamily="50" charset="0"/>
              </a:defRPr>
            </a:lvl1pPr>
          </a:lstStyle>
          <a:p>
            <a:fld id="{34FA1A6B-6BA6-429E-B141-01F20825D3EF}" type="slidenum">
              <a:rPr lang="ru-RU" smtClean="0"/>
              <a:pPr/>
              <a:t>‹#›</a:t>
            </a:fld>
            <a:endParaRPr lang="ru-RU" dirty="0"/>
          </a:p>
        </p:txBody>
      </p:sp>
    </p:spTree>
    <p:extLst>
      <p:ext uri="{BB962C8B-B14F-4D97-AF65-F5344CB8AC3E}">
        <p14:creationId xmlns:p14="http://schemas.microsoft.com/office/powerpoint/2010/main" val="2427412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0" y="6540581"/>
            <a:ext cx="2743200" cy="365125"/>
          </a:xfrm>
          <a:prstGeom prst="rect">
            <a:avLst/>
          </a:prstGeom>
        </p:spPr>
        <p:txBody>
          <a:bodyPr vert="horz" lIns="91440" tIns="45720" rIns="91440" bIns="45720" rtlCol="0" anchor="ctr"/>
          <a:lstStyle>
            <a:lvl1pPr algn="l">
              <a:defRPr sz="800">
                <a:solidFill>
                  <a:schemeClr val="tx1"/>
                </a:solidFill>
                <a:latin typeface="+mn-lt"/>
                <a:ea typeface="Helvetica" panose="00000500000000000000" pitchFamily="50" charset="0"/>
              </a:defRPr>
            </a:lvl1pPr>
          </a:lstStyle>
          <a:p>
            <a:fld id="{34FA1A6B-6BA6-429E-B141-01F20825D3EF}" type="slidenum">
              <a:rPr lang="ru-RU" smtClean="0"/>
              <a:pPr/>
              <a:t>‹#›</a:t>
            </a:fld>
            <a:endParaRPr lang="ru-RU" dirty="0"/>
          </a:p>
        </p:txBody>
      </p:sp>
    </p:spTree>
    <p:extLst>
      <p:ext uri="{BB962C8B-B14F-4D97-AF65-F5344CB8AC3E}">
        <p14:creationId xmlns:p14="http://schemas.microsoft.com/office/powerpoint/2010/main" val="3446595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6" name="Ромб 5"/>
          <p:cNvSpPr/>
          <p:nvPr/>
        </p:nvSpPr>
        <p:spPr>
          <a:xfrm>
            <a:off x="-338666" y="988906"/>
            <a:ext cx="3136054" cy="3136054"/>
          </a:xfrm>
          <a:prstGeom prst="diamond">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Ромб 6"/>
          <p:cNvSpPr/>
          <p:nvPr/>
        </p:nvSpPr>
        <p:spPr>
          <a:xfrm>
            <a:off x="3178952" y="1009226"/>
            <a:ext cx="3136054" cy="3136054"/>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 name="Ромб 7"/>
          <p:cNvSpPr/>
          <p:nvPr/>
        </p:nvSpPr>
        <p:spPr>
          <a:xfrm>
            <a:off x="6696570" y="988906"/>
            <a:ext cx="3136054" cy="3136054"/>
          </a:xfrm>
          <a:prstGeom prst="diamond">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 name="Ромб 8"/>
          <p:cNvSpPr/>
          <p:nvPr/>
        </p:nvSpPr>
        <p:spPr>
          <a:xfrm>
            <a:off x="10214187" y="988906"/>
            <a:ext cx="3136054" cy="3136054"/>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 name="Ромб 9"/>
          <p:cNvSpPr/>
          <p:nvPr/>
        </p:nvSpPr>
        <p:spPr>
          <a:xfrm>
            <a:off x="1420143" y="2695786"/>
            <a:ext cx="3136054" cy="3136054"/>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1" name="Ромб 10"/>
          <p:cNvSpPr/>
          <p:nvPr/>
        </p:nvSpPr>
        <p:spPr>
          <a:xfrm>
            <a:off x="4937761" y="2695786"/>
            <a:ext cx="3136054" cy="3136054"/>
          </a:xfrm>
          <a:prstGeom prst="diamond">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2" name="Ромб 11"/>
          <p:cNvSpPr/>
          <p:nvPr/>
        </p:nvSpPr>
        <p:spPr>
          <a:xfrm>
            <a:off x="8455379" y="2695786"/>
            <a:ext cx="3136054" cy="3136054"/>
          </a:xfrm>
          <a:prstGeom prst="diamond">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Ромб 13"/>
          <p:cNvSpPr/>
          <p:nvPr userDrawn="1"/>
        </p:nvSpPr>
        <p:spPr>
          <a:xfrm>
            <a:off x="-338666" y="4460240"/>
            <a:ext cx="3136054" cy="3136054"/>
          </a:xfrm>
          <a:prstGeom prst="diamond">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Ромб 14"/>
          <p:cNvSpPr/>
          <p:nvPr/>
        </p:nvSpPr>
        <p:spPr>
          <a:xfrm>
            <a:off x="3178952" y="4460240"/>
            <a:ext cx="3136054" cy="3136054"/>
          </a:xfrm>
          <a:prstGeom prst="diamond">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Ромб 15"/>
          <p:cNvSpPr/>
          <p:nvPr/>
        </p:nvSpPr>
        <p:spPr>
          <a:xfrm>
            <a:off x="6696570" y="4460240"/>
            <a:ext cx="3136054" cy="3136054"/>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Ромб 16"/>
          <p:cNvSpPr/>
          <p:nvPr/>
        </p:nvSpPr>
        <p:spPr>
          <a:xfrm>
            <a:off x="10214187" y="4460240"/>
            <a:ext cx="3136054" cy="3136054"/>
          </a:xfrm>
          <a:prstGeom prst="diamond">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Slide Number Placeholder 5"/>
          <p:cNvSpPr>
            <a:spLocks noGrp="1"/>
          </p:cNvSpPr>
          <p:nvPr>
            <p:ph type="sldNum" sz="quarter" idx="4"/>
          </p:nvPr>
        </p:nvSpPr>
        <p:spPr>
          <a:xfrm>
            <a:off x="0" y="6540581"/>
            <a:ext cx="2743200" cy="365125"/>
          </a:xfrm>
          <a:prstGeom prst="rect">
            <a:avLst/>
          </a:prstGeom>
        </p:spPr>
        <p:txBody>
          <a:bodyPr vert="horz" lIns="91440" tIns="45720" rIns="91440" bIns="45720" rtlCol="0" anchor="ctr"/>
          <a:lstStyle>
            <a:lvl1pPr algn="l">
              <a:defRPr sz="800">
                <a:solidFill>
                  <a:schemeClr val="tx1"/>
                </a:solidFill>
                <a:latin typeface="+mn-lt"/>
                <a:ea typeface="Helvetica" panose="00000500000000000000" pitchFamily="50" charset="0"/>
              </a:defRPr>
            </a:lvl1pPr>
          </a:lstStyle>
          <a:p>
            <a:fld id="{34FA1A6B-6BA6-429E-B141-01F20825D3EF}" type="slidenum">
              <a:rPr lang="ru-RU" smtClean="0"/>
              <a:pPr/>
              <a:t>‹#›</a:t>
            </a:fld>
            <a:endParaRPr lang="ru-RU" dirty="0"/>
          </a:p>
        </p:txBody>
      </p:sp>
    </p:spTree>
    <p:extLst>
      <p:ext uri="{BB962C8B-B14F-4D97-AF65-F5344CB8AC3E}">
        <p14:creationId xmlns:p14="http://schemas.microsoft.com/office/powerpoint/2010/main" val="257738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6" name="Ромб 5"/>
          <p:cNvSpPr/>
          <p:nvPr userDrawn="1"/>
        </p:nvSpPr>
        <p:spPr>
          <a:xfrm>
            <a:off x="-1371892" y="626582"/>
            <a:ext cx="4409373" cy="4409373"/>
          </a:xfrm>
          <a:prstGeom prst="diamond">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Ромб 6"/>
          <p:cNvSpPr/>
          <p:nvPr userDrawn="1"/>
        </p:nvSpPr>
        <p:spPr>
          <a:xfrm>
            <a:off x="3331279" y="626583"/>
            <a:ext cx="4409373" cy="4409373"/>
          </a:xfrm>
          <a:prstGeom prst="diamond">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 name="Ромб 7"/>
          <p:cNvSpPr/>
          <p:nvPr userDrawn="1"/>
        </p:nvSpPr>
        <p:spPr>
          <a:xfrm>
            <a:off x="8016690" y="626582"/>
            <a:ext cx="4409373" cy="4409373"/>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 name="Ромб 9"/>
          <p:cNvSpPr/>
          <p:nvPr userDrawn="1"/>
        </p:nvSpPr>
        <p:spPr>
          <a:xfrm>
            <a:off x="1008452" y="3060982"/>
            <a:ext cx="4409373" cy="4409373"/>
          </a:xfrm>
          <a:prstGeom prst="diamond">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1" name="Ромб 10"/>
          <p:cNvSpPr/>
          <p:nvPr userDrawn="1"/>
        </p:nvSpPr>
        <p:spPr>
          <a:xfrm>
            <a:off x="5687399" y="3034014"/>
            <a:ext cx="4409373" cy="4409373"/>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Номер слайда 3"/>
          <p:cNvSpPr txBox="1">
            <a:spLocks/>
          </p:cNvSpPr>
          <p:nvPr userDrawn="1"/>
        </p:nvSpPr>
        <p:spPr bwMode="auto">
          <a:xfrm>
            <a:off x="9285361" y="6309320"/>
            <a:ext cx="2743200" cy="365125"/>
          </a:xfrm>
          <a:prstGeom prst="rect">
            <a:avLst/>
          </a:prstGeom>
        </p:spPr>
        <p:txBody>
          <a:bodyPr vert="horz" lIns="91440" tIns="45720" rIns="91440" bIns="45720" rtlCol="0" anchor="ctr"/>
          <a:lstStyle>
            <a:defPPr>
              <a:defRPr lang="ru-RU"/>
            </a:defPPr>
            <a:lvl1pPr marL="0" algn="r" defTabSz="914400">
              <a:defRPr sz="1200">
                <a:solidFill>
                  <a:schemeClr val="tx2"/>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4DA86FFC-87DC-48E0-BC3E-C53546C5619D}" type="slidenum">
              <a:rPr lang="ru-RU" smtClean="0">
                <a:solidFill>
                  <a:schemeClr val="bg1"/>
                </a:solidFill>
              </a:rPr>
              <a:pPr>
                <a:defRPr/>
              </a:pPr>
              <a:t>‹#›</a:t>
            </a:fld>
            <a:endParaRPr lang="ru-RU">
              <a:solidFill>
                <a:schemeClr val="bg1"/>
              </a:solidFill>
            </a:endParaRPr>
          </a:p>
        </p:txBody>
      </p:sp>
      <p:sp>
        <p:nvSpPr>
          <p:cNvPr id="13" name="Slide Number Placeholder 5"/>
          <p:cNvSpPr>
            <a:spLocks noGrp="1"/>
          </p:cNvSpPr>
          <p:nvPr>
            <p:ph type="sldNum" sz="quarter" idx="4"/>
          </p:nvPr>
        </p:nvSpPr>
        <p:spPr bwMode="auto">
          <a:xfrm>
            <a:off x="0" y="6540581"/>
            <a:ext cx="2743200" cy="365125"/>
          </a:xfrm>
          <a:prstGeom prst="rect">
            <a:avLst/>
          </a:prstGeom>
        </p:spPr>
        <p:txBody>
          <a:bodyPr vert="horz" lIns="91440" tIns="45720" rIns="91440" bIns="45720" rtlCol="0" anchor="ctr"/>
          <a:lstStyle>
            <a:lvl1pPr algn="l">
              <a:defRPr sz="800">
                <a:solidFill>
                  <a:schemeClr val="tx1"/>
                </a:solidFill>
                <a:latin typeface="+mn-lt"/>
                <a:ea typeface="Helvetica" panose="00000500000000000000" pitchFamily="50" charset="0"/>
              </a:defRPr>
            </a:lvl1pPr>
          </a:lstStyle>
          <a:p>
            <a:fld id="{34FA1A6B-6BA6-429E-B141-01F20825D3EF}" type="slidenum">
              <a:rPr lang="ru-RU" smtClean="0"/>
              <a:pPr/>
              <a:t>‹#›</a:t>
            </a:fld>
            <a:endParaRPr lang="ru-RU" dirty="0"/>
          </a:p>
        </p:txBody>
      </p:sp>
    </p:spTree>
    <p:extLst>
      <p:ext uri="{BB962C8B-B14F-4D97-AF65-F5344CB8AC3E}">
        <p14:creationId xmlns:p14="http://schemas.microsoft.com/office/powerpoint/2010/main" val="586881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11" name="Ромб 10"/>
          <p:cNvSpPr/>
          <p:nvPr userDrawn="1"/>
        </p:nvSpPr>
        <p:spPr>
          <a:xfrm>
            <a:off x="5781454" y="2658120"/>
            <a:ext cx="3136054" cy="3136054"/>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3" name="Прямоугольник 12"/>
          <p:cNvSpPr/>
          <p:nvPr userDrawn="1"/>
        </p:nvSpPr>
        <p:spPr>
          <a:xfrm rot="2713071">
            <a:off x="9591214" y="3160324"/>
            <a:ext cx="2126747" cy="2126747"/>
          </a:xfrm>
          <a:prstGeom prst="rect">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Прямоугольник 13"/>
          <p:cNvSpPr/>
          <p:nvPr userDrawn="1"/>
        </p:nvSpPr>
        <p:spPr>
          <a:xfrm rot="2713071">
            <a:off x="7956992" y="1437069"/>
            <a:ext cx="2126747" cy="2212070"/>
          </a:xfrm>
          <a:prstGeom prst="rect">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 name="Ромб 7"/>
          <p:cNvSpPr/>
          <p:nvPr userDrawn="1"/>
        </p:nvSpPr>
        <p:spPr>
          <a:xfrm>
            <a:off x="7429296" y="4368765"/>
            <a:ext cx="3136054" cy="3136054"/>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 name="Slide Number Placeholder 5"/>
          <p:cNvSpPr>
            <a:spLocks noGrp="1"/>
          </p:cNvSpPr>
          <p:nvPr>
            <p:ph type="sldNum" sz="quarter" idx="4"/>
          </p:nvPr>
        </p:nvSpPr>
        <p:spPr bwMode="auto">
          <a:xfrm>
            <a:off x="0" y="6540581"/>
            <a:ext cx="2743200" cy="365125"/>
          </a:xfrm>
          <a:prstGeom prst="rect">
            <a:avLst/>
          </a:prstGeom>
        </p:spPr>
        <p:txBody>
          <a:bodyPr vert="horz" lIns="91440" tIns="45720" rIns="91440" bIns="45720" rtlCol="0" anchor="ctr"/>
          <a:lstStyle>
            <a:lvl1pPr algn="l">
              <a:defRPr sz="800">
                <a:solidFill>
                  <a:schemeClr val="tx1"/>
                </a:solidFill>
                <a:latin typeface="+mn-lt"/>
                <a:ea typeface="Helvetica" panose="00000500000000000000" pitchFamily="50" charset="0"/>
              </a:defRPr>
            </a:lvl1pPr>
          </a:lstStyle>
          <a:p>
            <a:fld id="{34FA1A6B-6BA6-429E-B141-01F20825D3EF}" type="slidenum">
              <a:rPr lang="ru-RU" smtClean="0"/>
              <a:pPr/>
              <a:t>‹#›</a:t>
            </a:fld>
            <a:endParaRPr lang="ru-RU" dirty="0"/>
          </a:p>
        </p:txBody>
      </p:sp>
    </p:spTree>
    <p:extLst>
      <p:ext uri="{BB962C8B-B14F-4D97-AF65-F5344CB8AC3E}">
        <p14:creationId xmlns:p14="http://schemas.microsoft.com/office/powerpoint/2010/main" val="2311629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EF96F0AB-3B44-4523-9461-89925AAF6F8C}" type="slidenum">
              <a:rPr lang="ru-RU" altLang="ru-RU"/>
              <a:pPr/>
              <a:t>‹#›</a:t>
            </a:fld>
            <a:endParaRPr lang="ru-RU" altLang="ru-RU"/>
          </a:p>
        </p:txBody>
      </p:sp>
    </p:spTree>
    <p:extLst>
      <p:ext uri="{BB962C8B-B14F-4D97-AF65-F5344CB8AC3E}">
        <p14:creationId xmlns:p14="http://schemas.microsoft.com/office/powerpoint/2010/main" val="71533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ltLang="ru-RU"/>
          </a:p>
        </p:txBody>
      </p:sp>
      <p:sp>
        <p:nvSpPr>
          <p:cNvPr id="4" name="Нижний колонтитул 3"/>
          <p:cNvSpPr>
            <a:spLocks noGrp="1"/>
          </p:cNvSpPr>
          <p:nvPr>
            <p:ph type="ftr" sz="quarter" idx="11"/>
          </p:nvPr>
        </p:nvSpPr>
        <p:spPr/>
        <p:txBody>
          <a:bodyPr/>
          <a:lstStyle>
            <a:lvl1pPr>
              <a:defRPr/>
            </a:lvl1pPr>
          </a:lstStyle>
          <a:p>
            <a:endParaRPr lang="ru-RU" altLang="ru-RU"/>
          </a:p>
        </p:txBody>
      </p:sp>
      <p:sp>
        <p:nvSpPr>
          <p:cNvPr id="5" name="Номер слайда 4"/>
          <p:cNvSpPr>
            <a:spLocks noGrp="1"/>
          </p:cNvSpPr>
          <p:nvPr>
            <p:ph type="sldNum" sz="quarter" idx="12"/>
          </p:nvPr>
        </p:nvSpPr>
        <p:spPr/>
        <p:txBody>
          <a:bodyPr/>
          <a:lstStyle>
            <a:lvl1pPr>
              <a:defRPr/>
            </a:lvl1pPr>
          </a:lstStyle>
          <a:p>
            <a:fld id="{F84C3034-A32B-4BCB-AB2B-08BCA6F2C801}" type="slidenum">
              <a:rPr lang="ru-RU" altLang="ru-RU"/>
              <a:pPr/>
              <a:t>‹#›</a:t>
            </a:fld>
            <a:endParaRPr lang="ru-RU" altLang="ru-RU"/>
          </a:p>
        </p:txBody>
      </p:sp>
    </p:spTree>
    <p:extLst>
      <p:ext uri="{BB962C8B-B14F-4D97-AF65-F5344CB8AC3E}">
        <p14:creationId xmlns:p14="http://schemas.microsoft.com/office/powerpoint/2010/main" val="3077405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1522A225-6A38-4ADA-AB0B-D9621DEE59B2}" type="slidenum">
              <a:rPr lang="ru-RU" altLang="ru-RU"/>
              <a:pPr/>
              <a:t>‹#›</a:t>
            </a:fld>
            <a:endParaRPr lang="ru-RU" altLang="ru-RU"/>
          </a:p>
        </p:txBody>
      </p:sp>
    </p:spTree>
    <p:extLst>
      <p:ext uri="{BB962C8B-B14F-4D97-AF65-F5344CB8AC3E}">
        <p14:creationId xmlns:p14="http://schemas.microsoft.com/office/powerpoint/2010/main" val="316823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ru-RU" dirty="0"/>
              <a:t>ОБРАЗЕЦ ЗАГОЛОВКА</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pic>
        <p:nvPicPr>
          <p:cNvPr id="11" name="Рисунок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84432" y="120485"/>
            <a:ext cx="1991544" cy="591172"/>
          </a:xfrm>
          <a:prstGeom prst="rect">
            <a:avLst/>
          </a:prstGeom>
        </p:spPr>
      </p:pic>
      <p:sp>
        <p:nvSpPr>
          <p:cNvPr id="7" name="Slide Number Placeholder 5"/>
          <p:cNvSpPr>
            <a:spLocks noGrp="1"/>
          </p:cNvSpPr>
          <p:nvPr>
            <p:ph type="sldNum" sz="quarter" idx="4"/>
          </p:nvPr>
        </p:nvSpPr>
        <p:spPr>
          <a:xfrm>
            <a:off x="0" y="6540581"/>
            <a:ext cx="2743200" cy="365125"/>
          </a:xfrm>
          <a:prstGeom prst="rect">
            <a:avLst/>
          </a:prstGeom>
        </p:spPr>
        <p:txBody>
          <a:bodyPr vert="horz" lIns="91440" tIns="45720" rIns="91440" bIns="45720" rtlCol="0" anchor="ctr"/>
          <a:lstStyle>
            <a:lvl1pPr algn="l">
              <a:defRPr sz="800">
                <a:solidFill>
                  <a:schemeClr val="tx1"/>
                </a:solidFill>
                <a:latin typeface="+mn-lt"/>
                <a:ea typeface="Helvetica" panose="00000500000000000000" pitchFamily="50" charset="0"/>
              </a:defRPr>
            </a:lvl1pPr>
          </a:lstStyle>
          <a:p>
            <a:fld id="{34FA1A6B-6BA6-429E-B141-01F20825D3EF}" type="slidenum">
              <a:rPr lang="ru-RU" smtClean="0"/>
              <a:pPr/>
              <a:t>‹#›</a:t>
            </a:fld>
            <a:endParaRPr lang="ru-RU" dirty="0"/>
          </a:p>
        </p:txBody>
      </p:sp>
    </p:spTree>
    <p:extLst>
      <p:ext uri="{BB962C8B-B14F-4D97-AF65-F5344CB8AC3E}">
        <p14:creationId xmlns:p14="http://schemas.microsoft.com/office/powerpoint/2010/main" val="69632548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57" r:id="rId4"/>
    <p:sldLayoutId id="2147483656" r:id="rId5"/>
    <p:sldLayoutId id="2147483663" r:id="rId6"/>
    <p:sldLayoutId id="2147483664" r:id="rId7"/>
    <p:sldLayoutId id="2147483665" r:id="rId8"/>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hf hdr="0" ftr="0" dt="0"/>
  <p:txStyles>
    <p:titleStyle>
      <a:lvl1pPr algn="l" defTabSz="514350" rtl="0" eaLnBrk="1" latinLnBrk="0" hangingPunct="1">
        <a:lnSpc>
          <a:spcPct val="90000"/>
        </a:lnSpc>
        <a:spcBef>
          <a:spcPct val="0"/>
        </a:spcBef>
        <a:buNone/>
        <a:defRPr sz="3600" b="1" kern="1200" baseline="0">
          <a:solidFill>
            <a:schemeClr val="tx2"/>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accent1">
              <a:lumMod val="75000"/>
            </a:schemeClr>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accent1">
              <a:lumMod val="75000"/>
            </a:schemeClr>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accent1">
              <a:lumMod val="75000"/>
            </a:schemeClr>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accent1">
              <a:lumMod val="75000"/>
            </a:schemeClr>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accent1">
              <a:lumMod val="75000"/>
            </a:schemeClr>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oleObject" Target="../embeddings/oleObject2.bin"/><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oleObject" Target="../embeddings/oleObject4.bin"/><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oleObject" Target="../embeddings/oleObject6.bin"/><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oleObject" Target="../embeddings/oleObject8.bin"/><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10.png"/></Relationships>
</file>

<file path=ppt/slides/_rels/slide55.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40.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shop.prosv.ru/formirovanie-funkcionalnoj-gramotnosti-sbornik-zadach-po-russkomu-yazyku-dlya-8-11-klassov2781"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905350"/>
            <a:ext cx="11673807" cy="215889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ru-RU" sz="4400" b="1" dirty="0">
                <a:solidFill>
                  <a:schemeClr val="tx2"/>
                </a:solidFill>
                <a:cs typeface="Arial" panose="020B0604020202020204" pitchFamily="34" charset="0"/>
              </a:rPr>
              <a:t>Кривые как траектории движения точек ЦИКЛОИДА</a:t>
            </a:r>
          </a:p>
        </p:txBody>
      </p:sp>
      <p:sp>
        <p:nvSpPr>
          <p:cNvPr id="3" name="Подзаголовок 2"/>
          <p:cNvSpPr txBox="1">
            <a:spLocks/>
          </p:cNvSpPr>
          <p:nvPr/>
        </p:nvSpPr>
        <p:spPr>
          <a:xfrm>
            <a:off x="5918888" y="3064245"/>
            <a:ext cx="2611760" cy="557212"/>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accent1">
                    <a:lumMod val="75000"/>
                  </a:schemeClr>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accent1">
                    <a:lumMod val="75000"/>
                  </a:schemeClr>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accent1">
                    <a:lumMod val="75000"/>
                  </a:schemeClr>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accent1">
                    <a:lumMod val="75000"/>
                  </a:schemeClr>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accent1">
                    <a:lumMod val="75000"/>
                  </a:schemeClr>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tx2"/>
                </a:solidFill>
                <a:latin typeface="+mj-lt"/>
                <a:ea typeface="Roboto" panose="02000000000000000000" pitchFamily="2" charset="0"/>
                <a:cs typeface="Raleway Medium"/>
                <a:sym typeface="Raleway Medium"/>
              </a:rPr>
              <a:t>17</a:t>
            </a:r>
            <a:r>
              <a:rPr lang="ru-RU" sz="2400" dirty="0">
                <a:solidFill>
                  <a:schemeClr val="tx2"/>
                </a:solidFill>
                <a:latin typeface="+mj-lt"/>
                <a:ea typeface="Roboto" panose="02000000000000000000" pitchFamily="2" charset="0"/>
                <a:cs typeface="Raleway Medium"/>
                <a:sym typeface="Raleway Medium"/>
              </a:rPr>
              <a:t>.12.2025 г.</a:t>
            </a:r>
            <a:endParaRPr lang="ru-RU" sz="2400" dirty="0">
              <a:solidFill>
                <a:schemeClr val="tx2"/>
              </a:solidFill>
              <a:latin typeface="+mj-lt"/>
              <a:ea typeface="Roboto" panose="02000000000000000000" pitchFamily="2" charset="0"/>
            </a:endParaRPr>
          </a:p>
          <a:p>
            <a:pPr>
              <a:lnSpc>
                <a:spcPct val="120000"/>
              </a:lnSpc>
            </a:pPr>
            <a:endParaRPr lang="ru-RU" sz="2400" dirty="0">
              <a:solidFill>
                <a:schemeClr val="tx2"/>
              </a:solidFill>
              <a:latin typeface="+mj-lt"/>
            </a:endParaRPr>
          </a:p>
        </p:txBody>
      </p:sp>
      <p:sp>
        <p:nvSpPr>
          <p:cNvPr id="5" name="TextBox 4">
            <a:extLst>
              <a:ext uri="{FF2B5EF4-FFF2-40B4-BE49-F238E27FC236}">
                <a16:creationId xmlns:a16="http://schemas.microsoft.com/office/drawing/2014/main" id="{83671D4B-50F6-9EC5-7206-DABDC4E71B3F}"/>
              </a:ext>
            </a:extLst>
          </p:cNvPr>
          <p:cNvSpPr txBox="1"/>
          <p:nvPr/>
        </p:nvSpPr>
        <p:spPr>
          <a:xfrm>
            <a:off x="100658" y="6016352"/>
            <a:ext cx="5688632" cy="769441"/>
          </a:xfrm>
          <a:prstGeom prst="rect">
            <a:avLst/>
          </a:prstGeom>
          <a:noFill/>
        </p:spPr>
        <p:txBody>
          <a:bodyPr wrap="square" lIns="0" tIns="0" rIns="0" bIns="0">
            <a:spAutoFit/>
          </a:bodyPr>
          <a:lstStyle/>
          <a:p>
            <a:pPr eaLnBrk="1" fontAlgn="auto" hangingPunct="1">
              <a:spcBef>
                <a:spcPts val="0"/>
              </a:spcBef>
              <a:spcAft>
                <a:spcPts val="0"/>
              </a:spcAft>
              <a:defRPr/>
            </a:pPr>
            <a:r>
              <a:rPr lang="ru-RU" sz="1000" dirty="0">
                <a:solidFill>
                  <a:schemeClr val="tx2"/>
                </a:solidFill>
                <a:ea typeface="Helvetica" panose="00000500000000000000" pitchFamily="50" charset="0"/>
              </a:rPr>
              <a:t>Все права защищены. Никакая часть презентации не может быть воспроизведена в какой </a:t>
            </a:r>
            <a:br>
              <a:rPr lang="ru-RU" sz="1000" dirty="0">
                <a:solidFill>
                  <a:schemeClr val="tx2"/>
                </a:solidFill>
                <a:ea typeface="Helvetica" panose="00000500000000000000" pitchFamily="50" charset="0"/>
              </a:rPr>
            </a:br>
            <a:r>
              <a:rPr lang="ru-RU" sz="1000" dirty="0">
                <a:solidFill>
                  <a:schemeClr val="tx2"/>
                </a:solidFill>
                <a:ea typeface="Helvetica" panose="00000500000000000000" pitchFamily="50" charset="0"/>
              </a:rPr>
              <a:t>бы то ни было форме и какими бы то ни было средствами, включая размещение </a:t>
            </a:r>
            <a:br>
              <a:rPr lang="ru-RU" sz="1000" dirty="0">
                <a:solidFill>
                  <a:schemeClr val="tx2"/>
                </a:solidFill>
                <a:ea typeface="Helvetica" panose="00000500000000000000" pitchFamily="50" charset="0"/>
              </a:rPr>
            </a:br>
            <a:r>
              <a:rPr lang="ru-RU" sz="1000" dirty="0">
                <a:solidFill>
                  <a:schemeClr val="tx2"/>
                </a:solidFill>
                <a:ea typeface="Helvetica" panose="00000500000000000000" pitchFamily="50" charset="0"/>
              </a:rPr>
              <a:t>в Интернете  и в корпоративных сетях, а также запись в память ЭВМ, для частного </a:t>
            </a:r>
            <a:br>
              <a:rPr lang="ru-RU" sz="1000" dirty="0">
                <a:solidFill>
                  <a:schemeClr val="tx2"/>
                </a:solidFill>
                <a:ea typeface="Helvetica" panose="00000500000000000000" pitchFamily="50" charset="0"/>
              </a:rPr>
            </a:br>
            <a:r>
              <a:rPr lang="ru-RU" sz="1000" dirty="0">
                <a:solidFill>
                  <a:schemeClr val="tx2"/>
                </a:solidFill>
                <a:ea typeface="Helvetica" panose="00000500000000000000" pitchFamily="50" charset="0"/>
              </a:rPr>
              <a:t>или публичного использования, без письменного разрешения владельца авторских прав. © АО «Издательство «Просвещение», 20</a:t>
            </a:r>
            <a:r>
              <a:rPr lang="en-US" sz="1000" dirty="0">
                <a:solidFill>
                  <a:schemeClr val="tx2"/>
                </a:solidFill>
                <a:ea typeface="Helvetica" panose="00000500000000000000" pitchFamily="50" charset="0"/>
              </a:rPr>
              <a:t>2</a:t>
            </a:r>
            <a:r>
              <a:rPr lang="ru-RU" sz="1000" dirty="0">
                <a:solidFill>
                  <a:schemeClr val="tx2"/>
                </a:solidFill>
                <a:ea typeface="Helvetica" panose="00000500000000000000" pitchFamily="50" charset="0"/>
              </a:rPr>
              <a:t>5 г.</a:t>
            </a:r>
          </a:p>
        </p:txBody>
      </p:sp>
      <p:cxnSp>
        <p:nvCxnSpPr>
          <p:cNvPr id="7" name="Прямая соединительная линия 6"/>
          <p:cNvCxnSpPr/>
          <p:nvPr/>
        </p:nvCxnSpPr>
        <p:spPr>
          <a:xfrm>
            <a:off x="-168696" y="3573463"/>
            <a:ext cx="842493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Прямоугольник 5">
            <a:extLst>
              <a:ext uri="{FF2B5EF4-FFF2-40B4-BE49-F238E27FC236}">
                <a16:creationId xmlns:a16="http://schemas.microsoft.com/office/drawing/2014/main" id="{3E02A440-64B1-F950-2942-AE488527113C}"/>
              </a:ext>
            </a:extLst>
          </p:cNvPr>
          <p:cNvSpPr/>
          <p:nvPr/>
        </p:nvSpPr>
        <p:spPr>
          <a:xfrm>
            <a:off x="709117" y="3808007"/>
            <a:ext cx="9629775" cy="1692771"/>
          </a:xfrm>
          <a:prstGeom prst="rect">
            <a:avLst/>
          </a:prstGeom>
        </p:spPr>
        <p:txBody>
          <a:bodyPr wrap="square">
            <a:spAutoFit/>
          </a:bodyPr>
          <a:lstStyle/>
          <a:p>
            <a:r>
              <a:rPr lang="ru-RU" sz="2400" b="1" dirty="0">
                <a:solidFill>
                  <a:srgbClr val="002060"/>
                </a:solidFill>
                <a:latin typeface="Arial" panose="020B0604020202020204" pitchFamily="34" charset="0"/>
                <a:cs typeface="Arial" panose="020B0604020202020204" pitchFamily="34" charset="0"/>
              </a:rPr>
              <a:t>Смирнов Владимир Алексеевич</a:t>
            </a:r>
            <a:endParaRPr lang="en-US" sz="2400" b="1" dirty="0">
              <a:solidFill>
                <a:srgbClr val="002060"/>
              </a:solidFill>
              <a:latin typeface="Arial" panose="020B0604020202020204" pitchFamily="34" charset="0"/>
              <a:cs typeface="Arial" panose="020B0604020202020204" pitchFamily="34" charset="0"/>
            </a:endParaRPr>
          </a:p>
          <a:p>
            <a:r>
              <a:rPr lang="ru-RU" sz="2000" dirty="0">
                <a:solidFill>
                  <a:srgbClr val="002060"/>
                </a:solidFill>
                <a:latin typeface="Arial" panose="020B0604020202020204" pitchFamily="34" charset="0"/>
                <a:cs typeface="Arial" panose="020B0604020202020204" pitchFamily="34" charset="0"/>
              </a:rPr>
              <a:t>доктор физ.-мат. наук, профессор, </a:t>
            </a:r>
          </a:p>
          <a:p>
            <a:r>
              <a:rPr lang="ru-RU" sz="2000" dirty="0">
                <a:solidFill>
                  <a:srgbClr val="002060"/>
                </a:solidFill>
                <a:latin typeface="Arial" panose="020B0604020202020204" pitchFamily="34" charset="0"/>
                <a:cs typeface="Arial" panose="020B0604020202020204" pitchFamily="34" charset="0"/>
              </a:rPr>
              <a:t>заведующий кафедрой </a:t>
            </a:r>
          </a:p>
          <a:p>
            <a:r>
              <a:rPr lang="ru-RU" sz="2000" dirty="0">
                <a:solidFill>
                  <a:srgbClr val="002060"/>
                </a:solidFill>
                <a:latin typeface="Arial" panose="020B0604020202020204" pitchFamily="34" charset="0"/>
                <a:cs typeface="Arial" panose="020B0604020202020204" pitchFamily="34" charset="0"/>
              </a:rPr>
              <a:t>элементарной математики и теории чисел </a:t>
            </a:r>
          </a:p>
          <a:p>
            <a:r>
              <a:rPr lang="ru-RU" sz="2000" dirty="0">
                <a:solidFill>
                  <a:srgbClr val="002060"/>
                </a:solidFill>
                <a:latin typeface="Arial" panose="020B0604020202020204" pitchFamily="34" charset="0"/>
                <a:cs typeface="Arial" panose="020B0604020202020204" pitchFamily="34" charset="0"/>
              </a:rPr>
              <a:t>Московского педагогического государственного университета</a:t>
            </a:r>
            <a:endParaRPr lang="ru-RU"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8462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CD2-F305-D3C3-58B6-770C1F176DFD}"/>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38E276CA-485B-ED5D-5759-9B7B813350F1}"/>
              </a:ext>
            </a:extLst>
          </p:cNvPr>
          <p:cNvSpPr>
            <a:spLocks noGrp="1" noChangeArrowheads="1"/>
          </p:cNvSpPr>
          <p:nvPr>
            <p:ph type="title"/>
          </p:nvPr>
        </p:nvSpPr>
        <p:spPr>
          <a:xfrm>
            <a:off x="2074557" y="176064"/>
            <a:ext cx="6480720" cy="457200"/>
          </a:xfrm>
        </p:spPr>
        <p:txBody>
          <a:bodyPr>
            <a:noAutofit/>
          </a:bodyPr>
          <a:lstStyle/>
          <a:p>
            <a:pPr algn="just"/>
            <a:r>
              <a:rPr lang="ru-RU" altLang="ru-RU" sz="2800" b="0" dirty="0">
                <a:solidFill>
                  <a:schemeClr val="tx1"/>
                </a:solidFill>
                <a:latin typeface="Times New Roman" panose="02020603050405020304" pitchFamily="18" charset="0"/>
                <a:cs typeface="Times New Roman" panose="02020603050405020304" pitchFamily="18" charset="0"/>
              </a:rPr>
              <a:t>Докажите, что это дуга окружности.</a:t>
            </a:r>
          </a:p>
        </p:txBody>
      </p:sp>
      <p:pic>
        <p:nvPicPr>
          <p:cNvPr id="2" name="Рисунок 1" descr="Изображение выглядит как линия, График, диаграмма&#10;&#10;Содержимое, созданное искусственным интеллектом, может быть неверным.">
            <a:extLst>
              <a:ext uri="{FF2B5EF4-FFF2-40B4-BE49-F238E27FC236}">
                <a16:creationId xmlns:a16="http://schemas.microsoft.com/office/drawing/2014/main" id="{F76F41A2-24F7-3A96-7D7D-180D8ADA803C}"/>
              </a:ext>
            </a:extLst>
          </p:cNvPr>
          <p:cNvPicPr>
            <a:picLocks noChangeAspect="1"/>
          </p:cNvPicPr>
          <p:nvPr/>
        </p:nvPicPr>
        <p:blipFill>
          <a:blip r:embed="rId3"/>
          <a:stretch>
            <a:fillRect/>
          </a:stretch>
        </p:blipFill>
        <p:spPr>
          <a:xfrm>
            <a:off x="1527275" y="1066810"/>
            <a:ext cx="2847363" cy="3759207"/>
          </a:xfrm>
          <a:prstGeom prst="rect">
            <a:avLst/>
          </a:prstGeom>
        </p:spPr>
      </p:pic>
      <p:pic>
        <p:nvPicPr>
          <p:cNvPr id="4" name="Picture 2">
            <a:extLst>
              <a:ext uri="{FF2B5EF4-FFF2-40B4-BE49-F238E27FC236}">
                <a16:creationId xmlns:a16="http://schemas.microsoft.com/office/drawing/2014/main" id="{FE6680AE-0A0A-A764-A925-C4FCD44A9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226" y="1870088"/>
            <a:ext cx="6000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a:extLst>
              <a:ext uri="{FF2B5EF4-FFF2-40B4-BE49-F238E27FC236}">
                <a16:creationId xmlns:a16="http://schemas.microsoft.com/office/drawing/2014/main" id="{51234652-3F4D-D121-85EE-30F7823FD26C}"/>
              </a:ext>
            </a:extLst>
          </p:cNvPr>
          <p:cNvSpPr txBox="1">
            <a:spLocks noChangeArrowheads="1"/>
          </p:cNvSpPr>
          <p:nvPr/>
        </p:nvSpPr>
        <p:spPr>
          <a:xfrm>
            <a:off x="0" y="5398746"/>
            <a:ext cx="11862147" cy="1283189"/>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just"/>
            <a:r>
              <a:rPr lang="ru-RU" altLang="ru-RU" sz="2800" b="0" dirty="0">
                <a:solidFill>
                  <a:schemeClr val="tx1"/>
                </a:solidFill>
                <a:latin typeface="Times New Roman" panose="02020603050405020304" pitchFamily="18" charset="0"/>
                <a:cs typeface="Times New Roman" panose="02020603050405020304" pitchFamily="18" charset="0"/>
              </a:rPr>
              <a:t>	</a:t>
            </a:r>
            <a:r>
              <a:rPr lang="ru-RU" altLang="ru-RU" sz="2800" b="0" dirty="0">
                <a:solidFill>
                  <a:srgbClr val="FF0000"/>
                </a:solidFill>
                <a:latin typeface="Times New Roman" panose="02020603050405020304" pitchFamily="18" charset="0"/>
                <a:cs typeface="Times New Roman" panose="02020603050405020304" pitchFamily="18" charset="0"/>
              </a:rPr>
              <a:t>Доказательство.</a:t>
            </a:r>
            <a:r>
              <a:rPr lang="ru-RU" altLang="ru-RU" sz="2800" b="0" dirty="0">
                <a:solidFill>
                  <a:schemeClr val="tx1"/>
                </a:solidFill>
                <a:latin typeface="Times New Roman" panose="02020603050405020304" pitchFamily="18" charset="0"/>
                <a:cs typeface="Times New Roman" panose="02020603050405020304" pitchFamily="18" charset="0"/>
              </a:rPr>
              <a:t> Медиана прямоугольного треугольника равна половине гипотенузы. Если гипотенуза постоянна, то и медиана постоянна. Она является радиусом окружности.</a:t>
            </a:r>
          </a:p>
        </p:txBody>
      </p:sp>
      <p:pic>
        <p:nvPicPr>
          <p:cNvPr id="6" name="Picture 2">
            <a:extLst>
              <a:ext uri="{FF2B5EF4-FFF2-40B4-BE49-F238E27FC236}">
                <a16:creationId xmlns:a16="http://schemas.microsoft.com/office/drawing/2014/main" id="{A49D86A0-BA29-5517-AFAF-5E1F83836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275" y="846237"/>
            <a:ext cx="4174221" cy="433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98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B62EF-C745-7377-8CB6-F9D00F8C06E4}"/>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D83C13CE-2EEA-7CE8-5383-6F30BDC082E0}"/>
              </a:ext>
            </a:extLst>
          </p:cNvPr>
          <p:cNvSpPr>
            <a:spLocks noGrp="1" noChangeArrowheads="1"/>
          </p:cNvSpPr>
          <p:nvPr>
            <p:ph type="title"/>
          </p:nvPr>
        </p:nvSpPr>
        <p:spPr>
          <a:xfrm>
            <a:off x="0" y="466045"/>
            <a:ext cx="9920614" cy="888648"/>
          </a:xfrm>
        </p:spPr>
        <p:txBody>
          <a:bodyPr>
            <a:noAutofit/>
          </a:bodyPr>
          <a:lstStyle/>
          <a:p>
            <a:pPr algn="just"/>
            <a:r>
              <a:rPr lang="ru-RU" altLang="ru-RU" sz="3200" b="0" dirty="0">
                <a:solidFill>
                  <a:schemeClr val="tx1"/>
                </a:solidFill>
                <a:latin typeface="Times New Roman" panose="02020603050405020304" pitchFamily="18" charset="0"/>
                <a:cs typeface="Times New Roman" panose="02020603050405020304" pitchFamily="18" charset="0"/>
              </a:rPr>
              <a:t>	Огибающей семейства этих отрезков является дуга астроиды.</a:t>
            </a:r>
          </a:p>
        </p:txBody>
      </p:sp>
      <p:pic>
        <p:nvPicPr>
          <p:cNvPr id="8" name="Рисунок 7" descr="Изображение выглядит как линия, Параллельный, диаграмма, График&#10;&#10;Содержимое, созданное искусственным интеллектом, может быть неверным.">
            <a:extLst>
              <a:ext uri="{FF2B5EF4-FFF2-40B4-BE49-F238E27FC236}">
                <a16:creationId xmlns:a16="http://schemas.microsoft.com/office/drawing/2014/main" id="{F4F59D3C-F2F5-BA8E-F03E-0D0AD691C46B}"/>
              </a:ext>
            </a:extLst>
          </p:cNvPr>
          <p:cNvPicPr>
            <a:picLocks noChangeAspect="1"/>
          </p:cNvPicPr>
          <p:nvPr/>
        </p:nvPicPr>
        <p:blipFill>
          <a:blip r:embed="rId3"/>
          <a:stretch>
            <a:fillRect/>
          </a:stretch>
        </p:blipFill>
        <p:spPr>
          <a:xfrm>
            <a:off x="2998031" y="1750601"/>
            <a:ext cx="6195937" cy="4813036"/>
          </a:xfrm>
          <a:prstGeom prst="rect">
            <a:avLst/>
          </a:prstGeom>
        </p:spPr>
      </p:pic>
      <p:pic>
        <p:nvPicPr>
          <p:cNvPr id="9" name="Picture 2">
            <a:extLst>
              <a:ext uri="{FF2B5EF4-FFF2-40B4-BE49-F238E27FC236}">
                <a16:creationId xmlns:a16="http://schemas.microsoft.com/office/drawing/2014/main" id="{FDD64A02-6C24-EA9E-3613-061194C5A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020" y="3431066"/>
            <a:ext cx="6000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28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0661E-D75C-92F2-35DA-1249E2AD906E}"/>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34166F3A-8C6B-90A2-F093-4D130C4220EF}"/>
              </a:ext>
            </a:extLst>
          </p:cNvPr>
          <p:cNvSpPr txBox="1">
            <a:spLocks noChangeArrowheads="1"/>
          </p:cNvSpPr>
          <p:nvPr/>
        </p:nvSpPr>
        <p:spPr>
          <a:xfrm>
            <a:off x="0" y="349376"/>
            <a:ext cx="11761939" cy="1062615"/>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just"/>
            <a:r>
              <a:rPr lang="ru-RU" altLang="ru-RU" sz="2800" b="0" dirty="0">
                <a:solidFill>
                  <a:schemeClr val="tx1"/>
                </a:solidFill>
                <a:latin typeface="Times New Roman" panose="02020603050405020304" pitchFamily="18" charset="0"/>
                <a:cs typeface="Times New Roman" panose="02020603050405020304" pitchFamily="18" charset="0"/>
              </a:rPr>
              <a:t>	На свойстве медианы прямоугольного треугольника основано строение открывающихся дверей в некоторых автобусах.</a:t>
            </a:r>
          </a:p>
        </p:txBody>
      </p:sp>
      <p:pic>
        <p:nvPicPr>
          <p:cNvPr id="8" name="Рисунок 7" descr="Изображение выглядит как линия, диаграмма, График&#10;&#10;Содержимое, созданное искусственным интеллектом, может быть неверным.">
            <a:extLst>
              <a:ext uri="{FF2B5EF4-FFF2-40B4-BE49-F238E27FC236}">
                <a16:creationId xmlns:a16="http://schemas.microsoft.com/office/drawing/2014/main" id="{EF37146E-B31F-0096-DDE1-27DF774B9FD0}"/>
              </a:ext>
            </a:extLst>
          </p:cNvPr>
          <p:cNvPicPr>
            <a:picLocks noChangeAspect="1"/>
          </p:cNvPicPr>
          <p:nvPr/>
        </p:nvPicPr>
        <p:blipFill>
          <a:blip r:embed="rId3"/>
          <a:stretch>
            <a:fillRect/>
          </a:stretch>
        </p:blipFill>
        <p:spPr>
          <a:xfrm>
            <a:off x="2640458" y="1386528"/>
            <a:ext cx="6328178" cy="3740406"/>
          </a:xfrm>
          <a:prstGeom prst="rect">
            <a:avLst/>
          </a:prstGeom>
        </p:spPr>
      </p:pic>
      <p:sp>
        <p:nvSpPr>
          <p:cNvPr id="2" name="Rectangle 2">
            <a:extLst>
              <a:ext uri="{FF2B5EF4-FFF2-40B4-BE49-F238E27FC236}">
                <a16:creationId xmlns:a16="http://schemas.microsoft.com/office/drawing/2014/main" id="{0D56B214-7285-113E-7829-A6FEC4D2B9AF}"/>
              </a:ext>
            </a:extLst>
          </p:cNvPr>
          <p:cNvSpPr txBox="1">
            <a:spLocks noChangeArrowheads="1"/>
          </p:cNvSpPr>
          <p:nvPr/>
        </p:nvSpPr>
        <p:spPr>
          <a:xfrm>
            <a:off x="0" y="5284631"/>
            <a:ext cx="11761939" cy="1062615"/>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just"/>
            <a:r>
              <a:rPr lang="ru-RU" altLang="ru-RU" sz="2800" b="0" dirty="0">
                <a:solidFill>
                  <a:schemeClr val="tx1"/>
                </a:solidFill>
                <a:latin typeface="Times New Roman" panose="02020603050405020304" pitchFamily="18" charset="0"/>
                <a:cs typeface="Times New Roman" panose="02020603050405020304" pitchFamily="18" charset="0"/>
              </a:rPr>
              <a:t>	Это можно проиллюстрировать в программе </a:t>
            </a:r>
            <a:r>
              <a:rPr lang="en-US" altLang="ru-RU" sz="2800" b="0" dirty="0">
                <a:solidFill>
                  <a:schemeClr val="tx1"/>
                </a:solidFill>
                <a:latin typeface="Times New Roman" panose="02020603050405020304" pitchFamily="18" charset="0"/>
                <a:cs typeface="Times New Roman" panose="02020603050405020304" pitchFamily="18" charset="0"/>
              </a:rPr>
              <a:t>GeoGebra</a:t>
            </a:r>
            <a:r>
              <a:rPr lang="ru-RU" altLang="ru-RU" sz="2800" b="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99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D6098-CFA7-DD8A-BF0C-69B45BF139BA}"/>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53F3EC1B-00AE-2F40-E1DE-C1C0A516A1A7}"/>
              </a:ext>
            </a:extLst>
          </p:cNvPr>
          <p:cNvSpPr txBox="1">
            <a:spLocks noChangeArrowheads="1"/>
          </p:cNvSpPr>
          <p:nvPr/>
        </p:nvSpPr>
        <p:spPr>
          <a:xfrm>
            <a:off x="0" y="815240"/>
            <a:ext cx="11761939" cy="1062615"/>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just"/>
            <a:r>
              <a:rPr lang="ru-RU" altLang="ru-RU" sz="2800" b="0" dirty="0">
                <a:solidFill>
                  <a:schemeClr val="tx1"/>
                </a:solidFill>
                <a:latin typeface="Times New Roman" panose="02020603050405020304" pitchFamily="18" charset="0"/>
                <a:cs typeface="Times New Roman" panose="02020603050405020304" pitchFamily="18" charset="0"/>
              </a:rPr>
              <a:t>	Зона безопасности для пассажиров автобуса при открывании дверей ограничена двумя дугами астроиды.</a:t>
            </a:r>
          </a:p>
        </p:txBody>
      </p:sp>
      <p:pic>
        <p:nvPicPr>
          <p:cNvPr id="3" name="Рисунок 2" descr="Изображение выглядит как линия&#10;&#10;Содержимое, созданное искусственным интеллектом, может быть неверным.">
            <a:extLst>
              <a:ext uri="{FF2B5EF4-FFF2-40B4-BE49-F238E27FC236}">
                <a16:creationId xmlns:a16="http://schemas.microsoft.com/office/drawing/2014/main" id="{BE7C4F9E-419C-2EC5-D6C0-7318D19271BB}"/>
              </a:ext>
            </a:extLst>
          </p:cNvPr>
          <p:cNvPicPr>
            <a:picLocks noChangeAspect="1"/>
          </p:cNvPicPr>
          <p:nvPr/>
        </p:nvPicPr>
        <p:blipFill>
          <a:blip r:embed="rId3"/>
          <a:stretch>
            <a:fillRect/>
          </a:stretch>
        </p:blipFill>
        <p:spPr>
          <a:xfrm>
            <a:off x="2166717" y="2120728"/>
            <a:ext cx="7428503" cy="4317649"/>
          </a:xfrm>
          <a:prstGeom prst="rect">
            <a:avLst/>
          </a:prstGeom>
        </p:spPr>
      </p:pic>
    </p:spTree>
    <p:extLst>
      <p:ext uri="{BB962C8B-B14F-4D97-AF65-F5344CB8AC3E}">
        <p14:creationId xmlns:p14="http://schemas.microsoft.com/office/powerpoint/2010/main" val="193502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9F6F3-4921-8FDB-A574-4FAF749B62C1}"/>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F352F00A-242D-F377-AB1D-7E01BCB982E1}"/>
              </a:ext>
            </a:extLst>
          </p:cNvPr>
          <p:cNvSpPr>
            <a:spLocks noGrp="1" noChangeArrowheads="1"/>
          </p:cNvSpPr>
          <p:nvPr>
            <p:ph type="title"/>
          </p:nvPr>
        </p:nvSpPr>
        <p:spPr>
          <a:xfrm>
            <a:off x="0" y="176063"/>
            <a:ext cx="9958192" cy="888649"/>
          </a:xfrm>
        </p:spPr>
        <p:txBody>
          <a:bodyPr>
            <a:noAutofit/>
          </a:bodyPr>
          <a:lstStyle/>
          <a:p>
            <a:pPr algn="just"/>
            <a:r>
              <a:rPr lang="en-US" altLang="ru-RU" sz="2800" b="0" dirty="0">
                <a:solidFill>
                  <a:schemeClr val="tx1"/>
                </a:solidFill>
                <a:latin typeface="Times New Roman" panose="02020603050405020304" pitchFamily="18" charset="0"/>
                <a:cs typeface="Times New Roman" panose="02020603050405020304" pitchFamily="18" charset="0"/>
              </a:rPr>
              <a:t>	</a:t>
            </a:r>
            <a:r>
              <a:rPr lang="ru-RU" altLang="ru-RU" sz="2800" b="0" dirty="0">
                <a:solidFill>
                  <a:srgbClr val="FF0000"/>
                </a:solidFill>
                <a:latin typeface="Times New Roman" panose="02020603050405020304" pitchFamily="18" charset="0"/>
                <a:cs typeface="Times New Roman" panose="02020603050405020304" pitchFamily="18" charset="0"/>
              </a:rPr>
              <a:t>Вопрос. </a:t>
            </a:r>
            <a:r>
              <a:rPr lang="ru-RU" altLang="ru-RU" sz="2800" b="0" dirty="0">
                <a:solidFill>
                  <a:schemeClr val="tx1"/>
                </a:solidFill>
                <a:latin typeface="Times New Roman" panose="02020603050405020304" pitchFamily="18" charset="0"/>
                <a:cs typeface="Times New Roman" panose="02020603050405020304" pitchFamily="18" charset="0"/>
              </a:rPr>
              <a:t>По какой кривой должны двигаться концы отрезка, чтобы его середина двигалась по прямой?</a:t>
            </a:r>
          </a:p>
        </p:txBody>
      </p:sp>
      <p:sp>
        <p:nvSpPr>
          <p:cNvPr id="7" name="Rectangle 2">
            <a:extLst>
              <a:ext uri="{FF2B5EF4-FFF2-40B4-BE49-F238E27FC236}">
                <a16:creationId xmlns:a16="http://schemas.microsoft.com/office/drawing/2014/main" id="{6BF3853E-CB67-8565-ADE4-7C62E2CC728D}"/>
              </a:ext>
            </a:extLst>
          </p:cNvPr>
          <p:cNvSpPr txBox="1">
            <a:spLocks noChangeArrowheads="1"/>
          </p:cNvSpPr>
          <p:nvPr/>
        </p:nvSpPr>
        <p:spPr>
          <a:xfrm>
            <a:off x="0" y="1064712"/>
            <a:ext cx="11761939" cy="1062615"/>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just"/>
            <a:r>
              <a:rPr lang="ru-RU" altLang="ru-RU" sz="2800" b="0" dirty="0">
                <a:solidFill>
                  <a:schemeClr val="tx1"/>
                </a:solidFill>
                <a:latin typeface="Times New Roman" panose="02020603050405020304" pitchFamily="18" charset="0"/>
                <a:cs typeface="Times New Roman" panose="02020603050405020304" pitchFamily="18" charset="0"/>
              </a:rPr>
              <a:t>	</a:t>
            </a:r>
            <a:r>
              <a:rPr lang="ru-RU" altLang="ru-RU" sz="2800" b="0" dirty="0">
                <a:solidFill>
                  <a:srgbClr val="FF0000"/>
                </a:solidFill>
                <a:latin typeface="Times New Roman" panose="02020603050405020304" pitchFamily="18" charset="0"/>
                <a:cs typeface="Times New Roman" panose="02020603050405020304" pitchFamily="18" charset="0"/>
              </a:rPr>
              <a:t>Ответ.</a:t>
            </a:r>
            <a:r>
              <a:rPr lang="ru-RU" altLang="ru-RU" sz="2800" b="0" dirty="0">
                <a:solidFill>
                  <a:schemeClr val="tx1"/>
                </a:solidFill>
                <a:latin typeface="Times New Roman" panose="02020603050405020304" pitchFamily="18" charset="0"/>
                <a:cs typeface="Times New Roman" panose="02020603050405020304" pitchFamily="18" charset="0"/>
              </a:rPr>
              <a:t> Пример такой кривой показан на рисунке. В компьютерной программе </a:t>
            </a:r>
            <a:r>
              <a:rPr lang="en-US" altLang="ru-RU" sz="2800" b="0" dirty="0">
                <a:solidFill>
                  <a:schemeClr val="tx1"/>
                </a:solidFill>
                <a:latin typeface="Times New Roman" panose="02020603050405020304" pitchFamily="18" charset="0"/>
                <a:cs typeface="Times New Roman" panose="02020603050405020304" pitchFamily="18" charset="0"/>
              </a:rPr>
              <a:t>GeoGebra </a:t>
            </a:r>
            <a:r>
              <a:rPr lang="ru-RU" altLang="ru-RU" sz="2800" b="0" dirty="0">
                <a:solidFill>
                  <a:schemeClr val="tx1"/>
                </a:solidFill>
                <a:latin typeface="Times New Roman" panose="02020603050405020304" pitchFamily="18" charset="0"/>
                <a:cs typeface="Times New Roman" panose="02020603050405020304" pitchFamily="18" charset="0"/>
              </a:rPr>
              <a:t>можно убедиться, что середина </a:t>
            </a:r>
            <a:r>
              <a:rPr lang="en-US" altLang="ru-RU" sz="2800" b="0" i="1" dirty="0">
                <a:solidFill>
                  <a:schemeClr val="tx1"/>
                </a:solidFill>
                <a:latin typeface="Times New Roman" panose="02020603050405020304" pitchFamily="18" charset="0"/>
                <a:cs typeface="Times New Roman" panose="02020603050405020304" pitchFamily="18" charset="0"/>
              </a:rPr>
              <a:t>C </a:t>
            </a:r>
            <a:r>
              <a:rPr lang="ru-RU" altLang="ru-RU" sz="2800" b="0" dirty="0">
                <a:solidFill>
                  <a:schemeClr val="tx1"/>
                </a:solidFill>
                <a:latin typeface="Times New Roman" panose="02020603050405020304" pitchFamily="18" charset="0"/>
                <a:cs typeface="Times New Roman" panose="02020603050405020304" pitchFamily="18" charset="0"/>
              </a:rPr>
              <a:t>отрезка </a:t>
            </a:r>
            <a:r>
              <a:rPr lang="en-US" altLang="ru-RU" sz="2800" b="0" i="1" dirty="0">
                <a:solidFill>
                  <a:schemeClr val="tx1"/>
                </a:solidFill>
                <a:latin typeface="Times New Roman" panose="02020603050405020304" pitchFamily="18" charset="0"/>
                <a:cs typeface="Times New Roman" panose="02020603050405020304" pitchFamily="18" charset="0"/>
              </a:rPr>
              <a:t>AB </a:t>
            </a:r>
            <a:r>
              <a:rPr lang="ru-RU" altLang="ru-RU" sz="2800" b="0" dirty="0">
                <a:solidFill>
                  <a:schemeClr val="tx1"/>
                </a:solidFill>
                <a:latin typeface="Times New Roman" panose="02020603050405020304" pitchFamily="18" charset="0"/>
                <a:cs typeface="Times New Roman" panose="02020603050405020304" pitchFamily="18" charset="0"/>
              </a:rPr>
              <a:t>движется по прямой.</a:t>
            </a:r>
          </a:p>
        </p:txBody>
      </p:sp>
      <p:pic>
        <p:nvPicPr>
          <p:cNvPr id="8" name="Рисунок 7" descr="Изображение выглядит как линия, диаграмма, График, оригами&#10;&#10;Содержимое, созданное искусственным интеллектом, может быть неверным.">
            <a:extLst>
              <a:ext uri="{FF2B5EF4-FFF2-40B4-BE49-F238E27FC236}">
                <a16:creationId xmlns:a16="http://schemas.microsoft.com/office/drawing/2014/main" id="{50D20282-06F8-AA25-02F4-370BF2A92B75}"/>
              </a:ext>
            </a:extLst>
          </p:cNvPr>
          <p:cNvPicPr>
            <a:picLocks noChangeAspect="1"/>
          </p:cNvPicPr>
          <p:nvPr/>
        </p:nvPicPr>
        <p:blipFill>
          <a:blip r:embed="rId3"/>
          <a:stretch>
            <a:fillRect/>
          </a:stretch>
        </p:blipFill>
        <p:spPr>
          <a:xfrm>
            <a:off x="2214469" y="2127327"/>
            <a:ext cx="7555834" cy="3724203"/>
          </a:xfrm>
          <a:prstGeom prst="rect">
            <a:avLst/>
          </a:prstGeom>
        </p:spPr>
      </p:pic>
      <p:sp>
        <p:nvSpPr>
          <p:cNvPr id="2" name="Rectangle 2">
            <a:extLst>
              <a:ext uri="{FF2B5EF4-FFF2-40B4-BE49-F238E27FC236}">
                <a16:creationId xmlns:a16="http://schemas.microsoft.com/office/drawing/2014/main" id="{ECF3C47A-A2AB-6680-FCE5-AA60461693F2}"/>
              </a:ext>
            </a:extLst>
          </p:cNvPr>
          <p:cNvSpPr txBox="1">
            <a:spLocks noChangeArrowheads="1"/>
          </p:cNvSpPr>
          <p:nvPr/>
        </p:nvSpPr>
        <p:spPr>
          <a:xfrm>
            <a:off x="0" y="5619322"/>
            <a:ext cx="11761939" cy="1062615"/>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just"/>
            <a:r>
              <a:rPr lang="ru-RU" altLang="ru-RU" sz="2800" b="0" dirty="0">
                <a:solidFill>
                  <a:schemeClr val="tx1"/>
                </a:solidFill>
                <a:latin typeface="Times New Roman" panose="02020603050405020304" pitchFamily="18" charset="0"/>
                <a:cs typeface="Times New Roman" panose="02020603050405020304" pitchFamily="18" charset="0"/>
              </a:rPr>
              <a:t>	Далее мы установим эту кривую.</a:t>
            </a:r>
          </a:p>
        </p:txBody>
      </p:sp>
    </p:spTree>
    <p:extLst>
      <p:ext uri="{BB962C8B-B14F-4D97-AF65-F5344CB8AC3E}">
        <p14:creationId xmlns:p14="http://schemas.microsoft.com/office/powerpoint/2010/main" val="98189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5785E257-F5E9-4298-8005-35D326F2D3D9}"/>
              </a:ext>
            </a:extLst>
          </p:cNvPr>
          <p:cNvSpPr>
            <a:spLocks noGrp="1" noChangeArrowheads="1"/>
          </p:cNvSpPr>
          <p:nvPr>
            <p:ph type="title"/>
          </p:nvPr>
        </p:nvSpPr>
        <p:spPr>
          <a:xfrm>
            <a:off x="2209800" y="19372"/>
            <a:ext cx="7772400" cy="457200"/>
          </a:xfrm>
        </p:spPr>
        <p:txBody>
          <a:bodyPr>
            <a:noAutofit/>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ЦИКЛОИДА</a:t>
            </a:r>
          </a:p>
        </p:txBody>
      </p:sp>
      <p:sp>
        <p:nvSpPr>
          <p:cNvPr id="339971" name="Text Box 3">
            <a:extLst>
              <a:ext uri="{FF2B5EF4-FFF2-40B4-BE49-F238E27FC236}">
                <a16:creationId xmlns:a16="http://schemas.microsoft.com/office/drawing/2014/main" id="{58474626-0D47-492C-AED1-867D31832584}"/>
              </a:ext>
            </a:extLst>
          </p:cNvPr>
          <p:cNvSpPr txBox="1">
            <a:spLocks noChangeArrowheads="1"/>
          </p:cNvSpPr>
          <p:nvPr/>
        </p:nvSpPr>
        <p:spPr bwMode="auto">
          <a:xfrm>
            <a:off x="0" y="476673"/>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800"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Кривая, которую описывает точка, закрепленная на окружности, катящейся по прямой, называется</a:t>
            </a:r>
            <a:r>
              <a:rPr lang="ru-RU" altLang="ru-RU" sz="2800" dirty="0">
                <a:solidFill>
                  <a:schemeClr val="accent1"/>
                </a:solidFill>
                <a:latin typeface="Times New Roman" panose="02020603050405020304" pitchFamily="18" charset="0"/>
                <a:cs typeface="Times New Roman" panose="02020603050405020304" pitchFamily="18" charset="0"/>
              </a:rPr>
              <a:t> </a:t>
            </a:r>
            <a:r>
              <a:rPr lang="ru-RU" altLang="ru-RU" sz="2800" dirty="0">
                <a:solidFill>
                  <a:srgbClr val="FF3300"/>
                </a:solidFill>
                <a:latin typeface="Times New Roman" panose="02020603050405020304" pitchFamily="18" charset="0"/>
                <a:cs typeface="Times New Roman" panose="02020603050405020304" pitchFamily="18" charset="0"/>
              </a:rPr>
              <a:t>циклоидой</a:t>
            </a:r>
            <a:r>
              <a:rPr lang="ru-RU" altLang="ru-RU" sz="2800" dirty="0">
                <a:latin typeface="Times New Roman" panose="02020603050405020304" pitchFamily="18" charset="0"/>
                <a:cs typeface="Times New Roman" panose="02020603050405020304" pitchFamily="18" charset="0"/>
              </a:rPr>
              <a:t>.</a:t>
            </a:r>
          </a:p>
        </p:txBody>
      </p:sp>
      <p:sp>
        <p:nvSpPr>
          <p:cNvPr id="2" name="Text Box 2053">
            <a:extLst>
              <a:ext uri="{FF2B5EF4-FFF2-40B4-BE49-F238E27FC236}">
                <a16:creationId xmlns:a16="http://schemas.microsoft.com/office/drawing/2014/main" id="{5B1F73C7-CF42-310F-0997-91EDA4588F60}"/>
              </a:ext>
            </a:extLst>
          </p:cNvPr>
          <p:cNvSpPr txBox="1">
            <a:spLocks noChangeArrowheads="1"/>
          </p:cNvSpPr>
          <p:nvPr/>
        </p:nvSpPr>
        <p:spPr bwMode="auto">
          <a:xfrm>
            <a:off x="5807968" y="1537488"/>
            <a:ext cx="612933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800"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Первым, кто  стал  изучать  циклоиду, был Галилео Галилей (1564 – 1642). Он же придумал и ее название.</a:t>
            </a:r>
          </a:p>
        </p:txBody>
      </p:sp>
      <p:pic>
        <p:nvPicPr>
          <p:cNvPr id="3" name="Picture 7" descr="C:\Documents and Settings\Администратор\Мои документы\VOL\Презентации\Вводный курс\Галилей.jpg">
            <a:extLst>
              <a:ext uri="{FF2B5EF4-FFF2-40B4-BE49-F238E27FC236}">
                <a16:creationId xmlns:a16="http://schemas.microsoft.com/office/drawing/2014/main" id="{668F1AD0-4976-B257-3418-E9D685B24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41" y="1430780"/>
            <a:ext cx="4716016" cy="53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053">
            <a:extLst>
              <a:ext uri="{FF2B5EF4-FFF2-40B4-BE49-F238E27FC236}">
                <a16:creationId xmlns:a16="http://schemas.microsoft.com/office/drawing/2014/main" id="{1406873B-0330-CA88-BB28-EA9762334B92}"/>
              </a:ext>
            </a:extLst>
          </p:cNvPr>
          <p:cNvSpPr txBox="1">
            <a:spLocks noChangeArrowheads="1"/>
          </p:cNvSpPr>
          <p:nvPr/>
        </p:nvSpPr>
        <p:spPr bwMode="auto">
          <a:xfrm>
            <a:off x="5951984" y="3861048"/>
            <a:ext cx="58851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800"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Небольшой фильм о циклоиде можно посмотреть на сайте </a:t>
            </a:r>
            <a:r>
              <a:rPr lang="en-US" altLang="ru-RU" sz="2800" dirty="0">
                <a:solidFill>
                  <a:srgbClr val="FF3300"/>
                </a:solidFill>
                <a:latin typeface="Times New Roman" panose="02020603050405020304" pitchFamily="18" charset="0"/>
                <a:cs typeface="Times New Roman" panose="02020603050405020304" pitchFamily="18" charset="0"/>
              </a:rPr>
              <a:t>https://etudes.ru</a:t>
            </a:r>
            <a:endParaRPr lang="ru-RU" alt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074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2" name="Picture 4">
            <a:extLst>
              <a:ext uri="{FF2B5EF4-FFF2-40B4-BE49-F238E27FC236}">
                <a16:creationId xmlns:a16="http://schemas.microsoft.com/office/drawing/2014/main" id="{78BFE8F3-A841-4BAD-AC91-C947620F0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18" y="2708970"/>
            <a:ext cx="7888288"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9973" name="Text Box 5">
            <a:extLst>
              <a:ext uri="{FF2B5EF4-FFF2-40B4-BE49-F238E27FC236}">
                <a16:creationId xmlns:a16="http://schemas.microsoft.com/office/drawing/2014/main" id="{15CC5033-5B74-4EC0-BA1B-F2AC5F90F652}"/>
              </a:ext>
            </a:extLst>
          </p:cNvPr>
          <p:cNvSpPr txBox="1">
            <a:spLocks noChangeArrowheads="1"/>
          </p:cNvSpPr>
          <p:nvPr/>
        </p:nvSpPr>
        <p:spPr bwMode="auto">
          <a:xfrm>
            <a:off x="0" y="751344"/>
            <a:ext cx="12192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t>	</a:t>
            </a:r>
            <a:r>
              <a:rPr lang="ru-RU" altLang="ru-RU" sz="2800" dirty="0">
                <a:latin typeface="Times New Roman" panose="02020603050405020304" pitchFamily="18" charset="0"/>
                <a:cs typeface="Times New Roman" panose="02020603050405020304" pitchFamily="18" charset="0"/>
              </a:rPr>
              <a:t>Для изображения циклоиды отложим на прямой отрезок </a:t>
            </a:r>
            <a:r>
              <a:rPr lang="ru-RU" altLang="ru-RU" sz="2800" i="1" dirty="0">
                <a:latin typeface="Times New Roman" panose="02020603050405020304" pitchFamily="18" charset="0"/>
                <a:cs typeface="Times New Roman" panose="02020603050405020304" pitchFamily="18" charset="0"/>
              </a:rPr>
              <a:t>АВ</a:t>
            </a:r>
            <a:r>
              <a:rPr lang="ru-RU" altLang="ru-RU" sz="2800" dirty="0">
                <a:latin typeface="Times New Roman" panose="02020603050405020304" pitchFamily="18" charset="0"/>
                <a:cs typeface="Times New Roman" panose="02020603050405020304" pitchFamily="18" charset="0"/>
              </a:rPr>
              <a:t>, равный длине окружности, т.е. </a:t>
            </a:r>
            <a:r>
              <a:rPr lang="ru-RU" altLang="ru-RU" sz="2800" i="1" dirty="0">
                <a:latin typeface="Times New Roman" panose="02020603050405020304" pitchFamily="18" charset="0"/>
                <a:cs typeface="Times New Roman" panose="02020603050405020304" pitchFamily="18" charset="0"/>
              </a:rPr>
              <a:t>АВ</a:t>
            </a:r>
            <a:r>
              <a:rPr lang="ru-RU" altLang="ru-RU" sz="2800" dirty="0">
                <a:latin typeface="Times New Roman" panose="02020603050405020304" pitchFamily="18" charset="0"/>
                <a:cs typeface="Times New Roman" panose="02020603050405020304" pitchFamily="18" charset="0"/>
              </a:rPr>
              <a:t> = 2</a:t>
            </a:r>
            <a:r>
              <a:rPr lang="en-US" altLang="ru-RU" sz="2800" dirty="0">
                <a:latin typeface="Times New Roman" panose="02020603050405020304" pitchFamily="18" charset="0"/>
                <a:cs typeface="Times New Roman" panose="02020603050405020304" pitchFamily="18" charset="0"/>
              </a:rPr>
              <a:t>π</a:t>
            </a:r>
            <a:r>
              <a:rPr lang="en-US" altLang="ru-RU" sz="2800" i="1" dirty="0">
                <a:latin typeface="Times New Roman" panose="02020603050405020304" pitchFamily="18" charset="0"/>
                <a:cs typeface="Times New Roman" panose="02020603050405020304" pitchFamily="18" charset="0"/>
              </a:rPr>
              <a:t>R</a:t>
            </a:r>
            <a:r>
              <a:rPr lang="ru-RU" altLang="ru-RU" sz="2800" dirty="0">
                <a:latin typeface="Times New Roman" panose="02020603050405020304" pitchFamily="18" charset="0"/>
                <a:cs typeface="Times New Roman" panose="02020603050405020304" pitchFamily="18" charset="0"/>
              </a:rPr>
              <a:t>. Разделим этот отрезок на 8 равных частей точками </a:t>
            </a:r>
            <a:r>
              <a:rPr lang="ru-RU" altLang="ru-RU" sz="2800" i="1" dirty="0">
                <a:latin typeface="Times New Roman" panose="02020603050405020304" pitchFamily="18" charset="0"/>
                <a:cs typeface="Times New Roman" panose="02020603050405020304" pitchFamily="18" charset="0"/>
              </a:rPr>
              <a:t>А</a:t>
            </a:r>
            <a:r>
              <a:rPr lang="ru-RU" altLang="ru-RU" sz="2800" baseline="-30000" dirty="0">
                <a:latin typeface="Times New Roman" panose="02020603050405020304" pitchFamily="18" charset="0"/>
                <a:cs typeface="Times New Roman" panose="02020603050405020304" pitchFamily="18" charset="0"/>
              </a:rPr>
              <a:t>1</a:t>
            </a:r>
            <a:r>
              <a:rPr lang="ru-RU" altLang="ru-RU" sz="2800" dirty="0">
                <a:latin typeface="Times New Roman" panose="02020603050405020304" pitchFamily="18" charset="0"/>
                <a:cs typeface="Times New Roman" panose="02020603050405020304" pitchFamily="18" charset="0"/>
              </a:rPr>
              <a:t>,</a:t>
            </a:r>
            <a:r>
              <a:rPr lang="ru-RU" altLang="ru-RU" sz="2800" i="1"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a:t>
            </a:r>
            <a:r>
              <a:rPr lang="ru-RU" altLang="ru-RU" sz="2800" i="1" dirty="0">
                <a:latin typeface="Times New Roman" panose="02020603050405020304" pitchFamily="18" charset="0"/>
                <a:cs typeface="Times New Roman" panose="02020603050405020304" pitchFamily="18" charset="0"/>
              </a:rPr>
              <a:t> А</a:t>
            </a:r>
            <a:r>
              <a:rPr lang="ru-RU" altLang="ru-RU" sz="2800" baseline="-30000" dirty="0">
                <a:latin typeface="Times New Roman" panose="02020603050405020304" pitchFamily="18" charset="0"/>
                <a:cs typeface="Times New Roman" panose="02020603050405020304" pitchFamily="18" charset="0"/>
              </a:rPr>
              <a:t>8</a:t>
            </a:r>
            <a:r>
              <a:rPr lang="ru-RU" altLang="ru-RU" sz="2800" i="1" dirty="0">
                <a:latin typeface="Times New Roman" panose="02020603050405020304" pitchFamily="18" charset="0"/>
                <a:cs typeface="Times New Roman" panose="02020603050405020304" pitchFamily="18" charset="0"/>
              </a:rPr>
              <a:t>=В.</a:t>
            </a:r>
            <a:r>
              <a:rPr lang="ru-RU" altLang="ru-RU" sz="2800" dirty="0">
                <a:latin typeface="Times New Roman" panose="02020603050405020304" pitchFamily="18" charset="0"/>
                <a:cs typeface="Times New Roman" panose="02020603050405020304" pitchFamily="18" charset="0"/>
              </a:rPr>
              <a:t> Выясните, где будет находится отмеченная точка </a:t>
            </a:r>
            <a:r>
              <a:rPr lang="en-US" altLang="ru-RU" sz="2800" i="1" dirty="0">
                <a:latin typeface="Times New Roman" panose="02020603050405020304" pitchFamily="18" charset="0"/>
                <a:cs typeface="Times New Roman" panose="02020603050405020304" pitchFamily="18" charset="0"/>
              </a:rPr>
              <a:t>A</a:t>
            </a:r>
            <a:r>
              <a:rPr lang="ru-RU" altLang="ru-RU" sz="2800" dirty="0">
                <a:latin typeface="Times New Roman" panose="02020603050405020304" pitchFamily="18" charset="0"/>
                <a:cs typeface="Times New Roman" panose="02020603050405020304" pitchFamily="18" charset="0"/>
              </a:rPr>
              <a:t>, когда окружность, катящаяся по прямой, достигнет точки </a:t>
            </a:r>
            <a:r>
              <a:rPr lang="en-US" altLang="ru-RU" sz="2800" i="1" dirty="0">
                <a:latin typeface="Times New Roman" panose="02020603050405020304" pitchFamily="18" charset="0"/>
                <a:cs typeface="Times New Roman" panose="02020603050405020304" pitchFamily="18" charset="0"/>
              </a:rPr>
              <a:t>B</a:t>
            </a:r>
            <a:r>
              <a:rPr lang="ru-RU" altLang="ru-RU" sz="2800" dirty="0">
                <a:latin typeface="Times New Roman" panose="02020603050405020304" pitchFamily="18" charset="0"/>
                <a:cs typeface="Times New Roman" panose="02020603050405020304" pitchFamily="18" charset="0"/>
              </a:rPr>
              <a:t>?</a:t>
            </a:r>
          </a:p>
        </p:txBody>
      </p:sp>
      <p:pic>
        <p:nvPicPr>
          <p:cNvPr id="339974" name="Picture 6">
            <a:extLst>
              <a:ext uri="{FF2B5EF4-FFF2-40B4-BE49-F238E27FC236}">
                <a16:creationId xmlns:a16="http://schemas.microsoft.com/office/drawing/2014/main" id="{B2E08C28-ED85-42D8-B0F6-E44B140FF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18" y="2708970"/>
            <a:ext cx="8208963"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5F474273-3DDC-1642-625F-1C802772879F}"/>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1</a:t>
            </a:r>
          </a:p>
        </p:txBody>
      </p:sp>
    </p:spTree>
    <p:extLst>
      <p:ext uri="{BB962C8B-B14F-4D97-AF65-F5344CB8AC3E}">
        <p14:creationId xmlns:p14="http://schemas.microsoft.com/office/powerpoint/2010/main" val="237619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39974"/>
                                        </p:tgtEl>
                                        <p:attrNameLst>
                                          <p:attrName>style.visibility</p:attrName>
                                        </p:attrNameLst>
                                      </p:cBhvr>
                                      <p:to>
                                        <p:strVal val="visible"/>
                                      </p:to>
                                    </p:set>
                                    <p:animEffect transition="in" filter="wipe(left)">
                                      <p:cBhvr>
                                        <p:cTn id="7" dur="500"/>
                                        <p:tgtEl>
                                          <p:spTgt spid="339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006B04CA-16DD-4C31-98EF-F2E70B13884B}"/>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2</a:t>
            </a:r>
          </a:p>
        </p:txBody>
      </p:sp>
      <p:sp>
        <p:nvSpPr>
          <p:cNvPr id="286725" name="Text Box 5">
            <a:extLst>
              <a:ext uri="{FF2B5EF4-FFF2-40B4-BE49-F238E27FC236}">
                <a16:creationId xmlns:a16="http://schemas.microsoft.com/office/drawing/2014/main" id="{7F3C1CD5-BC77-4CDF-8A00-83C57FB177BD}"/>
              </a:ext>
            </a:extLst>
          </p:cNvPr>
          <p:cNvSpPr txBox="1">
            <a:spLocks noChangeArrowheads="1"/>
          </p:cNvSpPr>
          <p:nvPr/>
        </p:nvSpPr>
        <p:spPr bwMode="auto">
          <a:xfrm>
            <a:off x="0" y="609601"/>
            <a:ext cx="12192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800" dirty="0"/>
              <a:t>	</a:t>
            </a:r>
            <a:r>
              <a:rPr lang="ru-RU" altLang="ru-RU" sz="2800" dirty="0">
                <a:latin typeface="Times New Roman" panose="02020603050405020304" pitchFamily="18" charset="0"/>
                <a:cs typeface="Times New Roman" panose="02020603050405020304" pitchFamily="18" charset="0"/>
              </a:rPr>
              <a:t>Где будет находится отмеченная точка </a:t>
            </a:r>
            <a:r>
              <a:rPr lang="en-US" altLang="ru-RU" sz="2800" i="1" dirty="0">
                <a:latin typeface="Times New Roman" panose="02020603050405020304" pitchFamily="18" charset="0"/>
                <a:cs typeface="Times New Roman" panose="02020603050405020304" pitchFamily="18" charset="0"/>
              </a:rPr>
              <a:t>A</a:t>
            </a:r>
            <a:r>
              <a:rPr lang="ru-RU" altLang="ru-RU" sz="2800" dirty="0">
                <a:latin typeface="Times New Roman" panose="02020603050405020304" pitchFamily="18" charset="0"/>
                <a:cs typeface="Times New Roman" panose="02020603050405020304" pitchFamily="18" charset="0"/>
              </a:rPr>
              <a:t>, когда окружность, катящаяся по прямой, достигнет точки: а) </a:t>
            </a:r>
            <a:r>
              <a:rPr lang="en-US" altLang="ru-RU" sz="2800" i="1" dirty="0">
                <a:latin typeface="Times New Roman" panose="02020603050405020304" pitchFamily="18" charset="0"/>
                <a:cs typeface="Times New Roman" panose="02020603050405020304" pitchFamily="18" charset="0"/>
              </a:rPr>
              <a:t>A</a:t>
            </a:r>
            <a:r>
              <a:rPr lang="en-US" altLang="ru-RU" sz="2800" baseline="-25000" dirty="0">
                <a:latin typeface="Times New Roman" panose="02020603050405020304" pitchFamily="18" charset="0"/>
                <a:cs typeface="Times New Roman" panose="02020603050405020304" pitchFamily="18" charset="0"/>
              </a:rPr>
              <a:t>4</a:t>
            </a:r>
            <a:r>
              <a:rPr lang="ru-RU" altLang="ru-RU" sz="2800" dirty="0">
                <a:latin typeface="Times New Roman" panose="02020603050405020304" pitchFamily="18" charset="0"/>
                <a:cs typeface="Times New Roman" panose="02020603050405020304" pitchFamily="18" charset="0"/>
              </a:rPr>
              <a:t>; б) </a:t>
            </a:r>
            <a:r>
              <a:rPr lang="en-US" altLang="ru-RU" sz="2800" i="1" dirty="0">
                <a:latin typeface="Times New Roman" panose="02020603050405020304" pitchFamily="18" charset="0"/>
                <a:cs typeface="Times New Roman" panose="02020603050405020304" pitchFamily="18" charset="0"/>
              </a:rPr>
              <a:t>A</a:t>
            </a:r>
            <a:r>
              <a:rPr lang="en-US" altLang="ru-RU" sz="2800" baseline="-25000" dirty="0">
                <a:latin typeface="Times New Roman" panose="02020603050405020304" pitchFamily="18" charset="0"/>
                <a:cs typeface="Times New Roman" panose="02020603050405020304" pitchFamily="18" charset="0"/>
              </a:rPr>
              <a:t>2</a:t>
            </a:r>
            <a:r>
              <a:rPr lang="en-US" altLang="ru-RU" sz="2800" dirty="0">
                <a:latin typeface="Times New Roman" panose="02020603050405020304" pitchFamily="18" charset="0"/>
                <a:cs typeface="Times New Roman" panose="02020603050405020304" pitchFamily="18" charset="0"/>
              </a:rPr>
              <a:t>; </a:t>
            </a:r>
            <a:r>
              <a:rPr lang="en-US" altLang="ru-RU" sz="2800" baseline="-25000"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в) </a:t>
            </a:r>
            <a:r>
              <a:rPr lang="en-US" altLang="ru-RU" sz="2800" i="1" dirty="0">
                <a:latin typeface="Times New Roman" panose="02020603050405020304" pitchFamily="18" charset="0"/>
                <a:cs typeface="Times New Roman" panose="02020603050405020304" pitchFamily="18" charset="0"/>
              </a:rPr>
              <a:t>A</a:t>
            </a:r>
            <a:r>
              <a:rPr lang="en-US" altLang="ru-RU" sz="2800" baseline="-25000" dirty="0">
                <a:latin typeface="Times New Roman" panose="02020603050405020304" pitchFamily="18" charset="0"/>
                <a:cs typeface="Times New Roman" panose="02020603050405020304" pitchFamily="18" charset="0"/>
              </a:rPr>
              <a:t>6</a:t>
            </a:r>
            <a:r>
              <a:rPr lang="en-US" altLang="ru-RU" sz="2800"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г) </a:t>
            </a:r>
            <a:r>
              <a:rPr lang="en-US" altLang="ru-RU" sz="2800" i="1" dirty="0">
                <a:latin typeface="Times New Roman" panose="02020603050405020304" pitchFamily="18" charset="0"/>
                <a:cs typeface="Times New Roman" panose="02020603050405020304" pitchFamily="18" charset="0"/>
              </a:rPr>
              <a:t>A</a:t>
            </a:r>
            <a:r>
              <a:rPr lang="ru-RU" altLang="ru-RU" sz="2800" baseline="-25000" dirty="0">
                <a:latin typeface="Times New Roman" panose="02020603050405020304" pitchFamily="18" charset="0"/>
                <a:cs typeface="Times New Roman" panose="02020603050405020304" pitchFamily="18" charset="0"/>
              </a:rPr>
              <a:t>1</a:t>
            </a:r>
            <a:r>
              <a:rPr lang="en-US" altLang="ru-RU" sz="2800" dirty="0">
                <a:latin typeface="Times New Roman" panose="02020603050405020304" pitchFamily="18" charset="0"/>
                <a:cs typeface="Times New Roman" panose="02020603050405020304" pitchFamily="18" charset="0"/>
              </a:rPr>
              <a:t>;</a:t>
            </a:r>
            <a:r>
              <a:rPr lang="ru-RU" altLang="ru-RU" sz="2800" dirty="0">
                <a:latin typeface="Times New Roman" panose="02020603050405020304" pitchFamily="18" charset="0"/>
                <a:cs typeface="Times New Roman" panose="02020603050405020304" pitchFamily="18" charset="0"/>
              </a:rPr>
              <a:t> д) </a:t>
            </a:r>
            <a:r>
              <a:rPr lang="en-US" altLang="ru-RU" sz="2800" i="1" dirty="0">
                <a:latin typeface="Times New Roman" panose="02020603050405020304" pitchFamily="18" charset="0"/>
                <a:cs typeface="Times New Roman" panose="02020603050405020304" pitchFamily="18" charset="0"/>
              </a:rPr>
              <a:t>A</a:t>
            </a:r>
            <a:r>
              <a:rPr lang="ru-RU" altLang="ru-RU" sz="2800" baseline="-25000" dirty="0">
                <a:latin typeface="Times New Roman" panose="02020603050405020304" pitchFamily="18" charset="0"/>
                <a:cs typeface="Times New Roman" panose="02020603050405020304" pitchFamily="18" charset="0"/>
              </a:rPr>
              <a:t>3</a:t>
            </a:r>
            <a:r>
              <a:rPr lang="en-US" altLang="ru-RU" sz="2800" dirty="0">
                <a:latin typeface="Times New Roman" panose="02020603050405020304" pitchFamily="18" charset="0"/>
                <a:cs typeface="Times New Roman" panose="02020603050405020304" pitchFamily="18" charset="0"/>
              </a:rPr>
              <a:t>;</a:t>
            </a:r>
            <a:r>
              <a:rPr lang="ru-RU" altLang="ru-RU" sz="2800" dirty="0">
                <a:latin typeface="Times New Roman" panose="02020603050405020304" pitchFamily="18" charset="0"/>
                <a:cs typeface="Times New Roman" panose="02020603050405020304" pitchFamily="18" charset="0"/>
              </a:rPr>
              <a:t> е) </a:t>
            </a:r>
            <a:r>
              <a:rPr lang="en-US" altLang="ru-RU" sz="2800" i="1" dirty="0">
                <a:latin typeface="Times New Roman" panose="02020603050405020304" pitchFamily="18" charset="0"/>
                <a:cs typeface="Times New Roman" panose="02020603050405020304" pitchFamily="18" charset="0"/>
              </a:rPr>
              <a:t>A</a:t>
            </a:r>
            <a:r>
              <a:rPr lang="ru-RU" altLang="ru-RU" sz="2800" baseline="-25000" dirty="0">
                <a:latin typeface="Times New Roman" panose="02020603050405020304" pitchFamily="18" charset="0"/>
                <a:cs typeface="Times New Roman" panose="02020603050405020304" pitchFamily="18" charset="0"/>
              </a:rPr>
              <a:t>5</a:t>
            </a:r>
            <a:r>
              <a:rPr lang="en-US" altLang="ru-RU" sz="2800" dirty="0">
                <a:latin typeface="Times New Roman" panose="02020603050405020304" pitchFamily="18" charset="0"/>
                <a:cs typeface="Times New Roman" panose="02020603050405020304" pitchFamily="18" charset="0"/>
              </a:rPr>
              <a:t>;</a:t>
            </a:r>
            <a:r>
              <a:rPr lang="ru-RU" altLang="ru-RU" sz="2800" dirty="0">
                <a:latin typeface="Times New Roman" panose="02020603050405020304" pitchFamily="18" charset="0"/>
                <a:cs typeface="Times New Roman" panose="02020603050405020304" pitchFamily="18" charset="0"/>
              </a:rPr>
              <a:t> ж) </a:t>
            </a:r>
            <a:r>
              <a:rPr lang="en-US" altLang="ru-RU" sz="2800" i="1" dirty="0">
                <a:latin typeface="Times New Roman" panose="02020603050405020304" pitchFamily="18" charset="0"/>
                <a:cs typeface="Times New Roman" panose="02020603050405020304" pitchFamily="18" charset="0"/>
              </a:rPr>
              <a:t>A</a:t>
            </a:r>
            <a:r>
              <a:rPr lang="ru-RU" altLang="ru-RU" sz="2800" baseline="-25000" dirty="0">
                <a:latin typeface="Times New Roman" panose="02020603050405020304" pitchFamily="18" charset="0"/>
                <a:cs typeface="Times New Roman" panose="02020603050405020304" pitchFamily="18" charset="0"/>
              </a:rPr>
              <a:t>7</a:t>
            </a:r>
            <a:r>
              <a:rPr lang="en-US" altLang="ru-RU" sz="2800" dirty="0">
                <a:latin typeface="Times New Roman" panose="02020603050405020304" pitchFamily="18" charset="0"/>
                <a:cs typeface="Times New Roman" panose="02020603050405020304" pitchFamily="18" charset="0"/>
              </a:rPr>
              <a:t>;</a:t>
            </a:r>
            <a:r>
              <a:rPr lang="ru-RU" altLang="ru-RU" sz="2800" dirty="0">
                <a:latin typeface="Times New Roman" panose="02020603050405020304" pitchFamily="18" charset="0"/>
                <a:cs typeface="Times New Roman" panose="02020603050405020304" pitchFamily="18" charset="0"/>
              </a:rPr>
              <a:t>? (Для указания положения точки используйте направления: восток, запад, север, юг и т. д.)</a:t>
            </a:r>
          </a:p>
        </p:txBody>
      </p:sp>
      <p:pic>
        <p:nvPicPr>
          <p:cNvPr id="286727" name="Picture 7">
            <a:extLst>
              <a:ext uri="{FF2B5EF4-FFF2-40B4-BE49-F238E27FC236}">
                <a16:creationId xmlns:a16="http://schemas.microsoft.com/office/drawing/2014/main" id="{AF3FF21F-DBA1-48B3-8800-17483159E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3048001"/>
            <a:ext cx="8208963"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6742" name="Group 22">
            <a:extLst>
              <a:ext uri="{FF2B5EF4-FFF2-40B4-BE49-F238E27FC236}">
                <a16:creationId xmlns:a16="http://schemas.microsoft.com/office/drawing/2014/main" id="{3EF08944-AF47-4F0B-AE21-1D2AE2572686}"/>
              </a:ext>
            </a:extLst>
          </p:cNvPr>
          <p:cNvGrpSpPr>
            <a:grpSpLocks/>
          </p:cNvGrpSpPr>
          <p:nvPr/>
        </p:nvGrpSpPr>
        <p:grpSpPr bwMode="auto">
          <a:xfrm>
            <a:off x="1752601" y="3048001"/>
            <a:ext cx="8361363" cy="2960688"/>
            <a:chOff x="144" y="1920"/>
            <a:chExt cx="5267" cy="1865"/>
          </a:xfrm>
        </p:grpSpPr>
        <p:pic>
          <p:nvPicPr>
            <p:cNvPr id="286728" name="Picture 8">
              <a:extLst>
                <a:ext uri="{FF2B5EF4-FFF2-40B4-BE49-F238E27FC236}">
                  <a16:creationId xmlns:a16="http://schemas.microsoft.com/office/drawing/2014/main" id="{DD77DB12-7481-4D36-98CF-6F4DBEB66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29" name="Text Box 9">
              <a:extLst>
                <a:ext uri="{FF2B5EF4-FFF2-40B4-BE49-F238E27FC236}">
                  <a16:creationId xmlns:a16="http://schemas.microsoft.com/office/drawing/2014/main" id="{83A7CF61-33DE-4323-994F-EAC3495342CF}"/>
                </a:ext>
              </a:extLst>
            </p:cNvPr>
            <p:cNvSpPr txBox="1">
              <a:spLocks noChangeArrowheads="1"/>
            </p:cNvSpPr>
            <p:nvPr/>
          </p:nvSpPr>
          <p:spPr bwMode="auto">
            <a:xfrm>
              <a:off x="144" y="3552"/>
              <a:ext cx="235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solidFill>
                    <a:srgbClr val="FF3300"/>
                  </a:solidFill>
                </a:rPr>
                <a:t>Ответ: </a:t>
              </a:r>
              <a:r>
                <a:rPr lang="ru-RU" altLang="ru-RU" dirty="0"/>
                <a:t>а) север;</a:t>
              </a:r>
            </a:p>
          </p:txBody>
        </p:sp>
      </p:grpSp>
      <p:grpSp>
        <p:nvGrpSpPr>
          <p:cNvPr id="286743" name="Group 23">
            <a:extLst>
              <a:ext uri="{FF2B5EF4-FFF2-40B4-BE49-F238E27FC236}">
                <a16:creationId xmlns:a16="http://schemas.microsoft.com/office/drawing/2014/main" id="{BE2497DE-F9AB-4E16-A1A2-B36C081B39B0}"/>
              </a:ext>
            </a:extLst>
          </p:cNvPr>
          <p:cNvGrpSpPr>
            <a:grpSpLocks/>
          </p:cNvGrpSpPr>
          <p:nvPr/>
        </p:nvGrpSpPr>
        <p:grpSpPr bwMode="auto">
          <a:xfrm>
            <a:off x="1905001" y="3048001"/>
            <a:ext cx="8208963" cy="2960688"/>
            <a:chOff x="240" y="1920"/>
            <a:chExt cx="5171" cy="1865"/>
          </a:xfrm>
        </p:grpSpPr>
        <p:sp>
          <p:nvSpPr>
            <p:cNvPr id="286730" name="Text Box 10">
              <a:extLst>
                <a:ext uri="{FF2B5EF4-FFF2-40B4-BE49-F238E27FC236}">
                  <a16:creationId xmlns:a16="http://schemas.microsoft.com/office/drawing/2014/main" id="{325F56BE-9B56-49D2-A470-D9258A761490}"/>
                </a:ext>
              </a:extLst>
            </p:cNvPr>
            <p:cNvSpPr txBox="1">
              <a:spLocks noChangeArrowheads="1"/>
            </p:cNvSpPr>
            <p:nvPr/>
          </p:nvSpPr>
          <p:spPr bwMode="auto">
            <a:xfrm>
              <a:off x="1440" y="3552"/>
              <a:ext cx="100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б) запад;</a:t>
              </a:r>
            </a:p>
          </p:txBody>
        </p:sp>
        <p:pic>
          <p:nvPicPr>
            <p:cNvPr id="286736" name="Picture 16">
              <a:extLst>
                <a:ext uri="{FF2B5EF4-FFF2-40B4-BE49-F238E27FC236}">
                  <a16:creationId xmlns:a16="http://schemas.microsoft.com/office/drawing/2014/main" id="{DDE3BBFB-B596-490B-B687-E3E490DBF5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4" name="Group 24">
            <a:extLst>
              <a:ext uri="{FF2B5EF4-FFF2-40B4-BE49-F238E27FC236}">
                <a16:creationId xmlns:a16="http://schemas.microsoft.com/office/drawing/2014/main" id="{4743504C-9536-40C8-9162-A07EE5E09FB3}"/>
              </a:ext>
            </a:extLst>
          </p:cNvPr>
          <p:cNvGrpSpPr>
            <a:grpSpLocks/>
          </p:cNvGrpSpPr>
          <p:nvPr/>
        </p:nvGrpSpPr>
        <p:grpSpPr bwMode="auto">
          <a:xfrm>
            <a:off x="1905001" y="3048001"/>
            <a:ext cx="8208963" cy="2960688"/>
            <a:chOff x="240" y="1920"/>
            <a:chExt cx="5171" cy="1865"/>
          </a:xfrm>
        </p:grpSpPr>
        <p:sp>
          <p:nvSpPr>
            <p:cNvPr id="286731" name="Text Box 11">
              <a:extLst>
                <a:ext uri="{FF2B5EF4-FFF2-40B4-BE49-F238E27FC236}">
                  <a16:creationId xmlns:a16="http://schemas.microsoft.com/office/drawing/2014/main" id="{F17F8F0C-792C-42F5-B24F-E275CA38597C}"/>
                </a:ext>
              </a:extLst>
            </p:cNvPr>
            <p:cNvSpPr txBox="1">
              <a:spLocks noChangeArrowheads="1"/>
            </p:cNvSpPr>
            <p:nvPr/>
          </p:nvSpPr>
          <p:spPr bwMode="auto">
            <a:xfrm>
              <a:off x="2160" y="3552"/>
              <a:ext cx="100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в) восток;</a:t>
              </a:r>
            </a:p>
          </p:txBody>
        </p:sp>
        <p:pic>
          <p:nvPicPr>
            <p:cNvPr id="286737" name="Picture 17">
              <a:extLst>
                <a:ext uri="{FF2B5EF4-FFF2-40B4-BE49-F238E27FC236}">
                  <a16:creationId xmlns:a16="http://schemas.microsoft.com/office/drawing/2014/main" id="{1D8B9C72-D2D7-4006-8CF9-BF62188D2C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5" name="Group 25">
            <a:extLst>
              <a:ext uri="{FF2B5EF4-FFF2-40B4-BE49-F238E27FC236}">
                <a16:creationId xmlns:a16="http://schemas.microsoft.com/office/drawing/2014/main" id="{B97ED8B1-07D2-41D6-8FEC-A88E1EA576FD}"/>
              </a:ext>
            </a:extLst>
          </p:cNvPr>
          <p:cNvGrpSpPr>
            <a:grpSpLocks/>
          </p:cNvGrpSpPr>
          <p:nvPr/>
        </p:nvGrpSpPr>
        <p:grpSpPr bwMode="auto">
          <a:xfrm>
            <a:off x="1905001" y="3048001"/>
            <a:ext cx="8208963" cy="2960688"/>
            <a:chOff x="240" y="1920"/>
            <a:chExt cx="5171" cy="1865"/>
          </a:xfrm>
        </p:grpSpPr>
        <p:sp>
          <p:nvSpPr>
            <p:cNvPr id="286732" name="Text Box 12">
              <a:extLst>
                <a:ext uri="{FF2B5EF4-FFF2-40B4-BE49-F238E27FC236}">
                  <a16:creationId xmlns:a16="http://schemas.microsoft.com/office/drawing/2014/main" id="{46ABA1C6-E115-464A-9C00-BD9AE943ADDA}"/>
                </a:ext>
              </a:extLst>
            </p:cNvPr>
            <p:cNvSpPr txBox="1">
              <a:spLocks noChangeArrowheads="1"/>
            </p:cNvSpPr>
            <p:nvPr/>
          </p:nvSpPr>
          <p:spPr bwMode="auto">
            <a:xfrm>
              <a:off x="3024" y="3552"/>
              <a:ext cx="124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г) юго-запад;</a:t>
              </a:r>
            </a:p>
          </p:txBody>
        </p:sp>
        <p:pic>
          <p:nvPicPr>
            <p:cNvPr id="286738" name="Picture 18">
              <a:extLst>
                <a:ext uri="{FF2B5EF4-FFF2-40B4-BE49-F238E27FC236}">
                  <a16:creationId xmlns:a16="http://schemas.microsoft.com/office/drawing/2014/main" id="{E7C78CAC-F114-4B5C-93AF-94A4569FF7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6" name="Group 26">
            <a:extLst>
              <a:ext uri="{FF2B5EF4-FFF2-40B4-BE49-F238E27FC236}">
                <a16:creationId xmlns:a16="http://schemas.microsoft.com/office/drawing/2014/main" id="{3A61B78D-5645-4163-B361-C1269E7F6A38}"/>
              </a:ext>
            </a:extLst>
          </p:cNvPr>
          <p:cNvGrpSpPr>
            <a:grpSpLocks/>
          </p:cNvGrpSpPr>
          <p:nvPr/>
        </p:nvGrpSpPr>
        <p:grpSpPr bwMode="auto">
          <a:xfrm>
            <a:off x="1905000" y="3048001"/>
            <a:ext cx="8610600" cy="2960688"/>
            <a:chOff x="240" y="1920"/>
            <a:chExt cx="5424" cy="1865"/>
          </a:xfrm>
        </p:grpSpPr>
        <p:sp>
          <p:nvSpPr>
            <p:cNvPr id="286733" name="Text Box 13">
              <a:extLst>
                <a:ext uri="{FF2B5EF4-FFF2-40B4-BE49-F238E27FC236}">
                  <a16:creationId xmlns:a16="http://schemas.microsoft.com/office/drawing/2014/main" id="{27FBA7FB-E666-4C12-86B5-3EA55C092173}"/>
                </a:ext>
              </a:extLst>
            </p:cNvPr>
            <p:cNvSpPr txBox="1">
              <a:spLocks noChangeArrowheads="1"/>
            </p:cNvSpPr>
            <p:nvPr/>
          </p:nvSpPr>
          <p:spPr bwMode="auto">
            <a:xfrm>
              <a:off x="4176" y="3552"/>
              <a:ext cx="148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д) северо-запад;</a:t>
              </a:r>
            </a:p>
          </p:txBody>
        </p:sp>
        <p:pic>
          <p:nvPicPr>
            <p:cNvPr id="286739" name="Picture 19">
              <a:extLst>
                <a:ext uri="{FF2B5EF4-FFF2-40B4-BE49-F238E27FC236}">
                  <a16:creationId xmlns:a16="http://schemas.microsoft.com/office/drawing/2014/main" id="{21FAC36F-DE4E-4DF8-9739-9758CA9124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7" name="Group 27">
            <a:extLst>
              <a:ext uri="{FF2B5EF4-FFF2-40B4-BE49-F238E27FC236}">
                <a16:creationId xmlns:a16="http://schemas.microsoft.com/office/drawing/2014/main" id="{E8BE01AC-63C0-4996-95D4-68E5345B4391}"/>
              </a:ext>
            </a:extLst>
          </p:cNvPr>
          <p:cNvGrpSpPr>
            <a:grpSpLocks/>
          </p:cNvGrpSpPr>
          <p:nvPr/>
        </p:nvGrpSpPr>
        <p:grpSpPr bwMode="auto">
          <a:xfrm>
            <a:off x="1905001" y="3048000"/>
            <a:ext cx="8208963" cy="3417888"/>
            <a:chOff x="240" y="1920"/>
            <a:chExt cx="5171" cy="2153"/>
          </a:xfrm>
        </p:grpSpPr>
        <p:sp>
          <p:nvSpPr>
            <p:cNvPr id="286734" name="Text Box 14">
              <a:extLst>
                <a:ext uri="{FF2B5EF4-FFF2-40B4-BE49-F238E27FC236}">
                  <a16:creationId xmlns:a16="http://schemas.microsoft.com/office/drawing/2014/main" id="{60E351E3-34C3-4C67-945B-C84EDC81BDB5}"/>
                </a:ext>
              </a:extLst>
            </p:cNvPr>
            <p:cNvSpPr txBox="1">
              <a:spLocks noChangeArrowheads="1"/>
            </p:cNvSpPr>
            <p:nvPr/>
          </p:nvSpPr>
          <p:spPr bwMode="auto">
            <a:xfrm>
              <a:off x="720" y="3840"/>
              <a:ext cx="16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е) северо-восток;</a:t>
              </a:r>
            </a:p>
          </p:txBody>
        </p:sp>
        <p:pic>
          <p:nvPicPr>
            <p:cNvPr id="286740" name="Picture 20">
              <a:extLst>
                <a:ext uri="{FF2B5EF4-FFF2-40B4-BE49-F238E27FC236}">
                  <a16:creationId xmlns:a16="http://schemas.microsoft.com/office/drawing/2014/main" id="{D68C8406-BC75-428F-89C8-1DDE3E2C01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8" name="Group 28">
            <a:extLst>
              <a:ext uri="{FF2B5EF4-FFF2-40B4-BE49-F238E27FC236}">
                <a16:creationId xmlns:a16="http://schemas.microsoft.com/office/drawing/2014/main" id="{368F32EE-9B80-42BF-AF2C-639A12EE96DF}"/>
              </a:ext>
            </a:extLst>
          </p:cNvPr>
          <p:cNvGrpSpPr>
            <a:grpSpLocks/>
          </p:cNvGrpSpPr>
          <p:nvPr/>
        </p:nvGrpSpPr>
        <p:grpSpPr bwMode="auto">
          <a:xfrm>
            <a:off x="1905001" y="3048000"/>
            <a:ext cx="8208963" cy="3417888"/>
            <a:chOff x="240" y="1920"/>
            <a:chExt cx="5171" cy="2153"/>
          </a:xfrm>
        </p:grpSpPr>
        <p:sp>
          <p:nvSpPr>
            <p:cNvPr id="286735" name="Text Box 15">
              <a:extLst>
                <a:ext uri="{FF2B5EF4-FFF2-40B4-BE49-F238E27FC236}">
                  <a16:creationId xmlns:a16="http://schemas.microsoft.com/office/drawing/2014/main" id="{714FFA62-073F-43F5-8BB4-A87C577FA338}"/>
                </a:ext>
              </a:extLst>
            </p:cNvPr>
            <p:cNvSpPr txBox="1">
              <a:spLocks noChangeArrowheads="1"/>
            </p:cNvSpPr>
            <p:nvPr/>
          </p:nvSpPr>
          <p:spPr bwMode="auto">
            <a:xfrm>
              <a:off x="2208" y="3840"/>
              <a:ext cx="16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ж) юго-восток.</a:t>
              </a:r>
            </a:p>
          </p:txBody>
        </p:sp>
        <p:pic>
          <p:nvPicPr>
            <p:cNvPr id="286741" name="Picture 21">
              <a:extLst>
                <a:ext uri="{FF2B5EF4-FFF2-40B4-BE49-F238E27FC236}">
                  <a16:creationId xmlns:a16="http://schemas.microsoft.com/office/drawing/2014/main" id="{B6B2F19D-6C85-4552-B124-766616FF45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86742"/>
                                        </p:tgtEl>
                                        <p:attrNameLst>
                                          <p:attrName>style.visibility</p:attrName>
                                        </p:attrNameLst>
                                      </p:cBhvr>
                                      <p:to>
                                        <p:strVal val="visible"/>
                                      </p:to>
                                    </p:set>
                                    <p:animEffect transition="in" filter="wipe(up)">
                                      <p:cBhvr>
                                        <p:cTn id="7" dur="500"/>
                                        <p:tgtEl>
                                          <p:spTgt spid="2867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86743"/>
                                        </p:tgtEl>
                                        <p:attrNameLst>
                                          <p:attrName>style.visibility</p:attrName>
                                        </p:attrNameLst>
                                      </p:cBhvr>
                                      <p:to>
                                        <p:strVal val="visible"/>
                                      </p:to>
                                    </p:set>
                                    <p:animEffect transition="in" filter="wipe(up)">
                                      <p:cBhvr>
                                        <p:cTn id="12" dur="500"/>
                                        <p:tgtEl>
                                          <p:spTgt spid="2867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86744"/>
                                        </p:tgtEl>
                                        <p:attrNameLst>
                                          <p:attrName>style.visibility</p:attrName>
                                        </p:attrNameLst>
                                      </p:cBhvr>
                                      <p:to>
                                        <p:strVal val="visible"/>
                                      </p:to>
                                    </p:set>
                                    <p:animEffect transition="in" filter="wipe(up)">
                                      <p:cBhvr>
                                        <p:cTn id="17" dur="500"/>
                                        <p:tgtEl>
                                          <p:spTgt spid="2867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86745"/>
                                        </p:tgtEl>
                                        <p:attrNameLst>
                                          <p:attrName>style.visibility</p:attrName>
                                        </p:attrNameLst>
                                      </p:cBhvr>
                                      <p:to>
                                        <p:strVal val="visible"/>
                                      </p:to>
                                    </p:set>
                                    <p:animEffect transition="in" filter="wipe(up)">
                                      <p:cBhvr>
                                        <p:cTn id="22" dur="500"/>
                                        <p:tgtEl>
                                          <p:spTgt spid="2867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86746"/>
                                        </p:tgtEl>
                                        <p:attrNameLst>
                                          <p:attrName>style.visibility</p:attrName>
                                        </p:attrNameLst>
                                      </p:cBhvr>
                                      <p:to>
                                        <p:strVal val="visible"/>
                                      </p:to>
                                    </p:set>
                                    <p:animEffect transition="in" filter="wipe(up)">
                                      <p:cBhvr>
                                        <p:cTn id="27" dur="500"/>
                                        <p:tgtEl>
                                          <p:spTgt spid="2867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86747"/>
                                        </p:tgtEl>
                                        <p:attrNameLst>
                                          <p:attrName>style.visibility</p:attrName>
                                        </p:attrNameLst>
                                      </p:cBhvr>
                                      <p:to>
                                        <p:strVal val="visible"/>
                                      </p:to>
                                    </p:set>
                                    <p:animEffect transition="in" filter="wipe(up)">
                                      <p:cBhvr>
                                        <p:cTn id="32" dur="500"/>
                                        <p:tgtEl>
                                          <p:spTgt spid="2867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286748"/>
                                        </p:tgtEl>
                                        <p:attrNameLst>
                                          <p:attrName>style.visibility</p:attrName>
                                        </p:attrNameLst>
                                      </p:cBhvr>
                                      <p:to>
                                        <p:strVal val="visible"/>
                                      </p:to>
                                    </p:set>
                                    <p:animEffect transition="in" filter="wipe(up)">
                                      <p:cBhvr>
                                        <p:cTn id="37" dur="500"/>
                                        <p:tgtEl>
                                          <p:spTgt spid="286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Text Box 3">
            <a:extLst>
              <a:ext uri="{FF2B5EF4-FFF2-40B4-BE49-F238E27FC236}">
                <a16:creationId xmlns:a16="http://schemas.microsoft.com/office/drawing/2014/main" id="{56612311-7BCE-4997-A994-DFB2983D2240}"/>
              </a:ext>
            </a:extLst>
          </p:cNvPr>
          <p:cNvSpPr txBox="1">
            <a:spLocks noChangeArrowheads="1"/>
          </p:cNvSpPr>
          <p:nvPr/>
        </p:nvSpPr>
        <p:spPr bwMode="auto">
          <a:xfrm>
            <a:off x="0" y="548680"/>
            <a:ext cx="1219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ru-RU" sz="3200" dirty="0"/>
              <a:t>	</a:t>
            </a:r>
            <a:r>
              <a:rPr lang="ru-RU" altLang="ru-RU" sz="3200" dirty="0">
                <a:latin typeface="Times New Roman" panose="02020603050405020304" pitchFamily="18" charset="0"/>
                <a:cs typeface="Times New Roman" panose="02020603050405020304" pitchFamily="18" charset="0"/>
              </a:rPr>
              <a:t>Соединяя плавной кривой построенные точки, получим</a:t>
            </a:r>
            <a:r>
              <a:rPr lang="ru-RU" altLang="ru-RU" sz="3200" dirty="0">
                <a:solidFill>
                  <a:schemeClr val="accent1"/>
                </a:solidFill>
                <a:latin typeface="Times New Roman" panose="02020603050405020304" pitchFamily="18" charset="0"/>
                <a:cs typeface="Times New Roman" panose="02020603050405020304" pitchFamily="18" charset="0"/>
              </a:rPr>
              <a:t> </a:t>
            </a:r>
            <a:r>
              <a:rPr lang="ru-RU" altLang="ru-RU" sz="3200" dirty="0">
                <a:latin typeface="Times New Roman" panose="02020603050405020304" pitchFamily="18" charset="0"/>
                <a:cs typeface="Times New Roman" panose="02020603050405020304" pitchFamily="18" charset="0"/>
              </a:rPr>
              <a:t>циклоиду.</a:t>
            </a:r>
          </a:p>
        </p:txBody>
      </p:sp>
      <p:pic>
        <p:nvPicPr>
          <p:cNvPr id="284677" name="Picture 5">
            <a:extLst>
              <a:ext uri="{FF2B5EF4-FFF2-40B4-BE49-F238E27FC236}">
                <a16:creationId xmlns:a16="http://schemas.microsoft.com/office/drawing/2014/main" id="{BFF1623D-59F7-4A42-B00F-B36F0B901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57" y="1528177"/>
            <a:ext cx="10381412" cy="356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F501E676-ACCC-436F-9906-DFA7AFC7B9EA}"/>
              </a:ext>
            </a:extLst>
          </p:cNvPr>
          <p:cNvSpPr txBox="1">
            <a:spLocks noChangeArrowheads="1"/>
          </p:cNvSpPr>
          <p:nvPr/>
        </p:nvSpPr>
        <p:spPr bwMode="auto">
          <a:xfrm>
            <a:off x="0" y="705354"/>
            <a:ext cx="12192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ru-RU" altLang="ru-RU" dirty="0"/>
              <a:t>	Для моделирования циклоиды в компьютерной программе </a:t>
            </a:r>
            <a:r>
              <a:rPr lang="en-US" altLang="ru-RU" dirty="0"/>
              <a:t>GeoGebra </a:t>
            </a:r>
            <a:r>
              <a:rPr lang="ru-RU" altLang="ru-RU" dirty="0"/>
              <a:t>в панели инструментов выберем окно «Ползунок». Зададим в нём ползунок </a:t>
            </a:r>
            <a:r>
              <a:rPr lang="en-US" altLang="ru-RU" i="1" dirty="0"/>
              <a:t>a</a:t>
            </a:r>
            <a:r>
              <a:rPr lang="ru-RU" altLang="ru-RU" dirty="0"/>
              <a:t>, изменяющийся, например, от -2 до 8. </a:t>
            </a:r>
            <a:endParaRPr lang="en-US" altLang="ru-RU" dirty="0"/>
          </a:p>
          <a:p>
            <a:pPr algn="just" eaLnBrk="1" hangingPunct="1"/>
            <a:r>
              <a:rPr lang="en-US" altLang="ru-RU" dirty="0"/>
              <a:t>	</a:t>
            </a:r>
            <a:r>
              <a:rPr lang="ru-RU" altLang="ru-RU" dirty="0"/>
              <a:t>В строке «Ввод» наберём: </a:t>
            </a:r>
            <a:r>
              <a:rPr lang="en-US" altLang="ru-RU" dirty="0"/>
              <a:t>O=(a,1) </a:t>
            </a:r>
            <a:r>
              <a:rPr lang="ru-RU" altLang="ru-RU" dirty="0"/>
              <a:t>и нажмём </a:t>
            </a:r>
            <a:r>
              <a:rPr lang="en-US" altLang="ru-RU" dirty="0"/>
              <a:t>“Enter”. </a:t>
            </a:r>
            <a:r>
              <a:rPr lang="ru-RU" altLang="ru-RU" dirty="0"/>
              <a:t>Наберём: </a:t>
            </a:r>
            <a:r>
              <a:rPr lang="en-US" altLang="ru-RU" dirty="0"/>
              <a:t>A=(a,0) </a:t>
            </a:r>
            <a:r>
              <a:rPr lang="ru-RU" altLang="ru-RU" dirty="0"/>
              <a:t>и нажмём </a:t>
            </a:r>
            <a:r>
              <a:rPr lang="en-US" altLang="ru-RU" dirty="0"/>
              <a:t>“Enter”.</a:t>
            </a:r>
            <a:r>
              <a:rPr lang="ru-RU" altLang="ru-RU" dirty="0"/>
              <a:t> Получим соответствующие точки.</a:t>
            </a:r>
            <a:r>
              <a:rPr lang="en-US" altLang="ru-RU" dirty="0"/>
              <a:t> </a:t>
            </a:r>
          </a:p>
          <a:p>
            <a:pPr algn="just" eaLnBrk="1" hangingPunct="1"/>
            <a:r>
              <a:rPr lang="en-US" altLang="ru-RU" dirty="0"/>
              <a:t>	</a:t>
            </a:r>
            <a:r>
              <a:rPr lang="ru-RU" altLang="ru-RU" dirty="0"/>
              <a:t>С помощью инструмента «Окружность по центру и радиусу» построим окружность с центром </a:t>
            </a:r>
            <a:r>
              <a:rPr lang="en-US" altLang="ru-RU" i="1" dirty="0"/>
              <a:t>O </a:t>
            </a:r>
            <a:r>
              <a:rPr lang="ru-RU" altLang="ru-RU" dirty="0"/>
              <a:t> и радиусом 1.</a:t>
            </a:r>
            <a:endParaRPr lang="en-US" altLang="ru-RU" dirty="0"/>
          </a:p>
          <a:p>
            <a:pPr algn="just" eaLnBrk="1" hangingPunct="1"/>
            <a:r>
              <a:rPr lang="en-US" altLang="ru-RU" dirty="0"/>
              <a:t>	</a:t>
            </a:r>
            <a:r>
              <a:rPr lang="ru-RU" altLang="ru-RU" dirty="0"/>
              <a:t>С помощью инструмента «Поворот вокруг точки» повернём точку </a:t>
            </a:r>
            <a:r>
              <a:rPr lang="en-US" altLang="ru-RU" i="1" dirty="0"/>
              <a:t>A </a:t>
            </a:r>
            <a:r>
              <a:rPr lang="ru-RU" altLang="ru-RU" dirty="0"/>
              <a:t>вокруг точки </a:t>
            </a:r>
            <a:r>
              <a:rPr lang="en-US" altLang="ru-RU" i="1" dirty="0"/>
              <a:t>O </a:t>
            </a:r>
            <a:r>
              <a:rPr lang="ru-RU" altLang="ru-RU" dirty="0"/>
              <a:t>на угол </a:t>
            </a:r>
            <a:r>
              <a:rPr lang="en-US" altLang="ru-RU" i="1" dirty="0"/>
              <a:t>a </a:t>
            </a:r>
            <a:r>
              <a:rPr lang="ru-RU" altLang="ru-RU" dirty="0"/>
              <a:t>радиан по часовой стрелке.</a:t>
            </a:r>
            <a:endParaRPr lang="en-US" altLang="ru-RU" dirty="0"/>
          </a:p>
          <a:p>
            <a:pPr algn="just" eaLnBrk="1" hangingPunct="1"/>
            <a:r>
              <a:rPr lang="en-US" altLang="ru-RU" dirty="0"/>
              <a:t>	</a:t>
            </a:r>
            <a:r>
              <a:rPr lang="ru-RU" altLang="ru-RU" dirty="0"/>
              <a:t>С помощью инструмента «Отрезок» соединим точки </a:t>
            </a:r>
            <a:r>
              <a:rPr lang="en-US" altLang="ru-RU" i="1" dirty="0"/>
              <a:t>O </a:t>
            </a:r>
            <a:r>
              <a:rPr lang="ru-RU" altLang="ru-RU" dirty="0"/>
              <a:t>и </a:t>
            </a:r>
            <a:r>
              <a:rPr lang="en-US" altLang="ru-RU" i="1" dirty="0"/>
              <a:t>A’ </a:t>
            </a:r>
            <a:r>
              <a:rPr lang="ru-RU" altLang="ru-RU" dirty="0"/>
              <a:t>отрезком.</a:t>
            </a:r>
            <a:r>
              <a:rPr lang="en-US" altLang="ru-RU" dirty="0"/>
              <a:t> </a:t>
            </a:r>
            <a:r>
              <a:rPr lang="ru-RU" altLang="ru-RU" dirty="0"/>
              <a:t>Правой кнопкой «мыши» кликнем по точке </a:t>
            </a:r>
            <a:r>
              <a:rPr lang="en-US" altLang="ru-RU" i="1" dirty="0"/>
              <a:t>A’</a:t>
            </a:r>
            <a:r>
              <a:rPr lang="ru-RU" altLang="ru-RU" dirty="0"/>
              <a:t>, и выберем строчку «Оставлять след».</a:t>
            </a:r>
            <a:r>
              <a:rPr lang="ru-RU" altLang="ru-RU" i="1" dirty="0"/>
              <a:t> </a:t>
            </a:r>
            <a:r>
              <a:rPr lang="ru-RU" altLang="ru-RU" dirty="0"/>
              <a:t>Уберём лишние обозначения и изменим цвет.</a:t>
            </a:r>
            <a:endParaRPr lang="en-US" altLang="ru-RU" dirty="0"/>
          </a:p>
          <a:p>
            <a:pPr algn="just" eaLnBrk="1" hangingPunct="1"/>
            <a:r>
              <a:rPr lang="en-US" altLang="ru-RU" dirty="0"/>
              <a:t>	</a:t>
            </a:r>
            <a:r>
              <a:rPr lang="ru-RU" altLang="ru-RU" dirty="0"/>
              <a:t>Правой кнопкой «мыши» кликнем по ползунку, и выберем строчку «анимировать».</a:t>
            </a:r>
            <a:r>
              <a:rPr lang="ru-RU" altLang="ru-RU" i="1" dirty="0"/>
              <a:t> </a:t>
            </a:r>
            <a:r>
              <a:rPr lang="ru-RU" altLang="ru-RU" dirty="0"/>
              <a:t>Окружность покатится по оси абсцисс, а, закреплённая на ней, точка будет описывать циклоиду. Она показана на следующем слайде.	Получите эту траекторию в компьютерной программе </a:t>
            </a:r>
            <a:r>
              <a:rPr lang="en-US" altLang="ru-RU" dirty="0"/>
              <a:t>GeoGebra.</a:t>
            </a:r>
            <a:r>
              <a:rPr lang="ru-RU" altLang="ru-RU" dirty="0"/>
              <a:t>	</a:t>
            </a:r>
          </a:p>
        </p:txBody>
      </p:sp>
    </p:spTree>
    <p:extLst>
      <p:ext uri="{BB962C8B-B14F-4D97-AF65-F5344CB8AC3E}">
        <p14:creationId xmlns:p14="http://schemas.microsoft.com/office/powerpoint/2010/main" val="2743921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
            <a:ext cx="9144000" cy="486287"/>
          </a:xfrm>
          <a:prstGeom prst="rect">
            <a:avLst/>
          </a:prstGeom>
          <a:noFill/>
        </p:spPr>
        <p:txBody>
          <a:bodyPr wrap="square" rtlCol="0">
            <a:spAutoFit/>
          </a:bodyPr>
          <a:lstStyle/>
          <a:p>
            <a:pPr algn="ctr">
              <a:lnSpc>
                <a:spcPct val="80000"/>
              </a:lnSpc>
            </a:pPr>
            <a:r>
              <a:rPr lang="ru-RU" dirty="0"/>
              <a:t>	</a:t>
            </a:r>
            <a:r>
              <a:rPr lang="ru-RU" sz="3200" dirty="0">
                <a:solidFill>
                  <a:srgbClr val="FF0000"/>
                </a:solidFill>
                <a:latin typeface="Times New Roman" panose="02020603050405020304" pitchFamily="18" charset="0"/>
                <a:cs typeface="Times New Roman" panose="02020603050405020304" pitchFamily="18" charset="0"/>
              </a:rPr>
              <a:t>Авторский сайт: </a:t>
            </a:r>
            <a:r>
              <a:rPr lang="en-US" sz="3200" dirty="0">
                <a:solidFill>
                  <a:srgbClr val="FF0000"/>
                </a:solidFill>
                <a:latin typeface="Times New Roman" panose="02020603050405020304" pitchFamily="18" charset="0"/>
                <a:cs typeface="Times New Roman" panose="02020603050405020304" pitchFamily="18" charset="0"/>
              </a:rPr>
              <a:t>vasmirnov.ru</a:t>
            </a:r>
            <a:r>
              <a:rPr lang="ru-RU" sz="3200" dirty="0">
                <a:solidFill>
                  <a:srgbClr val="FF0000"/>
                </a:solidFill>
                <a:latin typeface="Times New Roman" panose="02020603050405020304" pitchFamily="18" charset="0"/>
                <a:cs typeface="Times New Roman" panose="02020603050405020304" pitchFamily="18" charset="0"/>
              </a:rPr>
              <a:t>	</a:t>
            </a:r>
          </a:p>
        </p:txBody>
      </p:sp>
      <p:sp>
        <p:nvSpPr>
          <p:cNvPr id="5" name="Номер слайда 5"/>
          <p:cNvSpPr>
            <a:spLocks noGrp="1"/>
          </p:cNvSpPr>
          <p:nvPr>
            <p:ph type="sldNum" sz="quarter" idx="4294967295"/>
          </p:nvPr>
        </p:nvSpPr>
        <p:spPr>
          <a:xfrm>
            <a:off x="11690350" y="6581775"/>
            <a:ext cx="501650" cy="276225"/>
          </a:xfrm>
        </p:spPr>
        <p:txBody>
          <a:bodyPr/>
          <a:lstStyle/>
          <a:p>
            <a:fld id="{61E1DA6B-3281-4421-9C24-6F83840074F0}" type="slidenum">
              <a:rPr lang="ru-RU" sz="1000">
                <a:latin typeface="Arial" pitchFamily="34" charset="0"/>
                <a:cs typeface="Arial" pitchFamily="34" charset="0"/>
              </a:rPr>
              <a:pPr/>
              <a:t>2</a:t>
            </a:fld>
            <a:endParaRPr lang="ru-RU" sz="1000" dirty="0">
              <a:latin typeface="Arial" pitchFamily="34" charset="0"/>
              <a:cs typeface="Arial" pitchFamily="34" charset="0"/>
            </a:endParaRPr>
          </a:p>
        </p:txBody>
      </p:sp>
      <p:pic>
        <p:nvPicPr>
          <p:cNvPr id="3" name="Рисунок 2" descr="Изображение выглядит как текст, Человеческое лицо, одежда, человек&#10;&#10;Содержимое, созданное искусственным интеллектом, может быть неверным.">
            <a:extLst>
              <a:ext uri="{FF2B5EF4-FFF2-40B4-BE49-F238E27FC236}">
                <a16:creationId xmlns:a16="http://schemas.microsoft.com/office/drawing/2014/main" id="{88323D69-280F-A4CF-1DD0-29F7477A4A80}"/>
              </a:ext>
            </a:extLst>
          </p:cNvPr>
          <p:cNvPicPr>
            <a:picLocks noChangeAspect="1"/>
          </p:cNvPicPr>
          <p:nvPr/>
        </p:nvPicPr>
        <p:blipFill>
          <a:blip r:embed="rId3"/>
          <a:stretch>
            <a:fillRect/>
          </a:stretch>
        </p:blipFill>
        <p:spPr>
          <a:xfrm>
            <a:off x="2548931" y="380280"/>
            <a:ext cx="7434313" cy="6477720"/>
          </a:xfrm>
          <a:prstGeom prst="rect">
            <a:avLst/>
          </a:prstGeom>
        </p:spPr>
      </p:pic>
    </p:spTree>
    <p:extLst>
      <p:ext uri="{BB962C8B-B14F-4D97-AF65-F5344CB8AC3E}">
        <p14:creationId xmlns:p14="http://schemas.microsoft.com/office/powerpoint/2010/main" val="2520159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020E5C0-668A-4300-A671-95D50F8A3302}"/>
              </a:ext>
            </a:extLst>
          </p:cNvPr>
          <p:cNvPicPr>
            <a:picLocks noChangeAspect="1"/>
          </p:cNvPicPr>
          <p:nvPr/>
        </p:nvPicPr>
        <p:blipFill>
          <a:blip r:embed="rId3"/>
          <a:stretch>
            <a:fillRect/>
          </a:stretch>
        </p:blipFill>
        <p:spPr>
          <a:xfrm>
            <a:off x="1603304" y="220127"/>
            <a:ext cx="8316138" cy="6417746"/>
          </a:xfrm>
          <a:prstGeom prst="rect">
            <a:avLst/>
          </a:prstGeom>
        </p:spPr>
      </p:pic>
    </p:spTree>
    <p:extLst>
      <p:ext uri="{BB962C8B-B14F-4D97-AF65-F5344CB8AC3E}">
        <p14:creationId xmlns:p14="http://schemas.microsoft.com/office/powerpoint/2010/main" val="381247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09800" y="152400"/>
            <a:ext cx="7772400" cy="457200"/>
          </a:xfrm>
        </p:spPr>
        <p:txBody>
          <a:bodyPr>
            <a:normAutofit fontScale="90000"/>
          </a:bodyPr>
          <a:lstStyle/>
          <a:p>
            <a:pPr algn="ctr" eaLnBrk="1" hangingPunct="1"/>
            <a:r>
              <a:rPr lang="ru-RU" altLang="ru-RU" b="0" dirty="0">
                <a:solidFill>
                  <a:srgbClr val="FF3300"/>
                </a:solidFill>
                <a:latin typeface="Times New Roman" panose="02020603050405020304" pitchFamily="18" charset="0"/>
                <a:cs typeface="Times New Roman" panose="02020603050405020304" pitchFamily="18" charset="0"/>
              </a:rPr>
              <a:t>Лабораторная работа 1</a:t>
            </a:r>
          </a:p>
        </p:txBody>
      </p:sp>
      <p:sp>
        <p:nvSpPr>
          <p:cNvPr id="10243" name="Text Box 3"/>
          <p:cNvSpPr txBox="1">
            <a:spLocks noChangeArrowheads="1"/>
          </p:cNvSpPr>
          <p:nvPr/>
        </p:nvSpPr>
        <p:spPr bwMode="auto">
          <a:xfrm>
            <a:off x="0" y="609600"/>
            <a:ext cx="1219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Для проведения лабораторной работы потребуется полоска прямоугольной формы шириной примерно 3 см и длиной примерно 15–20 см, вырезанная из плотного картона, и круг радиуса 2 см, вырезанный из плотного картона, на краю которого вырезан небольшой уголок, в который можно поставить острие карандаша. </a:t>
            </a:r>
          </a:p>
        </p:txBody>
      </p:sp>
      <p:graphicFrame>
        <p:nvGraphicFramePr>
          <p:cNvPr id="10244" name="Object 7"/>
          <p:cNvGraphicFramePr>
            <a:graphicFrameLocks noChangeAspect="1"/>
          </p:cNvGraphicFramePr>
          <p:nvPr>
            <p:extLst>
              <p:ext uri="{D42A27DB-BD31-4B8C-83A1-F6EECF244321}">
                <p14:modId xmlns:p14="http://schemas.microsoft.com/office/powerpoint/2010/main" val="1775321349"/>
              </p:ext>
            </p:extLst>
          </p:nvPr>
        </p:nvGraphicFramePr>
        <p:xfrm>
          <a:off x="2832970" y="2463467"/>
          <a:ext cx="6163664" cy="2205625"/>
        </p:xfrm>
        <a:graphic>
          <a:graphicData uri="http://schemas.openxmlformats.org/presentationml/2006/ole">
            <mc:AlternateContent xmlns:mc="http://schemas.openxmlformats.org/markup-compatibility/2006">
              <mc:Choice xmlns:v="urn:schemas-microsoft-com:vml" Requires="v">
                <p:oleObj name="Точечный рисунок" r:id="rId3" imgW="3885714" imgH="1390844" progId="PBrush">
                  <p:embed/>
                </p:oleObj>
              </mc:Choice>
              <mc:Fallback>
                <p:oleObj name="Точечный рисунок" r:id="rId3" imgW="3885714" imgH="1390844" progId="PBrush">
                  <p:embed/>
                  <p:pic>
                    <p:nvPicPr>
                      <p:cNvPr id="10244"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970" y="2463467"/>
                        <a:ext cx="6163664" cy="2205625"/>
                      </a:xfrm>
                      <a:prstGeom prst="rect">
                        <a:avLst/>
                      </a:prstGeom>
                      <a:noFill/>
                      <a:ln>
                        <a:noFill/>
                      </a:ln>
                      <a:effectLst/>
                    </p:spPr>
                  </p:pic>
                </p:oleObj>
              </mc:Fallback>
            </mc:AlternateContent>
          </a:graphicData>
        </a:graphic>
      </p:graphicFrame>
      <p:sp>
        <p:nvSpPr>
          <p:cNvPr id="10245" name="Text Box 8"/>
          <p:cNvSpPr txBox="1">
            <a:spLocks noChangeArrowheads="1"/>
          </p:cNvSpPr>
          <p:nvPr/>
        </p:nvSpPr>
        <p:spPr bwMode="auto">
          <a:xfrm>
            <a:off x="0" y="5135940"/>
            <a:ext cx="1219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Приклеиваем полоску к листу бумаги. Устанавливаем круг так, чтобы вырезанный уголок находился на краю полоски.</a:t>
            </a:r>
            <a:r>
              <a:rPr lang="en-US" altLang="ru-RU" dirty="0"/>
              <a:t> </a:t>
            </a:r>
            <a:r>
              <a:rPr lang="ru-RU" altLang="ru-RU" dirty="0"/>
              <a:t>Катим круг по краю полоски и отмечаем карандашом положения вырезанного уголка. Соединяя плавной кривой отмеченные точки, получаем циклоиду.</a:t>
            </a:r>
          </a:p>
        </p:txBody>
      </p:sp>
      <p:graphicFrame>
        <p:nvGraphicFramePr>
          <p:cNvPr id="362506" name="Object 10"/>
          <p:cNvGraphicFramePr>
            <a:graphicFrameLocks noChangeAspect="1"/>
          </p:cNvGraphicFramePr>
          <p:nvPr>
            <p:extLst>
              <p:ext uri="{D42A27DB-BD31-4B8C-83A1-F6EECF244321}">
                <p14:modId xmlns:p14="http://schemas.microsoft.com/office/powerpoint/2010/main" val="107116128"/>
              </p:ext>
            </p:extLst>
          </p:nvPr>
        </p:nvGraphicFramePr>
        <p:xfrm>
          <a:off x="2832970" y="2363260"/>
          <a:ext cx="6399860" cy="2305832"/>
        </p:xfrm>
        <a:graphic>
          <a:graphicData uri="http://schemas.openxmlformats.org/presentationml/2006/ole">
            <mc:AlternateContent xmlns:mc="http://schemas.openxmlformats.org/markup-compatibility/2006">
              <mc:Choice xmlns:v="urn:schemas-microsoft-com:vml" Requires="v">
                <p:oleObj name="Точечный рисунок" r:id="rId5" imgW="3885714" imgH="1400000" progId="PBrush">
                  <p:embed/>
                </p:oleObj>
              </mc:Choice>
              <mc:Fallback>
                <p:oleObj name="Точечный рисунок" r:id="rId5" imgW="3885714" imgH="1400000" progId="PBrush">
                  <p:embed/>
                  <p:pic>
                    <p:nvPicPr>
                      <p:cNvPr id="362506"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970" y="2363260"/>
                        <a:ext cx="6399860" cy="230583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34506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62506"/>
                                        </p:tgtEl>
                                        <p:attrNameLst>
                                          <p:attrName>style.visibility</p:attrName>
                                        </p:attrNameLst>
                                      </p:cBhvr>
                                      <p:to>
                                        <p:strVal val="visible"/>
                                      </p:to>
                                    </p:set>
                                    <p:animEffect transition="in" filter="wipe(left)">
                                      <p:cBhvr>
                                        <p:cTn id="7" dur="500"/>
                                        <p:tgtEl>
                                          <p:spTgt spid="362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420660" y="112712"/>
            <a:ext cx="7772400" cy="457200"/>
          </a:xfrm>
        </p:spPr>
        <p:txBody>
          <a:bodyPr>
            <a:normAutofit fontScale="90000"/>
          </a:bodyPr>
          <a:lstStyle/>
          <a:p>
            <a:pPr algn="ctr" eaLnBrk="1" hangingPunct="1"/>
            <a:r>
              <a:rPr lang="ru-RU" altLang="ru-RU" b="0" dirty="0">
                <a:solidFill>
                  <a:srgbClr val="FF3300"/>
                </a:solidFill>
                <a:latin typeface="Times New Roman" panose="02020603050405020304" pitchFamily="18" charset="0"/>
                <a:cs typeface="Times New Roman" panose="02020603050405020304" pitchFamily="18" charset="0"/>
              </a:rPr>
              <a:t>Удлинённая циклоида</a:t>
            </a:r>
          </a:p>
        </p:txBody>
      </p:sp>
      <p:sp>
        <p:nvSpPr>
          <p:cNvPr id="11267" name="Text Box 3"/>
          <p:cNvSpPr txBox="1">
            <a:spLocks noChangeArrowheads="1"/>
          </p:cNvSpPr>
          <p:nvPr/>
        </p:nvSpPr>
        <p:spPr bwMode="auto">
          <a:xfrm>
            <a:off x="-1" y="475456"/>
            <a:ext cx="1236318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a:t>
            </a:r>
            <a:r>
              <a:rPr lang="ru-RU" altLang="ru-RU" sz="2800" dirty="0">
                <a:cs typeface="Times New Roman" panose="02020603050405020304" pitchFamily="18" charset="0"/>
              </a:rPr>
              <a:t>Кривая, которую описывает точка, закреплённая на </a:t>
            </a:r>
            <a:r>
              <a:rPr lang="ru-RU" altLang="ru-RU" sz="2800" dirty="0"/>
              <a:t>продолжении радиуса </a:t>
            </a:r>
            <a:r>
              <a:rPr lang="ru-RU" altLang="ru-RU" sz="2800" dirty="0">
                <a:cs typeface="Times New Roman" panose="02020603050405020304" pitchFamily="18" charset="0"/>
              </a:rPr>
              <a:t>окружности, катящейся по прямой, называется</a:t>
            </a:r>
            <a:r>
              <a:rPr lang="ru-RU" altLang="ru-RU" sz="2800" dirty="0">
                <a:solidFill>
                  <a:schemeClr val="accent1"/>
                </a:solidFill>
                <a:cs typeface="Times New Roman" panose="02020603050405020304" pitchFamily="18" charset="0"/>
              </a:rPr>
              <a:t> </a:t>
            </a:r>
            <a:r>
              <a:rPr lang="ru-RU" altLang="ru-RU" sz="2800" dirty="0">
                <a:solidFill>
                  <a:srgbClr val="FF3300"/>
                </a:solidFill>
              </a:rPr>
              <a:t>удлиненной </a:t>
            </a:r>
            <a:r>
              <a:rPr lang="ru-RU" altLang="ru-RU" sz="2800" dirty="0">
                <a:solidFill>
                  <a:srgbClr val="FF3300"/>
                </a:solidFill>
                <a:cs typeface="Times New Roman" panose="02020603050405020304" pitchFamily="18" charset="0"/>
              </a:rPr>
              <a:t>циклоидой.</a:t>
            </a:r>
          </a:p>
        </p:txBody>
      </p:sp>
      <p:sp>
        <p:nvSpPr>
          <p:cNvPr id="11268" name="Text Box 11"/>
          <p:cNvSpPr txBox="1">
            <a:spLocks noChangeArrowheads="1"/>
          </p:cNvSpPr>
          <p:nvPr/>
        </p:nvSpPr>
        <p:spPr bwMode="auto">
          <a:xfrm>
            <a:off x="0" y="1424589"/>
            <a:ext cx="12192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a:t>
            </a:r>
            <a:r>
              <a:rPr lang="ru-RU" altLang="ru-RU" sz="2800" dirty="0">
                <a:cs typeface="Times New Roman" panose="02020603050405020304" pitchFamily="18" charset="0"/>
              </a:rPr>
              <a:t>На полученном ранее рисунке циклоиды отметьте точку, закреплённую на продолжении радиуса. Отметьте положения этой точки, когда катящаяся окружность достигнет точки: а) </a:t>
            </a:r>
            <a:r>
              <a:rPr lang="en-US" altLang="ru-RU" sz="2800" i="1" dirty="0">
                <a:cs typeface="Times New Roman" panose="02020603050405020304" pitchFamily="18" charset="0"/>
              </a:rPr>
              <a:t>B</a:t>
            </a:r>
            <a:r>
              <a:rPr lang="ru-RU" altLang="ru-RU" sz="2800" dirty="0">
                <a:cs typeface="Times New Roman" panose="02020603050405020304" pitchFamily="18" charset="0"/>
              </a:rPr>
              <a:t>; б) </a:t>
            </a:r>
            <a:r>
              <a:rPr lang="en-US" altLang="ru-RU" sz="2800" i="1" dirty="0">
                <a:cs typeface="Times New Roman" panose="02020603050405020304" pitchFamily="18" charset="0"/>
              </a:rPr>
              <a:t>A</a:t>
            </a:r>
            <a:r>
              <a:rPr lang="ru-RU" altLang="ru-RU" sz="2800" baseline="-30000" dirty="0">
                <a:cs typeface="Times New Roman" panose="02020603050405020304" pitchFamily="18" charset="0"/>
              </a:rPr>
              <a:t>4</a:t>
            </a:r>
            <a:r>
              <a:rPr lang="ru-RU" altLang="ru-RU" sz="2800" dirty="0">
                <a:cs typeface="Times New Roman" panose="02020603050405020304" pitchFamily="18" charset="0"/>
              </a:rPr>
              <a:t>; в) </a:t>
            </a:r>
            <a:r>
              <a:rPr lang="en-US" altLang="ru-RU" sz="2800" i="1" dirty="0">
                <a:cs typeface="Times New Roman" panose="02020603050405020304" pitchFamily="18" charset="0"/>
              </a:rPr>
              <a:t>A</a:t>
            </a:r>
            <a:r>
              <a:rPr lang="ru-RU" altLang="ru-RU" sz="2800" baseline="-30000" dirty="0">
                <a:cs typeface="Times New Roman" panose="02020603050405020304" pitchFamily="18" charset="0"/>
              </a:rPr>
              <a:t>2</a:t>
            </a:r>
            <a:r>
              <a:rPr lang="ru-RU" altLang="ru-RU" sz="2800" dirty="0">
                <a:cs typeface="Times New Roman" panose="02020603050405020304" pitchFamily="18" charset="0"/>
              </a:rPr>
              <a:t>;  г) </a:t>
            </a:r>
            <a:r>
              <a:rPr lang="en-US" altLang="ru-RU" sz="2800" i="1" dirty="0">
                <a:cs typeface="Times New Roman" panose="02020603050405020304" pitchFamily="18" charset="0"/>
              </a:rPr>
              <a:t>A</a:t>
            </a:r>
            <a:r>
              <a:rPr lang="ru-RU" altLang="ru-RU" sz="2800" baseline="-30000" dirty="0">
                <a:cs typeface="Times New Roman" panose="02020603050405020304" pitchFamily="18" charset="0"/>
              </a:rPr>
              <a:t>6</a:t>
            </a:r>
            <a:r>
              <a:rPr lang="ru-RU" altLang="ru-RU" sz="2800" dirty="0">
                <a:cs typeface="Times New Roman" panose="02020603050405020304" pitchFamily="18" charset="0"/>
              </a:rPr>
              <a:t>; </a:t>
            </a:r>
            <a:r>
              <a:rPr lang="ru-RU" altLang="ru-RU" sz="2800" dirty="0" err="1">
                <a:cs typeface="Times New Roman" panose="02020603050405020304" pitchFamily="18" charset="0"/>
              </a:rPr>
              <a:t>д</a:t>
            </a:r>
            <a:r>
              <a:rPr lang="ru-RU" altLang="ru-RU" sz="2800" dirty="0">
                <a:cs typeface="Times New Roman" panose="02020603050405020304" pitchFamily="18" charset="0"/>
              </a:rPr>
              <a:t>) </a:t>
            </a:r>
            <a:r>
              <a:rPr lang="en-US" altLang="ru-RU" sz="2800" i="1" dirty="0">
                <a:cs typeface="Times New Roman" panose="02020603050405020304" pitchFamily="18" charset="0"/>
              </a:rPr>
              <a:t>A</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е) </a:t>
            </a:r>
            <a:r>
              <a:rPr lang="en-US" altLang="ru-RU" sz="2800" i="1" dirty="0">
                <a:cs typeface="Times New Roman" panose="02020603050405020304" pitchFamily="18" charset="0"/>
              </a:rPr>
              <a:t>A</a:t>
            </a:r>
            <a:r>
              <a:rPr lang="ru-RU" altLang="ru-RU" sz="2800" baseline="-30000" dirty="0">
                <a:cs typeface="Times New Roman" panose="02020603050405020304" pitchFamily="18" charset="0"/>
              </a:rPr>
              <a:t>3</a:t>
            </a:r>
            <a:r>
              <a:rPr lang="ru-RU" altLang="ru-RU" sz="2800" dirty="0">
                <a:cs typeface="Times New Roman" panose="02020603050405020304" pitchFamily="18" charset="0"/>
              </a:rPr>
              <a:t>; ж) </a:t>
            </a:r>
            <a:r>
              <a:rPr lang="en-US" altLang="ru-RU" sz="2800" i="1" dirty="0">
                <a:cs typeface="Times New Roman" panose="02020603050405020304" pitchFamily="18" charset="0"/>
              </a:rPr>
              <a:t>A</a:t>
            </a:r>
            <a:r>
              <a:rPr lang="ru-RU" altLang="ru-RU" sz="2800" baseline="-30000" dirty="0">
                <a:cs typeface="Times New Roman" panose="02020603050405020304" pitchFamily="18" charset="0"/>
              </a:rPr>
              <a:t>5</a:t>
            </a:r>
            <a:r>
              <a:rPr lang="ru-RU" altLang="ru-RU" sz="2800" dirty="0">
                <a:cs typeface="Times New Roman" panose="02020603050405020304" pitchFamily="18" charset="0"/>
              </a:rPr>
              <a:t>; </a:t>
            </a:r>
            <a:r>
              <a:rPr lang="ru-RU" altLang="ru-RU" sz="2800" dirty="0" err="1">
                <a:cs typeface="Times New Roman" panose="02020603050405020304" pitchFamily="18" charset="0"/>
              </a:rPr>
              <a:t>з</a:t>
            </a:r>
            <a:r>
              <a:rPr lang="ru-RU" altLang="ru-RU" sz="2800" dirty="0">
                <a:cs typeface="Times New Roman" panose="02020603050405020304" pitchFamily="18" charset="0"/>
              </a:rPr>
              <a:t>) </a:t>
            </a:r>
            <a:r>
              <a:rPr lang="en-US" altLang="ru-RU" sz="2800" i="1" dirty="0">
                <a:cs typeface="Times New Roman" panose="02020603050405020304" pitchFamily="18" charset="0"/>
              </a:rPr>
              <a:t>A</a:t>
            </a:r>
            <a:r>
              <a:rPr lang="ru-RU" altLang="ru-RU" sz="2800" baseline="-30000" dirty="0">
                <a:cs typeface="Times New Roman" panose="02020603050405020304" pitchFamily="18" charset="0"/>
              </a:rPr>
              <a:t>7</a:t>
            </a:r>
            <a:r>
              <a:rPr lang="ru-RU" altLang="ru-RU" sz="2800" dirty="0">
                <a:cs typeface="Times New Roman" panose="02020603050405020304" pitchFamily="18" charset="0"/>
              </a:rPr>
              <a:t>. Соедините полученные точки плавной кривой.</a:t>
            </a:r>
            <a:r>
              <a:rPr lang="ru-RU" altLang="ru-RU" sz="2800" dirty="0"/>
              <a:t> </a:t>
            </a:r>
          </a:p>
        </p:txBody>
      </p:sp>
      <p:pic>
        <p:nvPicPr>
          <p:cNvPr id="11270"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0307" y="3584860"/>
            <a:ext cx="9656040" cy="318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296"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0307" y="3496449"/>
            <a:ext cx="9308254" cy="336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692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5296"/>
                                        </p:tgtEl>
                                        <p:attrNameLst>
                                          <p:attrName>style.visibility</p:attrName>
                                        </p:attrNameLst>
                                      </p:cBhvr>
                                      <p:to>
                                        <p:strVal val="visible"/>
                                      </p:to>
                                    </p:set>
                                    <p:animEffect transition="in" filter="wipe(left)">
                                      <p:cBhvr>
                                        <p:cTn id="7" dur="500"/>
                                        <p:tgtEl>
                                          <p:spTgt spid="225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852519"/>
            <a:ext cx="121920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a:t>
            </a:r>
            <a:r>
              <a:rPr lang="ru-RU" altLang="ru-RU" sz="2800" dirty="0"/>
              <a:t>Для получения удлинённой циклоиды в компьютерной программе </a:t>
            </a:r>
            <a:r>
              <a:rPr lang="en-US" altLang="ru-RU" sz="2800" dirty="0"/>
              <a:t>GeoGebra</a:t>
            </a:r>
            <a:r>
              <a:rPr lang="ru-RU" altLang="ru-RU" sz="2800" dirty="0"/>
              <a:t> можно воспользоваться</a:t>
            </a:r>
            <a:r>
              <a:rPr lang="en-US" altLang="ru-RU" sz="2800" dirty="0"/>
              <a:t> </a:t>
            </a:r>
            <a:r>
              <a:rPr lang="ru-RU" altLang="ru-RU" sz="2800" dirty="0"/>
              <a:t>полученной ранее циклоидой</a:t>
            </a:r>
            <a:r>
              <a:rPr lang="en-US" altLang="ru-RU" sz="2800" dirty="0"/>
              <a:t>.</a:t>
            </a:r>
            <a:r>
              <a:rPr lang="ru-RU" altLang="ru-RU" sz="2800" dirty="0"/>
              <a:t> Для этого создадим ещё один ползунок</a:t>
            </a:r>
            <a:r>
              <a:rPr lang="en-US" altLang="ru-RU" sz="2800" dirty="0"/>
              <a:t> </a:t>
            </a:r>
            <a:r>
              <a:rPr lang="en-US" altLang="ru-RU" sz="2800" i="1" dirty="0"/>
              <a:t>b</a:t>
            </a:r>
            <a:r>
              <a:rPr lang="ru-RU" altLang="ru-RU" sz="2800" dirty="0"/>
              <a:t>,</a:t>
            </a:r>
            <a:r>
              <a:rPr lang="en-US" altLang="ru-RU" sz="2800" dirty="0"/>
              <a:t> </a:t>
            </a:r>
            <a:r>
              <a:rPr lang="ru-RU" altLang="ru-RU" sz="2800" dirty="0"/>
              <a:t>изменяющийся, например, от -1 до 1. Изменим точку </a:t>
            </a:r>
            <a:r>
              <a:rPr lang="en-US" altLang="ru-RU" sz="2800" i="1" dirty="0"/>
              <a:t>A</a:t>
            </a:r>
            <a:r>
              <a:rPr lang="ru-RU" altLang="ru-RU" sz="2800" dirty="0"/>
              <a:t>, кликнув по ней правой кнопкой «мыши». В открывшемся окне выберем «Свойства»</a:t>
            </a:r>
            <a:r>
              <a:rPr lang="en-US" altLang="ru-RU" sz="2800" dirty="0"/>
              <a:t>. </a:t>
            </a:r>
            <a:r>
              <a:rPr lang="ru-RU" altLang="ru-RU" sz="2800" dirty="0"/>
              <a:t>В разделе «Основные» в качестве координат точки </a:t>
            </a:r>
            <a:r>
              <a:rPr lang="en-US" altLang="ru-RU" sz="2800" i="1" dirty="0"/>
              <a:t>A </a:t>
            </a:r>
            <a:r>
              <a:rPr lang="ru-RU" altLang="ru-RU" sz="2800" dirty="0"/>
              <a:t>напишем </a:t>
            </a:r>
            <a:r>
              <a:rPr lang="en-US" altLang="ru-RU" sz="2800" dirty="0"/>
              <a:t>(</a:t>
            </a:r>
            <a:r>
              <a:rPr lang="en-US" altLang="ru-RU" sz="2800" dirty="0" err="1"/>
              <a:t>a,b</a:t>
            </a:r>
            <a:r>
              <a:rPr lang="en-US" altLang="ru-RU" sz="2800" dirty="0"/>
              <a:t>) </a:t>
            </a:r>
            <a:r>
              <a:rPr lang="ru-RU" altLang="ru-RU" sz="2800" dirty="0"/>
              <a:t>и нажмём </a:t>
            </a:r>
            <a:r>
              <a:rPr lang="en-US" altLang="ru-RU" sz="2800" dirty="0"/>
              <a:t>“Enter”. </a:t>
            </a:r>
            <a:r>
              <a:rPr lang="ru-RU" altLang="ru-RU" sz="2800" dirty="0"/>
              <a:t>На следующем слайде показан случай </a:t>
            </a:r>
            <a:r>
              <a:rPr lang="en-US" altLang="ru-RU" sz="2800" i="1" dirty="0"/>
              <a:t>b = </a:t>
            </a:r>
            <a:r>
              <a:rPr lang="en-US" altLang="ru-RU" sz="2800" dirty="0"/>
              <a:t>-0,5.</a:t>
            </a:r>
            <a:r>
              <a:rPr lang="en-US" altLang="ru-RU" dirty="0"/>
              <a:t>	</a:t>
            </a:r>
            <a:endParaRPr lang="ru-RU" altLang="ru-RU" dirty="0"/>
          </a:p>
        </p:txBody>
      </p:sp>
    </p:spTree>
    <p:extLst>
      <p:ext uri="{BB962C8B-B14F-4D97-AF65-F5344CB8AC3E}">
        <p14:creationId xmlns:p14="http://schemas.microsoft.com/office/powerpoint/2010/main" val="1424813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02AD6A6-5FE6-48E8-A56D-5F6EBB6EFFDC}"/>
              </a:ext>
            </a:extLst>
          </p:cNvPr>
          <p:cNvPicPr>
            <a:picLocks noChangeAspect="1"/>
          </p:cNvPicPr>
          <p:nvPr/>
        </p:nvPicPr>
        <p:blipFill>
          <a:blip r:embed="rId3"/>
          <a:stretch>
            <a:fillRect/>
          </a:stretch>
        </p:blipFill>
        <p:spPr>
          <a:xfrm>
            <a:off x="2395392" y="1307184"/>
            <a:ext cx="6840760" cy="5265859"/>
          </a:xfrm>
          <a:prstGeom prst="rect">
            <a:avLst/>
          </a:prstGeom>
        </p:spPr>
      </p:pic>
      <p:sp>
        <p:nvSpPr>
          <p:cNvPr id="2" name="TextBox 1">
            <a:extLst>
              <a:ext uri="{FF2B5EF4-FFF2-40B4-BE49-F238E27FC236}">
                <a16:creationId xmlns:a16="http://schemas.microsoft.com/office/drawing/2014/main" id="{3B43628C-4D3A-BCBE-FA88-CE329F7EDECF}"/>
              </a:ext>
            </a:extLst>
          </p:cNvPr>
          <p:cNvSpPr txBox="1"/>
          <p:nvPr/>
        </p:nvSpPr>
        <p:spPr>
          <a:xfrm>
            <a:off x="0" y="635834"/>
            <a:ext cx="12192000" cy="523220"/>
          </a:xfrm>
          <a:prstGeom prst="rect">
            <a:avLst/>
          </a:prstGeom>
          <a:noFill/>
        </p:spPr>
        <p:txBody>
          <a:bodyPr wrap="square" rtlCol="0">
            <a:spAutoFit/>
          </a:bodyPr>
          <a:lstStyle/>
          <a:p>
            <a:pPr algn="just"/>
            <a:r>
              <a:rPr lang="ru-RU" altLang="ru-RU" sz="2400" dirty="0"/>
              <a:t>	</a:t>
            </a:r>
            <a:r>
              <a:rPr lang="ru-RU" altLang="ru-RU" sz="2800" dirty="0">
                <a:latin typeface="Times New Roman" panose="02020603050405020304" pitchFamily="18" charset="0"/>
                <a:cs typeface="Times New Roman" panose="02020603050405020304" pitchFamily="18" charset="0"/>
              </a:rPr>
              <a:t>Получите эту траекторию в компьютерной программе </a:t>
            </a:r>
            <a:r>
              <a:rPr lang="en-US" altLang="ru-RU" sz="2800" dirty="0">
                <a:latin typeface="Times New Roman" panose="02020603050405020304" pitchFamily="18" charset="0"/>
                <a:cs typeface="Times New Roman" panose="02020603050405020304" pitchFamily="18" charset="0"/>
              </a:rPr>
              <a:t>GeoGebra.</a:t>
            </a:r>
            <a:endParaRPr lang="ru-RU" sz="2800" dirty="0">
              <a:latin typeface="Times New Roman" panose="02020603050405020304" pitchFamily="18" charset="0"/>
              <a:cs typeface="Times New Roman" panose="02020603050405020304" pitchFamily="18" charset="0"/>
            </a:endParaRPr>
          </a:p>
        </p:txBody>
      </p:sp>
      <p:sp>
        <p:nvSpPr>
          <p:cNvPr id="4" name="Rectangle 1026">
            <a:extLst>
              <a:ext uri="{FF2B5EF4-FFF2-40B4-BE49-F238E27FC236}">
                <a16:creationId xmlns:a16="http://schemas.microsoft.com/office/drawing/2014/main" id="{9D00BA0F-42D0-7DE4-01FA-AD3A3902CC41}"/>
              </a:ext>
            </a:extLst>
          </p:cNvPr>
          <p:cNvSpPr>
            <a:spLocks noGrp="1" noChangeArrowheads="1"/>
          </p:cNvSpPr>
          <p:nvPr>
            <p:ph type="title"/>
          </p:nvPr>
        </p:nvSpPr>
        <p:spPr>
          <a:xfrm>
            <a:off x="2209800" y="30505"/>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3</a:t>
            </a:r>
          </a:p>
        </p:txBody>
      </p:sp>
    </p:spTree>
    <p:extLst>
      <p:ext uri="{BB962C8B-B14F-4D97-AF65-F5344CB8AC3E}">
        <p14:creationId xmlns:p14="http://schemas.microsoft.com/office/powerpoint/2010/main" val="3472189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09800" y="152400"/>
            <a:ext cx="7772400" cy="457200"/>
          </a:xfrm>
        </p:spPr>
        <p:txBody>
          <a:bodyPr>
            <a:normAutofit fontScale="90000"/>
          </a:bodyPr>
          <a:lstStyle/>
          <a:p>
            <a:pPr algn="ctr" eaLnBrk="1" hangingPunct="1"/>
            <a:r>
              <a:rPr lang="ru-RU" altLang="ru-RU" b="0" dirty="0">
                <a:solidFill>
                  <a:srgbClr val="FF3300"/>
                </a:solidFill>
                <a:latin typeface="Times New Roman" panose="02020603050405020304" pitchFamily="18" charset="0"/>
                <a:cs typeface="Times New Roman" panose="02020603050405020304" pitchFamily="18" charset="0"/>
              </a:rPr>
              <a:t>Укороченная циклоида</a:t>
            </a:r>
          </a:p>
        </p:txBody>
      </p:sp>
      <p:sp>
        <p:nvSpPr>
          <p:cNvPr id="12291" name="Text Box 3"/>
          <p:cNvSpPr txBox="1">
            <a:spLocks noChangeArrowheads="1"/>
          </p:cNvSpPr>
          <p:nvPr/>
        </p:nvSpPr>
        <p:spPr bwMode="auto">
          <a:xfrm>
            <a:off x="0" y="722144"/>
            <a:ext cx="1219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Кривая, которую описывает точка, закрепленная на </a:t>
            </a:r>
            <a:r>
              <a:rPr lang="ru-RU" altLang="ru-RU" dirty="0"/>
              <a:t>радиусе внутри </a:t>
            </a:r>
            <a:r>
              <a:rPr lang="ru-RU" altLang="ru-RU" dirty="0">
                <a:cs typeface="Times New Roman" panose="02020603050405020304" pitchFamily="18" charset="0"/>
              </a:rPr>
              <a:t>окружности, катящейся по прямой, называется</a:t>
            </a:r>
            <a:r>
              <a:rPr lang="ru-RU" altLang="ru-RU" dirty="0">
                <a:solidFill>
                  <a:schemeClr val="accent1"/>
                </a:solidFill>
                <a:cs typeface="Times New Roman" panose="02020603050405020304" pitchFamily="18" charset="0"/>
              </a:rPr>
              <a:t> </a:t>
            </a:r>
            <a:r>
              <a:rPr lang="ru-RU" altLang="ru-RU" dirty="0">
                <a:solidFill>
                  <a:srgbClr val="FF3300"/>
                </a:solidFill>
              </a:rPr>
              <a:t>укороченной </a:t>
            </a:r>
            <a:r>
              <a:rPr lang="ru-RU" altLang="ru-RU" dirty="0">
                <a:solidFill>
                  <a:srgbClr val="FF3300"/>
                </a:solidFill>
                <a:cs typeface="Times New Roman" panose="02020603050405020304" pitchFamily="18" charset="0"/>
              </a:rPr>
              <a:t>циклоидой.</a:t>
            </a:r>
          </a:p>
        </p:txBody>
      </p:sp>
      <p:sp>
        <p:nvSpPr>
          <p:cNvPr id="12292" name="Text Box 13"/>
          <p:cNvSpPr txBox="1">
            <a:spLocks noChangeArrowheads="1"/>
          </p:cNvSpPr>
          <p:nvPr/>
        </p:nvSpPr>
        <p:spPr bwMode="auto">
          <a:xfrm>
            <a:off x="0" y="1562666"/>
            <a:ext cx="1219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На полученном ранее рисунке циклоиды отметьте точку, закреплённую на радиусе окружности. Отметьте положения этой точки, когда катящаяся окружность достигнет точки: а) </a:t>
            </a:r>
            <a:r>
              <a:rPr lang="en-US" altLang="ru-RU" i="1" dirty="0">
                <a:cs typeface="Times New Roman" panose="02020603050405020304" pitchFamily="18" charset="0"/>
              </a:rPr>
              <a:t>B</a:t>
            </a:r>
            <a:r>
              <a:rPr lang="ru-RU" altLang="ru-RU" dirty="0">
                <a:cs typeface="Times New Roman" panose="02020603050405020304" pitchFamily="18" charset="0"/>
              </a:rPr>
              <a:t>; б) </a:t>
            </a:r>
            <a:r>
              <a:rPr lang="en-US" altLang="ru-RU" i="1" dirty="0">
                <a:cs typeface="Times New Roman" panose="02020603050405020304" pitchFamily="18" charset="0"/>
              </a:rPr>
              <a:t>A</a:t>
            </a:r>
            <a:r>
              <a:rPr lang="ru-RU" altLang="ru-RU" baseline="-30000" dirty="0">
                <a:cs typeface="Times New Roman" panose="02020603050405020304" pitchFamily="18" charset="0"/>
              </a:rPr>
              <a:t>4</a:t>
            </a:r>
            <a:r>
              <a:rPr lang="ru-RU" altLang="ru-RU" dirty="0">
                <a:cs typeface="Times New Roman" panose="02020603050405020304" pitchFamily="18" charset="0"/>
              </a:rPr>
              <a:t>; в) </a:t>
            </a:r>
            <a:r>
              <a:rPr lang="en-US" altLang="ru-RU" i="1" dirty="0">
                <a:cs typeface="Times New Roman" panose="02020603050405020304" pitchFamily="18" charset="0"/>
              </a:rPr>
              <a:t>A</a:t>
            </a:r>
            <a:r>
              <a:rPr lang="ru-RU" altLang="ru-RU" baseline="-30000" dirty="0">
                <a:cs typeface="Times New Roman" panose="02020603050405020304" pitchFamily="18" charset="0"/>
              </a:rPr>
              <a:t>2</a:t>
            </a:r>
            <a:r>
              <a:rPr lang="ru-RU" altLang="ru-RU" dirty="0">
                <a:cs typeface="Times New Roman" panose="02020603050405020304" pitchFamily="18" charset="0"/>
              </a:rPr>
              <a:t>; г) </a:t>
            </a:r>
            <a:r>
              <a:rPr lang="en-US" altLang="ru-RU" i="1" dirty="0">
                <a:cs typeface="Times New Roman" panose="02020603050405020304" pitchFamily="18" charset="0"/>
              </a:rPr>
              <a:t>A</a:t>
            </a:r>
            <a:r>
              <a:rPr lang="ru-RU" altLang="ru-RU" baseline="-30000" dirty="0">
                <a:cs typeface="Times New Roman" panose="02020603050405020304" pitchFamily="18" charset="0"/>
              </a:rPr>
              <a:t>6</a:t>
            </a:r>
            <a:r>
              <a:rPr lang="ru-RU" altLang="ru-RU" dirty="0">
                <a:cs typeface="Times New Roman" panose="02020603050405020304" pitchFamily="18" charset="0"/>
              </a:rPr>
              <a:t>; д) </a:t>
            </a:r>
            <a:r>
              <a:rPr lang="en-US" altLang="ru-RU" i="1" dirty="0">
                <a:cs typeface="Times New Roman" panose="02020603050405020304" pitchFamily="18" charset="0"/>
              </a:rPr>
              <a:t>A</a:t>
            </a:r>
            <a:r>
              <a:rPr lang="ru-RU" altLang="ru-RU" baseline="-30000" dirty="0">
                <a:cs typeface="Times New Roman" panose="02020603050405020304" pitchFamily="18" charset="0"/>
              </a:rPr>
              <a:t>1</a:t>
            </a:r>
            <a:r>
              <a:rPr lang="ru-RU" altLang="ru-RU" dirty="0">
                <a:cs typeface="Times New Roman" panose="02020603050405020304" pitchFamily="18" charset="0"/>
              </a:rPr>
              <a:t>; е) </a:t>
            </a:r>
            <a:r>
              <a:rPr lang="en-US" altLang="ru-RU" i="1" dirty="0">
                <a:cs typeface="Times New Roman" panose="02020603050405020304" pitchFamily="18" charset="0"/>
              </a:rPr>
              <a:t>A</a:t>
            </a:r>
            <a:r>
              <a:rPr lang="ru-RU" altLang="ru-RU" baseline="-30000" dirty="0">
                <a:cs typeface="Times New Roman" panose="02020603050405020304" pitchFamily="18" charset="0"/>
              </a:rPr>
              <a:t>3</a:t>
            </a:r>
            <a:r>
              <a:rPr lang="ru-RU" altLang="ru-RU" dirty="0">
                <a:cs typeface="Times New Roman" panose="02020603050405020304" pitchFamily="18" charset="0"/>
              </a:rPr>
              <a:t>; ж) </a:t>
            </a:r>
            <a:r>
              <a:rPr lang="en-US" altLang="ru-RU" i="1" dirty="0">
                <a:cs typeface="Times New Roman" panose="02020603050405020304" pitchFamily="18" charset="0"/>
              </a:rPr>
              <a:t>A</a:t>
            </a:r>
            <a:r>
              <a:rPr lang="ru-RU" altLang="ru-RU" baseline="-30000" dirty="0">
                <a:cs typeface="Times New Roman" panose="02020603050405020304" pitchFamily="18" charset="0"/>
              </a:rPr>
              <a:t>5</a:t>
            </a:r>
            <a:r>
              <a:rPr lang="ru-RU" altLang="ru-RU" dirty="0">
                <a:cs typeface="Times New Roman" panose="02020603050405020304" pitchFamily="18" charset="0"/>
              </a:rPr>
              <a:t>; з) </a:t>
            </a:r>
            <a:r>
              <a:rPr lang="en-US" altLang="ru-RU" i="1" dirty="0">
                <a:cs typeface="Times New Roman" panose="02020603050405020304" pitchFamily="18" charset="0"/>
              </a:rPr>
              <a:t>A</a:t>
            </a:r>
            <a:r>
              <a:rPr lang="ru-RU" altLang="ru-RU" baseline="-30000" dirty="0">
                <a:cs typeface="Times New Roman" panose="02020603050405020304" pitchFamily="18" charset="0"/>
              </a:rPr>
              <a:t>7</a:t>
            </a:r>
            <a:r>
              <a:rPr lang="ru-RU" altLang="ru-RU" dirty="0">
                <a:cs typeface="Times New Roman" panose="02020603050405020304" pitchFamily="18" charset="0"/>
              </a:rPr>
              <a:t>. Соедините полученные точки плавной кривой.</a:t>
            </a:r>
            <a:endParaRPr lang="ru-RU" altLang="ru-RU" dirty="0"/>
          </a:p>
        </p:txBody>
      </p:sp>
      <p:pic>
        <p:nvPicPr>
          <p:cNvPr id="1229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045" y="3244870"/>
            <a:ext cx="9257785" cy="312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5044" y="3253224"/>
            <a:ext cx="9257785" cy="312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063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Effect transition="in" filter="wipe(left)">
                                      <p:cBhvr>
                                        <p:cTn id="7" dur="5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1068F4DD-C2D1-4C83-BF1D-5AD3D8CD4F73}"/>
              </a:ext>
            </a:extLst>
          </p:cNvPr>
          <p:cNvSpPr txBox="1">
            <a:spLocks noChangeArrowheads="1"/>
          </p:cNvSpPr>
          <p:nvPr/>
        </p:nvSpPr>
        <p:spPr bwMode="auto">
          <a:xfrm>
            <a:off x="1524000" y="54868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ru-RU" altLang="ru-RU" dirty="0"/>
              <a:t>	Получите укороченную циклоиду в компьютерной программе </a:t>
            </a:r>
            <a:r>
              <a:rPr lang="en-US" altLang="ru-RU" dirty="0"/>
              <a:t>GeoGebra.</a:t>
            </a:r>
            <a:endParaRPr lang="ru-RU" altLang="ru-RU" dirty="0"/>
          </a:p>
        </p:txBody>
      </p:sp>
      <p:pic>
        <p:nvPicPr>
          <p:cNvPr id="3" name="Рисунок 2">
            <a:extLst>
              <a:ext uri="{FF2B5EF4-FFF2-40B4-BE49-F238E27FC236}">
                <a16:creationId xmlns:a16="http://schemas.microsoft.com/office/drawing/2014/main" id="{0C023215-C075-40DA-A859-72136E21F532}"/>
              </a:ext>
            </a:extLst>
          </p:cNvPr>
          <p:cNvPicPr>
            <a:picLocks noChangeAspect="1"/>
          </p:cNvPicPr>
          <p:nvPr/>
        </p:nvPicPr>
        <p:blipFill>
          <a:blip r:embed="rId3"/>
          <a:stretch>
            <a:fillRect/>
          </a:stretch>
        </p:blipFill>
        <p:spPr>
          <a:xfrm>
            <a:off x="2500555" y="1410535"/>
            <a:ext cx="7190891" cy="5223013"/>
          </a:xfrm>
          <a:prstGeom prst="rect">
            <a:avLst/>
          </a:prstGeom>
        </p:spPr>
      </p:pic>
      <p:sp>
        <p:nvSpPr>
          <p:cNvPr id="2" name="Rectangle 1026">
            <a:extLst>
              <a:ext uri="{FF2B5EF4-FFF2-40B4-BE49-F238E27FC236}">
                <a16:creationId xmlns:a16="http://schemas.microsoft.com/office/drawing/2014/main" id="{72A18344-4D3F-A9E3-510B-FD4CF68F6004}"/>
              </a:ext>
            </a:extLst>
          </p:cNvPr>
          <p:cNvSpPr>
            <a:spLocks noGrp="1" noChangeArrowheads="1"/>
          </p:cNvSpPr>
          <p:nvPr>
            <p:ph type="title"/>
          </p:nvPr>
        </p:nvSpPr>
        <p:spPr>
          <a:xfrm>
            <a:off x="2209800" y="56853"/>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4</a:t>
            </a:r>
          </a:p>
        </p:txBody>
      </p:sp>
    </p:spTree>
    <p:extLst>
      <p:ext uri="{BB962C8B-B14F-4D97-AF65-F5344CB8AC3E}">
        <p14:creationId xmlns:p14="http://schemas.microsoft.com/office/powerpoint/2010/main" val="1528367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475989" y="1760423"/>
            <a:ext cx="10158232" cy="3989023"/>
          </a:xfrm>
          <a:prstGeom prst="rect">
            <a:avLst/>
          </a:prstGeom>
        </p:spPr>
      </p:pic>
      <p:sp>
        <p:nvSpPr>
          <p:cNvPr id="4" name="TextBox 3"/>
          <p:cNvSpPr txBox="1"/>
          <p:nvPr/>
        </p:nvSpPr>
        <p:spPr>
          <a:xfrm>
            <a:off x="475989" y="0"/>
            <a:ext cx="8932379" cy="954107"/>
          </a:xfrm>
          <a:prstGeom prst="rect">
            <a:avLst/>
          </a:prstGeom>
          <a:noFill/>
        </p:spPr>
        <p:txBody>
          <a:bodyPr wrap="square" rtlCol="0">
            <a:spAutoFit/>
          </a:bodyPr>
          <a:lstStyle/>
          <a:p>
            <a:pPr algn="ctr"/>
            <a:r>
              <a:rPr lang="ru-RU" sz="2800" dirty="0">
                <a:latin typeface="Times New Roman" panose="02020603050405020304" pitchFamily="18" charset="0"/>
                <a:cs typeface="Times New Roman" panose="02020603050405020304" pitchFamily="18" charset="0"/>
              </a:rPr>
              <a:t>Циклоиде и её свойствам посвящён один из этюдов на сайте «Математические этюды»: </a:t>
            </a:r>
            <a:r>
              <a:rPr lang="en-US" altLang="ru-RU" sz="2800" dirty="0">
                <a:latin typeface="Times New Roman" panose="02020603050405020304" pitchFamily="18" charset="0"/>
                <a:cs typeface="Times New Roman" panose="02020603050405020304" pitchFamily="18" charset="0"/>
              </a:rPr>
              <a:t>www.etudes.ru</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687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050">
            <a:extLst>
              <a:ext uri="{FF2B5EF4-FFF2-40B4-BE49-F238E27FC236}">
                <a16:creationId xmlns:a16="http://schemas.microsoft.com/office/drawing/2014/main" id="{36C732A6-ED84-43F0-98CB-EE574FD68AD8}"/>
              </a:ext>
            </a:extLst>
          </p:cNvPr>
          <p:cNvSpPr>
            <a:spLocks noGrp="1" noChangeArrowheads="1"/>
          </p:cNvSpPr>
          <p:nvPr>
            <p:ph type="title"/>
          </p:nvPr>
        </p:nvSpPr>
        <p:spPr>
          <a:xfrm>
            <a:off x="2209800" y="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Свойство 1</a:t>
            </a:r>
          </a:p>
        </p:txBody>
      </p:sp>
      <p:sp>
        <p:nvSpPr>
          <p:cNvPr id="333827" name="Text Box 2051">
            <a:extLst>
              <a:ext uri="{FF2B5EF4-FFF2-40B4-BE49-F238E27FC236}">
                <a16:creationId xmlns:a16="http://schemas.microsoft.com/office/drawing/2014/main" id="{8DD48591-FC95-47D1-AC40-3B0015E691F5}"/>
              </a:ext>
            </a:extLst>
          </p:cNvPr>
          <p:cNvSpPr txBox="1">
            <a:spLocks noChangeArrowheads="1"/>
          </p:cNvSpPr>
          <p:nvPr/>
        </p:nvSpPr>
        <p:spPr bwMode="auto">
          <a:xfrm>
            <a:off x="0" y="533400"/>
            <a:ext cx="12192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solidFill>
                  <a:srgbClr val="FF3300"/>
                </a:solidFill>
                <a:cs typeface="Times New Roman" panose="02020603050405020304" pitchFamily="18" charset="0"/>
              </a:rPr>
              <a:t>	</a:t>
            </a:r>
            <a:r>
              <a:rPr lang="ru-RU" altLang="ru-RU" sz="2400" dirty="0">
                <a:solidFill>
                  <a:srgbClr val="FF3300"/>
                </a:solidFill>
                <a:latin typeface="Times New Roman" panose="02020603050405020304" pitchFamily="18" charset="0"/>
                <a:cs typeface="Times New Roman" panose="02020603050405020304" pitchFamily="18" charset="0"/>
              </a:rPr>
              <a:t>Ледяная гора.</a:t>
            </a:r>
            <a:r>
              <a:rPr lang="ru-RU" altLang="ru-RU" sz="2400" dirty="0">
                <a:solidFill>
                  <a:schemeClr val="accent1"/>
                </a:solidFill>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В 1696 году </a:t>
            </a:r>
            <a:r>
              <a:rPr lang="ru-RU" altLang="ru-RU" sz="2400" dirty="0" err="1">
                <a:latin typeface="Times New Roman" panose="02020603050405020304" pitchFamily="18" charset="0"/>
                <a:cs typeface="Times New Roman" panose="02020603050405020304" pitchFamily="18" charset="0"/>
              </a:rPr>
              <a:t>И.Бернулли</a:t>
            </a:r>
            <a:r>
              <a:rPr lang="ru-RU" altLang="ru-RU" sz="2400" dirty="0">
                <a:latin typeface="Times New Roman" panose="02020603050405020304" pitchFamily="18" charset="0"/>
                <a:cs typeface="Times New Roman" panose="02020603050405020304" pitchFamily="18" charset="0"/>
              </a:rPr>
              <a:t> поставил задачу о нахождении кривой наискорейшего спуска, или, иначе говоря, задачу о том, какова должна быть форма ледяной горки (рис. а), чтобы, скатываясь по ней, совершить путь из начальной точки </a:t>
            </a:r>
            <a:r>
              <a:rPr lang="ru-RU" altLang="ru-RU" sz="2400" i="1" dirty="0">
                <a:latin typeface="Times New Roman" panose="02020603050405020304" pitchFamily="18" charset="0"/>
                <a:cs typeface="Times New Roman" panose="02020603050405020304" pitchFamily="18" charset="0"/>
              </a:rPr>
              <a:t>А</a:t>
            </a:r>
            <a:r>
              <a:rPr lang="ru-RU" altLang="ru-RU" sz="2400" dirty="0">
                <a:latin typeface="Times New Roman" panose="02020603050405020304" pitchFamily="18" charset="0"/>
                <a:cs typeface="Times New Roman" panose="02020603050405020304" pitchFamily="18" charset="0"/>
              </a:rPr>
              <a:t> в конечную точку </a:t>
            </a:r>
            <a:r>
              <a:rPr lang="ru-RU" altLang="ru-RU" sz="2400" i="1" dirty="0">
                <a:latin typeface="Times New Roman" panose="02020603050405020304" pitchFamily="18" charset="0"/>
                <a:cs typeface="Times New Roman" panose="02020603050405020304" pitchFamily="18" charset="0"/>
              </a:rPr>
              <a:t>В</a:t>
            </a:r>
            <a:r>
              <a:rPr lang="ru-RU" altLang="ru-RU" sz="2400" dirty="0">
                <a:latin typeface="Times New Roman" panose="02020603050405020304" pitchFamily="18" charset="0"/>
                <a:cs typeface="Times New Roman" panose="02020603050405020304" pitchFamily="18" charset="0"/>
              </a:rPr>
              <a:t> за кратчайшее время. Искомую кривую назвали "брахистохроной", т.е. кривой кратчайшего времени.</a:t>
            </a:r>
          </a:p>
        </p:txBody>
      </p:sp>
      <p:sp>
        <p:nvSpPr>
          <p:cNvPr id="333828" name="Text Box 2052">
            <a:extLst>
              <a:ext uri="{FF2B5EF4-FFF2-40B4-BE49-F238E27FC236}">
                <a16:creationId xmlns:a16="http://schemas.microsoft.com/office/drawing/2014/main" id="{B2E52315-7CA9-41E7-A953-AFABA4126B43}"/>
              </a:ext>
            </a:extLst>
          </p:cNvPr>
          <p:cNvSpPr txBox="1">
            <a:spLocks noChangeArrowheads="1"/>
          </p:cNvSpPr>
          <p:nvPr/>
        </p:nvSpPr>
        <p:spPr bwMode="auto">
          <a:xfrm>
            <a:off x="0" y="2279737"/>
            <a:ext cx="1219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Среди математиков, решавших эту задачу, были: Г.</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Лейбниц, И.</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Ньютон, Г.</a:t>
            </a:r>
            <a:r>
              <a:rPr lang="en-US" altLang="ru-RU" sz="2400" dirty="0">
                <a:latin typeface="Times New Roman" panose="02020603050405020304" pitchFamily="18" charset="0"/>
                <a:cs typeface="Times New Roman" panose="02020603050405020304" pitchFamily="18" charset="0"/>
              </a:rPr>
              <a:t> </a:t>
            </a:r>
            <a:r>
              <a:rPr lang="ru-RU" altLang="ru-RU" sz="2400" dirty="0" err="1">
                <a:latin typeface="Times New Roman" panose="02020603050405020304" pitchFamily="18" charset="0"/>
                <a:cs typeface="Times New Roman" panose="02020603050405020304" pitchFamily="18" charset="0"/>
              </a:rPr>
              <a:t>Лопиталь</a:t>
            </a:r>
            <a:r>
              <a:rPr lang="ru-RU" altLang="ru-RU" sz="2400" dirty="0">
                <a:latin typeface="Times New Roman" panose="02020603050405020304" pitchFamily="18" charset="0"/>
                <a:cs typeface="Times New Roman" panose="02020603050405020304" pitchFamily="18" charset="0"/>
              </a:rPr>
              <a:t> и Я.</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Бернулли. Они доказали, что искомой кривой является перевернутая циклоида (рис. б). </a:t>
            </a:r>
          </a:p>
        </p:txBody>
      </p:sp>
      <p:pic>
        <p:nvPicPr>
          <p:cNvPr id="333829" name="Picture 2053">
            <a:extLst>
              <a:ext uri="{FF2B5EF4-FFF2-40B4-BE49-F238E27FC236}">
                <a16:creationId xmlns:a16="http://schemas.microsoft.com/office/drawing/2014/main" id="{23769C30-029B-482D-A63A-05F433A42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981" y="3203689"/>
            <a:ext cx="9647724" cy="330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748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1772982" y="18864"/>
            <a:ext cx="8895019" cy="6904370"/>
          </a:xfrm>
          <a:prstGeom prst="rect">
            <a:avLst/>
          </a:prstGeom>
        </p:spPr>
      </p:pic>
    </p:spTree>
    <p:extLst>
      <p:ext uri="{BB962C8B-B14F-4D97-AF65-F5344CB8AC3E}">
        <p14:creationId xmlns:p14="http://schemas.microsoft.com/office/powerpoint/2010/main" val="665732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FADCE69-F032-30DB-0BBF-A8749A63A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88" y="1628800"/>
            <a:ext cx="3593248" cy="4570713"/>
          </a:xfrm>
          <a:prstGeom prst="rect">
            <a:avLst/>
          </a:prstGeom>
        </p:spPr>
      </p:pic>
      <p:pic>
        <p:nvPicPr>
          <p:cNvPr id="3" name="Рисунок 2">
            <a:extLst>
              <a:ext uri="{FF2B5EF4-FFF2-40B4-BE49-F238E27FC236}">
                <a16:creationId xmlns:a16="http://schemas.microsoft.com/office/drawing/2014/main" id="{9F1C8616-9C6D-89BC-CE45-CEB174E34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186" y="1629039"/>
            <a:ext cx="3607821" cy="4570233"/>
          </a:xfrm>
          <a:prstGeom prst="rect">
            <a:avLst/>
          </a:prstGeom>
        </p:spPr>
      </p:pic>
      <p:pic>
        <p:nvPicPr>
          <p:cNvPr id="4" name="Рисунок 3">
            <a:extLst>
              <a:ext uri="{FF2B5EF4-FFF2-40B4-BE49-F238E27FC236}">
                <a16:creationId xmlns:a16="http://schemas.microsoft.com/office/drawing/2014/main" id="{56B3557A-CEC6-FEF9-3AFC-CE35EC5F0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0263" y="1628800"/>
            <a:ext cx="3593249" cy="4570714"/>
          </a:xfrm>
          <a:prstGeom prst="rect">
            <a:avLst/>
          </a:prstGeom>
        </p:spPr>
      </p:pic>
      <p:sp>
        <p:nvSpPr>
          <p:cNvPr id="5" name="TextBox 4">
            <a:extLst>
              <a:ext uri="{FF2B5EF4-FFF2-40B4-BE49-F238E27FC236}">
                <a16:creationId xmlns:a16="http://schemas.microsoft.com/office/drawing/2014/main" id="{19B9B8F6-3B02-5C63-D6F5-FB83F95B5F8F}"/>
              </a:ext>
            </a:extLst>
          </p:cNvPr>
          <p:cNvSpPr txBox="1"/>
          <p:nvPr/>
        </p:nvSpPr>
        <p:spPr>
          <a:xfrm>
            <a:off x="1544097" y="-7318"/>
            <a:ext cx="9144000" cy="1077218"/>
          </a:xfrm>
          <a:prstGeom prst="rect">
            <a:avLst/>
          </a:prstGeom>
          <a:noFill/>
        </p:spPr>
        <p:txBody>
          <a:bodyPr wrap="square" rtlCol="0">
            <a:spAutoFit/>
          </a:bodyPr>
          <a:lstStyle/>
          <a:p>
            <a:pPr algn="ctr"/>
            <a:r>
              <a:rPr lang="ru-RU" sz="3200" dirty="0">
                <a:solidFill>
                  <a:srgbClr val="FF0000"/>
                </a:solidFill>
                <a:latin typeface="Times New Roman" panose="02020603050405020304" pitchFamily="18" charset="0"/>
                <a:cs typeface="Times New Roman" panose="02020603050405020304" pitchFamily="18" charset="0"/>
              </a:rPr>
              <a:t>Наши новые учебники геометрии</a:t>
            </a:r>
          </a:p>
          <a:p>
            <a:pPr algn="ctr"/>
            <a:r>
              <a:rPr lang="ru-RU" sz="3200" dirty="0">
                <a:solidFill>
                  <a:srgbClr val="FF0000"/>
                </a:solidFill>
                <a:latin typeface="Times New Roman" panose="02020603050405020304" pitchFamily="18" charset="0"/>
                <a:cs typeface="Times New Roman" panose="02020603050405020304" pitchFamily="18" charset="0"/>
              </a:rPr>
              <a:t>издательства «Просвещение»</a:t>
            </a:r>
          </a:p>
        </p:txBody>
      </p:sp>
    </p:spTree>
    <p:extLst>
      <p:ext uri="{BB962C8B-B14F-4D97-AF65-F5344CB8AC3E}">
        <p14:creationId xmlns:p14="http://schemas.microsoft.com/office/powerpoint/2010/main" val="1094531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792A066A-0A92-4660-9817-2B3121526D71}"/>
              </a:ext>
            </a:extLst>
          </p:cNvPr>
          <p:cNvSpPr>
            <a:spLocks noGrp="1" noChangeArrowheads="1"/>
          </p:cNvSpPr>
          <p:nvPr>
            <p:ph type="title"/>
          </p:nvPr>
        </p:nvSpPr>
        <p:spPr>
          <a:xfrm>
            <a:off x="2209800" y="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Свойство 2</a:t>
            </a:r>
          </a:p>
        </p:txBody>
      </p:sp>
      <p:sp>
        <p:nvSpPr>
          <p:cNvPr id="294915" name="Text Box 3">
            <a:extLst>
              <a:ext uri="{FF2B5EF4-FFF2-40B4-BE49-F238E27FC236}">
                <a16:creationId xmlns:a16="http://schemas.microsoft.com/office/drawing/2014/main" id="{6293C008-7B0C-483A-85E0-BB3FEF00878A}"/>
              </a:ext>
            </a:extLst>
          </p:cNvPr>
          <p:cNvSpPr txBox="1">
            <a:spLocks noChangeArrowheads="1"/>
          </p:cNvSpPr>
          <p:nvPr/>
        </p:nvSpPr>
        <p:spPr bwMode="auto">
          <a:xfrm>
            <a:off x="0" y="457200"/>
            <a:ext cx="12192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solidFill>
                  <a:srgbClr val="FF3300"/>
                </a:solidFill>
                <a:cs typeface="Times New Roman" panose="02020603050405020304" pitchFamily="18" charset="0"/>
              </a:rPr>
              <a:t>	</a:t>
            </a:r>
            <a:r>
              <a:rPr lang="ru-RU" altLang="ru-RU" sz="2400" dirty="0">
                <a:solidFill>
                  <a:srgbClr val="FF3300"/>
                </a:solidFill>
                <a:latin typeface="Times New Roman" panose="02020603050405020304" pitchFamily="18" charset="0"/>
                <a:cs typeface="Times New Roman" panose="02020603050405020304" pitchFamily="18" charset="0"/>
              </a:rPr>
              <a:t>Часы с маятником.</a:t>
            </a:r>
            <a:r>
              <a:rPr lang="ru-RU" altLang="ru-RU" sz="2400" dirty="0">
                <a:solidFill>
                  <a:schemeClr val="accent1"/>
                </a:solidFill>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Часы с обычным маятником не могут идти точно, поскольку период колебаний маятника зависит от его амплитуды. Голландский ученый Христиан Гюйгенс (1629 – 1695) задался вопросом, по какой кривой должен двигаться шарик на нитке маятника, чтобы период его колебаний не зависел от амплитуды. Искомой кривой оказалась перевернутая циклоида (рис. 1, 2). За это свойство циклоиду называют также "</a:t>
            </a:r>
            <a:r>
              <a:rPr lang="ru-RU" altLang="ru-RU" sz="2400" dirty="0" err="1">
                <a:latin typeface="Times New Roman" panose="02020603050405020304" pitchFamily="18" charset="0"/>
                <a:cs typeface="Times New Roman" panose="02020603050405020304" pitchFamily="18" charset="0"/>
              </a:rPr>
              <a:t>таутохрона</a:t>
            </a:r>
            <a:r>
              <a:rPr lang="ru-RU" altLang="ru-RU" sz="2400" dirty="0">
                <a:latin typeface="Times New Roman" panose="02020603050405020304" pitchFamily="18" charset="0"/>
                <a:cs typeface="Times New Roman" panose="02020603050405020304" pitchFamily="18" charset="0"/>
              </a:rPr>
              <a:t>" – кривая равных времен. Если, например, в форме перевернутой циклоиды изготовить желоб (рис. 1) и пустить по нему шарик, то период движения шарика под действием силы тяжести не будет зависеть от начального его положения и от амплитуды. </a:t>
            </a:r>
          </a:p>
        </p:txBody>
      </p:sp>
      <p:pic>
        <p:nvPicPr>
          <p:cNvPr id="294918" name="Picture 6">
            <a:extLst>
              <a:ext uri="{FF2B5EF4-FFF2-40B4-BE49-F238E27FC236}">
                <a16:creationId xmlns:a16="http://schemas.microsoft.com/office/drawing/2014/main" id="{BD38AFDF-228F-4149-B6FD-8DB1CAF18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483" y="4102337"/>
            <a:ext cx="9569709" cy="23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480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1775520" y="94940"/>
            <a:ext cx="8712968" cy="6763061"/>
          </a:xfrm>
          <a:prstGeom prst="rect">
            <a:avLst/>
          </a:prstGeom>
        </p:spPr>
      </p:pic>
    </p:spTree>
    <p:extLst>
      <p:ext uri="{BB962C8B-B14F-4D97-AF65-F5344CB8AC3E}">
        <p14:creationId xmlns:p14="http://schemas.microsoft.com/office/powerpoint/2010/main" val="1878349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1703512" y="39046"/>
            <a:ext cx="8784976" cy="6818954"/>
          </a:xfrm>
          <a:prstGeom prst="rect">
            <a:avLst/>
          </a:prstGeom>
        </p:spPr>
      </p:pic>
    </p:spTree>
    <p:extLst>
      <p:ext uri="{BB962C8B-B14F-4D97-AF65-F5344CB8AC3E}">
        <p14:creationId xmlns:p14="http://schemas.microsoft.com/office/powerpoint/2010/main" val="2571691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1CE44-38AB-DF73-743A-84388637EDB0}"/>
            </a:ext>
          </a:extLst>
        </p:cNvPr>
        <p:cNvGrpSpPr/>
        <p:nvPr/>
      </p:nvGrpSpPr>
      <p:grpSpPr>
        <a:xfrm>
          <a:off x="0" y="0"/>
          <a:ext cx="0" cy="0"/>
          <a:chOff x="0" y="0"/>
          <a:chExt cx="0" cy="0"/>
        </a:xfrm>
      </p:grpSpPr>
      <p:sp>
        <p:nvSpPr>
          <p:cNvPr id="264195" name="Text Box 3">
            <a:extLst>
              <a:ext uri="{FF2B5EF4-FFF2-40B4-BE49-F238E27FC236}">
                <a16:creationId xmlns:a16="http://schemas.microsoft.com/office/drawing/2014/main" id="{F1C71169-232E-7765-B214-C1193067B98E}"/>
              </a:ext>
            </a:extLst>
          </p:cNvPr>
          <p:cNvSpPr txBox="1">
            <a:spLocks noChangeArrowheads="1"/>
          </p:cNvSpPr>
          <p:nvPr/>
        </p:nvSpPr>
        <p:spPr bwMode="auto">
          <a:xfrm>
            <a:off x="7788" y="0"/>
            <a:ext cx="1000050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sz="3200" dirty="0"/>
              <a:t>	</a:t>
            </a:r>
            <a:r>
              <a:rPr lang="ru-RU" altLang="ru-RU" sz="2400" dirty="0">
                <a:latin typeface="Times New Roman" panose="02020603050405020304" pitchFamily="18" charset="0"/>
                <a:cs typeface="Times New Roman" panose="02020603050405020304" pitchFamily="18" charset="0"/>
              </a:rPr>
              <a:t>Вернёмся теперь к вопросу о нахождении кривой, для которой концы  отрезка постоянной длины двигаются по этой кривой, а середина этого отрезка двигается по прямой.</a:t>
            </a:r>
            <a:r>
              <a:rPr lang="en-US" altLang="ru-RU" sz="2400" dirty="0">
                <a:latin typeface="Times New Roman" panose="02020603050405020304" pitchFamily="18" charset="0"/>
                <a:cs typeface="Times New Roman" panose="02020603050405020304" pitchFamily="18" charset="0"/>
              </a:rPr>
              <a:t>	</a:t>
            </a:r>
            <a:endParaRPr lang="ru-RU" altLang="ru-RU" sz="2400" dirty="0">
              <a:latin typeface="Times New Roman" panose="02020603050405020304" pitchFamily="18" charset="0"/>
              <a:cs typeface="Times New Roman" panose="02020603050405020304" pitchFamily="18" charset="0"/>
            </a:endParaRPr>
          </a:p>
        </p:txBody>
      </p:sp>
      <p:pic>
        <p:nvPicPr>
          <p:cNvPr id="5" name="Рисунок 4" descr="Изображение выглядит как линия, диаграмма, График, круг&#10;&#10;Содержимое, созданное искусственным интеллектом, может быть неверным.">
            <a:extLst>
              <a:ext uri="{FF2B5EF4-FFF2-40B4-BE49-F238E27FC236}">
                <a16:creationId xmlns:a16="http://schemas.microsoft.com/office/drawing/2014/main" id="{F288B384-27ED-1D01-D05A-55821D077699}"/>
              </a:ext>
            </a:extLst>
          </p:cNvPr>
          <p:cNvPicPr>
            <a:picLocks noChangeAspect="1"/>
          </p:cNvPicPr>
          <p:nvPr/>
        </p:nvPicPr>
        <p:blipFill>
          <a:blip r:embed="rId3"/>
          <a:stretch>
            <a:fillRect/>
          </a:stretch>
        </p:blipFill>
        <p:spPr>
          <a:xfrm>
            <a:off x="3743820" y="2960509"/>
            <a:ext cx="6803094" cy="3797283"/>
          </a:xfrm>
          <a:prstGeom prst="rect">
            <a:avLst/>
          </a:prstGeom>
        </p:spPr>
      </p:pic>
      <p:sp>
        <p:nvSpPr>
          <p:cNvPr id="6" name="Text Box 3">
            <a:extLst>
              <a:ext uri="{FF2B5EF4-FFF2-40B4-BE49-F238E27FC236}">
                <a16:creationId xmlns:a16="http://schemas.microsoft.com/office/drawing/2014/main" id="{F03077A9-AB8B-B7D9-0E50-94968C20AFE6}"/>
              </a:ext>
            </a:extLst>
          </p:cNvPr>
          <p:cNvSpPr txBox="1">
            <a:spLocks noChangeArrowheads="1"/>
          </p:cNvSpPr>
          <p:nvPr/>
        </p:nvSpPr>
        <p:spPr bwMode="auto">
          <a:xfrm>
            <a:off x="0" y="1307259"/>
            <a:ext cx="1217642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sz="3200" dirty="0"/>
              <a:t>	</a:t>
            </a:r>
            <a:r>
              <a:rPr lang="ru-RU" altLang="ru-RU" sz="32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Рассмотрим окружность, катящуюся по прямой. Точка </a:t>
            </a:r>
            <a:r>
              <a:rPr lang="en-US" altLang="ru-RU" sz="2400" i="1" dirty="0">
                <a:latin typeface="Times New Roman" panose="02020603050405020304" pitchFamily="18" charset="0"/>
                <a:cs typeface="Times New Roman" panose="02020603050405020304" pitchFamily="18" charset="0"/>
              </a:rPr>
              <a:t>A</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закреплённая на окружности, описывает циклоиду. Второй конец </a:t>
            </a:r>
            <a:r>
              <a:rPr lang="en-US" altLang="ru-RU" sz="2400" i="1" dirty="0">
                <a:latin typeface="Times New Roman" panose="02020603050405020304" pitchFamily="18" charset="0"/>
                <a:cs typeface="Times New Roman" panose="02020603050405020304" pitchFamily="18" charset="0"/>
              </a:rPr>
              <a:t>B </a:t>
            </a:r>
            <a:r>
              <a:rPr lang="ru-RU" altLang="ru-RU" sz="2400" dirty="0">
                <a:latin typeface="Times New Roman" panose="02020603050405020304" pitchFamily="18" charset="0"/>
                <a:cs typeface="Times New Roman" panose="02020603050405020304" pitchFamily="18" charset="0"/>
              </a:rPr>
              <a:t>диаметра </a:t>
            </a:r>
            <a:r>
              <a:rPr lang="en-US" altLang="ru-RU" sz="2400" i="1" dirty="0">
                <a:latin typeface="Times New Roman" panose="02020603050405020304" pitchFamily="18" charset="0"/>
                <a:cs typeface="Times New Roman" panose="02020603050405020304" pitchFamily="18" charset="0"/>
              </a:rPr>
              <a:t>AB </a:t>
            </a:r>
            <a:r>
              <a:rPr lang="ru-RU" altLang="ru-RU" sz="2400" dirty="0">
                <a:latin typeface="Times New Roman" panose="02020603050405020304" pitchFamily="18" charset="0"/>
                <a:cs typeface="Times New Roman" panose="02020603050405020304" pitchFamily="18" charset="0"/>
              </a:rPr>
              <a:t>этой окружности описывает симметричную циклоиду. При этом центр </a:t>
            </a:r>
            <a:r>
              <a:rPr lang="en-US" altLang="ru-RU" sz="2400" i="1" dirty="0">
                <a:latin typeface="Times New Roman" panose="02020603050405020304" pitchFamily="18" charset="0"/>
                <a:cs typeface="Times New Roman" panose="02020603050405020304" pitchFamily="18" charset="0"/>
              </a:rPr>
              <a:t>O </a:t>
            </a:r>
            <a:r>
              <a:rPr lang="ru-RU" altLang="ru-RU" sz="2400" dirty="0">
                <a:latin typeface="Times New Roman" panose="02020603050405020304" pitchFamily="18" charset="0"/>
                <a:cs typeface="Times New Roman" panose="02020603050405020304" pitchFamily="18" charset="0"/>
              </a:rPr>
              <a:t>катящейся окружности двигается по прямой. Искомая кривая состоит из двух дуг, симметричным дугам этих циклоид. На рисунке они выделены синим цветом.</a:t>
            </a:r>
          </a:p>
        </p:txBody>
      </p:sp>
    </p:spTree>
    <p:extLst>
      <p:ext uri="{BB962C8B-B14F-4D97-AF65-F5344CB8AC3E}">
        <p14:creationId xmlns:p14="http://schemas.microsoft.com/office/powerpoint/2010/main" val="1118563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6C51E-858A-5237-686B-E5B864FF1FFA}"/>
            </a:ext>
          </a:extLst>
        </p:cNvPr>
        <p:cNvGrpSpPr/>
        <p:nvPr/>
      </p:nvGrpSpPr>
      <p:grpSpPr>
        <a:xfrm>
          <a:off x="0" y="0"/>
          <a:ext cx="0" cy="0"/>
          <a:chOff x="0" y="0"/>
          <a:chExt cx="0" cy="0"/>
        </a:xfrm>
      </p:grpSpPr>
      <p:sp>
        <p:nvSpPr>
          <p:cNvPr id="6" name="Text Box 3">
            <a:extLst>
              <a:ext uri="{FF2B5EF4-FFF2-40B4-BE49-F238E27FC236}">
                <a16:creationId xmlns:a16="http://schemas.microsoft.com/office/drawing/2014/main" id="{AD257F28-8FD3-477F-D902-AE7EBCB4C064}"/>
              </a:ext>
            </a:extLst>
          </p:cNvPr>
          <p:cNvSpPr txBox="1">
            <a:spLocks noChangeArrowheads="1"/>
          </p:cNvSpPr>
          <p:nvPr/>
        </p:nvSpPr>
        <p:spPr bwMode="auto">
          <a:xfrm>
            <a:off x="0" y="630854"/>
            <a:ext cx="121764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sz="3200" dirty="0"/>
              <a:t>	</a:t>
            </a:r>
            <a:r>
              <a:rPr lang="ru-RU" altLang="ru-RU" sz="3200" dirty="0">
                <a:latin typeface="Times New Roman" panose="02020603050405020304" pitchFamily="18" charset="0"/>
                <a:cs typeface="Times New Roman" panose="02020603050405020304" pitchFamily="18" charset="0"/>
              </a:rPr>
              <a:t>Заметим, что огибающей семейства этих отрезков является перевёрнутая арка циклоиды в два раза меньше исходной.</a:t>
            </a:r>
            <a:endParaRPr lang="ru-RU" altLang="ru-RU" sz="2400" dirty="0">
              <a:latin typeface="Times New Roman" panose="02020603050405020304" pitchFamily="18" charset="0"/>
              <a:cs typeface="Times New Roman" panose="02020603050405020304" pitchFamily="18" charset="0"/>
            </a:endParaRPr>
          </a:p>
        </p:txBody>
      </p:sp>
      <p:pic>
        <p:nvPicPr>
          <p:cNvPr id="7" name="Рисунок 6" descr="Изображение выглядит как линия, диаграмма, График&#10;&#10;Содержимое, созданное искусственным интеллектом, может быть неверным.">
            <a:extLst>
              <a:ext uri="{FF2B5EF4-FFF2-40B4-BE49-F238E27FC236}">
                <a16:creationId xmlns:a16="http://schemas.microsoft.com/office/drawing/2014/main" id="{E1FFAA65-B90C-7797-4503-7ED6E978D045}"/>
              </a:ext>
            </a:extLst>
          </p:cNvPr>
          <p:cNvPicPr>
            <a:picLocks noChangeAspect="1"/>
          </p:cNvPicPr>
          <p:nvPr/>
        </p:nvPicPr>
        <p:blipFill>
          <a:blip r:embed="rId3"/>
          <a:stretch>
            <a:fillRect/>
          </a:stretch>
        </p:blipFill>
        <p:spPr>
          <a:xfrm>
            <a:off x="2087869" y="2026035"/>
            <a:ext cx="8208525" cy="4635031"/>
          </a:xfrm>
          <a:prstGeom prst="rect">
            <a:avLst/>
          </a:prstGeom>
        </p:spPr>
      </p:pic>
    </p:spTree>
    <p:extLst>
      <p:ext uri="{BB962C8B-B14F-4D97-AF65-F5344CB8AC3E}">
        <p14:creationId xmlns:p14="http://schemas.microsoft.com/office/powerpoint/2010/main" val="710764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284F8-E4FD-0C10-06B6-EAEB9AD1E57A}"/>
            </a:ext>
          </a:extLst>
        </p:cNvPr>
        <p:cNvGrpSpPr/>
        <p:nvPr/>
      </p:nvGrpSpPr>
      <p:grpSpPr>
        <a:xfrm>
          <a:off x="0" y="0"/>
          <a:ext cx="0" cy="0"/>
          <a:chOff x="0" y="0"/>
          <a:chExt cx="0" cy="0"/>
        </a:xfrm>
      </p:grpSpPr>
      <p:sp>
        <p:nvSpPr>
          <p:cNvPr id="264194" name="Rectangle 2">
            <a:extLst>
              <a:ext uri="{FF2B5EF4-FFF2-40B4-BE49-F238E27FC236}">
                <a16:creationId xmlns:a16="http://schemas.microsoft.com/office/drawing/2014/main" id="{5C01DC68-EDC0-3276-557A-8375E9DCBCDD}"/>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5</a:t>
            </a:r>
          </a:p>
        </p:txBody>
      </p:sp>
      <p:sp>
        <p:nvSpPr>
          <p:cNvPr id="264195" name="Text Box 3">
            <a:extLst>
              <a:ext uri="{FF2B5EF4-FFF2-40B4-BE49-F238E27FC236}">
                <a16:creationId xmlns:a16="http://schemas.microsoft.com/office/drawing/2014/main" id="{B4679EE9-291A-BADD-2B4C-10F00574BA3A}"/>
              </a:ext>
            </a:extLst>
          </p:cNvPr>
          <p:cNvSpPr txBox="1">
            <a:spLocks noChangeArrowheads="1"/>
          </p:cNvSpPr>
          <p:nvPr/>
        </p:nvSpPr>
        <p:spPr bwMode="auto">
          <a:xfrm>
            <a:off x="50104" y="835069"/>
            <a:ext cx="12192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3200" dirty="0"/>
              <a:t>	</a:t>
            </a:r>
            <a:r>
              <a:rPr lang="ru-RU" altLang="ru-RU" sz="3200" dirty="0">
                <a:latin typeface="Times New Roman" panose="02020603050405020304" pitchFamily="18" charset="0"/>
                <a:cs typeface="Times New Roman" panose="02020603050405020304" pitchFamily="18" charset="0"/>
              </a:rPr>
              <a:t>Нарисуйте траекторию движения вершины правильного треугольника, катящегося по прямой.</a:t>
            </a:r>
          </a:p>
        </p:txBody>
      </p:sp>
      <p:pic>
        <p:nvPicPr>
          <p:cNvPr id="264200" name="Picture 8">
            <a:extLst>
              <a:ext uri="{FF2B5EF4-FFF2-40B4-BE49-F238E27FC236}">
                <a16:creationId xmlns:a16="http://schemas.microsoft.com/office/drawing/2014/main" id="{726BB7C3-C4B2-47FA-736B-0C5C6D5F1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679" y="2518167"/>
            <a:ext cx="8692641" cy="31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4201" name="Picture 9">
            <a:extLst>
              <a:ext uri="{FF2B5EF4-FFF2-40B4-BE49-F238E27FC236}">
                <a16:creationId xmlns:a16="http://schemas.microsoft.com/office/drawing/2014/main" id="{888207FD-129D-3913-DB89-BA91CCF2A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256" y="2518167"/>
            <a:ext cx="8677064" cy="3295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507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4201"/>
                                        </p:tgtEl>
                                        <p:attrNameLst>
                                          <p:attrName>style.visibility</p:attrName>
                                        </p:attrNameLst>
                                      </p:cBhvr>
                                      <p:to>
                                        <p:strVal val="visible"/>
                                      </p:to>
                                    </p:set>
                                    <p:animEffect transition="in" filter="wipe(left)">
                                      <p:cBhvr>
                                        <p:cTn id="7" dur="500"/>
                                        <p:tgtEl>
                                          <p:spTgt spid="264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4195" name="Text Box 3">
                <a:extLst>
                  <a:ext uri="{FF2B5EF4-FFF2-40B4-BE49-F238E27FC236}">
                    <a16:creationId xmlns:a16="http://schemas.microsoft.com/office/drawing/2014/main" id="{66FC047E-B936-4CA0-97F5-CD15ACE3D6CA}"/>
                  </a:ext>
                </a:extLst>
              </p:cNvPr>
              <p:cNvSpPr txBox="1">
                <a:spLocks noChangeArrowheads="1"/>
              </p:cNvSpPr>
              <p:nvPr/>
            </p:nvSpPr>
            <p:spPr bwMode="auto">
              <a:xfrm>
                <a:off x="0" y="571132"/>
                <a:ext cx="12192000" cy="61863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indent="449580" algn="just"/>
                <a:r>
                  <a:rPr lang="ru-RU" altLang="ru-RU" sz="2200" dirty="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Для получения в программе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GeoGebra</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 траектории движения точки, закреплённой в вершине правильного треугольника, катящегося по прямой, последовательно выполним следующие действия.</a:t>
                </a:r>
              </a:p>
              <a:p>
                <a:pPr algn="just">
                  <a:tabLst>
                    <a:tab pos="-3420745" algn="l"/>
                  </a:tabLs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С помощью инструмента «Ползунок» создадим ползунок </a:t>
                </a:r>
                <a14:m>
                  <m:oMath xmlns:m="http://schemas.openxmlformats.org/officeDocument/2006/math">
                    <m:r>
                      <m:rPr>
                        <m:sty m:val="p"/>
                      </m:rPr>
                      <a:rPr lang="ru-RU" sz="2200">
                        <a:latin typeface="Cambria Math" panose="02040503050406030204" pitchFamily="18" charset="0"/>
                        <a:ea typeface="Times New Roman" panose="02020603050405020304" pitchFamily="18" charset="0"/>
                        <a:cs typeface="Times New Roman" panose="02020603050405020304" pitchFamily="18" charset="0"/>
                      </a:rPr>
                      <m:t>α</m:t>
                    </m:r>
                  </m:oMath>
                </a14:m>
                <a:r>
                  <a:rPr lang="ru-RU" sz="2200" dirty="0">
                    <a:latin typeface="Times New Roman" panose="02020603050405020304" pitchFamily="18" charset="0"/>
                    <a:ea typeface="Times New Roman" panose="02020603050405020304" pitchFamily="18" charset="0"/>
                    <a:cs typeface="Times New Roman" panose="02020603050405020304" pitchFamily="18" charset="0"/>
                  </a:rPr>
                  <a:t>, изменяющийся от 0</a:t>
                </a:r>
                <a:r>
                  <a:rPr lang="ru-RU" sz="2200" baseline="30000" dirty="0">
                    <a:latin typeface="Times New Roman" panose="02020603050405020304" pitchFamily="18" charset="0"/>
                    <a:ea typeface="Times New Roman" panose="02020603050405020304" pitchFamily="18" charset="0"/>
                    <a:cs typeface="Times New Roman" panose="02020603050405020304" pitchFamily="18" charset="0"/>
                  </a:rPr>
                  <a:t>о</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 до 360</a:t>
                </a:r>
                <a:r>
                  <a:rPr lang="ru-RU" sz="2200" baseline="30000" dirty="0">
                    <a:latin typeface="Times New Roman" panose="02020603050405020304" pitchFamily="18" charset="0"/>
                    <a:ea typeface="Times New Roman" panose="02020603050405020304" pitchFamily="18" charset="0"/>
                    <a:cs typeface="Times New Roman" panose="02020603050405020304" pitchFamily="18" charset="0"/>
                  </a:rPr>
                  <a:t>о</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tabLst>
                    <a:tab pos="-3420745" algn="l"/>
                  </a:tabLst>
                </a:pPr>
                <a:r>
                  <a:rPr lang="ru-RU" sz="2200" dirty="0">
                    <a:latin typeface="Times New Roman" panose="02020603050405020304" pitchFamily="18" charset="0"/>
                    <a:ea typeface="Times New Roman" panose="02020603050405020304" pitchFamily="18" charset="0"/>
                    <a:cs typeface="Times New Roman" panose="02020603050405020304" pitchFamily="18" charset="0"/>
                  </a:rPr>
                  <a:t>		Отметим точки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A(0, 0), B(2, 0)</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 и построим правильный треугольник с вершинами</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 </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и</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B.</a:t>
                </a:r>
              </a:p>
              <a:p>
                <a:pPr algn="just">
                  <a:tabLst>
                    <a:tab pos="-3420745" algn="l"/>
                  </a:tabLs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Отметим точку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D(4, 0)</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 и построим правильный треугольник с вершинами</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B </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и</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D.</a:t>
                </a:r>
              </a:p>
              <a:p>
                <a:pPr algn="just">
                  <a:tabLst>
                    <a:tab pos="-3420745" algn="l"/>
                  </a:tabLs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Отметим точку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F(6, 0)</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 и построим правильный треугольник с вершинами</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D </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и</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F.</a:t>
                </a:r>
              </a:p>
              <a:p>
                <a:pPr algn="just">
                  <a:tabLst>
                    <a:tab pos="-3420745" algn="l"/>
                  </a:tabLst>
                </a:pPr>
                <a:r>
                  <a:rPr lang="ru-RU" sz="2200" dirty="0">
                    <a:latin typeface="Times New Roman" panose="02020603050405020304" pitchFamily="18" charset="0"/>
                    <a:ea typeface="Times New Roman" panose="02020603050405020304" pitchFamily="18" charset="0"/>
                    <a:cs typeface="Times New Roman" panose="02020603050405020304" pitchFamily="18" charset="0"/>
                  </a:rPr>
                  <a:t>		В строке «Ввод» наберём: Если(0° ≤ α ≤ 120°, Повернуть(Многоугольник(A, B, 3), -α, B)) и нажмём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“Enter”.</a:t>
                </a:r>
              </a:p>
              <a:p>
                <a:pPr algn="just">
                  <a:tabLst>
                    <a:tab pos="-3420745" algn="l"/>
                  </a:tabLs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 В строке «Ввод» наберём: Если(120° ≤ α ≤ 240°, Повернуть(Многоугольник(B, D, 3), -α + 120°, D))</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и нажмём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“Enter”.</a:t>
                </a:r>
              </a:p>
              <a:p>
                <a:pPr algn="just">
                  <a:tabLst>
                    <a:tab pos="-3420745" algn="l"/>
                  </a:tabLst>
                </a:pPr>
                <a:r>
                  <a:rPr lang="ru-RU" sz="2200" dirty="0">
                    <a:latin typeface="Times New Roman" panose="02020603050405020304" pitchFamily="18" charset="0"/>
                    <a:ea typeface="Times New Roman" panose="02020603050405020304" pitchFamily="18" charset="0"/>
                    <a:cs typeface="Times New Roman" panose="02020603050405020304" pitchFamily="18" charset="0"/>
                  </a:rPr>
                  <a:t>		 В строке «Ввод» наберём: Если(240° ≤ α ≤ 360°, Повернуть(Многоугольник(D, F, 3), -α + 240°, F)) и нажмём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“Enter”.</a:t>
                </a:r>
                <a:endParaRPr lang="ru-RU" sz="2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3420745" algn="l"/>
                  </a:tabLst>
                </a:pPr>
                <a:r>
                  <a:rPr lang="ru-RU" sz="2200" dirty="0">
                    <a:latin typeface="Times New Roman" panose="02020603050405020304" pitchFamily="18" charset="0"/>
                    <a:ea typeface="Times New Roman" panose="02020603050405020304" pitchFamily="18" charset="0"/>
                    <a:cs typeface="Times New Roman" panose="02020603050405020304" pitchFamily="18" charset="0"/>
                  </a:rPr>
                  <a:t>		 В строке «Ввод» наберём: Если(0° ≤ α ≤ 120°, Повернуть(A, -α, B)) и нажмём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“Enter”.</a:t>
                </a:r>
                <a:endParaRPr lang="ru-RU" sz="2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3420745" algn="l"/>
                  </a:tabLst>
                </a:pPr>
                <a:r>
                  <a:rPr lang="ru-RU" sz="2200" dirty="0">
                    <a:latin typeface="Times New Roman" panose="02020603050405020304" pitchFamily="18" charset="0"/>
                    <a:ea typeface="Times New Roman" panose="02020603050405020304" pitchFamily="18" charset="0"/>
                    <a:cs typeface="Times New Roman" panose="02020603050405020304" pitchFamily="18" charset="0"/>
                  </a:rPr>
                  <a:t>		 В строке «Ввод» наберём: Если(120° ≤ α ≤ 240°, Повернуть(E, -α + 120°, D)) и нажмём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“Enter”.</a:t>
                </a:r>
                <a:endParaRPr lang="ru-RU" sz="2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3420745" algn="l"/>
                  </a:tabLst>
                </a:pPr>
                <a:r>
                  <a:rPr lang="ru-RU" altLang="ru-RU" sz="2200" dirty="0">
                    <a:latin typeface="Times New Roman" panose="02020603050405020304" pitchFamily="18" charset="0"/>
                    <a:cs typeface="Times New Roman" panose="02020603050405020304" pitchFamily="18" charset="0"/>
                  </a:rPr>
                  <a:t>		Правой кнопкой «мыши» кликнем по ползунку, и выберем строчку «анимировать».</a:t>
                </a:r>
                <a:r>
                  <a:rPr lang="ru-RU" altLang="ru-RU" sz="2200" i="1" dirty="0">
                    <a:latin typeface="Times New Roman" panose="02020603050405020304" pitchFamily="18" charset="0"/>
                    <a:cs typeface="Times New Roman" panose="02020603050405020304" pitchFamily="18" charset="0"/>
                  </a:rPr>
                  <a:t> </a:t>
                </a:r>
                <a:r>
                  <a:rPr lang="ru-RU" altLang="ru-RU" sz="2200" dirty="0">
                    <a:latin typeface="Times New Roman" panose="02020603050405020304" pitchFamily="18" charset="0"/>
                    <a:cs typeface="Times New Roman" panose="02020603050405020304" pitchFamily="18" charset="0"/>
                  </a:rPr>
                  <a:t>Треугольник покатится по оси абсцисс, а, закреплённая на нём, точка будет описывать кривую. Она показана на следующем слайде.</a:t>
                </a:r>
                <a:r>
                  <a:rPr lang="ru-RU" sz="22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altLang="ru-RU" sz="3200" dirty="0"/>
              </a:p>
            </p:txBody>
          </p:sp>
        </mc:Choice>
        <mc:Fallback xmlns="">
          <p:sp>
            <p:nvSpPr>
              <p:cNvPr id="264195" name="Text Box 3">
                <a:extLst>
                  <a:ext uri="{FF2B5EF4-FFF2-40B4-BE49-F238E27FC236}">
                    <a16:creationId xmlns:a16="http://schemas.microsoft.com/office/drawing/2014/main" id="{66FC047E-B936-4CA0-97F5-CD15ACE3D6CA}"/>
                  </a:ext>
                </a:extLst>
              </p:cNvPr>
              <p:cNvSpPr txBox="1">
                <a:spLocks noRot="1" noChangeAspect="1" noMove="1" noResize="1" noEditPoints="1" noAdjustHandles="1" noChangeArrowheads="1" noChangeShapeType="1" noTextEdit="1"/>
              </p:cNvSpPr>
              <p:nvPr/>
            </p:nvSpPr>
            <p:spPr bwMode="auto">
              <a:xfrm>
                <a:off x="0" y="571132"/>
                <a:ext cx="12192000" cy="6186309"/>
              </a:xfrm>
              <a:prstGeom prst="rect">
                <a:avLst/>
              </a:prstGeom>
              <a:blipFill>
                <a:blip r:embed="rId3"/>
                <a:stretch>
                  <a:fillRect l="-650" t="-690" r="-650" b="-9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C190F80-A59B-46B3-BF38-52E5F4D8AE0D}"/>
              </a:ext>
            </a:extLst>
          </p:cNvPr>
          <p:cNvPicPr>
            <a:picLocks noChangeAspect="1"/>
          </p:cNvPicPr>
          <p:nvPr/>
        </p:nvPicPr>
        <p:blipFill>
          <a:blip r:embed="rId3"/>
          <a:stretch>
            <a:fillRect/>
          </a:stretch>
        </p:blipFill>
        <p:spPr>
          <a:xfrm>
            <a:off x="2189306" y="1430107"/>
            <a:ext cx="7579103" cy="5219501"/>
          </a:xfrm>
          <a:prstGeom prst="rect">
            <a:avLst/>
          </a:prstGeom>
        </p:spPr>
      </p:pic>
      <p:sp>
        <p:nvSpPr>
          <p:cNvPr id="2" name="TextBox 1">
            <a:extLst>
              <a:ext uri="{FF2B5EF4-FFF2-40B4-BE49-F238E27FC236}">
                <a16:creationId xmlns:a16="http://schemas.microsoft.com/office/drawing/2014/main" id="{91AE09F2-E244-E726-21DC-BCD9DFD99C83}"/>
              </a:ext>
            </a:extLst>
          </p:cNvPr>
          <p:cNvSpPr txBox="1"/>
          <p:nvPr/>
        </p:nvSpPr>
        <p:spPr>
          <a:xfrm>
            <a:off x="325677" y="620689"/>
            <a:ext cx="11311002" cy="523220"/>
          </a:xfrm>
          <a:prstGeom prst="rect">
            <a:avLst/>
          </a:prstGeom>
          <a:noFill/>
        </p:spPr>
        <p:txBody>
          <a:bodyPr wrap="square" rtlCol="0">
            <a:spAutoFit/>
          </a:bodyPr>
          <a:lstStyle/>
          <a:p>
            <a:pPr algn="just"/>
            <a:r>
              <a:rPr lang="en-US" altLang="ru-RU" sz="2800" dirty="0"/>
              <a:t>	</a:t>
            </a:r>
            <a:r>
              <a:rPr lang="ru-RU" altLang="ru-RU" sz="2800" dirty="0">
                <a:latin typeface="Times New Roman" panose="02020603050405020304" pitchFamily="18" charset="0"/>
                <a:cs typeface="Times New Roman" panose="02020603050405020304" pitchFamily="18" charset="0"/>
              </a:rPr>
              <a:t>Получите эту траекторию в компьютерной программе </a:t>
            </a:r>
            <a:r>
              <a:rPr lang="en-US" altLang="ru-RU" sz="2800" dirty="0">
                <a:latin typeface="Times New Roman" panose="02020603050405020304" pitchFamily="18" charset="0"/>
                <a:cs typeface="Times New Roman" panose="02020603050405020304" pitchFamily="18" charset="0"/>
              </a:rPr>
              <a:t>GeoGebra.</a:t>
            </a:r>
            <a:endParaRPr lang="ru-RU" sz="2800" dirty="0">
              <a:latin typeface="Times New Roman" panose="02020603050405020304" pitchFamily="18" charset="0"/>
              <a:cs typeface="Times New Roman" panose="02020603050405020304" pitchFamily="18" charset="0"/>
            </a:endParaRPr>
          </a:p>
        </p:txBody>
      </p:sp>
      <p:sp>
        <p:nvSpPr>
          <p:cNvPr id="4" name="Rectangle 2">
            <a:extLst>
              <a:ext uri="{FF2B5EF4-FFF2-40B4-BE49-F238E27FC236}">
                <a16:creationId xmlns:a16="http://schemas.microsoft.com/office/drawing/2014/main" id="{1A09A7E1-F409-81D0-2806-6333BBF9B368}"/>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6</a:t>
            </a:r>
          </a:p>
        </p:txBody>
      </p:sp>
    </p:spTree>
    <p:extLst>
      <p:ext uri="{BB962C8B-B14F-4D97-AF65-F5344CB8AC3E}">
        <p14:creationId xmlns:p14="http://schemas.microsoft.com/office/powerpoint/2010/main" val="1763517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2209800" y="152400"/>
            <a:ext cx="7772400" cy="457200"/>
          </a:xfrm>
        </p:spPr>
        <p:txBody>
          <a:bodyPr>
            <a:normAutofit fontScale="90000"/>
          </a:bodyPr>
          <a:lstStyle/>
          <a:p>
            <a:pPr algn="ctr" eaLnBrk="1" hangingPunct="1"/>
            <a:r>
              <a:rPr lang="ru-RU" altLang="ru-RU" b="0" dirty="0">
                <a:solidFill>
                  <a:srgbClr val="FF3300"/>
                </a:solidFill>
                <a:latin typeface="Times New Roman" panose="02020603050405020304" pitchFamily="18" charset="0"/>
                <a:cs typeface="Times New Roman" panose="02020603050405020304" pitchFamily="18" charset="0"/>
              </a:rPr>
              <a:t>Лабораторная работа 1</a:t>
            </a:r>
          </a:p>
        </p:txBody>
      </p:sp>
      <p:sp>
        <p:nvSpPr>
          <p:cNvPr id="14339" name="Text Box 1027"/>
          <p:cNvSpPr txBox="1">
            <a:spLocks noChangeArrowheads="1"/>
          </p:cNvSpPr>
          <p:nvPr/>
        </p:nvSpPr>
        <p:spPr bwMode="auto">
          <a:xfrm>
            <a:off x="200416" y="753022"/>
            <a:ext cx="1182457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Для проведения лабораторной работы потребуется полоска прямоугольной формы шириной примерно 3 см и длиной примерно 15–20 см, вырезанная из плотного картона, и правильный треугольник со стороной примерно 4 см, вырезанный из плотного картона, на одном углу которого вырезан небольшой уголок. </a:t>
            </a:r>
          </a:p>
        </p:txBody>
      </p:sp>
      <p:sp>
        <p:nvSpPr>
          <p:cNvPr id="14340" name="Text Box 1029"/>
          <p:cNvSpPr txBox="1">
            <a:spLocks noChangeArrowheads="1"/>
          </p:cNvSpPr>
          <p:nvPr/>
        </p:nvSpPr>
        <p:spPr bwMode="auto">
          <a:xfrm>
            <a:off x="200416" y="5505271"/>
            <a:ext cx="1182457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Приклеиваем полоску к листу бумаги. Устанавливаем треугольник на краю полоски.</a:t>
            </a:r>
            <a:r>
              <a:rPr lang="en-US" altLang="ru-RU" dirty="0"/>
              <a:t> </a:t>
            </a:r>
            <a:r>
              <a:rPr lang="ru-RU" altLang="ru-RU" dirty="0"/>
              <a:t>Поворачиваем треугольник и отмечаем карандашом положения вырезанного уголка. Соединяя дугами окружностей отмеченные точки, получаем искомую траекторию.</a:t>
            </a:r>
          </a:p>
        </p:txBody>
      </p:sp>
      <p:graphicFrame>
        <p:nvGraphicFramePr>
          <p:cNvPr id="14341" name="Object 1031"/>
          <p:cNvGraphicFramePr>
            <a:graphicFrameLocks noChangeAspect="1"/>
          </p:cNvGraphicFramePr>
          <p:nvPr>
            <p:extLst>
              <p:ext uri="{D42A27DB-BD31-4B8C-83A1-F6EECF244321}">
                <p14:modId xmlns:p14="http://schemas.microsoft.com/office/powerpoint/2010/main" val="2018527061"/>
              </p:ext>
            </p:extLst>
          </p:nvPr>
        </p:nvGraphicFramePr>
        <p:xfrm>
          <a:off x="2796704" y="2773762"/>
          <a:ext cx="7185496" cy="2280427"/>
        </p:xfrm>
        <a:graphic>
          <a:graphicData uri="http://schemas.openxmlformats.org/presentationml/2006/ole">
            <mc:AlternateContent xmlns:mc="http://schemas.openxmlformats.org/markup-compatibility/2006">
              <mc:Choice xmlns:v="urn:schemas-microsoft-com:vml" Requires="v">
                <p:oleObj name="Точечный рисунок" r:id="rId3" imgW="4772691" imgH="1514686" progId="PBrush">
                  <p:embed/>
                </p:oleObj>
              </mc:Choice>
              <mc:Fallback>
                <p:oleObj name="Точечный рисунок" r:id="rId3" imgW="4772691" imgH="1514686" progId="PBrush">
                  <p:embed/>
                  <p:pic>
                    <p:nvPicPr>
                      <p:cNvPr id="14341" name="Object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704" y="2773762"/>
                        <a:ext cx="7185496" cy="2280427"/>
                      </a:xfrm>
                      <a:prstGeom prst="rect">
                        <a:avLst/>
                      </a:prstGeom>
                      <a:noFill/>
                      <a:ln>
                        <a:noFill/>
                      </a:ln>
                      <a:effectLst/>
                    </p:spPr>
                  </p:pic>
                </p:oleObj>
              </mc:Fallback>
            </mc:AlternateContent>
          </a:graphicData>
        </a:graphic>
      </p:graphicFrame>
      <p:graphicFrame>
        <p:nvGraphicFramePr>
          <p:cNvPr id="364552" name="Object 1032"/>
          <p:cNvGraphicFramePr>
            <a:graphicFrameLocks noChangeAspect="1"/>
          </p:cNvGraphicFramePr>
          <p:nvPr>
            <p:extLst>
              <p:ext uri="{D42A27DB-BD31-4B8C-83A1-F6EECF244321}">
                <p14:modId xmlns:p14="http://schemas.microsoft.com/office/powerpoint/2010/main" val="2952419746"/>
              </p:ext>
            </p:extLst>
          </p:nvPr>
        </p:nvGraphicFramePr>
        <p:xfrm>
          <a:off x="2796704" y="2630340"/>
          <a:ext cx="7185496" cy="2423850"/>
        </p:xfrm>
        <a:graphic>
          <a:graphicData uri="http://schemas.openxmlformats.org/presentationml/2006/ole">
            <mc:AlternateContent xmlns:mc="http://schemas.openxmlformats.org/markup-compatibility/2006">
              <mc:Choice xmlns:v="urn:schemas-microsoft-com:vml" Requires="v">
                <p:oleObj name="Точечный рисунок" r:id="rId5" imgW="4772691" imgH="1609524" progId="PBrush">
                  <p:embed/>
                </p:oleObj>
              </mc:Choice>
              <mc:Fallback>
                <p:oleObj name="Точечный рисунок" r:id="rId5" imgW="4772691" imgH="1609524" progId="PBrush">
                  <p:embed/>
                  <p:pic>
                    <p:nvPicPr>
                      <p:cNvPr id="364552" name="Object 1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6704" y="2630340"/>
                        <a:ext cx="7185496" cy="24238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75354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64552"/>
                                        </p:tgtEl>
                                        <p:attrNameLst>
                                          <p:attrName>style.visibility</p:attrName>
                                        </p:attrNameLst>
                                      </p:cBhvr>
                                      <p:to>
                                        <p:strVal val="visible"/>
                                      </p:to>
                                    </p:set>
                                    <p:animEffect transition="in" filter="wipe(left)">
                                      <p:cBhvr>
                                        <p:cTn id="7" dur="500"/>
                                        <p:tgtEl>
                                          <p:spTgt spid="364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F8997C86-5926-4D48-941C-6D5EAFECDFAD}"/>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7</a:t>
            </a:r>
          </a:p>
        </p:txBody>
      </p:sp>
      <p:sp>
        <p:nvSpPr>
          <p:cNvPr id="266243" name="Text Box 3">
            <a:extLst>
              <a:ext uri="{FF2B5EF4-FFF2-40B4-BE49-F238E27FC236}">
                <a16:creationId xmlns:a16="http://schemas.microsoft.com/office/drawing/2014/main" id="{40580DEA-ACAD-4CF2-8959-B85093EAE0AA}"/>
              </a:ext>
            </a:extLst>
          </p:cNvPr>
          <p:cNvSpPr txBox="1">
            <a:spLocks noChangeArrowheads="1"/>
          </p:cNvSpPr>
          <p:nvPr/>
        </p:nvSpPr>
        <p:spPr bwMode="auto">
          <a:xfrm>
            <a:off x="212942" y="609600"/>
            <a:ext cx="1187467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3200" dirty="0"/>
              <a:t>	</a:t>
            </a:r>
            <a:r>
              <a:rPr lang="ru-RU" altLang="ru-RU" sz="3200" dirty="0">
                <a:latin typeface="Times New Roman" panose="02020603050405020304" pitchFamily="18" charset="0"/>
                <a:cs typeface="Times New Roman" panose="02020603050405020304" pitchFamily="18" charset="0"/>
              </a:rPr>
              <a:t>Нарисуйте траекторию движения вершины квадрата, катящегося по прямой.</a:t>
            </a:r>
          </a:p>
        </p:txBody>
      </p:sp>
      <p:pic>
        <p:nvPicPr>
          <p:cNvPr id="266246" name="Picture 6">
            <a:extLst>
              <a:ext uri="{FF2B5EF4-FFF2-40B4-BE49-F238E27FC236}">
                <a16:creationId xmlns:a16="http://schemas.microsoft.com/office/drawing/2014/main" id="{3B9E7486-5262-4318-96EE-06CBF54F3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649" y="3227193"/>
            <a:ext cx="8173586" cy="273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47" name="Picture 7">
            <a:extLst>
              <a:ext uri="{FF2B5EF4-FFF2-40B4-BE49-F238E27FC236}">
                <a16:creationId xmlns:a16="http://schemas.microsoft.com/office/drawing/2014/main" id="{0A087ED8-DA59-42D5-B946-87AA02F72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648" y="2543611"/>
            <a:ext cx="10120535" cy="353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6247"/>
                                        </p:tgtEl>
                                        <p:attrNameLst>
                                          <p:attrName>style.visibility</p:attrName>
                                        </p:attrNameLst>
                                      </p:cBhvr>
                                      <p:to>
                                        <p:strVal val="visible"/>
                                      </p:to>
                                    </p:set>
                                    <p:animEffect transition="in" filter="wipe(left)">
                                      <p:cBhvr>
                                        <p:cTn id="7" dur="5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854" y="71933"/>
            <a:ext cx="4819927" cy="6688296"/>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899" y="666317"/>
            <a:ext cx="6268732" cy="6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483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1068F4DD-C2D1-4C83-BF1D-5AD3D8CD4F73}"/>
              </a:ext>
            </a:extLst>
          </p:cNvPr>
          <p:cNvSpPr txBox="1">
            <a:spLocks noChangeArrowheads="1"/>
          </p:cNvSpPr>
          <p:nvPr/>
        </p:nvSpPr>
        <p:spPr bwMode="auto">
          <a:xfrm>
            <a:off x="1524000" y="11663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ru-RU" altLang="ru-RU" sz="3200" dirty="0">
                <a:solidFill>
                  <a:srgbClr val="FF0000"/>
                </a:solidFill>
              </a:rPr>
              <a:t>Упражнение 8</a:t>
            </a:r>
          </a:p>
        </p:txBody>
      </p:sp>
      <p:sp>
        <p:nvSpPr>
          <p:cNvPr id="2" name="TextBox 1">
            <a:extLst>
              <a:ext uri="{FF2B5EF4-FFF2-40B4-BE49-F238E27FC236}">
                <a16:creationId xmlns:a16="http://schemas.microsoft.com/office/drawing/2014/main" id="{89985E66-446F-485E-9E9C-BD8AEA917C02}"/>
              </a:ext>
            </a:extLst>
          </p:cNvPr>
          <p:cNvSpPr txBox="1"/>
          <p:nvPr/>
        </p:nvSpPr>
        <p:spPr>
          <a:xfrm>
            <a:off x="1524000" y="639853"/>
            <a:ext cx="9180512" cy="830997"/>
          </a:xfrm>
          <a:prstGeom prst="rect">
            <a:avLst/>
          </a:prstGeom>
          <a:noFill/>
        </p:spPr>
        <p:txBody>
          <a:bodyPr wrap="square" rtlCol="0">
            <a:spAutoFit/>
          </a:bodyPr>
          <a:lstStyle/>
          <a:p>
            <a:pPr algn="just"/>
            <a:r>
              <a:rPr lang="ru-RU" sz="2400" dirty="0">
                <a:latin typeface="Times New Roman" panose="02020603050405020304" pitchFamily="18" charset="0"/>
                <a:ea typeface="Times New Roman" panose="02020603050405020304" pitchFamily="18" charset="0"/>
                <a:cs typeface="Times New Roman" panose="02020603050405020304" pitchFamily="18" charset="0"/>
              </a:rPr>
              <a:t>	Получите траекторию движения точки, закреплённой в вершине квадрата, катящегося по прямой.</a:t>
            </a:r>
            <a:endParaRPr lang="ru-RU" dirty="0"/>
          </a:p>
        </p:txBody>
      </p:sp>
      <p:pic>
        <p:nvPicPr>
          <p:cNvPr id="5" name="Рисунок 4">
            <a:extLst>
              <a:ext uri="{FF2B5EF4-FFF2-40B4-BE49-F238E27FC236}">
                <a16:creationId xmlns:a16="http://schemas.microsoft.com/office/drawing/2014/main" id="{93EBACEA-F0AD-44B8-9300-795F92F6410C}"/>
              </a:ext>
            </a:extLst>
          </p:cNvPr>
          <p:cNvPicPr>
            <a:picLocks noChangeAspect="1"/>
          </p:cNvPicPr>
          <p:nvPr/>
        </p:nvPicPr>
        <p:blipFill>
          <a:blip r:embed="rId3"/>
          <a:stretch>
            <a:fillRect/>
          </a:stretch>
        </p:blipFill>
        <p:spPr>
          <a:xfrm>
            <a:off x="2927649" y="1556792"/>
            <a:ext cx="6524807" cy="5040560"/>
          </a:xfrm>
          <a:prstGeom prst="rect">
            <a:avLst/>
          </a:prstGeom>
        </p:spPr>
      </p:pic>
    </p:spTree>
    <p:extLst>
      <p:ext uri="{BB962C8B-B14F-4D97-AF65-F5344CB8AC3E}">
        <p14:creationId xmlns:p14="http://schemas.microsoft.com/office/powerpoint/2010/main" val="1353793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2209800" y="152400"/>
            <a:ext cx="7772400" cy="457200"/>
          </a:xfrm>
        </p:spPr>
        <p:txBody>
          <a:bodyPr>
            <a:normAutofit fontScale="90000"/>
          </a:bodyPr>
          <a:lstStyle/>
          <a:p>
            <a:pPr algn="ctr" eaLnBrk="1" hangingPunct="1"/>
            <a:r>
              <a:rPr lang="ru-RU" altLang="ru-RU" b="0" dirty="0">
                <a:solidFill>
                  <a:srgbClr val="FF3300"/>
                </a:solidFill>
                <a:latin typeface="Times New Roman" panose="02020603050405020304" pitchFamily="18" charset="0"/>
                <a:cs typeface="Times New Roman" panose="02020603050405020304" pitchFamily="18" charset="0"/>
              </a:rPr>
              <a:t>Лабораторная работа</a:t>
            </a:r>
          </a:p>
        </p:txBody>
      </p:sp>
      <p:sp>
        <p:nvSpPr>
          <p:cNvPr id="16387" name="Text Box 1027"/>
          <p:cNvSpPr txBox="1">
            <a:spLocks noChangeArrowheads="1"/>
          </p:cNvSpPr>
          <p:nvPr/>
        </p:nvSpPr>
        <p:spPr bwMode="auto">
          <a:xfrm>
            <a:off x="0" y="609600"/>
            <a:ext cx="1219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Для проведения лабораторной работы потребуется полоска прямоугольной формы шириной примерно 3 см и длиной примерно 15–20 см, вырезанная из плотного картона, и квадрат со стороной</a:t>
            </a:r>
            <a:r>
              <a:rPr lang="en-US" altLang="ru-RU" dirty="0"/>
              <a:t> </a:t>
            </a:r>
            <a:r>
              <a:rPr lang="ru-RU" altLang="ru-RU" dirty="0"/>
              <a:t>4 см, вырезанный из плотного картона, на одном углу которого вырезан небольшой уголок. </a:t>
            </a:r>
          </a:p>
        </p:txBody>
      </p:sp>
      <p:sp>
        <p:nvSpPr>
          <p:cNvPr id="16388" name="Text Box 1028"/>
          <p:cNvSpPr txBox="1">
            <a:spLocks noChangeArrowheads="1"/>
          </p:cNvSpPr>
          <p:nvPr/>
        </p:nvSpPr>
        <p:spPr bwMode="auto">
          <a:xfrm>
            <a:off x="0" y="5505271"/>
            <a:ext cx="1219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Приклеиваем полоску к листу бумаги. Устанавливаем квадрат на краю полоски.</a:t>
            </a:r>
            <a:r>
              <a:rPr lang="en-US" altLang="ru-RU" dirty="0"/>
              <a:t> </a:t>
            </a:r>
            <a:r>
              <a:rPr lang="ru-RU" altLang="ru-RU" dirty="0"/>
              <a:t>Поворачиваем квадрат и отмечаем карандашом положения вырезанного уголка. Соединяя дугами окружностей отмеченные точки, получаем искомую траекторию.</a:t>
            </a:r>
          </a:p>
        </p:txBody>
      </p:sp>
      <p:graphicFrame>
        <p:nvGraphicFramePr>
          <p:cNvPr id="16389" name="Object 1031"/>
          <p:cNvGraphicFramePr>
            <a:graphicFrameLocks noChangeAspect="1"/>
          </p:cNvGraphicFramePr>
          <p:nvPr>
            <p:extLst>
              <p:ext uri="{D42A27DB-BD31-4B8C-83A1-F6EECF244321}">
                <p14:modId xmlns:p14="http://schemas.microsoft.com/office/powerpoint/2010/main" val="788255477"/>
              </p:ext>
            </p:extLst>
          </p:nvPr>
        </p:nvGraphicFramePr>
        <p:xfrm>
          <a:off x="2889536" y="3022484"/>
          <a:ext cx="7092664" cy="2350064"/>
        </p:xfrm>
        <a:graphic>
          <a:graphicData uri="http://schemas.openxmlformats.org/presentationml/2006/ole">
            <mc:AlternateContent xmlns:mc="http://schemas.openxmlformats.org/markup-compatibility/2006">
              <mc:Choice xmlns:v="urn:schemas-microsoft-com:vml" Requires="v">
                <p:oleObj name="Точечный рисунок" r:id="rId3" imgW="4772691" imgH="1580952" progId="PBrush">
                  <p:embed/>
                </p:oleObj>
              </mc:Choice>
              <mc:Fallback>
                <p:oleObj name="Точечный рисунок" r:id="rId3" imgW="4772691" imgH="1580952" progId="PBrush">
                  <p:embed/>
                  <p:pic>
                    <p:nvPicPr>
                      <p:cNvPr id="16389" name="Object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536" y="3022484"/>
                        <a:ext cx="7092664" cy="2350064"/>
                      </a:xfrm>
                      <a:prstGeom prst="rect">
                        <a:avLst/>
                      </a:prstGeom>
                      <a:noFill/>
                      <a:ln>
                        <a:noFill/>
                      </a:ln>
                      <a:effectLst/>
                    </p:spPr>
                  </p:pic>
                </p:oleObj>
              </mc:Fallback>
            </mc:AlternateContent>
          </a:graphicData>
        </a:graphic>
      </p:graphicFrame>
      <p:graphicFrame>
        <p:nvGraphicFramePr>
          <p:cNvPr id="366600" name="Object 1032"/>
          <p:cNvGraphicFramePr>
            <a:graphicFrameLocks noChangeAspect="1"/>
          </p:cNvGraphicFramePr>
          <p:nvPr>
            <p:extLst>
              <p:ext uri="{D42A27DB-BD31-4B8C-83A1-F6EECF244321}">
                <p14:modId xmlns:p14="http://schemas.microsoft.com/office/powerpoint/2010/main" val="1222002882"/>
              </p:ext>
            </p:extLst>
          </p:nvPr>
        </p:nvGraphicFramePr>
        <p:xfrm>
          <a:off x="2889536" y="2498674"/>
          <a:ext cx="7092664" cy="2873874"/>
        </p:xfrm>
        <a:graphic>
          <a:graphicData uri="http://schemas.openxmlformats.org/presentationml/2006/ole">
            <mc:AlternateContent xmlns:mc="http://schemas.openxmlformats.org/markup-compatibility/2006">
              <mc:Choice xmlns:v="urn:schemas-microsoft-com:vml" Requires="v">
                <p:oleObj name="Точечный рисунок" r:id="rId5" imgW="4772691" imgH="1933333" progId="PBrush">
                  <p:embed/>
                </p:oleObj>
              </mc:Choice>
              <mc:Fallback>
                <p:oleObj name="Точечный рисунок" r:id="rId5" imgW="4772691" imgH="1933333" progId="PBrush">
                  <p:embed/>
                  <p:pic>
                    <p:nvPicPr>
                      <p:cNvPr id="366600" name="Object 1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9536" y="2498674"/>
                        <a:ext cx="7092664" cy="287387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6013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66600"/>
                                        </p:tgtEl>
                                        <p:attrNameLst>
                                          <p:attrName>style.visibility</p:attrName>
                                        </p:attrNameLst>
                                      </p:cBhvr>
                                      <p:to>
                                        <p:strVal val="visible"/>
                                      </p:to>
                                    </p:set>
                                    <p:animEffect transition="in" filter="wipe(left)">
                                      <p:cBhvr>
                                        <p:cTn id="7" dur="500"/>
                                        <p:tgtEl>
                                          <p:spTgt spid="366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050">
            <a:extLst>
              <a:ext uri="{FF2B5EF4-FFF2-40B4-BE49-F238E27FC236}">
                <a16:creationId xmlns:a16="http://schemas.microsoft.com/office/drawing/2014/main" id="{78FB3372-E65D-41BA-AD10-1B3FBE4A6A0E}"/>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9</a:t>
            </a:r>
          </a:p>
        </p:txBody>
      </p:sp>
      <p:sp>
        <p:nvSpPr>
          <p:cNvPr id="268291" name="Text Box 2051">
            <a:extLst>
              <a:ext uri="{FF2B5EF4-FFF2-40B4-BE49-F238E27FC236}">
                <a16:creationId xmlns:a16="http://schemas.microsoft.com/office/drawing/2014/main" id="{A338E6EE-2F3E-47F9-A794-884E7301AA9A}"/>
              </a:ext>
            </a:extLst>
          </p:cNvPr>
          <p:cNvSpPr txBox="1">
            <a:spLocks noChangeArrowheads="1"/>
          </p:cNvSpPr>
          <p:nvPr/>
        </p:nvSpPr>
        <p:spPr bwMode="auto">
          <a:xfrm>
            <a:off x="0" y="609601"/>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800" dirty="0"/>
              <a:t>	</a:t>
            </a:r>
            <a:r>
              <a:rPr lang="ru-RU" altLang="ru-RU" sz="2800" dirty="0">
                <a:latin typeface="Times New Roman" panose="02020603050405020304" pitchFamily="18" charset="0"/>
                <a:cs typeface="Times New Roman" panose="02020603050405020304" pitchFamily="18" charset="0"/>
              </a:rPr>
              <a:t>Нарисуйте траекторию движения вершины правильного шестиугольника, катящегося по прямой.</a:t>
            </a:r>
          </a:p>
        </p:txBody>
      </p:sp>
      <p:pic>
        <p:nvPicPr>
          <p:cNvPr id="268294" name="Picture 2054">
            <a:extLst>
              <a:ext uri="{FF2B5EF4-FFF2-40B4-BE49-F238E27FC236}">
                <a16:creationId xmlns:a16="http://schemas.microsoft.com/office/drawing/2014/main" id="{52EB88C8-EA0A-4355-AEF0-D98046B64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579" y="2002219"/>
            <a:ext cx="8994486" cy="296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95" name="Picture 2055">
            <a:extLst>
              <a:ext uri="{FF2B5EF4-FFF2-40B4-BE49-F238E27FC236}">
                <a16:creationId xmlns:a16="http://schemas.microsoft.com/office/drawing/2014/main" id="{E2F3C8B7-D176-4328-B169-238E9895B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579" y="2002219"/>
            <a:ext cx="9400707" cy="285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8295"/>
                                        </p:tgtEl>
                                        <p:attrNameLst>
                                          <p:attrName>style.visibility</p:attrName>
                                        </p:attrNameLst>
                                      </p:cBhvr>
                                      <p:to>
                                        <p:strVal val="visible"/>
                                      </p:to>
                                    </p:set>
                                    <p:animEffect transition="in" filter="wipe(left)">
                                      <p:cBhvr>
                                        <p:cTn id="7"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1068F4DD-C2D1-4C83-BF1D-5AD3D8CD4F73}"/>
              </a:ext>
            </a:extLst>
          </p:cNvPr>
          <p:cNvSpPr txBox="1">
            <a:spLocks noChangeArrowheads="1"/>
          </p:cNvSpPr>
          <p:nvPr/>
        </p:nvSpPr>
        <p:spPr bwMode="auto">
          <a:xfrm>
            <a:off x="1524000" y="11663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ru-RU" altLang="ru-RU" sz="3200" dirty="0">
                <a:solidFill>
                  <a:srgbClr val="FF0000"/>
                </a:solidFill>
              </a:rPr>
              <a:t>Упражнение 10</a:t>
            </a:r>
          </a:p>
        </p:txBody>
      </p:sp>
      <p:sp>
        <p:nvSpPr>
          <p:cNvPr id="2" name="TextBox 1">
            <a:extLst>
              <a:ext uri="{FF2B5EF4-FFF2-40B4-BE49-F238E27FC236}">
                <a16:creationId xmlns:a16="http://schemas.microsoft.com/office/drawing/2014/main" id="{89985E66-446F-485E-9E9C-BD8AEA917C02}"/>
              </a:ext>
            </a:extLst>
          </p:cNvPr>
          <p:cNvSpPr txBox="1"/>
          <p:nvPr/>
        </p:nvSpPr>
        <p:spPr>
          <a:xfrm>
            <a:off x="1524000" y="639853"/>
            <a:ext cx="9180512" cy="830997"/>
          </a:xfrm>
          <a:prstGeom prst="rect">
            <a:avLst/>
          </a:prstGeom>
          <a:noFill/>
        </p:spPr>
        <p:txBody>
          <a:bodyPr wrap="square" rtlCol="0">
            <a:spAutoFit/>
          </a:bodyPr>
          <a:lstStyle/>
          <a:p>
            <a:pPr algn="just"/>
            <a:r>
              <a:rPr lang="ru-RU" sz="2400" dirty="0">
                <a:latin typeface="Times New Roman" panose="02020603050405020304" pitchFamily="18" charset="0"/>
                <a:ea typeface="Times New Roman" panose="02020603050405020304" pitchFamily="18" charset="0"/>
                <a:cs typeface="Times New Roman" panose="02020603050405020304" pitchFamily="18" charset="0"/>
              </a:rPr>
              <a:t>	Получите траекторию движения точки, закреплённой в вершине правильного шестиугольника, катящегося по прямой.</a:t>
            </a:r>
            <a:endParaRPr lang="ru-RU" dirty="0"/>
          </a:p>
        </p:txBody>
      </p:sp>
      <p:pic>
        <p:nvPicPr>
          <p:cNvPr id="4" name="Рисунок 3">
            <a:extLst>
              <a:ext uri="{FF2B5EF4-FFF2-40B4-BE49-F238E27FC236}">
                <a16:creationId xmlns:a16="http://schemas.microsoft.com/office/drawing/2014/main" id="{CCCA25C0-DB9B-460A-A77A-B0BC8B6A4180}"/>
              </a:ext>
            </a:extLst>
          </p:cNvPr>
          <p:cNvPicPr>
            <a:picLocks noChangeAspect="1"/>
          </p:cNvPicPr>
          <p:nvPr/>
        </p:nvPicPr>
        <p:blipFill>
          <a:blip r:embed="rId3"/>
          <a:stretch>
            <a:fillRect/>
          </a:stretch>
        </p:blipFill>
        <p:spPr>
          <a:xfrm>
            <a:off x="2063552" y="1628800"/>
            <a:ext cx="8402622" cy="4984094"/>
          </a:xfrm>
          <a:prstGeom prst="rect">
            <a:avLst/>
          </a:prstGeom>
        </p:spPr>
      </p:pic>
    </p:spTree>
    <p:extLst>
      <p:ext uri="{BB962C8B-B14F-4D97-AF65-F5344CB8AC3E}">
        <p14:creationId xmlns:p14="http://schemas.microsoft.com/office/powerpoint/2010/main" val="2009257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2209800" y="152400"/>
            <a:ext cx="7772400" cy="457200"/>
          </a:xfrm>
        </p:spPr>
        <p:txBody>
          <a:bodyPr>
            <a:normAutofit fontScale="90000"/>
          </a:bodyPr>
          <a:lstStyle/>
          <a:p>
            <a:pPr algn="ctr" eaLnBrk="1" hangingPunct="1"/>
            <a:r>
              <a:rPr lang="ru-RU" altLang="ru-RU" b="0" dirty="0">
                <a:solidFill>
                  <a:srgbClr val="FF3300"/>
                </a:solidFill>
                <a:latin typeface="Times New Roman" panose="02020603050405020304" pitchFamily="18" charset="0"/>
                <a:cs typeface="Times New Roman" panose="02020603050405020304" pitchFamily="18" charset="0"/>
              </a:rPr>
              <a:t>Лабораторная работа</a:t>
            </a:r>
          </a:p>
        </p:txBody>
      </p:sp>
      <p:sp>
        <p:nvSpPr>
          <p:cNvPr id="18435" name="Text Box 1027"/>
          <p:cNvSpPr txBox="1">
            <a:spLocks noChangeArrowheads="1"/>
          </p:cNvSpPr>
          <p:nvPr/>
        </p:nvSpPr>
        <p:spPr bwMode="auto">
          <a:xfrm>
            <a:off x="0" y="609600"/>
            <a:ext cx="1219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Для проведения лабораторной работы потребуется полоска прямоугольной формы шириной примерно 3 см и длиной примерно 15–20 см, вырезанная из плотного картона, и правильный шестиугольник со стороной 2 см, вырезанный из плотного картона, на одном углу которого вырезан небольшой уголок. </a:t>
            </a:r>
          </a:p>
        </p:txBody>
      </p:sp>
      <p:sp>
        <p:nvSpPr>
          <p:cNvPr id="18436" name="Text Box 1028"/>
          <p:cNvSpPr txBox="1">
            <a:spLocks noChangeArrowheads="1"/>
          </p:cNvSpPr>
          <p:nvPr/>
        </p:nvSpPr>
        <p:spPr bwMode="auto">
          <a:xfrm>
            <a:off x="0" y="5505271"/>
            <a:ext cx="1219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Приклеиваем полоску к листу бумаги. Устанавливаем шестиугольник на краю полоски.</a:t>
            </a:r>
            <a:r>
              <a:rPr lang="en-US" altLang="ru-RU" dirty="0"/>
              <a:t> </a:t>
            </a:r>
            <a:r>
              <a:rPr lang="ru-RU" altLang="ru-RU" dirty="0"/>
              <a:t>Поворачиваем шестиугольник и отмечаем карандашом положения вырезанного уголка. Соединяя дугами окружностей отмеченные точки, получаем искомую траекторию.</a:t>
            </a:r>
          </a:p>
        </p:txBody>
      </p:sp>
      <p:graphicFrame>
        <p:nvGraphicFramePr>
          <p:cNvPr id="18437" name="Object 1031"/>
          <p:cNvGraphicFramePr>
            <a:graphicFrameLocks noChangeAspect="1"/>
          </p:cNvGraphicFramePr>
          <p:nvPr>
            <p:extLst>
              <p:ext uri="{D42A27DB-BD31-4B8C-83A1-F6EECF244321}">
                <p14:modId xmlns:p14="http://schemas.microsoft.com/office/powerpoint/2010/main" val="2859046798"/>
              </p:ext>
            </p:extLst>
          </p:nvPr>
        </p:nvGraphicFramePr>
        <p:xfrm>
          <a:off x="2335679" y="2630776"/>
          <a:ext cx="7520639" cy="2566925"/>
        </p:xfrm>
        <a:graphic>
          <a:graphicData uri="http://schemas.openxmlformats.org/presentationml/2006/ole">
            <mc:AlternateContent xmlns:mc="http://schemas.openxmlformats.org/markup-compatibility/2006">
              <mc:Choice xmlns:v="urn:schemas-microsoft-com:vml" Requires="v">
                <p:oleObj name="Точечный рисунок" r:id="rId3" imgW="4772691" imgH="1628571" progId="PBrush">
                  <p:embed/>
                </p:oleObj>
              </mc:Choice>
              <mc:Fallback>
                <p:oleObj name="Точечный рисунок" r:id="rId3" imgW="4772691" imgH="1628571" progId="PBrush">
                  <p:embed/>
                  <p:pic>
                    <p:nvPicPr>
                      <p:cNvPr id="18437" name="Object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5679" y="2630776"/>
                        <a:ext cx="7520639" cy="2566925"/>
                      </a:xfrm>
                      <a:prstGeom prst="rect">
                        <a:avLst/>
                      </a:prstGeom>
                      <a:noFill/>
                      <a:ln>
                        <a:noFill/>
                      </a:ln>
                      <a:effectLst/>
                    </p:spPr>
                  </p:pic>
                </p:oleObj>
              </mc:Fallback>
            </mc:AlternateContent>
          </a:graphicData>
        </a:graphic>
      </p:graphicFrame>
      <p:graphicFrame>
        <p:nvGraphicFramePr>
          <p:cNvPr id="368648" name="Object 1032"/>
          <p:cNvGraphicFramePr>
            <a:graphicFrameLocks noChangeAspect="1"/>
          </p:cNvGraphicFramePr>
          <p:nvPr>
            <p:extLst>
              <p:ext uri="{D42A27DB-BD31-4B8C-83A1-F6EECF244321}">
                <p14:modId xmlns:p14="http://schemas.microsoft.com/office/powerpoint/2010/main" val="2200671002"/>
              </p:ext>
            </p:extLst>
          </p:nvPr>
        </p:nvGraphicFramePr>
        <p:xfrm>
          <a:off x="2335680" y="2554575"/>
          <a:ext cx="7520639" cy="2762071"/>
        </p:xfrm>
        <a:graphic>
          <a:graphicData uri="http://schemas.openxmlformats.org/presentationml/2006/ole">
            <mc:AlternateContent xmlns:mc="http://schemas.openxmlformats.org/markup-compatibility/2006">
              <mc:Choice xmlns:v="urn:schemas-microsoft-com:vml" Requires="v">
                <p:oleObj name="Точечный рисунок" r:id="rId5" imgW="4772691" imgH="1752381" progId="PBrush">
                  <p:embed/>
                </p:oleObj>
              </mc:Choice>
              <mc:Fallback>
                <p:oleObj name="Точечный рисунок" r:id="rId5" imgW="4772691" imgH="1752381" progId="PBrush">
                  <p:embed/>
                  <p:pic>
                    <p:nvPicPr>
                      <p:cNvPr id="368648" name="Object 1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680" y="2554575"/>
                        <a:ext cx="7520639" cy="276207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96801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68648"/>
                                        </p:tgtEl>
                                        <p:attrNameLst>
                                          <p:attrName>style.visibility</p:attrName>
                                        </p:attrNameLst>
                                      </p:cBhvr>
                                      <p:to>
                                        <p:strVal val="visible"/>
                                      </p:to>
                                    </p:set>
                                    <p:animEffect transition="in" filter="wipe(left)">
                                      <p:cBhvr>
                                        <p:cTn id="7" dur="500"/>
                                        <p:tgtEl>
                                          <p:spTgt spid="368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BA7F3-7118-F083-808F-A882DB1A70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1F2930-00CF-1904-C6C3-855422A1E71C}"/>
              </a:ext>
            </a:extLst>
          </p:cNvPr>
          <p:cNvSpPr txBox="1"/>
          <p:nvPr/>
        </p:nvSpPr>
        <p:spPr>
          <a:xfrm>
            <a:off x="0" y="542227"/>
            <a:ext cx="12192000" cy="3108543"/>
          </a:xfrm>
          <a:prstGeom prst="rect">
            <a:avLst/>
          </a:prstGeom>
          <a:noFill/>
        </p:spPr>
        <p:txBody>
          <a:bodyPr wrap="square" rtlCol="0">
            <a:spAutoFit/>
          </a:bodyPr>
          <a:lstStyle/>
          <a:p>
            <a:pPr algn="just"/>
            <a:r>
              <a:rPr lang="ru-RU" sz="2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Заметим, что касательная к траектории движения точки, закреплённой в вершине правильного шестиугольника, катящегося по прямой, перпендикулярна радиусу, проведённому в точку касания. Из того, что правильные </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n-</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угольники</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при увеличении </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n </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приближаются к окружности, следует, что это верно и для циклоиды. А именно, касательная к циклоиде перпендикулярна радиусу проведённому в точку касания. Следовательно, она проходит через верхнюю точку катящейся окружности. </a:t>
            </a:r>
            <a:endParaRPr lang="ru-RU" sz="2800" dirty="0"/>
          </a:p>
        </p:txBody>
      </p:sp>
      <p:pic>
        <p:nvPicPr>
          <p:cNvPr id="5" name="Рисунок 4" descr="Изображение выглядит как линия, График, диаграмма, оригами&#10;&#10;Содержимое, созданное искусственным интеллектом, может быть неверным.">
            <a:extLst>
              <a:ext uri="{FF2B5EF4-FFF2-40B4-BE49-F238E27FC236}">
                <a16:creationId xmlns:a16="http://schemas.microsoft.com/office/drawing/2014/main" id="{FC5C7B8D-CC90-53E8-F366-491178B545ED}"/>
              </a:ext>
            </a:extLst>
          </p:cNvPr>
          <p:cNvPicPr>
            <a:picLocks noChangeAspect="1"/>
          </p:cNvPicPr>
          <p:nvPr/>
        </p:nvPicPr>
        <p:blipFill>
          <a:blip r:embed="rId3"/>
          <a:stretch>
            <a:fillRect/>
          </a:stretch>
        </p:blipFill>
        <p:spPr>
          <a:xfrm>
            <a:off x="488852" y="3836215"/>
            <a:ext cx="5328335" cy="2773533"/>
          </a:xfrm>
          <a:prstGeom prst="rect">
            <a:avLst/>
          </a:prstGeom>
        </p:spPr>
      </p:pic>
      <p:pic>
        <p:nvPicPr>
          <p:cNvPr id="8" name="Рисунок 7" descr="Изображение выглядит как линия, диаграмма, График, круг&#10;&#10;Содержимое, созданное искусственным интеллектом, может быть неверным.">
            <a:extLst>
              <a:ext uri="{FF2B5EF4-FFF2-40B4-BE49-F238E27FC236}">
                <a16:creationId xmlns:a16="http://schemas.microsoft.com/office/drawing/2014/main" id="{1E5AFB6B-CB0D-7A35-F8CE-EA7B47EA75BC}"/>
              </a:ext>
            </a:extLst>
          </p:cNvPr>
          <p:cNvPicPr>
            <a:picLocks noChangeAspect="1"/>
          </p:cNvPicPr>
          <p:nvPr/>
        </p:nvPicPr>
        <p:blipFill>
          <a:blip r:embed="rId4"/>
          <a:stretch>
            <a:fillRect/>
          </a:stretch>
        </p:blipFill>
        <p:spPr>
          <a:xfrm>
            <a:off x="6211977" y="3650770"/>
            <a:ext cx="5188388" cy="3046798"/>
          </a:xfrm>
          <a:prstGeom prst="rect">
            <a:avLst/>
          </a:prstGeom>
        </p:spPr>
      </p:pic>
    </p:spTree>
    <p:extLst>
      <p:ext uri="{BB962C8B-B14F-4D97-AF65-F5344CB8AC3E}">
        <p14:creationId xmlns:p14="http://schemas.microsoft.com/office/powerpoint/2010/main" val="3502315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1283" name="Text Box 3">
                <a:extLst>
                  <a:ext uri="{FF2B5EF4-FFF2-40B4-BE49-F238E27FC236}">
                    <a16:creationId xmlns:a16="http://schemas.microsoft.com/office/drawing/2014/main" id="{9AEB2277-A8B2-4438-BF54-9A84E1CE2DCF}"/>
                  </a:ext>
                </a:extLst>
              </p:cNvPr>
              <p:cNvSpPr txBox="1">
                <a:spLocks noChangeArrowheads="1"/>
              </p:cNvSpPr>
              <p:nvPr/>
            </p:nvSpPr>
            <p:spPr bwMode="auto">
              <a:xfrm>
                <a:off x="0" y="513719"/>
                <a:ext cx="12192000" cy="4500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altLang="ru-RU"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Рассмотрим вопрос о том, как траектории движения точки описываются с помощью уравнений. Поскольку положение точки на плоскости однозначно определяется её координатами, то для задания движения точки достаточно задать зависимости её координат </a:t>
                </a:r>
                <a:r>
                  <a:rPr lang="en-US" altLang="ru-RU" sz="2800" i="1" dirty="0">
                    <a:latin typeface="Times New Roman" panose="02020603050405020304" pitchFamily="18" charset="0"/>
                    <a:cs typeface="Times New Roman" panose="02020603050405020304" pitchFamily="18" charset="0"/>
                  </a:rPr>
                  <a:t>x</a:t>
                </a:r>
                <a:r>
                  <a:rPr lang="ru-RU"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y</a:t>
                </a:r>
                <a:r>
                  <a:rPr lang="ru-RU" altLang="ru-RU" sz="2800" dirty="0">
                    <a:latin typeface="Times New Roman" panose="02020603050405020304" pitchFamily="18" charset="0"/>
                    <a:cs typeface="Times New Roman" panose="02020603050405020304" pitchFamily="18" charset="0"/>
                  </a:rPr>
                  <a:t> от времени </a:t>
                </a:r>
                <a:r>
                  <a:rPr lang="en-US" altLang="ru-RU" sz="2800" i="1" dirty="0">
                    <a:latin typeface="Times New Roman" panose="02020603050405020304" pitchFamily="18" charset="0"/>
                    <a:cs typeface="Times New Roman" panose="02020603050405020304" pitchFamily="18" charset="0"/>
                  </a:rPr>
                  <a:t>t</a:t>
                </a:r>
                <a:r>
                  <a:rPr lang="ru-RU" altLang="ru-RU" sz="2800" dirty="0">
                    <a:latin typeface="Times New Roman" panose="02020603050405020304" pitchFamily="18" charset="0"/>
                    <a:cs typeface="Times New Roman" panose="02020603050405020304" pitchFamily="18" charset="0"/>
                  </a:rPr>
                  <a:t>, т.</a:t>
                </a:r>
                <a:r>
                  <a:rPr lang="en-US" altLang="ru-RU" sz="2800"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е. задать функции</a:t>
                </a:r>
              </a:p>
              <a:p>
                <a:pPr algn="ctr"/>
                <a14:m>
                  <m:oMathPara xmlns:m="http://schemas.openxmlformats.org/officeDocument/2006/math">
                    <m:oMathParaPr>
                      <m:jc m:val="centerGroup"/>
                    </m:oMathParaPr>
                    <m:oMath xmlns:m="http://schemas.openxmlformats.org/officeDocument/2006/math">
                      <m:d>
                        <m:dPr>
                          <m:begChr m:val="{"/>
                          <m:endChr m:val=""/>
                          <m:ctrlPr>
                            <a:rPr lang="ru-RU" altLang="ru-RU" sz="2800" i="1">
                              <a:latin typeface="Cambria Math" panose="02040503050406030204" pitchFamily="18" charset="0"/>
                            </a:rPr>
                          </m:ctrlPr>
                        </m:dPr>
                        <m:e>
                          <m:eqArr>
                            <m:eqArrPr>
                              <m:ctrlPr>
                                <a:rPr lang="ru-RU" altLang="ru-RU" sz="2800" i="1">
                                  <a:latin typeface="Cambria Math" panose="02040503050406030204" pitchFamily="18" charset="0"/>
                                </a:rPr>
                              </m:ctrlPr>
                            </m:eqArrPr>
                            <m:e>
                              <m:r>
                                <a:rPr lang="en-US" altLang="ru-RU" sz="2800" i="1">
                                  <a:latin typeface="Cambria Math" panose="02040503050406030204" pitchFamily="18" charset="0"/>
                                </a:rPr>
                                <m:t>𝑥</m:t>
                              </m:r>
                              <m:r>
                                <a:rPr lang="en-US" altLang="ru-RU" sz="2800" i="1">
                                  <a:latin typeface="Cambria Math" panose="02040503050406030204" pitchFamily="18" charset="0"/>
                                </a:rPr>
                                <m:t>=</m:t>
                              </m:r>
                              <m:r>
                                <a:rPr lang="en-US" altLang="ru-RU" sz="2800" i="1">
                                  <a:latin typeface="Cambria Math" panose="02040503050406030204" pitchFamily="18" charset="0"/>
                                </a:rPr>
                                <m:t>𝑥</m:t>
                              </m:r>
                              <m:d>
                                <m:dPr>
                                  <m:ctrlPr>
                                    <a:rPr lang="en-US" altLang="ru-RU" sz="2800" i="1">
                                      <a:latin typeface="Cambria Math" panose="02040503050406030204" pitchFamily="18" charset="0"/>
                                    </a:rPr>
                                  </m:ctrlPr>
                                </m:dPr>
                                <m:e>
                                  <m:r>
                                    <a:rPr lang="en-US" altLang="ru-RU" sz="2800" i="1">
                                      <a:latin typeface="Cambria Math" panose="02040503050406030204" pitchFamily="18" charset="0"/>
                                    </a:rPr>
                                    <m:t>𝑡</m:t>
                                  </m:r>
                                </m:e>
                              </m:d>
                              <m:r>
                                <a:rPr lang="en-US" altLang="ru-RU" sz="2800" i="1">
                                  <a:latin typeface="Cambria Math" panose="02040503050406030204" pitchFamily="18" charset="0"/>
                                </a:rPr>
                                <m:t>,</m:t>
                              </m:r>
                            </m:e>
                            <m:e>
                              <m:r>
                                <a:rPr lang="en-US" altLang="ru-RU" sz="2800" i="1">
                                  <a:latin typeface="Cambria Math" panose="02040503050406030204" pitchFamily="18" charset="0"/>
                                </a:rPr>
                                <m:t>𝑦</m:t>
                              </m:r>
                              <m:r>
                                <a:rPr lang="en-US" altLang="ru-RU" sz="2800" i="1">
                                  <a:latin typeface="Cambria Math" panose="02040503050406030204" pitchFamily="18" charset="0"/>
                                </a:rPr>
                                <m:t>=</m:t>
                              </m:r>
                              <m:r>
                                <a:rPr lang="en-US" altLang="ru-RU" sz="2800" i="1">
                                  <a:latin typeface="Cambria Math" panose="02040503050406030204" pitchFamily="18" charset="0"/>
                                </a:rPr>
                                <m:t>𝑦</m:t>
                              </m:r>
                              <m:d>
                                <m:dPr>
                                  <m:ctrlPr>
                                    <a:rPr lang="en-US" altLang="ru-RU" sz="2800" i="1">
                                      <a:latin typeface="Cambria Math" panose="02040503050406030204" pitchFamily="18" charset="0"/>
                                    </a:rPr>
                                  </m:ctrlPr>
                                </m:dPr>
                                <m:e>
                                  <m:r>
                                    <a:rPr lang="en-US" altLang="ru-RU" sz="2800" i="1">
                                      <a:latin typeface="Cambria Math" panose="02040503050406030204" pitchFamily="18" charset="0"/>
                                    </a:rPr>
                                    <m:t>𝑡</m:t>
                                  </m:r>
                                </m:e>
                              </m:d>
                              <m:r>
                                <a:rPr lang="en-US" altLang="ru-RU" sz="2800" i="1">
                                  <a:latin typeface="Cambria Math" panose="02040503050406030204" pitchFamily="18" charset="0"/>
                                </a:rPr>
                                <m:t>.</m:t>
                              </m:r>
                            </m:e>
                          </m:eqArr>
                        </m:e>
                      </m:d>
                    </m:oMath>
                  </m:oMathPara>
                </a14:m>
                <a:endParaRPr lang="ru-RU" altLang="ru-RU" sz="2800" dirty="0">
                  <a:latin typeface="Times New Roman" panose="02020603050405020304" pitchFamily="18" charset="0"/>
                  <a:cs typeface="Times New Roman" panose="02020603050405020304" pitchFamily="18" charset="0"/>
                </a:endParaRPr>
              </a:p>
              <a:p>
                <a:pPr algn="just"/>
                <a:r>
                  <a:rPr lang="en-US" altLang="ru-RU" sz="2800"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Кривая на плоскости, описываемая точкой, координаты которой удовлетворяют этим уравнениям при изменении параметра </a:t>
                </a:r>
                <a:r>
                  <a:rPr lang="en-US" altLang="ru-RU" sz="2800" i="1" dirty="0">
                    <a:latin typeface="Times New Roman" panose="02020603050405020304" pitchFamily="18" charset="0"/>
                    <a:cs typeface="Times New Roman" panose="02020603050405020304" pitchFamily="18" charset="0"/>
                  </a:rPr>
                  <a:t>t</a:t>
                </a:r>
                <a:r>
                  <a:rPr lang="ru-RU" altLang="ru-RU" sz="2800" dirty="0">
                    <a:latin typeface="Times New Roman" panose="02020603050405020304" pitchFamily="18" charset="0"/>
                    <a:cs typeface="Times New Roman" panose="02020603050405020304" pitchFamily="18" charset="0"/>
                  </a:rPr>
                  <a:t>, называется </a:t>
                </a:r>
                <a:r>
                  <a:rPr lang="ru-RU" altLang="ru-RU" sz="2800" dirty="0" err="1">
                    <a:solidFill>
                      <a:srgbClr val="FF3300"/>
                    </a:solidFill>
                    <a:latin typeface="Times New Roman" panose="02020603050405020304" pitchFamily="18" charset="0"/>
                    <a:cs typeface="Times New Roman" panose="02020603050405020304" pitchFamily="18" charset="0"/>
                  </a:rPr>
                  <a:t>параметрически</a:t>
                </a:r>
                <a:r>
                  <a:rPr lang="ru-RU" altLang="ru-RU" sz="2800" dirty="0">
                    <a:solidFill>
                      <a:srgbClr val="FF3300"/>
                    </a:solidFill>
                    <a:latin typeface="Times New Roman" panose="02020603050405020304" pitchFamily="18" charset="0"/>
                    <a:cs typeface="Times New Roman" panose="02020603050405020304" pitchFamily="18" charset="0"/>
                  </a:rPr>
                  <a:t> заданной кривой</a:t>
                </a:r>
                <a:r>
                  <a:rPr lang="ru-RU" altLang="ru-RU" sz="2800" dirty="0">
                    <a:latin typeface="Times New Roman" panose="02020603050405020304" pitchFamily="18" charset="0"/>
                    <a:cs typeface="Times New Roman" panose="02020603050405020304" pitchFamily="18" charset="0"/>
                  </a:rPr>
                  <a:t> на плоскости. Сами уравнения называются </a:t>
                </a:r>
                <a:r>
                  <a:rPr lang="ru-RU" altLang="ru-RU" sz="2800" dirty="0">
                    <a:solidFill>
                      <a:srgbClr val="FF3300"/>
                    </a:solidFill>
                    <a:latin typeface="Times New Roman" panose="02020603050405020304" pitchFamily="18" charset="0"/>
                    <a:cs typeface="Times New Roman" panose="02020603050405020304" pitchFamily="18" charset="0"/>
                  </a:rPr>
                  <a:t>параметрическими уравнениями</a:t>
                </a:r>
                <a:r>
                  <a:rPr lang="ru-RU" altLang="ru-RU" sz="2800" dirty="0">
                    <a:latin typeface="Times New Roman" panose="02020603050405020304" pitchFamily="18" charset="0"/>
                    <a:cs typeface="Times New Roman" panose="02020603050405020304" pitchFamily="18" charset="0"/>
                  </a:rPr>
                  <a:t>. </a:t>
                </a:r>
              </a:p>
            </p:txBody>
          </p:sp>
        </mc:Choice>
        <mc:Fallback xmlns="">
          <p:sp>
            <p:nvSpPr>
              <p:cNvPr id="481283" name="Text Box 3">
                <a:extLst>
                  <a:ext uri="{FF2B5EF4-FFF2-40B4-BE49-F238E27FC236}">
                    <a16:creationId xmlns:a16="http://schemas.microsoft.com/office/drawing/2014/main" id="{9AEB2277-A8B2-4438-BF54-9A84E1CE2DCF}"/>
                  </a:ext>
                </a:extLst>
              </p:cNvPr>
              <p:cNvSpPr txBox="1">
                <a:spLocks noRot="1" noChangeAspect="1" noMove="1" noResize="1" noEditPoints="1" noAdjustHandles="1" noChangeArrowheads="1" noChangeShapeType="1" noTextEdit="1"/>
              </p:cNvSpPr>
              <p:nvPr/>
            </p:nvSpPr>
            <p:spPr bwMode="auto">
              <a:xfrm>
                <a:off x="0" y="513719"/>
                <a:ext cx="12192000" cy="4500591"/>
              </a:xfrm>
              <a:prstGeom prst="rect">
                <a:avLst/>
              </a:prstGeom>
              <a:blipFill>
                <a:blip r:embed="rId3"/>
                <a:stretch>
                  <a:fillRect l="-1000" t="-1353" r="-1000" b="-27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481288" name="Rectangle 8">
            <a:extLst>
              <a:ext uri="{FF2B5EF4-FFF2-40B4-BE49-F238E27FC236}">
                <a16:creationId xmlns:a16="http://schemas.microsoft.com/office/drawing/2014/main" id="{463A495F-58C7-478E-BB11-664D0928CFDB}"/>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3" name="Рисунок 2">
            <a:extLst>
              <a:ext uri="{FF2B5EF4-FFF2-40B4-BE49-F238E27FC236}">
                <a16:creationId xmlns:a16="http://schemas.microsoft.com/office/drawing/2014/main" id="{9B8B2750-A787-5285-4BAC-902ADF746EAD}"/>
              </a:ext>
            </a:extLst>
          </p:cNvPr>
          <p:cNvPicPr>
            <a:picLocks noChangeAspect="1"/>
          </p:cNvPicPr>
          <p:nvPr/>
        </p:nvPicPr>
        <p:blipFill>
          <a:blip r:embed="rId4"/>
          <a:stretch>
            <a:fillRect/>
          </a:stretch>
        </p:blipFill>
        <p:spPr>
          <a:xfrm>
            <a:off x="5497452" y="4669013"/>
            <a:ext cx="5155321" cy="2299772"/>
          </a:xfrm>
          <a:prstGeom prst="rect">
            <a:avLst/>
          </a:prstGeom>
        </p:spPr>
      </p:pic>
    </p:spTree>
    <p:extLst>
      <p:ext uri="{BB962C8B-B14F-4D97-AF65-F5344CB8AC3E}">
        <p14:creationId xmlns:p14="http://schemas.microsoft.com/office/powerpoint/2010/main" val="2555322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84F2A-B474-4B9B-9966-BBCC2119932B}"/>
            </a:ext>
          </a:extLst>
        </p:cNvPr>
        <p:cNvGrpSpPr/>
        <p:nvPr/>
      </p:nvGrpSpPr>
      <p:grpSpPr>
        <a:xfrm>
          <a:off x="0" y="0"/>
          <a:ext cx="0" cy="0"/>
          <a:chOff x="0" y="0"/>
          <a:chExt cx="0" cy="0"/>
        </a:xfrm>
      </p:grpSpPr>
      <p:sp>
        <p:nvSpPr>
          <p:cNvPr id="483331" name="Text Box 3">
            <a:extLst>
              <a:ext uri="{FF2B5EF4-FFF2-40B4-BE49-F238E27FC236}">
                <a16:creationId xmlns:a16="http://schemas.microsoft.com/office/drawing/2014/main" id="{7B6EA5E5-7402-2D20-31D6-4023555C331D}"/>
              </a:ext>
            </a:extLst>
          </p:cNvPr>
          <p:cNvSpPr txBox="1">
            <a:spLocks noChangeArrowheads="1"/>
          </p:cNvSpPr>
          <p:nvPr/>
        </p:nvSpPr>
        <p:spPr bwMode="auto">
          <a:xfrm>
            <a:off x="187890" y="609601"/>
            <a:ext cx="1189972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Напишите параметрические уравнения окружности с центром в начале координат и радиусом 1.</a:t>
            </a:r>
            <a:r>
              <a:rPr lang="en-US" altLang="ru-RU" sz="2800" dirty="0">
                <a:latin typeface="Times New Roman" panose="02020603050405020304" pitchFamily="18" charset="0"/>
                <a:cs typeface="Times New Roman" panose="02020603050405020304" pitchFamily="18" charset="0"/>
              </a:rPr>
              <a:t>	</a:t>
            </a:r>
            <a:endParaRPr lang="ru-RU" altLang="ru-RU" sz="2800" dirty="0">
              <a:latin typeface="Times New Roman" panose="02020603050405020304" pitchFamily="18" charset="0"/>
              <a:cs typeface="Times New Roman" panose="02020603050405020304" pitchFamily="18" charset="0"/>
            </a:endParaRPr>
          </a:p>
        </p:txBody>
      </p:sp>
      <p:sp>
        <p:nvSpPr>
          <p:cNvPr id="483332" name="Rectangle 4">
            <a:extLst>
              <a:ext uri="{FF2B5EF4-FFF2-40B4-BE49-F238E27FC236}">
                <a16:creationId xmlns:a16="http://schemas.microsoft.com/office/drawing/2014/main" id="{F929DE70-C93F-5BCA-5DD6-D5A05F3832F3}"/>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3335" name="Rectangle 7">
            <a:extLst>
              <a:ext uri="{FF2B5EF4-FFF2-40B4-BE49-F238E27FC236}">
                <a16:creationId xmlns:a16="http://schemas.microsoft.com/office/drawing/2014/main" id="{11F4D0FC-CD73-2003-A1CF-7CFDE787DFDD}"/>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2" name="Text Box 3">
            <a:extLst>
              <a:ext uri="{FF2B5EF4-FFF2-40B4-BE49-F238E27FC236}">
                <a16:creationId xmlns:a16="http://schemas.microsoft.com/office/drawing/2014/main" id="{A6001C89-C1D9-EC4B-147B-115D0B690C6F}"/>
              </a:ext>
            </a:extLst>
          </p:cNvPr>
          <p:cNvSpPr txBox="1">
            <a:spLocks noChangeArrowheads="1"/>
          </p:cNvSpPr>
          <p:nvPr/>
        </p:nvSpPr>
        <p:spPr bwMode="auto">
          <a:xfrm>
            <a:off x="0" y="4766608"/>
            <a:ext cx="12192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 Отметим, что параметрические уравнения задают не только кривую, но и способ движения точки по этой кривой. В данном случае при изменении параметра </a:t>
            </a:r>
            <a:r>
              <a:rPr lang="en-US" altLang="ru-RU" sz="2400" i="1" dirty="0">
                <a:latin typeface="Times New Roman" panose="02020603050405020304" pitchFamily="18" charset="0"/>
                <a:cs typeface="Times New Roman" panose="02020603050405020304" pitchFamily="18" charset="0"/>
              </a:rPr>
              <a:t>t</a:t>
            </a:r>
            <a:r>
              <a:rPr lang="ru-RU" altLang="ru-RU" sz="2400" dirty="0">
                <a:latin typeface="Times New Roman" panose="02020603050405020304" pitchFamily="18" charset="0"/>
                <a:cs typeface="Times New Roman" panose="02020603050405020304" pitchFamily="18" charset="0"/>
              </a:rPr>
              <a:t> от нуля до 2</a:t>
            </a:r>
            <a:r>
              <a:rPr lang="en-US" altLang="ru-RU" sz="2400" dirty="0">
                <a:latin typeface="Times New Roman" panose="02020603050405020304" pitchFamily="18" charset="0"/>
                <a:cs typeface="Times New Roman" panose="02020603050405020304" pitchFamily="18" charset="0"/>
              </a:rPr>
              <a:t>π</a:t>
            </a:r>
            <a:r>
              <a:rPr lang="ru-RU" altLang="ru-RU" sz="2400" dirty="0">
                <a:latin typeface="Times New Roman" panose="02020603050405020304" pitchFamily="18" charset="0"/>
                <a:cs typeface="Times New Roman" panose="02020603050405020304" pitchFamily="18" charset="0"/>
              </a:rPr>
              <a:t> точка на окружности делает один оборот против часовой стрелки, начиная и заканчивая в точке с координатами (</a:t>
            </a:r>
            <a:r>
              <a:rPr lang="en-US" altLang="ru-RU" sz="2400" i="1" dirty="0">
                <a:latin typeface="Times New Roman" panose="02020603050405020304" pitchFamily="18" charset="0"/>
                <a:cs typeface="Times New Roman" panose="02020603050405020304" pitchFamily="18" charset="0"/>
              </a:rPr>
              <a:t>R</a:t>
            </a:r>
            <a:r>
              <a:rPr lang="ru-RU" altLang="ru-RU" sz="2400" dirty="0">
                <a:latin typeface="Times New Roman" panose="02020603050405020304" pitchFamily="18" charset="0"/>
                <a:cs typeface="Times New Roman" panose="02020603050405020304" pitchFamily="18" charset="0"/>
              </a:rPr>
              <a:t>, 0). При дальнейшем увеличении параметра </a:t>
            </a:r>
            <a:r>
              <a:rPr lang="en-US" altLang="ru-RU" sz="2400" i="1" dirty="0">
                <a:latin typeface="Times New Roman" panose="02020603050405020304" pitchFamily="18" charset="0"/>
                <a:cs typeface="Times New Roman" panose="02020603050405020304" pitchFamily="18" charset="0"/>
              </a:rPr>
              <a:t>t</a:t>
            </a:r>
            <a:r>
              <a:rPr lang="ru-RU" altLang="ru-RU" sz="2400" dirty="0">
                <a:latin typeface="Times New Roman" panose="02020603050405020304" pitchFamily="18" charset="0"/>
                <a:cs typeface="Times New Roman" panose="02020603050405020304" pitchFamily="18" charset="0"/>
              </a:rPr>
              <a:t> точка будет многократно проходить по окружности в направлении против часовой стрелки. </a:t>
            </a:r>
          </a:p>
        </p:txBody>
      </p:sp>
      <mc:AlternateContent xmlns:mc="http://schemas.openxmlformats.org/markup-compatibility/2006" xmlns:a14="http://schemas.microsoft.com/office/drawing/2010/main">
        <mc:Choice Requires="a14">
          <p:sp>
            <p:nvSpPr>
              <p:cNvPr id="4" name="Text Box 3">
                <a:extLst>
                  <a:ext uri="{FF2B5EF4-FFF2-40B4-BE49-F238E27FC236}">
                    <a16:creationId xmlns:a16="http://schemas.microsoft.com/office/drawing/2014/main" id="{C38E567C-B9B4-53BE-AB5F-5C83E832FB89}"/>
                  </a:ext>
                </a:extLst>
              </p:cNvPr>
              <p:cNvSpPr txBox="1">
                <a:spLocks noChangeArrowheads="1"/>
              </p:cNvSpPr>
              <p:nvPr/>
            </p:nvSpPr>
            <p:spPr bwMode="auto">
              <a:xfrm>
                <a:off x="1930092" y="2970926"/>
                <a:ext cx="3096344" cy="9161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400" dirty="0">
                    <a:solidFill>
                      <a:srgbClr val="FF0000"/>
                    </a:solidFill>
                    <a:latin typeface="Times New Roman" panose="02020603050405020304" pitchFamily="18" charset="0"/>
                    <a:cs typeface="Times New Roman" panose="02020603050405020304" pitchFamily="18" charset="0"/>
                  </a:rPr>
                  <a:t>Ответ. </a:t>
                </a:r>
                <a14:m>
                  <m:oMath xmlns:m="http://schemas.openxmlformats.org/officeDocument/2006/math">
                    <m:d>
                      <m:dPr>
                        <m:begChr m:val="{"/>
                        <m:endChr m:val=""/>
                        <m:ctrlPr>
                          <a:rPr lang="ru-RU" sz="2400" i="1">
                            <a:solidFill>
                              <a:srgbClr val="FF0000"/>
                            </a:solidFill>
                            <a:latin typeface="Cambria Math" panose="02040503050406030204" pitchFamily="18" charset="0"/>
                          </a:rPr>
                        </m:ctrlPr>
                      </m:dPr>
                      <m:e>
                        <m:eqArr>
                          <m:eqArrPr>
                            <m:ctrlPr>
                              <a:rPr lang="ru-RU" sz="2400" i="1">
                                <a:solidFill>
                                  <a:srgbClr val="FF0000"/>
                                </a:solidFill>
                                <a:latin typeface="Cambria Math" panose="02040503050406030204" pitchFamily="18" charset="0"/>
                              </a:rPr>
                            </m:ctrlPr>
                          </m:eqArrPr>
                          <m:e>
                            <m:r>
                              <a:rPr lang="ru-RU" sz="2400" i="1">
                                <a:solidFill>
                                  <a:srgbClr val="FF0000"/>
                                </a:solidFill>
                                <a:latin typeface="Cambria Math" panose="02040503050406030204" pitchFamily="18" charset="0"/>
                              </a:rPr>
                              <m:t>&amp;</m:t>
                            </m:r>
                            <m:r>
                              <a:rPr lang="ru-RU" sz="2400" i="1">
                                <a:solidFill>
                                  <a:srgbClr val="FF0000"/>
                                </a:solidFill>
                                <a:latin typeface="Cambria Math" panose="02040503050406030204" pitchFamily="18" charset="0"/>
                              </a:rPr>
                              <m:t>𝑥</m:t>
                            </m:r>
                            <m:r>
                              <a:rPr lang="ru-RU" sz="2400" i="1">
                                <a:solidFill>
                                  <a:srgbClr val="FF0000"/>
                                </a:solidFill>
                                <a:latin typeface="Cambria Math" panose="02040503050406030204" pitchFamily="18" charset="0"/>
                              </a:rPr>
                              <m:t>=</m:t>
                            </m:r>
                            <m:func>
                              <m:funcPr>
                                <m:ctrlPr>
                                  <a:rPr lang="ru-RU" sz="2400" i="1">
                                    <a:solidFill>
                                      <a:srgbClr val="FF0000"/>
                                    </a:solidFill>
                                    <a:latin typeface="Cambria Math" panose="02040503050406030204" pitchFamily="18" charset="0"/>
                                  </a:rPr>
                                </m:ctrlPr>
                              </m:funcPr>
                              <m:fName>
                                <m:r>
                                  <m:rPr>
                                    <m:sty m:val="p"/>
                                  </m:rPr>
                                  <a:rPr lang="ru-RU" sz="2400">
                                    <a:solidFill>
                                      <a:srgbClr val="FF0000"/>
                                    </a:solidFill>
                                    <a:latin typeface="Cambria Math" panose="02040503050406030204" pitchFamily="18" charset="0"/>
                                  </a:rPr>
                                  <m:t>cos</m:t>
                                </m:r>
                              </m:fName>
                              <m:e>
                                <m:r>
                                  <a:rPr lang="ru-RU" sz="2400" i="1">
                                    <a:solidFill>
                                      <a:srgbClr val="FF0000"/>
                                    </a:solidFill>
                                    <a:latin typeface="Cambria Math" panose="02040503050406030204" pitchFamily="18" charset="0"/>
                                  </a:rPr>
                                  <m:t>𝑡</m:t>
                                </m:r>
                              </m:e>
                            </m:func>
                            <m:r>
                              <a:rPr lang="ru-RU" sz="2400" i="1">
                                <a:solidFill>
                                  <a:srgbClr val="FF0000"/>
                                </a:solidFill>
                                <a:latin typeface="Cambria Math" panose="02040503050406030204" pitchFamily="18" charset="0"/>
                              </a:rPr>
                              <m:t>,</m:t>
                            </m:r>
                          </m:e>
                          <m:e>
                            <m:r>
                              <a:rPr lang="ru-RU" sz="2400" i="1">
                                <a:solidFill>
                                  <a:srgbClr val="FF0000"/>
                                </a:solidFill>
                                <a:latin typeface="Cambria Math" panose="02040503050406030204" pitchFamily="18" charset="0"/>
                              </a:rPr>
                              <m:t>&amp;</m:t>
                            </m:r>
                            <m:r>
                              <a:rPr lang="ru-RU" sz="2400" i="1">
                                <a:solidFill>
                                  <a:srgbClr val="FF0000"/>
                                </a:solidFill>
                                <a:latin typeface="Cambria Math" panose="02040503050406030204" pitchFamily="18" charset="0"/>
                              </a:rPr>
                              <m:t>𝑦</m:t>
                            </m:r>
                            <m:r>
                              <a:rPr lang="ru-RU" sz="2400" i="1">
                                <a:solidFill>
                                  <a:srgbClr val="FF0000"/>
                                </a:solidFill>
                                <a:latin typeface="Cambria Math" panose="02040503050406030204" pitchFamily="18" charset="0"/>
                              </a:rPr>
                              <m:t>=</m:t>
                            </m:r>
                            <m:func>
                              <m:funcPr>
                                <m:ctrlPr>
                                  <a:rPr lang="ru-RU" sz="2400" i="1">
                                    <a:solidFill>
                                      <a:srgbClr val="FF0000"/>
                                    </a:solidFill>
                                    <a:latin typeface="Cambria Math" panose="02040503050406030204" pitchFamily="18" charset="0"/>
                                  </a:rPr>
                                </m:ctrlPr>
                              </m:funcPr>
                              <m:fName>
                                <m:r>
                                  <m:rPr>
                                    <m:sty m:val="p"/>
                                  </m:rPr>
                                  <a:rPr lang="ru-RU" sz="2400">
                                    <a:solidFill>
                                      <a:srgbClr val="FF0000"/>
                                    </a:solidFill>
                                    <a:latin typeface="Cambria Math" panose="02040503050406030204" pitchFamily="18" charset="0"/>
                                  </a:rPr>
                                  <m:t>sin</m:t>
                                </m:r>
                              </m:fName>
                              <m:e>
                                <m:r>
                                  <a:rPr lang="ru-RU" sz="2400" i="1">
                                    <a:solidFill>
                                      <a:srgbClr val="FF0000"/>
                                    </a:solidFill>
                                    <a:latin typeface="Cambria Math" panose="02040503050406030204" pitchFamily="18" charset="0"/>
                                  </a:rPr>
                                  <m:t>𝑡</m:t>
                                </m:r>
                              </m:e>
                            </m:func>
                            <m:r>
                              <a:rPr lang="ru-RU" sz="2400" i="1">
                                <a:solidFill>
                                  <a:srgbClr val="FF0000"/>
                                </a:solidFill>
                                <a:latin typeface="Cambria Math" panose="02040503050406030204" pitchFamily="18" charset="0"/>
                              </a:rPr>
                              <m:t>.</m:t>
                            </m:r>
                          </m:e>
                        </m:eqArr>
                      </m:e>
                    </m:d>
                  </m:oMath>
                </a14:m>
                <a:endParaRPr lang="ru-RU" altLang="ru-RU" sz="2400" dirty="0">
                  <a:latin typeface="Times New Roman" panose="02020603050405020304" pitchFamily="18" charset="0"/>
                  <a:cs typeface="Times New Roman" panose="02020603050405020304" pitchFamily="18" charset="0"/>
                </a:endParaRPr>
              </a:p>
            </p:txBody>
          </p:sp>
        </mc:Choice>
        <mc:Fallback xmlns="">
          <p:sp>
            <p:nvSpPr>
              <p:cNvPr id="4" name="Text Box 3">
                <a:extLst>
                  <a:ext uri="{FF2B5EF4-FFF2-40B4-BE49-F238E27FC236}">
                    <a16:creationId xmlns:a16="http://schemas.microsoft.com/office/drawing/2014/main" id="{C38E567C-B9B4-53BE-AB5F-5C83E832FB89}"/>
                  </a:ext>
                </a:extLst>
              </p:cNvPr>
              <p:cNvSpPr txBox="1">
                <a:spLocks noRot="1" noChangeAspect="1" noMove="1" noResize="1" noEditPoints="1" noAdjustHandles="1" noChangeArrowheads="1" noChangeShapeType="1" noTextEdit="1"/>
              </p:cNvSpPr>
              <p:nvPr/>
            </p:nvSpPr>
            <p:spPr bwMode="auto">
              <a:xfrm>
                <a:off x="1930092" y="2970926"/>
                <a:ext cx="3096344" cy="916148"/>
              </a:xfrm>
              <a:prstGeom prst="rect">
                <a:avLst/>
              </a:prstGeom>
              <a:blipFill>
                <a:blip r:embed="rId3"/>
                <a:stretch>
                  <a:fillRect l="-31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6" name="Rectangle 2">
            <a:extLst>
              <a:ext uri="{FF2B5EF4-FFF2-40B4-BE49-F238E27FC236}">
                <a16:creationId xmlns:a16="http://schemas.microsoft.com/office/drawing/2014/main" id="{FD97D3D6-D979-DB54-7C5B-55D566135A4D}"/>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a:t>
            </a:r>
            <a:r>
              <a:rPr lang="en-US" altLang="ru-RU" b="0" dirty="0">
                <a:solidFill>
                  <a:srgbClr val="FF3300"/>
                </a:solidFill>
                <a:latin typeface="Times New Roman" panose="02020603050405020304" pitchFamily="18" charset="0"/>
                <a:cs typeface="Times New Roman" panose="02020603050405020304" pitchFamily="18" charset="0"/>
              </a:rPr>
              <a:t>1</a:t>
            </a:r>
            <a:endParaRPr lang="ru-RU" altLang="ru-RU" b="0" dirty="0">
              <a:solidFill>
                <a:srgbClr val="FF330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3C84F69A-1F5F-A07C-2570-0071A06F3E92}"/>
              </a:ext>
            </a:extLst>
          </p:cNvPr>
          <p:cNvPicPr>
            <a:picLocks noChangeAspect="1"/>
          </p:cNvPicPr>
          <p:nvPr/>
        </p:nvPicPr>
        <p:blipFill>
          <a:blip r:embed="rId4"/>
          <a:stretch>
            <a:fillRect/>
          </a:stretch>
        </p:blipFill>
        <p:spPr>
          <a:xfrm>
            <a:off x="4755982" y="1704896"/>
            <a:ext cx="3391373" cy="2829320"/>
          </a:xfrm>
          <a:prstGeom prst="rect">
            <a:avLst/>
          </a:prstGeom>
        </p:spPr>
      </p:pic>
    </p:spTree>
    <p:extLst>
      <p:ext uri="{BB962C8B-B14F-4D97-AF65-F5344CB8AC3E}">
        <p14:creationId xmlns:p14="http://schemas.microsoft.com/office/powerpoint/2010/main" val="164069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3331" name="Text Box 3">
                <a:extLst>
                  <a:ext uri="{FF2B5EF4-FFF2-40B4-BE49-F238E27FC236}">
                    <a16:creationId xmlns:a16="http://schemas.microsoft.com/office/drawing/2014/main" id="{29EE6E63-1649-4593-A648-B7AD89838D6F}"/>
                  </a:ext>
                </a:extLst>
              </p:cNvPr>
              <p:cNvSpPr txBox="1">
                <a:spLocks noChangeArrowheads="1"/>
              </p:cNvSpPr>
              <p:nvPr/>
            </p:nvSpPr>
            <p:spPr bwMode="auto">
              <a:xfrm>
                <a:off x="0" y="588723"/>
                <a:ext cx="12192000" cy="2762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altLang="ru-RU" dirty="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Для получения кривой, заданной параметрическими уравнениями </a:t>
                </a:r>
                <a14:m>
                  <m:oMath xmlns:m="http://schemas.openxmlformats.org/officeDocument/2006/math">
                    <m:d>
                      <m:dPr>
                        <m:begChr m:val="{"/>
                        <m:endChr m:val=""/>
                        <m:ctrlPr>
                          <a:rPr lang="ru-RU" altLang="ru-RU" sz="2400" i="1">
                            <a:latin typeface="Cambria Math" panose="02040503050406030204" pitchFamily="18" charset="0"/>
                          </a:rPr>
                        </m:ctrlPr>
                      </m:dPr>
                      <m:e>
                        <m:eqArr>
                          <m:eqArrPr>
                            <m:ctrlPr>
                              <a:rPr lang="ru-RU" altLang="ru-RU" sz="2400" i="1">
                                <a:latin typeface="Cambria Math" panose="02040503050406030204" pitchFamily="18" charset="0"/>
                              </a:rPr>
                            </m:ctrlPr>
                          </m:eqArrPr>
                          <m:e>
                            <m:r>
                              <a:rPr lang="en-US" altLang="ru-RU" sz="2400" i="1">
                                <a:latin typeface="Cambria Math" panose="02040503050406030204" pitchFamily="18" charset="0"/>
                              </a:rPr>
                              <m:t>𝑥</m:t>
                            </m:r>
                            <m:r>
                              <a:rPr lang="en-US" altLang="ru-RU" sz="2400" i="1">
                                <a:latin typeface="Cambria Math" panose="02040503050406030204" pitchFamily="18" charset="0"/>
                              </a:rPr>
                              <m:t>=</m:t>
                            </m:r>
                            <m:r>
                              <a:rPr lang="en-US" altLang="ru-RU" sz="2400" i="1">
                                <a:latin typeface="Cambria Math" panose="02040503050406030204" pitchFamily="18" charset="0"/>
                              </a:rPr>
                              <m:t>𝑥</m:t>
                            </m:r>
                            <m:d>
                              <m:dPr>
                                <m:ctrlPr>
                                  <a:rPr lang="en-US" altLang="ru-RU" sz="2400" i="1">
                                    <a:latin typeface="Cambria Math" panose="02040503050406030204" pitchFamily="18" charset="0"/>
                                  </a:rPr>
                                </m:ctrlPr>
                              </m:dPr>
                              <m:e>
                                <m:r>
                                  <a:rPr lang="en-US" altLang="ru-RU" sz="2400" i="1">
                                    <a:latin typeface="Cambria Math" panose="02040503050406030204" pitchFamily="18" charset="0"/>
                                  </a:rPr>
                                  <m:t>𝑡</m:t>
                                </m:r>
                              </m:e>
                            </m:d>
                            <m:r>
                              <a:rPr lang="en-US" altLang="ru-RU" sz="2400" i="1">
                                <a:latin typeface="Cambria Math" panose="02040503050406030204" pitchFamily="18" charset="0"/>
                              </a:rPr>
                              <m:t>,</m:t>
                            </m:r>
                          </m:e>
                          <m:e>
                            <m:r>
                              <a:rPr lang="en-US" altLang="ru-RU" sz="2400" i="1">
                                <a:latin typeface="Cambria Math" panose="02040503050406030204" pitchFamily="18" charset="0"/>
                              </a:rPr>
                              <m:t>𝑦</m:t>
                            </m:r>
                            <m:r>
                              <a:rPr lang="en-US" altLang="ru-RU" sz="2400" i="1">
                                <a:latin typeface="Cambria Math" panose="02040503050406030204" pitchFamily="18" charset="0"/>
                              </a:rPr>
                              <m:t>=</m:t>
                            </m:r>
                            <m:r>
                              <a:rPr lang="en-US" altLang="ru-RU" sz="2400" i="1">
                                <a:latin typeface="Cambria Math" panose="02040503050406030204" pitchFamily="18" charset="0"/>
                              </a:rPr>
                              <m:t>𝑦</m:t>
                            </m:r>
                            <m:d>
                              <m:dPr>
                                <m:ctrlPr>
                                  <a:rPr lang="en-US" altLang="ru-RU" sz="2400" i="1">
                                    <a:latin typeface="Cambria Math" panose="02040503050406030204" pitchFamily="18" charset="0"/>
                                  </a:rPr>
                                </m:ctrlPr>
                              </m:dPr>
                              <m:e>
                                <m:r>
                                  <a:rPr lang="en-US" altLang="ru-RU" sz="2400" i="1">
                                    <a:latin typeface="Cambria Math" panose="02040503050406030204" pitchFamily="18" charset="0"/>
                                  </a:rPr>
                                  <m:t>𝑡</m:t>
                                </m:r>
                              </m:e>
                            </m:d>
                            <m:r>
                              <a:rPr lang="en-US" altLang="ru-RU" sz="2400" i="1">
                                <a:latin typeface="Cambria Math" panose="02040503050406030204" pitchFamily="18" charset="0"/>
                              </a:rPr>
                              <m:t>.</m:t>
                            </m:r>
                          </m:e>
                        </m:eqArr>
                      </m:e>
                    </m:d>
                  </m:oMath>
                </a14:m>
                <a:r>
                  <a:rPr lang="ru-RU" altLang="ru-RU" sz="2400" dirty="0">
                    <a:latin typeface="Times New Roman" panose="02020603050405020304" pitchFamily="18" charset="0"/>
                    <a:cs typeface="Times New Roman" panose="02020603050405020304" pitchFamily="18" charset="0"/>
                  </a:rPr>
                  <a:t> в компьютерной программе </a:t>
                </a:r>
                <a:r>
                  <a:rPr lang="en-US" altLang="ru-RU" sz="2400" dirty="0">
                    <a:latin typeface="Times New Roman" panose="02020603050405020304" pitchFamily="18" charset="0"/>
                    <a:cs typeface="Times New Roman" panose="02020603050405020304" pitchFamily="18" charset="0"/>
                  </a:rPr>
                  <a:t>GeoGebra </a:t>
                </a:r>
                <a:r>
                  <a:rPr lang="ru-RU" altLang="ru-RU" sz="2400" dirty="0">
                    <a:latin typeface="Times New Roman" panose="02020603050405020304" pitchFamily="18" charset="0"/>
                    <a:cs typeface="Times New Roman" panose="02020603050405020304" pitchFamily="18" charset="0"/>
                  </a:rPr>
                  <a:t>в строке «Ввод» нужно набрать</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Кривая(</a:t>
                </a:r>
                <a:r>
                  <a:rPr lang="en-US" altLang="ru-RU" sz="2400" dirty="0">
                    <a:latin typeface="Times New Roman" panose="02020603050405020304" pitchFamily="18" charset="0"/>
                    <a:cs typeface="Times New Roman" panose="02020603050405020304" pitchFamily="18" charset="0"/>
                  </a:rPr>
                  <a:t>x(t),y(t),</a:t>
                </a:r>
                <a:r>
                  <a:rPr lang="en-US" altLang="ru-RU" sz="2400" dirty="0" err="1">
                    <a:latin typeface="Times New Roman" panose="02020603050405020304" pitchFamily="18" charset="0"/>
                    <a:cs typeface="Times New Roman" panose="02020603050405020304" pitchFamily="18" charset="0"/>
                  </a:rPr>
                  <a:t>t,a,b</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и нажать «</a:t>
                </a:r>
                <a:r>
                  <a:rPr lang="en-US" altLang="ru-RU" sz="2400" dirty="0">
                    <a:latin typeface="Times New Roman" panose="02020603050405020304" pitchFamily="18" charset="0"/>
                    <a:cs typeface="Times New Roman" panose="02020603050405020304" pitchFamily="18" charset="0"/>
                  </a:rPr>
                  <a:t>Enter</a:t>
                </a:r>
                <a:r>
                  <a:rPr lang="ru-RU" altLang="ru-RU" sz="2400" dirty="0">
                    <a:latin typeface="Times New Roman" panose="02020603050405020304" pitchFamily="18" charset="0"/>
                    <a:cs typeface="Times New Roman" panose="02020603050405020304" pitchFamily="18" charset="0"/>
                  </a:rPr>
                  <a:t>». В результате на экране появится искомая кривая.</a:t>
                </a:r>
              </a:p>
              <a:p>
                <a:pPr algn="just"/>
                <a:r>
                  <a:rPr lang="ru-RU" altLang="ru-RU" sz="2400" dirty="0">
                    <a:latin typeface="Times New Roman" panose="02020603050405020304" pitchFamily="18" charset="0"/>
                    <a:cs typeface="Times New Roman" panose="02020603050405020304" pitchFamily="18" charset="0"/>
                  </a:rPr>
                  <a:t>	Например, если набрать Кривая(</a:t>
                </a:r>
                <a:r>
                  <a:rPr lang="en-US" altLang="ru-RU" sz="2400" dirty="0">
                    <a:latin typeface="Times New Roman" panose="02020603050405020304" pitchFamily="18" charset="0"/>
                    <a:cs typeface="Times New Roman" panose="02020603050405020304" pitchFamily="18" charset="0"/>
                  </a:rPr>
                  <a:t>cos(t),sin(t),t,0,2Pi), </a:t>
                </a:r>
                <a:r>
                  <a:rPr lang="ru-RU" altLang="ru-RU" sz="2400" dirty="0">
                    <a:latin typeface="Times New Roman" panose="02020603050405020304" pitchFamily="18" charset="0"/>
                    <a:cs typeface="Times New Roman" panose="02020603050405020304" pitchFamily="18" charset="0"/>
                  </a:rPr>
                  <a:t>то справа на экране появится окружность с центром в начале координат и радиусом 1, а слева – её параметрические уравнения.</a:t>
                </a:r>
              </a:p>
            </p:txBody>
          </p:sp>
        </mc:Choice>
        <mc:Fallback xmlns="">
          <p:sp>
            <p:nvSpPr>
              <p:cNvPr id="483331" name="Text Box 3">
                <a:extLst>
                  <a:ext uri="{FF2B5EF4-FFF2-40B4-BE49-F238E27FC236}">
                    <a16:creationId xmlns:a16="http://schemas.microsoft.com/office/drawing/2014/main" id="{29EE6E63-1649-4593-A648-B7AD89838D6F}"/>
                  </a:ext>
                </a:extLst>
              </p:cNvPr>
              <p:cNvSpPr txBox="1">
                <a:spLocks noRot="1" noChangeAspect="1" noMove="1" noResize="1" noEditPoints="1" noAdjustHandles="1" noChangeArrowheads="1" noChangeShapeType="1" noTextEdit="1"/>
              </p:cNvSpPr>
              <p:nvPr/>
            </p:nvSpPr>
            <p:spPr bwMode="auto">
              <a:xfrm>
                <a:off x="0" y="588723"/>
                <a:ext cx="12192000" cy="2762808"/>
              </a:xfrm>
              <a:prstGeom prst="rect">
                <a:avLst/>
              </a:prstGeom>
              <a:blipFill>
                <a:blip r:embed="rId3"/>
                <a:stretch>
                  <a:fillRect l="-750" r="-750" b="-41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483332" name="Rectangle 4">
            <a:extLst>
              <a:ext uri="{FF2B5EF4-FFF2-40B4-BE49-F238E27FC236}">
                <a16:creationId xmlns:a16="http://schemas.microsoft.com/office/drawing/2014/main" id="{A7ACD6EC-9CD6-470C-AD11-2ED2BF20DE03}"/>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3335" name="Rectangle 7">
            <a:extLst>
              <a:ext uri="{FF2B5EF4-FFF2-40B4-BE49-F238E27FC236}">
                <a16:creationId xmlns:a16="http://schemas.microsoft.com/office/drawing/2014/main" id="{CD804C1E-D2E0-4E73-8A18-E6973EE815FD}"/>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7" name="Рисунок 6">
            <a:extLst>
              <a:ext uri="{FF2B5EF4-FFF2-40B4-BE49-F238E27FC236}">
                <a16:creationId xmlns:a16="http://schemas.microsoft.com/office/drawing/2014/main" id="{0E617AE1-8DC5-CD7B-26B5-14CA03D658EF}"/>
              </a:ext>
            </a:extLst>
          </p:cNvPr>
          <p:cNvPicPr>
            <a:picLocks noChangeAspect="1"/>
          </p:cNvPicPr>
          <p:nvPr/>
        </p:nvPicPr>
        <p:blipFill>
          <a:blip r:embed="rId4"/>
          <a:stretch>
            <a:fillRect/>
          </a:stretch>
        </p:blipFill>
        <p:spPr>
          <a:xfrm>
            <a:off x="2487567" y="3351531"/>
            <a:ext cx="6502491" cy="3187850"/>
          </a:xfrm>
          <a:prstGeom prst="rect">
            <a:avLst/>
          </a:prstGeom>
        </p:spPr>
      </p:pic>
    </p:spTree>
    <p:extLst>
      <p:ext uri="{BB962C8B-B14F-4D97-AF65-F5344CB8AC3E}">
        <p14:creationId xmlns:p14="http://schemas.microsoft.com/office/powerpoint/2010/main" val="2287226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608BF-BDEF-61AB-7A67-E4BE16F037EB}"/>
            </a:ext>
          </a:extLst>
        </p:cNvPr>
        <p:cNvGrpSpPr/>
        <p:nvPr/>
      </p:nvGrpSpPr>
      <p:grpSpPr>
        <a:xfrm>
          <a:off x="0" y="0"/>
          <a:ext cx="0" cy="0"/>
          <a:chOff x="0" y="0"/>
          <a:chExt cx="0" cy="0"/>
        </a:xfrm>
      </p:grpSpPr>
      <p:sp>
        <p:nvSpPr>
          <p:cNvPr id="483331" name="Text Box 3">
            <a:extLst>
              <a:ext uri="{FF2B5EF4-FFF2-40B4-BE49-F238E27FC236}">
                <a16:creationId xmlns:a16="http://schemas.microsoft.com/office/drawing/2014/main" id="{3B0FE5B8-EA02-164E-7087-23956989513D}"/>
              </a:ext>
            </a:extLst>
          </p:cNvPr>
          <p:cNvSpPr txBox="1">
            <a:spLocks noChangeArrowheads="1"/>
          </p:cNvSpPr>
          <p:nvPr/>
        </p:nvSpPr>
        <p:spPr bwMode="auto">
          <a:xfrm>
            <a:off x="0" y="654442"/>
            <a:ext cx="12192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ru-RU"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Если создать ползунок </a:t>
            </a:r>
            <a:r>
              <a:rPr lang="en-US" altLang="ru-RU" sz="2800" dirty="0">
                <a:latin typeface="Times New Roman" panose="02020603050405020304" pitchFamily="18" charset="0"/>
                <a:cs typeface="Times New Roman" panose="02020603050405020304" pitchFamily="18" charset="0"/>
              </a:rPr>
              <a:t>t</a:t>
            </a:r>
            <a:r>
              <a:rPr lang="ru-RU" altLang="ru-RU" sz="2800" dirty="0">
                <a:latin typeface="Times New Roman" panose="02020603050405020304" pitchFamily="18" charset="0"/>
                <a:cs typeface="Times New Roman" panose="02020603050405020304" pitchFamily="18" charset="0"/>
              </a:rPr>
              <a:t>, изменяющийся от 0 до 2</a:t>
            </a:r>
            <a:r>
              <a:rPr lang="en-US" altLang="ru-RU" sz="2800" dirty="0">
                <a:latin typeface="Times New Roman" panose="02020603050405020304" pitchFamily="18" charset="0"/>
                <a:cs typeface="Times New Roman" panose="02020603050405020304" pitchFamily="18" charset="0"/>
              </a:rPr>
              <a:t>Pi, </a:t>
            </a:r>
            <a:r>
              <a:rPr lang="ru-RU" altLang="ru-RU" sz="2800" dirty="0">
                <a:latin typeface="Times New Roman" panose="02020603050405020304" pitchFamily="18" charset="0"/>
                <a:cs typeface="Times New Roman" panose="02020603050405020304" pitchFamily="18" charset="0"/>
              </a:rPr>
              <a:t>и</a:t>
            </a:r>
            <a:r>
              <a:rPr lang="en-US" altLang="ru-RU" sz="2800"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в строке «Ввод» набрать</a:t>
            </a:r>
            <a:r>
              <a:rPr lang="en-US" altLang="ru-RU" sz="2800" dirty="0">
                <a:latin typeface="Times New Roman" panose="02020603050405020304" pitchFamily="18" charset="0"/>
                <a:cs typeface="Times New Roman" panose="02020603050405020304" pitchFamily="18" charset="0"/>
              </a:rPr>
              <a:t> A=</a:t>
            </a:r>
            <a:r>
              <a:rPr lang="ru-RU" altLang="ru-RU" sz="2800" dirty="0">
                <a:latin typeface="Times New Roman" panose="02020603050405020304" pitchFamily="18" charset="0"/>
                <a:cs typeface="Times New Roman" panose="02020603050405020304" pitchFamily="18" charset="0"/>
              </a:rPr>
              <a:t>(</a:t>
            </a:r>
            <a:r>
              <a:rPr lang="en-US" altLang="ru-RU" sz="2800" dirty="0">
                <a:latin typeface="Times New Roman" panose="02020603050405020304" pitchFamily="18" charset="0"/>
                <a:cs typeface="Times New Roman" panose="02020603050405020304" pitchFamily="18" charset="0"/>
              </a:rPr>
              <a:t>cos(t),sin(t)), </a:t>
            </a:r>
            <a:r>
              <a:rPr lang="ru-RU" altLang="ru-RU" sz="2800" dirty="0">
                <a:latin typeface="Times New Roman" panose="02020603050405020304" pitchFamily="18" charset="0"/>
                <a:cs typeface="Times New Roman" panose="02020603050405020304" pitchFamily="18" charset="0"/>
              </a:rPr>
              <a:t>то на экране появится точка </a:t>
            </a:r>
            <a:r>
              <a:rPr lang="en-US" altLang="ru-RU" sz="2800" dirty="0">
                <a:latin typeface="Times New Roman" panose="02020603050405020304" pitchFamily="18" charset="0"/>
                <a:cs typeface="Times New Roman" panose="02020603050405020304" pitchFamily="18" charset="0"/>
              </a:rPr>
              <a:t>A</a:t>
            </a:r>
            <a:r>
              <a:rPr lang="ru-RU" altLang="ru-RU" sz="2800" dirty="0">
                <a:latin typeface="Times New Roman" panose="02020603050405020304" pitchFamily="18" charset="0"/>
                <a:cs typeface="Times New Roman" panose="02020603050405020304" pitchFamily="18" charset="0"/>
              </a:rPr>
              <a:t>, принадлежащая окружности с центром в начале координат и радиусом 1. Включив анимацию, получим движение этой точки по окружности.</a:t>
            </a:r>
          </a:p>
        </p:txBody>
      </p:sp>
      <p:sp>
        <p:nvSpPr>
          <p:cNvPr id="483332" name="Rectangle 4">
            <a:extLst>
              <a:ext uri="{FF2B5EF4-FFF2-40B4-BE49-F238E27FC236}">
                <a16:creationId xmlns:a16="http://schemas.microsoft.com/office/drawing/2014/main" id="{4D9EB250-4D0E-9EDE-B2EA-395E977C559A}"/>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3335" name="Rectangle 7">
            <a:extLst>
              <a:ext uri="{FF2B5EF4-FFF2-40B4-BE49-F238E27FC236}">
                <a16:creationId xmlns:a16="http://schemas.microsoft.com/office/drawing/2014/main" id="{3368A9A9-6335-14FC-A14A-8339541A7606}"/>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3" name="Рисунок 2">
            <a:extLst>
              <a:ext uri="{FF2B5EF4-FFF2-40B4-BE49-F238E27FC236}">
                <a16:creationId xmlns:a16="http://schemas.microsoft.com/office/drawing/2014/main" id="{F5DBD232-5590-2B50-F28A-2ED1CD6598F6}"/>
              </a:ext>
            </a:extLst>
          </p:cNvPr>
          <p:cNvPicPr>
            <a:picLocks noChangeAspect="1"/>
          </p:cNvPicPr>
          <p:nvPr/>
        </p:nvPicPr>
        <p:blipFill>
          <a:blip r:embed="rId3"/>
          <a:stretch>
            <a:fillRect/>
          </a:stretch>
        </p:blipFill>
        <p:spPr>
          <a:xfrm>
            <a:off x="2987130" y="2997019"/>
            <a:ext cx="5963482" cy="3534268"/>
          </a:xfrm>
          <a:prstGeom prst="rect">
            <a:avLst/>
          </a:prstGeom>
        </p:spPr>
      </p:pic>
    </p:spTree>
    <p:extLst>
      <p:ext uri="{BB962C8B-B14F-4D97-AF65-F5344CB8AC3E}">
        <p14:creationId xmlns:p14="http://schemas.microsoft.com/office/powerpoint/2010/main" val="379832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05CC3D91-E2BB-D8E1-3941-BCFBDA7823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09" y="140803"/>
            <a:ext cx="4828085" cy="6722533"/>
          </a:xfrm>
          <a:prstGeom prst="rect">
            <a:avLst/>
          </a:prstGeom>
        </p:spPr>
      </p:pic>
      <p:sp>
        <p:nvSpPr>
          <p:cNvPr id="2" name="Rectangle 1026">
            <a:extLst>
              <a:ext uri="{FF2B5EF4-FFF2-40B4-BE49-F238E27FC236}">
                <a16:creationId xmlns:a16="http://schemas.microsoft.com/office/drawing/2014/main" id="{6E8CFCD1-C239-EE7F-EF03-F8CBCD8ACCF4}"/>
              </a:ext>
            </a:extLst>
          </p:cNvPr>
          <p:cNvSpPr txBox="1">
            <a:spLocks noChangeArrowheads="1"/>
          </p:cNvSpPr>
          <p:nvPr/>
        </p:nvSpPr>
        <p:spPr>
          <a:xfrm>
            <a:off x="4517758" y="826718"/>
            <a:ext cx="7772400" cy="595313"/>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ctr"/>
            <a:r>
              <a:rPr lang="ru-RU" altLang="ru-RU" sz="2400" b="0">
                <a:solidFill>
                  <a:srgbClr val="FF3300"/>
                </a:solidFill>
                <a:latin typeface="Times New Roman" panose="02020603050405020304" pitchFamily="18" charset="0"/>
                <a:cs typeface="Times New Roman" panose="02020603050405020304" pitchFamily="18" charset="0"/>
              </a:rPr>
              <a:t>Компьютерная программа </a:t>
            </a:r>
            <a:r>
              <a:rPr lang="en-US" altLang="ru-RU" sz="2400" b="0">
                <a:solidFill>
                  <a:srgbClr val="FF3300"/>
                </a:solidFill>
                <a:latin typeface="Times New Roman" panose="02020603050405020304" pitchFamily="18" charset="0"/>
                <a:cs typeface="Times New Roman" panose="02020603050405020304" pitchFamily="18" charset="0"/>
              </a:rPr>
              <a:t>GeoGebra</a:t>
            </a:r>
            <a:r>
              <a:rPr lang="ru-RU" altLang="ru-RU" sz="2400" b="0">
                <a:solidFill>
                  <a:srgbClr val="FF3300"/>
                </a:solidFill>
                <a:latin typeface="Times New Roman" panose="02020603050405020304" pitchFamily="18" charset="0"/>
                <a:cs typeface="Times New Roman" panose="02020603050405020304" pitchFamily="18" charset="0"/>
              </a:rPr>
              <a:t> </a:t>
            </a:r>
            <a:r>
              <a:rPr lang="en-US" altLang="ru-RU" sz="2400" b="0">
                <a:solidFill>
                  <a:srgbClr val="FF3300"/>
                </a:solidFill>
                <a:latin typeface="Times New Roman" panose="02020603050405020304" pitchFamily="18" charset="0"/>
                <a:cs typeface="Times New Roman" panose="02020603050405020304" pitchFamily="18" charset="0"/>
              </a:rPr>
              <a:t>(geogebra.org)</a:t>
            </a:r>
            <a:endParaRPr lang="ru-RU" altLang="ru-RU" sz="2400" b="0" dirty="0">
              <a:solidFill>
                <a:srgbClr val="FF330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0420BE1D-F0E1-79E3-80EF-F90A2DDAB7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1133" y="1422031"/>
            <a:ext cx="6980658" cy="5266578"/>
          </a:xfrm>
          <a:prstGeom prst="rect">
            <a:avLst/>
          </a:prstGeom>
        </p:spPr>
      </p:pic>
    </p:spTree>
    <p:extLst>
      <p:ext uri="{BB962C8B-B14F-4D97-AF65-F5344CB8AC3E}">
        <p14:creationId xmlns:p14="http://schemas.microsoft.com/office/powerpoint/2010/main" val="1640248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a:extLst>
              <a:ext uri="{FF2B5EF4-FFF2-40B4-BE49-F238E27FC236}">
                <a16:creationId xmlns:a16="http://schemas.microsoft.com/office/drawing/2014/main" id="{11114E8E-6457-4D79-9096-D26B102BC6F0}"/>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a:t>
            </a:r>
            <a:r>
              <a:rPr lang="en-US" altLang="ru-RU" b="0" dirty="0">
                <a:solidFill>
                  <a:srgbClr val="FF3300"/>
                </a:solidFill>
                <a:latin typeface="Times New Roman" panose="02020603050405020304" pitchFamily="18" charset="0"/>
                <a:cs typeface="Times New Roman" panose="02020603050405020304" pitchFamily="18" charset="0"/>
              </a:rPr>
              <a:t>3</a:t>
            </a:r>
            <a:endParaRPr lang="ru-RU" altLang="ru-RU" b="0" dirty="0">
              <a:solidFill>
                <a:srgbClr val="FF3300"/>
              </a:solidFill>
              <a:latin typeface="Times New Roman" panose="02020603050405020304" pitchFamily="18" charset="0"/>
              <a:cs typeface="Times New Roman" panose="02020603050405020304" pitchFamily="18" charset="0"/>
            </a:endParaRPr>
          </a:p>
        </p:txBody>
      </p:sp>
      <p:sp>
        <p:nvSpPr>
          <p:cNvPr id="505859" name="Rectangle 3">
            <a:extLst>
              <a:ext uri="{FF2B5EF4-FFF2-40B4-BE49-F238E27FC236}">
                <a16:creationId xmlns:a16="http://schemas.microsoft.com/office/drawing/2014/main" id="{09B16FA9-295E-44AC-8CC4-993844FF65CD}"/>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505860" name="Rectangle 4">
            <a:extLst>
              <a:ext uri="{FF2B5EF4-FFF2-40B4-BE49-F238E27FC236}">
                <a16:creationId xmlns:a16="http://schemas.microsoft.com/office/drawing/2014/main" id="{E2FFBDF9-F304-45D2-A3D0-8D3014ABA98E}"/>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mc:AlternateContent xmlns:mc="http://schemas.openxmlformats.org/markup-compatibility/2006" xmlns:a14="http://schemas.microsoft.com/office/drawing/2010/main">
        <mc:Choice Requires="a14">
          <p:sp>
            <p:nvSpPr>
              <p:cNvPr id="505861" name="Text Box 5">
                <a:extLst>
                  <a:ext uri="{FF2B5EF4-FFF2-40B4-BE49-F238E27FC236}">
                    <a16:creationId xmlns:a16="http://schemas.microsoft.com/office/drawing/2014/main" id="{79A37635-F385-4693-92C7-05CC5181B5BA}"/>
                  </a:ext>
                </a:extLst>
              </p:cNvPr>
              <p:cNvSpPr txBox="1">
                <a:spLocks noChangeArrowheads="1"/>
              </p:cNvSpPr>
              <p:nvPr/>
            </p:nvSpPr>
            <p:spPr bwMode="auto">
              <a:xfrm>
                <a:off x="1524000" y="762001"/>
                <a:ext cx="9144000" cy="148438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sz="2800"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Какую кривую задают параметрические уравнения </a:t>
                </a:r>
                <a14:m>
                  <m:oMath xmlns:m="http://schemas.openxmlformats.org/officeDocument/2006/math">
                    <m:d>
                      <m:dPr>
                        <m:begChr m:val="{"/>
                        <m:endChr m:val=""/>
                        <m:ctrlPr>
                          <a:rPr lang="ru-RU" altLang="ru-RU" sz="2800" i="1">
                            <a:latin typeface="Cambria Math" panose="02040503050406030204" pitchFamily="18" charset="0"/>
                          </a:rPr>
                        </m:ctrlPr>
                      </m:dPr>
                      <m:e>
                        <m:eqArr>
                          <m:eqArrPr>
                            <m:ctrlPr>
                              <a:rPr lang="ru-RU" altLang="ru-RU" sz="2800" i="1">
                                <a:latin typeface="Cambria Math" panose="02040503050406030204" pitchFamily="18" charset="0"/>
                              </a:rPr>
                            </m:ctrlPr>
                          </m:eqArrPr>
                          <m:e>
                            <m:r>
                              <a:rPr lang="en-US" altLang="ru-RU" sz="2800" i="1">
                                <a:latin typeface="Cambria Math" panose="02040503050406030204" pitchFamily="18" charset="0"/>
                              </a:rPr>
                              <m:t>𝑥</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cos</m:t>
                                </m:r>
                              </m:fName>
                              <m:e>
                                <m:r>
                                  <a:rPr lang="en-US" altLang="ru-RU" sz="2800" i="1">
                                    <a:latin typeface="Cambria Math" panose="02040503050406030204" pitchFamily="18" charset="0"/>
                                  </a:rPr>
                                  <m:t>2</m:t>
                                </m:r>
                                <m:r>
                                  <a:rPr lang="en-US" altLang="ru-RU" sz="2800" i="1">
                                    <a:latin typeface="Cambria Math" panose="02040503050406030204" pitchFamily="18" charset="0"/>
                                  </a:rPr>
                                  <m:t>𝑡</m:t>
                                </m:r>
                                <m:r>
                                  <a:rPr lang="en-US" altLang="ru-RU" sz="2800" i="1">
                                    <a:latin typeface="Cambria Math" panose="02040503050406030204" pitchFamily="18" charset="0"/>
                                  </a:rPr>
                                  <m:t>,</m:t>
                                </m:r>
                              </m:e>
                            </m:func>
                          </m:e>
                          <m:e>
                            <m:r>
                              <a:rPr lang="en-US" altLang="ru-RU" sz="2800" i="1">
                                <a:latin typeface="Cambria Math" panose="02040503050406030204" pitchFamily="18" charset="0"/>
                              </a:rPr>
                              <m:t>𝑦</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sin</m:t>
                                </m:r>
                              </m:fName>
                              <m:e>
                                <m:r>
                                  <a:rPr lang="en-US" altLang="ru-RU" sz="2800" i="1">
                                    <a:latin typeface="Cambria Math" panose="02040503050406030204" pitchFamily="18" charset="0"/>
                                  </a:rPr>
                                  <m:t>2</m:t>
                                </m:r>
                                <m:r>
                                  <a:rPr lang="en-US" altLang="ru-RU" sz="2800" i="1">
                                    <a:latin typeface="Cambria Math" panose="02040503050406030204" pitchFamily="18" charset="0"/>
                                  </a:rPr>
                                  <m:t>𝑡</m:t>
                                </m:r>
                              </m:e>
                            </m:func>
                          </m:e>
                        </m:eqArr>
                      </m:e>
                    </m:d>
                  </m:oMath>
                </a14:m>
                <a:r>
                  <a:rPr lang="ru-RU" altLang="ru-RU" sz="2800" dirty="0">
                    <a:latin typeface="Times New Roman" panose="02020603050405020304" pitchFamily="18" charset="0"/>
                    <a:cs typeface="Times New Roman" panose="02020603050405020304" pitchFamily="18" charset="0"/>
                  </a:rPr>
                  <a:t>? </a:t>
                </a:r>
              </a:p>
            </p:txBody>
          </p:sp>
        </mc:Choice>
        <mc:Fallback xmlns="">
          <p:sp>
            <p:nvSpPr>
              <p:cNvPr id="505861" name="Text Box 5">
                <a:extLst>
                  <a:ext uri="{FF2B5EF4-FFF2-40B4-BE49-F238E27FC236}">
                    <a16:creationId xmlns:a16="http://schemas.microsoft.com/office/drawing/2014/main" id="{79A37635-F385-4693-92C7-05CC5181B5BA}"/>
                  </a:ext>
                </a:extLst>
              </p:cNvPr>
              <p:cNvSpPr txBox="1">
                <a:spLocks noRot="1" noChangeAspect="1" noMove="1" noResize="1" noEditPoints="1" noAdjustHandles="1" noChangeArrowheads="1" noChangeShapeType="1" noTextEdit="1"/>
              </p:cNvSpPr>
              <p:nvPr/>
            </p:nvSpPr>
            <p:spPr bwMode="auto">
              <a:xfrm>
                <a:off x="1524000" y="762001"/>
                <a:ext cx="9144000" cy="1484381"/>
              </a:xfrm>
              <a:prstGeom prst="rect">
                <a:avLst/>
              </a:prstGeom>
              <a:blipFill>
                <a:blip r:embed="rId3"/>
                <a:stretch>
                  <a:fillRect t="-4098" r="-1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505862" name="Text Box 6">
            <a:extLst>
              <a:ext uri="{FF2B5EF4-FFF2-40B4-BE49-F238E27FC236}">
                <a16:creationId xmlns:a16="http://schemas.microsoft.com/office/drawing/2014/main" id="{7896F417-E1FA-4388-877F-CAFC8B435435}"/>
              </a:ext>
            </a:extLst>
          </p:cNvPr>
          <p:cNvSpPr txBox="1">
            <a:spLocks noChangeArrowheads="1"/>
          </p:cNvSpPr>
          <p:nvPr/>
        </p:nvSpPr>
        <p:spPr bwMode="auto">
          <a:xfrm>
            <a:off x="2057400" y="4941168"/>
            <a:ext cx="304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400" dirty="0">
                <a:solidFill>
                  <a:srgbClr val="FF3300"/>
                </a:solidFill>
                <a:latin typeface="Times New Roman" panose="02020603050405020304" pitchFamily="18" charset="0"/>
                <a:cs typeface="Times New Roman" panose="02020603050405020304" pitchFamily="18" charset="0"/>
              </a:rPr>
              <a:t>Ответ. </a:t>
            </a:r>
            <a:r>
              <a:rPr lang="ru-RU" altLang="ru-RU" sz="2400" dirty="0">
                <a:latin typeface="Times New Roman" panose="02020603050405020304" pitchFamily="18" charset="0"/>
                <a:cs typeface="Times New Roman" panose="02020603050405020304" pitchFamily="18" charset="0"/>
              </a:rPr>
              <a:t>Окружность.</a:t>
            </a:r>
          </a:p>
        </p:txBody>
      </p:sp>
      <p:pic>
        <p:nvPicPr>
          <p:cNvPr id="3" name="Рисунок 2">
            <a:extLst>
              <a:ext uri="{FF2B5EF4-FFF2-40B4-BE49-F238E27FC236}">
                <a16:creationId xmlns:a16="http://schemas.microsoft.com/office/drawing/2014/main" id="{D6F8AF97-BE8E-B81B-0324-6586D1AE63B7}"/>
              </a:ext>
            </a:extLst>
          </p:cNvPr>
          <p:cNvPicPr>
            <a:picLocks noChangeAspect="1"/>
          </p:cNvPicPr>
          <p:nvPr/>
        </p:nvPicPr>
        <p:blipFill>
          <a:blip r:embed="rId4"/>
          <a:stretch>
            <a:fillRect/>
          </a:stretch>
        </p:blipFill>
        <p:spPr>
          <a:xfrm>
            <a:off x="5200650" y="1547500"/>
            <a:ext cx="4537155" cy="3785211"/>
          </a:xfrm>
          <a:prstGeom prst="rect">
            <a:avLst/>
          </a:prstGeom>
        </p:spPr>
      </p:pic>
    </p:spTree>
    <p:extLst>
      <p:ext uri="{BB962C8B-B14F-4D97-AF65-F5344CB8AC3E}">
        <p14:creationId xmlns:p14="http://schemas.microsoft.com/office/powerpoint/2010/main" val="322074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05862"/>
                                        </p:tgtEl>
                                        <p:attrNameLst>
                                          <p:attrName>style.visibility</p:attrName>
                                        </p:attrNameLst>
                                      </p:cBhvr>
                                      <p:to>
                                        <p:strVal val="visible"/>
                                      </p:to>
                                    </p:set>
                                    <p:animEffect transition="in" filter="wipe(up)">
                                      <p:cBhvr>
                                        <p:cTn id="10" dur="500"/>
                                        <p:tgtEl>
                                          <p:spTgt spid="505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43D4E-957D-E109-43EA-540C14CA57B6}"/>
            </a:ext>
          </a:extLst>
        </p:cNvPr>
        <p:cNvGrpSpPr/>
        <p:nvPr/>
      </p:nvGrpSpPr>
      <p:grpSpPr>
        <a:xfrm>
          <a:off x="0" y="0"/>
          <a:ext cx="0" cy="0"/>
          <a:chOff x="0" y="0"/>
          <a:chExt cx="0" cy="0"/>
        </a:xfrm>
      </p:grpSpPr>
      <p:sp>
        <p:nvSpPr>
          <p:cNvPr id="505858" name="Rectangle 2">
            <a:extLst>
              <a:ext uri="{FF2B5EF4-FFF2-40B4-BE49-F238E27FC236}">
                <a16:creationId xmlns:a16="http://schemas.microsoft.com/office/drawing/2014/main" id="{980464D4-B5AD-642E-CB94-3B3F2A6C2CC2}"/>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4</a:t>
            </a:r>
          </a:p>
        </p:txBody>
      </p:sp>
      <p:sp>
        <p:nvSpPr>
          <p:cNvPr id="505859" name="Rectangle 3">
            <a:extLst>
              <a:ext uri="{FF2B5EF4-FFF2-40B4-BE49-F238E27FC236}">
                <a16:creationId xmlns:a16="http://schemas.microsoft.com/office/drawing/2014/main" id="{91E96BFE-C6F8-B9F2-EDB5-723CD0BB76ED}"/>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505860" name="Rectangle 4">
            <a:extLst>
              <a:ext uri="{FF2B5EF4-FFF2-40B4-BE49-F238E27FC236}">
                <a16:creationId xmlns:a16="http://schemas.microsoft.com/office/drawing/2014/main" id="{F7FB480D-8B8A-448C-DC76-D863D3FF42BD}"/>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mc:AlternateContent xmlns:mc="http://schemas.openxmlformats.org/markup-compatibility/2006" xmlns:a14="http://schemas.microsoft.com/office/drawing/2010/main">
        <mc:Choice Requires="a14">
          <p:sp>
            <p:nvSpPr>
              <p:cNvPr id="505861" name="Text Box 5">
                <a:extLst>
                  <a:ext uri="{FF2B5EF4-FFF2-40B4-BE49-F238E27FC236}">
                    <a16:creationId xmlns:a16="http://schemas.microsoft.com/office/drawing/2014/main" id="{7426774E-B692-3771-4B0C-5255C772250F}"/>
                  </a:ext>
                </a:extLst>
              </p:cNvPr>
              <p:cNvSpPr txBox="1">
                <a:spLocks noChangeArrowheads="1"/>
              </p:cNvSpPr>
              <p:nvPr/>
            </p:nvSpPr>
            <p:spPr bwMode="auto">
              <a:xfrm>
                <a:off x="0" y="762000"/>
                <a:ext cx="12192000" cy="105349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800" dirty="0">
                    <a:latin typeface="Times New Roman" panose="02020603050405020304" pitchFamily="18" charset="0"/>
                    <a:cs typeface="Times New Roman" panose="02020603050405020304" pitchFamily="18" charset="0"/>
                  </a:rPr>
                  <a:t>Чем отличается окружность </a:t>
                </a:r>
                <a14:m>
                  <m:oMath xmlns:m="http://schemas.openxmlformats.org/officeDocument/2006/math">
                    <m:r>
                      <a:rPr lang="ru-RU" altLang="ru-RU" sz="2800">
                        <a:latin typeface="Cambria Math" panose="02040503050406030204" pitchFamily="18" charset="0"/>
                      </a:rPr>
                      <m:t> </m:t>
                    </m:r>
                    <m:d>
                      <m:dPr>
                        <m:begChr m:val="{"/>
                        <m:endChr m:val=""/>
                        <m:ctrlPr>
                          <a:rPr lang="ru-RU" altLang="ru-RU" sz="2800" i="1">
                            <a:latin typeface="Cambria Math" panose="02040503050406030204" pitchFamily="18" charset="0"/>
                          </a:rPr>
                        </m:ctrlPr>
                      </m:dPr>
                      <m:e>
                        <m:eqArr>
                          <m:eqArrPr>
                            <m:ctrlPr>
                              <a:rPr lang="ru-RU" altLang="ru-RU" sz="2800" i="1">
                                <a:latin typeface="Cambria Math" panose="02040503050406030204" pitchFamily="18" charset="0"/>
                              </a:rPr>
                            </m:ctrlPr>
                          </m:eqArrPr>
                          <m:e>
                            <m:r>
                              <a:rPr lang="en-US" altLang="ru-RU" sz="2800" i="1">
                                <a:latin typeface="Cambria Math" panose="02040503050406030204" pitchFamily="18" charset="0"/>
                              </a:rPr>
                              <m:t>𝑥</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cos</m:t>
                                </m:r>
                              </m:fName>
                              <m:e>
                                <m:r>
                                  <a:rPr lang="en-US" altLang="ru-RU" sz="2800" i="1">
                                    <a:latin typeface="Cambria Math" panose="02040503050406030204" pitchFamily="18" charset="0"/>
                                  </a:rPr>
                                  <m:t>2</m:t>
                                </m:r>
                                <m:r>
                                  <a:rPr lang="en-US" altLang="ru-RU" sz="2800" i="1">
                                    <a:latin typeface="Cambria Math" panose="02040503050406030204" pitchFamily="18" charset="0"/>
                                  </a:rPr>
                                  <m:t>𝑡</m:t>
                                </m:r>
                                <m:r>
                                  <a:rPr lang="en-US" altLang="ru-RU" sz="2800" i="1">
                                    <a:latin typeface="Cambria Math" panose="02040503050406030204" pitchFamily="18" charset="0"/>
                                  </a:rPr>
                                  <m:t>,</m:t>
                                </m:r>
                              </m:e>
                            </m:func>
                          </m:e>
                          <m:e>
                            <m:r>
                              <a:rPr lang="en-US" altLang="ru-RU" sz="2800" i="1">
                                <a:latin typeface="Cambria Math" panose="02040503050406030204" pitchFamily="18" charset="0"/>
                              </a:rPr>
                              <m:t>𝑦</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sin</m:t>
                                </m:r>
                              </m:fName>
                              <m:e>
                                <m:r>
                                  <a:rPr lang="en-US" altLang="ru-RU" sz="2800" i="1">
                                    <a:latin typeface="Cambria Math" panose="02040503050406030204" pitchFamily="18" charset="0"/>
                                  </a:rPr>
                                  <m:t>2</m:t>
                                </m:r>
                                <m:r>
                                  <a:rPr lang="en-US" altLang="ru-RU" sz="2800" i="1">
                                    <a:latin typeface="Cambria Math" panose="02040503050406030204" pitchFamily="18" charset="0"/>
                                  </a:rPr>
                                  <m:t>𝑡</m:t>
                                </m:r>
                              </m:e>
                            </m:func>
                          </m:e>
                        </m:eqArr>
                      </m:e>
                    </m:d>
                  </m:oMath>
                </a14:m>
                <a:r>
                  <a:rPr lang="ru-RU" altLang="ru-RU" sz="2800" dirty="0">
                    <a:latin typeface="Times New Roman" panose="02020603050405020304" pitchFamily="18" charset="0"/>
                    <a:cs typeface="Times New Roman" panose="02020603050405020304" pitchFamily="18" charset="0"/>
                  </a:rPr>
                  <a:t> от окружности </a:t>
                </a:r>
                <a14:m>
                  <m:oMath xmlns:m="http://schemas.openxmlformats.org/officeDocument/2006/math">
                    <m:d>
                      <m:dPr>
                        <m:begChr m:val="{"/>
                        <m:endChr m:val=""/>
                        <m:ctrlPr>
                          <a:rPr lang="ru-RU" altLang="ru-RU" sz="2800" i="1">
                            <a:latin typeface="Cambria Math" panose="02040503050406030204" pitchFamily="18" charset="0"/>
                          </a:rPr>
                        </m:ctrlPr>
                      </m:dPr>
                      <m:e>
                        <m:eqArr>
                          <m:eqArrPr>
                            <m:ctrlPr>
                              <a:rPr lang="ru-RU" altLang="ru-RU" sz="2800" i="1">
                                <a:latin typeface="Cambria Math" panose="02040503050406030204" pitchFamily="18" charset="0"/>
                              </a:rPr>
                            </m:ctrlPr>
                          </m:eqArrPr>
                          <m:e>
                            <m:r>
                              <a:rPr lang="en-US" altLang="ru-RU" sz="2800" i="1">
                                <a:latin typeface="Cambria Math" panose="02040503050406030204" pitchFamily="18" charset="0"/>
                              </a:rPr>
                              <m:t>𝑥</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cos</m:t>
                                </m:r>
                              </m:fName>
                              <m:e>
                                <m:r>
                                  <a:rPr lang="en-US" altLang="ru-RU" sz="2800" i="1">
                                    <a:latin typeface="Cambria Math" panose="02040503050406030204" pitchFamily="18" charset="0"/>
                                  </a:rPr>
                                  <m:t>𝑡</m:t>
                                </m:r>
                                <m:r>
                                  <a:rPr lang="en-US" altLang="ru-RU" sz="2800" i="1">
                                    <a:latin typeface="Cambria Math" panose="02040503050406030204" pitchFamily="18" charset="0"/>
                                  </a:rPr>
                                  <m:t>,</m:t>
                                </m:r>
                              </m:e>
                            </m:func>
                          </m:e>
                          <m:e>
                            <m:r>
                              <a:rPr lang="en-US" altLang="ru-RU" sz="2800" i="1">
                                <a:latin typeface="Cambria Math" panose="02040503050406030204" pitchFamily="18" charset="0"/>
                              </a:rPr>
                              <m:t>𝑦</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sin</m:t>
                                </m:r>
                              </m:fName>
                              <m:e>
                                <m:r>
                                  <a:rPr lang="en-US" altLang="ru-RU" sz="2800" i="1">
                                    <a:latin typeface="Cambria Math" panose="02040503050406030204" pitchFamily="18" charset="0"/>
                                  </a:rPr>
                                  <m:t>𝑡</m:t>
                                </m:r>
                              </m:e>
                            </m:func>
                          </m:e>
                        </m:eqArr>
                      </m:e>
                    </m:d>
                  </m:oMath>
                </a14:m>
                <a:r>
                  <a:rPr lang="ru-RU" altLang="ru-RU" sz="2800" dirty="0">
                    <a:latin typeface="Times New Roman" panose="02020603050405020304" pitchFamily="18" charset="0"/>
                    <a:cs typeface="Times New Roman" panose="02020603050405020304" pitchFamily="18" charset="0"/>
                  </a:rPr>
                  <a:t>?  </a:t>
                </a:r>
              </a:p>
            </p:txBody>
          </p:sp>
        </mc:Choice>
        <mc:Fallback xmlns="">
          <p:sp>
            <p:nvSpPr>
              <p:cNvPr id="505861" name="Text Box 5">
                <a:extLst>
                  <a:ext uri="{FF2B5EF4-FFF2-40B4-BE49-F238E27FC236}">
                    <a16:creationId xmlns:a16="http://schemas.microsoft.com/office/drawing/2014/main" id="{7426774E-B692-3771-4B0C-5255C772250F}"/>
                  </a:ext>
                </a:extLst>
              </p:cNvPr>
              <p:cNvSpPr txBox="1">
                <a:spLocks noRot="1" noChangeAspect="1" noMove="1" noResize="1" noEditPoints="1" noAdjustHandles="1" noChangeArrowheads="1" noChangeShapeType="1" noTextEdit="1"/>
              </p:cNvSpPr>
              <p:nvPr/>
            </p:nvSpPr>
            <p:spPr bwMode="auto">
              <a:xfrm>
                <a:off x="0" y="762000"/>
                <a:ext cx="12192000" cy="1053494"/>
              </a:xfrm>
              <a:prstGeom prst="rect">
                <a:avLst/>
              </a:prstGeom>
              <a:blipFill>
                <a:blip r:embed="rId3"/>
                <a:stretch>
                  <a:fillRect l="-1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505862" name="Text Box 6">
            <a:extLst>
              <a:ext uri="{FF2B5EF4-FFF2-40B4-BE49-F238E27FC236}">
                <a16:creationId xmlns:a16="http://schemas.microsoft.com/office/drawing/2014/main" id="{BD8672E7-8459-AF20-50A5-78BBB95DCD23}"/>
              </a:ext>
            </a:extLst>
          </p:cNvPr>
          <p:cNvSpPr txBox="1">
            <a:spLocks noChangeArrowheads="1"/>
          </p:cNvSpPr>
          <p:nvPr/>
        </p:nvSpPr>
        <p:spPr bwMode="auto">
          <a:xfrm>
            <a:off x="2279576" y="5739792"/>
            <a:ext cx="83884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ru-RU" altLang="ru-RU" sz="2400" dirty="0">
                <a:solidFill>
                  <a:srgbClr val="FF3300"/>
                </a:solidFill>
                <a:latin typeface="Times New Roman" panose="02020603050405020304" pitchFamily="18" charset="0"/>
                <a:cs typeface="Times New Roman" panose="02020603050405020304" pitchFamily="18" charset="0"/>
              </a:rPr>
              <a:t>Ответ. </a:t>
            </a:r>
            <a:r>
              <a:rPr lang="ru-RU" altLang="ru-RU" sz="2400" dirty="0">
                <a:latin typeface="Times New Roman" panose="02020603050405020304" pitchFamily="18" charset="0"/>
                <a:cs typeface="Times New Roman" panose="02020603050405020304" pitchFamily="18" charset="0"/>
              </a:rPr>
              <a:t>Скоростью движения точки. По первой окружности точка движется в два раза быстрее.</a:t>
            </a:r>
          </a:p>
        </p:txBody>
      </p:sp>
      <p:pic>
        <p:nvPicPr>
          <p:cNvPr id="3" name="Рисунок 2">
            <a:extLst>
              <a:ext uri="{FF2B5EF4-FFF2-40B4-BE49-F238E27FC236}">
                <a16:creationId xmlns:a16="http://schemas.microsoft.com/office/drawing/2014/main" id="{47E2D868-4D5E-DA63-7222-B5DFA273581D}"/>
              </a:ext>
            </a:extLst>
          </p:cNvPr>
          <p:cNvPicPr>
            <a:picLocks noChangeAspect="1"/>
          </p:cNvPicPr>
          <p:nvPr/>
        </p:nvPicPr>
        <p:blipFill>
          <a:blip r:embed="rId4"/>
          <a:stretch>
            <a:fillRect/>
          </a:stretch>
        </p:blipFill>
        <p:spPr>
          <a:xfrm>
            <a:off x="4409163" y="1964728"/>
            <a:ext cx="4070100" cy="3395561"/>
          </a:xfrm>
          <a:prstGeom prst="rect">
            <a:avLst/>
          </a:prstGeom>
        </p:spPr>
      </p:pic>
    </p:spTree>
    <p:extLst>
      <p:ext uri="{BB962C8B-B14F-4D97-AF65-F5344CB8AC3E}">
        <p14:creationId xmlns:p14="http://schemas.microsoft.com/office/powerpoint/2010/main" val="32058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5862"/>
                                        </p:tgtEl>
                                        <p:attrNameLst>
                                          <p:attrName>style.visibility</p:attrName>
                                        </p:attrNameLst>
                                      </p:cBhvr>
                                      <p:to>
                                        <p:strVal val="visible"/>
                                      </p:to>
                                    </p:set>
                                    <p:animEffect transition="in" filter="wipe(up)">
                                      <p:cBhvr>
                                        <p:cTn id="7" dur="500"/>
                                        <p:tgtEl>
                                          <p:spTgt spid="505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a:extLst>
              <a:ext uri="{FF2B5EF4-FFF2-40B4-BE49-F238E27FC236}">
                <a16:creationId xmlns:a16="http://schemas.microsoft.com/office/drawing/2014/main" id="{11114E8E-6457-4D79-9096-D26B102BC6F0}"/>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5</a:t>
            </a:r>
          </a:p>
        </p:txBody>
      </p:sp>
      <p:sp>
        <p:nvSpPr>
          <p:cNvPr id="505859" name="Rectangle 3">
            <a:extLst>
              <a:ext uri="{FF2B5EF4-FFF2-40B4-BE49-F238E27FC236}">
                <a16:creationId xmlns:a16="http://schemas.microsoft.com/office/drawing/2014/main" id="{09B16FA9-295E-44AC-8CC4-993844FF65CD}"/>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505860" name="Rectangle 4">
            <a:extLst>
              <a:ext uri="{FF2B5EF4-FFF2-40B4-BE49-F238E27FC236}">
                <a16:creationId xmlns:a16="http://schemas.microsoft.com/office/drawing/2014/main" id="{E2FFBDF9-F304-45D2-A3D0-8D3014ABA98E}"/>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mc:AlternateContent xmlns:mc="http://schemas.openxmlformats.org/markup-compatibility/2006" xmlns:a14="http://schemas.microsoft.com/office/drawing/2010/main">
        <mc:Choice Requires="a14">
          <p:sp>
            <p:nvSpPr>
              <p:cNvPr id="505861" name="Text Box 5">
                <a:extLst>
                  <a:ext uri="{FF2B5EF4-FFF2-40B4-BE49-F238E27FC236}">
                    <a16:creationId xmlns:a16="http://schemas.microsoft.com/office/drawing/2014/main" id="{79A37635-F385-4693-92C7-05CC5181B5BA}"/>
                  </a:ext>
                </a:extLst>
              </p:cNvPr>
              <p:cNvSpPr txBox="1">
                <a:spLocks noChangeArrowheads="1"/>
              </p:cNvSpPr>
              <p:nvPr/>
            </p:nvSpPr>
            <p:spPr bwMode="auto">
              <a:xfrm>
                <a:off x="0" y="762001"/>
                <a:ext cx="12192000" cy="105349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sz="2800"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Какую кривую задают параметрические уравнения </a:t>
                </a:r>
                <a14:m>
                  <m:oMath xmlns:m="http://schemas.openxmlformats.org/officeDocument/2006/math">
                    <m:d>
                      <m:dPr>
                        <m:begChr m:val="{"/>
                        <m:endChr m:val=""/>
                        <m:ctrlPr>
                          <a:rPr lang="ru-RU" altLang="ru-RU" sz="2800" i="1">
                            <a:latin typeface="Cambria Math" panose="02040503050406030204" pitchFamily="18" charset="0"/>
                          </a:rPr>
                        </m:ctrlPr>
                      </m:dPr>
                      <m:e>
                        <m:eqArr>
                          <m:eqArrPr>
                            <m:ctrlPr>
                              <a:rPr lang="ru-RU" altLang="ru-RU" sz="2800" i="1">
                                <a:latin typeface="Cambria Math" panose="02040503050406030204" pitchFamily="18" charset="0"/>
                              </a:rPr>
                            </m:ctrlPr>
                          </m:eqArrPr>
                          <m:e>
                            <m:r>
                              <a:rPr lang="en-US" altLang="ru-RU" sz="2800" i="1">
                                <a:latin typeface="Cambria Math" panose="02040503050406030204" pitchFamily="18" charset="0"/>
                              </a:rPr>
                              <m:t>𝑥</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sin</m:t>
                                </m:r>
                              </m:fName>
                              <m:e>
                                <m:r>
                                  <a:rPr lang="en-US" altLang="ru-RU" sz="2800" i="1">
                                    <a:latin typeface="Cambria Math" panose="02040503050406030204" pitchFamily="18" charset="0"/>
                                  </a:rPr>
                                  <m:t>𝑡</m:t>
                                </m:r>
                                <m:r>
                                  <a:rPr lang="en-US" altLang="ru-RU" sz="2800" i="1">
                                    <a:latin typeface="Cambria Math" panose="02040503050406030204" pitchFamily="18" charset="0"/>
                                  </a:rPr>
                                  <m:t>,</m:t>
                                </m:r>
                              </m:e>
                            </m:func>
                          </m:e>
                          <m:e>
                            <m:r>
                              <a:rPr lang="en-US" altLang="ru-RU" sz="2800" i="1">
                                <a:latin typeface="Cambria Math" panose="02040503050406030204" pitchFamily="18" charset="0"/>
                              </a:rPr>
                              <m:t>𝑦</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cos</m:t>
                                </m:r>
                              </m:fName>
                              <m:e>
                                <m:r>
                                  <a:rPr lang="en-US" altLang="ru-RU" sz="2800" i="1">
                                    <a:latin typeface="Cambria Math" panose="02040503050406030204" pitchFamily="18" charset="0"/>
                                  </a:rPr>
                                  <m:t>𝑡</m:t>
                                </m:r>
                              </m:e>
                            </m:func>
                          </m:e>
                        </m:eqArr>
                      </m:e>
                    </m:d>
                  </m:oMath>
                </a14:m>
                <a:r>
                  <a:rPr lang="ru-RU" altLang="ru-RU" sz="2800" dirty="0">
                    <a:latin typeface="Times New Roman" panose="02020603050405020304" pitchFamily="18" charset="0"/>
                    <a:cs typeface="Times New Roman" panose="02020603050405020304" pitchFamily="18" charset="0"/>
                  </a:rPr>
                  <a:t>? </a:t>
                </a:r>
              </a:p>
            </p:txBody>
          </p:sp>
        </mc:Choice>
        <mc:Fallback xmlns="">
          <p:sp>
            <p:nvSpPr>
              <p:cNvPr id="505861" name="Text Box 5">
                <a:extLst>
                  <a:ext uri="{FF2B5EF4-FFF2-40B4-BE49-F238E27FC236}">
                    <a16:creationId xmlns:a16="http://schemas.microsoft.com/office/drawing/2014/main" id="{79A37635-F385-4693-92C7-05CC5181B5BA}"/>
                  </a:ext>
                </a:extLst>
              </p:cNvPr>
              <p:cNvSpPr txBox="1">
                <a:spLocks noRot="1" noChangeAspect="1" noMove="1" noResize="1" noEditPoints="1" noAdjustHandles="1" noChangeArrowheads="1" noChangeShapeType="1" noTextEdit="1"/>
              </p:cNvSpPr>
              <p:nvPr/>
            </p:nvSpPr>
            <p:spPr bwMode="auto">
              <a:xfrm>
                <a:off x="0" y="762001"/>
                <a:ext cx="12192000" cy="1053494"/>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505862" name="Text Box 6">
            <a:extLst>
              <a:ext uri="{FF2B5EF4-FFF2-40B4-BE49-F238E27FC236}">
                <a16:creationId xmlns:a16="http://schemas.microsoft.com/office/drawing/2014/main" id="{7896F417-E1FA-4388-877F-CAFC8B435435}"/>
              </a:ext>
            </a:extLst>
          </p:cNvPr>
          <p:cNvSpPr txBox="1">
            <a:spLocks noChangeArrowheads="1"/>
          </p:cNvSpPr>
          <p:nvPr/>
        </p:nvSpPr>
        <p:spPr bwMode="auto">
          <a:xfrm>
            <a:off x="2057400" y="4941168"/>
            <a:ext cx="304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400" dirty="0">
                <a:solidFill>
                  <a:srgbClr val="FF3300"/>
                </a:solidFill>
                <a:latin typeface="Times New Roman" panose="02020603050405020304" pitchFamily="18" charset="0"/>
                <a:cs typeface="Times New Roman" panose="02020603050405020304" pitchFamily="18" charset="0"/>
              </a:rPr>
              <a:t>Ответ. </a:t>
            </a:r>
            <a:r>
              <a:rPr lang="ru-RU" altLang="ru-RU" sz="2400" dirty="0">
                <a:latin typeface="Times New Roman" panose="02020603050405020304" pitchFamily="18" charset="0"/>
                <a:cs typeface="Times New Roman" panose="02020603050405020304" pitchFamily="18" charset="0"/>
              </a:rPr>
              <a:t>Окружность.</a:t>
            </a:r>
          </a:p>
        </p:txBody>
      </p:sp>
      <p:pic>
        <p:nvPicPr>
          <p:cNvPr id="3" name="Рисунок 2">
            <a:extLst>
              <a:ext uri="{FF2B5EF4-FFF2-40B4-BE49-F238E27FC236}">
                <a16:creationId xmlns:a16="http://schemas.microsoft.com/office/drawing/2014/main" id="{F12BA64B-DC8E-380E-FD07-4B4D034830BE}"/>
              </a:ext>
            </a:extLst>
          </p:cNvPr>
          <p:cNvPicPr>
            <a:picLocks noChangeAspect="1"/>
          </p:cNvPicPr>
          <p:nvPr/>
        </p:nvPicPr>
        <p:blipFill>
          <a:blip r:embed="rId4"/>
          <a:stretch>
            <a:fillRect/>
          </a:stretch>
        </p:blipFill>
        <p:spPr>
          <a:xfrm>
            <a:off x="5105400" y="2197968"/>
            <a:ext cx="3685391" cy="3074610"/>
          </a:xfrm>
          <a:prstGeom prst="rect">
            <a:avLst/>
          </a:prstGeom>
        </p:spPr>
      </p:pic>
    </p:spTree>
    <p:extLst>
      <p:ext uri="{BB962C8B-B14F-4D97-AF65-F5344CB8AC3E}">
        <p14:creationId xmlns:p14="http://schemas.microsoft.com/office/powerpoint/2010/main" val="205360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05862"/>
                                        </p:tgtEl>
                                        <p:attrNameLst>
                                          <p:attrName>style.visibility</p:attrName>
                                        </p:attrNameLst>
                                      </p:cBhvr>
                                      <p:to>
                                        <p:strVal val="visible"/>
                                      </p:to>
                                    </p:set>
                                    <p:animEffect transition="in" filter="wipe(up)">
                                      <p:cBhvr>
                                        <p:cTn id="10" dur="500"/>
                                        <p:tgtEl>
                                          <p:spTgt spid="505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70A12-4093-73E6-6C8D-AA78AF58D0F0}"/>
            </a:ext>
          </a:extLst>
        </p:cNvPr>
        <p:cNvGrpSpPr/>
        <p:nvPr/>
      </p:nvGrpSpPr>
      <p:grpSpPr>
        <a:xfrm>
          <a:off x="0" y="0"/>
          <a:ext cx="0" cy="0"/>
          <a:chOff x="0" y="0"/>
          <a:chExt cx="0" cy="0"/>
        </a:xfrm>
      </p:grpSpPr>
      <p:sp>
        <p:nvSpPr>
          <p:cNvPr id="505858" name="Rectangle 2">
            <a:extLst>
              <a:ext uri="{FF2B5EF4-FFF2-40B4-BE49-F238E27FC236}">
                <a16:creationId xmlns:a16="http://schemas.microsoft.com/office/drawing/2014/main" id="{11B53590-E888-264D-685F-5C51C98D3E4F}"/>
              </a:ext>
            </a:extLst>
          </p:cNvPr>
          <p:cNvSpPr>
            <a:spLocks noGrp="1" noChangeArrowheads="1"/>
          </p:cNvSpPr>
          <p:nvPr>
            <p:ph type="title"/>
          </p:nvPr>
        </p:nvSpPr>
        <p:spPr>
          <a:xfrm>
            <a:off x="1946753" y="237142"/>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a:t>
            </a:r>
            <a:r>
              <a:rPr lang="en-US" altLang="ru-RU" b="0" dirty="0">
                <a:solidFill>
                  <a:srgbClr val="FF3300"/>
                </a:solidFill>
                <a:latin typeface="Times New Roman" panose="02020603050405020304" pitchFamily="18" charset="0"/>
                <a:cs typeface="Times New Roman" panose="02020603050405020304" pitchFamily="18" charset="0"/>
              </a:rPr>
              <a:t>6</a:t>
            </a:r>
            <a:endParaRPr lang="ru-RU" altLang="ru-RU" b="0" dirty="0">
              <a:solidFill>
                <a:srgbClr val="FF3300"/>
              </a:solidFill>
              <a:latin typeface="Times New Roman" panose="02020603050405020304" pitchFamily="18" charset="0"/>
              <a:cs typeface="Times New Roman" panose="02020603050405020304" pitchFamily="18" charset="0"/>
            </a:endParaRPr>
          </a:p>
        </p:txBody>
      </p:sp>
      <p:sp>
        <p:nvSpPr>
          <p:cNvPr id="505859" name="Rectangle 3">
            <a:extLst>
              <a:ext uri="{FF2B5EF4-FFF2-40B4-BE49-F238E27FC236}">
                <a16:creationId xmlns:a16="http://schemas.microsoft.com/office/drawing/2014/main" id="{5F74D605-9653-6EDC-B60E-54AC81DE9C3E}"/>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505860" name="Rectangle 4">
            <a:extLst>
              <a:ext uri="{FF2B5EF4-FFF2-40B4-BE49-F238E27FC236}">
                <a16:creationId xmlns:a16="http://schemas.microsoft.com/office/drawing/2014/main" id="{C4712EA8-7773-CCBF-12DB-56DBAC1DFFD7}"/>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mc:AlternateContent xmlns:mc="http://schemas.openxmlformats.org/markup-compatibility/2006" xmlns:a14="http://schemas.microsoft.com/office/drawing/2010/main">
        <mc:Choice Requires="a14">
          <p:sp>
            <p:nvSpPr>
              <p:cNvPr id="505861" name="Text Box 5">
                <a:extLst>
                  <a:ext uri="{FF2B5EF4-FFF2-40B4-BE49-F238E27FC236}">
                    <a16:creationId xmlns:a16="http://schemas.microsoft.com/office/drawing/2014/main" id="{E0878998-84C2-F39F-E6C7-766C7772EB03}"/>
                  </a:ext>
                </a:extLst>
              </p:cNvPr>
              <p:cNvSpPr txBox="1">
                <a:spLocks noChangeArrowheads="1"/>
              </p:cNvSpPr>
              <p:nvPr/>
            </p:nvSpPr>
            <p:spPr bwMode="auto">
              <a:xfrm>
                <a:off x="112734" y="762000"/>
                <a:ext cx="11974882" cy="105349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800" dirty="0">
                    <a:latin typeface="Times New Roman" panose="02020603050405020304" pitchFamily="18" charset="0"/>
                    <a:cs typeface="Times New Roman" panose="02020603050405020304" pitchFamily="18" charset="0"/>
                  </a:rPr>
                  <a:t>Чем отличается окружность</a:t>
                </a:r>
                <a14:m>
                  <m:oMath xmlns:m="http://schemas.openxmlformats.org/officeDocument/2006/math">
                    <m:d>
                      <m:dPr>
                        <m:begChr m:val="{"/>
                        <m:endChr m:val=""/>
                        <m:ctrlPr>
                          <a:rPr lang="ru-RU" altLang="ru-RU" sz="2800" i="1">
                            <a:latin typeface="Cambria Math" panose="02040503050406030204" pitchFamily="18" charset="0"/>
                          </a:rPr>
                        </m:ctrlPr>
                      </m:dPr>
                      <m:e>
                        <m:eqArr>
                          <m:eqArrPr>
                            <m:ctrlPr>
                              <a:rPr lang="ru-RU" altLang="ru-RU" sz="2800" i="1">
                                <a:latin typeface="Cambria Math" panose="02040503050406030204" pitchFamily="18" charset="0"/>
                              </a:rPr>
                            </m:ctrlPr>
                          </m:eqArrPr>
                          <m:e>
                            <m:r>
                              <a:rPr lang="en-US" altLang="ru-RU" sz="2800" i="1">
                                <a:latin typeface="Cambria Math" panose="02040503050406030204" pitchFamily="18" charset="0"/>
                              </a:rPr>
                              <m:t>𝑥</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sin</m:t>
                                </m:r>
                              </m:fName>
                              <m:e>
                                <m:r>
                                  <a:rPr lang="en-US" altLang="ru-RU" sz="2800" i="1">
                                    <a:latin typeface="Cambria Math" panose="02040503050406030204" pitchFamily="18" charset="0"/>
                                  </a:rPr>
                                  <m:t>𝑡</m:t>
                                </m:r>
                                <m:r>
                                  <a:rPr lang="en-US" altLang="ru-RU" sz="2800" i="1">
                                    <a:latin typeface="Cambria Math" panose="02040503050406030204" pitchFamily="18" charset="0"/>
                                  </a:rPr>
                                  <m:t>,</m:t>
                                </m:r>
                              </m:e>
                            </m:func>
                          </m:e>
                          <m:e>
                            <m:r>
                              <a:rPr lang="en-US" altLang="ru-RU" sz="2800" i="1">
                                <a:latin typeface="Cambria Math" panose="02040503050406030204" pitchFamily="18" charset="0"/>
                              </a:rPr>
                              <m:t>𝑦</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cos</m:t>
                                </m:r>
                              </m:fName>
                              <m:e>
                                <m:r>
                                  <a:rPr lang="en-US" altLang="ru-RU" sz="2800" i="1">
                                    <a:latin typeface="Cambria Math" panose="02040503050406030204" pitchFamily="18" charset="0"/>
                                  </a:rPr>
                                  <m:t>𝑡</m:t>
                                </m:r>
                              </m:e>
                            </m:func>
                          </m:e>
                        </m:eqArr>
                      </m:e>
                    </m:d>
                  </m:oMath>
                </a14:m>
                <a:r>
                  <a:rPr lang="ru-RU" altLang="ru-RU" sz="2800" dirty="0">
                    <a:latin typeface="Times New Roman" panose="02020603050405020304" pitchFamily="18" charset="0"/>
                    <a:cs typeface="Times New Roman" panose="02020603050405020304" pitchFamily="18" charset="0"/>
                  </a:rPr>
                  <a:t> от окружности </a:t>
                </a:r>
                <a14:m>
                  <m:oMath xmlns:m="http://schemas.openxmlformats.org/officeDocument/2006/math">
                    <m:d>
                      <m:dPr>
                        <m:begChr m:val="{"/>
                        <m:endChr m:val=""/>
                        <m:ctrlPr>
                          <a:rPr lang="ru-RU" altLang="ru-RU" sz="2800" i="1">
                            <a:latin typeface="Cambria Math" panose="02040503050406030204" pitchFamily="18" charset="0"/>
                          </a:rPr>
                        </m:ctrlPr>
                      </m:dPr>
                      <m:e>
                        <m:eqArr>
                          <m:eqArrPr>
                            <m:ctrlPr>
                              <a:rPr lang="ru-RU" altLang="ru-RU" sz="2800" i="1">
                                <a:latin typeface="Cambria Math" panose="02040503050406030204" pitchFamily="18" charset="0"/>
                              </a:rPr>
                            </m:ctrlPr>
                          </m:eqArrPr>
                          <m:e>
                            <m:r>
                              <a:rPr lang="en-US" altLang="ru-RU" sz="2800" i="1">
                                <a:latin typeface="Cambria Math" panose="02040503050406030204" pitchFamily="18" charset="0"/>
                              </a:rPr>
                              <m:t>𝑥</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cos</m:t>
                                </m:r>
                              </m:fName>
                              <m:e>
                                <m:r>
                                  <a:rPr lang="en-US" altLang="ru-RU" sz="2800" i="1">
                                    <a:latin typeface="Cambria Math" panose="02040503050406030204" pitchFamily="18" charset="0"/>
                                  </a:rPr>
                                  <m:t>𝑡</m:t>
                                </m:r>
                                <m:r>
                                  <a:rPr lang="en-US" altLang="ru-RU" sz="2800" i="1">
                                    <a:latin typeface="Cambria Math" panose="02040503050406030204" pitchFamily="18" charset="0"/>
                                  </a:rPr>
                                  <m:t>,</m:t>
                                </m:r>
                              </m:e>
                            </m:func>
                          </m:e>
                          <m:e>
                            <m:r>
                              <a:rPr lang="en-US" altLang="ru-RU" sz="2800" i="1">
                                <a:latin typeface="Cambria Math" panose="02040503050406030204" pitchFamily="18" charset="0"/>
                              </a:rPr>
                              <m:t>𝑦</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m:rPr>
                                    <m:sty m:val="p"/>
                                  </m:rPr>
                                  <a:rPr lang="en-US" altLang="ru-RU" sz="2800">
                                    <a:latin typeface="Cambria Math" panose="02040503050406030204" pitchFamily="18" charset="0"/>
                                  </a:rPr>
                                  <m:t>sin</m:t>
                                </m:r>
                              </m:fName>
                              <m:e>
                                <m:r>
                                  <a:rPr lang="en-US" altLang="ru-RU" sz="2800" i="1">
                                    <a:latin typeface="Cambria Math" panose="02040503050406030204" pitchFamily="18" charset="0"/>
                                  </a:rPr>
                                  <m:t>𝑡</m:t>
                                </m:r>
                              </m:e>
                            </m:func>
                          </m:e>
                        </m:eqArr>
                      </m:e>
                    </m:d>
                  </m:oMath>
                </a14:m>
                <a:r>
                  <a:rPr lang="ru-RU" altLang="ru-RU" sz="2800" dirty="0">
                    <a:latin typeface="Times New Roman" panose="02020603050405020304" pitchFamily="18" charset="0"/>
                    <a:cs typeface="Times New Roman" panose="02020603050405020304" pitchFamily="18" charset="0"/>
                  </a:rPr>
                  <a:t>?  </a:t>
                </a:r>
              </a:p>
            </p:txBody>
          </p:sp>
        </mc:Choice>
        <mc:Fallback xmlns="">
          <p:sp>
            <p:nvSpPr>
              <p:cNvPr id="505861" name="Text Box 5">
                <a:extLst>
                  <a:ext uri="{FF2B5EF4-FFF2-40B4-BE49-F238E27FC236}">
                    <a16:creationId xmlns:a16="http://schemas.microsoft.com/office/drawing/2014/main" id="{E0878998-84C2-F39F-E6C7-766C7772EB03}"/>
                  </a:ext>
                </a:extLst>
              </p:cNvPr>
              <p:cNvSpPr txBox="1">
                <a:spLocks noRot="1" noChangeAspect="1" noMove="1" noResize="1" noEditPoints="1" noAdjustHandles="1" noChangeArrowheads="1" noChangeShapeType="1" noTextEdit="1"/>
              </p:cNvSpPr>
              <p:nvPr/>
            </p:nvSpPr>
            <p:spPr bwMode="auto">
              <a:xfrm>
                <a:off x="112734" y="762000"/>
                <a:ext cx="11974882" cy="1053494"/>
              </a:xfrm>
              <a:prstGeom prst="rect">
                <a:avLst/>
              </a:prstGeom>
              <a:blipFill>
                <a:blip r:embed="rId3"/>
                <a:stretch>
                  <a:fillRect l="-101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505862" name="Text Box 6">
            <a:extLst>
              <a:ext uri="{FF2B5EF4-FFF2-40B4-BE49-F238E27FC236}">
                <a16:creationId xmlns:a16="http://schemas.microsoft.com/office/drawing/2014/main" id="{DE6CF5F6-3A67-6E85-154E-6FB20060DE89}"/>
              </a:ext>
            </a:extLst>
          </p:cNvPr>
          <p:cNvSpPr txBox="1">
            <a:spLocks noChangeArrowheads="1"/>
          </p:cNvSpPr>
          <p:nvPr/>
        </p:nvSpPr>
        <p:spPr bwMode="auto">
          <a:xfrm>
            <a:off x="112735" y="5445224"/>
            <a:ext cx="1197488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800" dirty="0">
                <a:solidFill>
                  <a:srgbClr val="FF3300"/>
                </a:solidFill>
                <a:latin typeface="Times New Roman" panose="02020603050405020304" pitchFamily="18" charset="0"/>
                <a:cs typeface="Times New Roman" panose="02020603050405020304" pitchFamily="18" charset="0"/>
              </a:rPr>
              <a:t>	Ответ. </a:t>
            </a:r>
            <a:r>
              <a:rPr lang="ru-RU" altLang="ru-RU" sz="2800" dirty="0">
                <a:latin typeface="Times New Roman" panose="02020603050405020304" pitchFamily="18" charset="0"/>
                <a:cs typeface="Times New Roman" panose="02020603050405020304" pitchFamily="18" charset="0"/>
              </a:rPr>
              <a:t>Началом движения и направлением движения точки и. По первой окружности точка начинает движение с точки (0, 1) и движется по часовой стрелке.</a:t>
            </a:r>
          </a:p>
        </p:txBody>
      </p:sp>
      <p:pic>
        <p:nvPicPr>
          <p:cNvPr id="3" name="Рисунок 2">
            <a:extLst>
              <a:ext uri="{FF2B5EF4-FFF2-40B4-BE49-F238E27FC236}">
                <a16:creationId xmlns:a16="http://schemas.microsoft.com/office/drawing/2014/main" id="{9E1FD13E-2C7B-8E42-62C8-D66D995DF45A}"/>
              </a:ext>
            </a:extLst>
          </p:cNvPr>
          <p:cNvPicPr>
            <a:picLocks noChangeAspect="1"/>
          </p:cNvPicPr>
          <p:nvPr/>
        </p:nvPicPr>
        <p:blipFill>
          <a:blip r:embed="rId4"/>
          <a:stretch>
            <a:fillRect/>
          </a:stretch>
        </p:blipFill>
        <p:spPr>
          <a:xfrm>
            <a:off x="4622105" y="1988785"/>
            <a:ext cx="3713142" cy="3097762"/>
          </a:xfrm>
          <a:prstGeom prst="rect">
            <a:avLst/>
          </a:prstGeom>
        </p:spPr>
      </p:pic>
    </p:spTree>
    <p:extLst>
      <p:ext uri="{BB962C8B-B14F-4D97-AF65-F5344CB8AC3E}">
        <p14:creationId xmlns:p14="http://schemas.microsoft.com/office/powerpoint/2010/main" val="219455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5862"/>
                                        </p:tgtEl>
                                        <p:attrNameLst>
                                          <p:attrName>style.visibility</p:attrName>
                                        </p:attrNameLst>
                                      </p:cBhvr>
                                      <p:to>
                                        <p:strVal val="visible"/>
                                      </p:to>
                                    </p:set>
                                    <p:animEffect transition="in" filter="wipe(up)">
                                      <p:cBhvr>
                                        <p:cTn id="7" dur="500"/>
                                        <p:tgtEl>
                                          <p:spTgt spid="505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CE81DEA5-8721-415D-A1E0-F8033ED3D1C7}"/>
              </a:ext>
            </a:extLst>
          </p:cNvPr>
          <p:cNvSpPr>
            <a:spLocks noGrp="1" noChangeArrowheads="1"/>
          </p:cNvSpPr>
          <p:nvPr>
            <p:ph type="title"/>
          </p:nvPr>
        </p:nvSpPr>
        <p:spPr>
          <a:xfrm>
            <a:off x="2209800" y="313343"/>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7</a:t>
            </a:r>
          </a:p>
        </p:txBody>
      </p:sp>
      <mc:AlternateContent xmlns:mc="http://schemas.openxmlformats.org/markup-compatibility/2006" xmlns:a14="http://schemas.microsoft.com/office/drawing/2010/main">
        <mc:Choice Requires="a14">
          <p:sp>
            <p:nvSpPr>
              <p:cNvPr id="520195" name="Text Box 3">
                <a:extLst>
                  <a:ext uri="{FF2B5EF4-FFF2-40B4-BE49-F238E27FC236}">
                    <a16:creationId xmlns:a16="http://schemas.microsoft.com/office/drawing/2014/main" id="{BD79E4D5-2683-4A4E-B604-3A7C393BAEC2}"/>
                  </a:ext>
                </a:extLst>
              </p:cNvPr>
              <p:cNvSpPr txBox="1">
                <a:spLocks noChangeArrowheads="1"/>
              </p:cNvSpPr>
              <p:nvPr/>
            </p:nvSpPr>
            <p:spPr bwMode="auto">
              <a:xfrm>
                <a:off x="0" y="853454"/>
                <a:ext cx="12192000"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solidFill>
                      <a:srgbClr val="FF0000"/>
                    </a:solidFill>
                  </a:rPr>
                  <a:t>	</a:t>
                </a:r>
                <a:r>
                  <a:rPr lang="ru-RU" altLang="ru-RU" sz="2800" dirty="0">
                    <a:latin typeface="Times New Roman" panose="02020603050405020304" pitchFamily="18" charset="0"/>
                    <a:cs typeface="Times New Roman" panose="02020603050405020304" pitchFamily="18" charset="0"/>
                  </a:rPr>
                  <a:t>Напишите параметрические уравнения прямой, проходящей через точку </a:t>
                </a:r>
                <a:r>
                  <a:rPr lang="en-US" altLang="ru-RU" sz="2800" i="1" dirty="0">
                    <a:latin typeface="Times New Roman" panose="02020603050405020304" pitchFamily="18" charset="0"/>
                    <a:cs typeface="Times New Roman" panose="02020603050405020304" pitchFamily="18" charset="0"/>
                  </a:rPr>
                  <a:t>A</a:t>
                </a:r>
                <a:r>
                  <a:rPr lang="ru-RU" altLang="ru-RU" sz="2800" baseline="-25000" dirty="0">
                    <a:latin typeface="Times New Roman" panose="02020603050405020304" pitchFamily="18" charset="0"/>
                    <a:cs typeface="Times New Roman" panose="02020603050405020304" pitchFamily="18" charset="0"/>
                  </a:rPr>
                  <a:t>0</a:t>
                </a:r>
                <a:r>
                  <a:rPr lang="en-US" altLang="ru-RU" sz="2800" dirty="0">
                    <a:latin typeface="Times New Roman" panose="02020603050405020304" pitchFamily="18" charset="0"/>
                    <a:cs typeface="Times New Roman" panose="02020603050405020304" pitchFamily="18" charset="0"/>
                  </a:rPr>
                  <a:t>(</a:t>
                </a:r>
                <a:r>
                  <a:rPr lang="en-US" altLang="ru-RU" sz="2800" i="1" dirty="0">
                    <a:latin typeface="Times New Roman" panose="02020603050405020304" pitchFamily="18" charset="0"/>
                    <a:cs typeface="Times New Roman" panose="02020603050405020304" pitchFamily="18" charset="0"/>
                  </a:rPr>
                  <a:t>x</a:t>
                </a:r>
                <a:r>
                  <a:rPr lang="ru-RU" altLang="ru-RU" sz="2800" baseline="-25000" dirty="0">
                    <a:latin typeface="Times New Roman" panose="02020603050405020304" pitchFamily="18" charset="0"/>
                    <a:cs typeface="Times New Roman" panose="02020603050405020304" pitchFamily="18" charset="0"/>
                  </a:rPr>
                  <a:t>0</a:t>
                </a:r>
                <a:r>
                  <a:rPr lang="en-US"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y</a:t>
                </a:r>
                <a:r>
                  <a:rPr lang="ru-RU" altLang="ru-RU" sz="2800" baseline="-25000" dirty="0">
                    <a:latin typeface="Times New Roman" panose="02020603050405020304" pitchFamily="18" charset="0"/>
                    <a:cs typeface="Times New Roman" panose="02020603050405020304" pitchFamily="18" charset="0"/>
                  </a:rPr>
                  <a:t>0</a:t>
                </a:r>
                <a:r>
                  <a:rPr lang="en-US" altLang="ru-RU" sz="2800" dirty="0">
                    <a:latin typeface="Times New Roman" panose="02020603050405020304" pitchFamily="18" charset="0"/>
                    <a:cs typeface="Times New Roman" panose="02020603050405020304" pitchFamily="18" charset="0"/>
                  </a:rPr>
                  <a:t>)</a:t>
                </a:r>
                <a:r>
                  <a:rPr lang="ru-RU" altLang="ru-RU" sz="2800" dirty="0">
                    <a:latin typeface="Times New Roman" panose="02020603050405020304" pitchFamily="18" charset="0"/>
                    <a:cs typeface="Times New Roman" panose="02020603050405020304" pitchFamily="18" charset="0"/>
                  </a:rPr>
                  <a:t> с направляющим вектором</a:t>
                </a:r>
                <a:r>
                  <a:rPr lang="en-US" altLang="ru-RU" sz="28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ru-RU" sz="2800" i="1">
                            <a:latin typeface="Cambria Math" panose="02040503050406030204" pitchFamily="18" charset="0"/>
                          </a:rPr>
                        </m:ctrlPr>
                      </m:accPr>
                      <m:e>
                        <m:r>
                          <a:rPr lang="en-US" altLang="ru-RU" sz="2800" i="1">
                            <a:latin typeface="Cambria Math" panose="02040503050406030204" pitchFamily="18" charset="0"/>
                          </a:rPr>
                          <m:t>𝑚</m:t>
                        </m:r>
                      </m:e>
                    </m:acc>
                  </m:oMath>
                </a14:m>
                <a:r>
                  <a:rPr lang="ru-RU" altLang="ru-RU" sz="2800" dirty="0">
                    <a:latin typeface="Times New Roman" panose="02020603050405020304" pitchFamily="18" charset="0"/>
                    <a:cs typeface="Times New Roman" panose="02020603050405020304" pitchFamily="18" charset="0"/>
                  </a:rPr>
                  <a:t>(</a:t>
                </a:r>
                <a:r>
                  <a:rPr lang="en-US" altLang="ru-RU" sz="2800" i="1" dirty="0">
                    <a:latin typeface="Times New Roman" panose="02020603050405020304" pitchFamily="18" charset="0"/>
                    <a:cs typeface="Times New Roman" panose="02020603050405020304" pitchFamily="18" charset="0"/>
                  </a:rPr>
                  <a:t>a</a:t>
                </a:r>
                <a:r>
                  <a:rPr lang="en-US"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b</a:t>
                </a:r>
                <a:r>
                  <a:rPr lang="en-US" altLang="ru-RU" sz="2800" dirty="0">
                    <a:latin typeface="Times New Roman" panose="02020603050405020304" pitchFamily="18" charset="0"/>
                    <a:cs typeface="Times New Roman" panose="02020603050405020304" pitchFamily="18" charset="0"/>
                  </a:rPr>
                  <a:t>)</a:t>
                </a:r>
                <a:r>
                  <a:rPr lang="ru-RU" altLang="ru-RU" sz="2800" dirty="0">
                    <a:latin typeface="Times New Roman" panose="02020603050405020304" pitchFamily="18" charset="0"/>
                    <a:cs typeface="Times New Roman" panose="02020603050405020304" pitchFamily="18" charset="0"/>
                  </a:rPr>
                  <a:t>.</a:t>
                </a:r>
              </a:p>
            </p:txBody>
          </p:sp>
        </mc:Choice>
        <mc:Fallback xmlns="">
          <p:sp>
            <p:nvSpPr>
              <p:cNvPr id="520195" name="Text Box 3">
                <a:extLst>
                  <a:ext uri="{FF2B5EF4-FFF2-40B4-BE49-F238E27FC236}">
                    <a16:creationId xmlns:a16="http://schemas.microsoft.com/office/drawing/2014/main" id="{BD79E4D5-2683-4A4E-B604-3A7C393BAEC2}"/>
                  </a:ext>
                </a:extLst>
              </p:cNvPr>
              <p:cNvSpPr txBox="1">
                <a:spLocks noRot="1" noChangeAspect="1" noMove="1" noResize="1" noEditPoints="1" noAdjustHandles="1" noChangeArrowheads="1" noChangeShapeType="1" noTextEdit="1"/>
              </p:cNvSpPr>
              <p:nvPr/>
            </p:nvSpPr>
            <p:spPr bwMode="auto">
              <a:xfrm>
                <a:off x="0" y="853454"/>
                <a:ext cx="12192000" cy="954107"/>
              </a:xfrm>
              <a:prstGeom prst="rect">
                <a:avLst/>
              </a:prstGeom>
              <a:blipFill>
                <a:blip r:embed="rId3"/>
                <a:stretch>
                  <a:fillRect l="-1000" t="-6369" r="-1000" b="-165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520196" name="Rectangle 4">
            <a:extLst>
              <a:ext uri="{FF2B5EF4-FFF2-40B4-BE49-F238E27FC236}">
                <a16:creationId xmlns:a16="http://schemas.microsoft.com/office/drawing/2014/main" id="{BA55D073-8998-492B-9ED9-9B81874528CD}"/>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520197" name="Rectangle 5">
            <a:extLst>
              <a:ext uri="{FF2B5EF4-FFF2-40B4-BE49-F238E27FC236}">
                <a16:creationId xmlns:a16="http://schemas.microsoft.com/office/drawing/2014/main" id="{AF0334A1-F3E7-4837-9877-8EBCE5EAC8F1}"/>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mc:AlternateContent xmlns:mc="http://schemas.openxmlformats.org/markup-compatibility/2006" xmlns:a14="http://schemas.microsoft.com/office/drawing/2010/main">
        <mc:Choice Requires="a14">
          <p:sp>
            <p:nvSpPr>
              <p:cNvPr id="8" name="Text Box 3">
                <a:extLst>
                  <a:ext uri="{FF2B5EF4-FFF2-40B4-BE49-F238E27FC236}">
                    <a16:creationId xmlns:a16="http://schemas.microsoft.com/office/drawing/2014/main" id="{88D6C098-4E84-4298-8C17-06F2A37F4DBD}"/>
                  </a:ext>
                </a:extLst>
              </p:cNvPr>
              <p:cNvSpPr txBox="1">
                <a:spLocks noChangeArrowheads="1"/>
              </p:cNvSpPr>
              <p:nvPr/>
            </p:nvSpPr>
            <p:spPr bwMode="auto">
              <a:xfrm>
                <a:off x="0" y="4720424"/>
                <a:ext cx="12192000" cy="20713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altLang="ru-RU" dirty="0">
                    <a:solidFill>
                      <a:srgbClr val="FF0000"/>
                    </a:solidFill>
                  </a:rPr>
                  <a:t>	</a:t>
                </a:r>
                <a:r>
                  <a:rPr lang="ru-RU" altLang="ru-RU" sz="2400" dirty="0">
                    <a:solidFill>
                      <a:srgbClr val="FF0000"/>
                    </a:solidFill>
                    <a:latin typeface="Times New Roman" panose="02020603050405020304" pitchFamily="18" charset="0"/>
                    <a:cs typeface="Times New Roman" panose="02020603050405020304" pitchFamily="18" charset="0"/>
                  </a:rPr>
                  <a:t>Решение. </a:t>
                </a:r>
                <a:r>
                  <a:rPr lang="ru-RU" altLang="ru-RU" sz="2400" dirty="0">
                    <a:latin typeface="Times New Roman" panose="02020603050405020304" pitchFamily="18" charset="0"/>
                    <a:cs typeface="Times New Roman" panose="02020603050405020304" pitchFamily="18" charset="0"/>
                  </a:rPr>
                  <a:t>Точка </a:t>
                </a:r>
                <a:r>
                  <a:rPr lang="en-US" altLang="ru-RU" sz="2400" i="1" dirty="0">
                    <a:latin typeface="Times New Roman" panose="02020603050405020304" pitchFamily="18" charset="0"/>
                    <a:cs typeface="Times New Roman" panose="02020603050405020304" pitchFamily="18" charset="0"/>
                  </a:rPr>
                  <a:t>A</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x</a:t>
                </a:r>
                <a:r>
                  <a:rPr lang="en-US" altLang="ru-RU" sz="2400" dirty="0">
                    <a:latin typeface="Times New Roman" panose="02020603050405020304" pitchFamily="18" charset="0"/>
                    <a:cs typeface="Times New Roman" panose="02020603050405020304" pitchFamily="18" charset="0"/>
                  </a:rPr>
                  <a:t>, </a:t>
                </a:r>
                <a:r>
                  <a:rPr lang="en-US" altLang="ru-RU" sz="2400" i="1" dirty="0">
                    <a:latin typeface="Times New Roman" panose="02020603050405020304" pitchFamily="18" charset="0"/>
                    <a:cs typeface="Times New Roman" panose="02020603050405020304" pitchFamily="18" charset="0"/>
                  </a:rPr>
                  <a:t>y</a:t>
                </a:r>
                <a:r>
                  <a:rPr lang="en-US" altLang="ru-RU" sz="2400" dirty="0">
                    <a:latin typeface="Times New Roman" panose="02020603050405020304" pitchFamily="18" charset="0"/>
                    <a:cs typeface="Times New Roman" panose="02020603050405020304" pitchFamily="18" charset="0"/>
                  </a:rPr>
                  <a:t>)</a:t>
                </a:r>
                <a:r>
                  <a:rPr lang="ru-RU" altLang="ru-RU" sz="2400" dirty="0">
                    <a:latin typeface="Times New Roman" panose="02020603050405020304" pitchFamily="18" charset="0"/>
                    <a:cs typeface="Times New Roman" panose="02020603050405020304" pitchFamily="18" charset="0"/>
                  </a:rPr>
                  <a:t> принадлежит указанной прямой, если вектор </a:t>
                </a:r>
                <a14:m>
                  <m:oMath xmlns:m="http://schemas.openxmlformats.org/officeDocument/2006/math">
                    <m:acc>
                      <m:accPr>
                        <m:chr m:val="⃗"/>
                        <m:ctrlPr>
                          <a:rPr lang="ru-RU" altLang="ru-RU" sz="2400" i="1">
                            <a:latin typeface="Cambria Math" panose="02040503050406030204" pitchFamily="18" charset="0"/>
                          </a:rPr>
                        </m:ctrlPr>
                      </m:accPr>
                      <m:e>
                        <m:sSub>
                          <m:sSubPr>
                            <m:ctrlPr>
                              <a:rPr lang="ru-RU" altLang="ru-RU" sz="2400" i="1">
                                <a:latin typeface="Cambria Math" panose="02040503050406030204" pitchFamily="18" charset="0"/>
                              </a:rPr>
                            </m:ctrlPr>
                          </m:sSubPr>
                          <m:e>
                            <m:r>
                              <a:rPr lang="en-US" altLang="ru-RU" sz="2400" i="1">
                                <a:latin typeface="Cambria Math" panose="02040503050406030204" pitchFamily="18" charset="0"/>
                              </a:rPr>
                              <m:t>𝐴</m:t>
                            </m:r>
                          </m:e>
                          <m:sub>
                            <m:r>
                              <a:rPr lang="en-US" altLang="ru-RU" sz="2400" i="1">
                                <a:latin typeface="Cambria Math" panose="02040503050406030204" pitchFamily="18" charset="0"/>
                              </a:rPr>
                              <m:t>0</m:t>
                            </m:r>
                          </m:sub>
                        </m:sSub>
                        <m:r>
                          <a:rPr lang="en-US" altLang="ru-RU" sz="2400" i="1">
                            <a:latin typeface="Cambria Math" panose="02040503050406030204" pitchFamily="18" charset="0"/>
                          </a:rPr>
                          <m:t>𝐴</m:t>
                        </m:r>
                      </m:e>
                    </m:acc>
                  </m:oMath>
                </a14:m>
                <a:r>
                  <a:rPr lang="en-US" altLang="ru-RU" sz="2400" dirty="0">
                    <a:latin typeface="Times New Roman" panose="02020603050405020304" pitchFamily="18" charset="0"/>
                    <a:cs typeface="Times New Roman" panose="02020603050405020304" pitchFamily="18" charset="0"/>
                  </a:rPr>
                  <a:t> </a:t>
                </a:r>
                <a:r>
                  <a:rPr lang="ru-RU" altLang="ru-RU" sz="2400" dirty="0" err="1">
                    <a:latin typeface="Times New Roman" panose="02020603050405020304" pitchFamily="18" charset="0"/>
                    <a:cs typeface="Times New Roman" panose="02020603050405020304" pitchFamily="18" charset="0"/>
                  </a:rPr>
                  <a:t>коллинеарен</a:t>
                </a:r>
                <a:r>
                  <a:rPr lang="ru-RU" altLang="ru-RU" sz="2400" dirty="0">
                    <a:latin typeface="Times New Roman" panose="02020603050405020304" pitchFamily="18" charset="0"/>
                    <a:cs typeface="Times New Roman" panose="02020603050405020304" pitchFamily="18" charset="0"/>
                  </a:rPr>
                  <a:t> вектору </a:t>
                </a:r>
                <a14:m>
                  <m:oMath xmlns:m="http://schemas.openxmlformats.org/officeDocument/2006/math">
                    <m:acc>
                      <m:accPr>
                        <m:chr m:val="⃗"/>
                        <m:ctrlPr>
                          <a:rPr lang="en-US" altLang="ru-RU" sz="2400" i="1">
                            <a:latin typeface="Cambria Math" panose="02040503050406030204" pitchFamily="18" charset="0"/>
                          </a:rPr>
                        </m:ctrlPr>
                      </m:accPr>
                      <m:e>
                        <m:r>
                          <a:rPr lang="en-US" altLang="ru-RU" sz="2400" i="1">
                            <a:latin typeface="Cambria Math" panose="02040503050406030204" pitchFamily="18" charset="0"/>
                          </a:rPr>
                          <m:t>𝑚</m:t>
                        </m:r>
                      </m:e>
                    </m:acc>
                  </m:oMath>
                </a14:m>
                <a:r>
                  <a:rPr lang="ru-RU" altLang="ru-RU" sz="2400" dirty="0">
                    <a:latin typeface="Times New Roman" panose="02020603050405020304" pitchFamily="18" charset="0"/>
                    <a:cs typeface="Times New Roman" panose="02020603050405020304" pitchFamily="18" charset="0"/>
                  </a:rPr>
                  <a:t>. Значит, для некоторого числа </a:t>
                </a:r>
                <a:r>
                  <a:rPr lang="en-US" altLang="ru-RU" sz="2400" i="1" dirty="0">
                    <a:latin typeface="Times New Roman" panose="02020603050405020304" pitchFamily="18" charset="0"/>
                    <a:cs typeface="Times New Roman" panose="02020603050405020304" pitchFamily="18" charset="0"/>
                  </a:rPr>
                  <a:t>t </a:t>
                </a:r>
                <a:r>
                  <a:rPr lang="ru-RU" altLang="ru-RU" sz="2400" dirty="0">
                    <a:latin typeface="Times New Roman" panose="02020603050405020304" pitchFamily="18" charset="0"/>
                    <a:cs typeface="Times New Roman" panose="02020603050405020304" pitchFamily="18" charset="0"/>
                  </a:rPr>
                  <a:t>выполняются равенства </a:t>
                </a:r>
                <a:r>
                  <a:rPr lang="en-US" altLang="ru-RU" sz="2400" i="1" dirty="0">
                    <a:latin typeface="Times New Roman" panose="02020603050405020304" pitchFamily="18" charset="0"/>
                    <a:cs typeface="Times New Roman" panose="02020603050405020304" pitchFamily="18" charset="0"/>
                  </a:rPr>
                  <a:t>x – x</a:t>
                </a:r>
                <a:r>
                  <a:rPr lang="en-US" altLang="ru-RU" sz="2400" baseline="-25000" dirty="0">
                    <a:latin typeface="Times New Roman" panose="02020603050405020304" pitchFamily="18" charset="0"/>
                    <a:cs typeface="Times New Roman" panose="02020603050405020304" pitchFamily="18" charset="0"/>
                  </a:rPr>
                  <a:t>0</a:t>
                </a:r>
                <a:r>
                  <a:rPr lang="en-US"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at</a:t>
                </a:r>
                <a:r>
                  <a:rPr lang="en-US" altLang="ru-RU" sz="2400" dirty="0">
                    <a:latin typeface="Times New Roman" panose="02020603050405020304" pitchFamily="18" charset="0"/>
                    <a:cs typeface="Times New Roman" panose="02020603050405020304" pitchFamily="18" charset="0"/>
                  </a:rPr>
                  <a:t>, </a:t>
                </a:r>
                <a:r>
                  <a:rPr lang="en-US" altLang="ru-RU" sz="2400" i="1" dirty="0">
                    <a:latin typeface="Times New Roman" panose="02020603050405020304" pitchFamily="18" charset="0"/>
                    <a:cs typeface="Times New Roman" panose="02020603050405020304" pitchFamily="18" charset="0"/>
                  </a:rPr>
                  <a:t>y – y</a:t>
                </a:r>
                <a:r>
                  <a:rPr lang="en-US" altLang="ru-RU" sz="2400" baseline="-25000" dirty="0">
                    <a:latin typeface="Times New Roman" panose="02020603050405020304" pitchFamily="18" charset="0"/>
                    <a:cs typeface="Times New Roman" panose="02020603050405020304" pitchFamily="18" charset="0"/>
                  </a:rPr>
                  <a:t>0 </a:t>
                </a:r>
                <a:r>
                  <a:rPr lang="en-US" altLang="ru-RU" sz="2400" dirty="0">
                    <a:latin typeface="Times New Roman" panose="02020603050405020304" pitchFamily="18" charset="0"/>
                    <a:cs typeface="Times New Roman" panose="02020603050405020304" pitchFamily="18" charset="0"/>
                  </a:rPr>
                  <a:t>= </a:t>
                </a:r>
                <a:r>
                  <a:rPr lang="en-US" altLang="ru-RU" sz="2400" i="1" dirty="0" err="1">
                    <a:latin typeface="Times New Roman" panose="02020603050405020304" pitchFamily="18" charset="0"/>
                    <a:cs typeface="Times New Roman" panose="02020603050405020304" pitchFamily="18" charset="0"/>
                  </a:rPr>
                  <a:t>bt</a:t>
                </a:r>
                <a:r>
                  <a:rPr lang="en-US" altLang="ru-RU" sz="2400" dirty="0" err="1">
                    <a:latin typeface="Times New Roman" panose="02020603050405020304" pitchFamily="18" charset="0"/>
                    <a:cs typeface="Times New Roman" panose="02020603050405020304" pitchFamily="18" charset="0"/>
                  </a:rPr>
                  <a:t>.</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Следовательно, данная прямая задаётся указанными параметрическими уравнениями</a:t>
                </a:r>
              </a:p>
              <a:p>
                <a:pPr algn="ctr"/>
                <a14:m>
                  <m:oMath xmlns:m="http://schemas.openxmlformats.org/officeDocument/2006/math">
                    <m:d>
                      <m:dPr>
                        <m:begChr m:val="{"/>
                        <m:endChr m:val=""/>
                        <m:ctrlPr>
                          <a:rPr lang="en-US" altLang="ru-RU" sz="2400" i="1">
                            <a:latin typeface="Cambria Math" panose="02040503050406030204" pitchFamily="18" charset="0"/>
                            <a:cs typeface="Times New Roman" panose="02020603050405020304" pitchFamily="18" charset="0"/>
                          </a:rPr>
                        </m:ctrlPr>
                      </m:dPr>
                      <m:e>
                        <m:eqArr>
                          <m:eqArrPr>
                            <m:ctrlPr>
                              <a:rPr lang="en-US" altLang="ru-RU" sz="2400" i="1">
                                <a:latin typeface="Cambria Math" panose="02040503050406030204" pitchFamily="18" charset="0"/>
                                <a:cs typeface="Times New Roman" panose="02020603050405020304" pitchFamily="18" charset="0"/>
                              </a:rPr>
                            </m:ctrlPr>
                          </m:eqArrPr>
                          <m:e>
                            <m:r>
                              <a:rPr lang="en-US" altLang="ru-RU" sz="2400" i="1">
                                <a:latin typeface="Cambria Math" panose="02040503050406030204" pitchFamily="18" charset="0"/>
                                <a:cs typeface="Times New Roman" panose="02020603050405020304" pitchFamily="18" charset="0"/>
                              </a:rPr>
                              <m:t>𝑥</m:t>
                            </m:r>
                            <m:r>
                              <a:rPr lang="en-US" altLang="ru-RU" sz="2400" i="1">
                                <a:latin typeface="Cambria Math" panose="02040503050406030204" pitchFamily="18" charset="0"/>
                                <a:cs typeface="Times New Roman" panose="02020603050405020304" pitchFamily="18" charset="0"/>
                              </a:rPr>
                              <m:t>=</m:t>
                            </m:r>
                            <m:sSub>
                              <m:sSubPr>
                                <m:ctrlPr>
                                  <a:rPr lang="en-US" altLang="ru-RU" sz="2400" i="1">
                                    <a:latin typeface="Cambria Math" panose="02040503050406030204" pitchFamily="18" charset="0"/>
                                    <a:cs typeface="Times New Roman" panose="02020603050405020304" pitchFamily="18" charset="0"/>
                                  </a:rPr>
                                </m:ctrlPr>
                              </m:sSubPr>
                              <m:e>
                                <m:r>
                                  <a:rPr lang="en-US" altLang="ru-RU" sz="2400" i="1">
                                    <a:latin typeface="Cambria Math" panose="02040503050406030204" pitchFamily="18" charset="0"/>
                                    <a:cs typeface="Times New Roman" panose="02020603050405020304" pitchFamily="18" charset="0"/>
                                  </a:rPr>
                                  <m:t>𝑥</m:t>
                                </m:r>
                              </m:e>
                              <m:sub>
                                <m:r>
                                  <a:rPr lang="en-US" altLang="ru-RU" sz="2400" i="1">
                                    <a:latin typeface="Cambria Math" panose="02040503050406030204" pitchFamily="18" charset="0"/>
                                    <a:cs typeface="Times New Roman" panose="02020603050405020304" pitchFamily="18" charset="0"/>
                                  </a:rPr>
                                  <m:t>0</m:t>
                                </m:r>
                              </m:sub>
                            </m:sSub>
                            <m:r>
                              <a:rPr lang="en-US" altLang="ru-RU" sz="2400" i="1">
                                <a:latin typeface="Cambria Math" panose="02040503050406030204" pitchFamily="18" charset="0"/>
                                <a:cs typeface="Times New Roman" panose="02020603050405020304" pitchFamily="18" charset="0"/>
                              </a:rPr>
                              <m:t>+</m:t>
                            </m:r>
                            <m:r>
                              <a:rPr lang="en-US" altLang="ru-RU" sz="2400" i="1">
                                <a:latin typeface="Cambria Math" panose="02040503050406030204" pitchFamily="18" charset="0"/>
                                <a:cs typeface="Times New Roman" panose="02020603050405020304" pitchFamily="18" charset="0"/>
                              </a:rPr>
                              <m:t>𝑎𝑡</m:t>
                            </m:r>
                            <m:r>
                              <a:rPr lang="en-US" altLang="ru-RU" sz="2400" i="1">
                                <a:latin typeface="Cambria Math" panose="02040503050406030204" pitchFamily="18" charset="0"/>
                                <a:cs typeface="Times New Roman" panose="02020603050405020304" pitchFamily="18" charset="0"/>
                              </a:rPr>
                              <m:t>,</m:t>
                            </m:r>
                          </m:e>
                          <m:e>
                            <m:r>
                              <a:rPr lang="en-US" altLang="ru-RU" sz="2400" i="1">
                                <a:latin typeface="Cambria Math" panose="02040503050406030204" pitchFamily="18" charset="0"/>
                                <a:cs typeface="Times New Roman" panose="02020603050405020304" pitchFamily="18" charset="0"/>
                              </a:rPr>
                              <m:t>𝑦</m:t>
                            </m:r>
                            <m:r>
                              <a:rPr lang="en-US" altLang="ru-RU" sz="2400" i="1">
                                <a:latin typeface="Cambria Math" panose="02040503050406030204" pitchFamily="18" charset="0"/>
                                <a:cs typeface="Times New Roman" panose="02020603050405020304" pitchFamily="18" charset="0"/>
                              </a:rPr>
                              <m:t>=</m:t>
                            </m:r>
                            <m:sSub>
                              <m:sSubPr>
                                <m:ctrlPr>
                                  <a:rPr lang="en-US" altLang="ru-RU" sz="2400" i="1">
                                    <a:latin typeface="Cambria Math" panose="02040503050406030204" pitchFamily="18" charset="0"/>
                                    <a:cs typeface="Times New Roman" panose="02020603050405020304" pitchFamily="18" charset="0"/>
                                  </a:rPr>
                                </m:ctrlPr>
                              </m:sSubPr>
                              <m:e>
                                <m:r>
                                  <a:rPr lang="en-US" altLang="ru-RU" sz="2400" i="1">
                                    <a:latin typeface="Cambria Math" panose="02040503050406030204" pitchFamily="18" charset="0"/>
                                    <a:cs typeface="Times New Roman" panose="02020603050405020304" pitchFamily="18" charset="0"/>
                                  </a:rPr>
                                  <m:t>𝑦</m:t>
                                </m:r>
                              </m:e>
                              <m:sub>
                                <m:r>
                                  <a:rPr lang="en-US" altLang="ru-RU" sz="2400" i="1">
                                    <a:latin typeface="Cambria Math" panose="02040503050406030204" pitchFamily="18" charset="0"/>
                                    <a:cs typeface="Times New Roman" panose="02020603050405020304" pitchFamily="18" charset="0"/>
                                  </a:rPr>
                                  <m:t>0</m:t>
                                </m:r>
                              </m:sub>
                            </m:sSub>
                            <m:r>
                              <a:rPr lang="en-US" altLang="ru-RU" sz="2400" i="1">
                                <a:latin typeface="Cambria Math" panose="02040503050406030204" pitchFamily="18" charset="0"/>
                                <a:cs typeface="Times New Roman" panose="02020603050405020304" pitchFamily="18" charset="0"/>
                              </a:rPr>
                              <m:t>+</m:t>
                            </m:r>
                            <m:r>
                              <a:rPr lang="en-US" altLang="ru-RU" sz="2400" i="1">
                                <a:latin typeface="Cambria Math" panose="02040503050406030204" pitchFamily="18" charset="0"/>
                                <a:cs typeface="Times New Roman" panose="02020603050405020304" pitchFamily="18" charset="0"/>
                              </a:rPr>
                              <m:t>𝑏𝑡</m:t>
                            </m:r>
                            <m:r>
                              <a:rPr lang="en-US" altLang="ru-RU" sz="2400" i="1">
                                <a:latin typeface="Cambria Math" panose="02040503050406030204" pitchFamily="18" charset="0"/>
                                <a:cs typeface="Times New Roman" panose="02020603050405020304" pitchFamily="18" charset="0"/>
                              </a:rPr>
                              <m:t>.</m:t>
                            </m:r>
                          </m:e>
                        </m:eqArr>
                      </m:e>
                    </m:d>
                  </m:oMath>
                </a14:m>
                <a:r>
                  <a:rPr lang="ru-RU" altLang="ru-RU" sz="2400" dirty="0">
                    <a:latin typeface="Times New Roman" panose="02020603050405020304" pitchFamily="18" charset="0"/>
                    <a:cs typeface="Times New Roman" panose="02020603050405020304" pitchFamily="18" charset="0"/>
                  </a:rPr>
                  <a:t>.</a:t>
                </a:r>
              </a:p>
            </p:txBody>
          </p:sp>
        </mc:Choice>
        <mc:Fallback xmlns="">
          <p:sp>
            <p:nvSpPr>
              <p:cNvPr id="8" name="Text Box 3">
                <a:extLst>
                  <a:ext uri="{FF2B5EF4-FFF2-40B4-BE49-F238E27FC236}">
                    <a16:creationId xmlns:a16="http://schemas.microsoft.com/office/drawing/2014/main" id="{88D6C098-4E84-4298-8C17-06F2A37F4DBD}"/>
                  </a:ext>
                </a:extLst>
              </p:cNvPr>
              <p:cNvSpPr txBox="1">
                <a:spLocks noRot="1" noChangeAspect="1" noMove="1" noResize="1" noEditPoints="1" noAdjustHandles="1" noChangeArrowheads="1" noChangeShapeType="1" noTextEdit="1"/>
              </p:cNvSpPr>
              <p:nvPr/>
            </p:nvSpPr>
            <p:spPr bwMode="auto">
              <a:xfrm>
                <a:off x="0" y="4720424"/>
                <a:ext cx="12192000" cy="2071336"/>
              </a:xfrm>
              <a:prstGeom prst="rect">
                <a:avLst/>
              </a:prstGeom>
              <a:blipFill>
                <a:blip r:embed="rId4"/>
                <a:stretch>
                  <a:fillRect l="-750" r="-7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 name="Рисунок 2">
            <a:extLst>
              <a:ext uri="{FF2B5EF4-FFF2-40B4-BE49-F238E27FC236}">
                <a16:creationId xmlns:a16="http://schemas.microsoft.com/office/drawing/2014/main" id="{2F669CE4-6137-489A-B135-1AC2F97F7DC0}"/>
              </a:ext>
            </a:extLst>
          </p:cNvPr>
          <p:cNvPicPr>
            <a:picLocks noChangeAspect="1"/>
          </p:cNvPicPr>
          <p:nvPr/>
        </p:nvPicPr>
        <p:blipFill>
          <a:blip r:embed="rId5"/>
          <a:stretch>
            <a:fillRect/>
          </a:stretch>
        </p:blipFill>
        <p:spPr>
          <a:xfrm>
            <a:off x="4276912" y="1688419"/>
            <a:ext cx="4178156" cy="3031434"/>
          </a:xfrm>
          <a:prstGeom prst="rect">
            <a:avLst/>
          </a:prstGeom>
        </p:spPr>
      </p:pic>
    </p:spTree>
    <p:extLst>
      <p:ext uri="{BB962C8B-B14F-4D97-AF65-F5344CB8AC3E}">
        <p14:creationId xmlns:p14="http://schemas.microsoft.com/office/powerpoint/2010/main" val="26234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EE23D-9EE2-6ECB-8246-8F190BE1805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3331" name="Text Box 3">
                <a:extLst>
                  <a:ext uri="{FF2B5EF4-FFF2-40B4-BE49-F238E27FC236}">
                    <a16:creationId xmlns:a16="http://schemas.microsoft.com/office/drawing/2014/main" id="{1B7DA061-76A7-F991-33CC-A982B850EC29}"/>
                  </a:ext>
                </a:extLst>
              </p:cNvPr>
              <p:cNvSpPr txBox="1">
                <a:spLocks noChangeArrowheads="1"/>
              </p:cNvSpPr>
              <p:nvPr/>
            </p:nvSpPr>
            <p:spPr bwMode="auto">
              <a:xfrm>
                <a:off x="0" y="0"/>
                <a:ext cx="12192000" cy="36388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altLang="ru-RU"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Если задать значения </a:t>
                </a:r>
                <a:r>
                  <a:rPr lang="en-US" altLang="ru-RU" sz="2800" dirty="0">
                    <a:latin typeface="Times New Roman" panose="02020603050405020304" pitchFamily="18" charset="0"/>
                    <a:cs typeface="Times New Roman" panose="02020603050405020304" pitchFamily="18" charset="0"/>
                  </a:rPr>
                  <a:t>x</a:t>
                </a:r>
                <a:r>
                  <a:rPr lang="en-US" altLang="ru-RU" sz="2800" baseline="-25000" dirty="0">
                    <a:latin typeface="Times New Roman" panose="02020603050405020304" pitchFamily="18" charset="0"/>
                    <a:cs typeface="Times New Roman" panose="02020603050405020304" pitchFamily="18" charset="0"/>
                  </a:rPr>
                  <a:t>0</a:t>
                </a:r>
                <a:r>
                  <a:rPr lang="en-US" altLang="ru-RU" sz="2800" dirty="0">
                    <a:latin typeface="Times New Roman" panose="02020603050405020304" pitchFamily="18" charset="0"/>
                    <a:cs typeface="Times New Roman" panose="02020603050405020304" pitchFamily="18" charset="0"/>
                  </a:rPr>
                  <a:t>, y</a:t>
                </a:r>
                <a:r>
                  <a:rPr lang="en-US" altLang="ru-RU" sz="2800" baseline="-25000" dirty="0">
                    <a:latin typeface="Times New Roman" panose="02020603050405020304" pitchFamily="18" charset="0"/>
                    <a:cs typeface="Times New Roman" panose="02020603050405020304" pitchFamily="18" charset="0"/>
                  </a:rPr>
                  <a:t>0</a:t>
                </a:r>
                <a:r>
                  <a:rPr lang="en-US" altLang="ru-RU" sz="2800" dirty="0">
                    <a:latin typeface="Times New Roman" panose="02020603050405020304" pitchFamily="18" charset="0"/>
                    <a:cs typeface="Times New Roman" panose="02020603050405020304" pitchFamily="18" charset="0"/>
                  </a:rPr>
                  <a:t>, a, b,</a:t>
                </a:r>
                <a:r>
                  <a:rPr lang="ru-RU" altLang="ru-RU" sz="2800" dirty="0">
                    <a:latin typeface="Times New Roman" panose="02020603050405020304" pitchFamily="18" charset="0"/>
                    <a:cs typeface="Times New Roman" panose="02020603050405020304" pitchFamily="18" charset="0"/>
                  </a:rPr>
                  <a:t> </a:t>
                </a:r>
                <a:r>
                  <a:rPr lang="en-US" altLang="ru-RU" sz="2800" dirty="0">
                    <a:latin typeface="Times New Roman" panose="02020603050405020304" pitchFamily="18" charset="0"/>
                    <a:cs typeface="Times New Roman" panose="02020603050405020304" pitchFamily="18" charset="0"/>
                  </a:rPr>
                  <a:t>c, d, </a:t>
                </a:r>
                <a:r>
                  <a:rPr lang="ru-RU" altLang="ru-RU" sz="2800" dirty="0">
                    <a:latin typeface="Times New Roman" panose="02020603050405020304" pitchFamily="18" charset="0"/>
                    <a:cs typeface="Times New Roman" panose="02020603050405020304" pitchFamily="18" charset="0"/>
                  </a:rPr>
                  <a:t>и</a:t>
                </a:r>
                <a:r>
                  <a:rPr lang="en-US" altLang="ru-RU" sz="2800"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в строке «Ввод» набрать</a:t>
                </a:r>
                <a:endParaRPr lang="en-US" altLang="ru-RU" sz="2800" dirty="0">
                  <a:latin typeface="Times New Roman" panose="02020603050405020304" pitchFamily="18" charset="0"/>
                  <a:cs typeface="Times New Roman" panose="02020603050405020304" pitchFamily="18" charset="0"/>
                </a:endParaRPr>
              </a:p>
              <a:p>
                <a:pPr algn="ctr"/>
                <a:r>
                  <a:rPr lang="ru-RU" altLang="ru-RU" sz="2800" dirty="0">
                    <a:latin typeface="Times New Roman" panose="02020603050405020304" pitchFamily="18" charset="0"/>
                    <a:cs typeface="Times New Roman" panose="02020603050405020304" pitchFamily="18" charset="0"/>
                  </a:rPr>
                  <a:t>Кривая(</a:t>
                </a:r>
                <a:r>
                  <a:rPr lang="en-US" altLang="ru-RU" sz="2800" dirty="0">
                    <a:latin typeface="Times New Roman" panose="02020603050405020304" pitchFamily="18" charset="0"/>
                    <a:cs typeface="Times New Roman" panose="02020603050405020304" pitchFamily="18" charset="0"/>
                  </a:rPr>
                  <a:t>x_0+at,y_0+bt,t,c,d)</a:t>
                </a:r>
              </a:p>
              <a:p>
                <a:pPr algn="just"/>
                <a:r>
                  <a:rPr lang="ru-RU" altLang="ru-RU" sz="2800" dirty="0">
                    <a:latin typeface="Times New Roman" panose="02020603050405020304" pitchFamily="18" charset="0"/>
                    <a:cs typeface="Times New Roman" panose="02020603050405020304" pitchFamily="18" charset="0"/>
                  </a:rPr>
                  <a:t>то на экране появится часть прямой, заданной параметрическими уравнениями</a:t>
                </a:r>
                <a:r>
                  <a:rPr lang="en-US" altLang="ru-RU" sz="2800" dirty="0">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altLang="ru-RU" sz="2800" i="1">
                            <a:latin typeface="Cambria Math" panose="02040503050406030204" pitchFamily="18" charset="0"/>
                            <a:cs typeface="Times New Roman" panose="02020603050405020304" pitchFamily="18" charset="0"/>
                          </a:rPr>
                        </m:ctrlPr>
                      </m:dPr>
                      <m:e>
                        <m:eqArr>
                          <m:eqArrPr>
                            <m:ctrlPr>
                              <a:rPr lang="en-US" altLang="ru-RU" sz="2800" i="1">
                                <a:latin typeface="Cambria Math" panose="02040503050406030204" pitchFamily="18" charset="0"/>
                                <a:cs typeface="Times New Roman" panose="02020603050405020304" pitchFamily="18" charset="0"/>
                              </a:rPr>
                            </m:ctrlPr>
                          </m:eqArrPr>
                          <m:e>
                            <m:r>
                              <a:rPr lang="en-US" altLang="ru-RU" sz="2800" i="1">
                                <a:latin typeface="Cambria Math" panose="02040503050406030204" pitchFamily="18" charset="0"/>
                                <a:cs typeface="Times New Roman" panose="02020603050405020304" pitchFamily="18" charset="0"/>
                              </a:rPr>
                              <m:t>𝑥</m:t>
                            </m:r>
                            <m:r>
                              <a:rPr lang="en-US" altLang="ru-RU" sz="2800" i="1">
                                <a:latin typeface="Cambria Math" panose="02040503050406030204" pitchFamily="18" charset="0"/>
                                <a:cs typeface="Times New Roman" panose="02020603050405020304" pitchFamily="18" charset="0"/>
                              </a:rPr>
                              <m:t>=</m:t>
                            </m:r>
                            <m:sSub>
                              <m:sSubPr>
                                <m:ctrlPr>
                                  <a:rPr lang="en-US" altLang="ru-RU" sz="2800" i="1">
                                    <a:latin typeface="Cambria Math" panose="02040503050406030204" pitchFamily="18" charset="0"/>
                                    <a:cs typeface="Times New Roman" panose="02020603050405020304" pitchFamily="18" charset="0"/>
                                  </a:rPr>
                                </m:ctrlPr>
                              </m:sSubPr>
                              <m:e>
                                <m:r>
                                  <a:rPr lang="en-US" altLang="ru-RU" sz="2800" i="1">
                                    <a:latin typeface="Cambria Math" panose="02040503050406030204" pitchFamily="18" charset="0"/>
                                    <a:cs typeface="Times New Roman" panose="02020603050405020304" pitchFamily="18" charset="0"/>
                                  </a:rPr>
                                  <m:t>𝑥</m:t>
                                </m:r>
                              </m:e>
                              <m:sub>
                                <m:r>
                                  <a:rPr lang="en-US" altLang="ru-RU" sz="2800" i="1">
                                    <a:latin typeface="Cambria Math" panose="02040503050406030204" pitchFamily="18" charset="0"/>
                                    <a:cs typeface="Times New Roman" panose="02020603050405020304" pitchFamily="18" charset="0"/>
                                  </a:rPr>
                                  <m:t>0</m:t>
                                </m:r>
                              </m:sub>
                            </m:sSub>
                            <m:r>
                              <a:rPr lang="en-US" altLang="ru-RU" sz="2800" i="1">
                                <a:latin typeface="Cambria Math" panose="02040503050406030204" pitchFamily="18" charset="0"/>
                                <a:cs typeface="Times New Roman" panose="02020603050405020304" pitchFamily="18" charset="0"/>
                              </a:rPr>
                              <m:t>+</m:t>
                            </m:r>
                            <m:r>
                              <a:rPr lang="en-US" altLang="ru-RU" sz="2800" i="1">
                                <a:latin typeface="Cambria Math" panose="02040503050406030204" pitchFamily="18" charset="0"/>
                                <a:cs typeface="Times New Roman" panose="02020603050405020304" pitchFamily="18" charset="0"/>
                              </a:rPr>
                              <m:t>𝑎𝑡</m:t>
                            </m:r>
                            <m:r>
                              <a:rPr lang="en-US" altLang="ru-RU" sz="2800" i="1">
                                <a:latin typeface="Cambria Math" panose="02040503050406030204" pitchFamily="18" charset="0"/>
                                <a:cs typeface="Times New Roman" panose="02020603050405020304" pitchFamily="18" charset="0"/>
                              </a:rPr>
                              <m:t>,</m:t>
                            </m:r>
                          </m:e>
                          <m:e>
                            <m:r>
                              <a:rPr lang="en-US" altLang="ru-RU" sz="2800" i="1">
                                <a:latin typeface="Cambria Math" panose="02040503050406030204" pitchFamily="18" charset="0"/>
                                <a:cs typeface="Times New Roman" panose="02020603050405020304" pitchFamily="18" charset="0"/>
                              </a:rPr>
                              <m:t>𝑦</m:t>
                            </m:r>
                            <m:r>
                              <a:rPr lang="en-US" altLang="ru-RU" sz="2800" i="1">
                                <a:latin typeface="Cambria Math" panose="02040503050406030204" pitchFamily="18" charset="0"/>
                                <a:cs typeface="Times New Roman" panose="02020603050405020304" pitchFamily="18" charset="0"/>
                              </a:rPr>
                              <m:t>=</m:t>
                            </m:r>
                            <m:sSub>
                              <m:sSubPr>
                                <m:ctrlPr>
                                  <a:rPr lang="en-US" altLang="ru-RU" sz="2800" i="1">
                                    <a:latin typeface="Cambria Math" panose="02040503050406030204" pitchFamily="18" charset="0"/>
                                    <a:cs typeface="Times New Roman" panose="02020603050405020304" pitchFamily="18" charset="0"/>
                                  </a:rPr>
                                </m:ctrlPr>
                              </m:sSubPr>
                              <m:e>
                                <m:r>
                                  <a:rPr lang="en-US" altLang="ru-RU" sz="2800" i="1">
                                    <a:latin typeface="Cambria Math" panose="02040503050406030204" pitchFamily="18" charset="0"/>
                                    <a:cs typeface="Times New Roman" panose="02020603050405020304" pitchFamily="18" charset="0"/>
                                  </a:rPr>
                                  <m:t>𝑦</m:t>
                                </m:r>
                              </m:e>
                              <m:sub>
                                <m:r>
                                  <a:rPr lang="en-US" altLang="ru-RU" sz="2800" i="1">
                                    <a:latin typeface="Cambria Math" panose="02040503050406030204" pitchFamily="18" charset="0"/>
                                    <a:cs typeface="Times New Roman" panose="02020603050405020304" pitchFamily="18" charset="0"/>
                                  </a:rPr>
                                  <m:t>0</m:t>
                                </m:r>
                              </m:sub>
                            </m:sSub>
                            <m:r>
                              <a:rPr lang="en-US" altLang="ru-RU" sz="2800" i="1">
                                <a:latin typeface="Cambria Math" panose="02040503050406030204" pitchFamily="18" charset="0"/>
                                <a:cs typeface="Times New Roman" panose="02020603050405020304" pitchFamily="18" charset="0"/>
                              </a:rPr>
                              <m:t>+</m:t>
                            </m:r>
                            <m:r>
                              <a:rPr lang="en-US" altLang="ru-RU" sz="2800" i="1">
                                <a:latin typeface="Cambria Math" panose="02040503050406030204" pitchFamily="18" charset="0"/>
                                <a:cs typeface="Times New Roman" panose="02020603050405020304" pitchFamily="18" charset="0"/>
                              </a:rPr>
                              <m:t>𝑏𝑡</m:t>
                            </m:r>
                            <m:r>
                              <a:rPr lang="en-US" altLang="ru-RU" sz="2800" i="1">
                                <a:latin typeface="Cambria Math" panose="02040503050406030204" pitchFamily="18" charset="0"/>
                                <a:cs typeface="Times New Roman" panose="02020603050405020304" pitchFamily="18" charset="0"/>
                              </a:rPr>
                              <m:t>.</m:t>
                            </m:r>
                          </m:e>
                        </m:eqArr>
                      </m:e>
                    </m:d>
                  </m:oMath>
                </a14:m>
                <a:endParaRPr lang="en-US" altLang="ru-RU" sz="2800" dirty="0">
                  <a:latin typeface="Times New Roman" panose="02020603050405020304" pitchFamily="18" charset="0"/>
                  <a:cs typeface="Times New Roman" panose="02020603050405020304" pitchFamily="18" charset="0"/>
                </a:endParaRPr>
              </a:p>
              <a:p>
                <a:pPr algn="just"/>
                <a:r>
                  <a:rPr lang="en-US" altLang="ru-RU" sz="2800"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Если создать ползунок </a:t>
                </a:r>
                <a:r>
                  <a:rPr lang="en-US" altLang="ru-RU" sz="2800" dirty="0">
                    <a:latin typeface="Times New Roman" panose="02020603050405020304" pitchFamily="18" charset="0"/>
                    <a:cs typeface="Times New Roman" panose="02020603050405020304" pitchFamily="18" charset="0"/>
                  </a:rPr>
                  <a:t>t</a:t>
                </a:r>
                <a:r>
                  <a:rPr lang="ru-RU" altLang="ru-RU" sz="2800" dirty="0">
                    <a:latin typeface="Times New Roman" panose="02020603050405020304" pitchFamily="18" charset="0"/>
                    <a:cs typeface="Times New Roman" panose="02020603050405020304" pitchFamily="18" charset="0"/>
                  </a:rPr>
                  <a:t>, и в строке «Ввод» написать </a:t>
                </a:r>
                <a:r>
                  <a:rPr lang="en-US" altLang="ru-RU" sz="2800" dirty="0">
                    <a:latin typeface="Times New Roman" panose="02020603050405020304" pitchFamily="18" charset="0"/>
                    <a:cs typeface="Times New Roman" panose="02020603050405020304" pitchFamily="18" charset="0"/>
                  </a:rPr>
                  <a:t>A=</a:t>
                </a:r>
                <a:r>
                  <a:rPr lang="ru-RU" altLang="ru-RU" sz="2800" dirty="0">
                    <a:latin typeface="Times New Roman" panose="02020603050405020304" pitchFamily="18" charset="0"/>
                    <a:cs typeface="Times New Roman" panose="02020603050405020304" pitchFamily="18" charset="0"/>
                  </a:rPr>
                  <a:t>(</a:t>
                </a:r>
                <a:r>
                  <a:rPr lang="en-US" altLang="ru-RU" sz="2800" dirty="0">
                    <a:latin typeface="Times New Roman" panose="02020603050405020304" pitchFamily="18" charset="0"/>
                    <a:cs typeface="Times New Roman" panose="02020603050405020304" pitchFamily="18" charset="0"/>
                  </a:rPr>
                  <a:t>x_0+at,y_0+bt), </a:t>
                </a:r>
                <a:r>
                  <a:rPr lang="ru-RU" altLang="ru-RU" sz="2800" dirty="0">
                    <a:latin typeface="Times New Roman" panose="02020603050405020304" pitchFamily="18" charset="0"/>
                    <a:cs typeface="Times New Roman" panose="02020603050405020304" pitchFamily="18" charset="0"/>
                  </a:rPr>
                  <a:t>то на экране появится точка </a:t>
                </a:r>
                <a:r>
                  <a:rPr lang="en-US" altLang="ru-RU" sz="2800" dirty="0">
                    <a:latin typeface="Times New Roman" panose="02020603050405020304" pitchFamily="18" charset="0"/>
                    <a:cs typeface="Times New Roman" panose="02020603050405020304" pitchFamily="18" charset="0"/>
                  </a:rPr>
                  <a:t>A</a:t>
                </a:r>
                <a:r>
                  <a:rPr lang="ru-RU" altLang="ru-RU" sz="2800" dirty="0">
                    <a:latin typeface="Times New Roman" panose="02020603050405020304" pitchFamily="18" charset="0"/>
                    <a:cs typeface="Times New Roman" panose="02020603050405020304" pitchFamily="18" charset="0"/>
                  </a:rPr>
                  <a:t>, принадлежащая</a:t>
                </a:r>
                <a:r>
                  <a:rPr lang="en-US" altLang="ru-RU" sz="2800"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этой прямой. Включив анимацию по </a:t>
                </a:r>
                <a:r>
                  <a:rPr lang="en-US" altLang="ru-RU" sz="2800" dirty="0">
                    <a:latin typeface="Times New Roman" panose="02020603050405020304" pitchFamily="18" charset="0"/>
                    <a:cs typeface="Times New Roman" panose="02020603050405020304" pitchFamily="18" charset="0"/>
                  </a:rPr>
                  <a:t>t</a:t>
                </a:r>
                <a:r>
                  <a:rPr lang="ru-RU" altLang="ru-RU" sz="2800" dirty="0">
                    <a:latin typeface="Times New Roman" panose="02020603050405020304" pitchFamily="18" charset="0"/>
                    <a:cs typeface="Times New Roman" panose="02020603050405020304" pitchFamily="18" charset="0"/>
                  </a:rPr>
                  <a:t>, получим движение этой точки по этой прямой. </a:t>
                </a:r>
              </a:p>
            </p:txBody>
          </p:sp>
        </mc:Choice>
        <mc:Fallback xmlns="">
          <p:sp>
            <p:nvSpPr>
              <p:cNvPr id="483331" name="Text Box 3">
                <a:extLst>
                  <a:ext uri="{FF2B5EF4-FFF2-40B4-BE49-F238E27FC236}">
                    <a16:creationId xmlns:a16="http://schemas.microsoft.com/office/drawing/2014/main" id="{1B7DA061-76A7-F991-33CC-A982B850EC29}"/>
                  </a:ext>
                </a:extLst>
              </p:cNvPr>
              <p:cNvSpPr txBox="1">
                <a:spLocks noRot="1" noChangeAspect="1" noMove="1" noResize="1" noEditPoints="1" noAdjustHandles="1" noChangeArrowheads="1" noChangeShapeType="1" noTextEdit="1"/>
              </p:cNvSpPr>
              <p:nvPr/>
            </p:nvSpPr>
            <p:spPr bwMode="auto">
              <a:xfrm>
                <a:off x="0" y="0"/>
                <a:ext cx="12192000" cy="3638817"/>
              </a:xfrm>
              <a:prstGeom prst="rect">
                <a:avLst/>
              </a:prstGeom>
              <a:blipFill>
                <a:blip r:embed="rId3"/>
                <a:stretch>
                  <a:fillRect l="-1000" t="-1675" r="-1000" b="-36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483332" name="Rectangle 4">
            <a:extLst>
              <a:ext uri="{FF2B5EF4-FFF2-40B4-BE49-F238E27FC236}">
                <a16:creationId xmlns:a16="http://schemas.microsoft.com/office/drawing/2014/main" id="{87286CE1-1C8A-6338-4FBB-4A5E4991A058}"/>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3335" name="Rectangle 7">
            <a:extLst>
              <a:ext uri="{FF2B5EF4-FFF2-40B4-BE49-F238E27FC236}">
                <a16:creationId xmlns:a16="http://schemas.microsoft.com/office/drawing/2014/main" id="{152AB6E2-62CC-D63B-3F9D-D35DBA3BD59C}"/>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4" name="Рисунок 3" descr="Изображение выглядит как линия, диаграмма, График, Параллельный&#10;&#10;Содержимое, созданное искусственным интеллектом, может быть неверным.">
            <a:extLst>
              <a:ext uri="{FF2B5EF4-FFF2-40B4-BE49-F238E27FC236}">
                <a16:creationId xmlns:a16="http://schemas.microsoft.com/office/drawing/2014/main" id="{1717FA5E-CB92-A1F7-F40B-86A68862DFBD}"/>
              </a:ext>
            </a:extLst>
          </p:cNvPr>
          <p:cNvPicPr>
            <a:picLocks noChangeAspect="1"/>
          </p:cNvPicPr>
          <p:nvPr/>
        </p:nvPicPr>
        <p:blipFill>
          <a:blip r:embed="rId4"/>
          <a:stretch>
            <a:fillRect/>
          </a:stretch>
        </p:blipFill>
        <p:spPr>
          <a:xfrm>
            <a:off x="3611137" y="3671887"/>
            <a:ext cx="4255351" cy="3186113"/>
          </a:xfrm>
          <a:prstGeom prst="rect">
            <a:avLst/>
          </a:prstGeom>
        </p:spPr>
      </p:pic>
    </p:spTree>
    <p:extLst>
      <p:ext uri="{BB962C8B-B14F-4D97-AF65-F5344CB8AC3E}">
        <p14:creationId xmlns:p14="http://schemas.microsoft.com/office/powerpoint/2010/main" val="1005455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EB7AC-801D-DCF1-DF8D-A385790BE89E}"/>
            </a:ext>
          </a:extLst>
        </p:cNvPr>
        <p:cNvGrpSpPr/>
        <p:nvPr/>
      </p:nvGrpSpPr>
      <p:grpSpPr>
        <a:xfrm>
          <a:off x="0" y="0"/>
          <a:ext cx="0" cy="0"/>
          <a:chOff x="0" y="0"/>
          <a:chExt cx="0" cy="0"/>
        </a:xfrm>
      </p:grpSpPr>
      <p:sp>
        <p:nvSpPr>
          <p:cNvPr id="557058" name="Rectangle 2">
            <a:extLst>
              <a:ext uri="{FF2B5EF4-FFF2-40B4-BE49-F238E27FC236}">
                <a16:creationId xmlns:a16="http://schemas.microsoft.com/office/drawing/2014/main" id="{1CF74A53-7B87-03A4-A287-2A14F7E25617}"/>
              </a:ext>
            </a:extLst>
          </p:cNvPr>
          <p:cNvSpPr>
            <a:spLocks noGrp="1" noChangeArrowheads="1"/>
          </p:cNvSpPr>
          <p:nvPr>
            <p:ph type="title"/>
          </p:nvPr>
        </p:nvSpPr>
        <p:spPr>
          <a:xfrm>
            <a:off x="2209800" y="152400"/>
            <a:ext cx="7772400" cy="457200"/>
          </a:xfrm>
        </p:spPr>
        <p:txBody>
          <a:bodyPr>
            <a:normAutofit fontScale="90000"/>
          </a:bodyPr>
          <a:lstStyle/>
          <a:p>
            <a:pPr algn="ctr"/>
            <a:r>
              <a:rPr lang="ru-RU" altLang="ru-RU" b="0" dirty="0">
                <a:solidFill>
                  <a:srgbClr val="FF3300"/>
                </a:solidFill>
                <a:latin typeface="Times New Roman" panose="02020603050405020304" pitchFamily="18" charset="0"/>
                <a:cs typeface="Times New Roman" panose="02020603050405020304" pitchFamily="18" charset="0"/>
              </a:rPr>
              <a:t>Упражнение 8</a:t>
            </a:r>
          </a:p>
        </p:txBody>
      </p:sp>
      <p:sp>
        <p:nvSpPr>
          <p:cNvPr id="557059" name="Text Box 3">
            <a:extLst>
              <a:ext uri="{FF2B5EF4-FFF2-40B4-BE49-F238E27FC236}">
                <a16:creationId xmlns:a16="http://schemas.microsoft.com/office/drawing/2014/main" id="{B1A3D47D-9810-A180-6267-71FB452018C7}"/>
              </a:ext>
            </a:extLst>
          </p:cNvPr>
          <p:cNvSpPr txBox="1">
            <a:spLocks noChangeArrowheads="1"/>
          </p:cNvSpPr>
          <p:nvPr/>
        </p:nvSpPr>
        <p:spPr bwMode="auto">
          <a:xfrm>
            <a:off x="0" y="740540"/>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t>	</a:t>
            </a:r>
            <a:r>
              <a:rPr lang="ru-RU" altLang="ru-RU" sz="2800" dirty="0">
                <a:latin typeface="Times New Roman" panose="02020603050405020304" pitchFamily="18" charset="0"/>
                <a:cs typeface="Times New Roman" panose="02020603050405020304" pitchFamily="18" charset="0"/>
              </a:rPr>
              <a:t>Напишите параметрические уравнения прямой, проходящей через точки </a:t>
            </a:r>
            <a:r>
              <a:rPr lang="en-US" altLang="ru-RU" sz="2800" i="1" dirty="0">
                <a:latin typeface="Times New Roman" panose="02020603050405020304" pitchFamily="18" charset="0"/>
                <a:cs typeface="Times New Roman" panose="02020603050405020304" pitchFamily="18" charset="0"/>
              </a:rPr>
              <a:t>A</a:t>
            </a:r>
            <a:r>
              <a:rPr lang="en-US" altLang="ru-RU" sz="2800" baseline="-25000" dirty="0">
                <a:latin typeface="Times New Roman" panose="02020603050405020304" pitchFamily="18" charset="0"/>
                <a:cs typeface="Times New Roman" panose="02020603050405020304" pitchFamily="18" charset="0"/>
              </a:rPr>
              <a:t>1</a:t>
            </a:r>
            <a:r>
              <a:rPr lang="en-US" altLang="ru-RU" sz="2800" dirty="0">
                <a:latin typeface="Times New Roman" panose="02020603050405020304" pitchFamily="18" charset="0"/>
                <a:cs typeface="Times New Roman" panose="02020603050405020304" pitchFamily="18" charset="0"/>
              </a:rPr>
              <a:t>(</a:t>
            </a:r>
            <a:r>
              <a:rPr lang="en-US" altLang="ru-RU" sz="2800" i="1" dirty="0">
                <a:latin typeface="Times New Roman" panose="02020603050405020304" pitchFamily="18" charset="0"/>
                <a:cs typeface="Times New Roman" panose="02020603050405020304" pitchFamily="18" charset="0"/>
              </a:rPr>
              <a:t>x</a:t>
            </a:r>
            <a:r>
              <a:rPr lang="en-US" altLang="ru-RU" sz="2800" baseline="-25000" dirty="0">
                <a:latin typeface="Times New Roman" panose="02020603050405020304" pitchFamily="18" charset="0"/>
                <a:cs typeface="Times New Roman" panose="02020603050405020304" pitchFamily="18" charset="0"/>
              </a:rPr>
              <a:t>1</a:t>
            </a:r>
            <a:r>
              <a:rPr lang="en-US"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y</a:t>
            </a:r>
            <a:r>
              <a:rPr lang="en-US" altLang="ru-RU" sz="2800" baseline="-25000" dirty="0">
                <a:latin typeface="Times New Roman" panose="02020603050405020304" pitchFamily="18" charset="0"/>
                <a:cs typeface="Times New Roman" panose="02020603050405020304" pitchFamily="18" charset="0"/>
              </a:rPr>
              <a:t>1</a:t>
            </a:r>
            <a:r>
              <a:rPr lang="en-US"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A</a:t>
            </a:r>
            <a:r>
              <a:rPr lang="en-US" altLang="ru-RU" sz="2800" baseline="-25000" dirty="0">
                <a:latin typeface="Times New Roman" panose="02020603050405020304" pitchFamily="18" charset="0"/>
                <a:cs typeface="Times New Roman" panose="02020603050405020304" pitchFamily="18" charset="0"/>
              </a:rPr>
              <a:t>2</a:t>
            </a:r>
            <a:r>
              <a:rPr lang="en-US" altLang="ru-RU" sz="2800" dirty="0">
                <a:latin typeface="Times New Roman" panose="02020603050405020304" pitchFamily="18" charset="0"/>
                <a:cs typeface="Times New Roman" panose="02020603050405020304" pitchFamily="18" charset="0"/>
              </a:rPr>
              <a:t>(</a:t>
            </a:r>
            <a:r>
              <a:rPr lang="en-US" altLang="ru-RU" sz="2800" i="1" dirty="0">
                <a:latin typeface="Times New Roman" panose="02020603050405020304" pitchFamily="18" charset="0"/>
                <a:cs typeface="Times New Roman" panose="02020603050405020304" pitchFamily="18" charset="0"/>
              </a:rPr>
              <a:t>x</a:t>
            </a:r>
            <a:r>
              <a:rPr lang="en-US" altLang="ru-RU" sz="2800" baseline="-25000" dirty="0">
                <a:latin typeface="Times New Roman" panose="02020603050405020304" pitchFamily="18" charset="0"/>
                <a:cs typeface="Times New Roman" panose="02020603050405020304" pitchFamily="18" charset="0"/>
              </a:rPr>
              <a:t>2</a:t>
            </a:r>
            <a:r>
              <a:rPr lang="en-US"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y</a:t>
            </a:r>
            <a:r>
              <a:rPr lang="en-US" altLang="ru-RU" sz="2800" baseline="-25000" dirty="0">
                <a:latin typeface="Times New Roman" panose="02020603050405020304" pitchFamily="18" charset="0"/>
                <a:cs typeface="Times New Roman" panose="02020603050405020304" pitchFamily="18" charset="0"/>
              </a:rPr>
              <a:t>2</a:t>
            </a:r>
            <a:r>
              <a:rPr lang="en-US" altLang="ru-RU" sz="2800" dirty="0">
                <a:latin typeface="Times New Roman" panose="02020603050405020304" pitchFamily="18" charset="0"/>
                <a:cs typeface="Times New Roman" panose="02020603050405020304" pitchFamily="18" charset="0"/>
              </a:rPr>
              <a:t>)</a:t>
            </a:r>
            <a:r>
              <a:rPr lang="ru-RU" altLang="ru-RU" sz="2800" dirty="0">
                <a:latin typeface="Times New Roman" panose="02020603050405020304" pitchFamily="18" charset="0"/>
                <a:cs typeface="Times New Roman" panose="02020603050405020304" pitchFamily="18" charset="0"/>
              </a:rPr>
              <a:t>.</a:t>
            </a:r>
          </a:p>
        </p:txBody>
      </p:sp>
      <p:graphicFrame>
        <p:nvGraphicFramePr>
          <p:cNvPr id="557063" name="Object 7">
            <a:extLst>
              <a:ext uri="{FF2B5EF4-FFF2-40B4-BE49-F238E27FC236}">
                <a16:creationId xmlns:a16="http://schemas.microsoft.com/office/drawing/2014/main" id="{002D4AEF-F321-A788-A4A9-FBA150531070}"/>
              </a:ext>
            </a:extLst>
          </p:cNvPr>
          <p:cNvGraphicFramePr>
            <a:graphicFrameLocks noChangeAspect="1"/>
          </p:cNvGraphicFramePr>
          <p:nvPr>
            <p:extLst>
              <p:ext uri="{D42A27DB-BD31-4B8C-83A1-F6EECF244321}">
                <p14:modId xmlns:p14="http://schemas.microsoft.com/office/powerpoint/2010/main" val="4131879896"/>
              </p:ext>
            </p:extLst>
          </p:nvPr>
        </p:nvGraphicFramePr>
        <p:xfrm>
          <a:off x="3769290" y="1694647"/>
          <a:ext cx="4099278" cy="3021904"/>
        </p:xfrm>
        <a:graphic>
          <a:graphicData uri="http://schemas.openxmlformats.org/presentationml/2006/ole">
            <mc:AlternateContent xmlns:mc="http://schemas.openxmlformats.org/markup-compatibility/2006">
              <mc:Choice xmlns:v="urn:schemas-microsoft-com:vml" Requires="v">
                <p:oleObj name="Точечный рисунок" r:id="rId3" imgW="2971429" imgH="2190476" progId="Paint.Picture">
                  <p:embed/>
                </p:oleObj>
              </mc:Choice>
              <mc:Fallback>
                <p:oleObj name="Точечный рисунок" r:id="rId3" imgW="2971429" imgH="2190476" progId="Paint.Picture">
                  <p:embed/>
                  <p:pic>
                    <p:nvPicPr>
                      <p:cNvPr id="557063" name="Object 7">
                        <a:extLst>
                          <a:ext uri="{FF2B5EF4-FFF2-40B4-BE49-F238E27FC236}">
                            <a16:creationId xmlns:a16="http://schemas.microsoft.com/office/drawing/2014/main" id="{002D4AEF-F321-A788-A4A9-FBA150531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9290" y="1694647"/>
                        <a:ext cx="4099278" cy="3021904"/>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557064" name="Text Box 8">
                <a:extLst>
                  <a:ext uri="{FF2B5EF4-FFF2-40B4-BE49-F238E27FC236}">
                    <a16:creationId xmlns:a16="http://schemas.microsoft.com/office/drawing/2014/main" id="{527CDB4D-4109-F52A-0908-B0D45F7E29FE}"/>
                  </a:ext>
                </a:extLst>
              </p:cNvPr>
              <p:cNvSpPr txBox="1">
                <a:spLocks noChangeArrowheads="1"/>
              </p:cNvSpPr>
              <p:nvPr/>
            </p:nvSpPr>
            <p:spPr bwMode="auto">
              <a:xfrm>
                <a:off x="2780777" y="5094963"/>
                <a:ext cx="4258849" cy="9161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ru-RU" altLang="ru-RU" sz="2400" dirty="0">
                    <a:solidFill>
                      <a:srgbClr val="FF3300"/>
                    </a:solidFill>
                    <a:latin typeface="Times New Roman" panose="02020603050405020304" pitchFamily="18" charset="0"/>
                    <a:cs typeface="Times New Roman" panose="02020603050405020304" pitchFamily="18" charset="0"/>
                  </a:rPr>
                  <a:t>Ответ. </a:t>
                </a:r>
                <a14:m>
                  <m:oMath xmlns:m="http://schemas.openxmlformats.org/officeDocument/2006/math">
                    <m:d>
                      <m:dPr>
                        <m:begChr m:val="{"/>
                        <m:endChr m:val=""/>
                        <m:ctrlPr>
                          <a:rPr lang="ru-RU" sz="2400" i="1">
                            <a:solidFill>
                              <a:srgbClr val="000000"/>
                            </a:solidFill>
                            <a:latin typeface="Cambria Math" panose="02040503050406030204" pitchFamily="18" charset="0"/>
                          </a:rPr>
                        </m:ctrlPr>
                      </m:dPr>
                      <m:e>
                        <m:eqArr>
                          <m:eqArrPr>
                            <m:ctrlPr>
                              <a:rPr lang="ru-RU" sz="2400" i="1">
                                <a:solidFill>
                                  <a:srgbClr val="000000"/>
                                </a:solidFill>
                                <a:latin typeface="Cambria Math" panose="02040503050406030204" pitchFamily="18" charset="0"/>
                              </a:rPr>
                            </m:ctrlPr>
                          </m:eqArrPr>
                          <m:e>
                            <m:r>
                              <a:rPr lang="ru-RU" sz="2400" i="1">
                                <a:solidFill>
                                  <a:srgbClr val="000000"/>
                                </a:solidFill>
                                <a:latin typeface="Cambria Math" panose="02040503050406030204" pitchFamily="18" charset="0"/>
                              </a:rPr>
                              <m:t>&amp;</m:t>
                            </m:r>
                            <m:r>
                              <a:rPr lang="ru-RU" sz="2400" i="1">
                                <a:solidFill>
                                  <a:srgbClr val="000000"/>
                                </a:solidFill>
                                <a:latin typeface="Cambria Math" panose="02040503050406030204" pitchFamily="18" charset="0"/>
                              </a:rPr>
                              <m:t>𝑥</m:t>
                            </m:r>
                            <m:r>
                              <a:rPr lang="ru-RU" sz="2400" i="1">
                                <a:solidFill>
                                  <a:srgbClr val="000000"/>
                                </a:solidFill>
                                <a:latin typeface="Cambria Math" panose="02040503050406030204" pitchFamily="18" charset="0"/>
                              </a:rPr>
                              <m:t>=</m:t>
                            </m:r>
                            <m:sSub>
                              <m:sSubPr>
                                <m:ctrlPr>
                                  <a:rPr lang="ru-RU" sz="2400" i="1">
                                    <a:solidFill>
                                      <a:srgbClr val="000000"/>
                                    </a:solidFill>
                                    <a:latin typeface="Cambria Math" panose="02040503050406030204" pitchFamily="18" charset="0"/>
                                  </a:rPr>
                                </m:ctrlPr>
                              </m:sSubPr>
                              <m:e>
                                <m:r>
                                  <a:rPr lang="ru-RU" sz="2400" i="1">
                                    <a:solidFill>
                                      <a:srgbClr val="000000"/>
                                    </a:solidFill>
                                    <a:latin typeface="Cambria Math" panose="02040503050406030204" pitchFamily="18" charset="0"/>
                                  </a:rPr>
                                  <m:t>𝑥</m:t>
                                </m:r>
                              </m:e>
                              <m:sub>
                                <m:r>
                                  <a:rPr lang="ru-RU" sz="2400" i="1">
                                    <a:solidFill>
                                      <a:srgbClr val="000000"/>
                                    </a:solidFill>
                                    <a:latin typeface="Cambria Math" panose="02040503050406030204" pitchFamily="18" charset="0"/>
                                  </a:rPr>
                                  <m:t>1</m:t>
                                </m:r>
                              </m:sub>
                            </m:sSub>
                            <m:r>
                              <a:rPr lang="ru-RU" sz="2400" i="1">
                                <a:solidFill>
                                  <a:srgbClr val="000000"/>
                                </a:solidFill>
                                <a:latin typeface="Cambria Math" panose="02040503050406030204" pitchFamily="18" charset="0"/>
                              </a:rPr>
                              <m:t>+(</m:t>
                            </m:r>
                            <m:sSub>
                              <m:sSubPr>
                                <m:ctrlPr>
                                  <a:rPr lang="ru-RU" sz="2400" i="1">
                                    <a:solidFill>
                                      <a:srgbClr val="000000"/>
                                    </a:solidFill>
                                    <a:latin typeface="Cambria Math" panose="02040503050406030204" pitchFamily="18" charset="0"/>
                                  </a:rPr>
                                </m:ctrlPr>
                              </m:sSubPr>
                              <m:e>
                                <m:r>
                                  <a:rPr lang="ru-RU" sz="2400" i="1">
                                    <a:solidFill>
                                      <a:srgbClr val="000000"/>
                                    </a:solidFill>
                                    <a:latin typeface="Cambria Math" panose="02040503050406030204" pitchFamily="18" charset="0"/>
                                  </a:rPr>
                                  <m:t>𝑥</m:t>
                                </m:r>
                              </m:e>
                              <m:sub>
                                <m:r>
                                  <a:rPr lang="ru-RU" sz="2400" i="1">
                                    <a:solidFill>
                                      <a:srgbClr val="000000"/>
                                    </a:solidFill>
                                    <a:latin typeface="Cambria Math" panose="02040503050406030204" pitchFamily="18" charset="0"/>
                                  </a:rPr>
                                  <m:t>2</m:t>
                                </m:r>
                              </m:sub>
                            </m:sSub>
                            <m:r>
                              <a:rPr lang="ru-RU" sz="2400" i="1">
                                <a:solidFill>
                                  <a:srgbClr val="000000"/>
                                </a:solidFill>
                                <a:latin typeface="Cambria Math" panose="02040503050406030204" pitchFamily="18" charset="0"/>
                              </a:rPr>
                              <m:t>−</m:t>
                            </m:r>
                            <m:sSub>
                              <m:sSubPr>
                                <m:ctrlPr>
                                  <a:rPr lang="ru-RU" sz="2400" i="1">
                                    <a:solidFill>
                                      <a:srgbClr val="000000"/>
                                    </a:solidFill>
                                    <a:latin typeface="Cambria Math" panose="02040503050406030204" pitchFamily="18" charset="0"/>
                                  </a:rPr>
                                </m:ctrlPr>
                              </m:sSubPr>
                              <m:e>
                                <m:r>
                                  <a:rPr lang="ru-RU" sz="2400" i="1">
                                    <a:solidFill>
                                      <a:srgbClr val="000000"/>
                                    </a:solidFill>
                                    <a:latin typeface="Cambria Math" panose="02040503050406030204" pitchFamily="18" charset="0"/>
                                  </a:rPr>
                                  <m:t>𝑥</m:t>
                                </m:r>
                              </m:e>
                              <m:sub>
                                <m:r>
                                  <a:rPr lang="ru-RU" sz="2400" i="1">
                                    <a:solidFill>
                                      <a:srgbClr val="000000"/>
                                    </a:solidFill>
                                    <a:latin typeface="Cambria Math" panose="02040503050406030204" pitchFamily="18" charset="0"/>
                                  </a:rPr>
                                  <m:t>1</m:t>
                                </m:r>
                              </m:sub>
                            </m:sSub>
                            <m:r>
                              <a:rPr lang="ru-RU" sz="2400" i="1">
                                <a:solidFill>
                                  <a:srgbClr val="000000"/>
                                </a:solidFill>
                                <a:latin typeface="Cambria Math" panose="02040503050406030204" pitchFamily="18" charset="0"/>
                              </a:rPr>
                              <m:t>)</m:t>
                            </m:r>
                            <m:r>
                              <a:rPr lang="ru-RU" sz="2400" i="1">
                                <a:solidFill>
                                  <a:srgbClr val="000000"/>
                                </a:solidFill>
                                <a:latin typeface="Cambria Math" panose="02040503050406030204" pitchFamily="18" charset="0"/>
                              </a:rPr>
                              <m:t>𝑡</m:t>
                            </m:r>
                            <m:r>
                              <a:rPr lang="ru-RU" sz="2400" i="1">
                                <a:solidFill>
                                  <a:srgbClr val="000000"/>
                                </a:solidFill>
                                <a:latin typeface="Cambria Math" panose="02040503050406030204" pitchFamily="18" charset="0"/>
                              </a:rPr>
                              <m:t>,</m:t>
                            </m:r>
                          </m:e>
                          <m:e>
                            <m:r>
                              <a:rPr lang="ru-RU" sz="2400" i="1">
                                <a:solidFill>
                                  <a:srgbClr val="000000"/>
                                </a:solidFill>
                                <a:latin typeface="Cambria Math" panose="02040503050406030204" pitchFamily="18" charset="0"/>
                              </a:rPr>
                              <m:t>&amp;</m:t>
                            </m:r>
                            <m:r>
                              <a:rPr lang="ru-RU" sz="2400" i="1">
                                <a:solidFill>
                                  <a:srgbClr val="000000"/>
                                </a:solidFill>
                                <a:latin typeface="Cambria Math" panose="02040503050406030204" pitchFamily="18" charset="0"/>
                              </a:rPr>
                              <m:t>𝑦</m:t>
                            </m:r>
                            <m:r>
                              <a:rPr lang="ru-RU" sz="2400" i="1">
                                <a:solidFill>
                                  <a:srgbClr val="000000"/>
                                </a:solidFill>
                                <a:latin typeface="Cambria Math" panose="02040503050406030204" pitchFamily="18" charset="0"/>
                              </a:rPr>
                              <m:t>=</m:t>
                            </m:r>
                            <m:sSub>
                              <m:sSubPr>
                                <m:ctrlPr>
                                  <a:rPr lang="ru-RU" sz="2400" i="1">
                                    <a:solidFill>
                                      <a:srgbClr val="000000"/>
                                    </a:solidFill>
                                    <a:latin typeface="Cambria Math" panose="02040503050406030204" pitchFamily="18" charset="0"/>
                                  </a:rPr>
                                </m:ctrlPr>
                              </m:sSubPr>
                              <m:e>
                                <m:r>
                                  <a:rPr lang="ru-RU" sz="2400" i="1">
                                    <a:solidFill>
                                      <a:srgbClr val="000000"/>
                                    </a:solidFill>
                                    <a:latin typeface="Cambria Math" panose="02040503050406030204" pitchFamily="18" charset="0"/>
                                  </a:rPr>
                                  <m:t>𝑦</m:t>
                                </m:r>
                              </m:e>
                              <m:sub>
                                <m:r>
                                  <a:rPr lang="ru-RU" sz="2400" i="1">
                                    <a:solidFill>
                                      <a:srgbClr val="000000"/>
                                    </a:solidFill>
                                    <a:latin typeface="Cambria Math" panose="02040503050406030204" pitchFamily="18" charset="0"/>
                                  </a:rPr>
                                  <m:t>1</m:t>
                                </m:r>
                              </m:sub>
                            </m:sSub>
                            <m:r>
                              <a:rPr lang="ru-RU" sz="2400" i="1">
                                <a:solidFill>
                                  <a:srgbClr val="000000"/>
                                </a:solidFill>
                                <a:latin typeface="Cambria Math" panose="02040503050406030204" pitchFamily="18" charset="0"/>
                              </a:rPr>
                              <m:t>+(</m:t>
                            </m:r>
                            <m:sSub>
                              <m:sSubPr>
                                <m:ctrlPr>
                                  <a:rPr lang="ru-RU" sz="2400" i="1">
                                    <a:solidFill>
                                      <a:srgbClr val="000000"/>
                                    </a:solidFill>
                                    <a:latin typeface="Cambria Math" panose="02040503050406030204" pitchFamily="18" charset="0"/>
                                  </a:rPr>
                                </m:ctrlPr>
                              </m:sSubPr>
                              <m:e>
                                <m:r>
                                  <a:rPr lang="ru-RU" sz="2400" i="1">
                                    <a:solidFill>
                                      <a:srgbClr val="000000"/>
                                    </a:solidFill>
                                    <a:latin typeface="Cambria Math" panose="02040503050406030204" pitchFamily="18" charset="0"/>
                                  </a:rPr>
                                  <m:t>𝑦</m:t>
                                </m:r>
                              </m:e>
                              <m:sub>
                                <m:r>
                                  <a:rPr lang="ru-RU" sz="2400" i="1">
                                    <a:solidFill>
                                      <a:srgbClr val="000000"/>
                                    </a:solidFill>
                                    <a:latin typeface="Cambria Math" panose="02040503050406030204" pitchFamily="18" charset="0"/>
                                  </a:rPr>
                                  <m:t>2</m:t>
                                </m:r>
                              </m:sub>
                            </m:sSub>
                            <m:r>
                              <a:rPr lang="ru-RU" sz="2400" i="1">
                                <a:solidFill>
                                  <a:srgbClr val="000000"/>
                                </a:solidFill>
                                <a:latin typeface="Cambria Math" panose="02040503050406030204" pitchFamily="18" charset="0"/>
                              </a:rPr>
                              <m:t>−</m:t>
                            </m:r>
                            <m:sSub>
                              <m:sSubPr>
                                <m:ctrlPr>
                                  <a:rPr lang="ru-RU" sz="2400" i="1">
                                    <a:solidFill>
                                      <a:srgbClr val="000000"/>
                                    </a:solidFill>
                                    <a:latin typeface="Cambria Math" panose="02040503050406030204" pitchFamily="18" charset="0"/>
                                  </a:rPr>
                                </m:ctrlPr>
                              </m:sSubPr>
                              <m:e>
                                <m:r>
                                  <a:rPr lang="ru-RU" sz="2400" i="1">
                                    <a:solidFill>
                                      <a:srgbClr val="000000"/>
                                    </a:solidFill>
                                    <a:latin typeface="Cambria Math" panose="02040503050406030204" pitchFamily="18" charset="0"/>
                                  </a:rPr>
                                  <m:t>𝑦</m:t>
                                </m:r>
                              </m:e>
                              <m:sub>
                                <m:r>
                                  <a:rPr lang="ru-RU" sz="2400" i="1">
                                    <a:solidFill>
                                      <a:srgbClr val="000000"/>
                                    </a:solidFill>
                                    <a:latin typeface="Cambria Math" panose="02040503050406030204" pitchFamily="18" charset="0"/>
                                  </a:rPr>
                                  <m:t>1</m:t>
                                </m:r>
                              </m:sub>
                            </m:sSub>
                            <m:r>
                              <a:rPr lang="ru-RU" sz="2400" i="1">
                                <a:solidFill>
                                  <a:srgbClr val="000000"/>
                                </a:solidFill>
                                <a:latin typeface="Cambria Math" panose="02040503050406030204" pitchFamily="18" charset="0"/>
                              </a:rPr>
                              <m:t>)</m:t>
                            </m:r>
                            <m:r>
                              <a:rPr lang="ru-RU" sz="2400" i="1">
                                <a:solidFill>
                                  <a:srgbClr val="000000"/>
                                </a:solidFill>
                                <a:latin typeface="Cambria Math" panose="02040503050406030204" pitchFamily="18" charset="0"/>
                              </a:rPr>
                              <m:t>𝑡</m:t>
                            </m:r>
                            <m:r>
                              <a:rPr lang="ru-RU" sz="2400" i="1">
                                <a:solidFill>
                                  <a:srgbClr val="000000"/>
                                </a:solidFill>
                                <a:latin typeface="Cambria Math" panose="02040503050406030204" pitchFamily="18" charset="0"/>
                              </a:rPr>
                              <m:t>.</m:t>
                            </m:r>
                          </m:e>
                        </m:eqArr>
                      </m:e>
                    </m:d>
                  </m:oMath>
                </a14:m>
                <a:endParaRPr lang="ru-RU" altLang="ru-RU" sz="2400" dirty="0">
                  <a:solidFill>
                    <a:srgbClr val="FF3300"/>
                  </a:solidFill>
                  <a:latin typeface="Times New Roman" panose="02020603050405020304" pitchFamily="18" charset="0"/>
                  <a:cs typeface="Times New Roman" panose="02020603050405020304" pitchFamily="18" charset="0"/>
                </a:endParaRPr>
              </a:p>
            </p:txBody>
          </p:sp>
        </mc:Choice>
        <mc:Fallback xmlns="">
          <p:sp>
            <p:nvSpPr>
              <p:cNvPr id="557064" name="Text Box 8">
                <a:extLst>
                  <a:ext uri="{FF2B5EF4-FFF2-40B4-BE49-F238E27FC236}">
                    <a16:creationId xmlns:a16="http://schemas.microsoft.com/office/drawing/2014/main" id="{527CDB4D-4109-F52A-0908-B0D45F7E29FE}"/>
                  </a:ext>
                </a:extLst>
              </p:cNvPr>
              <p:cNvSpPr txBox="1">
                <a:spLocks noRot="1" noChangeAspect="1" noMove="1" noResize="1" noEditPoints="1" noAdjustHandles="1" noChangeArrowheads="1" noChangeShapeType="1" noTextEdit="1"/>
              </p:cNvSpPr>
              <p:nvPr/>
            </p:nvSpPr>
            <p:spPr bwMode="auto">
              <a:xfrm>
                <a:off x="2780777" y="5094963"/>
                <a:ext cx="4258849" cy="916148"/>
              </a:xfrm>
              <a:prstGeom prst="rect">
                <a:avLst/>
              </a:prstGeom>
              <a:blipFill>
                <a:blip r:embed="rId5"/>
                <a:stretch>
                  <a:fillRect l="-21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4044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7064">
                                            <p:txEl>
                                              <p:pRg st="0" end="0"/>
                                            </p:txEl>
                                          </p:spTgt>
                                        </p:tgtEl>
                                        <p:attrNameLst>
                                          <p:attrName>style.visibility</p:attrName>
                                        </p:attrNameLst>
                                      </p:cBhvr>
                                      <p:to>
                                        <p:strVal val="visible"/>
                                      </p:to>
                                    </p:set>
                                    <p:animEffect transition="in" filter="wipe(up)">
                                      <p:cBhvr>
                                        <p:cTn id="7" dur="500"/>
                                        <p:tgtEl>
                                          <p:spTgt spid="5570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6" name="Rectangle 4">
            <a:extLst>
              <a:ext uri="{FF2B5EF4-FFF2-40B4-BE49-F238E27FC236}">
                <a16:creationId xmlns:a16="http://schemas.microsoft.com/office/drawing/2014/main" id="{BA55D073-8998-492B-9ED9-9B81874528CD}"/>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520197" name="Rectangle 5">
            <a:extLst>
              <a:ext uri="{FF2B5EF4-FFF2-40B4-BE49-F238E27FC236}">
                <a16:creationId xmlns:a16="http://schemas.microsoft.com/office/drawing/2014/main" id="{AF0334A1-F3E7-4837-9877-8EBCE5EAC8F1}"/>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mc:AlternateContent xmlns:mc="http://schemas.openxmlformats.org/markup-compatibility/2006" xmlns:a14="http://schemas.microsoft.com/office/drawing/2010/main">
        <mc:Choice Requires="a14">
          <p:sp>
            <p:nvSpPr>
              <p:cNvPr id="9" name="Text Box 3">
                <a:extLst>
                  <a:ext uri="{FF2B5EF4-FFF2-40B4-BE49-F238E27FC236}">
                    <a16:creationId xmlns:a16="http://schemas.microsoft.com/office/drawing/2014/main" id="{1BD4FC45-4D8C-44BD-8E7E-3BD627B0CD4B}"/>
                  </a:ext>
                </a:extLst>
              </p:cNvPr>
              <p:cNvSpPr txBox="1">
                <a:spLocks noChangeArrowheads="1"/>
              </p:cNvSpPr>
              <p:nvPr/>
            </p:nvSpPr>
            <p:spPr bwMode="auto">
              <a:xfrm>
                <a:off x="0" y="622404"/>
                <a:ext cx="12192000" cy="239347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altLang="ru-RU" dirty="0"/>
                  <a:t>	</a:t>
                </a:r>
                <a:r>
                  <a:rPr lang="ru-RU" altLang="ru-RU" sz="2400" dirty="0">
                    <a:latin typeface="Times New Roman" panose="02020603050405020304" pitchFamily="18" charset="0"/>
                    <a:cs typeface="Times New Roman" panose="02020603050405020304" pitchFamily="18" charset="0"/>
                  </a:rPr>
                  <a:t>Найдём выражение для скорости прямолинейного движения точки.</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Будем считать параметр </a:t>
                </a:r>
                <a:r>
                  <a:rPr lang="en-US" altLang="ru-RU" sz="2400" i="1" dirty="0">
                    <a:latin typeface="Times New Roman" panose="02020603050405020304" pitchFamily="18" charset="0"/>
                    <a:cs typeface="Times New Roman" panose="02020603050405020304" pitchFamily="18" charset="0"/>
                  </a:rPr>
                  <a:t>t </a:t>
                </a:r>
                <a:r>
                  <a:rPr lang="ru-RU" altLang="ru-RU" sz="2400" dirty="0">
                    <a:latin typeface="Times New Roman" panose="02020603050405020304" pitchFamily="18" charset="0"/>
                    <a:cs typeface="Times New Roman" panose="02020603050405020304" pitchFamily="18" charset="0"/>
                  </a:rPr>
                  <a:t>временем, а уравнения </a:t>
                </a:r>
                <a14:m>
                  <m:oMath xmlns:m="http://schemas.openxmlformats.org/officeDocument/2006/math">
                    <m:d>
                      <m:dPr>
                        <m:begChr m:val="{"/>
                        <m:endChr m:val=""/>
                        <m:ctrlPr>
                          <a:rPr lang="en-US" altLang="ru-RU" sz="2400" i="1">
                            <a:latin typeface="Cambria Math" panose="02040503050406030204" pitchFamily="18" charset="0"/>
                            <a:cs typeface="Times New Roman" panose="02020603050405020304" pitchFamily="18" charset="0"/>
                          </a:rPr>
                        </m:ctrlPr>
                      </m:dPr>
                      <m:e>
                        <m:eqArr>
                          <m:eqArrPr>
                            <m:ctrlPr>
                              <a:rPr lang="en-US" altLang="ru-RU" sz="2400" i="1">
                                <a:latin typeface="Cambria Math" panose="02040503050406030204" pitchFamily="18" charset="0"/>
                                <a:cs typeface="Times New Roman" panose="02020603050405020304" pitchFamily="18" charset="0"/>
                              </a:rPr>
                            </m:ctrlPr>
                          </m:eqArrPr>
                          <m:e>
                            <m:r>
                              <a:rPr lang="en-US" altLang="ru-RU" sz="2400" i="1">
                                <a:latin typeface="Cambria Math" panose="02040503050406030204" pitchFamily="18" charset="0"/>
                                <a:cs typeface="Times New Roman" panose="02020603050405020304" pitchFamily="18" charset="0"/>
                              </a:rPr>
                              <m:t>𝑥</m:t>
                            </m:r>
                            <m:r>
                              <a:rPr lang="en-US" altLang="ru-RU" sz="2400" i="1">
                                <a:latin typeface="Cambria Math" panose="02040503050406030204" pitchFamily="18" charset="0"/>
                                <a:cs typeface="Times New Roman" panose="02020603050405020304" pitchFamily="18" charset="0"/>
                              </a:rPr>
                              <m:t>=</m:t>
                            </m:r>
                            <m:sSub>
                              <m:sSubPr>
                                <m:ctrlPr>
                                  <a:rPr lang="en-US" altLang="ru-RU" sz="2400" i="1">
                                    <a:latin typeface="Cambria Math" panose="02040503050406030204" pitchFamily="18" charset="0"/>
                                    <a:cs typeface="Times New Roman" panose="02020603050405020304" pitchFamily="18" charset="0"/>
                                  </a:rPr>
                                </m:ctrlPr>
                              </m:sSubPr>
                              <m:e>
                                <m:r>
                                  <a:rPr lang="en-US" altLang="ru-RU" sz="2400" i="1">
                                    <a:latin typeface="Cambria Math" panose="02040503050406030204" pitchFamily="18" charset="0"/>
                                    <a:cs typeface="Times New Roman" panose="02020603050405020304" pitchFamily="18" charset="0"/>
                                  </a:rPr>
                                  <m:t>𝑥</m:t>
                                </m:r>
                              </m:e>
                              <m:sub>
                                <m:r>
                                  <a:rPr lang="en-US" altLang="ru-RU" sz="2400" i="1">
                                    <a:latin typeface="Cambria Math" panose="02040503050406030204" pitchFamily="18" charset="0"/>
                                    <a:cs typeface="Times New Roman" panose="02020603050405020304" pitchFamily="18" charset="0"/>
                                  </a:rPr>
                                  <m:t>0</m:t>
                                </m:r>
                              </m:sub>
                            </m:sSub>
                            <m:r>
                              <a:rPr lang="en-US" altLang="ru-RU" sz="2400" i="1">
                                <a:latin typeface="Cambria Math" panose="02040503050406030204" pitchFamily="18" charset="0"/>
                                <a:cs typeface="Times New Roman" panose="02020603050405020304" pitchFamily="18" charset="0"/>
                              </a:rPr>
                              <m:t>+</m:t>
                            </m:r>
                            <m:r>
                              <a:rPr lang="en-US" altLang="ru-RU" sz="2400" i="1">
                                <a:latin typeface="Cambria Math" panose="02040503050406030204" pitchFamily="18" charset="0"/>
                                <a:cs typeface="Times New Roman" panose="02020603050405020304" pitchFamily="18" charset="0"/>
                              </a:rPr>
                              <m:t>𝑎𝑡</m:t>
                            </m:r>
                            <m:r>
                              <a:rPr lang="en-US" altLang="ru-RU" sz="2400" i="1">
                                <a:latin typeface="Cambria Math" panose="02040503050406030204" pitchFamily="18" charset="0"/>
                                <a:cs typeface="Times New Roman" panose="02020603050405020304" pitchFamily="18" charset="0"/>
                              </a:rPr>
                              <m:t>,</m:t>
                            </m:r>
                          </m:e>
                          <m:e>
                            <m:r>
                              <a:rPr lang="en-US" altLang="ru-RU" sz="2400" i="1">
                                <a:latin typeface="Cambria Math" panose="02040503050406030204" pitchFamily="18" charset="0"/>
                                <a:cs typeface="Times New Roman" panose="02020603050405020304" pitchFamily="18" charset="0"/>
                              </a:rPr>
                              <m:t>𝑦</m:t>
                            </m:r>
                            <m:r>
                              <a:rPr lang="en-US" altLang="ru-RU" sz="2400" i="1">
                                <a:latin typeface="Cambria Math" panose="02040503050406030204" pitchFamily="18" charset="0"/>
                                <a:cs typeface="Times New Roman" panose="02020603050405020304" pitchFamily="18" charset="0"/>
                              </a:rPr>
                              <m:t>=</m:t>
                            </m:r>
                            <m:sSub>
                              <m:sSubPr>
                                <m:ctrlPr>
                                  <a:rPr lang="en-US" altLang="ru-RU" sz="2400" i="1">
                                    <a:latin typeface="Cambria Math" panose="02040503050406030204" pitchFamily="18" charset="0"/>
                                    <a:cs typeface="Times New Roman" panose="02020603050405020304" pitchFamily="18" charset="0"/>
                                  </a:rPr>
                                </m:ctrlPr>
                              </m:sSubPr>
                              <m:e>
                                <m:r>
                                  <a:rPr lang="en-US" altLang="ru-RU" sz="2400" i="1">
                                    <a:latin typeface="Cambria Math" panose="02040503050406030204" pitchFamily="18" charset="0"/>
                                    <a:cs typeface="Times New Roman" panose="02020603050405020304" pitchFamily="18" charset="0"/>
                                  </a:rPr>
                                  <m:t>𝑦</m:t>
                                </m:r>
                              </m:e>
                              <m:sub>
                                <m:r>
                                  <a:rPr lang="en-US" altLang="ru-RU" sz="2400" i="1">
                                    <a:latin typeface="Cambria Math" panose="02040503050406030204" pitchFamily="18" charset="0"/>
                                    <a:cs typeface="Times New Roman" panose="02020603050405020304" pitchFamily="18" charset="0"/>
                                  </a:rPr>
                                  <m:t>0</m:t>
                                </m:r>
                              </m:sub>
                            </m:sSub>
                            <m:r>
                              <a:rPr lang="en-US" altLang="ru-RU" sz="2400" i="1">
                                <a:latin typeface="Cambria Math" panose="02040503050406030204" pitchFamily="18" charset="0"/>
                                <a:cs typeface="Times New Roman" panose="02020603050405020304" pitchFamily="18" charset="0"/>
                              </a:rPr>
                              <m:t>+</m:t>
                            </m:r>
                            <m:r>
                              <a:rPr lang="en-US" altLang="ru-RU" sz="2400" i="1">
                                <a:latin typeface="Cambria Math" panose="02040503050406030204" pitchFamily="18" charset="0"/>
                                <a:cs typeface="Times New Roman" panose="02020603050405020304" pitchFamily="18" charset="0"/>
                              </a:rPr>
                              <m:t>𝑏𝑡</m:t>
                            </m:r>
                            <m:r>
                              <a:rPr lang="en-US" altLang="ru-RU" sz="2400" i="1">
                                <a:latin typeface="Cambria Math" panose="02040503050406030204" pitchFamily="18" charset="0"/>
                                <a:cs typeface="Times New Roman" panose="02020603050405020304" pitchFamily="18" charset="0"/>
                              </a:rPr>
                              <m:t>.</m:t>
                            </m:r>
                          </m:e>
                        </m:eqArr>
                      </m:e>
                    </m:d>
                  </m:oMath>
                </a14:m>
                <a:r>
                  <a:rPr lang="ru-RU" altLang="ru-RU" sz="2400" dirty="0">
                    <a:latin typeface="Times New Roman" panose="02020603050405020304" pitchFamily="18" charset="0"/>
                    <a:cs typeface="Times New Roman" panose="02020603050405020304" pitchFamily="18" charset="0"/>
                  </a:rPr>
                  <a:t>, задающими прямолинейное движение точки. </a:t>
                </a:r>
              </a:p>
              <a:p>
                <a:pPr algn="just"/>
                <a:r>
                  <a:rPr lang="ru-RU" altLang="ru-RU" sz="2400" dirty="0">
                    <a:latin typeface="Times New Roman" panose="02020603050405020304" pitchFamily="18" charset="0"/>
                    <a:cs typeface="Times New Roman" panose="02020603050405020304" pitchFamily="18" charset="0"/>
                  </a:rPr>
                  <a:t>	За время от </a:t>
                </a:r>
                <a:r>
                  <a:rPr lang="en-US" altLang="ru-RU" sz="2400" i="1" dirty="0">
                    <a:latin typeface="Times New Roman" panose="02020603050405020304" pitchFamily="18" charset="0"/>
                    <a:cs typeface="Times New Roman" panose="02020603050405020304" pitchFamily="18" charset="0"/>
                  </a:rPr>
                  <a:t>t</a:t>
                </a:r>
                <a:r>
                  <a:rPr lang="en-US" altLang="ru-RU" sz="2400" baseline="-25000" dirty="0">
                    <a:latin typeface="Times New Roman" panose="02020603050405020304" pitchFamily="18" charset="0"/>
                    <a:cs typeface="Times New Roman" panose="02020603050405020304" pitchFamily="18" charset="0"/>
                  </a:rPr>
                  <a:t>1</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до </a:t>
                </a:r>
                <a:r>
                  <a:rPr lang="en-US" altLang="ru-RU" sz="2400" i="1" dirty="0">
                    <a:latin typeface="Times New Roman" panose="02020603050405020304" pitchFamily="18" charset="0"/>
                    <a:cs typeface="Times New Roman" panose="02020603050405020304" pitchFamily="18" charset="0"/>
                  </a:rPr>
                  <a:t>t</a:t>
                </a:r>
                <a:r>
                  <a:rPr lang="en-US" altLang="ru-RU" sz="2400" baseline="-25000" dirty="0">
                    <a:latin typeface="Times New Roman" panose="02020603050405020304" pitchFamily="18" charset="0"/>
                    <a:cs typeface="Times New Roman" panose="02020603050405020304" pitchFamily="18" charset="0"/>
                  </a:rPr>
                  <a:t>2</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точка пройдёт путь от точки </a:t>
                </a:r>
                <a:r>
                  <a:rPr lang="en-US" altLang="ru-RU" sz="2400" i="1" dirty="0">
                    <a:latin typeface="Times New Roman" panose="02020603050405020304" pitchFamily="18" charset="0"/>
                    <a:cs typeface="Times New Roman" panose="02020603050405020304" pitchFamily="18" charset="0"/>
                  </a:rPr>
                  <a:t>A</a:t>
                </a:r>
                <a:r>
                  <a:rPr lang="en-US" altLang="ru-RU" sz="2400" baseline="-25000" dirty="0">
                    <a:latin typeface="Times New Roman" panose="02020603050405020304" pitchFamily="18" charset="0"/>
                    <a:cs typeface="Times New Roman" panose="02020603050405020304" pitchFamily="18" charset="0"/>
                  </a:rPr>
                  <a:t>1</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x</a:t>
                </a:r>
                <a:r>
                  <a:rPr lang="en-US" altLang="ru-RU" sz="2400" baseline="-25000" dirty="0">
                    <a:latin typeface="Times New Roman" panose="02020603050405020304" pitchFamily="18" charset="0"/>
                    <a:cs typeface="Times New Roman" panose="02020603050405020304" pitchFamily="18" charset="0"/>
                  </a:rPr>
                  <a:t>0</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at</a:t>
                </a:r>
                <a:r>
                  <a:rPr lang="en-US" altLang="ru-RU" sz="2400" baseline="-25000" dirty="0">
                    <a:latin typeface="Times New Roman" panose="02020603050405020304" pitchFamily="18" charset="0"/>
                    <a:cs typeface="Times New Roman" panose="02020603050405020304" pitchFamily="18" charset="0"/>
                  </a:rPr>
                  <a:t>1</a:t>
                </a:r>
                <a:r>
                  <a:rPr lang="en-US" altLang="ru-RU" sz="2400" dirty="0">
                    <a:latin typeface="Times New Roman" panose="02020603050405020304" pitchFamily="18" charset="0"/>
                    <a:cs typeface="Times New Roman" panose="02020603050405020304" pitchFamily="18" charset="0"/>
                  </a:rPr>
                  <a:t>,  </a:t>
                </a:r>
                <a:r>
                  <a:rPr lang="en-US" altLang="ru-RU" sz="2400" i="1" dirty="0">
                    <a:latin typeface="Times New Roman" panose="02020603050405020304" pitchFamily="18" charset="0"/>
                    <a:cs typeface="Times New Roman" panose="02020603050405020304" pitchFamily="18" charset="0"/>
                  </a:rPr>
                  <a:t>y</a:t>
                </a:r>
                <a:r>
                  <a:rPr lang="en-US" altLang="ru-RU" sz="2400" baseline="-25000" dirty="0">
                    <a:latin typeface="Times New Roman" panose="02020603050405020304" pitchFamily="18" charset="0"/>
                    <a:cs typeface="Times New Roman" panose="02020603050405020304" pitchFamily="18" charset="0"/>
                  </a:rPr>
                  <a:t>0</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bt</a:t>
                </a:r>
                <a:r>
                  <a:rPr lang="en-US" altLang="ru-RU" sz="2400" baseline="-25000" dirty="0">
                    <a:latin typeface="Times New Roman" panose="02020603050405020304" pitchFamily="18" charset="0"/>
                    <a:cs typeface="Times New Roman" panose="02020603050405020304" pitchFamily="18" charset="0"/>
                  </a:rPr>
                  <a:t>2</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до точки </a:t>
                </a:r>
                <a:r>
                  <a:rPr lang="en-US" altLang="ru-RU" sz="2400" i="1" dirty="0">
                    <a:latin typeface="Times New Roman" panose="02020603050405020304" pitchFamily="18" charset="0"/>
                    <a:cs typeface="Times New Roman" panose="02020603050405020304" pitchFamily="18" charset="0"/>
                  </a:rPr>
                  <a:t>A</a:t>
                </a:r>
                <a:r>
                  <a:rPr lang="ru-RU" altLang="ru-RU" sz="2400" baseline="-25000" dirty="0">
                    <a:latin typeface="Times New Roman" panose="02020603050405020304" pitchFamily="18" charset="0"/>
                    <a:cs typeface="Times New Roman" panose="02020603050405020304" pitchFamily="18" charset="0"/>
                  </a:rPr>
                  <a:t>2</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x</a:t>
                </a:r>
                <a:r>
                  <a:rPr lang="en-US" altLang="ru-RU" sz="2400" baseline="-25000" dirty="0">
                    <a:latin typeface="Times New Roman" panose="02020603050405020304" pitchFamily="18" charset="0"/>
                    <a:cs typeface="Times New Roman" panose="02020603050405020304" pitchFamily="18" charset="0"/>
                  </a:rPr>
                  <a:t>0</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at</a:t>
                </a:r>
                <a:r>
                  <a:rPr lang="ru-RU" altLang="ru-RU" sz="2400" baseline="-25000" dirty="0">
                    <a:latin typeface="Times New Roman" panose="02020603050405020304" pitchFamily="18" charset="0"/>
                    <a:cs typeface="Times New Roman" panose="02020603050405020304" pitchFamily="18" charset="0"/>
                  </a:rPr>
                  <a:t>2</a:t>
                </a:r>
                <a:r>
                  <a:rPr lang="en-US" altLang="ru-RU" sz="2400" dirty="0">
                    <a:latin typeface="Times New Roman" panose="02020603050405020304" pitchFamily="18" charset="0"/>
                    <a:cs typeface="Times New Roman" panose="02020603050405020304" pitchFamily="18" charset="0"/>
                  </a:rPr>
                  <a:t>,  </a:t>
                </a:r>
                <a:r>
                  <a:rPr lang="en-US" altLang="ru-RU" sz="2400" i="1" dirty="0">
                    <a:latin typeface="Times New Roman" panose="02020603050405020304" pitchFamily="18" charset="0"/>
                    <a:cs typeface="Times New Roman" panose="02020603050405020304" pitchFamily="18" charset="0"/>
                  </a:rPr>
                  <a:t>y</a:t>
                </a:r>
                <a:r>
                  <a:rPr lang="en-US" altLang="ru-RU" sz="2400" baseline="-25000" dirty="0">
                    <a:latin typeface="Times New Roman" panose="02020603050405020304" pitchFamily="18" charset="0"/>
                    <a:cs typeface="Times New Roman" panose="02020603050405020304" pitchFamily="18" charset="0"/>
                  </a:rPr>
                  <a:t>0</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bt</a:t>
                </a:r>
                <a:r>
                  <a:rPr lang="ru-RU" altLang="ru-RU" sz="2400" baseline="-25000" dirty="0">
                    <a:latin typeface="Times New Roman" panose="02020603050405020304" pitchFamily="18" charset="0"/>
                    <a:cs typeface="Times New Roman" panose="02020603050405020304" pitchFamily="18" charset="0"/>
                  </a:rPr>
                  <a:t>2</a:t>
                </a:r>
                <a:r>
                  <a:rPr lang="en-US" altLang="ru-RU" sz="2400" dirty="0">
                    <a:latin typeface="Times New Roman" panose="02020603050405020304" pitchFamily="18" charset="0"/>
                    <a:cs typeface="Times New Roman" panose="02020603050405020304" pitchFamily="18" charset="0"/>
                  </a:rPr>
                  <a:t>)</a:t>
                </a:r>
                <a:r>
                  <a:rPr lang="ru-RU" altLang="ru-RU" sz="2400" dirty="0">
                    <a:latin typeface="Times New Roman" panose="02020603050405020304" pitchFamily="18" charset="0"/>
                    <a:cs typeface="Times New Roman" panose="02020603050405020304" pitchFamily="18" charset="0"/>
                  </a:rPr>
                  <a:t>. </a:t>
                </a:r>
              </a:p>
            </p:txBody>
          </p:sp>
        </mc:Choice>
        <mc:Fallback xmlns="">
          <p:sp>
            <p:nvSpPr>
              <p:cNvPr id="9" name="Text Box 3">
                <a:extLst>
                  <a:ext uri="{FF2B5EF4-FFF2-40B4-BE49-F238E27FC236}">
                    <a16:creationId xmlns:a16="http://schemas.microsoft.com/office/drawing/2014/main" id="{1BD4FC45-4D8C-44BD-8E7E-3BD627B0CD4B}"/>
                  </a:ext>
                </a:extLst>
              </p:cNvPr>
              <p:cNvSpPr txBox="1">
                <a:spLocks noRot="1" noChangeAspect="1" noMove="1" noResize="1" noEditPoints="1" noAdjustHandles="1" noChangeArrowheads="1" noChangeShapeType="1" noTextEdit="1"/>
              </p:cNvSpPr>
              <p:nvPr/>
            </p:nvSpPr>
            <p:spPr bwMode="auto">
              <a:xfrm>
                <a:off x="0" y="622404"/>
                <a:ext cx="12192000" cy="2393476"/>
              </a:xfrm>
              <a:prstGeom prst="rect">
                <a:avLst/>
              </a:prstGeom>
              <a:blipFill>
                <a:blip r:embed="rId3"/>
                <a:stretch>
                  <a:fillRect l="-750" t="-2036" r="-750" b="-483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5" name="Рисунок 4">
            <a:extLst>
              <a:ext uri="{FF2B5EF4-FFF2-40B4-BE49-F238E27FC236}">
                <a16:creationId xmlns:a16="http://schemas.microsoft.com/office/drawing/2014/main" id="{AE08026D-BEAF-4EA2-94CF-3CEA530ED95F}"/>
              </a:ext>
            </a:extLst>
          </p:cNvPr>
          <p:cNvPicPr>
            <a:picLocks noChangeAspect="1"/>
          </p:cNvPicPr>
          <p:nvPr/>
        </p:nvPicPr>
        <p:blipFill>
          <a:blip r:embed="rId4"/>
          <a:stretch>
            <a:fillRect/>
          </a:stretch>
        </p:blipFill>
        <p:spPr>
          <a:xfrm>
            <a:off x="303166" y="3104255"/>
            <a:ext cx="2823252" cy="2271220"/>
          </a:xfrm>
          <a:prstGeom prst="rect">
            <a:avLst/>
          </a:prstGeom>
        </p:spPr>
      </p:pic>
      <mc:AlternateContent xmlns:mc="http://schemas.openxmlformats.org/markup-compatibility/2006" xmlns:a14="http://schemas.microsoft.com/office/drawing/2010/main">
        <mc:Choice Requires="a14">
          <p:sp>
            <p:nvSpPr>
              <p:cNvPr id="12" name="Text Box 3">
                <a:extLst>
                  <a:ext uri="{FF2B5EF4-FFF2-40B4-BE49-F238E27FC236}">
                    <a16:creationId xmlns:a16="http://schemas.microsoft.com/office/drawing/2014/main" id="{5878A728-2599-47C6-9F4C-5AC05AEC32BA}"/>
                  </a:ext>
                </a:extLst>
              </p:cNvPr>
              <p:cNvSpPr txBox="1">
                <a:spLocks noChangeArrowheads="1"/>
              </p:cNvSpPr>
              <p:nvPr/>
            </p:nvSpPr>
            <p:spPr bwMode="auto">
              <a:xfrm>
                <a:off x="3174043" y="3014280"/>
                <a:ext cx="8922707" cy="23085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altLang="ru-RU" dirty="0"/>
                  <a:t>	</a:t>
                </a:r>
                <a:r>
                  <a:rPr lang="ru-RU" altLang="ru-RU" sz="2400" dirty="0">
                    <a:latin typeface="Times New Roman" panose="02020603050405020304" pitchFamily="18" charset="0"/>
                    <a:cs typeface="Times New Roman" panose="02020603050405020304" pitchFamily="18" charset="0"/>
                  </a:rPr>
                  <a:t>Вектор перемещения </a:t>
                </a:r>
                <a14:m>
                  <m:oMath xmlns:m="http://schemas.openxmlformats.org/officeDocument/2006/math">
                    <m:acc>
                      <m:accPr>
                        <m:chr m:val="⃗"/>
                        <m:ctrlPr>
                          <a:rPr lang="ru-RU" altLang="ru-RU" sz="2400" i="1">
                            <a:latin typeface="Cambria Math" panose="02040503050406030204" pitchFamily="18" charset="0"/>
                          </a:rPr>
                        </m:ctrlPr>
                      </m:accPr>
                      <m:e>
                        <m:r>
                          <a:rPr lang="en-US" altLang="ru-RU" sz="2400" i="1">
                            <a:latin typeface="Cambria Math" panose="02040503050406030204" pitchFamily="18" charset="0"/>
                            <a:ea typeface="Cambria Math" panose="02040503050406030204" pitchFamily="18" charset="0"/>
                          </a:rPr>
                          <m:t>∆</m:t>
                        </m:r>
                        <m:r>
                          <a:rPr lang="en-US" altLang="ru-RU" sz="2400" i="1">
                            <a:latin typeface="Cambria Math" panose="02040503050406030204" pitchFamily="18" charset="0"/>
                            <a:ea typeface="Cambria Math" panose="02040503050406030204" pitchFamily="18" charset="0"/>
                          </a:rPr>
                          <m:t>𝑠</m:t>
                        </m:r>
                      </m:e>
                    </m:acc>
                    <m:r>
                      <a:rPr lang="en-US" altLang="ru-RU" sz="2400" i="1">
                        <a:latin typeface="Cambria Math" panose="02040503050406030204" pitchFamily="18" charset="0"/>
                      </a:rPr>
                      <m:t> </m:t>
                    </m:r>
                  </m:oMath>
                </a14:m>
                <a:r>
                  <a:rPr lang="ru-RU" altLang="ru-RU" sz="2400" dirty="0">
                    <a:latin typeface="Times New Roman" panose="02020603050405020304" pitchFamily="18" charset="0"/>
                    <a:cs typeface="Times New Roman" panose="02020603050405020304" pitchFamily="18" charset="0"/>
                  </a:rPr>
                  <a:t>будет</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равен </a:t>
                </a:r>
                <a14:m>
                  <m:oMath xmlns:m="http://schemas.openxmlformats.org/officeDocument/2006/math">
                    <m:acc>
                      <m:accPr>
                        <m:chr m:val="⃗"/>
                        <m:ctrlPr>
                          <a:rPr lang="ru-RU" altLang="ru-RU" sz="2400" i="1">
                            <a:latin typeface="Cambria Math" panose="02040503050406030204" pitchFamily="18" charset="0"/>
                          </a:rPr>
                        </m:ctrlPr>
                      </m:accPr>
                      <m:e>
                        <m:sSub>
                          <m:sSubPr>
                            <m:ctrlPr>
                              <a:rPr lang="ru-RU" altLang="ru-RU" sz="2400" i="1">
                                <a:latin typeface="Cambria Math" panose="02040503050406030204" pitchFamily="18" charset="0"/>
                              </a:rPr>
                            </m:ctrlPr>
                          </m:sSubPr>
                          <m:e>
                            <m:r>
                              <a:rPr lang="en-US" altLang="ru-RU" sz="2400" i="1">
                                <a:latin typeface="Cambria Math" panose="02040503050406030204" pitchFamily="18" charset="0"/>
                              </a:rPr>
                              <m:t>𝐴</m:t>
                            </m:r>
                          </m:e>
                          <m:sub>
                            <m:r>
                              <a:rPr lang="en-US" altLang="ru-RU" sz="2400" i="1">
                                <a:latin typeface="Cambria Math" panose="02040503050406030204" pitchFamily="18" charset="0"/>
                              </a:rPr>
                              <m:t>1</m:t>
                            </m:r>
                          </m:sub>
                        </m:sSub>
                        <m:sSub>
                          <m:sSubPr>
                            <m:ctrlPr>
                              <a:rPr lang="ru-RU" altLang="ru-RU" sz="2400" i="1">
                                <a:latin typeface="Cambria Math" panose="02040503050406030204" pitchFamily="18" charset="0"/>
                              </a:rPr>
                            </m:ctrlPr>
                          </m:sSubPr>
                          <m:e>
                            <m:r>
                              <a:rPr lang="en-US" altLang="ru-RU" sz="2400" i="1">
                                <a:latin typeface="Cambria Math" panose="02040503050406030204" pitchFamily="18" charset="0"/>
                              </a:rPr>
                              <m:t>𝐴</m:t>
                            </m:r>
                          </m:e>
                          <m:sub>
                            <m:r>
                              <a:rPr lang="en-US" altLang="ru-RU" sz="2400" i="1">
                                <a:latin typeface="Cambria Math" panose="02040503050406030204" pitchFamily="18" charset="0"/>
                              </a:rPr>
                              <m:t>2</m:t>
                            </m:r>
                          </m:sub>
                        </m:sSub>
                      </m:e>
                    </m:acc>
                  </m:oMath>
                </a14:m>
                <a:r>
                  <a:rPr lang="ru-RU" altLang="ru-RU" sz="2400" dirty="0">
                    <a:latin typeface="Times New Roman" panose="02020603050405020304" pitchFamily="18" charset="0"/>
                    <a:cs typeface="Times New Roman" panose="02020603050405020304" pitchFamily="18" charset="0"/>
                  </a:rPr>
                  <a:t>. Он имеет координаты (</a:t>
                </a:r>
                <a:r>
                  <a:rPr lang="en-US" altLang="ru-RU" sz="2400" i="1" dirty="0">
                    <a:latin typeface="Times New Roman" panose="02020603050405020304" pitchFamily="18" charset="0"/>
                    <a:cs typeface="Times New Roman" panose="02020603050405020304" pitchFamily="18" charset="0"/>
                  </a:rPr>
                  <a:t>a</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t</a:t>
                </a:r>
                <a:r>
                  <a:rPr lang="en-US" altLang="ru-RU" sz="2400" baseline="-25000" dirty="0">
                    <a:latin typeface="Times New Roman" panose="02020603050405020304" pitchFamily="18" charset="0"/>
                    <a:cs typeface="Times New Roman" panose="02020603050405020304" pitchFamily="18" charset="0"/>
                  </a:rPr>
                  <a:t>2</a:t>
                </a:r>
                <a:r>
                  <a:rPr lang="en-US"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t</a:t>
                </a:r>
                <a:r>
                  <a:rPr lang="en-US" altLang="ru-RU" sz="2400" baseline="-25000" dirty="0">
                    <a:latin typeface="Times New Roman" panose="02020603050405020304" pitchFamily="18" charset="0"/>
                    <a:cs typeface="Times New Roman" panose="02020603050405020304" pitchFamily="18" charset="0"/>
                  </a:rPr>
                  <a:t>1</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 b</a:t>
                </a:r>
                <a:r>
                  <a:rPr lang="en-US"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t</a:t>
                </a:r>
                <a:r>
                  <a:rPr lang="en-US" altLang="ru-RU" sz="2400" baseline="-25000" dirty="0">
                    <a:latin typeface="Times New Roman" panose="02020603050405020304" pitchFamily="18" charset="0"/>
                    <a:cs typeface="Times New Roman" panose="02020603050405020304" pitchFamily="18" charset="0"/>
                  </a:rPr>
                  <a:t>2</a:t>
                </a:r>
                <a:r>
                  <a:rPr lang="en-US"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t</a:t>
                </a:r>
                <a:r>
                  <a:rPr lang="en-US" altLang="ru-RU" sz="2400" baseline="-25000" dirty="0">
                    <a:latin typeface="Times New Roman" panose="02020603050405020304" pitchFamily="18" charset="0"/>
                    <a:cs typeface="Times New Roman" panose="02020603050405020304" pitchFamily="18" charset="0"/>
                  </a:rPr>
                  <a:t>1</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Разделив его на приращение времени </a:t>
                </a:r>
                <a14:m>
                  <m:oMath xmlns:m="http://schemas.openxmlformats.org/officeDocument/2006/math">
                    <m:r>
                      <a:rPr lang="en-US" altLang="ru-RU" sz="2400" i="1">
                        <a:latin typeface="Cambria Math" panose="02040503050406030204" pitchFamily="18" charset="0"/>
                        <a:ea typeface="Cambria Math" panose="02040503050406030204" pitchFamily="18" charset="0"/>
                      </a:rPr>
                      <m:t>∆</m:t>
                    </m:r>
                    <m:r>
                      <a:rPr lang="en-US" altLang="ru-RU" sz="2400" i="1">
                        <a:latin typeface="Cambria Math" panose="02040503050406030204" pitchFamily="18" charset="0"/>
                        <a:ea typeface="Cambria Math" panose="02040503050406030204" pitchFamily="18" charset="0"/>
                      </a:rPr>
                      <m:t>𝑡</m:t>
                    </m:r>
                  </m:oMath>
                </a14:m>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 </a:t>
                </a:r>
                <a:r>
                  <a:rPr lang="en-US" altLang="ru-RU" sz="2400" i="1" dirty="0">
                    <a:latin typeface="Times New Roman" panose="02020603050405020304" pitchFamily="18" charset="0"/>
                    <a:cs typeface="Times New Roman" panose="02020603050405020304" pitchFamily="18" charset="0"/>
                  </a:rPr>
                  <a:t>t</a:t>
                </a:r>
                <a:r>
                  <a:rPr lang="en-US" altLang="ru-RU" sz="2400" baseline="-25000" dirty="0">
                    <a:latin typeface="Times New Roman" panose="02020603050405020304" pitchFamily="18" charset="0"/>
                    <a:cs typeface="Times New Roman" panose="02020603050405020304" pitchFamily="18" charset="0"/>
                  </a:rPr>
                  <a:t>2</a:t>
                </a:r>
                <a:r>
                  <a:rPr lang="en-US"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t</a:t>
                </a:r>
                <a:r>
                  <a:rPr lang="en-US" altLang="ru-RU" sz="2400" baseline="-25000" dirty="0">
                    <a:latin typeface="Times New Roman" panose="02020603050405020304" pitchFamily="18" charset="0"/>
                    <a:cs typeface="Times New Roman" panose="02020603050405020304" pitchFamily="18" charset="0"/>
                  </a:rPr>
                  <a:t>1</a:t>
                </a:r>
                <a:r>
                  <a:rPr lang="ru-RU" altLang="ru-RU" sz="2400" dirty="0">
                    <a:latin typeface="Times New Roman" panose="02020603050405020304" pitchFamily="18" charset="0"/>
                    <a:cs typeface="Times New Roman" panose="02020603050405020304" pitchFamily="18" charset="0"/>
                  </a:rPr>
                  <a:t>, получим вектор скорости </a:t>
                </a:r>
                <a14:m>
                  <m:oMath xmlns:m="http://schemas.openxmlformats.org/officeDocument/2006/math">
                    <m:acc>
                      <m:accPr>
                        <m:chr m:val="⃗"/>
                        <m:ctrlPr>
                          <a:rPr lang="ru-RU" altLang="ru-RU" sz="2400" i="1">
                            <a:latin typeface="Cambria Math" panose="02040503050406030204" pitchFamily="18" charset="0"/>
                          </a:rPr>
                        </m:ctrlPr>
                      </m:accPr>
                      <m:e>
                        <m:r>
                          <a:rPr lang="en-US" altLang="ru-RU" sz="2400" i="1">
                            <a:latin typeface="Cambria Math" panose="02040503050406030204" pitchFamily="18" charset="0"/>
                          </a:rPr>
                          <m:t>𝑣</m:t>
                        </m:r>
                      </m:e>
                    </m:acc>
                    <m:r>
                      <a:rPr lang="en-US" altLang="ru-RU" sz="2400" i="1">
                        <a:latin typeface="Cambria Math" panose="02040503050406030204" pitchFamily="18" charset="0"/>
                      </a:rPr>
                      <m:t>=</m:t>
                    </m:r>
                    <m:f>
                      <m:fPr>
                        <m:ctrlPr>
                          <a:rPr lang="ru-RU" altLang="ru-RU" sz="2400" i="1">
                            <a:latin typeface="Cambria Math" panose="02040503050406030204" pitchFamily="18" charset="0"/>
                          </a:rPr>
                        </m:ctrlPr>
                      </m:fPr>
                      <m:num>
                        <m:acc>
                          <m:accPr>
                            <m:chr m:val="⃗"/>
                            <m:ctrlPr>
                              <a:rPr lang="ru-RU" altLang="ru-RU" sz="2400" i="1">
                                <a:latin typeface="Cambria Math" panose="02040503050406030204" pitchFamily="18" charset="0"/>
                              </a:rPr>
                            </m:ctrlPr>
                          </m:accPr>
                          <m:e>
                            <m:r>
                              <a:rPr lang="en-US" altLang="ru-RU" sz="2400" i="1">
                                <a:latin typeface="Cambria Math" panose="02040503050406030204" pitchFamily="18" charset="0"/>
                                <a:ea typeface="Cambria Math" panose="02040503050406030204" pitchFamily="18" charset="0"/>
                              </a:rPr>
                              <m:t>∆</m:t>
                            </m:r>
                            <m:r>
                              <a:rPr lang="en-US" altLang="ru-RU" sz="2400" i="1">
                                <a:latin typeface="Cambria Math" panose="02040503050406030204" pitchFamily="18" charset="0"/>
                                <a:ea typeface="Cambria Math" panose="02040503050406030204" pitchFamily="18" charset="0"/>
                              </a:rPr>
                              <m:t>𝑠</m:t>
                            </m:r>
                          </m:e>
                        </m:acc>
                      </m:num>
                      <m:den>
                        <m:r>
                          <a:rPr lang="en-US" altLang="ru-RU" sz="2400" i="1">
                            <a:latin typeface="Cambria Math" panose="02040503050406030204" pitchFamily="18" charset="0"/>
                            <a:ea typeface="Cambria Math" panose="02040503050406030204" pitchFamily="18" charset="0"/>
                          </a:rPr>
                          <m:t>∆</m:t>
                        </m:r>
                        <m:r>
                          <a:rPr lang="en-US" altLang="ru-RU" sz="2400" i="1">
                            <a:latin typeface="Cambria Math" panose="02040503050406030204" pitchFamily="18" charset="0"/>
                            <a:ea typeface="Cambria Math" panose="02040503050406030204" pitchFamily="18" charset="0"/>
                          </a:rPr>
                          <m:t>𝑡</m:t>
                        </m:r>
                      </m:den>
                    </m:f>
                  </m:oMath>
                </a14:m>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Он имеет координаты (</a:t>
                </a:r>
                <a:r>
                  <a:rPr lang="en-US" altLang="ru-RU" sz="2400" i="1" dirty="0">
                    <a:latin typeface="Times New Roman" panose="02020603050405020304" pitchFamily="18" charset="0"/>
                    <a:cs typeface="Times New Roman" panose="02020603050405020304" pitchFamily="18" charset="0"/>
                  </a:rPr>
                  <a:t>a</a:t>
                </a:r>
                <a:r>
                  <a:rPr lang="en-US" altLang="ru-RU" sz="2400" dirty="0">
                    <a:latin typeface="Times New Roman" panose="02020603050405020304" pitchFamily="18" charset="0"/>
                    <a:cs typeface="Times New Roman" panose="02020603050405020304" pitchFamily="18" charset="0"/>
                  </a:rPr>
                  <a:t>, </a:t>
                </a:r>
                <a:r>
                  <a:rPr lang="en-US" altLang="ru-RU" sz="2400" i="1" dirty="0">
                    <a:latin typeface="Times New Roman" panose="02020603050405020304" pitchFamily="18" charset="0"/>
                    <a:cs typeface="Times New Roman" panose="02020603050405020304" pitchFamily="18" charset="0"/>
                  </a:rPr>
                  <a:t>b</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Его длина </a:t>
                </a:r>
                <a:r>
                  <a:rPr lang="en-US" altLang="ru-RU" sz="2400" i="1" dirty="0">
                    <a:latin typeface="Times New Roman" panose="02020603050405020304" pitchFamily="18" charset="0"/>
                    <a:cs typeface="Times New Roman" panose="02020603050405020304" pitchFamily="18" charset="0"/>
                  </a:rPr>
                  <a:t>v </a:t>
                </a:r>
                <a:r>
                  <a:rPr lang="ru-RU" altLang="ru-RU" sz="2400" dirty="0">
                    <a:latin typeface="Times New Roman" panose="02020603050405020304" pitchFamily="18" charset="0"/>
                    <a:cs typeface="Times New Roman" panose="02020603050405020304" pitchFamily="18" charset="0"/>
                  </a:rPr>
                  <a:t>выражается формулой</a:t>
                </a:r>
              </a:p>
              <a:p>
                <a:pPr algn="ctr"/>
                <a14:m>
                  <m:oMathPara xmlns:m="http://schemas.openxmlformats.org/officeDocument/2006/math">
                    <m:oMathParaPr>
                      <m:jc m:val="centerGroup"/>
                    </m:oMathParaPr>
                    <m:oMath xmlns:m="http://schemas.openxmlformats.org/officeDocument/2006/math">
                      <m:r>
                        <a:rPr lang="en-US" altLang="ru-RU" sz="2400" i="1">
                          <a:latin typeface="Cambria Math" panose="02040503050406030204" pitchFamily="18" charset="0"/>
                        </a:rPr>
                        <m:t>𝑣</m:t>
                      </m:r>
                      <m:r>
                        <a:rPr lang="en-US" altLang="ru-RU" sz="2400" i="1">
                          <a:latin typeface="Cambria Math" panose="02040503050406030204" pitchFamily="18" charset="0"/>
                        </a:rPr>
                        <m:t>=|</m:t>
                      </m:r>
                      <m:acc>
                        <m:accPr>
                          <m:chr m:val="⃗"/>
                          <m:ctrlPr>
                            <a:rPr lang="ru-RU" altLang="ru-RU" sz="2400" i="1">
                              <a:latin typeface="Cambria Math" panose="02040503050406030204" pitchFamily="18" charset="0"/>
                            </a:rPr>
                          </m:ctrlPr>
                        </m:accPr>
                        <m:e>
                          <m:r>
                            <a:rPr lang="en-US" altLang="ru-RU" sz="2400" i="1">
                              <a:latin typeface="Cambria Math" panose="02040503050406030204" pitchFamily="18" charset="0"/>
                            </a:rPr>
                            <m:t>𝑣</m:t>
                          </m:r>
                        </m:e>
                      </m:acc>
                      <m:r>
                        <a:rPr lang="en-US" altLang="ru-RU" sz="2400" i="1">
                          <a:latin typeface="Cambria Math" panose="02040503050406030204" pitchFamily="18" charset="0"/>
                        </a:rPr>
                        <m:t>|=</m:t>
                      </m:r>
                      <m:rad>
                        <m:radPr>
                          <m:degHide m:val="on"/>
                          <m:ctrlPr>
                            <a:rPr lang="en-US" altLang="ru-RU" sz="2400" i="1">
                              <a:latin typeface="Cambria Math" panose="02040503050406030204" pitchFamily="18" charset="0"/>
                            </a:rPr>
                          </m:ctrlPr>
                        </m:radPr>
                        <m:deg/>
                        <m:e>
                          <m:sSup>
                            <m:sSupPr>
                              <m:ctrlPr>
                                <a:rPr lang="en-US" altLang="ru-RU" sz="2400" i="1">
                                  <a:latin typeface="Cambria Math" panose="02040503050406030204" pitchFamily="18" charset="0"/>
                                </a:rPr>
                              </m:ctrlPr>
                            </m:sSupPr>
                            <m:e>
                              <m:r>
                                <a:rPr lang="en-US" altLang="ru-RU" sz="2400" i="1">
                                  <a:latin typeface="Cambria Math" panose="02040503050406030204" pitchFamily="18" charset="0"/>
                                </a:rPr>
                                <m:t>𝑎</m:t>
                              </m:r>
                            </m:e>
                            <m:sup>
                              <m:r>
                                <a:rPr lang="en-US" altLang="ru-RU" sz="2400" i="1">
                                  <a:latin typeface="Cambria Math" panose="02040503050406030204" pitchFamily="18" charset="0"/>
                                </a:rPr>
                                <m:t>2</m:t>
                              </m:r>
                            </m:sup>
                          </m:sSup>
                          <m:r>
                            <a:rPr lang="en-US" altLang="ru-RU" sz="2400" i="1">
                              <a:latin typeface="Cambria Math" panose="02040503050406030204" pitchFamily="18" charset="0"/>
                            </a:rPr>
                            <m:t>+</m:t>
                          </m:r>
                          <m:sSup>
                            <m:sSupPr>
                              <m:ctrlPr>
                                <a:rPr lang="en-US" altLang="ru-RU" sz="2400" i="1">
                                  <a:latin typeface="Cambria Math" panose="02040503050406030204" pitchFamily="18" charset="0"/>
                                </a:rPr>
                              </m:ctrlPr>
                            </m:sSupPr>
                            <m:e>
                              <m:r>
                                <a:rPr lang="en-US" altLang="ru-RU" sz="2400" i="1">
                                  <a:latin typeface="Cambria Math" panose="02040503050406030204" pitchFamily="18" charset="0"/>
                                </a:rPr>
                                <m:t>𝑏</m:t>
                              </m:r>
                            </m:e>
                            <m:sup>
                              <m:r>
                                <a:rPr lang="en-US" altLang="ru-RU" sz="2400" i="1">
                                  <a:latin typeface="Cambria Math" panose="02040503050406030204" pitchFamily="18" charset="0"/>
                                </a:rPr>
                                <m:t>2</m:t>
                              </m:r>
                            </m:sup>
                          </m:sSup>
                        </m:e>
                      </m:rad>
                      <m:r>
                        <a:rPr lang="en-US" altLang="ru-RU" sz="2400" i="1">
                          <a:latin typeface="Cambria Math" panose="02040503050406030204" pitchFamily="18" charset="0"/>
                        </a:rPr>
                        <m:t>.</m:t>
                      </m:r>
                    </m:oMath>
                  </m:oMathPara>
                </a14:m>
                <a:endParaRPr lang="ru-RU" altLang="ru-RU" sz="2400" dirty="0">
                  <a:latin typeface="Times New Roman" panose="02020603050405020304" pitchFamily="18" charset="0"/>
                  <a:cs typeface="Times New Roman" panose="02020603050405020304" pitchFamily="18" charset="0"/>
                </a:endParaRPr>
              </a:p>
            </p:txBody>
          </p:sp>
        </mc:Choice>
        <mc:Fallback xmlns="">
          <p:sp>
            <p:nvSpPr>
              <p:cNvPr id="12" name="Text Box 3">
                <a:extLst>
                  <a:ext uri="{FF2B5EF4-FFF2-40B4-BE49-F238E27FC236}">
                    <a16:creationId xmlns:a16="http://schemas.microsoft.com/office/drawing/2014/main" id="{5878A728-2599-47C6-9F4C-5AC05AEC32BA}"/>
                  </a:ext>
                </a:extLst>
              </p:cNvPr>
              <p:cNvSpPr txBox="1">
                <a:spLocks noRot="1" noChangeAspect="1" noMove="1" noResize="1" noEditPoints="1" noAdjustHandles="1" noChangeArrowheads="1" noChangeShapeType="1" noTextEdit="1"/>
              </p:cNvSpPr>
              <p:nvPr/>
            </p:nvSpPr>
            <p:spPr bwMode="auto">
              <a:xfrm>
                <a:off x="3174043" y="3014280"/>
                <a:ext cx="8922707" cy="2308517"/>
              </a:xfrm>
              <a:prstGeom prst="rect">
                <a:avLst/>
              </a:prstGeom>
              <a:blipFill>
                <a:blip r:embed="rId5"/>
                <a:stretch>
                  <a:fillRect l="-1094" r="-10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Text Box 3">
                <a:extLst>
                  <a:ext uri="{FF2B5EF4-FFF2-40B4-BE49-F238E27FC236}">
                    <a16:creationId xmlns:a16="http://schemas.microsoft.com/office/drawing/2014/main" id="{4C09FED5-0ED0-4A2A-9900-8AF0DE6D29D3}"/>
                  </a:ext>
                </a:extLst>
              </p:cNvPr>
              <p:cNvSpPr txBox="1">
                <a:spLocks noChangeArrowheads="1"/>
              </p:cNvSpPr>
              <p:nvPr/>
            </p:nvSpPr>
            <p:spPr bwMode="auto">
              <a:xfrm>
                <a:off x="0" y="5375475"/>
                <a:ext cx="12192000"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altLang="ru-RU" dirty="0"/>
                  <a:t>	</a:t>
                </a:r>
                <a:r>
                  <a:rPr lang="ru-RU" altLang="ru-RU" sz="2400" dirty="0">
                    <a:latin typeface="Times New Roman" panose="02020603050405020304" pitchFamily="18" charset="0"/>
                    <a:cs typeface="Times New Roman" panose="02020603050405020304" pitchFamily="18" charset="0"/>
                  </a:rPr>
                  <a:t>Таким образом, с физической точки зрения направляющий вектор </a:t>
                </a:r>
                <a14:m>
                  <m:oMath xmlns:m="http://schemas.openxmlformats.org/officeDocument/2006/math">
                    <m:acc>
                      <m:accPr>
                        <m:chr m:val="⃗"/>
                        <m:ctrlPr>
                          <a:rPr lang="en-US" altLang="ru-RU" sz="2400" i="1">
                            <a:latin typeface="Cambria Math" panose="02040503050406030204" pitchFamily="18" charset="0"/>
                          </a:rPr>
                        </m:ctrlPr>
                      </m:accPr>
                      <m:e>
                        <m:r>
                          <a:rPr lang="en-US" altLang="ru-RU" sz="2400" i="1">
                            <a:latin typeface="Cambria Math" panose="02040503050406030204" pitchFamily="18" charset="0"/>
                          </a:rPr>
                          <m:t>𝑚</m:t>
                        </m:r>
                      </m:e>
                    </m:acc>
                  </m:oMath>
                </a14:m>
                <a:r>
                  <a:rPr lang="ru-RU" altLang="ru-RU" sz="2400" dirty="0">
                    <a:latin typeface="Times New Roman" panose="02020603050405020304" pitchFamily="18" charset="0"/>
                    <a:cs typeface="Times New Roman" panose="02020603050405020304" pitchFamily="18" charset="0"/>
                  </a:rPr>
                  <a:t>(</a:t>
                </a:r>
                <a:r>
                  <a:rPr lang="en-US" altLang="ru-RU" sz="2400" i="1" dirty="0">
                    <a:latin typeface="Times New Roman" panose="02020603050405020304" pitchFamily="18" charset="0"/>
                    <a:cs typeface="Times New Roman" panose="02020603050405020304" pitchFamily="18" charset="0"/>
                  </a:rPr>
                  <a:t>a</a:t>
                </a:r>
                <a:r>
                  <a:rPr lang="en-US" altLang="ru-RU" sz="2400" dirty="0">
                    <a:latin typeface="Times New Roman" panose="02020603050405020304" pitchFamily="18" charset="0"/>
                    <a:cs typeface="Times New Roman" panose="02020603050405020304" pitchFamily="18" charset="0"/>
                  </a:rPr>
                  <a:t>, </a:t>
                </a:r>
                <a:r>
                  <a:rPr lang="en-US" altLang="ru-RU" sz="2400" i="1" dirty="0">
                    <a:latin typeface="Times New Roman" panose="02020603050405020304" pitchFamily="18" charset="0"/>
                    <a:cs typeface="Times New Roman" panose="02020603050405020304" pitchFamily="18" charset="0"/>
                  </a:rPr>
                  <a:t>b</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является вектором скорости движения точки по прямой.</a:t>
                </a:r>
              </a:p>
            </p:txBody>
          </p:sp>
        </mc:Choice>
        <mc:Fallback xmlns="">
          <p:sp>
            <p:nvSpPr>
              <p:cNvPr id="7" name="Text Box 3">
                <a:extLst>
                  <a:ext uri="{FF2B5EF4-FFF2-40B4-BE49-F238E27FC236}">
                    <a16:creationId xmlns:a16="http://schemas.microsoft.com/office/drawing/2014/main" id="{4C09FED5-0ED0-4A2A-9900-8AF0DE6D29D3}"/>
                  </a:ext>
                </a:extLst>
              </p:cNvPr>
              <p:cNvSpPr txBox="1">
                <a:spLocks noRot="1" noChangeAspect="1" noMove="1" noResize="1" noEditPoints="1" noAdjustHandles="1" noChangeArrowheads="1" noChangeShapeType="1" noTextEdit="1"/>
              </p:cNvSpPr>
              <p:nvPr/>
            </p:nvSpPr>
            <p:spPr bwMode="auto">
              <a:xfrm>
                <a:off x="0" y="5375475"/>
                <a:ext cx="12192000" cy="830997"/>
              </a:xfrm>
              <a:prstGeom prst="rect">
                <a:avLst/>
              </a:prstGeom>
              <a:blipFill>
                <a:blip r:embed="rId6"/>
                <a:stretch>
                  <a:fillRect l="-750" t="-5882" r="-750" b="-16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5218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1026">
            <a:extLst>
              <a:ext uri="{FF2B5EF4-FFF2-40B4-BE49-F238E27FC236}">
                <a16:creationId xmlns:a16="http://schemas.microsoft.com/office/drawing/2014/main" id="{F95B6232-2465-4689-B759-002EB6EA56D1}"/>
              </a:ext>
            </a:extLst>
          </p:cNvPr>
          <p:cNvSpPr>
            <a:spLocks noGrp="1" noChangeArrowheads="1"/>
          </p:cNvSpPr>
          <p:nvPr>
            <p:ph type="title"/>
          </p:nvPr>
        </p:nvSpPr>
        <p:spPr>
          <a:xfrm>
            <a:off x="2209800" y="0"/>
            <a:ext cx="7772400" cy="457200"/>
          </a:xfrm>
        </p:spPr>
        <p:txBody>
          <a:bodyPr>
            <a:noAutofit/>
          </a:bodyPr>
          <a:lstStyle/>
          <a:p>
            <a:r>
              <a:rPr lang="ru-RU" altLang="ru-RU" sz="2800" b="0" dirty="0">
                <a:solidFill>
                  <a:srgbClr val="FF3300"/>
                </a:solidFill>
                <a:latin typeface="Times New Roman" panose="02020603050405020304" pitchFamily="18" charset="0"/>
                <a:cs typeface="Times New Roman" panose="02020603050405020304" pitchFamily="18" charset="0"/>
              </a:rPr>
              <a:t>Параметрические уравнения циклоиды</a:t>
            </a:r>
          </a:p>
        </p:txBody>
      </p:sp>
      <p:sp>
        <p:nvSpPr>
          <p:cNvPr id="485379" name="Text Box 1027">
            <a:extLst>
              <a:ext uri="{FF2B5EF4-FFF2-40B4-BE49-F238E27FC236}">
                <a16:creationId xmlns:a16="http://schemas.microsoft.com/office/drawing/2014/main" id="{65C84557-3DE8-4BEA-9C89-C48011227CEE}"/>
              </a:ext>
            </a:extLst>
          </p:cNvPr>
          <p:cNvSpPr txBox="1">
            <a:spLocks noChangeArrowheads="1"/>
          </p:cNvSpPr>
          <p:nvPr/>
        </p:nvSpPr>
        <p:spPr bwMode="auto">
          <a:xfrm>
            <a:off x="0" y="669679"/>
            <a:ext cx="1219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Предположим, что единичная окружность повернулась на некоторый угол величины </a:t>
            </a:r>
            <a:r>
              <a:rPr lang="en-US" altLang="ru-RU" sz="2400" i="1" dirty="0">
                <a:latin typeface="Times New Roman" panose="02020603050405020304" pitchFamily="18" charset="0"/>
                <a:cs typeface="Times New Roman" panose="02020603050405020304" pitchFamily="18" charset="0"/>
              </a:rPr>
              <a:t>t</a:t>
            </a:r>
            <a:r>
              <a:rPr lang="ru-RU" altLang="ru-RU" sz="2400" dirty="0">
                <a:latin typeface="Times New Roman" panose="02020603050405020304" pitchFamily="18" charset="0"/>
                <a:cs typeface="Times New Roman" panose="02020603050405020304" pitchFamily="18" charset="0"/>
              </a:rPr>
              <a:t>. При этом точка касания </a:t>
            </a:r>
            <a:r>
              <a:rPr lang="en-US" altLang="ru-RU" sz="2400" i="1" dirty="0">
                <a:latin typeface="Times New Roman" panose="02020603050405020304" pitchFamily="18" charset="0"/>
                <a:cs typeface="Times New Roman" panose="02020603050405020304" pitchFamily="18" charset="0"/>
              </a:rPr>
              <a:t>O</a:t>
            </a:r>
            <a:r>
              <a:rPr lang="ru-RU" altLang="ru-RU" sz="2400" dirty="0">
                <a:latin typeface="Times New Roman" panose="02020603050405020304" pitchFamily="18" charset="0"/>
                <a:cs typeface="Times New Roman" panose="02020603050405020304" pitchFamily="18" charset="0"/>
              </a:rPr>
              <a:t> на окружности переместится в точку </a:t>
            </a:r>
            <a:r>
              <a:rPr lang="ru-RU" altLang="ru-RU" sz="2400" i="1" dirty="0">
                <a:latin typeface="Times New Roman" panose="02020603050405020304" pitchFamily="18" charset="0"/>
                <a:cs typeface="Times New Roman" panose="02020603050405020304" pitchFamily="18" charset="0"/>
              </a:rPr>
              <a:t>А</a:t>
            </a:r>
            <a:r>
              <a:rPr lang="ru-RU" altLang="ru-RU" sz="2400" dirty="0">
                <a:latin typeface="Times New Roman" panose="02020603050405020304" pitchFamily="18" charset="0"/>
                <a:cs typeface="Times New Roman" panose="02020603050405020304" pitchFamily="18" charset="0"/>
              </a:rPr>
              <a:t>. </a:t>
            </a:r>
          </a:p>
        </p:txBody>
      </p:sp>
      <p:sp>
        <p:nvSpPr>
          <p:cNvPr id="485380" name="Rectangle 1028">
            <a:extLst>
              <a:ext uri="{FF2B5EF4-FFF2-40B4-BE49-F238E27FC236}">
                <a16:creationId xmlns:a16="http://schemas.microsoft.com/office/drawing/2014/main" id="{2B36BED9-A7CE-4879-B566-751A872ABD95}"/>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5381" name="Rectangle 1029">
            <a:extLst>
              <a:ext uri="{FF2B5EF4-FFF2-40B4-BE49-F238E27FC236}">
                <a16:creationId xmlns:a16="http://schemas.microsoft.com/office/drawing/2014/main" id="{8D64B8D2-DB3D-4496-B6B6-9604526D22E9}"/>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485386" name="Picture 1034">
            <a:extLst>
              <a:ext uri="{FF2B5EF4-FFF2-40B4-BE49-F238E27FC236}">
                <a16:creationId xmlns:a16="http://schemas.microsoft.com/office/drawing/2014/main" id="{10D73608-C067-4B05-9CC7-0DCD5DDDF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742" y="1507170"/>
            <a:ext cx="6100142" cy="230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85387" name="Text Box 1035">
                <a:extLst>
                  <a:ext uri="{FF2B5EF4-FFF2-40B4-BE49-F238E27FC236}">
                    <a16:creationId xmlns:a16="http://schemas.microsoft.com/office/drawing/2014/main" id="{7D97905F-C764-47FD-8800-77B7012C674A}"/>
                  </a:ext>
                </a:extLst>
              </p:cNvPr>
              <p:cNvSpPr txBox="1">
                <a:spLocks noChangeArrowheads="1"/>
              </p:cNvSpPr>
              <p:nvPr/>
            </p:nvSpPr>
            <p:spPr bwMode="auto">
              <a:xfrm>
                <a:off x="0" y="4833856"/>
                <a:ext cx="12192000" cy="16548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ru-RU" altLang="ru-RU" dirty="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Для координат </a:t>
                </a:r>
                <a:r>
                  <a:rPr lang="en-US" altLang="ru-RU" sz="2400" i="1" dirty="0">
                    <a:latin typeface="Times New Roman" panose="02020603050405020304" pitchFamily="18" charset="0"/>
                    <a:cs typeface="Times New Roman" panose="02020603050405020304" pitchFamily="18" charset="0"/>
                  </a:rPr>
                  <a:t>x</a:t>
                </a:r>
                <a:r>
                  <a:rPr lang="ru-RU" altLang="ru-RU" sz="2400" dirty="0">
                    <a:latin typeface="Times New Roman" panose="02020603050405020304" pitchFamily="18" charset="0"/>
                    <a:cs typeface="Times New Roman" panose="02020603050405020304" pitchFamily="18" charset="0"/>
                  </a:rPr>
                  <a:t>, </a:t>
                </a:r>
                <a:r>
                  <a:rPr lang="en-US" altLang="ru-RU" sz="2400" i="1" dirty="0">
                    <a:latin typeface="Times New Roman" panose="02020603050405020304" pitchFamily="18" charset="0"/>
                    <a:cs typeface="Times New Roman" panose="02020603050405020304" pitchFamily="18" charset="0"/>
                  </a:rPr>
                  <a:t>y</a:t>
                </a:r>
                <a:r>
                  <a:rPr lang="ru-RU" altLang="ru-RU" sz="2400" dirty="0">
                    <a:latin typeface="Times New Roman" panose="02020603050405020304" pitchFamily="18" charset="0"/>
                    <a:cs typeface="Times New Roman" panose="02020603050405020304" pitchFamily="18" charset="0"/>
                  </a:rPr>
                  <a:t> точки </a:t>
                </a:r>
                <a:r>
                  <a:rPr lang="ru-RU" altLang="ru-RU" sz="2400" i="1" dirty="0">
                    <a:latin typeface="Times New Roman" panose="02020603050405020304" pitchFamily="18" charset="0"/>
                    <a:cs typeface="Times New Roman" panose="02020603050405020304" pitchFamily="18" charset="0"/>
                  </a:rPr>
                  <a:t>А</a:t>
                </a:r>
                <a:r>
                  <a:rPr lang="ru-RU" altLang="ru-RU" sz="2400" dirty="0">
                    <a:latin typeface="Times New Roman" panose="02020603050405020304" pitchFamily="18" charset="0"/>
                    <a:cs typeface="Times New Roman" panose="02020603050405020304" pitchFamily="18" charset="0"/>
                  </a:rPr>
                  <a:t> имеем  </a:t>
                </a:r>
                <a:r>
                  <a:rPr lang="en-US" altLang="ru-RU" sz="2400" i="1" dirty="0">
                    <a:latin typeface="Times New Roman" panose="02020603050405020304" pitchFamily="18" charset="0"/>
                    <a:cs typeface="Times New Roman" panose="02020603050405020304" pitchFamily="18" charset="0"/>
                  </a:rPr>
                  <a:t>x</a:t>
                </a:r>
                <a:r>
                  <a:rPr lang="en-US"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OP</a:t>
                </a:r>
                <a:r>
                  <a:rPr lang="en-US"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AQ</a:t>
                </a:r>
                <a:r>
                  <a:rPr lang="en-US"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t</a:t>
                </a:r>
                <a:r>
                  <a:rPr lang="en-US" altLang="ru-RU" sz="2400" dirty="0">
                    <a:latin typeface="Times New Roman" panose="02020603050405020304" pitchFamily="18" charset="0"/>
                    <a:cs typeface="Times New Roman" panose="02020603050405020304" pitchFamily="18" charset="0"/>
                  </a:rPr>
                  <a:t> - sin </a:t>
                </a:r>
                <a:r>
                  <a:rPr lang="en-US" altLang="ru-RU" sz="2400" i="1" dirty="0">
                    <a:latin typeface="Times New Roman" panose="02020603050405020304" pitchFamily="18" charset="0"/>
                    <a:cs typeface="Times New Roman" panose="02020603050405020304" pitchFamily="18" charset="0"/>
                  </a:rPr>
                  <a:t>t</a:t>
                </a:r>
                <a:r>
                  <a:rPr lang="en-US" altLang="ru-RU" sz="2400" dirty="0">
                    <a:latin typeface="Times New Roman" panose="02020603050405020304" pitchFamily="18" charset="0"/>
                    <a:cs typeface="Times New Roman" panose="02020603050405020304" pitchFamily="18" charset="0"/>
                  </a:rPr>
                  <a:t>,</a:t>
                </a:r>
                <a:r>
                  <a:rPr lang="ru-RU" altLang="ru-RU" sz="2400" dirty="0">
                    <a:latin typeface="Times New Roman" panose="02020603050405020304" pitchFamily="18" charset="0"/>
                    <a:cs typeface="Times New Roman" panose="02020603050405020304" pitchFamily="18" charset="0"/>
                  </a:rPr>
                  <a:t> </a:t>
                </a:r>
                <a:r>
                  <a:rPr lang="en-US" altLang="ru-RU" sz="2400" i="1" dirty="0">
                    <a:latin typeface="Times New Roman" panose="02020603050405020304" pitchFamily="18" charset="0"/>
                    <a:cs typeface="Times New Roman" panose="02020603050405020304" pitchFamily="18" charset="0"/>
                  </a:rPr>
                  <a:t>y</a:t>
                </a:r>
                <a:r>
                  <a:rPr lang="en-US"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O</a:t>
                </a:r>
                <a:r>
                  <a:rPr lang="en-US" altLang="ru-RU" sz="2400" baseline="-30000" dirty="0">
                    <a:latin typeface="Times New Roman" panose="02020603050405020304" pitchFamily="18" charset="0"/>
                    <a:cs typeface="Times New Roman" panose="02020603050405020304" pitchFamily="18" charset="0"/>
                  </a:rPr>
                  <a:t>1</a:t>
                </a:r>
                <a:r>
                  <a:rPr lang="en-US" altLang="ru-RU" sz="2400" i="1" dirty="0">
                    <a:latin typeface="Times New Roman" panose="02020603050405020304" pitchFamily="18" charset="0"/>
                    <a:cs typeface="Times New Roman" panose="02020603050405020304" pitchFamily="18" charset="0"/>
                  </a:rPr>
                  <a:t>P</a:t>
                </a:r>
                <a:r>
                  <a:rPr lang="en-US"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O</a:t>
                </a:r>
                <a:r>
                  <a:rPr lang="en-US" altLang="ru-RU" sz="2400" baseline="-30000" dirty="0">
                    <a:latin typeface="Times New Roman" panose="02020603050405020304" pitchFamily="18" charset="0"/>
                    <a:cs typeface="Times New Roman" panose="02020603050405020304" pitchFamily="18" charset="0"/>
                  </a:rPr>
                  <a:t>1</a:t>
                </a:r>
                <a:r>
                  <a:rPr lang="en-US" altLang="ru-RU" sz="2400" i="1" dirty="0">
                    <a:latin typeface="Times New Roman" panose="02020603050405020304" pitchFamily="18" charset="0"/>
                    <a:cs typeface="Times New Roman" panose="02020603050405020304" pitchFamily="18" charset="0"/>
                  </a:rPr>
                  <a:t>Q</a:t>
                </a:r>
                <a:r>
                  <a:rPr lang="en-US" altLang="ru-RU" sz="2400" dirty="0">
                    <a:latin typeface="Times New Roman" panose="02020603050405020304" pitchFamily="18" charset="0"/>
                    <a:cs typeface="Times New Roman" panose="02020603050405020304" pitchFamily="18" charset="0"/>
                  </a:rPr>
                  <a:t> = </a:t>
                </a:r>
                <a:r>
                  <a:rPr lang="ru-RU" altLang="ru-RU" sz="2400" dirty="0">
                    <a:latin typeface="Times New Roman" panose="02020603050405020304" pitchFamily="18" charset="0"/>
                    <a:cs typeface="Times New Roman" panose="02020603050405020304" pitchFamily="18" charset="0"/>
                  </a:rPr>
                  <a:t>1</a:t>
                </a:r>
                <a:r>
                  <a:rPr lang="en-US" altLang="ru-RU" sz="2400" dirty="0">
                    <a:latin typeface="Times New Roman" panose="02020603050405020304" pitchFamily="18" charset="0"/>
                    <a:cs typeface="Times New Roman" panose="02020603050405020304" pitchFamily="18" charset="0"/>
                  </a:rPr>
                  <a:t> - cos </a:t>
                </a:r>
                <a:r>
                  <a:rPr lang="en-US" altLang="ru-RU" sz="2400" i="1" dirty="0">
                    <a:latin typeface="Times New Roman" panose="02020603050405020304" pitchFamily="18" charset="0"/>
                    <a:cs typeface="Times New Roman" panose="02020603050405020304" pitchFamily="18" charset="0"/>
                  </a:rPr>
                  <a:t>t.</a:t>
                </a:r>
                <a:r>
                  <a:rPr lang="ru-RU" altLang="ru-RU" sz="2400" dirty="0">
                    <a:latin typeface="Times New Roman" panose="02020603050405020304" pitchFamily="18" charset="0"/>
                    <a:cs typeface="Times New Roman" panose="02020603050405020304" pitchFamily="18" charset="0"/>
                  </a:rPr>
                  <a:t> </a:t>
                </a:r>
              </a:p>
              <a:p>
                <a:pPr algn="just"/>
                <a:r>
                  <a:rPr lang="ru-RU" altLang="ru-RU" sz="2400" dirty="0">
                    <a:latin typeface="Times New Roman" panose="02020603050405020304" pitchFamily="18" charset="0"/>
                    <a:cs typeface="Times New Roman" panose="02020603050405020304" pitchFamily="18" charset="0"/>
                  </a:rPr>
                  <a:t>Таким образом, параметрическими уравнениями циклоиды являются уравнения</a:t>
                </a:r>
              </a:p>
              <a:p>
                <a:pPr algn="ctr"/>
                <a14:m>
                  <m:oMathPara xmlns:m="http://schemas.openxmlformats.org/officeDocument/2006/math">
                    <m:oMathParaPr>
                      <m:jc m:val="centerGroup"/>
                    </m:oMathParaPr>
                    <m:oMath xmlns:m="http://schemas.openxmlformats.org/officeDocument/2006/math">
                      <m:d>
                        <m:dPr>
                          <m:begChr m:val="{"/>
                          <m:endChr m:val=""/>
                          <m:ctrlPr>
                            <a:rPr lang="ru-RU" altLang="ru-RU" sz="2400" i="1">
                              <a:latin typeface="Cambria Math" panose="02040503050406030204" pitchFamily="18" charset="0"/>
                            </a:rPr>
                          </m:ctrlPr>
                        </m:dPr>
                        <m:e>
                          <m:eqArr>
                            <m:eqArrPr>
                              <m:ctrlPr>
                                <a:rPr lang="ru-RU" altLang="ru-RU" sz="2400" i="1">
                                  <a:latin typeface="Cambria Math" panose="02040503050406030204" pitchFamily="18" charset="0"/>
                                </a:rPr>
                              </m:ctrlPr>
                            </m:eqArrPr>
                            <m:e>
                              <m:r>
                                <a:rPr lang="en-US" altLang="ru-RU" sz="2400" i="1">
                                  <a:latin typeface="Cambria Math" panose="02040503050406030204" pitchFamily="18" charset="0"/>
                                </a:rPr>
                                <m:t>𝑥</m:t>
                              </m:r>
                              <m:r>
                                <a:rPr lang="en-US" altLang="ru-RU" sz="2400" i="1">
                                  <a:latin typeface="Cambria Math" panose="02040503050406030204" pitchFamily="18" charset="0"/>
                                </a:rPr>
                                <m:t>=</m:t>
                              </m:r>
                              <m:r>
                                <a:rPr lang="en-US" altLang="ru-RU" sz="2400" i="1">
                                  <a:latin typeface="Cambria Math" panose="02040503050406030204" pitchFamily="18" charset="0"/>
                                </a:rPr>
                                <m:t>𝑡</m:t>
                              </m:r>
                              <m:r>
                                <a:rPr lang="en-US" altLang="ru-RU" sz="2400" i="1">
                                  <a:latin typeface="Cambria Math" panose="02040503050406030204" pitchFamily="18" charset="0"/>
                                </a:rPr>
                                <m:t>−</m:t>
                              </m:r>
                              <m:func>
                                <m:funcPr>
                                  <m:ctrlPr>
                                    <a:rPr lang="en-US" altLang="ru-RU" sz="2400" i="1">
                                      <a:latin typeface="Cambria Math" panose="02040503050406030204" pitchFamily="18" charset="0"/>
                                    </a:rPr>
                                  </m:ctrlPr>
                                </m:funcPr>
                                <m:fName>
                                  <m:r>
                                    <m:rPr>
                                      <m:sty m:val="p"/>
                                    </m:rPr>
                                    <a:rPr lang="en-US" altLang="ru-RU" sz="2400">
                                      <a:latin typeface="Cambria Math" panose="02040503050406030204" pitchFamily="18" charset="0"/>
                                    </a:rPr>
                                    <m:t>sin</m:t>
                                  </m:r>
                                </m:fName>
                                <m:e>
                                  <m:r>
                                    <a:rPr lang="en-US" altLang="ru-RU" sz="2400" i="1">
                                      <a:latin typeface="Cambria Math" panose="02040503050406030204" pitchFamily="18" charset="0"/>
                                    </a:rPr>
                                    <m:t>𝑡</m:t>
                                  </m:r>
                                  <m:r>
                                    <a:rPr lang="en-US" altLang="ru-RU" sz="2400" i="1">
                                      <a:latin typeface="Cambria Math" panose="02040503050406030204" pitchFamily="18" charset="0"/>
                                    </a:rPr>
                                    <m:t>,</m:t>
                                  </m:r>
                                </m:e>
                              </m:func>
                            </m:e>
                            <m:e>
                              <m:r>
                                <a:rPr lang="en-US" altLang="ru-RU" sz="2400" i="1">
                                  <a:latin typeface="Cambria Math" panose="02040503050406030204" pitchFamily="18" charset="0"/>
                                </a:rPr>
                                <m:t>𝑦</m:t>
                              </m:r>
                              <m:r>
                                <a:rPr lang="en-US" altLang="ru-RU" sz="2400" i="1">
                                  <a:latin typeface="Cambria Math" panose="02040503050406030204" pitchFamily="18" charset="0"/>
                                </a:rPr>
                                <m:t>=1−</m:t>
                              </m:r>
                              <m:func>
                                <m:funcPr>
                                  <m:ctrlPr>
                                    <a:rPr lang="en-US" altLang="ru-RU" sz="2400" i="1">
                                      <a:latin typeface="Cambria Math" panose="02040503050406030204" pitchFamily="18" charset="0"/>
                                    </a:rPr>
                                  </m:ctrlPr>
                                </m:funcPr>
                                <m:fName>
                                  <m:r>
                                    <m:rPr>
                                      <m:sty m:val="p"/>
                                    </m:rPr>
                                    <a:rPr lang="en-US" altLang="ru-RU" sz="2400">
                                      <a:latin typeface="Cambria Math" panose="02040503050406030204" pitchFamily="18" charset="0"/>
                                    </a:rPr>
                                    <m:t>cos</m:t>
                                  </m:r>
                                </m:fName>
                                <m:e>
                                  <m:r>
                                    <a:rPr lang="en-US" altLang="ru-RU" sz="2400" i="1">
                                      <a:latin typeface="Cambria Math" panose="02040503050406030204" pitchFamily="18" charset="0"/>
                                    </a:rPr>
                                    <m:t>𝑡</m:t>
                                  </m:r>
                                  <m:r>
                                    <a:rPr lang="en-US" altLang="ru-RU" sz="2400" i="1">
                                      <a:latin typeface="Cambria Math" panose="02040503050406030204" pitchFamily="18" charset="0"/>
                                    </a:rPr>
                                    <m:t>.</m:t>
                                  </m:r>
                                </m:e>
                              </m:func>
                            </m:e>
                          </m:eqArr>
                        </m:e>
                      </m:d>
                    </m:oMath>
                  </m:oMathPara>
                </a14:m>
                <a:endParaRPr lang="ru-RU" altLang="ru-RU" sz="2400" dirty="0">
                  <a:latin typeface="Times New Roman" panose="02020603050405020304" pitchFamily="18" charset="0"/>
                  <a:cs typeface="Times New Roman" panose="02020603050405020304" pitchFamily="18" charset="0"/>
                </a:endParaRPr>
              </a:p>
            </p:txBody>
          </p:sp>
        </mc:Choice>
        <mc:Fallback xmlns="">
          <p:sp>
            <p:nvSpPr>
              <p:cNvPr id="485387" name="Text Box 1035">
                <a:extLst>
                  <a:ext uri="{FF2B5EF4-FFF2-40B4-BE49-F238E27FC236}">
                    <a16:creationId xmlns:a16="http://schemas.microsoft.com/office/drawing/2014/main" id="{7D97905F-C764-47FD-8800-77B7012C674A}"/>
                  </a:ext>
                </a:extLst>
              </p:cNvPr>
              <p:cNvSpPr txBox="1">
                <a:spLocks noRot="1" noChangeAspect="1" noMove="1" noResize="1" noEditPoints="1" noAdjustHandles="1" noChangeArrowheads="1" noChangeShapeType="1" noTextEdit="1"/>
              </p:cNvSpPr>
              <p:nvPr/>
            </p:nvSpPr>
            <p:spPr bwMode="auto">
              <a:xfrm>
                <a:off x="0" y="4833856"/>
                <a:ext cx="12192000" cy="1654812"/>
              </a:xfrm>
              <a:prstGeom prst="rect">
                <a:avLst/>
              </a:prstGeom>
              <a:blipFill>
                <a:blip r:embed="rId4"/>
                <a:stretch>
                  <a:fillRect l="-750" t="-29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2" name="Text Box 1027">
            <a:extLst>
              <a:ext uri="{FF2B5EF4-FFF2-40B4-BE49-F238E27FC236}">
                <a16:creationId xmlns:a16="http://schemas.microsoft.com/office/drawing/2014/main" id="{BA789BAF-13C8-732A-F809-9AD34B6D2214}"/>
              </a:ext>
            </a:extLst>
          </p:cNvPr>
          <p:cNvSpPr txBox="1">
            <a:spLocks noChangeArrowheads="1"/>
          </p:cNvSpPr>
          <p:nvPr/>
        </p:nvSpPr>
        <p:spPr bwMode="auto">
          <a:xfrm>
            <a:off x="0" y="4002859"/>
            <a:ext cx="1219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 Поскольку дуга </a:t>
            </a:r>
            <a:r>
              <a:rPr lang="ru-RU" altLang="ru-RU" sz="2400" i="1" dirty="0">
                <a:latin typeface="Times New Roman" panose="02020603050405020304" pitchFamily="18" charset="0"/>
                <a:cs typeface="Times New Roman" panose="02020603050405020304" pitchFamily="18" charset="0"/>
              </a:rPr>
              <a:t>АР</a:t>
            </a:r>
            <a:r>
              <a:rPr lang="ru-RU" altLang="ru-RU" sz="2400" dirty="0">
                <a:latin typeface="Times New Roman" panose="02020603050405020304" pitchFamily="18" charset="0"/>
                <a:cs typeface="Times New Roman" panose="02020603050405020304" pitchFamily="18" charset="0"/>
              </a:rPr>
              <a:t> окружности при этом прокатилась по отрезку </a:t>
            </a:r>
            <a:r>
              <a:rPr lang="en-US" altLang="ru-RU" sz="2400" i="1" dirty="0">
                <a:latin typeface="Times New Roman" panose="02020603050405020304" pitchFamily="18" charset="0"/>
                <a:cs typeface="Times New Roman" panose="02020603050405020304" pitchFamily="18" charset="0"/>
              </a:rPr>
              <a:t>O</a:t>
            </a:r>
            <a:r>
              <a:rPr lang="ru-RU" altLang="ru-RU" sz="2400" i="1" dirty="0">
                <a:latin typeface="Times New Roman" panose="02020603050405020304" pitchFamily="18" charset="0"/>
                <a:cs typeface="Times New Roman" panose="02020603050405020304" pitchFamily="18" charset="0"/>
              </a:rPr>
              <a:t>Р</a:t>
            </a:r>
            <a:r>
              <a:rPr lang="ru-RU" altLang="ru-RU" sz="2400" dirty="0">
                <a:latin typeface="Times New Roman" panose="02020603050405020304" pitchFamily="18" charset="0"/>
                <a:cs typeface="Times New Roman" panose="02020603050405020304" pitchFamily="18" charset="0"/>
              </a:rPr>
              <a:t>, то их длины равны, т.</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е. </a:t>
            </a:r>
            <a:r>
              <a:rPr lang="ru-RU" altLang="ru-RU" sz="2400" i="1" dirty="0">
                <a:latin typeface="Times New Roman" panose="02020603050405020304" pitchFamily="18" charset="0"/>
                <a:cs typeface="Times New Roman" panose="02020603050405020304" pitchFamily="18" charset="0"/>
              </a:rPr>
              <a:t>АР</a:t>
            </a:r>
            <a:r>
              <a:rPr lang="ru-RU"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O</a:t>
            </a:r>
            <a:r>
              <a:rPr lang="ru-RU" altLang="ru-RU" sz="2400" i="1" dirty="0">
                <a:latin typeface="Times New Roman" panose="02020603050405020304" pitchFamily="18" charset="0"/>
                <a:cs typeface="Times New Roman" panose="02020603050405020304" pitchFamily="18" charset="0"/>
              </a:rPr>
              <a:t>Р</a:t>
            </a:r>
            <a:r>
              <a:rPr lang="ru-RU" altLang="ru-RU" sz="2400" dirty="0">
                <a:latin typeface="Times New Roman" panose="02020603050405020304" pitchFamily="18" charset="0"/>
                <a:cs typeface="Times New Roman" panose="02020603050405020304" pitchFamily="18" charset="0"/>
              </a:rPr>
              <a:t> = </a:t>
            </a:r>
            <a:r>
              <a:rPr lang="en-US" altLang="ru-RU" sz="2400" i="1" dirty="0">
                <a:latin typeface="Times New Roman" panose="02020603050405020304" pitchFamily="18" charset="0"/>
                <a:cs typeface="Times New Roman" panose="02020603050405020304" pitchFamily="18" charset="0"/>
              </a:rPr>
              <a:t>t</a:t>
            </a:r>
            <a:r>
              <a:rPr lang="ru-RU" altLang="ru-RU"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4610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85387"/>
                                        </p:tgtEl>
                                        <p:attrNameLst>
                                          <p:attrName>style.visibility</p:attrName>
                                        </p:attrNameLst>
                                      </p:cBhvr>
                                      <p:to>
                                        <p:strVal val="visible"/>
                                      </p:to>
                                    </p:set>
                                    <p:animEffect transition="in" filter="wipe(up)">
                                      <p:cBhvr>
                                        <p:cTn id="12" dur="500"/>
                                        <p:tgtEl>
                                          <p:spTgt spid="485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7"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DD05-8937-6580-C35C-B1E68DAE792B}"/>
            </a:ext>
          </a:extLst>
        </p:cNvPr>
        <p:cNvGrpSpPr/>
        <p:nvPr/>
      </p:nvGrpSpPr>
      <p:grpSpPr>
        <a:xfrm>
          <a:off x="0" y="0"/>
          <a:ext cx="0" cy="0"/>
          <a:chOff x="0" y="0"/>
          <a:chExt cx="0" cy="0"/>
        </a:xfrm>
      </p:grpSpPr>
      <p:sp>
        <p:nvSpPr>
          <p:cNvPr id="485378" name="Rectangle 1026">
            <a:extLst>
              <a:ext uri="{FF2B5EF4-FFF2-40B4-BE49-F238E27FC236}">
                <a16:creationId xmlns:a16="http://schemas.microsoft.com/office/drawing/2014/main" id="{302A6C81-D3DD-1570-31AF-8E6E97316185}"/>
              </a:ext>
            </a:extLst>
          </p:cNvPr>
          <p:cNvSpPr>
            <a:spLocks noGrp="1" noChangeArrowheads="1"/>
          </p:cNvSpPr>
          <p:nvPr>
            <p:ph type="title"/>
          </p:nvPr>
        </p:nvSpPr>
        <p:spPr>
          <a:xfrm>
            <a:off x="0" y="-1"/>
            <a:ext cx="9982200" cy="830997"/>
          </a:xfrm>
        </p:spPr>
        <p:txBody>
          <a:bodyPr>
            <a:noAutofit/>
          </a:bodyPr>
          <a:lstStyle/>
          <a:p>
            <a:pPr algn="ctr"/>
            <a:r>
              <a:rPr lang="ru-RU" altLang="ru-RU" sz="2800" b="0" dirty="0">
                <a:solidFill>
                  <a:srgbClr val="FF3300"/>
                </a:solidFill>
                <a:latin typeface="Times New Roman" panose="02020603050405020304" pitchFamily="18" charset="0"/>
                <a:cs typeface="Times New Roman" panose="02020603050405020304" pitchFamily="18" charset="0"/>
              </a:rPr>
              <a:t>Параметрические уравнения удлинённой и укороченной циклоид</a:t>
            </a:r>
          </a:p>
        </p:txBody>
      </p:sp>
      <p:sp>
        <p:nvSpPr>
          <p:cNvPr id="485379" name="Text Box 1027">
            <a:extLst>
              <a:ext uri="{FF2B5EF4-FFF2-40B4-BE49-F238E27FC236}">
                <a16:creationId xmlns:a16="http://schemas.microsoft.com/office/drawing/2014/main" id="{96433842-E2C7-D50C-EA38-0729A05253A0}"/>
              </a:ext>
            </a:extLst>
          </p:cNvPr>
          <p:cNvSpPr txBox="1">
            <a:spLocks noChangeArrowheads="1"/>
          </p:cNvSpPr>
          <p:nvPr/>
        </p:nvSpPr>
        <p:spPr bwMode="auto">
          <a:xfrm>
            <a:off x="0" y="830996"/>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В случае удлинённой циклоиды имеем</a:t>
            </a:r>
            <a:endParaRPr lang="en-US" altLang="ru-RU" sz="2800" dirty="0">
              <a:latin typeface="Times New Roman" panose="02020603050405020304" pitchFamily="18" charset="0"/>
              <a:cs typeface="Times New Roman" panose="02020603050405020304" pitchFamily="18" charset="0"/>
            </a:endParaRPr>
          </a:p>
          <a:p>
            <a:pPr algn="ctr"/>
            <a:r>
              <a:rPr lang="en-US" altLang="ru-RU" sz="2800" i="1" dirty="0">
                <a:latin typeface="Times New Roman" panose="02020603050405020304" pitchFamily="18" charset="0"/>
                <a:cs typeface="Times New Roman" panose="02020603050405020304" pitchFamily="18" charset="0"/>
              </a:rPr>
              <a:t>x</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OP</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AQ</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t</a:t>
            </a:r>
            <a:r>
              <a:rPr lang="en-US" altLang="ru-RU" sz="2800" dirty="0">
                <a:latin typeface="Times New Roman" panose="02020603050405020304" pitchFamily="18" charset="0"/>
                <a:cs typeface="Times New Roman" panose="02020603050405020304" pitchFamily="18" charset="0"/>
              </a:rPr>
              <a:t> - </a:t>
            </a:r>
            <a:r>
              <a:rPr lang="en-US" altLang="ru-RU" sz="2800" i="1" dirty="0" err="1">
                <a:latin typeface="Times New Roman" panose="02020603050405020304" pitchFamily="18" charset="0"/>
                <a:cs typeface="Times New Roman" panose="02020603050405020304" pitchFamily="18" charset="0"/>
              </a:rPr>
              <a:t>d</a:t>
            </a:r>
            <a:r>
              <a:rPr lang="en-US" altLang="ru-RU" sz="2800" dirty="0" err="1">
                <a:latin typeface="Times New Roman" panose="02020603050405020304" pitchFamily="18" charset="0"/>
                <a:cs typeface="Times New Roman" panose="02020603050405020304" pitchFamily="18" charset="0"/>
              </a:rPr>
              <a:t>sin</a:t>
            </a:r>
            <a:r>
              <a:rPr lang="en-US"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t</a:t>
            </a:r>
            <a:r>
              <a:rPr lang="en-US" altLang="ru-RU" sz="2800" dirty="0">
                <a:latin typeface="Times New Roman" panose="02020603050405020304" pitchFamily="18" charset="0"/>
                <a:cs typeface="Times New Roman" panose="02020603050405020304" pitchFamily="18" charset="0"/>
              </a:rPr>
              <a:t>,</a:t>
            </a:r>
            <a:r>
              <a:rPr lang="ru-RU"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y</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O</a:t>
            </a:r>
            <a:r>
              <a:rPr lang="en-US" altLang="ru-RU" sz="2800" baseline="-30000" dirty="0">
                <a:latin typeface="Times New Roman" panose="02020603050405020304" pitchFamily="18" charset="0"/>
                <a:cs typeface="Times New Roman" panose="02020603050405020304" pitchFamily="18" charset="0"/>
              </a:rPr>
              <a:t>1</a:t>
            </a:r>
            <a:r>
              <a:rPr lang="en-US" altLang="ru-RU" sz="2800" i="1" dirty="0">
                <a:latin typeface="Times New Roman" panose="02020603050405020304" pitchFamily="18" charset="0"/>
                <a:cs typeface="Times New Roman" panose="02020603050405020304" pitchFamily="18" charset="0"/>
              </a:rPr>
              <a:t>P</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O</a:t>
            </a:r>
            <a:r>
              <a:rPr lang="en-US" altLang="ru-RU" sz="2800" baseline="-30000" dirty="0">
                <a:latin typeface="Times New Roman" panose="02020603050405020304" pitchFamily="18" charset="0"/>
                <a:cs typeface="Times New Roman" panose="02020603050405020304" pitchFamily="18" charset="0"/>
              </a:rPr>
              <a:t>1</a:t>
            </a:r>
            <a:r>
              <a:rPr lang="en-US" altLang="ru-RU" sz="2800" i="1" dirty="0">
                <a:latin typeface="Times New Roman" panose="02020603050405020304" pitchFamily="18" charset="0"/>
                <a:cs typeface="Times New Roman" panose="02020603050405020304" pitchFamily="18" charset="0"/>
              </a:rPr>
              <a:t>Q</a:t>
            </a:r>
            <a:r>
              <a:rPr lang="en-US" altLang="ru-RU" sz="2800" dirty="0">
                <a:latin typeface="Times New Roman" panose="02020603050405020304" pitchFamily="18" charset="0"/>
                <a:cs typeface="Times New Roman" panose="02020603050405020304" pitchFamily="18" charset="0"/>
              </a:rPr>
              <a:t> = </a:t>
            </a:r>
            <a:r>
              <a:rPr lang="ru-RU" altLang="ru-RU" sz="2800" dirty="0">
                <a:latin typeface="Times New Roman" panose="02020603050405020304" pitchFamily="18" charset="0"/>
                <a:cs typeface="Times New Roman" panose="02020603050405020304" pitchFamily="18" charset="0"/>
              </a:rPr>
              <a:t>1</a:t>
            </a:r>
            <a:r>
              <a:rPr lang="en-US" altLang="ru-RU" sz="2800" dirty="0">
                <a:latin typeface="Times New Roman" panose="02020603050405020304" pitchFamily="18" charset="0"/>
                <a:cs typeface="Times New Roman" panose="02020603050405020304" pitchFamily="18" charset="0"/>
              </a:rPr>
              <a:t> - </a:t>
            </a:r>
            <a:r>
              <a:rPr lang="en-US" altLang="ru-RU" sz="2800" i="1" dirty="0" err="1">
                <a:latin typeface="Times New Roman" panose="02020603050405020304" pitchFamily="18" charset="0"/>
                <a:cs typeface="Times New Roman" panose="02020603050405020304" pitchFamily="18" charset="0"/>
              </a:rPr>
              <a:t>d</a:t>
            </a:r>
            <a:r>
              <a:rPr lang="en-US" altLang="ru-RU" sz="2800" dirty="0" err="1">
                <a:latin typeface="Times New Roman" panose="02020603050405020304" pitchFamily="18" charset="0"/>
                <a:cs typeface="Times New Roman" panose="02020603050405020304" pitchFamily="18" charset="0"/>
              </a:rPr>
              <a:t>cos</a:t>
            </a:r>
            <a:r>
              <a:rPr lang="en-US"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t.</a:t>
            </a:r>
            <a:endParaRPr lang="ru-RU" altLang="ru-RU" sz="2800" dirty="0">
              <a:latin typeface="Times New Roman" panose="02020603050405020304" pitchFamily="18" charset="0"/>
              <a:cs typeface="Times New Roman" panose="02020603050405020304" pitchFamily="18" charset="0"/>
            </a:endParaRPr>
          </a:p>
        </p:txBody>
      </p:sp>
      <p:sp>
        <p:nvSpPr>
          <p:cNvPr id="485380" name="Rectangle 1028">
            <a:extLst>
              <a:ext uri="{FF2B5EF4-FFF2-40B4-BE49-F238E27FC236}">
                <a16:creationId xmlns:a16="http://schemas.microsoft.com/office/drawing/2014/main" id="{DB74DE3F-64C0-BB05-89E4-9217CC203F07}"/>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5381" name="Rectangle 1029">
            <a:extLst>
              <a:ext uri="{FF2B5EF4-FFF2-40B4-BE49-F238E27FC236}">
                <a16:creationId xmlns:a16="http://schemas.microsoft.com/office/drawing/2014/main" id="{D1205141-ED1B-DB80-C9BD-A2DF29FC0A5D}"/>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mc:AlternateContent xmlns:mc="http://schemas.openxmlformats.org/markup-compatibility/2006" xmlns:a14="http://schemas.microsoft.com/office/drawing/2010/main">
        <mc:Choice Requires="a14">
          <p:sp>
            <p:nvSpPr>
              <p:cNvPr id="485387" name="Text Box 1035">
                <a:extLst>
                  <a:ext uri="{FF2B5EF4-FFF2-40B4-BE49-F238E27FC236}">
                    <a16:creationId xmlns:a16="http://schemas.microsoft.com/office/drawing/2014/main" id="{EE6EDF51-3D11-C5D1-A563-5C07B771E4C7}"/>
                  </a:ext>
                </a:extLst>
              </p:cNvPr>
              <p:cNvSpPr txBox="1">
                <a:spLocks noChangeArrowheads="1"/>
              </p:cNvSpPr>
              <p:nvPr/>
            </p:nvSpPr>
            <p:spPr bwMode="auto">
              <a:xfrm>
                <a:off x="0" y="5114968"/>
                <a:ext cx="12192000" cy="16548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ru-RU" altLang="ru-RU" dirty="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Таким образом, параметрическими уравнениями циклоиды являются уравнения</a:t>
                </a:r>
              </a:p>
              <a:p>
                <a:pPr algn="ctr"/>
                <a14:m>
                  <m:oMathPara xmlns:m="http://schemas.openxmlformats.org/officeDocument/2006/math">
                    <m:oMathParaPr>
                      <m:jc m:val="centerGroup"/>
                    </m:oMathParaPr>
                    <m:oMath xmlns:m="http://schemas.openxmlformats.org/officeDocument/2006/math">
                      <m:d>
                        <m:dPr>
                          <m:begChr m:val="{"/>
                          <m:endChr m:val=""/>
                          <m:ctrlPr>
                            <a:rPr lang="ru-RU" altLang="ru-RU" sz="2400" i="1">
                              <a:latin typeface="Cambria Math" panose="02040503050406030204" pitchFamily="18" charset="0"/>
                            </a:rPr>
                          </m:ctrlPr>
                        </m:dPr>
                        <m:e>
                          <m:eqArr>
                            <m:eqArrPr>
                              <m:ctrlPr>
                                <a:rPr lang="ru-RU" altLang="ru-RU" sz="2400" i="1">
                                  <a:latin typeface="Cambria Math" panose="02040503050406030204" pitchFamily="18" charset="0"/>
                                </a:rPr>
                              </m:ctrlPr>
                            </m:eqArrPr>
                            <m:e>
                              <m:r>
                                <a:rPr lang="en-US" altLang="ru-RU" sz="2400" i="1">
                                  <a:latin typeface="Cambria Math" panose="02040503050406030204" pitchFamily="18" charset="0"/>
                                </a:rPr>
                                <m:t>𝑥</m:t>
                              </m:r>
                              <m:r>
                                <a:rPr lang="en-US" altLang="ru-RU" sz="2400" i="1">
                                  <a:latin typeface="Cambria Math" panose="02040503050406030204" pitchFamily="18" charset="0"/>
                                </a:rPr>
                                <m:t>=</m:t>
                              </m:r>
                              <m:r>
                                <a:rPr lang="en-US" altLang="ru-RU" sz="2400" i="1">
                                  <a:latin typeface="Cambria Math" panose="02040503050406030204" pitchFamily="18" charset="0"/>
                                </a:rPr>
                                <m:t>𝑡</m:t>
                              </m:r>
                              <m:r>
                                <a:rPr lang="en-US" altLang="ru-RU" sz="2400" i="1">
                                  <a:latin typeface="Cambria Math" panose="02040503050406030204" pitchFamily="18" charset="0"/>
                                </a:rPr>
                                <m:t>−</m:t>
                              </m:r>
                              <m:func>
                                <m:funcPr>
                                  <m:ctrlPr>
                                    <a:rPr lang="en-US" altLang="ru-RU" sz="2400" i="1">
                                      <a:latin typeface="Cambria Math" panose="02040503050406030204" pitchFamily="18" charset="0"/>
                                    </a:rPr>
                                  </m:ctrlPr>
                                </m:funcPr>
                                <m:fName>
                                  <m:r>
                                    <a:rPr lang="en-US" altLang="ru-RU" sz="2400" b="0" i="1" smtClean="0">
                                      <a:latin typeface="Cambria Math" panose="02040503050406030204" pitchFamily="18" charset="0"/>
                                    </a:rPr>
                                    <m:t>𝑑</m:t>
                                  </m:r>
                                  <m:r>
                                    <m:rPr>
                                      <m:sty m:val="p"/>
                                    </m:rPr>
                                    <a:rPr lang="en-US" altLang="ru-RU" sz="2400">
                                      <a:latin typeface="Cambria Math" panose="02040503050406030204" pitchFamily="18" charset="0"/>
                                    </a:rPr>
                                    <m:t>sin</m:t>
                                  </m:r>
                                </m:fName>
                                <m:e>
                                  <m:r>
                                    <a:rPr lang="en-US" altLang="ru-RU" sz="2400" i="1">
                                      <a:latin typeface="Cambria Math" panose="02040503050406030204" pitchFamily="18" charset="0"/>
                                    </a:rPr>
                                    <m:t>𝑡</m:t>
                                  </m:r>
                                  <m:r>
                                    <a:rPr lang="en-US" altLang="ru-RU" sz="2400" i="1">
                                      <a:latin typeface="Cambria Math" panose="02040503050406030204" pitchFamily="18" charset="0"/>
                                    </a:rPr>
                                    <m:t>,</m:t>
                                  </m:r>
                                </m:e>
                              </m:func>
                            </m:e>
                            <m:e>
                              <m:r>
                                <a:rPr lang="en-US" altLang="ru-RU" sz="2400" i="1">
                                  <a:latin typeface="Cambria Math" panose="02040503050406030204" pitchFamily="18" charset="0"/>
                                </a:rPr>
                                <m:t>𝑦</m:t>
                              </m:r>
                              <m:r>
                                <a:rPr lang="en-US" altLang="ru-RU" sz="2400" i="1">
                                  <a:latin typeface="Cambria Math" panose="02040503050406030204" pitchFamily="18" charset="0"/>
                                </a:rPr>
                                <m:t>=1−</m:t>
                              </m:r>
                              <m:func>
                                <m:funcPr>
                                  <m:ctrlPr>
                                    <a:rPr lang="en-US" altLang="ru-RU" sz="2400" i="1">
                                      <a:latin typeface="Cambria Math" panose="02040503050406030204" pitchFamily="18" charset="0"/>
                                    </a:rPr>
                                  </m:ctrlPr>
                                </m:funcPr>
                                <m:fName>
                                  <m:r>
                                    <a:rPr lang="en-US" altLang="ru-RU" sz="2400" b="0" i="1" smtClean="0">
                                      <a:latin typeface="Cambria Math" panose="02040503050406030204" pitchFamily="18" charset="0"/>
                                    </a:rPr>
                                    <m:t>𝑑</m:t>
                                  </m:r>
                                  <m:r>
                                    <m:rPr>
                                      <m:sty m:val="p"/>
                                    </m:rPr>
                                    <a:rPr lang="en-US" altLang="ru-RU" sz="2400">
                                      <a:latin typeface="Cambria Math" panose="02040503050406030204" pitchFamily="18" charset="0"/>
                                    </a:rPr>
                                    <m:t>cos</m:t>
                                  </m:r>
                                </m:fName>
                                <m:e>
                                  <m:r>
                                    <a:rPr lang="en-US" altLang="ru-RU" sz="2400" i="1">
                                      <a:latin typeface="Cambria Math" panose="02040503050406030204" pitchFamily="18" charset="0"/>
                                    </a:rPr>
                                    <m:t>𝑡</m:t>
                                  </m:r>
                                  <m:r>
                                    <a:rPr lang="en-US" altLang="ru-RU" sz="2400" b="0" i="1" smtClean="0">
                                      <a:latin typeface="Cambria Math" panose="02040503050406030204" pitchFamily="18" charset="0"/>
                                    </a:rPr>
                                    <m:t>,</m:t>
                                  </m:r>
                                </m:e>
                              </m:func>
                            </m:e>
                          </m:eqArr>
                        </m:e>
                      </m:d>
                    </m:oMath>
                  </m:oMathPara>
                </a14:m>
                <a:endParaRPr lang="en-US" altLang="ru-RU" sz="2400" dirty="0">
                  <a:latin typeface="Times New Roman" panose="02020603050405020304" pitchFamily="18" charset="0"/>
                </a:endParaRPr>
              </a:p>
              <a:p>
                <a:pPr algn="just"/>
                <a:r>
                  <a:rPr lang="ru-RU" altLang="ru-RU" sz="2400" dirty="0">
                    <a:latin typeface="Times New Roman" panose="02020603050405020304" pitchFamily="18" charset="0"/>
                    <a:cs typeface="Times New Roman" panose="02020603050405020304" pitchFamily="18" charset="0"/>
                  </a:rPr>
                  <a:t>где </a:t>
                </a:r>
                <a:r>
                  <a:rPr lang="en-US" altLang="ru-RU" sz="2400" i="1" dirty="0">
                    <a:latin typeface="Times New Roman" panose="02020603050405020304" pitchFamily="18" charset="0"/>
                    <a:cs typeface="Times New Roman" panose="02020603050405020304" pitchFamily="18" charset="0"/>
                  </a:rPr>
                  <a:t>d &gt; </a:t>
                </a:r>
                <a:r>
                  <a:rPr lang="en-US" altLang="ru-RU" sz="2400" dirty="0">
                    <a:latin typeface="Times New Roman" panose="02020603050405020304" pitchFamily="18" charset="0"/>
                    <a:cs typeface="Times New Roman" panose="02020603050405020304" pitchFamily="18" charset="0"/>
                  </a:rPr>
                  <a:t>1.</a:t>
                </a:r>
                <a:endParaRPr lang="ru-RU" altLang="ru-RU" sz="2400" dirty="0">
                  <a:latin typeface="Times New Roman" panose="02020603050405020304" pitchFamily="18" charset="0"/>
                  <a:cs typeface="Times New Roman" panose="02020603050405020304" pitchFamily="18" charset="0"/>
                </a:endParaRPr>
              </a:p>
            </p:txBody>
          </p:sp>
        </mc:Choice>
        <mc:Fallback xmlns="">
          <p:sp>
            <p:nvSpPr>
              <p:cNvPr id="485387" name="Text Box 1035">
                <a:extLst>
                  <a:ext uri="{FF2B5EF4-FFF2-40B4-BE49-F238E27FC236}">
                    <a16:creationId xmlns:a16="http://schemas.microsoft.com/office/drawing/2014/main" id="{EE6EDF51-3D11-C5D1-A563-5C07B771E4C7}"/>
                  </a:ext>
                </a:extLst>
              </p:cNvPr>
              <p:cNvSpPr txBox="1">
                <a:spLocks noRot="1" noChangeAspect="1" noMove="1" noResize="1" noEditPoints="1" noAdjustHandles="1" noChangeArrowheads="1" noChangeShapeType="1" noTextEdit="1"/>
              </p:cNvSpPr>
              <p:nvPr/>
            </p:nvSpPr>
            <p:spPr bwMode="auto">
              <a:xfrm>
                <a:off x="0" y="5114968"/>
                <a:ext cx="12192000" cy="1654812"/>
              </a:xfrm>
              <a:prstGeom prst="rect">
                <a:avLst/>
              </a:prstGeom>
              <a:blipFill>
                <a:blip r:embed="rId3"/>
                <a:stretch>
                  <a:fillRect l="-750" t="-2941" b="-73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4" name="Рисунок 3" descr="Изображение выглядит как линия, диаграмма, круг&#10;&#10;Содержимое, созданное искусственным интеллектом, может быть неверным.">
            <a:extLst>
              <a:ext uri="{FF2B5EF4-FFF2-40B4-BE49-F238E27FC236}">
                <a16:creationId xmlns:a16="http://schemas.microsoft.com/office/drawing/2014/main" id="{2CFC34F5-8912-9FE4-7F33-B7FD5720BA18}"/>
              </a:ext>
            </a:extLst>
          </p:cNvPr>
          <p:cNvPicPr>
            <a:picLocks noChangeAspect="1"/>
          </p:cNvPicPr>
          <p:nvPr/>
        </p:nvPicPr>
        <p:blipFill>
          <a:blip r:embed="rId4"/>
          <a:stretch>
            <a:fillRect/>
          </a:stretch>
        </p:blipFill>
        <p:spPr>
          <a:xfrm>
            <a:off x="2260240" y="1870159"/>
            <a:ext cx="6576146" cy="3244809"/>
          </a:xfrm>
          <a:prstGeom prst="rect">
            <a:avLst/>
          </a:prstGeom>
        </p:spPr>
      </p:pic>
    </p:spTree>
    <p:extLst>
      <p:ext uri="{BB962C8B-B14F-4D97-AF65-F5344CB8AC3E}">
        <p14:creationId xmlns:p14="http://schemas.microsoft.com/office/powerpoint/2010/main" val="10609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5387"/>
                                        </p:tgtEl>
                                        <p:attrNameLst>
                                          <p:attrName>style.visibility</p:attrName>
                                        </p:attrNameLst>
                                      </p:cBhvr>
                                      <p:to>
                                        <p:strVal val="visible"/>
                                      </p:to>
                                    </p:set>
                                    <p:animEffect transition="in" filter="wipe(up)">
                                      <p:cBhvr>
                                        <p:cTn id="7" dur="500"/>
                                        <p:tgtEl>
                                          <p:spTgt spid="485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469" y="116633"/>
            <a:ext cx="7602766"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303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EF314-B003-D530-DC01-66BC9EA22233}"/>
            </a:ext>
          </a:extLst>
        </p:cNvPr>
        <p:cNvGrpSpPr/>
        <p:nvPr/>
      </p:nvGrpSpPr>
      <p:grpSpPr>
        <a:xfrm>
          <a:off x="0" y="0"/>
          <a:ext cx="0" cy="0"/>
          <a:chOff x="0" y="0"/>
          <a:chExt cx="0" cy="0"/>
        </a:xfrm>
      </p:grpSpPr>
      <p:sp>
        <p:nvSpPr>
          <p:cNvPr id="485379" name="Text Box 1027">
            <a:extLst>
              <a:ext uri="{FF2B5EF4-FFF2-40B4-BE49-F238E27FC236}">
                <a16:creationId xmlns:a16="http://schemas.microsoft.com/office/drawing/2014/main" id="{74E110F3-CA94-3F67-ED41-044BCC9FF17F}"/>
              </a:ext>
            </a:extLst>
          </p:cNvPr>
          <p:cNvSpPr txBox="1">
            <a:spLocks noChangeArrowheads="1"/>
          </p:cNvSpPr>
          <p:nvPr/>
        </p:nvSpPr>
        <p:spPr bwMode="auto">
          <a:xfrm>
            <a:off x="0" y="202891"/>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В случае укороченной циклоиды имеем</a:t>
            </a:r>
            <a:endParaRPr lang="en-US" altLang="ru-RU" sz="2800" dirty="0">
              <a:latin typeface="Times New Roman" panose="02020603050405020304" pitchFamily="18" charset="0"/>
              <a:cs typeface="Times New Roman" panose="02020603050405020304" pitchFamily="18" charset="0"/>
            </a:endParaRPr>
          </a:p>
          <a:p>
            <a:pPr algn="ctr"/>
            <a:r>
              <a:rPr lang="en-US" altLang="ru-RU" sz="2800" i="1" dirty="0">
                <a:latin typeface="Times New Roman" panose="02020603050405020304" pitchFamily="18" charset="0"/>
                <a:cs typeface="Times New Roman" panose="02020603050405020304" pitchFamily="18" charset="0"/>
              </a:rPr>
              <a:t>x</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OP</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AQ</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t</a:t>
            </a:r>
            <a:r>
              <a:rPr lang="en-US" altLang="ru-RU" sz="2800" dirty="0">
                <a:latin typeface="Times New Roman" panose="02020603050405020304" pitchFamily="18" charset="0"/>
                <a:cs typeface="Times New Roman" panose="02020603050405020304" pitchFamily="18" charset="0"/>
              </a:rPr>
              <a:t> - </a:t>
            </a:r>
            <a:r>
              <a:rPr lang="en-US" altLang="ru-RU" sz="2800" i="1" dirty="0" err="1">
                <a:latin typeface="Times New Roman" panose="02020603050405020304" pitchFamily="18" charset="0"/>
                <a:cs typeface="Times New Roman" panose="02020603050405020304" pitchFamily="18" charset="0"/>
              </a:rPr>
              <a:t>d</a:t>
            </a:r>
            <a:r>
              <a:rPr lang="en-US" altLang="ru-RU" sz="2800" dirty="0" err="1">
                <a:latin typeface="Times New Roman" panose="02020603050405020304" pitchFamily="18" charset="0"/>
                <a:cs typeface="Times New Roman" panose="02020603050405020304" pitchFamily="18" charset="0"/>
              </a:rPr>
              <a:t>sin</a:t>
            </a:r>
            <a:r>
              <a:rPr lang="en-US"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t</a:t>
            </a:r>
            <a:r>
              <a:rPr lang="en-US" altLang="ru-RU" sz="2800" dirty="0">
                <a:latin typeface="Times New Roman" panose="02020603050405020304" pitchFamily="18" charset="0"/>
                <a:cs typeface="Times New Roman" panose="02020603050405020304" pitchFamily="18" charset="0"/>
              </a:rPr>
              <a:t>,</a:t>
            </a:r>
            <a:r>
              <a:rPr lang="ru-RU"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y</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O</a:t>
            </a:r>
            <a:r>
              <a:rPr lang="en-US" altLang="ru-RU" sz="2800" baseline="-30000" dirty="0">
                <a:latin typeface="Times New Roman" panose="02020603050405020304" pitchFamily="18" charset="0"/>
                <a:cs typeface="Times New Roman" panose="02020603050405020304" pitchFamily="18" charset="0"/>
              </a:rPr>
              <a:t>1</a:t>
            </a:r>
            <a:r>
              <a:rPr lang="en-US" altLang="ru-RU" sz="2800" i="1" dirty="0">
                <a:latin typeface="Times New Roman" panose="02020603050405020304" pitchFamily="18" charset="0"/>
                <a:cs typeface="Times New Roman" panose="02020603050405020304" pitchFamily="18" charset="0"/>
              </a:rPr>
              <a:t>P</a:t>
            </a:r>
            <a:r>
              <a:rPr lang="en-US" altLang="ru-RU" sz="2800" dirty="0">
                <a:latin typeface="Times New Roman" panose="02020603050405020304" pitchFamily="18" charset="0"/>
                <a:cs typeface="Times New Roman" panose="02020603050405020304" pitchFamily="18" charset="0"/>
              </a:rPr>
              <a:t> -  </a:t>
            </a:r>
            <a:r>
              <a:rPr lang="en-US" altLang="ru-RU" sz="2800" i="1" dirty="0">
                <a:latin typeface="Times New Roman" panose="02020603050405020304" pitchFamily="18" charset="0"/>
                <a:cs typeface="Times New Roman" panose="02020603050405020304" pitchFamily="18" charset="0"/>
              </a:rPr>
              <a:t>O</a:t>
            </a:r>
            <a:r>
              <a:rPr lang="en-US" altLang="ru-RU" sz="2800" baseline="-30000" dirty="0">
                <a:latin typeface="Times New Roman" panose="02020603050405020304" pitchFamily="18" charset="0"/>
                <a:cs typeface="Times New Roman" panose="02020603050405020304" pitchFamily="18" charset="0"/>
              </a:rPr>
              <a:t>1</a:t>
            </a:r>
            <a:r>
              <a:rPr lang="en-US" altLang="ru-RU" sz="2800" i="1" dirty="0">
                <a:latin typeface="Times New Roman" panose="02020603050405020304" pitchFamily="18" charset="0"/>
                <a:cs typeface="Times New Roman" panose="02020603050405020304" pitchFamily="18" charset="0"/>
              </a:rPr>
              <a:t>Q</a:t>
            </a:r>
            <a:r>
              <a:rPr lang="en-US" altLang="ru-RU" sz="2800" dirty="0">
                <a:latin typeface="Times New Roman" panose="02020603050405020304" pitchFamily="18" charset="0"/>
                <a:cs typeface="Times New Roman" panose="02020603050405020304" pitchFamily="18" charset="0"/>
              </a:rPr>
              <a:t> = </a:t>
            </a:r>
            <a:r>
              <a:rPr lang="ru-RU" altLang="ru-RU" sz="2800" dirty="0">
                <a:latin typeface="Times New Roman" panose="02020603050405020304" pitchFamily="18" charset="0"/>
                <a:cs typeface="Times New Roman" panose="02020603050405020304" pitchFamily="18" charset="0"/>
              </a:rPr>
              <a:t>1</a:t>
            </a:r>
            <a:r>
              <a:rPr lang="en-US" altLang="ru-RU" sz="2800" dirty="0">
                <a:latin typeface="Times New Roman" panose="02020603050405020304" pitchFamily="18" charset="0"/>
                <a:cs typeface="Times New Roman" panose="02020603050405020304" pitchFamily="18" charset="0"/>
              </a:rPr>
              <a:t> - </a:t>
            </a:r>
            <a:r>
              <a:rPr lang="en-US" altLang="ru-RU" sz="2800" i="1" dirty="0" err="1">
                <a:latin typeface="Times New Roman" panose="02020603050405020304" pitchFamily="18" charset="0"/>
                <a:cs typeface="Times New Roman" panose="02020603050405020304" pitchFamily="18" charset="0"/>
              </a:rPr>
              <a:t>d</a:t>
            </a:r>
            <a:r>
              <a:rPr lang="en-US" altLang="ru-RU" sz="2800" dirty="0" err="1">
                <a:latin typeface="Times New Roman" panose="02020603050405020304" pitchFamily="18" charset="0"/>
                <a:cs typeface="Times New Roman" panose="02020603050405020304" pitchFamily="18" charset="0"/>
              </a:rPr>
              <a:t>cos</a:t>
            </a:r>
            <a:r>
              <a:rPr lang="en-US" altLang="ru-RU" sz="2800" dirty="0">
                <a:latin typeface="Times New Roman" panose="02020603050405020304" pitchFamily="18" charset="0"/>
                <a:cs typeface="Times New Roman" panose="02020603050405020304" pitchFamily="18" charset="0"/>
              </a:rPr>
              <a:t> </a:t>
            </a:r>
            <a:r>
              <a:rPr lang="en-US" altLang="ru-RU" sz="2800" i="1" dirty="0">
                <a:latin typeface="Times New Roman" panose="02020603050405020304" pitchFamily="18" charset="0"/>
                <a:cs typeface="Times New Roman" panose="02020603050405020304" pitchFamily="18" charset="0"/>
              </a:rPr>
              <a:t>t.</a:t>
            </a:r>
            <a:endParaRPr lang="ru-RU" altLang="ru-RU" sz="2800" dirty="0">
              <a:latin typeface="Times New Roman" panose="02020603050405020304" pitchFamily="18" charset="0"/>
              <a:cs typeface="Times New Roman" panose="02020603050405020304" pitchFamily="18" charset="0"/>
            </a:endParaRPr>
          </a:p>
        </p:txBody>
      </p:sp>
      <p:sp>
        <p:nvSpPr>
          <p:cNvPr id="485380" name="Rectangle 1028">
            <a:extLst>
              <a:ext uri="{FF2B5EF4-FFF2-40B4-BE49-F238E27FC236}">
                <a16:creationId xmlns:a16="http://schemas.microsoft.com/office/drawing/2014/main" id="{033DFC44-6021-6988-84BF-B8C31E2E5FE2}"/>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5381" name="Rectangle 1029">
            <a:extLst>
              <a:ext uri="{FF2B5EF4-FFF2-40B4-BE49-F238E27FC236}">
                <a16:creationId xmlns:a16="http://schemas.microsoft.com/office/drawing/2014/main" id="{1F6319BE-408B-859D-9A81-B0483F4A6EFB}"/>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mc:AlternateContent xmlns:mc="http://schemas.openxmlformats.org/markup-compatibility/2006" xmlns:a14="http://schemas.microsoft.com/office/drawing/2010/main">
        <mc:Choice Requires="a14">
          <p:sp>
            <p:nvSpPr>
              <p:cNvPr id="485387" name="Text Box 1035">
                <a:extLst>
                  <a:ext uri="{FF2B5EF4-FFF2-40B4-BE49-F238E27FC236}">
                    <a16:creationId xmlns:a16="http://schemas.microsoft.com/office/drawing/2014/main" id="{1376CAD6-84E0-7026-A277-5DFDF9AF46E1}"/>
                  </a:ext>
                </a:extLst>
              </p:cNvPr>
              <p:cNvSpPr txBox="1">
                <a:spLocks noChangeArrowheads="1"/>
              </p:cNvSpPr>
              <p:nvPr/>
            </p:nvSpPr>
            <p:spPr bwMode="auto">
              <a:xfrm>
                <a:off x="0" y="4594608"/>
                <a:ext cx="12192000" cy="2346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ru-RU" altLang="ru-RU" dirty="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Таким образом, параметрическими уравнениями циклоиды являются уравнения</a:t>
                </a:r>
              </a:p>
              <a:p>
                <a:pPr algn="ctr"/>
                <a14:m>
                  <m:oMathPara xmlns:m="http://schemas.openxmlformats.org/officeDocument/2006/math">
                    <m:oMathParaPr>
                      <m:jc m:val="centerGroup"/>
                    </m:oMathParaPr>
                    <m:oMath xmlns:m="http://schemas.openxmlformats.org/officeDocument/2006/math">
                      <m:d>
                        <m:dPr>
                          <m:begChr m:val="{"/>
                          <m:endChr m:val=""/>
                          <m:ctrlPr>
                            <a:rPr lang="ru-RU" altLang="ru-RU" sz="2800" i="1">
                              <a:latin typeface="Cambria Math" panose="02040503050406030204" pitchFamily="18" charset="0"/>
                            </a:rPr>
                          </m:ctrlPr>
                        </m:dPr>
                        <m:e>
                          <m:eqArr>
                            <m:eqArrPr>
                              <m:ctrlPr>
                                <a:rPr lang="ru-RU" altLang="ru-RU" sz="2800" i="1">
                                  <a:latin typeface="Cambria Math" panose="02040503050406030204" pitchFamily="18" charset="0"/>
                                </a:rPr>
                              </m:ctrlPr>
                            </m:eqArrPr>
                            <m:e>
                              <m:r>
                                <a:rPr lang="en-US" altLang="ru-RU" sz="2800" i="1">
                                  <a:latin typeface="Cambria Math" panose="02040503050406030204" pitchFamily="18" charset="0"/>
                                </a:rPr>
                                <m:t>𝑥</m:t>
                              </m:r>
                              <m:r>
                                <a:rPr lang="en-US" altLang="ru-RU" sz="2800" i="1">
                                  <a:latin typeface="Cambria Math" panose="02040503050406030204" pitchFamily="18" charset="0"/>
                                </a:rPr>
                                <m:t>=</m:t>
                              </m:r>
                              <m:r>
                                <a:rPr lang="en-US" altLang="ru-RU" sz="2800" i="1">
                                  <a:latin typeface="Cambria Math" panose="02040503050406030204" pitchFamily="18" charset="0"/>
                                </a:rPr>
                                <m:t>𝑡</m:t>
                              </m:r>
                              <m:r>
                                <a:rPr lang="en-US" altLang="ru-RU" sz="2800" i="1">
                                  <a:latin typeface="Cambria Math" panose="02040503050406030204" pitchFamily="18" charset="0"/>
                                </a:rPr>
                                <m:t>−</m:t>
                              </m:r>
                              <m:func>
                                <m:funcPr>
                                  <m:ctrlPr>
                                    <a:rPr lang="en-US" altLang="ru-RU" sz="2800" i="1">
                                      <a:latin typeface="Cambria Math" panose="02040503050406030204" pitchFamily="18" charset="0"/>
                                    </a:rPr>
                                  </m:ctrlPr>
                                </m:funcPr>
                                <m:fName>
                                  <m:r>
                                    <a:rPr lang="en-US" altLang="ru-RU" sz="2800" b="0" i="1" smtClean="0">
                                      <a:latin typeface="Cambria Math" panose="02040503050406030204" pitchFamily="18" charset="0"/>
                                    </a:rPr>
                                    <m:t>𝑑</m:t>
                                  </m:r>
                                  <m:r>
                                    <m:rPr>
                                      <m:sty m:val="p"/>
                                    </m:rPr>
                                    <a:rPr lang="en-US" altLang="ru-RU" sz="2800">
                                      <a:latin typeface="Cambria Math" panose="02040503050406030204" pitchFamily="18" charset="0"/>
                                    </a:rPr>
                                    <m:t>sin</m:t>
                                  </m:r>
                                </m:fName>
                                <m:e>
                                  <m:r>
                                    <a:rPr lang="en-US" altLang="ru-RU" sz="2800" i="1">
                                      <a:latin typeface="Cambria Math" panose="02040503050406030204" pitchFamily="18" charset="0"/>
                                    </a:rPr>
                                    <m:t>𝑡</m:t>
                                  </m:r>
                                  <m:r>
                                    <a:rPr lang="en-US" altLang="ru-RU" sz="2800" i="1">
                                      <a:latin typeface="Cambria Math" panose="02040503050406030204" pitchFamily="18" charset="0"/>
                                    </a:rPr>
                                    <m:t>,</m:t>
                                  </m:r>
                                </m:e>
                              </m:func>
                            </m:e>
                            <m:e>
                              <m:r>
                                <a:rPr lang="en-US" altLang="ru-RU" sz="2800" i="1">
                                  <a:latin typeface="Cambria Math" panose="02040503050406030204" pitchFamily="18" charset="0"/>
                                </a:rPr>
                                <m:t>𝑦</m:t>
                              </m:r>
                              <m:r>
                                <a:rPr lang="en-US" altLang="ru-RU" sz="2800" i="1">
                                  <a:latin typeface="Cambria Math" panose="02040503050406030204" pitchFamily="18" charset="0"/>
                                </a:rPr>
                                <m:t>=1−</m:t>
                              </m:r>
                              <m:func>
                                <m:funcPr>
                                  <m:ctrlPr>
                                    <a:rPr lang="en-US" altLang="ru-RU" sz="2800" i="1">
                                      <a:latin typeface="Cambria Math" panose="02040503050406030204" pitchFamily="18" charset="0"/>
                                    </a:rPr>
                                  </m:ctrlPr>
                                </m:funcPr>
                                <m:fName>
                                  <m:r>
                                    <a:rPr lang="en-US" altLang="ru-RU" sz="2800" b="0" i="1" smtClean="0">
                                      <a:latin typeface="Cambria Math" panose="02040503050406030204" pitchFamily="18" charset="0"/>
                                    </a:rPr>
                                    <m:t>𝑑</m:t>
                                  </m:r>
                                  <m:r>
                                    <m:rPr>
                                      <m:sty m:val="p"/>
                                    </m:rPr>
                                    <a:rPr lang="en-US" altLang="ru-RU" sz="2800">
                                      <a:latin typeface="Cambria Math" panose="02040503050406030204" pitchFamily="18" charset="0"/>
                                    </a:rPr>
                                    <m:t>cos</m:t>
                                  </m:r>
                                </m:fName>
                                <m:e>
                                  <m:r>
                                    <a:rPr lang="en-US" altLang="ru-RU" sz="2800" i="1">
                                      <a:latin typeface="Cambria Math" panose="02040503050406030204" pitchFamily="18" charset="0"/>
                                    </a:rPr>
                                    <m:t>𝑡</m:t>
                                  </m:r>
                                  <m:r>
                                    <a:rPr lang="en-US" altLang="ru-RU" sz="2800" b="0" i="1" smtClean="0">
                                      <a:latin typeface="Cambria Math" panose="02040503050406030204" pitchFamily="18" charset="0"/>
                                    </a:rPr>
                                    <m:t>,</m:t>
                                  </m:r>
                                </m:e>
                              </m:func>
                            </m:e>
                          </m:eqArr>
                        </m:e>
                      </m:d>
                    </m:oMath>
                  </m:oMathPara>
                </a14:m>
                <a:endParaRPr lang="en-US" altLang="ru-RU" sz="2800" dirty="0">
                  <a:latin typeface="Times New Roman" panose="02020603050405020304" pitchFamily="18" charset="0"/>
                </a:endParaRPr>
              </a:p>
              <a:p>
                <a:pPr algn="just"/>
                <a:r>
                  <a:rPr lang="ru-RU" altLang="ru-RU" sz="2800" dirty="0">
                    <a:latin typeface="Times New Roman" panose="02020603050405020304" pitchFamily="18" charset="0"/>
                    <a:cs typeface="Times New Roman" panose="02020603050405020304" pitchFamily="18" charset="0"/>
                  </a:rPr>
                  <a:t>где </a:t>
                </a:r>
                <a:r>
                  <a:rPr lang="en-US" altLang="ru-RU" sz="2800" i="1" dirty="0">
                    <a:latin typeface="Times New Roman" panose="02020603050405020304" pitchFamily="18" charset="0"/>
                    <a:cs typeface="Times New Roman" panose="02020603050405020304" pitchFamily="18" charset="0"/>
                  </a:rPr>
                  <a:t>d &lt; </a:t>
                </a:r>
                <a:r>
                  <a:rPr lang="en-US" altLang="ru-RU" sz="2800" dirty="0">
                    <a:latin typeface="Times New Roman" panose="02020603050405020304" pitchFamily="18" charset="0"/>
                    <a:cs typeface="Times New Roman" panose="02020603050405020304" pitchFamily="18" charset="0"/>
                  </a:rPr>
                  <a:t>1.</a:t>
                </a:r>
                <a:endParaRPr lang="ru-RU" altLang="ru-RU" sz="2800" dirty="0">
                  <a:latin typeface="Times New Roman" panose="02020603050405020304" pitchFamily="18" charset="0"/>
                  <a:cs typeface="Times New Roman" panose="02020603050405020304" pitchFamily="18" charset="0"/>
                </a:endParaRPr>
              </a:p>
            </p:txBody>
          </p:sp>
        </mc:Choice>
        <mc:Fallback xmlns="">
          <p:sp>
            <p:nvSpPr>
              <p:cNvPr id="485387" name="Text Box 1035">
                <a:extLst>
                  <a:ext uri="{FF2B5EF4-FFF2-40B4-BE49-F238E27FC236}">
                    <a16:creationId xmlns:a16="http://schemas.microsoft.com/office/drawing/2014/main" id="{1376CAD6-84E0-7026-A277-5DFDF9AF46E1}"/>
                  </a:ext>
                </a:extLst>
              </p:cNvPr>
              <p:cNvSpPr txBox="1">
                <a:spLocks noRot="1" noChangeAspect="1" noMove="1" noResize="1" noEditPoints="1" noAdjustHandles="1" noChangeArrowheads="1" noChangeShapeType="1" noTextEdit="1"/>
              </p:cNvSpPr>
              <p:nvPr/>
            </p:nvSpPr>
            <p:spPr bwMode="auto">
              <a:xfrm>
                <a:off x="0" y="4594608"/>
                <a:ext cx="12192000" cy="2346155"/>
              </a:xfrm>
              <a:prstGeom prst="rect">
                <a:avLst/>
              </a:prstGeom>
              <a:blipFill>
                <a:blip r:embed="rId3"/>
                <a:stretch>
                  <a:fillRect l="-1000" t="-2857" r="-1000" b="-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 name="Рисунок 2" descr="Изображение выглядит как линия, диаграмма, дизайн&#10;&#10;Содержимое, созданное искусственным интеллектом, может быть неверным.">
            <a:extLst>
              <a:ext uri="{FF2B5EF4-FFF2-40B4-BE49-F238E27FC236}">
                <a16:creationId xmlns:a16="http://schemas.microsoft.com/office/drawing/2014/main" id="{494FB1AF-59CC-C4A2-C96C-6B858C63A193}"/>
              </a:ext>
            </a:extLst>
          </p:cNvPr>
          <p:cNvPicPr>
            <a:picLocks noChangeAspect="1"/>
          </p:cNvPicPr>
          <p:nvPr/>
        </p:nvPicPr>
        <p:blipFill>
          <a:blip r:embed="rId4"/>
          <a:stretch>
            <a:fillRect/>
          </a:stretch>
        </p:blipFill>
        <p:spPr>
          <a:xfrm>
            <a:off x="2469164" y="1156998"/>
            <a:ext cx="7253672" cy="3437610"/>
          </a:xfrm>
          <a:prstGeom prst="rect">
            <a:avLst/>
          </a:prstGeom>
        </p:spPr>
      </p:pic>
    </p:spTree>
    <p:extLst>
      <p:ext uri="{BB962C8B-B14F-4D97-AF65-F5344CB8AC3E}">
        <p14:creationId xmlns:p14="http://schemas.microsoft.com/office/powerpoint/2010/main" val="264872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5387"/>
                                        </p:tgtEl>
                                        <p:attrNameLst>
                                          <p:attrName>style.visibility</p:attrName>
                                        </p:attrNameLst>
                                      </p:cBhvr>
                                      <p:to>
                                        <p:strVal val="visible"/>
                                      </p:to>
                                    </p:set>
                                    <p:animEffect transition="in" filter="wipe(up)">
                                      <p:cBhvr>
                                        <p:cTn id="7" dur="500"/>
                                        <p:tgtEl>
                                          <p:spTgt spid="485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7" name="Text Box 1027">
            <a:extLst>
              <a:ext uri="{FF2B5EF4-FFF2-40B4-BE49-F238E27FC236}">
                <a16:creationId xmlns:a16="http://schemas.microsoft.com/office/drawing/2014/main" id="{B30F985A-27DF-4483-965D-5C10C0BE1028}"/>
              </a:ext>
            </a:extLst>
          </p:cNvPr>
          <p:cNvSpPr txBox="1">
            <a:spLocks noChangeArrowheads="1"/>
          </p:cNvSpPr>
          <p:nvPr/>
        </p:nvSpPr>
        <p:spPr bwMode="auto">
          <a:xfrm>
            <a:off x="0" y="731174"/>
            <a:ext cx="12192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sz="2000" dirty="0"/>
              <a:t>	</a:t>
            </a:r>
            <a:r>
              <a:rPr lang="ru-RU" altLang="ru-RU" sz="2400" dirty="0">
                <a:latin typeface="Times New Roman" panose="02020603050405020304" pitchFamily="18" charset="0"/>
                <a:cs typeface="Times New Roman" panose="02020603050405020304" pitchFamily="18" charset="0"/>
              </a:rPr>
              <a:t>Для получения</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циклоиды в программе </a:t>
            </a:r>
            <a:r>
              <a:rPr lang="en-US" altLang="ru-RU" sz="2400" dirty="0">
                <a:latin typeface="Times New Roman" panose="02020603050405020304" pitchFamily="18" charset="0"/>
                <a:cs typeface="Times New Roman" panose="02020603050405020304" pitchFamily="18" charset="0"/>
              </a:rPr>
              <a:t>GeoGebra </a:t>
            </a:r>
            <a:r>
              <a:rPr lang="ru-RU" altLang="ru-RU" sz="2400" dirty="0">
                <a:latin typeface="Times New Roman" panose="02020603050405020304" pitchFamily="18" charset="0"/>
                <a:cs typeface="Times New Roman" panose="02020603050405020304" pitchFamily="18" charset="0"/>
              </a:rPr>
              <a:t>нужно</a:t>
            </a:r>
            <a:r>
              <a:rPr lang="en-US" altLang="ru-RU" sz="2400" dirty="0">
                <a:latin typeface="Times New Roman" panose="02020603050405020304" pitchFamily="18" charset="0"/>
                <a:cs typeface="Times New Roman" panose="02020603050405020304" pitchFamily="18" charset="0"/>
              </a:rPr>
              <a:t> c</a:t>
            </a:r>
            <a:r>
              <a:rPr lang="ru-RU" altLang="ru-RU" sz="2400" dirty="0">
                <a:latin typeface="Times New Roman" panose="02020603050405020304" pitchFamily="18" charset="0"/>
                <a:cs typeface="Times New Roman" panose="02020603050405020304" pitchFamily="18" charset="0"/>
              </a:rPr>
              <a:t>делать следующее.</a:t>
            </a:r>
          </a:p>
          <a:p>
            <a:pPr algn="just"/>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1. В строке «Ввод» набрать: </a:t>
            </a:r>
            <a:r>
              <a:rPr lang="en-US" altLang="ru-RU" sz="2400" dirty="0">
                <a:latin typeface="Times New Roman" panose="02020603050405020304" pitchFamily="18" charset="0"/>
                <a:cs typeface="Times New Roman" panose="02020603050405020304" pitchFamily="18" charset="0"/>
              </a:rPr>
              <a:t>d=1</a:t>
            </a:r>
            <a:r>
              <a:rPr lang="ru-RU" altLang="ru-RU" sz="2400" dirty="0">
                <a:latin typeface="Times New Roman" panose="02020603050405020304" pitchFamily="18" charset="0"/>
                <a:cs typeface="Times New Roman" panose="02020603050405020304" pitchFamily="18" charset="0"/>
              </a:rPr>
              <a:t> и нажать </a:t>
            </a:r>
            <a:r>
              <a:rPr lang="en-US" altLang="ru-RU" sz="2400" dirty="0">
                <a:latin typeface="Times New Roman" panose="02020603050405020304" pitchFamily="18" charset="0"/>
                <a:cs typeface="Times New Roman" panose="02020603050405020304" pitchFamily="18" charset="0"/>
              </a:rPr>
              <a:t>“Enter”</a:t>
            </a:r>
            <a:r>
              <a:rPr lang="ru-RU" altLang="ru-RU" sz="2400" dirty="0">
                <a:latin typeface="Times New Roman" panose="02020603050405020304" pitchFamily="18" charset="0"/>
                <a:cs typeface="Times New Roman" panose="02020603050405020304" pitchFamily="18" charset="0"/>
              </a:rPr>
              <a:t>.</a:t>
            </a:r>
            <a:endParaRPr lang="en-US" altLang="ru-RU" sz="2400" dirty="0">
              <a:latin typeface="Times New Roman" panose="02020603050405020304" pitchFamily="18" charset="0"/>
              <a:cs typeface="Times New Roman" panose="02020603050405020304" pitchFamily="18" charset="0"/>
            </a:endParaRPr>
          </a:p>
          <a:p>
            <a:pPr algn="just"/>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2. В строке «Ввод» набрать: Кривая(</a:t>
            </a:r>
            <a:r>
              <a:rPr lang="en-US" altLang="ru-RU" sz="2400" dirty="0">
                <a:latin typeface="Times New Roman" panose="02020603050405020304" pitchFamily="18" charset="0"/>
                <a:cs typeface="Times New Roman" panose="02020603050405020304" pitchFamily="18" charset="0"/>
              </a:rPr>
              <a:t>t-</a:t>
            </a:r>
            <a:r>
              <a:rPr lang="en-US" altLang="ru-RU" sz="2400" dirty="0" err="1">
                <a:latin typeface="Times New Roman" panose="02020603050405020304" pitchFamily="18" charset="0"/>
                <a:cs typeface="Times New Roman" panose="02020603050405020304" pitchFamily="18" charset="0"/>
              </a:rPr>
              <a:t>dsin</a:t>
            </a:r>
            <a:r>
              <a:rPr lang="en-US" altLang="ru-RU" sz="2400" dirty="0">
                <a:latin typeface="Times New Roman" panose="02020603050405020304" pitchFamily="18" charset="0"/>
                <a:cs typeface="Times New Roman" panose="02020603050405020304" pitchFamily="18" charset="0"/>
              </a:rPr>
              <a:t>(t), 1-dcos(t),t,0,2Pi) </a:t>
            </a:r>
            <a:r>
              <a:rPr lang="ru-RU" altLang="ru-RU" sz="2400" dirty="0">
                <a:latin typeface="Times New Roman" panose="02020603050405020304" pitchFamily="18" charset="0"/>
                <a:cs typeface="Times New Roman" panose="02020603050405020304" pitchFamily="18" charset="0"/>
              </a:rPr>
              <a:t>и нажать </a:t>
            </a:r>
            <a:r>
              <a:rPr lang="en-US" altLang="ru-RU" sz="2400" dirty="0">
                <a:latin typeface="Times New Roman" panose="02020603050405020304" pitchFamily="18" charset="0"/>
                <a:cs typeface="Times New Roman" panose="02020603050405020304" pitchFamily="18" charset="0"/>
              </a:rPr>
              <a:t>“Enter”</a:t>
            </a:r>
            <a:r>
              <a:rPr lang="ru-RU" altLang="ru-RU" sz="2400" dirty="0">
                <a:latin typeface="Times New Roman" panose="02020603050405020304" pitchFamily="18" charset="0"/>
                <a:cs typeface="Times New Roman" panose="02020603050405020304" pitchFamily="18" charset="0"/>
              </a:rPr>
              <a:t>.</a:t>
            </a:r>
          </a:p>
          <a:p>
            <a:pPr algn="just"/>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В результате на экране будет график циклоиды.</a:t>
            </a:r>
            <a:endParaRPr lang="en-US" altLang="ru-RU" sz="2400" dirty="0">
              <a:latin typeface="Times New Roman" panose="02020603050405020304" pitchFamily="18" charset="0"/>
              <a:cs typeface="Times New Roman" panose="02020603050405020304" pitchFamily="18" charset="0"/>
            </a:endParaRPr>
          </a:p>
          <a:p>
            <a:pPr algn="just"/>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Задавая другие значения </a:t>
            </a:r>
            <a:r>
              <a:rPr lang="en-US" altLang="ru-RU" sz="2400" dirty="0">
                <a:latin typeface="Times New Roman" panose="02020603050405020304" pitchFamily="18" charset="0"/>
                <a:cs typeface="Times New Roman" panose="02020603050405020304" pitchFamily="18" charset="0"/>
              </a:rPr>
              <a:t>d, </a:t>
            </a:r>
            <a:r>
              <a:rPr lang="ru-RU" altLang="ru-RU" sz="2400" dirty="0">
                <a:latin typeface="Times New Roman" panose="02020603050405020304" pitchFamily="18" charset="0"/>
                <a:cs typeface="Times New Roman" panose="02020603050405020304" pitchFamily="18" charset="0"/>
              </a:rPr>
              <a:t>можно получить укороченную или удлиненную циклоиду.</a:t>
            </a:r>
          </a:p>
        </p:txBody>
      </p:sp>
      <p:sp>
        <p:nvSpPr>
          <p:cNvPr id="487428" name="Rectangle 1028">
            <a:extLst>
              <a:ext uri="{FF2B5EF4-FFF2-40B4-BE49-F238E27FC236}">
                <a16:creationId xmlns:a16="http://schemas.microsoft.com/office/drawing/2014/main" id="{076CFAEB-79C2-4ABC-B095-CDBD47DF1D31}"/>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7429" name="Rectangle 1029">
            <a:extLst>
              <a:ext uri="{FF2B5EF4-FFF2-40B4-BE49-F238E27FC236}">
                <a16:creationId xmlns:a16="http://schemas.microsoft.com/office/drawing/2014/main" id="{239CED52-F95C-47B4-969D-FBE20BCED1F0}"/>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3" name="Рисунок 2">
            <a:extLst>
              <a:ext uri="{FF2B5EF4-FFF2-40B4-BE49-F238E27FC236}">
                <a16:creationId xmlns:a16="http://schemas.microsoft.com/office/drawing/2014/main" id="{75592A56-8A67-4D6F-8691-E69320D14B0E}"/>
              </a:ext>
            </a:extLst>
          </p:cNvPr>
          <p:cNvPicPr>
            <a:picLocks noChangeAspect="1"/>
          </p:cNvPicPr>
          <p:nvPr/>
        </p:nvPicPr>
        <p:blipFill>
          <a:blip r:embed="rId3"/>
          <a:stretch>
            <a:fillRect/>
          </a:stretch>
        </p:blipFill>
        <p:spPr>
          <a:xfrm>
            <a:off x="2730809" y="2888077"/>
            <a:ext cx="6730382" cy="3106330"/>
          </a:xfrm>
          <a:prstGeom prst="rect">
            <a:avLst/>
          </a:prstGeom>
        </p:spPr>
      </p:pic>
    </p:spTree>
    <p:extLst>
      <p:ext uri="{BB962C8B-B14F-4D97-AF65-F5344CB8AC3E}">
        <p14:creationId xmlns:p14="http://schemas.microsoft.com/office/powerpoint/2010/main" val="2218075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20815-3FEE-07E9-2D84-D988B54BF02A}"/>
            </a:ext>
          </a:extLst>
        </p:cNvPr>
        <p:cNvGrpSpPr/>
        <p:nvPr/>
      </p:nvGrpSpPr>
      <p:grpSpPr>
        <a:xfrm>
          <a:off x="0" y="0"/>
          <a:ext cx="0" cy="0"/>
          <a:chOff x="0" y="0"/>
          <a:chExt cx="0" cy="0"/>
        </a:xfrm>
      </p:grpSpPr>
      <p:sp>
        <p:nvSpPr>
          <p:cNvPr id="487427" name="Text Box 1027">
            <a:extLst>
              <a:ext uri="{FF2B5EF4-FFF2-40B4-BE49-F238E27FC236}">
                <a16:creationId xmlns:a16="http://schemas.microsoft.com/office/drawing/2014/main" id="{E5F856ED-FDF9-AB72-2B90-D3229BC0A19E}"/>
              </a:ext>
            </a:extLst>
          </p:cNvPr>
          <p:cNvSpPr txBox="1">
            <a:spLocks noChangeArrowheads="1"/>
          </p:cNvSpPr>
          <p:nvPr/>
        </p:nvSpPr>
        <p:spPr bwMode="auto">
          <a:xfrm>
            <a:off x="0" y="731174"/>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sz="2000" dirty="0"/>
              <a:t>	</a:t>
            </a:r>
            <a:r>
              <a:rPr lang="ru-RU" altLang="ru-RU" sz="2800" dirty="0">
                <a:latin typeface="Times New Roman" panose="02020603050405020304" pitchFamily="18" charset="0"/>
                <a:cs typeface="Times New Roman" panose="02020603050405020304" pitchFamily="18" charset="0"/>
              </a:rPr>
              <a:t>Если строке «Ввод» набрать: </a:t>
            </a:r>
            <a:r>
              <a:rPr lang="en-US" altLang="ru-RU" sz="2800" dirty="0">
                <a:latin typeface="Times New Roman" panose="02020603050405020304" pitchFamily="18" charset="0"/>
                <a:cs typeface="Times New Roman" panose="02020603050405020304" pitchFamily="18" charset="0"/>
              </a:rPr>
              <a:t>d=1</a:t>
            </a:r>
            <a:r>
              <a:rPr lang="ru-RU" altLang="ru-RU" sz="2800" dirty="0">
                <a:latin typeface="Times New Roman" panose="02020603050405020304" pitchFamily="18" charset="0"/>
                <a:cs typeface="Times New Roman" panose="02020603050405020304" pitchFamily="18" charset="0"/>
              </a:rPr>
              <a:t>.5 и нажать </a:t>
            </a:r>
            <a:r>
              <a:rPr lang="en-US" altLang="ru-RU" sz="2800" dirty="0">
                <a:latin typeface="Times New Roman" panose="02020603050405020304" pitchFamily="18" charset="0"/>
                <a:cs typeface="Times New Roman" panose="02020603050405020304" pitchFamily="18" charset="0"/>
              </a:rPr>
              <a:t>“Enter”</a:t>
            </a:r>
            <a:r>
              <a:rPr lang="ru-RU" altLang="ru-RU" sz="2800" dirty="0">
                <a:latin typeface="Times New Roman" panose="02020603050405020304" pitchFamily="18" charset="0"/>
                <a:cs typeface="Times New Roman" panose="02020603050405020304" pitchFamily="18" charset="0"/>
              </a:rPr>
              <a:t>, то получим удлинённую циклоиду.</a:t>
            </a:r>
            <a:r>
              <a:rPr lang="en-US" altLang="ru-RU" sz="2800" dirty="0">
                <a:latin typeface="Times New Roman" panose="02020603050405020304" pitchFamily="18" charset="0"/>
                <a:cs typeface="Times New Roman" panose="02020603050405020304" pitchFamily="18" charset="0"/>
              </a:rPr>
              <a:t>	</a:t>
            </a:r>
            <a:endParaRPr lang="ru-RU" altLang="ru-RU" sz="2800" dirty="0">
              <a:latin typeface="Times New Roman" panose="02020603050405020304" pitchFamily="18" charset="0"/>
              <a:cs typeface="Times New Roman" panose="02020603050405020304" pitchFamily="18" charset="0"/>
            </a:endParaRPr>
          </a:p>
        </p:txBody>
      </p:sp>
      <p:sp>
        <p:nvSpPr>
          <p:cNvPr id="487428" name="Rectangle 1028">
            <a:extLst>
              <a:ext uri="{FF2B5EF4-FFF2-40B4-BE49-F238E27FC236}">
                <a16:creationId xmlns:a16="http://schemas.microsoft.com/office/drawing/2014/main" id="{A7A00F6B-292E-A34A-7890-510AF5A34AD7}"/>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7429" name="Rectangle 1029">
            <a:extLst>
              <a:ext uri="{FF2B5EF4-FFF2-40B4-BE49-F238E27FC236}">
                <a16:creationId xmlns:a16="http://schemas.microsoft.com/office/drawing/2014/main" id="{D83C091D-0742-F92E-091F-89E1397D4EE5}"/>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4" name="Рисунок 3" descr="Изображение выглядит как линия, диаграмма, График&#10;&#10;Содержимое, созданное искусственным интеллектом, может быть неверным.">
            <a:extLst>
              <a:ext uri="{FF2B5EF4-FFF2-40B4-BE49-F238E27FC236}">
                <a16:creationId xmlns:a16="http://schemas.microsoft.com/office/drawing/2014/main" id="{5F1E97E2-D6AE-1FB9-1CEB-E333113AB3D7}"/>
              </a:ext>
            </a:extLst>
          </p:cNvPr>
          <p:cNvPicPr>
            <a:picLocks noChangeAspect="1"/>
          </p:cNvPicPr>
          <p:nvPr/>
        </p:nvPicPr>
        <p:blipFill>
          <a:blip r:embed="rId3"/>
          <a:stretch>
            <a:fillRect/>
          </a:stretch>
        </p:blipFill>
        <p:spPr>
          <a:xfrm>
            <a:off x="1901076" y="1847791"/>
            <a:ext cx="7675474" cy="3813974"/>
          </a:xfrm>
          <a:prstGeom prst="rect">
            <a:avLst/>
          </a:prstGeom>
        </p:spPr>
      </p:pic>
    </p:spTree>
    <p:extLst>
      <p:ext uri="{BB962C8B-B14F-4D97-AF65-F5344CB8AC3E}">
        <p14:creationId xmlns:p14="http://schemas.microsoft.com/office/powerpoint/2010/main" val="832886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30E93-5D7E-829A-57A4-DE8C8E55CB7F}"/>
            </a:ext>
          </a:extLst>
        </p:cNvPr>
        <p:cNvGrpSpPr/>
        <p:nvPr/>
      </p:nvGrpSpPr>
      <p:grpSpPr>
        <a:xfrm>
          <a:off x="0" y="0"/>
          <a:ext cx="0" cy="0"/>
          <a:chOff x="0" y="0"/>
          <a:chExt cx="0" cy="0"/>
        </a:xfrm>
      </p:grpSpPr>
      <p:sp>
        <p:nvSpPr>
          <p:cNvPr id="487427" name="Text Box 1027">
            <a:extLst>
              <a:ext uri="{FF2B5EF4-FFF2-40B4-BE49-F238E27FC236}">
                <a16:creationId xmlns:a16="http://schemas.microsoft.com/office/drawing/2014/main" id="{B7EDD968-8DAC-6469-0BFA-B92EAC167EAC}"/>
              </a:ext>
            </a:extLst>
          </p:cNvPr>
          <p:cNvSpPr txBox="1">
            <a:spLocks noChangeArrowheads="1"/>
          </p:cNvSpPr>
          <p:nvPr/>
        </p:nvSpPr>
        <p:spPr bwMode="auto">
          <a:xfrm>
            <a:off x="0" y="731174"/>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sz="2000" dirty="0"/>
              <a:t>	</a:t>
            </a:r>
            <a:r>
              <a:rPr lang="ru-RU" altLang="ru-RU" sz="2800" dirty="0">
                <a:latin typeface="Times New Roman" panose="02020603050405020304" pitchFamily="18" charset="0"/>
                <a:cs typeface="Times New Roman" panose="02020603050405020304" pitchFamily="18" charset="0"/>
              </a:rPr>
              <a:t>Если строке «Ввод» набрать: </a:t>
            </a:r>
            <a:r>
              <a:rPr lang="en-US" altLang="ru-RU" sz="2800" dirty="0">
                <a:latin typeface="Times New Roman" panose="02020603050405020304" pitchFamily="18" charset="0"/>
                <a:cs typeface="Times New Roman" panose="02020603050405020304" pitchFamily="18" charset="0"/>
              </a:rPr>
              <a:t>d=</a:t>
            </a:r>
            <a:r>
              <a:rPr lang="ru-RU" altLang="ru-RU" sz="2800" dirty="0">
                <a:latin typeface="Times New Roman" panose="02020603050405020304" pitchFamily="18" charset="0"/>
                <a:cs typeface="Times New Roman" panose="02020603050405020304" pitchFamily="18" charset="0"/>
              </a:rPr>
              <a:t>0.5 и нажать </a:t>
            </a:r>
            <a:r>
              <a:rPr lang="en-US" altLang="ru-RU" sz="2800" dirty="0">
                <a:latin typeface="Times New Roman" panose="02020603050405020304" pitchFamily="18" charset="0"/>
                <a:cs typeface="Times New Roman" panose="02020603050405020304" pitchFamily="18" charset="0"/>
              </a:rPr>
              <a:t>“Enter”</a:t>
            </a:r>
            <a:r>
              <a:rPr lang="ru-RU" altLang="ru-RU" sz="2800" dirty="0">
                <a:latin typeface="Times New Roman" panose="02020603050405020304" pitchFamily="18" charset="0"/>
                <a:cs typeface="Times New Roman" panose="02020603050405020304" pitchFamily="18" charset="0"/>
              </a:rPr>
              <a:t>, то получим укороченную циклоиду.</a:t>
            </a:r>
            <a:r>
              <a:rPr lang="en-US" altLang="ru-RU" sz="2800" dirty="0">
                <a:latin typeface="Times New Roman" panose="02020603050405020304" pitchFamily="18" charset="0"/>
                <a:cs typeface="Times New Roman" panose="02020603050405020304" pitchFamily="18" charset="0"/>
              </a:rPr>
              <a:t>	</a:t>
            </a:r>
            <a:endParaRPr lang="ru-RU" altLang="ru-RU" sz="2800" dirty="0">
              <a:latin typeface="Times New Roman" panose="02020603050405020304" pitchFamily="18" charset="0"/>
              <a:cs typeface="Times New Roman" panose="02020603050405020304" pitchFamily="18" charset="0"/>
            </a:endParaRPr>
          </a:p>
        </p:txBody>
      </p:sp>
      <p:sp>
        <p:nvSpPr>
          <p:cNvPr id="487428" name="Rectangle 1028">
            <a:extLst>
              <a:ext uri="{FF2B5EF4-FFF2-40B4-BE49-F238E27FC236}">
                <a16:creationId xmlns:a16="http://schemas.microsoft.com/office/drawing/2014/main" id="{E09CAD5D-C662-88DE-3F47-2BFAE64B2B10}"/>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7429" name="Rectangle 1029">
            <a:extLst>
              <a:ext uri="{FF2B5EF4-FFF2-40B4-BE49-F238E27FC236}">
                <a16:creationId xmlns:a16="http://schemas.microsoft.com/office/drawing/2014/main" id="{C20C029B-3442-E680-CE8F-2B96F47AADAF}"/>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3" name="Рисунок 2" descr="Изображение выглядит как линия, График, диаграмма&#10;&#10;Содержимое, созданное искусственным интеллектом, может быть неверным.">
            <a:extLst>
              <a:ext uri="{FF2B5EF4-FFF2-40B4-BE49-F238E27FC236}">
                <a16:creationId xmlns:a16="http://schemas.microsoft.com/office/drawing/2014/main" id="{DA854127-0BAC-FAFA-8E86-C9358E13335B}"/>
              </a:ext>
            </a:extLst>
          </p:cNvPr>
          <p:cNvPicPr>
            <a:picLocks noChangeAspect="1"/>
          </p:cNvPicPr>
          <p:nvPr/>
        </p:nvPicPr>
        <p:blipFill>
          <a:blip r:embed="rId3"/>
          <a:stretch>
            <a:fillRect/>
          </a:stretch>
        </p:blipFill>
        <p:spPr>
          <a:xfrm>
            <a:off x="1564681" y="2295548"/>
            <a:ext cx="8157764" cy="3291060"/>
          </a:xfrm>
          <a:prstGeom prst="rect">
            <a:avLst/>
          </a:prstGeom>
        </p:spPr>
      </p:pic>
    </p:spTree>
    <p:extLst>
      <p:ext uri="{BB962C8B-B14F-4D97-AF65-F5344CB8AC3E}">
        <p14:creationId xmlns:p14="http://schemas.microsoft.com/office/powerpoint/2010/main" val="322055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7" name="Text Box 1027">
            <a:extLst>
              <a:ext uri="{FF2B5EF4-FFF2-40B4-BE49-F238E27FC236}">
                <a16:creationId xmlns:a16="http://schemas.microsoft.com/office/drawing/2014/main" id="{B30F985A-27DF-4483-965D-5C10C0BE1028}"/>
              </a:ext>
            </a:extLst>
          </p:cNvPr>
          <p:cNvSpPr txBox="1">
            <a:spLocks noChangeArrowheads="1"/>
          </p:cNvSpPr>
          <p:nvPr/>
        </p:nvSpPr>
        <p:spPr bwMode="auto">
          <a:xfrm>
            <a:off x="0" y="-100207"/>
            <a:ext cx="12192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sz="2000" dirty="0"/>
              <a:t>	</a:t>
            </a:r>
            <a:r>
              <a:rPr lang="ru-RU" altLang="ru-RU" sz="2400" dirty="0">
                <a:latin typeface="Times New Roman" panose="02020603050405020304" pitchFamily="18" charset="0"/>
                <a:cs typeface="Times New Roman" panose="02020603050405020304" pitchFamily="18" charset="0"/>
              </a:rPr>
              <a:t>Для получения</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циклоиды, как траектории движения точки,</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нужно</a:t>
            </a:r>
            <a:r>
              <a:rPr lang="en-US" altLang="ru-RU" sz="2400" dirty="0">
                <a:latin typeface="Times New Roman" panose="02020603050405020304" pitchFamily="18" charset="0"/>
                <a:cs typeface="Times New Roman" panose="02020603050405020304" pitchFamily="18" charset="0"/>
              </a:rPr>
              <a:t> c</a:t>
            </a:r>
            <a:r>
              <a:rPr lang="ru-RU" altLang="ru-RU" sz="2400" dirty="0">
                <a:latin typeface="Times New Roman" panose="02020603050405020304" pitchFamily="18" charset="0"/>
                <a:cs typeface="Times New Roman" panose="02020603050405020304" pitchFamily="18" charset="0"/>
              </a:rPr>
              <a:t>делать следующее.</a:t>
            </a:r>
          </a:p>
          <a:p>
            <a:pPr algn="just"/>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1. Создать ползунок </a:t>
            </a:r>
            <a:r>
              <a:rPr lang="en-US" altLang="ru-RU" sz="2400" dirty="0">
                <a:latin typeface="Times New Roman" panose="02020603050405020304" pitchFamily="18" charset="0"/>
                <a:cs typeface="Times New Roman" panose="02020603050405020304" pitchFamily="18" charset="0"/>
              </a:rPr>
              <a:t>a, </a:t>
            </a:r>
            <a:r>
              <a:rPr lang="ru-RU" altLang="ru-RU" sz="2400" dirty="0">
                <a:latin typeface="Times New Roman" panose="02020603050405020304" pitchFamily="18" charset="0"/>
                <a:cs typeface="Times New Roman" panose="02020603050405020304" pitchFamily="18" charset="0"/>
              </a:rPr>
              <a:t>изменяющийся от 0 до 2</a:t>
            </a:r>
            <a:r>
              <a:rPr lang="en-US" altLang="ru-RU" sz="2400" dirty="0">
                <a:latin typeface="Times New Roman" panose="02020603050405020304" pitchFamily="18" charset="0"/>
                <a:cs typeface="Times New Roman" panose="02020603050405020304" pitchFamily="18" charset="0"/>
              </a:rPr>
              <a:t>Pi.</a:t>
            </a:r>
          </a:p>
          <a:p>
            <a:pPr algn="just"/>
            <a:r>
              <a:rPr lang="en-US" altLang="ru-RU" sz="2400" dirty="0">
                <a:latin typeface="Times New Roman" panose="02020603050405020304" pitchFamily="18" charset="0"/>
                <a:cs typeface="Times New Roman" panose="02020603050405020304" pitchFamily="18" charset="0"/>
              </a:rPr>
              <a:t>	2</a:t>
            </a:r>
            <a:r>
              <a:rPr lang="ru-RU" altLang="ru-RU" sz="2400" dirty="0">
                <a:latin typeface="Times New Roman" panose="02020603050405020304" pitchFamily="18" charset="0"/>
                <a:cs typeface="Times New Roman" panose="02020603050405020304" pitchFamily="18" charset="0"/>
              </a:rPr>
              <a:t>. В строке «Ввод» набрать: </a:t>
            </a:r>
            <a:r>
              <a:rPr lang="en-US" altLang="ru-RU" sz="2400" dirty="0">
                <a:latin typeface="Times New Roman" panose="02020603050405020304" pitchFamily="18" charset="0"/>
                <a:cs typeface="Times New Roman" panose="02020603050405020304" pitchFamily="18" charset="0"/>
              </a:rPr>
              <a:t>d=1</a:t>
            </a:r>
            <a:r>
              <a:rPr lang="ru-RU" altLang="ru-RU" sz="2400" dirty="0">
                <a:latin typeface="Times New Roman" panose="02020603050405020304" pitchFamily="18" charset="0"/>
                <a:cs typeface="Times New Roman" panose="02020603050405020304" pitchFamily="18" charset="0"/>
              </a:rPr>
              <a:t> и нажать </a:t>
            </a:r>
            <a:r>
              <a:rPr lang="en-US" altLang="ru-RU" sz="2400" dirty="0">
                <a:latin typeface="Times New Roman" panose="02020603050405020304" pitchFamily="18" charset="0"/>
                <a:cs typeface="Times New Roman" panose="02020603050405020304" pitchFamily="18" charset="0"/>
              </a:rPr>
              <a:t>“Enter”</a:t>
            </a:r>
            <a:r>
              <a:rPr lang="ru-RU" altLang="ru-RU" sz="2400" dirty="0">
                <a:latin typeface="Times New Roman" panose="02020603050405020304" pitchFamily="18" charset="0"/>
                <a:cs typeface="Times New Roman" panose="02020603050405020304" pitchFamily="18" charset="0"/>
              </a:rPr>
              <a:t>.</a:t>
            </a:r>
          </a:p>
          <a:p>
            <a:pPr algn="just"/>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3</a:t>
            </a:r>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Построить окружность с центром</a:t>
            </a:r>
            <a:r>
              <a:rPr lang="en-US" altLang="ru-RU" sz="2400" dirty="0">
                <a:latin typeface="Times New Roman" panose="02020603050405020304" pitchFamily="18" charset="0"/>
                <a:cs typeface="Times New Roman" panose="02020603050405020304" pitchFamily="18" charset="0"/>
              </a:rPr>
              <a:t> (a, 1) </a:t>
            </a:r>
            <a:r>
              <a:rPr lang="ru-RU" altLang="ru-RU" sz="2400" dirty="0">
                <a:latin typeface="Times New Roman" panose="02020603050405020304" pitchFamily="18" charset="0"/>
                <a:cs typeface="Times New Roman" panose="02020603050405020304" pitchFamily="18" charset="0"/>
              </a:rPr>
              <a:t>и радиусом 1</a:t>
            </a:r>
            <a:r>
              <a:rPr lang="ru-RU" altLang="ru-RU" sz="2400" i="1" dirty="0">
                <a:latin typeface="Times New Roman" panose="02020603050405020304" pitchFamily="18" charset="0"/>
                <a:cs typeface="Times New Roman" panose="02020603050405020304" pitchFamily="18" charset="0"/>
              </a:rPr>
              <a:t>.</a:t>
            </a:r>
            <a:endParaRPr lang="en-US" altLang="ru-RU" sz="2400" i="1" dirty="0">
              <a:latin typeface="Times New Roman" panose="02020603050405020304" pitchFamily="18" charset="0"/>
              <a:cs typeface="Times New Roman" panose="02020603050405020304" pitchFamily="18" charset="0"/>
            </a:endParaRPr>
          </a:p>
          <a:p>
            <a:pPr algn="just"/>
            <a:r>
              <a:rPr lang="en-US" altLang="ru-RU" sz="2400" dirty="0">
                <a:latin typeface="Times New Roman" panose="02020603050405020304" pitchFamily="18" charset="0"/>
                <a:cs typeface="Times New Roman" panose="02020603050405020304" pitchFamily="18" charset="0"/>
              </a:rPr>
              <a:t>	4</a:t>
            </a:r>
            <a:r>
              <a:rPr lang="ru-RU" altLang="ru-RU" sz="2400" dirty="0">
                <a:latin typeface="Times New Roman" panose="02020603050405020304" pitchFamily="18" charset="0"/>
                <a:cs typeface="Times New Roman" panose="02020603050405020304" pitchFamily="18" charset="0"/>
              </a:rPr>
              <a:t>. Отметить на ней точку с координатами (</a:t>
            </a:r>
            <a:r>
              <a:rPr lang="en-US" altLang="ru-RU" sz="2400" dirty="0">
                <a:latin typeface="Times New Roman" panose="02020603050405020304" pitchFamily="18" charset="0"/>
                <a:cs typeface="Times New Roman" panose="02020603050405020304" pitchFamily="18" charset="0"/>
              </a:rPr>
              <a:t>a-</a:t>
            </a:r>
            <a:r>
              <a:rPr lang="en-US" altLang="ru-RU" sz="2400" dirty="0" err="1">
                <a:latin typeface="Times New Roman" panose="02020603050405020304" pitchFamily="18" charset="0"/>
                <a:cs typeface="Times New Roman" panose="02020603050405020304" pitchFamily="18" charset="0"/>
              </a:rPr>
              <a:t>dsin</a:t>
            </a:r>
            <a:r>
              <a:rPr lang="en-US" altLang="ru-RU" sz="2400" dirty="0">
                <a:latin typeface="Times New Roman" panose="02020603050405020304" pitchFamily="18" charset="0"/>
                <a:cs typeface="Times New Roman" panose="02020603050405020304" pitchFamily="18" charset="0"/>
              </a:rPr>
              <a:t>(a), 1-dcos(a)) </a:t>
            </a:r>
            <a:r>
              <a:rPr lang="ru-RU" altLang="ru-RU" sz="2400" dirty="0">
                <a:latin typeface="Times New Roman" panose="02020603050405020304" pitchFamily="18" charset="0"/>
                <a:cs typeface="Times New Roman" panose="02020603050405020304" pitchFamily="18" charset="0"/>
              </a:rPr>
              <a:t>и соединить её отрезком с центром окружности.</a:t>
            </a:r>
          </a:p>
          <a:p>
            <a:pPr algn="just"/>
            <a:r>
              <a:rPr lang="en-US" altLang="ru-RU" sz="2400" dirty="0">
                <a:latin typeface="Times New Roman" panose="02020603050405020304" pitchFamily="18" charset="0"/>
                <a:cs typeface="Times New Roman" panose="02020603050405020304" pitchFamily="18" charset="0"/>
              </a:rPr>
              <a:t>	5</a:t>
            </a:r>
            <a:r>
              <a:rPr lang="ru-RU" altLang="ru-RU" sz="2400" dirty="0">
                <a:latin typeface="Times New Roman" panose="02020603050405020304" pitchFamily="18" charset="0"/>
                <a:cs typeface="Times New Roman" panose="02020603050405020304" pitchFamily="18" charset="0"/>
              </a:rPr>
              <a:t>. В строке «Ввод» набрать: Кривая(</a:t>
            </a:r>
            <a:r>
              <a:rPr lang="en-US" altLang="ru-RU" sz="2400" dirty="0">
                <a:latin typeface="Times New Roman" panose="02020603050405020304" pitchFamily="18" charset="0"/>
                <a:cs typeface="Times New Roman" panose="02020603050405020304" pitchFamily="18" charset="0"/>
              </a:rPr>
              <a:t>t-</a:t>
            </a:r>
            <a:r>
              <a:rPr lang="en-US" altLang="ru-RU" sz="2400" dirty="0" err="1">
                <a:latin typeface="Times New Roman" panose="02020603050405020304" pitchFamily="18" charset="0"/>
                <a:cs typeface="Times New Roman" panose="02020603050405020304" pitchFamily="18" charset="0"/>
              </a:rPr>
              <a:t>dsin</a:t>
            </a:r>
            <a:r>
              <a:rPr lang="en-US" altLang="ru-RU" sz="2400" dirty="0">
                <a:latin typeface="Times New Roman" panose="02020603050405020304" pitchFamily="18" charset="0"/>
                <a:cs typeface="Times New Roman" panose="02020603050405020304" pitchFamily="18" charset="0"/>
              </a:rPr>
              <a:t>(t),1-dcos(t),t,0,a) </a:t>
            </a:r>
            <a:r>
              <a:rPr lang="ru-RU" altLang="ru-RU" sz="2400" dirty="0">
                <a:latin typeface="Times New Roman" panose="02020603050405020304" pitchFamily="18" charset="0"/>
                <a:cs typeface="Times New Roman" panose="02020603050405020304" pitchFamily="18" charset="0"/>
              </a:rPr>
              <a:t>и нажать </a:t>
            </a:r>
            <a:r>
              <a:rPr lang="en-US" altLang="ru-RU" sz="2400" dirty="0">
                <a:latin typeface="Times New Roman" panose="02020603050405020304" pitchFamily="18" charset="0"/>
                <a:cs typeface="Times New Roman" panose="02020603050405020304" pitchFamily="18" charset="0"/>
              </a:rPr>
              <a:t>“Enter”</a:t>
            </a:r>
            <a:r>
              <a:rPr lang="ru-RU" altLang="ru-RU" sz="2400" dirty="0">
                <a:latin typeface="Times New Roman" panose="02020603050405020304" pitchFamily="18" charset="0"/>
                <a:cs typeface="Times New Roman" panose="02020603050405020304" pitchFamily="18" charset="0"/>
              </a:rPr>
              <a:t>.</a:t>
            </a:r>
            <a:endParaRPr lang="en-US" altLang="ru-RU" sz="2400" dirty="0">
              <a:latin typeface="Times New Roman" panose="02020603050405020304" pitchFamily="18" charset="0"/>
              <a:cs typeface="Times New Roman" panose="02020603050405020304" pitchFamily="18" charset="0"/>
            </a:endParaRPr>
          </a:p>
          <a:p>
            <a:pPr algn="just"/>
            <a:r>
              <a:rPr lang="en-US" altLang="ru-RU" sz="2400" dirty="0">
                <a:latin typeface="Times New Roman" panose="02020603050405020304" pitchFamily="18" charset="0"/>
                <a:cs typeface="Times New Roman" panose="02020603050405020304" pitchFamily="18" charset="0"/>
              </a:rPr>
              <a:t>	6</a:t>
            </a:r>
            <a:r>
              <a:rPr lang="ru-RU" altLang="ru-RU" sz="2400" dirty="0">
                <a:latin typeface="Times New Roman" panose="02020603050405020304" pitchFamily="18" charset="0"/>
                <a:cs typeface="Times New Roman" panose="02020603050405020304" pitchFamily="18" charset="0"/>
              </a:rPr>
              <a:t>. Включить анимацию.</a:t>
            </a:r>
          </a:p>
          <a:p>
            <a:pPr algn="just"/>
            <a:r>
              <a:rPr lang="en-US"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В результате окружность будет катиться по прямой, а отмеченная точка будет описывать циклоиду. </a:t>
            </a:r>
            <a:r>
              <a:rPr lang="en-US" altLang="ru-RU" sz="2400" dirty="0">
                <a:latin typeface="Times New Roman" panose="02020603050405020304" pitchFamily="18" charset="0"/>
                <a:cs typeface="Times New Roman" panose="02020603050405020304" pitchFamily="18" charset="0"/>
              </a:rPr>
              <a:t>	</a:t>
            </a:r>
            <a:endParaRPr lang="ru-RU" altLang="ru-RU" sz="2400" dirty="0">
              <a:latin typeface="Times New Roman" panose="02020603050405020304" pitchFamily="18" charset="0"/>
              <a:cs typeface="Times New Roman" panose="02020603050405020304" pitchFamily="18" charset="0"/>
            </a:endParaRPr>
          </a:p>
        </p:txBody>
      </p:sp>
      <p:sp>
        <p:nvSpPr>
          <p:cNvPr id="487428" name="Rectangle 1028">
            <a:extLst>
              <a:ext uri="{FF2B5EF4-FFF2-40B4-BE49-F238E27FC236}">
                <a16:creationId xmlns:a16="http://schemas.microsoft.com/office/drawing/2014/main" id="{076CFAEB-79C2-4ABC-B095-CDBD47DF1D31}"/>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7429" name="Rectangle 1029">
            <a:extLst>
              <a:ext uri="{FF2B5EF4-FFF2-40B4-BE49-F238E27FC236}">
                <a16:creationId xmlns:a16="http://schemas.microsoft.com/office/drawing/2014/main" id="{239CED52-F95C-47B4-969D-FBE20BCED1F0}"/>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3" name="Рисунок 2">
            <a:extLst>
              <a:ext uri="{FF2B5EF4-FFF2-40B4-BE49-F238E27FC236}">
                <a16:creationId xmlns:a16="http://schemas.microsoft.com/office/drawing/2014/main" id="{607E14F5-6F6A-4756-B7C8-3735EEAFEB49}"/>
              </a:ext>
            </a:extLst>
          </p:cNvPr>
          <p:cNvPicPr>
            <a:picLocks noChangeAspect="1"/>
          </p:cNvPicPr>
          <p:nvPr/>
        </p:nvPicPr>
        <p:blipFill>
          <a:blip r:embed="rId3"/>
          <a:stretch>
            <a:fillRect/>
          </a:stretch>
        </p:blipFill>
        <p:spPr>
          <a:xfrm>
            <a:off x="3503712" y="3370239"/>
            <a:ext cx="4675784" cy="3368391"/>
          </a:xfrm>
          <a:prstGeom prst="rect">
            <a:avLst/>
          </a:prstGeom>
        </p:spPr>
      </p:pic>
    </p:spTree>
    <p:extLst>
      <p:ext uri="{BB962C8B-B14F-4D97-AF65-F5344CB8AC3E}">
        <p14:creationId xmlns:p14="http://schemas.microsoft.com/office/powerpoint/2010/main" val="940519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01DEF-505C-ED28-8708-05010E83D3A3}"/>
            </a:ext>
          </a:extLst>
        </p:cNvPr>
        <p:cNvGrpSpPr/>
        <p:nvPr/>
      </p:nvGrpSpPr>
      <p:grpSpPr>
        <a:xfrm>
          <a:off x="0" y="0"/>
          <a:ext cx="0" cy="0"/>
          <a:chOff x="0" y="0"/>
          <a:chExt cx="0" cy="0"/>
        </a:xfrm>
      </p:grpSpPr>
      <p:sp>
        <p:nvSpPr>
          <p:cNvPr id="487428" name="Rectangle 1028">
            <a:extLst>
              <a:ext uri="{FF2B5EF4-FFF2-40B4-BE49-F238E27FC236}">
                <a16:creationId xmlns:a16="http://schemas.microsoft.com/office/drawing/2014/main" id="{50DF7E81-1959-C4C4-4666-2048A9A5B510}"/>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7429" name="Rectangle 1029">
            <a:extLst>
              <a:ext uri="{FF2B5EF4-FFF2-40B4-BE49-F238E27FC236}">
                <a16:creationId xmlns:a16="http://schemas.microsoft.com/office/drawing/2014/main" id="{B1A2DB1E-B8D0-2B5A-A06D-2352DDFC002C}"/>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4" name="Рисунок 3" descr="Изображение выглядит как диаграмма, линия, График, круг&#10;&#10;Содержимое, созданное искусственным интеллектом, может быть неверным.">
            <a:extLst>
              <a:ext uri="{FF2B5EF4-FFF2-40B4-BE49-F238E27FC236}">
                <a16:creationId xmlns:a16="http://schemas.microsoft.com/office/drawing/2014/main" id="{6048BD7C-F981-56EB-BBE0-5CFF0D1ED1C0}"/>
              </a:ext>
            </a:extLst>
          </p:cNvPr>
          <p:cNvPicPr>
            <a:picLocks noChangeAspect="1"/>
          </p:cNvPicPr>
          <p:nvPr/>
        </p:nvPicPr>
        <p:blipFill>
          <a:blip r:embed="rId3"/>
          <a:stretch>
            <a:fillRect/>
          </a:stretch>
        </p:blipFill>
        <p:spPr>
          <a:xfrm>
            <a:off x="1885317" y="2055938"/>
            <a:ext cx="7961447" cy="3988055"/>
          </a:xfrm>
          <a:prstGeom prst="rect">
            <a:avLst/>
          </a:prstGeom>
        </p:spPr>
      </p:pic>
      <p:sp>
        <p:nvSpPr>
          <p:cNvPr id="5" name="Text Box 1027">
            <a:extLst>
              <a:ext uri="{FF2B5EF4-FFF2-40B4-BE49-F238E27FC236}">
                <a16:creationId xmlns:a16="http://schemas.microsoft.com/office/drawing/2014/main" id="{EB027ABE-C80D-97EC-5993-EA3BDBE3147D}"/>
              </a:ext>
            </a:extLst>
          </p:cNvPr>
          <p:cNvSpPr txBox="1">
            <a:spLocks noChangeArrowheads="1"/>
          </p:cNvSpPr>
          <p:nvPr/>
        </p:nvSpPr>
        <p:spPr bwMode="auto">
          <a:xfrm>
            <a:off x="0" y="731174"/>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sz="2000" dirty="0"/>
              <a:t>	</a:t>
            </a:r>
            <a:r>
              <a:rPr lang="ru-RU" altLang="ru-RU" sz="2800" dirty="0">
                <a:latin typeface="Times New Roman" panose="02020603050405020304" pitchFamily="18" charset="0"/>
                <a:cs typeface="Times New Roman" panose="02020603050405020304" pitchFamily="18" charset="0"/>
              </a:rPr>
              <a:t>Если строке «Ввод» набрать: </a:t>
            </a:r>
            <a:r>
              <a:rPr lang="en-US" altLang="ru-RU" sz="2800" dirty="0">
                <a:latin typeface="Times New Roman" panose="02020603050405020304" pitchFamily="18" charset="0"/>
                <a:cs typeface="Times New Roman" panose="02020603050405020304" pitchFamily="18" charset="0"/>
              </a:rPr>
              <a:t>d=1</a:t>
            </a:r>
            <a:r>
              <a:rPr lang="ru-RU" altLang="ru-RU" sz="2800" dirty="0">
                <a:latin typeface="Times New Roman" panose="02020603050405020304" pitchFamily="18" charset="0"/>
                <a:cs typeface="Times New Roman" panose="02020603050405020304" pitchFamily="18" charset="0"/>
              </a:rPr>
              <a:t>.5 и нажать </a:t>
            </a:r>
            <a:r>
              <a:rPr lang="en-US" altLang="ru-RU" sz="2800" dirty="0">
                <a:latin typeface="Times New Roman" panose="02020603050405020304" pitchFamily="18" charset="0"/>
                <a:cs typeface="Times New Roman" panose="02020603050405020304" pitchFamily="18" charset="0"/>
              </a:rPr>
              <a:t>“Enter”</a:t>
            </a:r>
            <a:r>
              <a:rPr lang="ru-RU" altLang="ru-RU" sz="2800" dirty="0">
                <a:latin typeface="Times New Roman" panose="02020603050405020304" pitchFamily="18" charset="0"/>
                <a:cs typeface="Times New Roman" panose="02020603050405020304" pitchFamily="18" charset="0"/>
              </a:rPr>
              <a:t>, то получим удлинённую циклоиду.</a:t>
            </a:r>
            <a:r>
              <a:rPr lang="en-US" altLang="ru-RU" sz="2800" dirty="0">
                <a:latin typeface="Times New Roman" panose="02020603050405020304" pitchFamily="18" charset="0"/>
                <a:cs typeface="Times New Roman" panose="02020603050405020304" pitchFamily="18" charset="0"/>
              </a:rPr>
              <a:t>	</a:t>
            </a:r>
            <a:endParaRPr lang="ru-RU" alt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212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72BBA-7DFA-B257-4905-C48E8B75B5CC}"/>
            </a:ext>
          </a:extLst>
        </p:cNvPr>
        <p:cNvGrpSpPr/>
        <p:nvPr/>
      </p:nvGrpSpPr>
      <p:grpSpPr>
        <a:xfrm>
          <a:off x="0" y="0"/>
          <a:ext cx="0" cy="0"/>
          <a:chOff x="0" y="0"/>
          <a:chExt cx="0" cy="0"/>
        </a:xfrm>
      </p:grpSpPr>
      <p:sp>
        <p:nvSpPr>
          <p:cNvPr id="487428" name="Rectangle 1028">
            <a:extLst>
              <a:ext uri="{FF2B5EF4-FFF2-40B4-BE49-F238E27FC236}">
                <a16:creationId xmlns:a16="http://schemas.microsoft.com/office/drawing/2014/main" id="{CA2C955E-86A0-43A8-109F-7C89BB279F31}"/>
              </a:ext>
            </a:extLst>
          </p:cNvPr>
          <p:cNvSpPr>
            <a:spLocks noChangeArrowheads="1"/>
          </p:cNvSpPr>
          <p:nvPr/>
        </p:nvSpPr>
        <p:spPr bwMode="auto">
          <a:xfrm>
            <a:off x="573881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487429" name="Rectangle 1029">
            <a:extLst>
              <a:ext uri="{FF2B5EF4-FFF2-40B4-BE49-F238E27FC236}">
                <a16:creationId xmlns:a16="http://schemas.microsoft.com/office/drawing/2014/main" id="{5C9D3FEE-D5C9-F7EC-931E-BEEC42CC7B89}"/>
              </a:ext>
            </a:extLst>
          </p:cNvPr>
          <p:cNvSpPr>
            <a:spLocks noChangeArrowheads="1"/>
          </p:cNvSpPr>
          <p:nvPr/>
        </p:nvSpPr>
        <p:spPr bwMode="auto">
          <a:xfrm>
            <a:off x="5643563"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5" name="Text Box 1027">
            <a:extLst>
              <a:ext uri="{FF2B5EF4-FFF2-40B4-BE49-F238E27FC236}">
                <a16:creationId xmlns:a16="http://schemas.microsoft.com/office/drawing/2014/main" id="{A3097E9C-C9C2-0F36-B374-B12F413A2776}"/>
              </a:ext>
            </a:extLst>
          </p:cNvPr>
          <p:cNvSpPr txBox="1">
            <a:spLocks noChangeArrowheads="1"/>
          </p:cNvSpPr>
          <p:nvPr/>
        </p:nvSpPr>
        <p:spPr bwMode="auto">
          <a:xfrm>
            <a:off x="0" y="731174"/>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sz="2000" dirty="0"/>
              <a:t>	</a:t>
            </a:r>
            <a:r>
              <a:rPr lang="ru-RU" altLang="ru-RU" sz="2800" dirty="0">
                <a:latin typeface="Times New Roman" panose="02020603050405020304" pitchFamily="18" charset="0"/>
                <a:cs typeface="Times New Roman" panose="02020603050405020304" pitchFamily="18" charset="0"/>
              </a:rPr>
              <a:t>Если строке «Ввод» набрать: </a:t>
            </a:r>
            <a:r>
              <a:rPr lang="en-US" altLang="ru-RU" sz="2800" dirty="0">
                <a:latin typeface="Times New Roman" panose="02020603050405020304" pitchFamily="18" charset="0"/>
                <a:cs typeface="Times New Roman" panose="02020603050405020304" pitchFamily="18" charset="0"/>
              </a:rPr>
              <a:t>d=</a:t>
            </a:r>
            <a:r>
              <a:rPr lang="ru-RU" altLang="ru-RU" sz="2800" dirty="0">
                <a:latin typeface="Times New Roman" panose="02020603050405020304" pitchFamily="18" charset="0"/>
                <a:cs typeface="Times New Roman" panose="02020603050405020304" pitchFamily="18" charset="0"/>
              </a:rPr>
              <a:t>0.5 и нажать </a:t>
            </a:r>
            <a:r>
              <a:rPr lang="en-US" altLang="ru-RU" sz="2800" dirty="0">
                <a:latin typeface="Times New Roman" panose="02020603050405020304" pitchFamily="18" charset="0"/>
                <a:cs typeface="Times New Roman" panose="02020603050405020304" pitchFamily="18" charset="0"/>
              </a:rPr>
              <a:t>“Enter”</a:t>
            </a:r>
            <a:r>
              <a:rPr lang="ru-RU" altLang="ru-RU" sz="2800" dirty="0">
                <a:latin typeface="Times New Roman" panose="02020603050405020304" pitchFamily="18" charset="0"/>
                <a:cs typeface="Times New Roman" panose="02020603050405020304" pitchFamily="18" charset="0"/>
              </a:rPr>
              <a:t>, то получим укороченную циклоиду.</a:t>
            </a:r>
            <a:r>
              <a:rPr lang="en-US" altLang="ru-RU" sz="2800" dirty="0">
                <a:latin typeface="Times New Roman" panose="02020603050405020304" pitchFamily="18" charset="0"/>
                <a:cs typeface="Times New Roman" panose="02020603050405020304" pitchFamily="18" charset="0"/>
              </a:rPr>
              <a:t>	</a:t>
            </a:r>
            <a:endParaRPr lang="ru-RU" altLang="ru-RU" sz="2800" dirty="0">
              <a:latin typeface="Times New Roman" panose="02020603050405020304" pitchFamily="18" charset="0"/>
              <a:cs typeface="Times New Roman" panose="02020603050405020304" pitchFamily="18" charset="0"/>
            </a:endParaRPr>
          </a:p>
        </p:txBody>
      </p:sp>
      <p:pic>
        <p:nvPicPr>
          <p:cNvPr id="3" name="Рисунок 2" descr="Изображение выглядит как линия, диаграмма, График&#10;&#10;Содержимое, созданное искусственным интеллектом, может быть неверным.">
            <a:extLst>
              <a:ext uri="{FF2B5EF4-FFF2-40B4-BE49-F238E27FC236}">
                <a16:creationId xmlns:a16="http://schemas.microsoft.com/office/drawing/2014/main" id="{E0B45CA7-6DFD-F21E-B260-74284FF7E727}"/>
              </a:ext>
            </a:extLst>
          </p:cNvPr>
          <p:cNvPicPr>
            <a:picLocks noChangeAspect="1"/>
          </p:cNvPicPr>
          <p:nvPr/>
        </p:nvPicPr>
        <p:blipFill>
          <a:blip r:embed="rId3"/>
          <a:stretch>
            <a:fillRect/>
          </a:stretch>
        </p:blipFill>
        <p:spPr>
          <a:xfrm>
            <a:off x="1704617" y="2075370"/>
            <a:ext cx="8368305" cy="3888617"/>
          </a:xfrm>
          <a:prstGeom prst="rect">
            <a:avLst/>
          </a:prstGeom>
        </p:spPr>
      </p:pic>
    </p:spTree>
    <p:extLst>
      <p:ext uri="{BB962C8B-B14F-4D97-AF65-F5344CB8AC3E}">
        <p14:creationId xmlns:p14="http://schemas.microsoft.com/office/powerpoint/2010/main" val="1092492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30;g2c6f0a5e03a_0_1726">
            <a:hlinkClick r:id="rId2"/>
            <a:extLst>
              <a:ext uri="{FF2B5EF4-FFF2-40B4-BE49-F238E27FC236}">
                <a16:creationId xmlns:a16="http://schemas.microsoft.com/office/drawing/2014/main" id="{5AE02120-29DC-F641-63B2-6A5A3570BC3A}"/>
              </a:ext>
            </a:extLst>
          </p:cNvPr>
          <p:cNvPicPr/>
          <p:nvPr/>
        </p:nvPicPr>
        <p:blipFill>
          <a:blip r:embed="rId3">
            <a:alphaModFix/>
          </a:blip>
          <a:stretch/>
        </p:blipFill>
        <p:spPr bwMode="auto">
          <a:xfrm>
            <a:off x="5772647" y="850176"/>
            <a:ext cx="2428010" cy="2428010"/>
          </a:xfrm>
          <a:prstGeom prst="rect">
            <a:avLst/>
          </a:prstGeom>
          <a:noFill/>
          <a:ln>
            <a:noFill/>
          </a:ln>
        </p:spPr>
      </p:pic>
      <p:sp>
        <p:nvSpPr>
          <p:cNvPr id="3" name="Прямоугольник 6">
            <a:extLst>
              <a:ext uri="{FF2B5EF4-FFF2-40B4-BE49-F238E27FC236}">
                <a16:creationId xmlns:a16="http://schemas.microsoft.com/office/drawing/2014/main" id="{3A1594C9-54CD-66D7-FB12-5955CB31CE2C}"/>
              </a:ext>
            </a:extLst>
          </p:cNvPr>
          <p:cNvSpPr/>
          <p:nvPr/>
        </p:nvSpPr>
        <p:spPr bwMode="auto">
          <a:xfrm>
            <a:off x="2251393" y="2752382"/>
            <a:ext cx="1915909" cy="461665"/>
          </a:xfrm>
          <a:prstGeom prst="rect">
            <a:avLst/>
          </a:prstGeom>
        </p:spPr>
        <p:txBody>
          <a:bodyPr wrap="none">
            <a:spAutoFit/>
          </a:bodyPr>
          <a:lstStyle/>
          <a:p>
            <a:pPr lvl="0">
              <a:buClr>
                <a:srgbClr val="28458D"/>
              </a:buClr>
              <a:buSzPts val="2000"/>
              <a:defRPr/>
            </a:pPr>
            <a:r>
              <a:rPr lang="ru-RU" sz="2400" b="1" dirty="0">
                <a:solidFill>
                  <a:schemeClr val="tx2"/>
                </a:solidFill>
                <a:ea typeface="Arial"/>
                <a:cs typeface="Arial"/>
              </a:rPr>
              <a:t>Подробнее</a:t>
            </a:r>
            <a:endParaRPr lang="ru-RU" sz="2400" b="1" dirty="0">
              <a:solidFill>
                <a:schemeClr val="tx2"/>
              </a:solidFill>
            </a:endParaRPr>
          </a:p>
        </p:txBody>
      </p:sp>
      <p:sp>
        <p:nvSpPr>
          <p:cNvPr id="4" name="Прямоугольник 13">
            <a:extLst>
              <a:ext uri="{FF2B5EF4-FFF2-40B4-BE49-F238E27FC236}">
                <a16:creationId xmlns:a16="http://schemas.microsoft.com/office/drawing/2014/main" id="{7290B554-D5A0-BA0D-63B8-BFA3013D0B89}"/>
              </a:ext>
            </a:extLst>
          </p:cNvPr>
          <p:cNvSpPr/>
          <p:nvPr/>
        </p:nvSpPr>
        <p:spPr bwMode="auto">
          <a:xfrm>
            <a:off x="2251393" y="3573389"/>
            <a:ext cx="3561012" cy="1323439"/>
          </a:xfrm>
          <a:prstGeom prst="rect">
            <a:avLst/>
          </a:prstGeom>
        </p:spPr>
        <p:txBody>
          <a:bodyPr wrap="square">
            <a:spAutoFit/>
          </a:bodyPr>
          <a:lstStyle/>
          <a:p>
            <a:pPr lvl="0">
              <a:spcBef>
                <a:spcPts val="2400"/>
              </a:spcBef>
              <a:defRPr/>
            </a:pPr>
            <a:r>
              <a:rPr lang="ru-RU" sz="2000" dirty="0">
                <a:solidFill>
                  <a:schemeClr val="tx2"/>
                </a:solidFill>
              </a:rPr>
              <a:t>Общие вопросы</a:t>
            </a:r>
            <a:endParaRPr sz="2400" dirty="0">
              <a:solidFill>
                <a:schemeClr val="tx2"/>
              </a:solidFill>
            </a:endParaRPr>
          </a:p>
          <a:p>
            <a:pPr lvl="0">
              <a:spcBef>
                <a:spcPts val="2400"/>
              </a:spcBef>
              <a:defRPr/>
            </a:pPr>
            <a:r>
              <a:rPr lang="ru-RU" sz="2000" dirty="0">
                <a:solidFill>
                  <a:schemeClr val="tx2"/>
                </a:solidFill>
              </a:rPr>
              <a:t>Методическая поддержка и обучение педагогов</a:t>
            </a:r>
            <a:endParaRPr sz="2400" dirty="0">
              <a:solidFill>
                <a:schemeClr val="tx2"/>
              </a:solidFill>
            </a:endParaRPr>
          </a:p>
        </p:txBody>
      </p:sp>
      <p:sp>
        <p:nvSpPr>
          <p:cNvPr id="5" name="Прямоугольник 15">
            <a:extLst>
              <a:ext uri="{FF2B5EF4-FFF2-40B4-BE49-F238E27FC236}">
                <a16:creationId xmlns:a16="http://schemas.microsoft.com/office/drawing/2014/main" id="{8253529A-AFFD-606D-32B4-3246823103E9}"/>
              </a:ext>
            </a:extLst>
          </p:cNvPr>
          <p:cNvSpPr/>
          <p:nvPr/>
        </p:nvSpPr>
        <p:spPr bwMode="auto">
          <a:xfrm>
            <a:off x="5970858" y="3522369"/>
            <a:ext cx="2955223" cy="1169551"/>
          </a:xfrm>
          <a:prstGeom prst="rect">
            <a:avLst/>
          </a:prstGeom>
        </p:spPr>
        <p:txBody>
          <a:bodyPr wrap="square">
            <a:spAutoFit/>
          </a:bodyPr>
          <a:lstStyle/>
          <a:p>
            <a:pPr lvl="0">
              <a:spcBef>
                <a:spcPts val="2900"/>
              </a:spcBef>
              <a:defRPr/>
            </a:pPr>
            <a:r>
              <a:rPr lang="en-US" sz="2000" u="sng" dirty="0">
                <a:solidFill>
                  <a:schemeClr val="tx2"/>
                </a:solidFill>
              </a:rPr>
              <a:t>prosv@prosv.ru</a:t>
            </a:r>
            <a:endParaRPr lang="ru-RU" sz="2000" u="sng" dirty="0">
              <a:solidFill>
                <a:schemeClr val="tx2"/>
              </a:solidFill>
            </a:endParaRPr>
          </a:p>
          <a:p>
            <a:pPr lvl="0">
              <a:spcBef>
                <a:spcPts val="3600"/>
              </a:spcBef>
              <a:defRPr/>
            </a:pPr>
            <a:r>
              <a:rPr lang="en-US" sz="2000" u="sng" dirty="0">
                <a:solidFill>
                  <a:schemeClr val="tx2"/>
                </a:solidFill>
              </a:rPr>
              <a:t>vopros@prosv.ru</a:t>
            </a:r>
            <a:endParaRPr lang="ru-RU" sz="2000" u="sng" dirty="0">
              <a:solidFill>
                <a:schemeClr val="tx2"/>
              </a:solidFill>
            </a:endParaRPr>
          </a:p>
        </p:txBody>
      </p:sp>
    </p:spTree>
    <p:extLst>
      <p:ext uri="{BB962C8B-B14F-4D97-AF65-F5344CB8AC3E}">
        <p14:creationId xmlns:p14="http://schemas.microsoft.com/office/powerpoint/2010/main" val="3032532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705" y="829849"/>
            <a:ext cx="3694090" cy="571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7138" y="829849"/>
            <a:ext cx="3634004" cy="571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descr="Изображение выглядит как текст, книга, дизайн, шаблон&#10;&#10;Содержимое, созданное искусственным интеллектом, может быть неверным.">
            <a:extLst>
              <a:ext uri="{FF2B5EF4-FFF2-40B4-BE49-F238E27FC236}">
                <a16:creationId xmlns:a16="http://schemas.microsoft.com/office/drawing/2014/main" id="{F24798CA-23C0-B8DE-E79E-6B4BFE649CDB}"/>
              </a:ext>
            </a:extLst>
          </p:cNvPr>
          <p:cNvPicPr>
            <a:picLocks noChangeAspect="1"/>
          </p:cNvPicPr>
          <p:nvPr/>
        </p:nvPicPr>
        <p:blipFill>
          <a:blip r:embed="rId5"/>
          <a:stretch>
            <a:fillRect/>
          </a:stretch>
        </p:blipFill>
        <p:spPr>
          <a:xfrm>
            <a:off x="240358" y="829849"/>
            <a:ext cx="3634004" cy="5713574"/>
          </a:xfrm>
          <a:prstGeom prst="rect">
            <a:avLst/>
          </a:prstGeom>
        </p:spPr>
      </p:pic>
    </p:spTree>
    <p:extLst>
      <p:ext uri="{BB962C8B-B14F-4D97-AF65-F5344CB8AC3E}">
        <p14:creationId xmlns:p14="http://schemas.microsoft.com/office/powerpoint/2010/main" val="69773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385" y="938894"/>
            <a:ext cx="3676588" cy="554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999" y="2607967"/>
            <a:ext cx="6000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descr="Изображение выглядит как зарисовка, рисунок, искусство, Штриховая графика&#10;&#10;Содержимое, созданное искусственным интеллектом, может быть неверным.">
            <a:extLst>
              <a:ext uri="{FF2B5EF4-FFF2-40B4-BE49-F238E27FC236}">
                <a16:creationId xmlns:a16="http://schemas.microsoft.com/office/drawing/2014/main" id="{41DF1E74-2144-7A6E-1705-2ADD14B85FE6}"/>
              </a:ext>
            </a:extLst>
          </p:cNvPr>
          <p:cNvPicPr>
            <a:picLocks noChangeAspect="1"/>
          </p:cNvPicPr>
          <p:nvPr/>
        </p:nvPicPr>
        <p:blipFill>
          <a:blip r:embed="rId5"/>
          <a:stretch>
            <a:fillRect/>
          </a:stretch>
        </p:blipFill>
        <p:spPr>
          <a:xfrm>
            <a:off x="3581900" y="1917052"/>
            <a:ext cx="2553056" cy="2257740"/>
          </a:xfrm>
          <a:prstGeom prst="rect">
            <a:avLst/>
          </a:prstGeom>
        </p:spPr>
      </p:pic>
      <p:pic>
        <p:nvPicPr>
          <p:cNvPr id="5" name="Рисунок 4" descr="Изображение выглядит как текст, Шрифт, белый&#10;&#10;Содержимое, созданное искусственным интеллектом, может быть неверным.">
            <a:extLst>
              <a:ext uri="{FF2B5EF4-FFF2-40B4-BE49-F238E27FC236}">
                <a16:creationId xmlns:a16="http://schemas.microsoft.com/office/drawing/2014/main" id="{44257853-3BE0-8931-2DF5-3CA217CCED94}"/>
              </a:ext>
            </a:extLst>
          </p:cNvPr>
          <p:cNvPicPr>
            <a:picLocks noChangeAspect="1"/>
          </p:cNvPicPr>
          <p:nvPr/>
        </p:nvPicPr>
        <p:blipFill>
          <a:blip r:embed="rId6"/>
          <a:stretch>
            <a:fillRect/>
          </a:stretch>
        </p:blipFill>
        <p:spPr>
          <a:xfrm>
            <a:off x="0" y="23621"/>
            <a:ext cx="6134956" cy="2181529"/>
          </a:xfrm>
          <a:prstGeom prst="rect">
            <a:avLst/>
          </a:prstGeom>
        </p:spPr>
      </p:pic>
    </p:spTree>
    <p:extLst>
      <p:ext uri="{BB962C8B-B14F-4D97-AF65-F5344CB8AC3E}">
        <p14:creationId xmlns:p14="http://schemas.microsoft.com/office/powerpoint/2010/main" val="550512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785E257-F5E9-4298-8005-35D326F2D3D9}"/>
              </a:ext>
            </a:extLst>
          </p:cNvPr>
          <p:cNvSpPr>
            <a:spLocks noGrp="1" noChangeArrowheads="1"/>
          </p:cNvSpPr>
          <p:nvPr>
            <p:ph type="title"/>
          </p:nvPr>
        </p:nvSpPr>
        <p:spPr>
          <a:xfrm>
            <a:off x="0" y="0"/>
            <a:ext cx="9632515" cy="1365337"/>
          </a:xfrm>
        </p:spPr>
        <p:txBody>
          <a:bodyPr>
            <a:noAutofit/>
          </a:bodyPr>
          <a:lstStyle/>
          <a:p>
            <a:pPr algn="just"/>
            <a:r>
              <a:rPr lang="en-US" altLang="ru-RU" sz="2800" b="0" dirty="0">
                <a:solidFill>
                  <a:srgbClr val="FF3300"/>
                </a:solidFill>
                <a:latin typeface="Times New Roman" panose="02020603050405020304" pitchFamily="18" charset="0"/>
                <a:cs typeface="Times New Roman" panose="02020603050405020304" pitchFamily="18" charset="0"/>
              </a:rPr>
              <a:t>	</a:t>
            </a:r>
            <a:r>
              <a:rPr lang="ru-RU" altLang="ru-RU" sz="2800" b="0" dirty="0">
                <a:solidFill>
                  <a:schemeClr val="tx1"/>
                </a:solidFill>
                <a:latin typeface="Times New Roman" panose="02020603050405020304" pitchFamily="18" charset="0"/>
                <a:cs typeface="Times New Roman" panose="02020603050405020304" pitchFamily="18" charset="0"/>
              </a:rPr>
              <a:t>Одним из распространённых ответов учащихся указывают отрезок прямой. 	Это не так. Попробуйте установить эту кривую, используя компьютерную программу </a:t>
            </a:r>
            <a:r>
              <a:rPr lang="en-US" altLang="ru-RU" sz="2800" b="0" dirty="0">
                <a:solidFill>
                  <a:schemeClr val="tx1"/>
                </a:solidFill>
                <a:latin typeface="Times New Roman" panose="02020603050405020304" pitchFamily="18" charset="0"/>
                <a:cs typeface="Times New Roman" panose="02020603050405020304" pitchFamily="18" charset="0"/>
              </a:rPr>
              <a:t>GeoGebra</a:t>
            </a:r>
            <a:r>
              <a:rPr lang="ru-RU" altLang="ru-RU" sz="2800" b="0" dirty="0">
                <a:solidFill>
                  <a:schemeClr val="tx1"/>
                </a:solidFill>
                <a:latin typeface="Times New Roman" panose="02020603050405020304" pitchFamily="18" charset="0"/>
                <a:cs typeface="Times New Roman" panose="02020603050405020304" pitchFamily="18" charset="0"/>
              </a:rPr>
              <a:t>.</a:t>
            </a:r>
          </a:p>
        </p:txBody>
      </p:sp>
      <p:pic>
        <p:nvPicPr>
          <p:cNvPr id="3" name="Рисунок 2" descr="Изображение выглядит как линия, График, диаграмма&#10;&#10;Содержимое, созданное искусственным интеллектом, может быть неверным.">
            <a:extLst>
              <a:ext uri="{FF2B5EF4-FFF2-40B4-BE49-F238E27FC236}">
                <a16:creationId xmlns:a16="http://schemas.microsoft.com/office/drawing/2014/main" id="{DB7A9909-C942-8376-5AB5-CBC1B4A1E709}"/>
              </a:ext>
            </a:extLst>
          </p:cNvPr>
          <p:cNvPicPr>
            <a:picLocks noChangeAspect="1"/>
          </p:cNvPicPr>
          <p:nvPr/>
        </p:nvPicPr>
        <p:blipFill>
          <a:blip r:embed="rId3"/>
          <a:stretch>
            <a:fillRect/>
          </a:stretch>
        </p:blipFill>
        <p:spPr>
          <a:xfrm>
            <a:off x="5197834" y="1601124"/>
            <a:ext cx="3720841" cy="4912410"/>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993" y="3096300"/>
            <a:ext cx="6000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a:extLst>
              <a:ext uri="{FF2B5EF4-FFF2-40B4-BE49-F238E27FC236}">
                <a16:creationId xmlns:a16="http://schemas.microsoft.com/office/drawing/2014/main" id="{ED2E8AA9-A876-1513-388E-32069B09EAB7}"/>
              </a:ext>
            </a:extLst>
          </p:cNvPr>
          <p:cNvSpPr txBox="1">
            <a:spLocks noChangeArrowheads="1"/>
          </p:cNvSpPr>
          <p:nvPr/>
        </p:nvSpPr>
        <p:spPr>
          <a:xfrm>
            <a:off x="450505" y="3096300"/>
            <a:ext cx="6480720" cy="457200"/>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just"/>
            <a:r>
              <a:rPr lang="ru-RU" altLang="ru-RU" sz="2800" b="0" dirty="0">
                <a:solidFill>
                  <a:srgbClr val="FF3300"/>
                </a:solidFill>
                <a:latin typeface="Times New Roman" panose="02020603050405020304" pitchFamily="18" charset="0"/>
                <a:cs typeface="Times New Roman" panose="02020603050405020304" pitchFamily="18" charset="0"/>
              </a:rPr>
              <a:t>Ответ. </a:t>
            </a:r>
            <a:r>
              <a:rPr lang="ru-RU" altLang="ru-RU" sz="2800" b="0" dirty="0">
                <a:solidFill>
                  <a:schemeClr val="tx1"/>
                </a:solidFill>
                <a:latin typeface="Times New Roman" panose="02020603050405020304" pitchFamily="18" charset="0"/>
                <a:cs typeface="Times New Roman" panose="02020603050405020304" pitchFamily="18" charset="0"/>
              </a:rPr>
              <a:t>Дуга окружности.</a:t>
            </a:r>
          </a:p>
        </p:txBody>
      </p:sp>
    </p:spTree>
    <p:extLst>
      <p:ext uri="{BB962C8B-B14F-4D97-AF65-F5344CB8AC3E}">
        <p14:creationId xmlns:p14="http://schemas.microsoft.com/office/powerpoint/2010/main" val="278216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Умножай, дели, играй">
  <a:themeElements>
    <a:clrScheme name="Просвещение">
      <a:dk1>
        <a:sysClr val="windowText" lastClr="000000"/>
      </a:dk1>
      <a:lt1>
        <a:sysClr val="window" lastClr="FFFFFF"/>
      </a:lt1>
      <a:dk2>
        <a:srgbClr val="06428F"/>
      </a:dk2>
      <a:lt2>
        <a:srgbClr val="0C4C87"/>
      </a:lt2>
      <a:accent1>
        <a:srgbClr val="0883D7"/>
      </a:accent1>
      <a:accent2>
        <a:srgbClr val="11A860"/>
      </a:accent2>
      <a:accent3>
        <a:srgbClr val="4FD09F"/>
      </a:accent3>
      <a:accent4>
        <a:srgbClr val="1E94A2"/>
      </a:accent4>
      <a:accent5>
        <a:srgbClr val="23D1DF"/>
      </a:accent5>
      <a:accent6>
        <a:srgbClr val="ECA438"/>
      </a:accent6>
      <a:hlink>
        <a:srgbClr val="0563C1"/>
      </a:hlink>
      <a:folHlink>
        <a:srgbClr val="954F72"/>
      </a:folHlink>
    </a:clrScheme>
    <a:fontScheme name="Другая 59">
      <a:majorFont>
        <a:latin typeface="Arial"/>
        <a:ea typeface=""/>
        <a:cs typeface=""/>
      </a:majorFont>
      <a:minorFont>
        <a:latin typeface="Inter 18pt"/>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Августовки пленар_короткие_редизайн_v3.1</Template>
  <TotalTime>6862</TotalTime>
  <Words>4069</Words>
  <Application>Microsoft Office PowerPoint</Application>
  <DocSecurity>0</DocSecurity>
  <PresentationFormat>Широкоэкранный</PresentationFormat>
  <Paragraphs>295</Paragraphs>
  <Slides>67</Slides>
  <Notes>61</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67</vt:i4>
      </vt:variant>
    </vt:vector>
  </HeadingPairs>
  <TitlesOfParts>
    <vt:vector size="74" baseType="lpstr">
      <vt:lpstr>Cambria Math</vt:lpstr>
      <vt:lpstr>Arial</vt:lpstr>
      <vt:lpstr>Inter 18pt</vt:lpstr>
      <vt:lpstr>Helvetica</vt:lpstr>
      <vt:lpstr>Times New Roman</vt:lpstr>
      <vt:lpstr>Умножай, дели, играй</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Одним из распространённых ответов учащихся указывают отрезок прямой.  Это не так. Попробуйте установить эту кривую, используя компьютерную программу GeoGebra.</vt:lpstr>
      <vt:lpstr>Докажите, что это дуга окружности.</vt:lpstr>
      <vt:lpstr> Огибающей семейства этих отрезков является дуга астроиды.</vt:lpstr>
      <vt:lpstr>Презентация PowerPoint</vt:lpstr>
      <vt:lpstr>Презентация PowerPoint</vt:lpstr>
      <vt:lpstr> Вопрос. По какой кривой должны двигаться концы отрезка, чтобы его середина двигалась по прямой?</vt:lpstr>
      <vt:lpstr>ЦИКЛОИДА</vt:lpstr>
      <vt:lpstr>Упражнение 1</vt:lpstr>
      <vt:lpstr>Упражнение 2</vt:lpstr>
      <vt:lpstr>Презентация PowerPoint</vt:lpstr>
      <vt:lpstr>Презентация PowerPoint</vt:lpstr>
      <vt:lpstr>Презентация PowerPoint</vt:lpstr>
      <vt:lpstr>Лабораторная работа 1</vt:lpstr>
      <vt:lpstr>Удлинённая циклоида</vt:lpstr>
      <vt:lpstr>Презентация PowerPoint</vt:lpstr>
      <vt:lpstr>Упражнение 3</vt:lpstr>
      <vt:lpstr>Укороченная циклоида</vt:lpstr>
      <vt:lpstr>Упражнение 4</vt:lpstr>
      <vt:lpstr>Презентация PowerPoint</vt:lpstr>
      <vt:lpstr>Свойство 1</vt:lpstr>
      <vt:lpstr>Презентация PowerPoint</vt:lpstr>
      <vt:lpstr>Свойство 2</vt:lpstr>
      <vt:lpstr>Презентация PowerPoint</vt:lpstr>
      <vt:lpstr>Презентация PowerPoint</vt:lpstr>
      <vt:lpstr>Презентация PowerPoint</vt:lpstr>
      <vt:lpstr>Презентация PowerPoint</vt:lpstr>
      <vt:lpstr>Упражнение 5</vt:lpstr>
      <vt:lpstr>Презентация PowerPoint</vt:lpstr>
      <vt:lpstr>Упражнение 6</vt:lpstr>
      <vt:lpstr>Лабораторная работа 1</vt:lpstr>
      <vt:lpstr>Упражнение 7</vt:lpstr>
      <vt:lpstr>Презентация PowerPoint</vt:lpstr>
      <vt:lpstr>Лабораторная работа</vt:lpstr>
      <vt:lpstr>Упражнение 9</vt:lpstr>
      <vt:lpstr>Презентация PowerPoint</vt:lpstr>
      <vt:lpstr>Лабораторная работа</vt:lpstr>
      <vt:lpstr>Презентация PowerPoint</vt:lpstr>
      <vt:lpstr>Презентация PowerPoint</vt:lpstr>
      <vt:lpstr>Упражнение 1</vt:lpstr>
      <vt:lpstr>Презентация PowerPoint</vt:lpstr>
      <vt:lpstr>Презентация PowerPoint</vt:lpstr>
      <vt:lpstr>Упражнение 3</vt:lpstr>
      <vt:lpstr>Упражнение 4</vt:lpstr>
      <vt:lpstr>Упражнение 5</vt:lpstr>
      <vt:lpstr>Упражнение 6</vt:lpstr>
      <vt:lpstr>Упражнение 7</vt:lpstr>
      <vt:lpstr>Презентация PowerPoint</vt:lpstr>
      <vt:lpstr>Упражнение 8</vt:lpstr>
      <vt:lpstr>Презентация PowerPoint</vt:lpstr>
      <vt:lpstr>Параметрические уравнения циклоиды</vt:lpstr>
      <vt:lpstr>Параметрические уравнения удлинённой и укороченной циклоид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User</dc:creator>
  <cp:keywords/>
  <dc:description/>
  <cp:lastModifiedBy>Пользователь</cp:lastModifiedBy>
  <cp:revision>1248</cp:revision>
  <dcterms:created xsi:type="dcterms:W3CDTF">2024-03-18T15:58:03Z</dcterms:created>
  <dcterms:modified xsi:type="dcterms:W3CDTF">2025-12-16T12:59:03Z</dcterms:modified>
  <cp:category/>
  <dc:identifier/>
  <cp:contentStatus/>
  <dc:language/>
  <cp:version/>
</cp:coreProperties>
</file>