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1073" r:id="rId2"/>
    <p:sldId id="1133" r:id="rId3"/>
    <p:sldId id="447" r:id="rId4"/>
    <p:sldId id="1074" r:id="rId5"/>
    <p:sldId id="279" r:id="rId6"/>
    <p:sldId id="1067" r:id="rId7"/>
    <p:sldId id="803" r:id="rId8"/>
    <p:sldId id="1138" r:id="rId9"/>
    <p:sldId id="802" r:id="rId10"/>
    <p:sldId id="356" r:id="rId11"/>
    <p:sldId id="379" r:id="rId12"/>
    <p:sldId id="380" r:id="rId13"/>
    <p:sldId id="385" r:id="rId14"/>
    <p:sldId id="1135" r:id="rId15"/>
    <p:sldId id="1136" r:id="rId16"/>
    <p:sldId id="1137" r:id="rId17"/>
    <p:sldId id="1139" r:id="rId18"/>
    <p:sldId id="752" r:id="rId19"/>
    <p:sldId id="403" r:id="rId20"/>
    <p:sldId id="396" r:id="rId21"/>
    <p:sldId id="406" r:id="rId22"/>
    <p:sldId id="398" r:id="rId23"/>
    <p:sldId id="397" r:id="rId24"/>
    <p:sldId id="399" r:id="rId25"/>
    <p:sldId id="400" r:id="rId26"/>
    <p:sldId id="401" r:id="rId27"/>
    <p:sldId id="402" r:id="rId28"/>
    <p:sldId id="754" r:id="rId29"/>
    <p:sldId id="756" r:id="rId30"/>
    <p:sldId id="757" r:id="rId31"/>
    <p:sldId id="758" r:id="rId32"/>
    <p:sldId id="759" r:id="rId33"/>
    <p:sldId id="761" r:id="rId34"/>
    <p:sldId id="764" r:id="rId35"/>
    <p:sldId id="769" r:id="rId36"/>
    <p:sldId id="770" r:id="rId37"/>
    <p:sldId id="772" r:id="rId38"/>
    <p:sldId id="773" r:id="rId39"/>
    <p:sldId id="774" r:id="rId40"/>
    <p:sldId id="779" r:id="rId41"/>
    <p:sldId id="780" r:id="rId42"/>
    <p:sldId id="781" r:id="rId43"/>
    <p:sldId id="782" r:id="rId44"/>
    <p:sldId id="389" r:id="rId45"/>
    <p:sldId id="390" r:id="rId46"/>
    <p:sldId id="1140" r:id="rId47"/>
    <p:sldId id="799" r:id="rId48"/>
    <p:sldId id="805" r:id="rId49"/>
    <p:sldId id="309" r:id="rId50"/>
    <p:sldId id="329" r:id="rId51"/>
    <p:sldId id="338" r:id="rId52"/>
    <p:sldId id="301" r:id="rId53"/>
    <p:sldId id="261" r:id="rId54"/>
    <p:sldId id="300" r:id="rId55"/>
    <p:sldId id="1153" r:id="rId56"/>
    <p:sldId id="260" r:id="rId57"/>
    <p:sldId id="1152" r:id="rId58"/>
    <p:sldId id="311" r:id="rId59"/>
    <p:sldId id="800" r:id="rId60"/>
    <p:sldId id="1147" r:id="rId61"/>
    <p:sldId id="1148" r:id="rId62"/>
    <p:sldId id="1151" r:id="rId63"/>
    <p:sldId id="1141" r:id="rId64"/>
    <p:sldId id="1146" r:id="rId65"/>
    <p:sldId id="785" r:id="rId66"/>
    <p:sldId id="786" r:id="rId67"/>
    <p:sldId id="787" r:id="rId68"/>
    <p:sldId id="788" r:id="rId69"/>
    <p:sldId id="789" r:id="rId70"/>
    <p:sldId id="793" r:id="rId71"/>
    <p:sldId id="794" r:id="rId72"/>
    <p:sldId id="797" r:id="rId73"/>
    <p:sldId id="1154" r:id="rId74"/>
    <p:sldId id="795" r:id="rId75"/>
    <p:sldId id="1033" r:id="rId76"/>
    <p:sldId id="1034" r:id="rId77"/>
    <p:sldId id="1145" r:id="rId78"/>
    <p:sldId id="1155" r:id="rId79"/>
    <p:sldId id="796" r:id="rId80"/>
    <p:sldId id="1048" r:id="rId81"/>
    <p:sldId id="1052" r:id="rId82"/>
    <p:sldId id="1149" r:id="rId83"/>
    <p:sldId id="1144" r:id="rId84"/>
    <p:sldId id="1142" r:id="rId85"/>
    <p:sldId id="1150" r:id="rId86"/>
    <p:sldId id="1143" r:id="rId8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0929"/>
  </p:normalViewPr>
  <p:slideViewPr>
    <p:cSldViewPr>
      <p:cViewPr varScale="1">
        <p:scale>
          <a:sx n="94" d="100"/>
          <a:sy n="94" d="100"/>
        </p:scale>
        <p:origin x="2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28D29A-C89F-43B3-B628-F12647DAD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8E60F7-4B76-43EC-8EEB-2B2E48696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7D89D3A-D7F7-473E-9A5C-BDB52E72FA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84EE4940-A122-4153-B168-6854D30BB5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8944C96C-AD2F-446C-A631-60F8FE4E92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D05B956D-FD5E-475C-983D-B1581BC2E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EBE881-90EB-4811-A093-0E309F6397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756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2EC9F-09EC-42C6-82F9-D3E5264B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7065F-6374-4313-AC8C-DD1C2C81928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4511F0CC-5DE9-4FD8-B6E4-751054CC3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D0F75DC-41F3-48E8-B268-4F832951B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71BA4-97CC-49EF-AE33-10552469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C50E9-B10E-47A2-B386-FF1724351E0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E121D19-14A7-42F3-B275-EA41D75CD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EA09B5-4AD0-4308-A363-E2DF3C639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0341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1323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966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41309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138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7819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571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ACB0AF-CD91-4DFD-B577-06AB56814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F10F7-716B-490B-B4FC-77289EBDE2CB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625622C2-28B5-476F-A8B9-1CFB54CAA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15386E28-A03E-4274-B550-575C2A6E3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762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FB54E-147B-4945-8264-EBA246398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8CB2A-FDB1-4686-9366-4F360B5B4E4B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47895F9D-3C13-4A7C-9F7F-598E4A770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D0141FB5-4689-407D-B88F-45B8C96F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EBBDB-3713-479D-B827-7C5D6EF74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4E1-6E73-42D5-87FB-7AF5AAF690BE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8A0DF258-5ADF-44BA-ABFE-990C718F7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3ECB9D7F-1FFF-4C9E-8F55-FB475B189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94F61C-5EC3-4946-8497-0FFE18C53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C6E43-B434-42A4-9212-D3970EE64F83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32048876-D21A-40F0-9B91-7494F97EE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BDA56C43-2ABE-4DFB-B0AC-E578E38A9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B8690D-323A-4528-B207-B8A63C8BE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44-011B-47E5-A645-B9F8C7EA2B07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D4120CEE-5381-4E10-80DA-AFC1E6FE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782325D3-56FF-48E2-A87A-43DB728C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3AE81-62DB-4DFF-8738-E4875516B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D0754-92AA-4DC3-965E-331E31B6486D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D2D738A2-DCBA-4012-B039-CBC3D717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5E8E39B3-7B01-48B8-AB1A-E61ECB0A3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5A199F-7D57-4059-B234-234F982D7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6275-FDEB-4BD2-BAC6-2437A31399AE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42F59E55-58DF-44CA-B0F0-5C82C4C01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B341446-2117-4D26-901F-66E61C3FB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55C87-8559-40D8-9BE7-1D0FA11AB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0E43-5DC5-44EC-8F72-8D92A1F44D33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8DC68EFF-7013-4ACD-991B-06249EA0B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5AB259C0-7A4D-455B-8848-4E455281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148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B74781-A4C4-4CFA-A770-B85DE14EF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19DAF-0DED-4B30-9EDE-731D5A770410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DD696DDF-4845-4D9A-BD7D-7D177D135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0503DDFD-F71B-4A23-8771-67A421F1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CFD406-2B24-419E-9D27-73CCD4EB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34A28-471F-427C-80EB-9C97528D2C83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5202E56E-E505-4051-80F9-7E8489A4C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2C5B35C-F98F-4D3B-9767-33814C4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A9EBB9-9668-42AE-9155-F131052E0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B88F-AA5E-4036-B855-4DEFBBF66204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6491597D-9FCA-4331-8C47-1F308419A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48A37A12-BCDE-4837-AA0E-4713BFE8E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38BD68-5BE3-415D-B468-0D1086B70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4A55-0118-4642-B515-1C8C27B6739D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324905CC-E346-4601-A63C-F03A3FF07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EC0C970D-026B-4A08-8C01-E33339ED2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948A3E-720A-4D34-8423-4DE3F3B91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892B-7E6C-4EF8-B94A-3A418BB26386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CCC1EA3A-6842-4318-A309-B8468A59F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231461EB-8375-45E3-97BC-8DEFB3007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F58EB9-331E-424C-A646-C0220DE61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BA99-476D-44A6-8785-712DBFE1D14F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5C180D41-F9FD-4360-A646-CAA9BF62C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E75B501D-A173-4371-B1D9-DBF813861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9D4DF-F0C2-4CD6-81D9-0865FC941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7B045-30BB-4AC9-8387-F2ACEED28B4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020ED4A3-19C9-4148-959D-A628E9720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04C27268-6D42-495F-8152-BF308FEB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45FFC-2E7F-410B-9E4E-C3938886B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9F999-EBE0-4264-BB75-884AD9268CEC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1B1AB2E1-DB55-4397-BCF4-34EA2242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2776329C-54A7-4050-B3EE-D7E73C7E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D7CA0A-1DEA-471B-A742-899C68A75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E261-71E9-44A7-A82E-5FB65166D1EF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695B44E5-A835-4A2E-9674-35E8C74F8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CC6C51BB-6B54-4235-A1E5-D0D0F649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7AD7E-D7C6-4C11-9D71-DAD4BBC70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0F02-B8A3-4326-8377-CA72147CBD2B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0F121276-F659-4871-BA1A-B5FA132CA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2CE1A6A9-4C89-4EFC-9CF7-C81F0555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6BE8F4-D48A-465D-8AC2-0477B09FA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BB3C8-31C3-4CAA-BACE-4E400C19DFC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759C3F4F-B570-4D26-AA49-89DEACED5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A062596-9506-470F-BBF2-ED3AE4CCD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93DA7-1639-46F0-8A5D-546D23D01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89342-032E-4C83-8FA9-761610B64E20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545384F-A300-4A56-8C54-07FF28D69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275E514-4800-414A-9175-B778F2A11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65AA79-6554-4E10-BB22-DAB744504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202A-CC68-4A7C-9610-A82176A72396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EC949343-0286-47B6-BF9F-50C6E8068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7FCE0D68-C091-4ADF-B2C1-428EA55CD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89AAB1-B1B9-4BB6-96EC-28085A1A1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6BD6-CDB1-47CD-9441-67022BB381D6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D338A9C7-598E-43B7-9D41-779C35CF6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34F40C58-D16B-419B-ABE4-72D94EEC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A7EADA-032E-4435-88F3-3D80A554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8E26-88C7-4A98-AC30-DEC8FE677B06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08D8F70C-78AA-42B6-8886-7A4F6E54B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EF00EE57-063C-4251-8413-2E4A65BC8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B00E0-95ED-4863-8CC2-86A380159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8F8-A972-4088-BA23-F50B5A477454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5CD16D49-227E-41E3-8E87-A685E0B37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8C68C32-5ECF-4042-9B52-10B712A05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42525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10272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84668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267567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90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05371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7572E7DD-7852-47AB-BDCA-B168DF61B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0E87A8-60D3-4295-86BC-6A405722F146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7A4660F2-79EA-4D71-BCBC-5F89140B44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7600085-D002-4437-B858-A808A8C02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51753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D27D828-E2C3-4FF5-B612-1F4864266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56E4A0-3A1C-4C4C-93E4-948B274A6F75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72A09C4-AACC-4441-96A9-1012F8154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DAA6465B-B11E-4A49-8A25-E8B4097B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39495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BCBDC5C-9376-4F9B-888C-B68A4F90F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5247D8-473F-4255-B97C-B553F8DE1781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1E91E74-40FF-4B98-A83D-B1C3F3B6A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18CD3DA-B75A-4EBE-A4B8-268ACCE6B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619943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38B3F5C-639F-4DB4-8EF4-AACD6E739F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EE92EB0-7FCF-42E8-84FA-E389B89E7263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DA0A25F-4EE5-4E90-806A-31668E976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86437940-BC8A-43E4-B706-B6F2395FB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00217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2254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5472967-7E95-4E83-A1B1-1137EDFA7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58F97F-6BCA-4F4A-9F69-EF1FED79358D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FE19093-8E34-4D13-8899-E2AAEA51B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C2113B4-F803-4CD1-ADD5-CBD251780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27237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5860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769B4F70-48A6-49C0-8EB6-A7DF486329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9EB163-91EC-4C75-81B8-3E0BF3452C1D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A1171D7-1E89-4858-8698-D7D40F7A9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15DE4B7-9D17-48AE-8A52-688ACA341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40124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6876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71019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510099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660521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067497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580261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3A062-AC9B-4968-9258-CCF7E9431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3DFE-D95B-40D0-BACC-9DCDFA27B00A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375810" name="Rectangle 3074">
            <a:extLst>
              <a:ext uri="{FF2B5EF4-FFF2-40B4-BE49-F238E27FC236}">
                <a16:creationId xmlns:a16="http://schemas.microsoft.com/office/drawing/2014/main" id="{8C882D52-5FF8-4CB8-9770-689ADA13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075">
            <a:extLst>
              <a:ext uri="{FF2B5EF4-FFF2-40B4-BE49-F238E27FC236}">
                <a16:creationId xmlns:a16="http://schemas.microsoft.com/office/drawing/2014/main" id="{2C3AC8A9-6FA3-4922-8E23-474673A8B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0020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6BB93-FDF9-44C7-A61D-DC5EB1B11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A2A5D-C57D-433C-A0ED-DB9E396CCB28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5BA82465-E7C5-4D97-BAFD-33601F74B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0704457-4E43-40F2-B5C1-B729B2BA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E940BC-2D56-4B86-A68E-618893D62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40C0F-C2B7-410F-8D02-34AB15D4CC4D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00D2D06-D6F8-4D19-8AC4-665FDE5A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D3D1B225-07A9-44A4-82F1-33DB86E8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6DA178-50C2-4611-86CC-85A9DD9C1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78D5-C2A8-4B47-A8ED-64869423647F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25872D2A-718D-4577-8B2A-F51975BE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D34361A-57CC-4ECA-8CE1-979E72F13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9DA986-7F59-4DCA-AD08-479B28B5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97EE-52F9-4D06-B749-781A397F066D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31669CA-D1C6-494F-A376-844BCD3C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88CBDA-F2C5-4237-948D-879F0C9E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E7DFD-402D-4C50-9C09-DBECF404B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9401-5257-4483-9254-7662444BFCC0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16D3CFC-937B-48EE-980D-804947FA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74CB2D4B-3641-48CC-AB7A-00958B7A2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11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305456-F89E-40B8-83D1-BCE282A255CC}" type="slidenum">
              <a:rPr lang="ru-RU" altLang="ru-RU" sz="1200"/>
              <a:pPr eaLnBrk="1" hangingPunct="1"/>
              <a:t>8</a:t>
            </a:fld>
            <a:endParaRPr lang="ru-RU" altLang="ru-RU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471326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040AA-2663-4210-9BEA-EE70B216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BC52-9A88-4006-AC69-F41823345E6E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4FC199-E9C1-44F6-99A1-A98CE4502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0557A4C1-6D6A-4B08-AB29-724FDE68F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23779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6526113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39801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6877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1589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85540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55424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90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04145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2416781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30495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034313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205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893980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86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189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0342F-022B-4C54-BCCC-3439CABBE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4C887C-474E-477C-A5B8-204666F310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063B4C-832A-4D49-9A84-5ACA75E10F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18D50-A467-4B5E-B5AB-100C2DA65D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526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A17DE6-E3C8-459A-8BD7-882283821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719B8E-097E-4064-A4D0-30BADF6F2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4CA3F5-D041-44E0-9098-069AF0618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FFF33-E1C1-48B1-B4E0-74BCE00B7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0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330FDA-8931-4802-88C6-0F670974A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DF0D26-64B9-47AE-BB9D-4B894D2B46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EB63F7-CE4E-47ED-8ABF-E99782E79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88D-4F47-45E5-8AAA-0ABF7D0CC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323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E2EE5-9E88-4149-9FE8-C81D1FEA2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3C34E-3D97-4C2F-AA48-0CBA21490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926EA-8D85-4C95-83F6-018DCE0AA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C546D-35C2-4B9E-AEB5-95C019D23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73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C85EE-25E3-43E6-AD77-B1899E58F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A0336-59C5-421D-A1F9-385322D7A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C3C00-B862-4429-902F-F64CAEDBD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1EDF-41C9-46C8-8769-FE1D8B7ED2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74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39D8C-6601-4FFE-982F-2398C322D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3F735A-2C41-4C7B-85C3-B83E44FA8C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8AB09-67C8-4832-BE2A-7E4E923107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D03EC-6F3B-4DA6-AEAE-EC613AF74A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1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66E86D2-6FB1-4D8C-B647-155886A0D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DBB646-43C9-4E66-8B6F-220E775DE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8CA039-07F9-4782-B649-CA2794EECD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371F-80A6-4FC9-A57D-E753F44A17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88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0C0DFA1-91AF-44ED-9874-BDE304EF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509B04-4FE0-48B2-8C86-8E61D5F8F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8AF1BE-CD3D-4D08-8002-98BF1AD22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6F8DE-5497-4D87-88DF-BCEB908F2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85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311A6D-F72E-45F2-9448-6B2CF921B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CA44D5-617D-4FF3-A693-B67387D0E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10634F-136C-42D4-B2AF-23998E6E2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B107A-C3D8-4425-918D-459564444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77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B32D1-EDCC-41B1-837E-7FDCBA8CD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12EBBC-1C77-42C8-B429-AEA235601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3F058-014B-4175-A22C-E8D748339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B9FCC-5AF7-4BF1-87D2-9254A9C1F1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9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AE839A-88C3-4A43-828C-09FA40DEA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21DF7-55AB-40FF-9910-EE45CB94A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CAC53-1020-4F7E-B6BB-36BA81735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EE675-07B9-41D8-AA7B-2AB5E2768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0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14EA6F-35E2-4133-89B8-5207FFF33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AD56DA-8B8A-46EB-9327-5B215FACA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E9BAF4-73B2-4112-9A19-C2680B86EF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A4CFAD-4617-45BC-B2E6-0CD6D499BA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E1D758-AA0D-497B-B3BC-BE96851D3F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08A17-C156-4B21-B309-6380E2BC7D1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7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620688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элементарной математики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DAB495-B772-D2CE-289A-86FAD900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74" y="4725144"/>
            <a:ext cx="1854802" cy="1334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03648" y="2538779"/>
            <a:ext cx="595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accent6"/>
                </a:solidFill>
              </a:rPr>
              <a:t>Сумма углов многоугольника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6FBDB4BF-8A7D-488E-BDF4-C590C1AA7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355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Аксиома параллельных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D4AC4-4A30-41A9-91CC-7A740740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70225"/>
            <a:ext cx="5702076" cy="149542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937648F-0385-4BAB-99B4-33AEA6A0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0" y="738965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altLang="ru-RU" sz="2400" kern="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3788C0-8C48-4094-8655-3BF0BC8D8614}"/>
              </a:ext>
            </a:extLst>
          </p:cNvPr>
          <p:cNvGrpSpPr/>
          <p:nvPr/>
        </p:nvGrpSpPr>
        <p:grpSpPr>
          <a:xfrm>
            <a:off x="323528" y="3252629"/>
            <a:ext cx="8610600" cy="1295400"/>
            <a:chOff x="323528" y="3252629"/>
            <a:chExt cx="8610600" cy="129540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33265E1-A522-4CD9-A562-966784E40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28" y="3252629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800" kern="0" dirty="0">
                  <a:solidFill>
                    <a:srgbClr val="FF3300"/>
                  </a:solidFill>
                </a:rPr>
                <a:t>Наш учебник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22FE6D5-F444-4301-9AD7-04BD5E7B5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3717032"/>
              <a:ext cx="8610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</a:t>
              </a:r>
              <a:r>
                <a:rPr lang="ru-RU" altLang="ru-RU" i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Через точку, не принадлежащую данной прямой, проходит не более одной прямой, параллельной данной.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3D3184C4-35E2-49EC-837C-44D32EACB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История параллельных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9B834D1A-BE03-41B1-99BA-1269536AC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Вопрос о количестве прямых, проходящих через данную точку и параллельных данной прямой, имеет давнюю и интересную историю. Среди аксиом в "Началах" Евклида пятый по счету постулат по своему содержанию совпадает с аксиомой параллельности: "Через точку, взятую вне данной прямой, можно провести не более одной прямой, параллельной этой прямой".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4ED3A54B-0F41-43AC-93CA-54B06EAF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На протяжении двух тысячелетий после Евклида математики пытались доказать этот постулат, однако все их попытки заканчивались неудачей, рано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или поздно в их рассуждениях обнаруживались ошибки. Лишь в 1826 году великий русский геометр Н.И. Лобачевский (1792-1856), профессор Казанского университета, предположил, что этот постулат нельзя логически вывести из других постулатов (аксиом) Евклида, т.е. нельзя доказать. Поэтому его можно взять или в качестве аксиомы, или в качестве аксиомы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может быть взято другое свойство 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существовании нескольких прямых, проходящих через данную точку и параллельных данной прямой. Положив в основу геометрии эту новую аксиому параллельности, Лобачевский создал совершенно новую – неевклидову геометрию, которая была названа геометрией Лобачевского.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65E10AB-FA8F-47C7-BC9F-37713FB25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Н.И. Лобачевский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0608A66B-CDC8-4935-B8DA-F08B71BD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563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Идеи Лобачевского были настолько оригинальны и настолько противоречили так называемому здравому смыслу, что их не поняли даже крупные математики того времени. Несмотря на это, Лобачевский не отказался от своих идей. Он не только был убежден в логической непротиворечивости новой геометрии, но и твердо верил в ее применимость к исследованию реального пространства. Признание геометрии Лобачевского пришло только после его смерти. Работы Лобачевского были переведены на другие языки и изучались математиками всего мира. 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60260CD8-9F8E-4F15-9C55-358DA69A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В настоящее время геометрия Лобачевского является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неотъемлемой частью современной математики и находит применение во многих областях человеческого знания, способствует более глубокому пониманию окружающего нас мира.</a:t>
            </a:r>
          </a:p>
        </p:txBody>
      </p:sp>
      <p:pic>
        <p:nvPicPr>
          <p:cNvPr id="301062" name="Picture 6">
            <a:extLst>
              <a:ext uri="{FF2B5EF4-FFF2-40B4-BE49-F238E27FC236}">
                <a16:creationId xmlns:a16="http://schemas.microsoft.com/office/drawing/2014/main" id="{D54609E0-6528-41F2-94C2-DEFA2488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194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Укажите пары параллельных прямых.</a:t>
            </a:r>
            <a:r>
              <a:rPr lang="ru-RU" altLang="ru-RU" sz="3200"/>
              <a:t> 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b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e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g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d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p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q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1302" name="Picture 6">
            <a:extLst>
              <a:ext uri="{FF2B5EF4-FFF2-40B4-BE49-F238E27FC236}">
                <a16:creationId xmlns:a16="http://schemas.microsoft.com/office/drawing/2014/main" id="{1DB56917-A60E-4511-9AFC-D14B8CA5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210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838200"/>
            <a:ext cx="8956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Отрезки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пересекаются в их общей середине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Докажите, что прямые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параллельны.</a:t>
            </a:r>
            <a:endParaRPr lang="ru-RU" altLang="ru-RU" sz="2800" dirty="0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181600"/>
            <a:ext cx="91085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Треугольники </a:t>
            </a:r>
            <a:r>
              <a:rPr lang="en-US" altLang="ru-RU" i="1" dirty="0">
                <a:cs typeface="Times New Roman" panose="02020603050405020304" pitchFamily="18" charset="0"/>
              </a:rPr>
              <a:t>AOC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BOD </a:t>
            </a:r>
            <a:r>
              <a:rPr lang="ru-RU" altLang="ru-RU" dirty="0">
                <a:cs typeface="Times New Roman" panose="02020603050405020304" pitchFamily="18" charset="0"/>
              </a:rPr>
              <a:t>равны по двум сторонам и углу между ними. Следовательно,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равны накрест лежащие углы </a:t>
            </a:r>
            <a:r>
              <a:rPr lang="en-US" altLang="ru-RU" i="1" dirty="0">
                <a:cs typeface="Times New Roman" panose="02020603050405020304" pitchFamily="18" charset="0"/>
              </a:rPr>
              <a:t>OAC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OBD</a:t>
            </a:r>
            <a:r>
              <a:rPr lang="ru-RU" altLang="ru-RU" dirty="0">
                <a:cs typeface="Times New Roman" panose="02020603050405020304" pitchFamily="18" charset="0"/>
              </a:rPr>
              <a:t>. Значит, прямые </a:t>
            </a:r>
            <a:r>
              <a:rPr lang="en-US" altLang="ru-RU" i="1" dirty="0">
                <a:cs typeface="Times New Roman" panose="02020603050405020304" pitchFamily="18" charset="0"/>
              </a:rPr>
              <a:t>AC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BD </a:t>
            </a:r>
            <a:r>
              <a:rPr lang="ru-RU" altLang="ru-RU" dirty="0">
                <a:cs typeface="Times New Roman" panose="02020603050405020304" pitchFamily="18" charset="0"/>
              </a:rPr>
              <a:t>параллельны.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87A0A4-2DDB-7CD2-CBA6-9201E4A10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410556"/>
            <a:ext cx="2962688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83274"/>
            <a:ext cx="89561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Две параллельные прямые </a:t>
            </a:r>
            <a:r>
              <a:rPr lang="en-US" sz="2800" i="1" dirty="0">
                <a:ea typeface="Times New Roman" panose="02020603050405020304" pitchFamily="18" charset="0"/>
              </a:rPr>
              <a:t>a </a:t>
            </a:r>
            <a:r>
              <a:rPr lang="ru-RU" sz="2800" dirty="0">
                <a:ea typeface="Times New Roman" panose="02020603050405020304" pitchFamily="18" charset="0"/>
              </a:rPr>
              <a:t>и </a:t>
            </a:r>
            <a:r>
              <a:rPr lang="en-US" sz="2800" i="1" dirty="0">
                <a:ea typeface="Times New Roman" panose="02020603050405020304" pitchFamily="18" charset="0"/>
              </a:rPr>
              <a:t>b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пересечены третьей прямой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Докажите, что биссектрисы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внутренних накрест лежащих углов, образованных этими прямыми, параллельны, т. е. лежат на па­раллельных прямых.</a:t>
            </a:r>
            <a:endParaRPr lang="ru-RU" altLang="ru-RU" sz="2800" dirty="0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181600"/>
            <a:ext cx="910850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Углы 1</a:t>
            </a:r>
            <a:r>
              <a:rPr lang="en-US" altLang="ru-RU" dirty="0">
                <a:cs typeface="Times New Roman" panose="02020603050405020304" pitchFamily="18" charset="0"/>
              </a:rPr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2, образованные биссектрисами </a:t>
            </a:r>
            <a:r>
              <a:rPr lang="en-US" altLang="ru-RU" i="1" dirty="0">
                <a:cs typeface="Times New Roman" panose="02020603050405020304" pitchFamily="18" charset="0"/>
              </a:rPr>
              <a:t>d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e </a:t>
            </a:r>
            <a:r>
              <a:rPr lang="ru-RU" altLang="ru-RU" dirty="0">
                <a:cs typeface="Times New Roman" panose="02020603050405020304" pitchFamily="18" charset="0"/>
              </a:rPr>
              <a:t>и секущей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равны половинам соответствующих накрест лежащих углов. Из равенства накрест лежащих углов следует равенство углов 1 и 2. Значит, биссектрисы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e </a:t>
            </a:r>
            <a:r>
              <a:rPr lang="ru-RU" altLang="ru-RU" dirty="0">
                <a:cs typeface="Times New Roman" panose="02020603050405020304" pitchFamily="18" charset="0"/>
              </a:rPr>
              <a:t>лежат на параллельных прямых.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D3930B-1BD0-C5D8-A3C7-C18435555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558582"/>
            <a:ext cx="2495364" cy="24623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BBE3F5-DB15-0C74-1B85-643B24F8B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558582"/>
            <a:ext cx="2495364" cy="24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4*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83274"/>
            <a:ext cx="8956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если прямая пересекает одну из двух параллельных прямых, то она пересекает и другую прямую.</a:t>
            </a:r>
            <a:endParaRPr lang="ru-RU" altLang="ru-RU" sz="2800" dirty="0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643497"/>
            <a:ext cx="91085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Пусть прямая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пересекает прямую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а прямая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параллельна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. Если бы прямая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не пересекала прямую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,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то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через точку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проходило бы две прямые, параллельные прямой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, что противоречит аксиоме параллельных. Значит, прямая </a:t>
            </a:r>
            <a:r>
              <a:rPr lang="en-US" altLang="ru-RU" i="1" dirty="0">
                <a:cs typeface="Times New Roman" panose="02020603050405020304" pitchFamily="18" charset="0"/>
              </a:rPr>
              <a:t>c </a:t>
            </a:r>
            <a:r>
              <a:rPr lang="ru-RU" altLang="ru-RU" dirty="0">
                <a:cs typeface="Times New Roman" panose="02020603050405020304" pitchFamily="18" charset="0"/>
              </a:rPr>
              <a:t>параллельна прямой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33A3C-6056-AAB1-7892-3AED5C78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60848"/>
            <a:ext cx="3148639" cy="22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5*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583274"/>
            <a:ext cx="89561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Докажите, что две прямые, параллельные третьей, параллельны.</a:t>
            </a:r>
            <a:endParaRPr lang="ru-RU" altLang="ru-RU" sz="2800" dirty="0"/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4643497"/>
            <a:ext cx="910850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Пусть прямые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параллельны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. Если бы прямые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</a:t>
            </a:r>
            <a:r>
              <a:rPr lang="ru-RU" altLang="ru-RU" dirty="0">
                <a:cs typeface="Times New Roman" panose="02020603050405020304" pitchFamily="18" charset="0"/>
              </a:rPr>
              <a:t> пересекались, то через их точку </a:t>
            </a:r>
            <a:r>
              <a:rPr lang="ru-RU" altLang="ru-RU" dirty="0" err="1">
                <a:cs typeface="Times New Roman" panose="02020603050405020304" pitchFamily="18" charset="0"/>
              </a:rPr>
              <a:t>пересечния</a:t>
            </a:r>
            <a:r>
              <a:rPr lang="ru-RU" altLang="ru-RU" dirty="0">
                <a:cs typeface="Times New Roman" panose="02020603050405020304" pitchFamily="18" charset="0"/>
              </a:rPr>
              <a:t> проходило бы две прямые, параллельные прямой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dirty="0">
                <a:cs typeface="Times New Roman" panose="02020603050405020304" pitchFamily="18" charset="0"/>
              </a:rPr>
              <a:t>, что противоречит аксиоме параллельных.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623DE2-B78D-20D6-FECB-D7E29F024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830112"/>
            <a:ext cx="3620005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050">
            <a:extLst>
              <a:ext uri="{FF2B5EF4-FFF2-40B4-BE49-F238E27FC236}">
                <a16:creationId xmlns:a16="http://schemas.microsoft.com/office/drawing/2014/main" id="{1ECC75B8-DF56-4499-AC16-E1192F021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56792"/>
            <a:ext cx="7772400" cy="126876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27. Сумма углов треугольника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6" name="Text Box 2058">
            <a:extLst>
              <a:ext uri="{FF2B5EF4-FFF2-40B4-BE49-F238E27FC236}">
                <a16:creationId xmlns:a16="http://schemas.microsoft.com/office/drawing/2014/main" id="{CECA6D0D-C881-4A32-9E8F-3C08EE89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9859" name="Text Box 2051">
            <a:extLst>
              <a:ext uri="{FF2B5EF4-FFF2-40B4-BE49-F238E27FC236}">
                <a16:creationId xmlns:a16="http://schemas.microsoft.com/office/drawing/2014/main" id="{7EC1534D-4E09-4861-8294-947AB3C5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3695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Сумма углов треугольника равна 180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9870" name="Picture 2062">
            <a:extLst>
              <a:ext uri="{FF2B5EF4-FFF2-40B4-BE49-F238E27FC236}">
                <a16:creationId xmlns:a16="http://schemas.microsoft.com/office/drawing/2014/main" id="{9CC675F6-1B6E-4014-B333-C9AAE4F3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3302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72" name="Text Box 2064">
            <a:extLst>
              <a:ext uri="{FF2B5EF4-FFF2-40B4-BE49-F238E27FC236}">
                <a16:creationId xmlns:a16="http://schemas.microsoft.com/office/drawing/2014/main" id="{42C385F7-1652-4043-8D82-9C733A0C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8837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sz="2800" dirty="0">
                <a:cs typeface="Times New Roman" panose="02020603050405020304" pitchFamily="18" charset="0"/>
              </a:rPr>
              <a:t> Для треугольника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АВС</a:t>
            </a:r>
            <a:r>
              <a:rPr lang="ru-RU" altLang="ru-RU" sz="2800" dirty="0">
                <a:cs typeface="Times New Roman" panose="02020603050405020304" pitchFamily="18" charset="0"/>
              </a:rPr>
              <a:t> через вершину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проведем прямую, параллельную </a:t>
            </a:r>
            <a:r>
              <a:rPr lang="ru-RU" altLang="ru-RU" sz="2800" i="1" dirty="0">
                <a:cs typeface="Times New Roman" panose="02020603050405020304" pitchFamily="18" charset="0"/>
              </a:rPr>
              <a:t>АВ</a:t>
            </a:r>
            <a:r>
              <a:rPr lang="ru-RU" altLang="ru-RU" sz="2800" dirty="0">
                <a:cs typeface="Times New Roman" panose="02020603050405020304" pitchFamily="18" charset="0"/>
              </a:rPr>
              <a:t>. Тогда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1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4,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2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5, как внутренние накрест лежащие углы.  </a:t>
            </a:r>
            <a:r>
              <a:rPr lang="ru-RU" altLang="ru-RU" sz="2800" dirty="0"/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ледовательно,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1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2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3 =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4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5 + </a:t>
            </a:r>
            <a:r>
              <a:rPr lang="ru-RU" altLang="ru-RU" sz="2800" dirty="0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altLang="ru-RU" sz="2800" dirty="0">
                <a:cs typeface="Times New Roman" panose="02020603050405020304" pitchFamily="18" charset="0"/>
              </a:rPr>
              <a:t>3 = 180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3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45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Наши новые учебники геометрии, входящие в Федеральный перечень 2023-2024 уч. г.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0" y="1761933"/>
            <a:ext cx="2736304" cy="34806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45E6D8-5443-8FA3-B618-9FF3FDF745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8" y="1761933"/>
            <a:ext cx="2747404" cy="34802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365ACF-0EAF-9AF3-A934-6C5FE7630A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61933"/>
            <a:ext cx="2736305" cy="348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87D45-F339-45F4-823B-4EBDCFA7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843276"/>
            <a:ext cx="3190204" cy="2195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/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Внешний угол треугольника равен сумме двух внутренних, не смежных с ним.</a:t>
            </a:r>
          </a:p>
        </p:txBody>
      </p:sp>
      <p:pic>
        <p:nvPicPr>
          <p:cNvPr id="439305" name="Picture 9">
            <a:extLst>
              <a:ext uri="{FF2B5EF4-FFF2-40B4-BE49-F238E27FC236}">
                <a16:creationId xmlns:a16="http://schemas.microsoft.com/office/drawing/2014/main" id="{F0C0F3AB-C6C9-4333-A27D-EC9A5255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47345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/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68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E9BD02C-58D1-4914-8EBD-91087F12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43395" name="Text Box 3">
            <a:extLst>
              <a:ext uri="{FF2B5EF4-FFF2-40B4-BE49-F238E27FC236}">
                <a16:creationId xmlns:a16="http://schemas.microsoft.com/office/drawing/2014/main" id="{AC7A6310-3C2E-4C79-A409-A51055A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в два раза больше другого. Найдите меньший острый угол.</a:t>
            </a:r>
          </a:p>
        </p:txBody>
      </p:sp>
      <p:sp>
        <p:nvSpPr>
          <p:cNvPr id="443396" name="Text Box 4">
            <a:extLst>
              <a:ext uri="{FF2B5EF4-FFF2-40B4-BE49-F238E27FC236}">
                <a16:creationId xmlns:a16="http://schemas.microsoft.com/office/drawing/2014/main" id="{B91C0959-747A-4634-9C50-1D2E5163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09728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3397" name="Picture 5">
            <a:extLst>
              <a:ext uri="{FF2B5EF4-FFF2-40B4-BE49-F238E27FC236}">
                <a16:creationId xmlns:a16="http://schemas.microsoft.com/office/drawing/2014/main" id="{08863B9B-EE1E-4E46-AE31-C64ECC71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0928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38836E6-8222-4490-B310-4B995809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41347" name="Text Box 3">
            <a:extLst>
              <a:ext uri="{FF2B5EF4-FFF2-40B4-BE49-F238E27FC236}">
                <a16:creationId xmlns:a16="http://schemas.microsoft.com/office/drawing/2014/main" id="{6E2CC0C1-7108-467F-A9CB-3B898763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на 32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больше другого. Найдите больший острый угол. </a:t>
            </a:r>
          </a:p>
        </p:txBody>
      </p:sp>
      <p:sp>
        <p:nvSpPr>
          <p:cNvPr id="441348" name="Text Box 4">
            <a:extLst>
              <a:ext uri="{FF2B5EF4-FFF2-40B4-BE49-F238E27FC236}">
                <a16:creationId xmlns:a16="http://schemas.microsoft.com/office/drawing/2014/main" id="{61ECD1EE-615C-475A-A394-47FD630A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50141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</a:t>
            </a:r>
            <a:r>
              <a:rPr lang="ru-RU" altLang="ru-RU" sz="3200"/>
              <a:t>1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1350" name="Picture 6">
            <a:extLst>
              <a:ext uri="{FF2B5EF4-FFF2-40B4-BE49-F238E27FC236}">
                <a16:creationId xmlns:a16="http://schemas.microsoft.com/office/drawing/2014/main" id="{3DED38EA-8933-48EA-BC07-3BDFEE06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1341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острых угла прямоугольного треугольника относятся как 2:3. Найдите больший острый угол.</a:t>
            </a:r>
          </a:p>
        </p:txBody>
      </p:sp>
      <p:sp>
        <p:nvSpPr>
          <p:cNvPr id="445444" name="Text Box 4">
            <a:extLst>
              <a:ext uri="{FF2B5EF4-FFF2-40B4-BE49-F238E27FC236}">
                <a16:creationId xmlns:a16="http://schemas.microsoft.com/office/drawing/2014/main" id="{639E6004-4A1E-4889-B63E-B0C2BB69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4199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54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5445" name="Picture 5">
            <a:extLst>
              <a:ext uri="{FF2B5EF4-FFF2-40B4-BE49-F238E27FC236}">
                <a16:creationId xmlns:a16="http://schemas.microsoft.com/office/drawing/2014/main" id="{023C635B-449A-4CA0-B91E-685C2B95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3195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D98E79B9-9040-408A-A6ED-A7C004FCF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F960F4D-B8F5-4BEB-90F7-EE63E4DA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9540" name="Text Box 4">
            <a:extLst>
              <a:ext uri="{FF2B5EF4-FFF2-40B4-BE49-F238E27FC236}">
                <a16:creationId xmlns:a16="http://schemas.microsoft.com/office/drawing/2014/main" id="{B3ED2247-E889-4D7B-BBC6-0C94F1BA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100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9541" name="Picture 5">
            <a:extLst>
              <a:ext uri="{FF2B5EF4-FFF2-40B4-BE49-F238E27FC236}">
                <a16:creationId xmlns:a16="http://schemas.microsoft.com/office/drawing/2014/main" id="{A3EA37FB-87B9-4546-BB03-5CD4A4F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724150"/>
            <a:ext cx="361156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329E815C-3B7E-4D5F-8156-24CAC94F9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51587" name="Text Box 3">
            <a:extLst>
              <a:ext uri="{FF2B5EF4-FFF2-40B4-BE49-F238E27FC236}">
                <a16:creationId xmlns:a16="http://schemas.microsoft.com/office/drawing/2014/main" id="{BC619197-DD1B-4C2C-B048-ED08F3A4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12</a:t>
            </a:r>
            <a:r>
              <a:rPr lang="ru-RU" altLang="ru-RU" sz="3200" dirty="0"/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ECFA4FD1-0FFE-4CDE-811C-938C2B2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51589" name="Picture 5">
            <a:extLst>
              <a:ext uri="{FF2B5EF4-FFF2-40B4-BE49-F238E27FC236}">
                <a16:creationId xmlns:a16="http://schemas.microsoft.com/office/drawing/2014/main" id="{9C36108F-43B5-4E30-BAE8-72E09ACC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871788"/>
            <a:ext cx="36115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A06A4606-9990-4A4A-9394-97498E78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53635" name="Text Box 3">
            <a:extLst>
              <a:ext uri="{FF2B5EF4-FFF2-40B4-BE49-F238E27FC236}">
                <a16:creationId xmlns:a16="http://schemas.microsoft.com/office/drawing/2014/main" id="{2A04F17B-A40D-45C9-BF5E-B46B3FDD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</a:t>
            </a:r>
            <a:r>
              <a:rPr lang="ru-RU" altLang="ru-RU" sz="3200" dirty="0">
                <a:cs typeface="Times New Roman" panose="02020603050405020304" pitchFamily="18" charset="0"/>
              </a:rPr>
              <a:t>дин из углов </a:t>
            </a:r>
            <a:r>
              <a:rPr lang="ru-RU" altLang="ru-RU" sz="3200" dirty="0"/>
              <a:t>равнобедренного треугольника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один из других его углов.</a:t>
            </a:r>
          </a:p>
        </p:txBody>
      </p:sp>
      <p:sp>
        <p:nvSpPr>
          <p:cNvPr id="453636" name="Text Box 4">
            <a:extLst>
              <a:ext uri="{FF2B5EF4-FFF2-40B4-BE49-F238E27FC236}">
                <a16:creationId xmlns:a16="http://schemas.microsoft.com/office/drawing/2014/main" id="{AC2E175F-798A-4303-ADB0-88796CBC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907BACE-373E-4707-826E-7901E14CD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DABEBC17-FA80-4956-8458-FD1D7F68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 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10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9428" name="Text Box 4">
            <a:extLst>
              <a:ext uri="{FF2B5EF4-FFF2-40B4-BE49-F238E27FC236}">
                <a16:creationId xmlns:a16="http://schemas.microsoft.com/office/drawing/2014/main" id="{FE8EACBE-C57A-43A7-9DEC-4F55D804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59429" name="Picture 5">
            <a:extLst>
              <a:ext uri="{FF2B5EF4-FFF2-40B4-BE49-F238E27FC236}">
                <a16:creationId xmlns:a16="http://schemas.microsoft.com/office/drawing/2014/main" id="{F12E5998-6FBA-47E0-B0A2-30DA1108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317750"/>
            <a:ext cx="39211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543F0E1D-B6F1-48DA-9624-F09AC3FE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67619" name="Text Box 3">
            <a:extLst>
              <a:ext uri="{FF2B5EF4-FFF2-40B4-BE49-F238E27FC236}">
                <a16:creationId xmlns:a16="http://schemas.microsoft.com/office/drawing/2014/main" id="{015BCEDF-C70C-434A-96C1-3CE9D0BC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50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3200" dirty="0"/>
              <a:t>внешний угол </a:t>
            </a:r>
            <a:r>
              <a:rPr lang="en-US" altLang="ru-RU" sz="3200" i="1" dirty="0"/>
              <a:t>CBD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sp>
        <p:nvSpPr>
          <p:cNvPr id="367620" name="Text Box 4">
            <a:extLst>
              <a:ext uri="{FF2B5EF4-FFF2-40B4-BE49-F238E27FC236}">
                <a16:creationId xmlns:a16="http://schemas.microsoft.com/office/drawing/2014/main" id="{144AA1D6-3A17-448C-BD8B-6E8FB7AD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7621" name="Picture 5">
            <a:extLst>
              <a:ext uri="{FF2B5EF4-FFF2-40B4-BE49-F238E27FC236}">
                <a16:creationId xmlns:a16="http://schemas.microsoft.com/office/drawing/2014/main" id="{0B2C5440-A843-45F2-BD76-20860A64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03475"/>
            <a:ext cx="29606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32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0BC489F8-CC90-48B3-B17E-7D9BE13C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69667" name="Text Box 3">
            <a:extLst>
              <a:ext uri="{FF2B5EF4-FFF2-40B4-BE49-F238E27FC236}">
                <a16:creationId xmlns:a16="http://schemas.microsoft.com/office/drawing/2014/main" id="{C91FE074-1E95-4AF3-AD97-655662AD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668" name="Text Box 4">
            <a:extLst>
              <a:ext uri="{FF2B5EF4-FFF2-40B4-BE49-F238E27FC236}">
                <a16:creationId xmlns:a16="http://schemas.microsoft.com/office/drawing/2014/main" id="{5B4E3FFF-63A3-4CE9-931E-420F4AD0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9669" name="Picture 5">
            <a:extLst>
              <a:ext uri="{FF2B5EF4-FFF2-40B4-BE49-F238E27FC236}">
                <a16:creationId xmlns:a16="http://schemas.microsoft.com/office/drawing/2014/main" id="{B3B5F266-03BD-41F0-8519-78883873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4734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8EA70F2-9785-4A18-B799-6BCBF9D5D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D2EAED93-B975-4035-B6AC-BB7F93AA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AB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</a:t>
            </a:r>
            <a:r>
              <a:rPr lang="en-US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1716" name="Text Box 4">
            <a:extLst>
              <a:ext uri="{FF2B5EF4-FFF2-40B4-BE49-F238E27FC236}">
                <a16:creationId xmlns:a16="http://schemas.microsoft.com/office/drawing/2014/main" id="{871F43AA-5A28-4BD6-8E19-4075AA0E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1717" name="Picture 5">
            <a:extLst>
              <a:ext uri="{FF2B5EF4-FFF2-40B4-BE49-F238E27FC236}">
                <a16:creationId xmlns:a16="http://schemas.microsoft.com/office/drawing/2014/main" id="{87040B8D-D592-45C0-804A-1A120E55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455863"/>
            <a:ext cx="34734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C83898E8-785F-469F-B8F0-F725B2CD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EC506013-03AC-4060-A632-29E099A9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из внешних углов треугольника равен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глы, не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смежные с данным внешним углом, относятся как 2:3.</a:t>
            </a:r>
            <a:r>
              <a:rPr lang="ru-RU" altLang="ru-RU" sz="3200" dirty="0"/>
              <a:t> Найдите наибольший из них.</a:t>
            </a:r>
          </a:p>
        </p:txBody>
      </p:sp>
      <p:sp>
        <p:nvSpPr>
          <p:cNvPr id="373764" name="Text Box 4">
            <a:extLst>
              <a:ext uri="{FF2B5EF4-FFF2-40B4-BE49-F238E27FC236}">
                <a16:creationId xmlns:a16="http://schemas.microsoft.com/office/drawing/2014/main" id="{4E48020C-2E37-4DFB-9B19-E098DD6F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3765" name="Picture 5">
            <a:extLst>
              <a:ext uri="{FF2B5EF4-FFF2-40B4-BE49-F238E27FC236}">
                <a16:creationId xmlns:a16="http://schemas.microsoft.com/office/drawing/2014/main" id="{D2CA0AE3-F34A-49F6-99F0-9ECBED08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74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3E8C629F-FB1B-4B2A-A61C-B8B672650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79907" name="Text Box 3">
            <a:extLst>
              <a:ext uri="{FF2B5EF4-FFF2-40B4-BE49-F238E27FC236}">
                <a16:creationId xmlns:a16="http://schemas.microsoft.com/office/drawing/2014/main" id="{9C66185C-80A8-4DE5-8073-59195C40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Углы треугольника относятся как 1:2:3.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en-US" altLang="ru-RU" sz="3200" dirty="0">
                <a:cs typeface="Times New Roman" panose="02020603050405020304" pitchFamily="18" charset="0"/>
              </a:rPr>
              <a:t>     </a:t>
            </a:r>
            <a:r>
              <a:rPr lang="ru-RU" altLang="ru-RU" sz="3200" dirty="0"/>
              <a:t>меньший из них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B88F40FC-7E9F-4411-B397-59BC3344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95CC6F12-FE06-4F6B-AC78-E82AA779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86051" name="Text Box 3">
            <a:extLst>
              <a:ext uri="{FF2B5EF4-FFF2-40B4-BE49-F238E27FC236}">
                <a16:creationId xmlns:a16="http://schemas.microsoft.com/office/drawing/2014/main" id="{66AF4002-3B6B-45FD-957A-3613307E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CH </a:t>
            </a:r>
            <a:r>
              <a:rPr lang="ru-RU" altLang="ru-RU" sz="3200" dirty="0"/>
              <a:t>– высота, 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/>
              <a:t> Найдите угол </a:t>
            </a:r>
            <a:r>
              <a:rPr lang="en-US" altLang="ru-RU" sz="3200" i="1" dirty="0"/>
              <a:t>BCH</a:t>
            </a:r>
            <a:r>
              <a:rPr lang="en-US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6052" name="Text Box 4">
            <a:extLst>
              <a:ext uri="{FF2B5EF4-FFF2-40B4-BE49-F238E27FC236}">
                <a16:creationId xmlns:a16="http://schemas.microsoft.com/office/drawing/2014/main" id="{3E2B315A-C793-41E1-BDDE-2C094C17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6053" name="Picture 5">
            <a:extLst>
              <a:ext uri="{FF2B5EF4-FFF2-40B4-BE49-F238E27FC236}">
                <a16:creationId xmlns:a16="http://schemas.microsoft.com/office/drawing/2014/main" id="{C6DC5835-6A4C-4BAF-B157-9663D19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397125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EB5B9C2E-DCDB-46DE-883C-74C4CB700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96291" name="Text Box 3">
            <a:extLst>
              <a:ext uri="{FF2B5EF4-FFF2-40B4-BE49-F238E27FC236}">
                <a16:creationId xmlns:a16="http://schemas.microsoft.com/office/drawing/2014/main" id="{94BAD957-0754-4154-9AB6-BBD7B1B7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BAD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0C34CB2C-AE24-440F-A54A-1D7E8AE9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6293" name="Picture 5">
            <a:extLst>
              <a:ext uri="{FF2B5EF4-FFF2-40B4-BE49-F238E27FC236}">
                <a16:creationId xmlns:a16="http://schemas.microsoft.com/office/drawing/2014/main" id="{99054965-0D5C-4FD3-8CF1-3E580106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4688"/>
            <a:ext cx="289560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0B28D5C-2111-441D-9B28-2416F2749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339" name="Text Box 3">
                <a:extLst>
                  <a:ext uri="{FF2B5EF4-FFF2-40B4-BE49-F238E27FC236}">
                    <a16:creationId xmlns:a16="http://schemas.microsoft.com/office/drawing/2014/main" id="{D43B5BAC-DFA0-4309-98B9-086B78186B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85800"/>
                <a:ext cx="88392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cs typeface="Times New Roman" panose="02020603050405020304" pitchFamily="18" charset="0"/>
                  </a:rPr>
                  <a:t>	В прямоугольном треугольнике </a:t>
                </a:r>
                <a:r>
                  <a:rPr lang="ru-RU" altLang="ru-RU" sz="3200" i="1" dirty="0">
                    <a:cs typeface="Times New Roman" panose="02020603050405020304" pitchFamily="18" charset="0"/>
                  </a:rPr>
                  <a:t>АВС</a:t>
                </a:r>
                <a:r>
                  <a:rPr lang="en-US" altLang="ru-RU" sz="3200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alt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en-US" altLang="ru-RU" sz="3200" dirty="0">
                    <a:cs typeface="Times New Roman" panose="02020603050405020304" pitchFamily="18" charset="0"/>
                  </a:rPr>
                  <a:t>)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 </a:t>
                </a:r>
                <a:r>
                  <a:rPr lang="en-US" altLang="ru-RU" sz="3200" i="1" dirty="0"/>
                  <a:t>CD </a:t>
                </a:r>
                <a:r>
                  <a:rPr lang="ru-RU" altLang="ru-RU" sz="3200" dirty="0"/>
                  <a:t>–</a:t>
                </a:r>
                <a:r>
                  <a:rPr lang="en-US" altLang="ru-RU" sz="3200" dirty="0"/>
                  <a:t> </a:t>
                </a:r>
                <a:r>
                  <a:rPr lang="ru-RU" altLang="ru-RU" sz="3200" dirty="0"/>
                  <a:t>медиана</a:t>
                </a:r>
                <a:r>
                  <a:rPr lang="en-US" altLang="ru-RU" sz="3200" dirty="0"/>
                  <a:t>, </a:t>
                </a:r>
                <a:r>
                  <a:rPr lang="ru-RU" altLang="ru-RU" sz="3200" dirty="0"/>
                  <a:t>угол </a:t>
                </a:r>
                <a:r>
                  <a:rPr lang="en-US" altLang="ru-RU" sz="3200" i="1" dirty="0"/>
                  <a:t>B </a:t>
                </a:r>
                <a:r>
                  <a:rPr lang="ru-RU" altLang="ru-RU" sz="3200" dirty="0"/>
                  <a:t>равен</a:t>
                </a:r>
                <a:r>
                  <a:rPr lang="en-US" altLang="ru-RU" sz="3200" i="1" dirty="0"/>
                  <a:t> </a:t>
                </a:r>
                <a:r>
                  <a:rPr lang="en-US" altLang="ru-RU" sz="3200" dirty="0"/>
                  <a:t>60</a:t>
                </a:r>
                <a:r>
                  <a:rPr lang="en-US" altLang="ru-RU" sz="3200" baseline="30000" dirty="0"/>
                  <a:t>o</a:t>
                </a:r>
                <a:r>
                  <a:rPr lang="en-US" altLang="ru-RU" sz="3200" dirty="0"/>
                  <a:t>. 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Найдите </a:t>
                </a:r>
                <a:r>
                  <a:rPr lang="ru-RU" altLang="ru-RU" sz="3200" dirty="0"/>
                  <a:t>угол</a:t>
                </a:r>
                <a:r>
                  <a:rPr lang="en-US" altLang="ru-RU" sz="3200" dirty="0"/>
                  <a:t> </a:t>
                </a:r>
                <a:r>
                  <a:rPr lang="en-US" altLang="ru-RU" sz="3200" i="1" dirty="0"/>
                  <a:t>ACD</a:t>
                </a:r>
                <a:r>
                  <a:rPr lang="ru-RU" altLang="ru-RU" sz="32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8339" name="Text Box 3">
                <a:extLst>
                  <a:ext uri="{FF2B5EF4-FFF2-40B4-BE49-F238E27FC236}">
                    <a16:creationId xmlns:a16="http://schemas.microsoft.com/office/drawing/2014/main" id="{D43B5BAC-DFA0-4309-98B9-086B78186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85800"/>
                <a:ext cx="8839200" cy="1569660"/>
              </a:xfrm>
              <a:prstGeom prst="rect">
                <a:avLst/>
              </a:prstGeom>
              <a:blipFill>
                <a:blip r:embed="rId3"/>
                <a:stretch>
                  <a:fillRect l="-1724" t="-5447" r="-1724" b="-1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8340" name="Text Box 4">
            <a:extLst>
              <a:ext uri="{FF2B5EF4-FFF2-40B4-BE49-F238E27FC236}">
                <a16:creationId xmlns:a16="http://schemas.microsoft.com/office/drawing/2014/main" id="{D9B98BD0-0E0D-40BC-A458-70B05129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8341" name="Picture 5">
            <a:extLst>
              <a:ext uri="{FF2B5EF4-FFF2-40B4-BE49-F238E27FC236}">
                <a16:creationId xmlns:a16="http://schemas.microsoft.com/office/drawing/2014/main" id="{90D4B8AD-06B3-49D3-9922-14151720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60625"/>
            <a:ext cx="361156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6AF4754A-C2A2-4665-B0D5-94EC05D9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02435" name="Text Box 3">
            <a:extLst>
              <a:ext uri="{FF2B5EF4-FFF2-40B4-BE49-F238E27FC236}">
                <a16:creationId xmlns:a16="http://schemas.microsoft.com/office/drawing/2014/main" id="{A3DBF0AA-2578-44B8-A984-D7C72DB1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угла треугольника равны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образуют между собой высоты, выходящие из вершин этих углов?</a:t>
            </a:r>
          </a:p>
        </p:txBody>
      </p:sp>
      <p:sp>
        <p:nvSpPr>
          <p:cNvPr id="402436" name="Text Box 4">
            <a:extLst>
              <a:ext uri="{FF2B5EF4-FFF2-40B4-BE49-F238E27FC236}">
                <a16:creationId xmlns:a16="http://schemas.microsoft.com/office/drawing/2014/main" id="{0E8E41D6-FB7E-4299-B442-A6C7076F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2437" name="Picture 5">
            <a:extLst>
              <a:ext uri="{FF2B5EF4-FFF2-40B4-BE49-F238E27FC236}">
                <a16:creationId xmlns:a16="http://schemas.microsoft.com/office/drawing/2014/main" id="{EB364B42-18CF-4231-BB76-235934EE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66196E22-8FB6-4D5C-9080-78B04279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4483" name="Text Box 3">
                <a:extLst>
                  <a:ext uri="{FF2B5EF4-FFF2-40B4-BE49-F238E27FC236}">
                    <a16:creationId xmlns:a16="http://schemas.microsoft.com/office/drawing/2014/main" id="{8966D5D8-CCBF-4BBB-8E5C-D345C3FF4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38200"/>
                <a:ext cx="91440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/>
                  <a:t>	В треугольнике </a:t>
                </a:r>
                <a:r>
                  <a:rPr lang="en-US" altLang="ru-RU" sz="3200" i="1" dirty="0"/>
                  <a:t>ABC </a:t>
                </a:r>
                <a14:m>
                  <m:oMath xmlns:m="http://schemas.openxmlformats.org/officeDocument/2006/math">
                    <m:r>
                      <a:rPr lang="en-US" alt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ru-R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ru-RU" sz="3200" dirty="0"/>
                  <a:t>50</a:t>
                </a:r>
                <a:r>
                  <a:rPr lang="ru-RU" altLang="ru-RU" sz="3200" baseline="30000" dirty="0"/>
                  <a:t>о</a:t>
                </a:r>
                <a:r>
                  <a:rPr lang="ru-RU" altLang="ru-RU" sz="3200" dirty="0"/>
                  <a:t>,</a:t>
                </a:r>
                <a:r>
                  <a:rPr lang="en-US" altLang="ru-RU" sz="3200" dirty="0"/>
                  <a:t> </a:t>
                </a:r>
                <a:r>
                  <a:rPr lang="en-US" altLang="ru-RU" sz="3200" i="1" dirty="0"/>
                  <a:t>AD </a:t>
                </a:r>
                <a:r>
                  <a:rPr lang="ru-RU" altLang="ru-RU" sz="3200" dirty="0"/>
                  <a:t>и </a:t>
                </a:r>
                <a:r>
                  <a:rPr lang="en-US" altLang="ru-RU" sz="3200" i="1" dirty="0"/>
                  <a:t>BE </a:t>
                </a:r>
                <a:r>
                  <a:rPr lang="ru-RU" altLang="ru-RU" sz="3200" dirty="0"/>
                  <a:t>– биссектрисы, пересекающиеся в точке </a:t>
                </a:r>
                <a:r>
                  <a:rPr lang="en-US" altLang="ru-RU" sz="3200" i="1" dirty="0"/>
                  <a:t>O</a:t>
                </a:r>
                <a:r>
                  <a:rPr lang="en-US" altLang="ru-RU" sz="3200" dirty="0"/>
                  <a:t>. </a:t>
                </a:r>
                <a:r>
                  <a:rPr lang="ru-RU" altLang="ru-RU" sz="3200" dirty="0"/>
                  <a:t>Найдите угол </a:t>
                </a:r>
                <a:r>
                  <a:rPr lang="en-US" altLang="ru-RU" sz="3200" i="1" dirty="0"/>
                  <a:t>AOB</a:t>
                </a:r>
                <a:r>
                  <a:rPr lang="en-US" altLang="ru-RU" sz="3200" dirty="0"/>
                  <a:t>.</a:t>
                </a:r>
              </a:p>
            </p:txBody>
          </p:sp>
        </mc:Choice>
        <mc:Fallback xmlns="">
          <p:sp>
            <p:nvSpPr>
              <p:cNvPr id="404483" name="Text Box 3">
                <a:extLst>
                  <a:ext uri="{FF2B5EF4-FFF2-40B4-BE49-F238E27FC236}">
                    <a16:creationId xmlns:a16="http://schemas.microsoft.com/office/drawing/2014/main" id="{8966D5D8-CCBF-4BBB-8E5C-D345C3FF4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8200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 l="-1667" t="-5447" r="-1667" b="-112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4484" name="Text Box 4">
                <a:extLst>
                  <a:ext uri="{FF2B5EF4-FFF2-40B4-BE49-F238E27FC236}">
                    <a16:creationId xmlns:a16="http://schemas.microsoft.com/office/drawing/2014/main" id="{9718A83A-CE5B-4EA4-87CF-2794A246E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5645467"/>
                <a:ext cx="800100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32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3200" dirty="0"/>
                  <a:t>115</a:t>
                </a:r>
                <a:r>
                  <a:rPr lang="en-US" altLang="ru-RU" sz="3200" baseline="30000" dirty="0"/>
                  <a:t>o</a:t>
                </a:r>
                <a14:m>
                  <m:oMath xmlns:m="http://schemas.openxmlformats.org/officeDocument/2006/math">
                    <m:r>
                      <a:rPr lang="en-US" altLang="ru-RU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sz="3200" dirty="0"/>
              </a:p>
            </p:txBody>
          </p:sp>
        </mc:Choice>
        <mc:Fallback xmlns="">
          <p:sp>
            <p:nvSpPr>
              <p:cNvPr id="404484" name="Text Box 4">
                <a:extLst>
                  <a:ext uri="{FF2B5EF4-FFF2-40B4-BE49-F238E27FC236}">
                    <a16:creationId xmlns:a16="http://schemas.microsoft.com/office/drawing/2014/main" id="{9718A83A-CE5B-4EA4-87CF-2794A246E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5645467"/>
                <a:ext cx="8001000" cy="584775"/>
              </a:xfrm>
              <a:prstGeom prst="rect">
                <a:avLst/>
              </a:prstGeom>
              <a:blipFill>
                <a:blip r:embed="rId4"/>
                <a:stretch>
                  <a:fillRect l="-1982" t="-14583" b="-3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FC2FEC-8150-0435-3CD8-8743A85978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024" y="2433498"/>
            <a:ext cx="3493056" cy="257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D85BCDDF-A867-4EAC-A2C0-45FDF8BC2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06531" name="Text Box 3">
            <a:extLst>
              <a:ext uri="{FF2B5EF4-FFF2-40B4-BE49-F238E27FC236}">
                <a16:creationId xmlns:a16="http://schemas.microsoft.com/office/drawing/2014/main" id="{8C6D8CDE-2528-4DE9-8E02-99E29A09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90833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Острый угол прямоугольного треугольника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, образованны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биссектрисами этого и прямого углов треугольника.</a:t>
            </a:r>
          </a:p>
        </p:txBody>
      </p:sp>
      <p:sp>
        <p:nvSpPr>
          <p:cNvPr id="406532" name="Text Box 4">
            <a:extLst>
              <a:ext uri="{FF2B5EF4-FFF2-40B4-BE49-F238E27FC236}">
                <a16:creationId xmlns:a16="http://schemas.microsoft.com/office/drawing/2014/main" id="{C4F86207-01D6-4A79-84F3-94C679EE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graphicFrame>
        <p:nvGraphicFramePr>
          <p:cNvPr id="406533" name="Object 5">
            <a:extLst>
              <a:ext uri="{FF2B5EF4-FFF2-40B4-BE49-F238E27FC236}">
                <a16:creationId xmlns:a16="http://schemas.microsoft.com/office/drawing/2014/main" id="{A86F51ED-008F-4E95-AF1E-F1A4B21A4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677396"/>
              </p:ext>
            </p:extLst>
          </p:nvPr>
        </p:nvGraphicFramePr>
        <p:xfrm>
          <a:off x="2743200" y="2852936"/>
          <a:ext cx="38528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76899" imgH="1371429" progId="Paint.Picture">
                  <p:embed/>
                </p:oleObj>
              </mc:Choice>
              <mc:Fallback>
                <p:oleObj name="Точечный рисунок" r:id="rId3" imgW="2676899" imgH="1371429" progId="Paint.Picture">
                  <p:embed/>
                  <p:pic>
                    <p:nvPicPr>
                      <p:cNvPr id="406533" name="Object 5">
                        <a:extLst>
                          <a:ext uri="{FF2B5EF4-FFF2-40B4-BE49-F238E27FC236}">
                            <a16:creationId xmlns:a16="http://schemas.microsoft.com/office/drawing/2014/main" id="{A86F51ED-008F-4E95-AF1E-F1A4B21A4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52936"/>
                        <a:ext cx="3852863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053" y="224516"/>
            <a:ext cx="423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Наш учебник геометрии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C0151-C55F-B20A-4DF6-AB1882565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" y="906832"/>
            <a:ext cx="4585313" cy="58326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97770-A0DF-4CDB-79AD-712432D6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532" y="116633"/>
            <a:ext cx="4239948" cy="40048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FBBBD3-2BE8-80D8-5C16-E83ED2601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293" y="4164306"/>
            <a:ext cx="4276187" cy="258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5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4FDE5B2F-BC0A-4C95-9849-1E5583C6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16771" name="Text Box 3">
            <a:extLst>
              <a:ext uri="{FF2B5EF4-FFF2-40B4-BE49-F238E27FC236}">
                <a16:creationId xmlns:a16="http://schemas.microsoft.com/office/drawing/2014/main" id="{4CB674B4-A1B0-4006-A9E8-57EEF202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6772" name="Text Box 4">
            <a:extLst>
              <a:ext uri="{FF2B5EF4-FFF2-40B4-BE49-F238E27FC236}">
                <a16:creationId xmlns:a16="http://schemas.microsoft.com/office/drawing/2014/main" id="{9901932A-0E05-4D3D-B01C-4F3802F4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биссектрисой,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16773" name="Picture 5">
            <a:extLst>
              <a:ext uri="{FF2B5EF4-FFF2-40B4-BE49-F238E27FC236}">
                <a16:creationId xmlns:a16="http://schemas.microsoft.com/office/drawing/2014/main" id="{33F551D2-F514-461D-B594-48EDC65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B08C1B9E-359F-4223-9D6A-FB16E549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274DA2A5-4066-46FA-857E-FB3D6B2B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8820" name="Text Box 4">
            <a:extLst>
              <a:ext uri="{FF2B5EF4-FFF2-40B4-BE49-F238E27FC236}">
                <a16:creationId xmlns:a16="http://schemas.microsoft.com/office/drawing/2014/main" id="{56864740-FBA4-4629-A23F-386A2FD2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прямоугольном треугольнике угол между высотой и биссектрисой, проведенными из вершины прямого угла, равен </a:t>
            </a:r>
            <a:r>
              <a:rPr lang="ru-RU" altLang="ru-RU" sz="3200" dirty="0"/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меньший</a:t>
            </a:r>
            <a:r>
              <a:rPr lang="ru-RU" altLang="ru-RU" sz="3200" dirty="0">
                <a:cs typeface="Times New Roman" panose="02020603050405020304" pitchFamily="18" charset="0"/>
              </a:rPr>
              <a:t> остры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данного треугольника.</a:t>
            </a:r>
          </a:p>
        </p:txBody>
      </p:sp>
      <p:pic>
        <p:nvPicPr>
          <p:cNvPr id="418821" name="Picture 5">
            <a:extLst>
              <a:ext uri="{FF2B5EF4-FFF2-40B4-BE49-F238E27FC236}">
                <a16:creationId xmlns:a16="http://schemas.microsoft.com/office/drawing/2014/main" id="{F186E10A-B2D8-4999-A582-8599172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9004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B4C44460-606D-43D0-BB95-B2F8E7F64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20867" name="Text Box 3">
            <a:extLst>
              <a:ext uri="{FF2B5EF4-FFF2-40B4-BE49-F238E27FC236}">
                <a16:creationId xmlns:a16="http://schemas.microsoft.com/office/drawing/2014/main" id="{63F144EC-54B6-46CF-9694-0D94AD04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медианой, проведенными из вершины прямого угла.</a:t>
            </a:r>
            <a:endParaRPr lang="en-US" altLang="ru-RU" sz="3200" dirty="0"/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71352290-1EF7-4868-B0CF-CB0C43F1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0869" name="Picture 5">
            <a:extLst>
              <a:ext uri="{FF2B5EF4-FFF2-40B4-BE49-F238E27FC236}">
                <a16:creationId xmlns:a16="http://schemas.microsoft.com/office/drawing/2014/main" id="{707222F2-BC2A-4E38-B32A-F6A6491A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99ECDC87-71F8-4371-A04E-DDFB07328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22915" name="Text Box 3">
            <a:extLst>
              <a:ext uri="{FF2B5EF4-FFF2-40B4-BE49-F238E27FC236}">
                <a16:creationId xmlns:a16="http://schemas.microsoft.com/office/drawing/2014/main" id="{091261A1-BD2C-4FB1-94DD-2ED7E61E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прямоугольном треугольнике угол между высотой и медианой, проведенными из вершины прямого угла,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больший из острых углов этого треугольника.</a:t>
            </a:r>
            <a:endParaRPr lang="en-US" altLang="ru-RU" sz="3200" dirty="0"/>
          </a:p>
        </p:txBody>
      </p:sp>
      <p:sp>
        <p:nvSpPr>
          <p:cNvPr id="422916" name="Text Box 4">
            <a:extLst>
              <a:ext uri="{FF2B5EF4-FFF2-40B4-BE49-F238E27FC236}">
                <a16:creationId xmlns:a16="http://schemas.microsoft.com/office/drawing/2014/main" id="{C5460E42-06A6-4663-A6C7-6F3ED093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2917" name="Picture 5">
            <a:extLst>
              <a:ext uri="{FF2B5EF4-FFF2-40B4-BE49-F238E27FC236}">
                <a16:creationId xmlns:a16="http://schemas.microsoft.com/office/drawing/2014/main" id="{E50D69DD-3907-4F53-8D70-0653445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218FC634-B246-45C1-9FCC-0D8DE1F9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424963" name="Text Box 3">
            <a:extLst>
              <a:ext uri="{FF2B5EF4-FFF2-40B4-BE49-F238E27FC236}">
                <a16:creationId xmlns:a16="http://schemas.microsoft.com/office/drawing/2014/main" id="{D2F1EE1E-4461-4818-B705-05BB1924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4964" name="Text Box 4">
            <a:extLst>
              <a:ext uri="{FF2B5EF4-FFF2-40B4-BE49-F238E27FC236}">
                <a16:creationId xmlns:a16="http://schemas.microsoft.com/office/drawing/2014/main" id="{7DE930B8-CBB7-4D61-9CB3-F3EE0A6A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биссектрисой и медианой,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24965" name="Picture 5">
            <a:extLst>
              <a:ext uri="{FF2B5EF4-FFF2-40B4-BE49-F238E27FC236}">
                <a16:creationId xmlns:a16="http://schemas.microsoft.com/office/drawing/2014/main" id="{9842F864-053D-4825-83FC-AC8318D1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5EF81F7F-E8FA-4439-BED6-E7E6E1577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27011" name="Text Box 3">
            <a:extLst>
              <a:ext uri="{FF2B5EF4-FFF2-40B4-BE49-F238E27FC236}">
                <a16:creationId xmlns:a16="http://schemas.microsoft.com/office/drawing/2014/main" id="{230560BC-0050-426B-A04A-6CB8A0CB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7012" name="Text Box 4">
            <a:extLst>
              <a:ext uri="{FF2B5EF4-FFF2-40B4-BE49-F238E27FC236}">
                <a16:creationId xmlns:a16="http://schemas.microsoft.com/office/drawing/2014/main" id="{4EC96728-4F2C-4463-8FDA-53530201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Угол между биссектрисой и медианой прямоугольного треугольника, проведенными из вершины прямого угла, равен 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меньший острый угол этого треугольника.</a:t>
            </a:r>
            <a:endParaRPr lang="en-US" altLang="ru-RU" sz="3200" dirty="0"/>
          </a:p>
        </p:txBody>
      </p:sp>
      <p:pic>
        <p:nvPicPr>
          <p:cNvPr id="427013" name="Picture 5">
            <a:extLst>
              <a:ext uri="{FF2B5EF4-FFF2-40B4-BE49-F238E27FC236}">
                <a16:creationId xmlns:a16="http://schemas.microsoft.com/office/drawing/2014/main" id="{02FE303B-8468-4EF8-9F8F-377B3B1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28. Ломаные</a:t>
            </a:r>
          </a:p>
        </p:txBody>
      </p:sp>
    </p:spTree>
    <p:extLst>
      <p:ext uri="{BB962C8B-B14F-4D97-AF65-F5344CB8AC3E}">
        <p14:creationId xmlns:p14="http://schemas.microsoft.com/office/powerpoint/2010/main" val="4223415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F3690612-0161-4667-92BE-9A48C1BFA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12065F-F16C-EC67-762D-2D981EB6D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9" y="730978"/>
            <a:ext cx="7899471" cy="53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BAA8FD-AB44-B841-1591-8BAC54F1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92696"/>
            <a:ext cx="614036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91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D9CEE839-03E4-4AF2-B5A5-4AD090AE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114604"/>
            <a:ext cx="9105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</a:t>
            </a:r>
            <a:r>
              <a:rPr lang="ru-RU" i="1" dirty="0"/>
              <a:t>Определение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/>
              <a:t>Фигура, образованная конечным набором отрезков, расположенных так, что конец первого является началом второго, конец второго – началом третьего и т. д., называется </a:t>
            </a:r>
            <a:r>
              <a:rPr lang="ru-RU" i="1" dirty="0">
                <a:solidFill>
                  <a:srgbClr val="FF0000"/>
                </a:solidFill>
              </a:rPr>
              <a:t>ломаной линией</a:t>
            </a:r>
            <a:r>
              <a:rPr lang="ru-RU" dirty="0"/>
              <a:t> или просто </a:t>
            </a:r>
            <a:r>
              <a:rPr lang="ru-RU" i="1" dirty="0">
                <a:solidFill>
                  <a:srgbClr val="FF0000"/>
                </a:solidFill>
              </a:rPr>
              <a:t>ломаной</a:t>
            </a:r>
            <a:r>
              <a:rPr lang="ru-RU" dirty="0"/>
              <a:t>. Отрезки называются </a:t>
            </a:r>
            <a:r>
              <a:rPr lang="ru-RU" i="1" dirty="0">
                <a:solidFill>
                  <a:srgbClr val="FF0000"/>
                </a:solidFill>
              </a:rPr>
              <a:t>сторонами ломаной</a:t>
            </a:r>
            <a:r>
              <a:rPr lang="ru-RU" dirty="0"/>
              <a:t>, а их концы – </a:t>
            </a:r>
            <a:r>
              <a:rPr lang="ru-RU" i="1" dirty="0">
                <a:solidFill>
                  <a:srgbClr val="FF0000"/>
                </a:solidFill>
              </a:rPr>
              <a:t>вершинами ломаной</a:t>
            </a:r>
            <a:r>
              <a:rPr lang="ru-RU" dirty="0"/>
              <a:t>. </a:t>
            </a:r>
            <a:endParaRPr lang="ru-RU" altLang="ru-RU" dirty="0"/>
          </a:p>
        </p:txBody>
      </p:sp>
      <p:sp>
        <p:nvSpPr>
          <p:cNvPr id="2095" name="Text Box 47">
            <a:extLst>
              <a:ext uri="{FF2B5EF4-FFF2-40B4-BE49-F238E27FC236}">
                <a16:creationId xmlns:a16="http://schemas.microsoft.com/office/drawing/2014/main" id="{CBD03A8B-DA60-46DF-978A-15CAC2724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942903"/>
            <a:ext cx="9105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	Ломаная обозначается последовательным указанием её вершин. Напри­мер, ломаная </a:t>
            </a:r>
            <a:r>
              <a:rPr lang="en-US" i="1" dirty="0"/>
              <a:t>A</a:t>
            </a:r>
            <a:r>
              <a:rPr lang="ru-RU" baseline="-25000" dirty="0"/>
              <a:t>1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en-US" i="1" dirty="0"/>
              <a:t>A</a:t>
            </a:r>
            <a:r>
              <a:rPr lang="en-US" baseline="-25000" dirty="0"/>
              <a:t>3</a:t>
            </a:r>
            <a:r>
              <a:rPr lang="en-US" i="1" dirty="0"/>
              <a:t>A</a:t>
            </a:r>
            <a:r>
              <a:rPr lang="en-US" baseline="-25000" dirty="0"/>
              <a:t>4</a:t>
            </a:r>
            <a:r>
              <a:rPr lang="en-US" i="1" dirty="0"/>
              <a:t>A</a:t>
            </a:r>
            <a:r>
              <a:rPr lang="en-US" baseline="-25000" dirty="0"/>
              <a:t>5</a:t>
            </a:r>
            <a:r>
              <a:rPr lang="en-US" i="1" baseline="-25000" dirty="0"/>
              <a:t> </a:t>
            </a:r>
            <a:r>
              <a:rPr lang="en-US" i="1" dirty="0"/>
              <a:t>,</a:t>
            </a:r>
            <a:r>
              <a:rPr lang="en-US" i="1" baseline="-25000" dirty="0"/>
              <a:t> </a:t>
            </a:r>
            <a:r>
              <a:rPr lang="ru-RU" dirty="0"/>
              <a:t>ломаная </a:t>
            </a:r>
            <a:r>
              <a:rPr lang="ru-RU" i="1" dirty="0"/>
              <a:t>АВС</a:t>
            </a:r>
            <a:r>
              <a:rPr lang="en-US" i="1" dirty="0"/>
              <a:t>DEFG</a:t>
            </a:r>
            <a:r>
              <a:rPr lang="en-US" dirty="0"/>
              <a:t> </a:t>
            </a:r>
            <a:r>
              <a:rPr lang="ru-RU" dirty="0"/>
              <a:t>и т. д.</a:t>
            </a:r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F6BA9B-7A17-5C41-FFCD-10B3EBF5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95" y="2469051"/>
            <a:ext cx="5368809" cy="20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F7E9872-1076-41BE-883E-72E19F38B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12776"/>
            <a:ext cx="7772400" cy="1188368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26. Параллельные прямые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Text Box 49">
            <a:extLst>
              <a:ext uri="{FF2B5EF4-FFF2-40B4-BE49-F238E27FC236}">
                <a16:creationId xmlns:a16="http://schemas.microsoft.com/office/drawing/2014/main" id="{F4911917-5292-4305-AC59-A3429FAC3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Определение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простой</a:t>
            </a:r>
            <a:r>
              <a:rPr lang="ru-RU" dirty="0"/>
              <a:t>, если её соседние стороны имеют только общую вершину, а не соседние стороны не имеют общих точек.</a:t>
            </a:r>
            <a:endParaRPr lang="ru-RU" altLang="ru-RU" dirty="0"/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D3774357-643C-4560-A0C3-842836FF9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683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i="1" dirty="0"/>
              <a:t> Определение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dirty="0"/>
              <a:t>Ломаная называется </a:t>
            </a:r>
            <a:r>
              <a:rPr lang="ru-RU" i="1" dirty="0">
                <a:solidFill>
                  <a:srgbClr val="FF0000"/>
                </a:solidFill>
              </a:rPr>
              <a:t>замкнутой</a:t>
            </a:r>
            <a:r>
              <a:rPr lang="ru-RU" dirty="0"/>
              <a:t>, если начало первого отрезка ломаной совпадает с концом последне­го. </a:t>
            </a:r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897D6C-E170-F445-37AF-97F1F904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77" y="1374793"/>
            <a:ext cx="5317646" cy="228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04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>
            <a:extLst>
              <a:ext uri="{FF2B5EF4-FFF2-40B4-BE49-F238E27FC236}">
                <a16:creationId xmlns:a16="http://schemas.microsoft.com/office/drawing/2014/main" id="{3E91E250-DC22-FF4B-CBF2-C3888582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160" y="2771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Всякая простая замкнутая ломаная разбивает плоскость на две области – внутреннюю и внешнюю так, что луч с вершиной во внутренней точке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ru-RU" dirty="0"/>
              <a:t>пересекает ломаную в нечётном числе точек, а луч с вершиной во внешней точке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</a:t>
            </a:r>
            <a:r>
              <a:rPr lang="ru-RU" dirty="0"/>
              <a:t> может пересекать ломаную только в чётном числе точек.</a:t>
            </a:r>
            <a:endParaRPr lang="ru-RU" altLang="ru-RU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23C4C8D4-BFE8-B4E4-97F2-D54E8F42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</a:rPr>
              <a:t> 	</a:t>
            </a:r>
            <a:r>
              <a:rPr lang="ru-RU" dirty="0"/>
              <a:t>Это утверждение носит название «теорема </a:t>
            </a:r>
            <a:r>
              <a:rPr lang="ru-RU" dirty="0" err="1"/>
              <a:t>Жордана</a:t>
            </a:r>
            <a:r>
              <a:rPr lang="ru-RU" dirty="0"/>
              <a:t>» по имени французского математика К. </a:t>
            </a:r>
            <a:r>
              <a:rPr lang="ru-RU" dirty="0" err="1"/>
              <a:t>Жордана</a:t>
            </a:r>
            <a:r>
              <a:rPr lang="ru-RU" dirty="0"/>
              <a:t> (1838-1922). Доказательство этого утверждения мы приводить не будем.</a:t>
            </a:r>
            <a:endParaRPr lang="ru-RU" alt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15AB30-B709-A516-19C6-2CB0EF6D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876" y="2160623"/>
            <a:ext cx="3286248" cy="27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67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DCCF693-31BA-4119-89B3-AE7ED3254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846DE5D5-E33A-473A-AECD-8DEF796E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Проверьте, что линия, изображенная на рисунке, является простой замкнутой ломаной. Выясните, как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внутри</a:t>
            </a:r>
            <a:r>
              <a:rPr lang="ru-RU" altLang="ru-RU" sz="2800" dirty="0"/>
              <a:t>; б)</a:t>
            </a:r>
            <a:r>
              <a:rPr lang="ru-RU" altLang="ru-RU" sz="28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2800" dirty="0"/>
              <a:t> 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B699AEA3-3539-43EF-83AA-E43297FC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A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0CC2F6B8-91BE-4294-B373-755590C6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B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5606" name="Picture 6">
            <a:extLst>
              <a:ext uri="{FF2B5EF4-FFF2-40B4-BE49-F238E27FC236}">
                <a16:creationId xmlns:a16="http://schemas.microsoft.com/office/drawing/2014/main" id="{E3E67310-B7E4-4301-9873-AD8C7335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313055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2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98309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2B23951-B54D-48DE-8278-E403BE022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AF6B4718-4DC3-4902-9707-7232700F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Проверьте, что линия, изображенная на рисунке, является простой замкнутой ломаной. Выясните, какие из данных точек лежат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внутри</a:t>
            </a:r>
            <a:r>
              <a:rPr lang="ru-RU" altLang="ru-RU" sz="2800" dirty="0"/>
              <a:t>; б)</a:t>
            </a:r>
            <a:r>
              <a:rPr lang="ru-RU" altLang="ru-RU" sz="2800" dirty="0">
                <a:cs typeface="Times New Roman" panose="02020603050405020304" pitchFamily="18" charset="0"/>
              </a:rPr>
              <a:t> вне этой ломаной.</a:t>
            </a:r>
            <a:r>
              <a:rPr lang="ru-RU" altLang="ru-RU" sz="2800" dirty="0"/>
              <a:t> 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808060B-7FA9-455B-BF2B-637301A4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, </a:t>
            </a:r>
            <a:r>
              <a:rPr lang="en-US" altLang="ru-RU" sz="3200" i="1"/>
              <a:t>D</a:t>
            </a:r>
            <a:r>
              <a:rPr lang="ru-RU" altLang="ru-RU" sz="3200" i="1"/>
              <a:t> </a:t>
            </a:r>
            <a:r>
              <a:rPr lang="ru-RU" altLang="ru-RU" sz="3200"/>
              <a:t>и </a:t>
            </a:r>
            <a:r>
              <a:rPr lang="en-US" altLang="ru-RU" sz="3200" i="1"/>
              <a:t>F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pic>
        <p:nvPicPr>
          <p:cNvPr id="26629" name="Picture 8">
            <a:extLst>
              <a:ext uri="{FF2B5EF4-FFF2-40B4-BE49-F238E27FC236}">
                <a16:creationId xmlns:a16="http://schemas.microsoft.com/office/drawing/2014/main" id="{54976FF4-85D5-4989-81CF-87D823DB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4103"/>
            <a:ext cx="36560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Text Box 9">
            <a:extLst>
              <a:ext uri="{FF2B5EF4-FFF2-40B4-BE49-F238E27FC236}">
                <a16:creationId xmlns:a16="http://schemas.microsoft.com/office/drawing/2014/main" id="{944AD443-D7D5-4E26-BA3D-9545E6181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E</a:t>
            </a:r>
            <a:r>
              <a:rPr lang="en-US" altLang="ru-RU" sz="3200"/>
              <a:t>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20346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9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3BD791C-D14B-4011-8677-91130CEEF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B393DBC6-6B03-488F-B5FF-8010E994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Проверьте, что линия, изображенная на рисунке, является простой замкнутой ломаной. Выясните, как</a:t>
            </a:r>
            <a:r>
              <a:rPr lang="ru-RU" altLang="ru-RU" sz="2800" dirty="0"/>
              <a:t>ие</a:t>
            </a:r>
            <a:r>
              <a:rPr lang="ru-RU" altLang="ru-RU" sz="2800" dirty="0">
                <a:cs typeface="Times New Roman" panose="02020603050405020304" pitchFamily="18" charset="0"/>
              </a:rPr>
              <a:t> из данных точек леж</a:t>
            </a:r>
            <a:r>
              <a:rPr lang="ru-RU" altLang="ru-RU" sz="2800" dirty="0"/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</a:t>
            </a:r>
            <a:r>
              <a:rPr lang="ru-RU" altLang="ru-RU" sz="2800" dirty="0"/>
              <a:t>енней области; б)</a:t>
            </a:r>
            <a:r>
              <a:rPr lang="ru-RU" altLang="ru-RU" sz="2800" dirty="0">
                <a:cs typeface="Times New Roman" panose="02020603050405020304" pitchFamily="18" charset="0"/>
              </a:rPr>
              <a:t> вне</a:t>
            </a:r>
            <a:r>
              <a:rPr lang="ru-RU" altLang="ru-RU" sz="2800" dirty="0"/>
              <a:t>шней области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</a:p>
        </p:txBody>
      </p:sp>
      <p:sp>
        <p:nvSpPr>
          <p:cNvPr id="96260" name="Text Box 4">
            <a:extLst>
              <a:ext uri="{FF2B5EF4-FFF2-40B4-BE49-F238E27FC236}">
                <a16:creationId xmlns:a16="http://schemas.microsoft.com/office/drawing/2014/main" id="{7F03B982-4671-442B-BB76-E8176C09A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</a:t>
            </a:r>
            <a:r>
              <a:rPr lang="en-US" altLang="ru-RU" sz="3200" i="1"/>
              <a:t>B</a:t>
            </a:r>
            <a:r>
              <a:rPr lang="en-US" altLang="ru-RU" sz="3200"/>
              <a:t>; </a:t>
            </a:r>
            <a:r>
              <a:rPr lang="ru-RU" altLang="ru-RU" sz="3200"/>
              <a:t>            </a:t>
            </a:r>
          </a:p>
        </p:txBody>
      </p:sp>
      <p:sp>
        <p:nvSpPr>
          <p:cNvPr id="96261" name="Text Box 5">
            <a:extLst>
              <a:ext uri="{FF2B5EF4-FFF2-40B4-BE49-F238E27FC236}">
                <a16:creationId xmlns:a16="http://schemas.microsoft.com/office/drawing/2014/main" id="{EF878F01-6B22-4447-9A6B-7224B6D4B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/>
              <a:t>б)</a:t>
            </a:r>
            <a:r>
              <a:rPr lang="en-US" altLang="ru-RU" sz="3200"/>
              <a:t> </a:t>
            </a:r>
            <a:r>
              <a:rPr lang="en-US" altLang="ru-RU" sz="3200" i="1"/>
              <a:t>A</a:t>
            </a:r>
            <a:r>
              <a:rPr lang="en-US" altLang="ru-RU" sz="3200"/>
              <a:t>,</a:t>
            </a:r>
            <a:r>
              <a:rPr lang="en-US" altLang="ru-RU" sz="3200" i="1"/>
              <a:t> </a:t>
            </a:r>
            <a:r>
              <a:rPr lang="ru-RU" altLang="ru-RU" sz="3200" i="1"/>
              <a:t>С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0A266A1D-B79C-4C41-A696-8A7EC3B6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7" y="3051021"/>
            <a:ext cx="29606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29. Многоугольники</a:t>
            </a:r>
          </a:p>
        </p:txBody>
      </p:sp>
    </p:spTree>
    <p:extLst>
      <p:ext uri="{BB962C8B-B14F-4D97-AF65-F5344CB8AC3E}">
        <p14:creationId xmlns:p14="http://schemas.microsoft.com/office/powerpoint/2010/main" val="1952879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Text Box 14">
            <a:extLst>
              <a:ext uri="{FF2B5EF4-FFF2-40B4-BE49-F238E27FC236}">
                <a16:creationId xmlns:a16="http://schemas.microsoft.com/office/drawing/2014/main" id="{B79E5F87-E69D-42C7-9B45-32459037F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651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</a:t>
            </a:r>
            <a:r>
              <a:rPr lang="ru-RU" i="1" dirty="0"/>
              <a:t>Определение</a:t>
            </a:r>
            <a:r>
              <a:rPr lang="ru-RU" dirty="0"/>
              <a:t>.</a:t>
            </a:r>
            <a:r>
              <a:rPr lang="ru-RU" i="1" dirty="0"/>
              <a:t> </a:t>
            </a:r>
            <a:r>
              <a:rPr lang="ru-RU" altLang="ru-RU" dirty="0">
                <a:solidFill>
                  <a:srgbClr val="FF3300"/>
                </a:solidFill>
              </a:rPr>
              <a:t>Многоугольником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называется фигура, образованная простой замкнутой ломаной и 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ограниченной ею внутренней областью.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318B525C-C592-4FAE-BFDB-7BB60F7BB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90832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i="1" dirty="0"/>
              <a:t> </a:t>
            </a:r>
            <a:r>
              <a:rPr lang="ru-RU" altLang="ru-RU" dirty="0"/>
              <a:t>Вершины ломаной называются </a:t>
            </a:r>
            <a:r>
              <a:rPr lang="ru-RU" altLang="ru-RU" dirty="0">
                <a:solidFill>
                  <a:srgbClr val="FF3300"/>
                </a:solidFill>
              </a:rPr>
              <a:t>вершинами </a:t>
            </a:r>
            <a:r>
              <a:rPr lang="ru-RU" altLang="ru-RU" dirty="0"/>
              <a:t>многоугольника. Стороны ломаной называются </a:t>
            </a:r>
            <a:r>
              <a:rPr lang="ru-RU" altLang="ru-RU" dirty="0">
                <a:solidFill>
                  <a:srgbClr val="FF3300"/>
                </a:solidFill>
              </a:rPr>
              <a:t>сторонами </a:t>
            </a:r>
            <a:r>
              <a:rPr lang="ru-RU" altLang="ru-RU" dirty="0"/>
              <a:t>многоугольника. Углы, образованные соседними сторонами называются </a:t>
            </a:r>
            <a:r>
              <a:rPr lang="ru-RU" altLang="ru-RU" dirty="0">
                <a:solidFill>
                  <a:srgbClr val="FF3300"/>
                </a:solidFill>
              </a:rPr>
              <a:t>углами </a:t>
            </a:r>
            <a:r>
              <a:rPr lang="ru-RU" altLang="ru-RU" dirty="0"/>
              <a:t>многоугольника.</a:t>
            </a:r>
          </a:p>
        </p:txBody>
      </p:sp>
      <p:sp>
        <p:nvSpPr>
          <p:cNvPr id="14381" name="Text Box 45">
            <a:extLst>
              <a:ext uri="{FF2B5EF4-FFF2-40B4-BE49-F238E27FC236}">
                <a16:creationId xmlns:a16="http://schemas.microsoft.com/office/drawing/2014/main" id="{B69BB5E1-2999-44FD-B5B2-2A6D380F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560492"/>
            <a:ext cx="9118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</a:t>
            </a:r>
            <a:r>
              <a:rPr lang="ru-RU" i="1" dirty="0"/>
              <a:t> </a:t>
            </a:r>
            <a:r>
              <a:rPr lang="ru-RU" altLang="ru-RU" dirty="0"/>
              <a:t>Многоугольник обозначается последовательным указанием его вершин.</a:t>
            </a:r>
          </a:p>
        </p:txBody>
      </p:sp>
      <p:pic>
        <p:nvPicPr>
          <p:cNvPr id="2061" name="Picture 46">
            <a:extLst>
              <a:ext uri="{FF2B5EF4-FFF2-40B4-BE49-F238E27FC236}">
                <a16:creationId xmlns:a16="http://schemas.microsoft.com/office/drawing/2014/main" id="{D7E95394-B569-44BE-92BA-2F275F642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4878"/>
            <a:ext cx="79819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4244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Text Box 8">
            <a:extLst>
              <a:ext uri="{FF2B5EF4-FFF2-40B4-BE49-F238E27FC236}">
                <a16:creationId xmlns:a16="http://schemas.microsoft.com/office/drawing/2014/main" id="{FD38BF65-C90F-47B4-8904-22C6EC42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6632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называется выпуклым, если вместе с любыми двумя своими точками он содержит и соединяющий их отрезок.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9394838-8AD9-4A43-AED5-5413C513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668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На рисунках приведены примеры выпуклого и невыпуклого четырехугольника.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35BD33A-60CD-410F-A29C-401295B1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9757"/>
            <a:ext cx="316835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07D1B047-D840-4C2C-9DBE-038E776D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35489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В</a:t>
            </a:r>
            <a:r>
              <a:rPr lang="ru-RU" altLang="ru-RU" dirty="0">
                <a:cs typeface="Times New Roman" panose="02020603050405020304" pitchFamily="18" charset="0"/>
              </a:rPr>
              <a:t>ыпуклый многоугольник содержит все свои диагонали. Невыпуклый многоугольник может не содержать некоторые свои диагонали</a:t>
            </a:r>
            <a:r>
              <a:rPr lang="ru-RU" altLang="ru-RU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1A89A-CCDC-4096-B809-CD7F610C0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349839"/>
            <a:ext cx="3355610" cy="134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877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CE90DC-1D1E-467E-A2A9-769DF1C3B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9266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D7214B2-D8C7-4F15-989B-629C016A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413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Укажите, какие из представленных на рисунке фигур являются: а)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многоугольниками; б) выпуклыми многоугольниками.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3EBDDB41-6B5D-4851-A7AB-BD8F604A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" y="5973625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en-US" altLang="ru-RU" sz="3200" dirty="0">
                <a:solidFill>
                  <a:srgbClr val="FF3300"/>
                </a:solidFill>
              </a:rPr>
              <a:t> </a:t>
            </a:r>
            <a:r>
              <a:rPr lang="ru-RU" altLang="ru-RU" sz="3200" dirty="0"/>
              <a:t>а) 1, </a:t>
            </a:r>
            <a:r>
              <a:rPr lang="en-US" altLang="ru-RU" sz="3200" dirty="0"/>
              <a:t>2, </a:t>
            </a:r>
            <a:r>
              <a:rPr lang="ru-RU" altLang="ru-RU" sz="3200" dirty="0"/>
              <a:t>3, 4, 7.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FD50315D-2D14-4943-B6C2-0ECC1716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46212"/>
            <a:ext cx="602615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0C275D8-2232-A9A8-A3AE-959231F73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73625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/>
              <a:t>б) 1,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  <p:bldP spid="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59647"/>
            <a:ext cx="8991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Фигура называется выпуклой, если вместе с любыми двумя своими точками она содержит и соединяющий их отрезок. </a:t>
            </a:r>
            <a:endParaRPr lang="en-US" altLang="ru-RU" sz="28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Например, круг является выпуклой фигурой.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E5406E-B15A-408C-2A26-9D5EC80E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429000"/>
            <a:ext cx="3117636" cy="3117636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3D66B2F-B006-FE66-F34D-BDFBAA8A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688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Данное в нашем учебнике определение выпуклости может быть распространено на произвольные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38449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40360"/>
            <a:ext cx="4252681" cy="1208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83" y="2394366"/>
            <a:ext cx="4081202" cy="2280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672423"/>
            <a:ext cx="1714702" cy="1918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9" y="4713321"/>
            <a:ext cx="1619994" cy="1877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220" y="4675675"/>
            <a:ext cx="1620180" cy="1971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020" y="1131812"/>
            <a:ext cx="4193938" cy="35166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2F1F6-862E-52A0-6981-56B0636AD153}"/>
              </a:ext>
            </a:extLst>
          </p:cNvPr>
          <p:cNvSpPr txBox="1"/>
          <p:nvPr/>
        </p:nvSpPr>
        <p:spPr>
          <a:xfrm>
            <a:off x="1655676" y="72859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Признак параллельности двух прямых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A96CE-C788-974F-D2E5-99F9F1A4A3A6}"/>
              </a:ext>
            </a:extLst>
          </p:cNvPr>
          <p:cNvSpPr txBox="1"/>
          <p:nvPr/>
        </p:nvSpPr>
        <p:spPr>
          <a:xfrm>
            <a:off x="1655676" y="510563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8891817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13906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Свойство. </a:t>
            </a:r>
            <a:r>
              <a:rPr lang="ru-RU" altLang="ru-RU" sz="2800" dirty="0">
                <a:cs typeface="Times New Roman" panose="02020603050405020304" pitchFamily="18" charset="0"/>
              </a:rPr>
              <a:t>Пересечение выпуклых фигур является выпуклой фигурой.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227CD0F-C64D-B6FF-2D8C-908D4283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738503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Рассмотрим, например, случай двух фигур Ф</a:t>
            </a:r>
            <a:r>
              <a:rPr lang="ru-RU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Ф</a:t>
            </a:r>
            <a:r>
              <a:rPr lang="ru-RU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FACCF4-D147-3CA0-140D-E28FAEDD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523857"/>
            <a:ext cx="2808312" cy="2313405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EF6E9389-A3C0-B260-1534-0A8DC33D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789652"/>
            <a:ext cx="8991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точки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B </a:t>
            </a:r>
            <a:r>
              <a:rPr lang="ru-RU" altLang="ru-RU" dirty="0">
                <a:cs typeface="Times New Roman" panose="02020603050405020304" pitchFamily="18" charset="0"/>
              </a:rPr>
              <a:t>принадлежат пересечению этих фигур. Тогда эти точки принадлежат фигурам Ф</a:t>
            </a:r>
            <a:r>
              <a:rPr lang="ru-RU" altLang="ru-RU" baseline="-25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Ф</a:t>
            </a:r>
            <a:r>
              <a:rPr lang="ru-RU" altLang="ru-RU" baseline="-25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Значит, в этих фигурах содержится отрезок </a:t>
            </a:r>
            <a:r>
              <a:rPr lang="en-US" altLang="ru-RU" i="1" dirty="0">
                <a:cs typeface="Times New Roman" panose="02020603050405020304" pitchFamily="18" charset="0"/>
              </a:rPr>
              <a:t>AB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этот отрезок содержится и в пересечении. Это означает, что пересечение данных фигур является выпуклой фигурой.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A5A0087-04F7-FF78-A832-86D2F02C7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2515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Одним из важных свойств выпуклых фигур является следующее свойство.</a:t>
            </a:r>
          </a:p>
        </p:txBody>
      </p:sp>
    </p:spTree>
    <p:extLst>
      <p:ext uri="{BB962C8B-B14F-4D97-AF65-F5344CB8AC3E}">
        <p14:creationId xmlns:p14="http://schemas.microsoft.com/office/powerpoint/2010/main" val="17541084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759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Теорема. </a:t>
            </a:r>
            <a:r>
              <a:rPr lang="ru-RU" altLang="ru-RU" sz="2800" dirty="0">
                <a:cs typeface="Times New Roman" panose="02020603050405020304" pitchFamily="18" charset="0"/>
              </a:rPr>
              <a:t>Выпуклый многоугольник расположен по одну сторону от каждой прямой, содержащей его стороны.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227CD0F-C64D-B6FF-2D8C-908D4283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26945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Рассмотрим, например, выпуклый многоугольник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ABCDE</a:t>
            </a:r>
            <a:r>
              <a:rPr lang="ru-RU" altLang="ru-RU" dirty="0">
                <a:cs typeface="Times New Roman" panose="02020603050405020304" pitchFamily="18" charset="0"/>
              </a:rPr>
              <a:t>. Докажем, что он расположен по одну сторону от прямой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F6E9389-A3C0-B260-1534-0A8DC33D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420888"/>
            <a:ext cx="55759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Предположим противное, т. е. что имеются точки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G </a:t>
            </a:r>
            <a:r>
              <a:rPr lang="ru-RU" altLang="ru-RU" dirty="0">
                <a:cs typeface="Times New Roman" panose="02020603050405020304" pitchFamily="18" charset="0"/>
              </a:rPr>
              <a:t>этого многоугольника, расположенные по разные стороны от прямой </a:t>
            </a:r>
            <a:r>
              <a:rPr lang="en-US" altLang="ru-RU" i="1" dirty="0">
                <a:cs typeface="Times New Roman" panose="02020603050405020304" pitchFamily="18" charset="0"/>
              </a:rPr>
              <a:t>BC</a:t>
            </a:r>
            <a:r>
              <a:rPr lang="ru-RU" altLang="ru-RU" dirty="0">
                <a:cs typeface="Times New Roman" panose="02020603050405020304" pitchFamily="18" charset="0"/>
              </a:rPr>
              <a:t>.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007DB-E2C5-FD58-06D9-78133769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14358"/>
            <a:ext cx="2592288" cy="23553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FFC8E9-18DC-E8B2-6638-B1ACFAEC4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92" y="2727774"/>
            <a:ext cx="3121896" cy="2355359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7E24E296-DF7B-1A8F-F6EA-3560ED55E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94577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Но тогда отрезок </a:t>
            </a:r>
            <a:r>
              <a:rPr lang="en-US" altLang="ru-RU" i="1" dirty="0">
                <a:cs typeface="Times New Roman" panose="02020603050405020304" pitchFamily="18" charset="0"/>
              </a:rPr>
              <a:t>BC </a:t>
            </a:r>
            <a:r>
              <a:rPr lang="ru-RU" altLang="ru-RU" dirty="0">
                <a:cs typeface="Times New Roman" panose="02020603050405020304" pitchFamily="18" charset="0"/>
              </a:rPr>
              <a:t>не может быть стороной данного многоугольника.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F6DE0A-5A94-346A-967D-425A31648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76" y="2695098"/>
            <a:ext cx="3121896" cy="2355359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A27F2681-C271-AE7B-B4B1-4B1824610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3892857"/>
            <a:ext cx="557592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 В силу выпуклости данного многоугольника в нём должен содержаться треугольник </a:t>
            </a:r>
            <a:r>
              <a:rPr lang="en-US" altLang="ru-RU" i="1" dirty="0">
                <a:cs typeface="Times New Roman" panose="02020603050405020304" pitchFamily="18" charset="0"/>
              </a:rPr>
              <a:t>BCG.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2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30. Сумма углов выпуклого многоугольника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2965438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196752"/>
            <a:ext cx="5568803" cy="46202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399" y="1196752"/>
            <a:ext cx="2229161" cy="46202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049C4A2-F3E1-9498-79CD-FD7F0BA25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6314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23507318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3" name="Picture 9">
            <a:extLst>
              <a:ext uri="{FF2B5EF4-FFF2-40B4-BE49-F238E27FC236}">
                <a16:creationId xmlns:a16="http://schemas.microsoft.com/office/drawing/2014/main" id="{37BB1E56-6E34-4F92-A90E-EEE3C3CF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37607"/>
            <a:ext cx="3173487" cy="27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4" name="Text Box 10">
            <a:extLst>
              <a:ext uri="{FF2B5EF4-FFF2-40B4-BE49-F238E27FC236}">
                <a16:creationId xmlns:a16="http://schemas.microsoft.com/office/drawing/2014/main" id="{8D8BB928-9CDB-4981-9759-F7061284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112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диагонали разбивают его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70807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7AFFFC-9B56-2A74-F8DE-62ED478E4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</p:spTree>
    <p:extLst>
      <p:ext uri="{BB962C8B-B14F-4D97-AF65-F5344CB8AC3E}">
        <p14:creationId xmlns:p14="http://schemas.microsoft.com/office/powerpoint/2010/main" val="42162694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Text Box 1029">
            <a:extLst>
              <a:ext uri="{FF2B5EF4-FFF2-40B4-BE49-F238E27FC236}">
                <a16:creationId xmlns:a16="http://schemas.microsoft.com/office/drawing/2014/main" id="{FCDB1808-0E84-4BF7-AC38-C36B8822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 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её отрезками с 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отрезки разбивают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угольник на </a:t>
            </a:r>
            <a:r>
              <a:rPr lang="en-US" altLang="ru-RU" i="1" dirty="0"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74790" name="Picture 1030">
            <a:extLst>
              <a:ext uri="{FF2B5EF4-FFF2-40B4-BE49-F238E27FC236}">
                <a16:creationId xmlns:a16="http://schemas.microsoft.com/office/drawing/2014/main" id="{B9DD17CE-31DA-4EDA-A182-C755BAFE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2780928"/>
            <a:ext cx="32496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472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A1AAE47F-7877-4459-A381-2B7B10D9A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D212E0A-9222-4CBA-A4FF-EA6306EA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равна сумма углов выпуклого: а) 4-угольника; б) 5-угольника; в) 6-угольника?</a:t>
            </a:r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3EDAAFEF-50DF-4058-85EB-DC522C15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6916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360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</a:p>
        </p:txBody>
      </p:sp>
      <p:sp>
        <p:nvSpPr>
          <p:cNvPr id="339973" name="Text Box 5">
            <a:extLst>
              <a:ext uri="{FF2B5EF4-FFF2-40B4-BE49-F238E27FC236}">
                <a16:creationId xmlns:a16="http://schemas.microsoft.com/office/drawing/2014/main" id="{E44E042C-0B82-49BE-9D68-FA283487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540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39974" name="Text Box 6">
            <a:extLst>
              <a:ext uri="{FF2B5EF4-FFF2-40B4-BE49-F238E27FC236}">
                <a16:creationId xmlns:a16="http://schemas.microsoft.com/office/drawing/2014/main" id="{13DF9EA6-0590-47DC-BDE4-59A76486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79137-3EC2-4830-BD1C-193781DA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12" y="2269648"/>
            <a:ext cx="5847224" cy="18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utoUpdateAnimBg="0"/>
      <p:bldP spid="339973" grpId="0" autoUpdateAnimBg="0"/>
      <p:bldP spid="33997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DE60100E-AEAB-4866-B705-D06742CA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42019" name="Text Box 3">
            <a:extLst>
              <a:ext uri="{FF2B5EF4-FFF2-40B4-BE49-F238E27FC236}">
                <a16:creationId xmlns:a16="http://schemas.microsoft.com/office/drawing/2014/main" id="{16AA9418-DD6B-49DF-9217-1D820EC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равен внешний угол правильного: а) 3-угольника; б) 4-угольника; в) 5-угольника; г) 6-угольника?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B2EAD05C-05A6-4A92-AB9A-E5B83840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73216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120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969C594B-FD0B-4419-8740-BCBAB71B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2022" name="Text Box 6">
            <a:extLst>
              <a:ext uri="{FF2B5EF4-FFF2-40B4-BE49-F238E27FC236}">
                <a16:creationId xmlns:a16="http://schemas.microsoft.com/office/drawing/2014/main" id="{EF373CA2-8673-48D7-8F1B-DD7C2F23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36296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42023" name="Text Box 7">
            <a:extLst>
              <a:ext uri="{FF2B5EF4-FFF2-40B4-BE49-F238E27FC236}">
                <a16:creationId xmlns:a16="http://schemas.microsoft.com/office/drawing/2014/main" id="{BD3E58DC-2DAD-4D13-BB91-7B723191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53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2071A-C8E0-4DEA-8517-0A7407EA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8" y="2696431"/>
            <a:ext cx="7567765" cy="175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2" grpId="0" autoUpdateAnimBg="0"/>
      <p:bldP spid="342023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1AAF7865-8E04-45D1-8A28-DF7D1478D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42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44067" name="Text Box 3">
            <a:extLst>
              <a:ext uri="{FF2B5EF4-FFF2-40B4-BE49-F238E27FC236}">
                <a16:creationId xmlns:a16="http://schemas.microsoft.com/office/drawing/2014/main" id="{0909B6A6-F71C-4820-8A7C-6194B8AE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72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сумма внешних углов выпуклого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-угольника, взятых по одному при каждой вершине,  равна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0E27ACC7-3348-4248-9B23-BD55D7C5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8789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угольника, взятых по одному при каждой вершине,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 искомая 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344069" name="Picture 5">
            <a:extLst>
              <a:ext uri="{FF2B5EF4-FFF2-40B4-BE49-F238E27FC236}">
                <a16:creationId xmlns:a16="http://schemas.microsoft.com/office/drawing/2014/main" id="{C4463E8D-655B-4876-B58E-DE5711B7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240359" cy="26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E974E60-73D8-4882-A4A3-99553FAB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02828BFC-B594-4F8C-B6CC-651D44AB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равны углы правильного: а) </a:t>
            </a:r>
            <a:r>
              <a:rPr lang="ru-RU" altLang="ru-RU" sz="2800" dirty="0"/>
              <a:t>восьмиугольника; б) десятиугольника; в)</a:t>
            </a:r>
            <a:r>
              <a:rPr lang="en-US" altLang="ru-RU" sz="2800" dirty="0"/>
              <a:t> </a:t>
            </a:r>
            <a:r>
              <a:rPr lang="ru-RU" altLang="ru-RU" sz="2800" dirty="0" err="1"/>
              <a:t>двенадцатиугольника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4618A870-4AED-443B-A49D-A32DC1DB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5562600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135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6093930-A928-4EDF-8B5E-17510F5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5562600"/>
            <a:ext cx="152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144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6660D892-A50A-4FF0-A44E-2D7824BA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150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AC78D-77D3-1086-F39D-C8597ED0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87" y="2279955"/>
            <a:ext cx="7646374" cy="229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35BC0-659F-4B27-A377-14C50EE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34" y="476672"/>
            <a:ext cx="6454959" cy="6381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179C2-9AE0-4965-A01B-E0E536F7C708}"/>
              </a:ext>
            </a:extLst>
          </p:cNvPr>
          <p:cNvSpPr txBox="1"/>
          <p:nvPr/>
        </p:nvSpPr>
        <p:spPr>
          <a:xfrm>
            <a:off x="0" y="288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Случай перпендикулярных прямых, рассмотренный ранее, на который дана ссылка в теореме</a:t>
            </a:r>
          </a:p>
        </p:txBody>
      </p:sp>
    </p:spTree>
    <p:extLst>
      <p:ext uri="{BB962C8B-B14F-4D97-AF65-F5344CB8AC3E}">
        <p14:creationId xmlns:p14="http://schemas.microsoft.com/office/powerpoint/2010/main" val="1748161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83255F2-7F72-4DD3-B674-B6F8B3414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3347" name="Text Box 3">
            <a:extLst>
              <a:ext uri="{FF2B5EF4-FFF2-40B4-BE49-F238E27FC236}">
                <a16:creationId xmlns:a16="http://schemas.microsoft.com/office/drawing/2014/main" id="{34AFB86B-62CF-43F7-991E-47EC133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Сумма углов выпуклого многоугольника равна 900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Сколько у него сторон?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21EDC2AA-E0FD-4BD5-95AD-B48E9486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6318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E6B2D917-3437-4691-ADF9-2A2D74E0B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7314334D-5AB1-4676-881C-7786AFA0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сторон имеет правильный многоугольник, если каждый из его внешних углов равен: а) 36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; б) 24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514FD12-049B-4339-85E1-12E8F24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10;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740F04E7-7007-49AE-A19E-CB55B49F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15</a:t>
            </a:r>
            <a:r>
              <a:rPr lang="en-US" altLang="ru-RU" sz="3200"/>
              <a:t>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  <p:bldP spid="31539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Какое 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Так как сумма внешних углов выпуклого многоугольника равны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то у выпуклого многоугольника не может быть более трех тупых углов, следовательно, у него не может быть более трёх внутренних острых углов.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41713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невыпуклых многоугольников*</a:t>
            </a:r>
          </a:p>
        </p:txBody>
      </p:sp>
    </p:spTree>
    <p:extLst>
      <p:ext uri="{BB962C8B-B14F-4D97-AF65-F5344CB8AC3E}">
        <p14:creationId xmlns:p14="http://schemas.microsoft.com/office/powerpoint/2010/main" val="3553005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84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</a:t>
            </a:r>
            <a:r>
              <a:rPr lang="ru-RU" altLang="ru-RU" sz="3200" dirty="0"/>
              <a:t>невыпуклого четырехугольника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изображённого на рисунке.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DCF293C1-9CFA-4FCE-9045-92A4F776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0557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 </a:t>
            </a:r>
            <a:r>
              <a:rPr lang="ru-RU" altLang="ru-RU" dirty="0"/>
              <a:t>Проведём диагональ </a:t>
            </a:r>
            <a:r>
              <a:rPr lang="en-US" altLang="ru-RU" i="1" dirty="0"/>
              <a:t>BD</a:t>
            </a:r>
            <a:r>
              <a:rPr lang="en-US" altLang="ru-RU" dirty="0"/>
              <a:t>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Она разбивает четырёхугольник на два треугольника, сумма углов которых равна сумме углов четырёхугольника. Следовательно, сумма углов четырёхугольника равна 360</a:t>
            </a:r>
            <a:r>
              <a:rPr lang="ru-RU" altLang="ru-RU" baseline="30000" dirty="0"/>
              <a:t>о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317447" name="Picture 7">
            <a:extLst>
              <a:ext uri="{FF2B5EF4-FFF2-40B4-BE49-F238E27FC236}">
                <a16:creationId xmlns:a16="http://schemas.microsoft.com/office/drawing/2014/main" id="{703F8DC5-59D5-4B15-9544-C5FA0233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93" y="1946280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0F62C-C433-DB00-DCB8-128721BE1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145" y="1946280"/>
            <a:ext cx="2874015" cy="30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62165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Теорема*.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невыпуклого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2771800" y="3607976"/>
            <a:ext cx="6372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/>
              <a:t>Пусть </a:t>
            </a:r>
            <a:r>
              <a:rPr lang="ru-RU" sz="2000" i="1" dirty="0"/>
              <a:t>A’, A’’ </a:t>
            </a:r>
            <a:r>
              <a:rPr lang="ru-RU" sz="2000" dirty="0"/>
              <a:t>– соседние с ней вершины. Если отрезок </a:t>
            </a:r>
            <a:r>
              <a:rPr lang="ru-RU" sz="2000" i="1" dirty="0"/>
              <a:t>A’A’’</a:t>
            </a:r>
            <a:r>
              <a:rPr lang="ru-RU" sz="2000" dirty="0"/>
              <a:t> целиком содержится в многоугольнике </a:t>
            </a:r>
            <a:r>
              <a:rPr lang="ru-RU" sz="2000" i="1" dirty="0"/>
              <a:t>M</a:t>
            </a:r>
            <a:r>
              <a:rPr lang="ru-RU" sz="2000" dirty="0"/>
              <a:t>, то он является искомой диагональю. Если </a:t>
            </a:r>
            <a:r>
              <a:rPr lang="ru-RU" sz="2000" i="1" dirty="0"/>
              <a:t>A’A’’</a:t>
            </a:r>
            <a:r>
              <a:rPr lang="ru-RU" sz="2000" dirty="0"/>
              <a:t> не содержится целиком в </a:t>
            </a:r>
            <a:r>
              <a:rPr lang="ru-RU" sz="2000" i="1" dirty="0"/>
              <a:t>M</a:t>
            </a:r>
            <a:r>
              <a:rPr lang="ru-RU" sz="2000" dirty="0"/>
              <a:t>, то существуют вершины многоугольника </a:t>
            </a:r>
            <a:r>
              <a:rPr lang="ru-RU" sz="2000" i="1" dirty="0"/>
              <a:t>M, </a:t>
            </a:r>
            <a:r>
              <a:rPr lang="ru-RU" sz="2000" dirty="0"/>
              <a:t>содержащиеся в треугольнике </a:t>
            </a:r>
            <a:r>
              <a:rPr lang="ru-RU" sz="2000" i="1" dirty="0"/>
              <a:t>A’AA’’</a:t>
            </a:r>
            <a:r>
              <a:rPr lang="ru-RU" sz="2000" dirty="0"/>
              <a:t>. Выберем из них вершину </a:t>
            </a:r>
            <a:r>
              <a:rPr lang="ru-RU" sz="2000" i="1" dirty="0"/>
              <a:t>B</a:t>
            </a:r>
            <a:r>
              <a:rPr lang="ru-RU" sz="2000" dirty="0"/>
              <a:t>, наиболее удаленную от прямой </a:t>
            </a:r>
            <a:r>
              <a:rPr lang="ru-RU" sz="2000" i="1" dirty="0"/>
              <a:t>a</a:t>
            </a:r>
            <a:r>
              <a:rPr lang="ru-RU" sz="2000" dirty="0"/>
              <a:t>. Тогда отрезок </a:t>
            </a:r>
            <a:r>
              <a:rPr lang="ru-RU" sz="2000" i="1" dirty="0"/>
              <a:t>AB</a:t>
            </a:r>
            <a:r>
              <a:rPr lang="ru-RU" sz="2000" dirty="0"/>
              <a:t> будет целиком содержаться в многоугольнике и, следовательно, он является искомой диагональю.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0" y="1463129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1*.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В каждом многоугольнике с числом сторон большим трёх можно провести диагональ, целиком в нем содержащуюся.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" y="3789040"/>
            <a:ext cx="2717528" cy="2092642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96292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Доказательство вытекает из следующих двух теорем.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0" y="2525995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 Доказательство.</a:t>
            </a:r>
            <a:r>
              <a:rPr lang="ru-RU" altLang="ru-RU" sz="2000" dirty="0">
                <a:cs typeface="Times New Roman" panose="02020603050405020304" pitchFamily="18" charset="0"/>
              </a:rPr>
              <a:t> З</a:t>
            </a:r>
            <a:r>
              <a:rPr lang="ru-RU" sz="2000" dirty="0"/>
              <a:t>афиксируем какую-нибудь прямую </a:t>
            </a:r>
            <a:r>
              <a:rPr lang="ru-RU" sz="2000" i="1" dirty="0"/>
              <a:t>a</a:t>
            </a:r>
            <a:r>
              <a:rPr lang="ru-RU" sz="2000" dirty="0"/>
              <a:t>, относительно которой данный многоугольник расположен по одну сторону. Найдем вершину </a:t>
            </a:r>
            <a:r>
              <a:rPr lang="ru-RU" sz="2000" i="1" dirty="0"/>
              <a:t>A </a:t>
            </a:r>
            <a:r>
              <a:rPr lang="ru-RU" sz="2000" dirty="0"/>
              <a:t>многоугольника </a:t>
            </a:r>
            <a:r>
              <a:rPr lang="en-US" sz="2000" i="1" dirty="0"/>
              <a:t>M</a:t>
            </a:r>
            <a:r>
              <a:rPr lang="ru-RU" sz="2000" dirty="0"/>
              <a:t>, расстояние от которой до этой прямой наибольшее.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01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2*.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Любой </a:t>
            </a:r>
            <a:r>
              <a:rPr lang="en-US" i="1" dirty="0"/>
              <a:t>n-</a:t>
            </a:r>
            <a:r>
              <a:rPr lang="ru-RU" dirty="0"/>
              <a:t>угольник, проведением диагоналей можно разбить на </a:t>
            </a:r>
            <a:r>
              <a:rPr lang="en-US" i="1" dirty="0"/>
              <a:t>n-</a:t>
            </a:r>
            <a:r>
              <a:rPr lang="en-US" dirty="0"/>
              <a:t>2</a:t>
            </a:r>
            <a:r>
              <a:rPr lang="en-US" i="1" dirty="0"/>
              <a:t> </a:t>
            </a:r>
            <a:r>
              <a:rPr lang="ru-RU" dirty="0"/>
              <a:t>треугольника.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0" y="856572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dirty="0"/>
              <a:t>Если </a:t>
            </a:r>
            <a:r>
              <a:rPr lang="ru-RU" i="1" dirty="0"/>
              <a:t>n</a:t>
            </a:r>
            <a:r>
              <a:rPr lang="ru-RU" dirty="0"/>
              <a:t> = 3, то число треугольников равно 1. Предположим, что для всех </a:t>
            </a:r>
            <a:r>
              <a:rPr lang="ru-RU" i="1" dirty="0"/>
              <a:t>m &lt; n </a:t>
            </a:r>
            <a:r>
              <a:rPr lang="ru-RU" dirty="0"/>
              <a:t>мы доказали, что число треугольников, на которые разбиваются </a:t>
            </a:r>
            <a:r>
              <a:rPr lang="ru-RU" i="1" dirty="0"/>
              <a:t>m</a:t>
            </a:r>
            <a:r>
              <a:rPr lang="ru-RU" dirty="0"/>
              <a:t>-угольник, проведением диагоналей, равно </a:t>
            </a:r>
            <a:r>
              <a:rPr lang="ru-RU" i="1" dirty="0"/>
              <a:t>m – </a:t>
            </a:r>
            <a:r>
              <a:rPr lang="ru-RU" dirty="0"/>
              <a:t>2. Рассмотрим </a:t>
            </a:r>
            <a:r>
              <a:rPr lang="ru-RU" i="1" dirty="0"/>
              <a:t>n</a:t>
            </a:r>
            <a:r>
              <a:rPr lang="ru-RU" dirty="0"/>
              <a:t>-угольник, и проведем в нем диагональ. Она разобьет этот </a:t>
            </a:r>
            <a:r>
              <a:rPr lang="ru-RU" i="1" dirty="0"/>
              <a:t>n</a:t>
            </a:r>
            <a:r>
              <a:rPr lang="ru-RU" dirty="0"/>
              <a:t>-угольник на </a:t>
            </a:r>
            <a:r>
              <a:rPr lang="ru-RU" i="1" dirty="0"/>
              <a:t>k</a:t>
            </a:r>
            <a:r>
              <a:rPr lang="ru-RU" dirty="0"/>
              <a:t>-угольник и </a:t>
            </a:r>
            <a:r>
              <a:rPr lang="ru-RU" i="1" dirty="0"/>
              <a:t>n – k + </a:t>
            </a:r>
            <a:r>
              <a:rPr lang="ru-RU" dirty="0"/>
              <a:t>2</a:t>
            </a:r>
            <a:r>
              <a:rPr lang="ru-RU" i="1" dirty="0"/>
              <a:t>–</a:t>
            </a:r>
            <a:r>
              <a:rPr lang="ru-RU" dirty="0"/>
              <a:t>угольник. По предположению индукции, проведением диагоналей, </a:t>
            </a:r>
            <a:r>
              <a:rPr lang="ru-RU" i="1" dirty="0"/>
              <a:t>k</a:t>
            </a:r>
            <a:r>
              <a:rPr lang="ru-RU" dirty="0"/>
              <a:t>-угольник разбивается на </a:t>
            </a:r>
            <a:r>
              <a:rPr lang="ru-RU" i="1" dirty="0"/>
              <a:t>k –</a:t>
            </a:r>
            <a:r>
              <a:rPr lang="ru-RU" dirty="0"/>
              <a:t>2 треугольника, а </a:t>
            </a:r>
            <a:r>
              <a:rPr lang="ru-RU" i="1" dirty="0"/>
              <a:t>n</a:t>
            </a:r>
            <a:r>
              <a:rPr lang="en-US" i="1" dirty="0"/>
              <a:t> </a:t>
            </a:r>
            <a:r>
              <a:rPr lang="ru-RU" i="1" dirty="0"/>
              <a:t>– k + </a:t>
            </a:r>
            <a:r>
              <a:rPr lang="ru-RU" dirty="0"/>
              <a:t>2</a:t>
            </a:r>
            <a:r>
              <a:rPr lang="ru-RU" i="1" dirty="0"/>
              <a:t>–</a:t>
            </a:r>
            <a:r>
              <a:rPr lang="ru-RU" dirty="0"/>
              <a:t>угольник разбивается на </a:t>
            </a:r>
            <a:r>
              <a:rPr lang="ru-RU" i="1" dirty="0"/>
              <a:t>n – k </a:t>
            </a:r>
            <a:r>
              <a:rPr lang="ru-RU" dirty="0"/>
              <a:t>треугольника. Все вместе они дают разбиение </a:t>
            </a:r>
            <a:r>
              <a:rPr lang="ru-RU" i="1" dirty="0"/>
              <a:t>n</a:t>
            </a:r>
            <a:r>
              <a:rPr lang="ru-RU" dirty="0"/>
              <a:t>-угольника на</a:t>
            </a:r>
            <a:r>
              <a:rPr lang="ru-RU" i="1" dirty="0"/>
              <a:t> n – </a:t>
            </a:r>
            <a:r>
              <a:rPr lang="ru-RU" dirty="0"/>
              <a:t>2</a:t>
            </a:r>
            <a:r>
              <a:rPr lang="ru-RU" i="1" dirty="0"/>
              <a:t> </a:t>
            </a:r>
            <a:r>
              <a:rPr lang="ru-RU" dirty="0"/>
              <a:t>треугольника. Что и требовалось доказать.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49080"/>
            <a:ext cx="347711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3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84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пяти</a:t>
            </a:r>
            <a:r>
              <a:rPr lang="ru-RU" altLang="ru-RU" sz="3200" dirty="0"/>
              <a:t>угольника </a:t>
            </a:r>
            <a:r>
              <a:rPr lang="en-US" altLang="ru-RU" sz="3200" i="1" dirty="0"/>
              <a:t>ABCDE</a:t>
            </a:r>
            <a:r>
              <a:rPr lang="ru-RU" altLang="ru-RU" sz="3200" dirty="0"/>
              <a:t>, изображённого на рисунке.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DCF293C1-9CFA-4FCE-9045-92A4F7761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30557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Решение. </a:t>
            </a:r>
            <a:r>
              <a:rPr lang="ru-RU" altLang="ru-RU" dirty="0"/>
              <a:t>Проведём диагонали </a:t>
            </a:r>
            <a:r>
              <a:rPr lang="en-US" altLang="ru-RU" i="1" dirty="0"/>
              <a:t>BD</a:t>
            </a:r>
            <a:r>
              <a:rPr lang="ru-RU" altLang="ru-RU" i="1" dirty="0"/>
              <a:t> </a:t>
            </a:r>
            <a:r>
              <a:rPr lang="ru-RU" altLang="ru-RU" dirty="0"/>
              <a:t>и </a:t>
            </a:r>
            <a:r>
              <a:rPr lang="en-US" altLang="ru-RU" i="1" dirty="0"/>
              <a:t>BE</a:t>
            </a:r>
            <a:r>
              <a:rPr lang="en-US" altLang="ru-RU" dirty="0"/>
              <a:t>.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/>
              <a:t>Они разбивают пятиугольник на три треугольника, сумма углов которых равна сумме углов пятиугольника. Следовательно, сумма углов пятиугольника равна 540</a:t>
            </a:r>
            <a:r>
              <a:rPr lang="ru-RU" altLang="ru-RU" baseline="30000" dirty="0"/>
              <a:t>о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3B230F-10EF-E131-CEBB-4D323C24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445" y="1990524"/>
            <a:ext cx="3115110" cy="2876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830464-3543-402D-B644-E2596E503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432" y="1990524"/>
            <a:ext cx="3038899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звёздчатых многоугольников*</a:t>
            </a:r>
          </a:p>
        </p:txBody>
      </p:sp>
    </p:spTree>
    <p:extLst>
      <p:ext uri="{BB962C8B-B14F-4D97-AF65-F5344CB8AC3E}">
        <p14:creationId xmlns:p14="http://schemas.microsoft.com/office/powerpoint/2010/main" val="37083382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21BAC7C2-A343-4001-B1A2-BF4C3DF2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4371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1*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96588AA-77BF-41D4-8DC0-77056945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4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сумму углов 1, 2, 3, 4, 5 пятиугольной звездочки, изображенной на рисунке.</a:t>
            </a:r>
            <a:endParaRPr lang="en-US" altLang="ru-RU" sz="3200" dirty="0"/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EE62CFF5-6182-48AC-A384-35A0A438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82" y="2636400"/>
            <a:ext cx="2694161" cy="283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91AB2C-6C5B-4FB0-849F-8AEBF1FE6808}"/>
              </a:ext>
            </a:extLst>
          </p:cNvPr>
          <p:cNvGrpSpPr/>
          <p:nvPr/>
        </p:nvGrpSpPr>
        <p:grpSpPr>
          <a:xfrm>
            <a:off x="0" y="2571954"/>
            <a:ext cx="9144000" cy="3924899"/>
            <a:chOff x="0" y="2571954"/>
            <a:chExt cx="9144000" cy="3924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ru-RU" alt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1333" t="-6369" b="-165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CC8E5E-5D8C-4D12-B9A0-077EDF37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2383" y="2571954"/>
              <a:ext cx="2795761" cy="29906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В</a:t>
            </a:r>
            <a:r>
              <a:rPr lang="en-US" altLang="ru-RU" dirty="0"/>
              <a:t> </a:t>
            </a:r>
            <a:r>
              <a:rPr lang="ru-RU" altLang="ru-RU" dirty="0"/>
              <a:t>нашем учебнике для доказательства этого признака используется следующая теорема, которая доказывалась в главе 2.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815239"/>
            <a:ext cx="2641104" cy="219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333" name="Group 37"/>
          <p:cNvGrpSpPr>
            <a:grpSpLocks/>
          </p:cNvGrpSpPr>
          <p:nvPr/>
        </p:nvGrpSpPr>
        <p:grpSpPr bwMode="auto">
          <a:xfrm>
            <a:off x="0" y="1755775"/>
            <a:ext cx="9144000" cy="5083175"/>
            <a:chOff x="0" y="1106"/>
            <a:chExt cx="5760" cy="3202"/>
          </a:xfrm>
        </p:grpSpPr>
        <p:pic>
          <p:nvPicPr>
            <p:cNvPr id="205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06"/>
              <a:ext cx="1664" cy="1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0" y="2524"/>
                  <a:ext cx="5760" cy="17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  <a:cs typeface="Times New Roman" panose="02020603050405020304" pitchFamily="18" charset="0"/>
                    </a:rPr>
                    <a:t>	</a:t>
                  </a:r>
                  <a:r>
                    <a:rPr lang="ru-RU" altLang="ru-RU" sz="2200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Доказательство.</a:t>
                  </a:r>
                  <a:r>
                    <a:rPr lang="ru-RU" altLang="ru-RU" sz="2200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Пусть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– произвольный треугольник. Рассмотрим, например, внешний угол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ВСD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докажем, что он больше внутреннего угла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Для этого через вершину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 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и середину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стороны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ВС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проведем прямую и отложим на ней отрезок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EF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 равный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Треугольники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АВЕ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и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FCЕ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равны по первому признаку равенства треугольников (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ВЕ = СE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AE = FE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,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AEB =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FEC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). Следовательно,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ABC =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BCF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Но вершина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F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лежит внутри угла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Поэтому угол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BCF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 составляет только часть угла </a:t>
                  </a:r>
                  <a:r>
                    <a:rPr lang="ru-RU" altLang="ru-RU" sz="2200" i="1" dirty="0">
                      <a:cs typeface="Times New Roman" panose="02020603050405020304" pitchFamily="18" charset="0"/>
                    </a:rPr>
                    <a:t>BCD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 Значит,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BCD &gt; </a:t>
                  </a:r>
                  <a14:m>
                    <m:oMath xmlns:m="http://schemas.openxmlformats.org/officeDocument/2006/math">
                      <m:r>
                        <a:rPr lang="en-US" alt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∠</m:t>
                      </m:r>
                    </m:oMath>
                  </a14:m>
                  <a:r>
                    <a:rPr lang="ru-RU" altLang="ru-RU" sz="2200" i="1" dirty="0">
                      <a:cs typeface="Times New Roman" panose="02020603050405020304" pitchFamily="18" charset="0"/>
                    </a:rPr>
                    <a:t>ABC</a:t>
                  </a:r>
                  <a:r>
                    <a:rPr lang="ru-RU" altLang="ru-RU" sz="2200" dirty="0">
                      <a:cs typeface="Times New Roman" panose="02020603050405020304" pitchFamily="18" charset="0"/>
                    </a:rPr>
                    <a:t>.</a:t>
                  </a:r>
                  <a:r>
                    <a:rPr lang="ru-RU" altLang="ru-RU" sz="2200" dirty="0">
                      <a:solidFill>
                        <a:schemeClr val="accent1"/>
                      </a:solidFill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55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2524"/>
                  <a:ext cx="5760" cy="1784"/>
                </a:xfrm>
                <a:prstGeom prst="rect">
                  <a:avLst/>
                </a:prstGeom>
                <a:blipFill>
                  <a:blip r:embed="rId5"/>
                  <a:stretch>
                    <a:fillRect l="-867" t="-430" r="-867" b="-34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E1462EF5-CF0C-27D5-A7FE-16D43E01C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445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Теорема. </a:t>
            </a:r>
            <a:r>
              <a:rPr lang="ru-RU" altLang="ru-RU" dirty="0"/>
              <a:t>Внешний угол треугольника</a:t>
            </a:r>
            <a:r>
              <a:rPr lang="en-US" altLang="ru-RU" dirty="0"/>
              <a:t> </a:t>
            </a:r>
            <a:r>
              <a:rPr lang="ru-RU" altLang="ru-RU" dirty="0"/>
              <a:t>больше каждого внутреннего, не смежного с ним.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2*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Чему равна сумма углов 1, 2, 3, 4 звёздчатого четырёхугольника?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1944216" cy="23966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496" y="1501605"/>
            <a:ext cx="8820472" cy="3733719"/>
            <a:chOff x="35496" y="1501605"/>
            <a:chExt cx="8820472" cy="3733719"/>
          </a:xfrm>
        </p:grpSpPr>
        <p:sp>
          <p:nvSpPr>
            <p:cNvPr id="13" name="TextBox 12"/>
            <p:cNvSpPr txBox="1"/>
            <p:nvPr/>
          </p:nvSpPr>
          <p:spPr>
            <a:xfrm>
              <a:off x="35496" y="4281217"/>
              <a:ext cx="8820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solidFill>
                    <a:srgbClr val="FF0000"/>
                  </a:solidFill>
                </a:rPr>
                <a:t>	Ответ. </a:t>
              </a:r>
              <a:r>
                <a:rPr lang="ru-RU" sz="2800" dirty="0"/>
                <a:t>Сумма зависит от вида четырёхугольника и может меняться от 0</a:t>
              </a:r>
              <a:r>
                <a:rPr lang="ru-RU" sz="2800" baseline="30000" dirty="0"/>
                <a:t>о</a:t>
              </a:r>
              <a:r>
                <a:rPr lang="ru-RU" sz="2800" baseline="-25000" dirty="0"/>
                <a:t> </a:t>
              </a:r>
              <a:r>
                <a:rPr lang="ru-RU" sz="2800" dirty="0"/>
                <a:t>до 360</a:t>
              </a:r>
              <a:r>
                <a:rPr lang="ru-RU" sz="2800" baseline="30000" dirty="0"/>
                <a:t>о</a:t>
              </a:r>
              <a:r>
                <a:rPr lang="ru-RU" sz="2800" dirty="0"/>
                <a:t>.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310" y="1501605"/>
              <a:ext cx="819730" cy="2295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1817218"/>
              <a:ext cx="2695951" cy="184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>
            <a:extLst>
              <a:ext uri="{FF2B5EF4-FFF2-40B4-BE49-F238E27FC236}">
                <a16:creationId xmlns:a16="http://schemas.microsoft.com/office/drawing/2014/main" id="{A1CF293A-206D-8CF1-F73F-9E2AEC5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/>
              <a:t>Дело в том, что мы не определили, что такое угол звёздчатого многоугольника.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/>
              <a:t>	Зафиксируем направление обходя ломаной образующей звёздчатый многоугольник. При каждой её вершине имеется два угла, образованных её сторонами, расположенные справа и слева по отношению к направлению обхода. Выберем одну из этих сторон, например, выберем углы, расположенные справа. Тогда у звёздчатого четырёхугольника нужно брать углы, указанные на рисунке. Их сумма не зависит от формы и равна 720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77A1D6-A84F-886F-05F0-E79BD5F9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573016"/>
            <a:ext cx="2808312" cy="30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0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7">
            <a:extLst>
              <a:ext uri="{FF2B5EF4-FFF2-40B4-BE49-F238E27FC236}">
                <a16:creationId xmlns:a16="http://schemas.microsoft.com/office/drawing/2014/main" id="{1DC6EED1-C74E-CCB8-32C6-4A3A58BC8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dirty="0"/>
              <a:t> Степенью замкнутой ломаной будем называть число оборотов, совершаемой точкой при полном последовательном обходе сторон ломаной. Причем обороты, совершаемые в направлении против часовой стрелки, считаются со знаком «</a:t>
            </a:r>
            <a:r>
              <a:rPr lang="en-US" dirty="0"/>
              <a:t>+</a:t>
            </a:r>
            <a:r>
              <a:rPr lang="ru-RU" dirty="0"/>
              <a:t>», а обороты по часовой стрелке – со знаком «</a:t>
            </a:r>
            <a:r>
              <a:rPr lang="en-US" dirty="0"/>
              <a:t>-</a:t>
            </a:r>
            <a:r>
              <a:rPr lang="ru-RU" dirty="0"/>
              <a:t>». 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16" name="Text Box 1027">
            <a:extLst>
              <a:ext uri="{FF2B5EF4-FFF2-40B4-BE49-F238E27FC236}">
                <a16:creationId xmlns:a16="http://schemas.microsoft.com/office/drawing/2014/main" id="{775C6BDE-45E2-0EA1-0BCE-39EF989F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7523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У простой замкнутой ломаной, степень равна +1 или –1 в зависимости от направления обхода.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9B2B5C-6E7F-5632-12DD-DFA1E646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810841"/>
            <a:ext cx="5903869" cy="2232248"/>
          </a:xfrm>
          <a:prstGeom prst="rect">
            <a:avLst/>
          </a:prstGeom>
        </p:spPr>
      </p:pic>
      <p:sp>
        <p:nvSpPr>
          <p:cNvPr id="4" name="Text Box 1027">
            <a:extLst>
              <a:ext uri="{FF2B5EF4-FFF2-40B4-BE49-F238E27FC236}">
                <a16:creationId xmlns:a16="http://schemas.microsoft.com/office/drawing/2014/main" id="{FE99EBD5-29BE-DBF9-BDB3-34BAE1E2A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36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Для вывода общей формулы суммы углов звёздчатых многоугольников введём понятие степени замкнутой ломаной.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02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E0CA6-BDEB-28ED-F198-CFA2AF5B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28" y="1887552"/>
            <a:ext cx="2796306" cy="2205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F19A02-DCAB-A6FA-43D1-61EC93F6F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41" y="1749955"/>
            <a:ext cx="2402423" cy="2424875"/>
          </a:xfrm>
          <a:prstGeom prst="rect">
            <a:avLst/>
          </a:prstGeom>
        </p:spPr>
      </p:pic>
      <p:sp>
        <p:nvSpPr>
          <p:cNvPr id="7" name="Text Box 1027">
            <a:extLst>
              <a:ext uri="{FF2B5EF4-FFF2-40B4-BE49-F238E27FC236}">
                <a16:creationId xmlns:a16="http://schemas.microsoft.com/office/drawing/2014/main" id="{D9B98155-27DC-F71A-5DDC-98FA2348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962" y="5085184"/>
            <a:ext cx="3131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а) -2;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8201C-F9C2-609A-E377-158FBB4D3C6C}"/>
              </a:ext>
            </a:extLst>
          </p:cNvPr>
          <p:cNvSpPr txBox="1"/>
          <p:nvPr/>
        </p:nvSpPr>
        <p:spPr>
          <a:xfrm>
            <a:off x="2843808" y="409325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B9A08-C4EA-85A6-8CE7-99E2B04187DD}"/>
              </a:ext>
            </a:extLst>
          </p:cNvPr>
          <p:cNvSpPr txBox="1"/>
          <p:nvPr/>
        </p:nvSpPr>
        <p:spPr>
          <a:xfrm>
            <a:off x="5566749" y="409325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12" name="Text Box 1027">
            <a:extLst>
              <a:ext uri="{FF2B5EF4-FFF2-40B4-BE49-F238E27FC236}">
                <a16:creationId xmlns:a16="http://schemas.microsoft.com/office/drawing/2014/main" id="{601D586F-B490-F7BD-D7AC-4C523CE2B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0518" y="5085184"/>
            <a:ext cx="1027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2800" dirty="0"/>
              <a:t>б) </a:t>
            </a:r>
            <a:r>
              <a:rPr lang="en-US" sz="2800" dirty="0"/>
              <a:t>-</a:t>
            </a:r>
            <a:r>
              <a:rPr lang="ru-RU" sz="2800" dirty="0"/>
              <a:t>3;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1027">
            <a:extLst>
              <a:ext uri="{FF2B5EF4-FFF2-40B4-BE49-F238E27FC236}">
                <a16:creationId xmlns:a16="http://schemas.microsoft.com/office/drawing/2014/main" id="{59535327-07FC-A525-ACAB-90F1DC2A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979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</a:t>
            </a:r>
            <a:r>
              <a:rPr lang="ru-RU" sz="2800" dirty="0"/>
              <a:t>Найдите степени звёздчатых многоугольников, изображённых на рисунке.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AD3A37F-B2A6-E012-4AA7-2023B9E99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02624" cy="45510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3*</a:t>
            </a:r>
          </a:p>
        </p:txBody>
      </p:sp>
    </p:spTree>
    <p:extLst>
      <p:ext uri="{BB962C8B-B14F-4D97-AF65-F5344CB8AC3E}">
        <p14:creationId xmlns:p14="http://schemas.microsoft.com/office/powerpoint/2010/main" val="16053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27"/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1440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Теорема.</a:t>
                </a:r>
                <a:r>
                  <a:rPr lang="ru-RU" dirty="0"/>
                  <a:t> Для звёздчатого многоугольника имеет место формула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180°,</m:t>
                      </m:r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где </a:t>
                </a:r>
                <a:r>
                  <a:rPr lang="ru-RU" i="1" dirty="0"/>
                  <a:t>n</a:t>
                </a:r>
                <a:r>
                  <a:rPr lang="ru-RU" dirty="0"/>
                  <a:t> – число углов, </a:t>
                </a:r>
                <a:r>
                  <a:rPr lang="ru-RU" i="1" dirty="0"/>
                  <a:t>m</a:t>
                </a:r>
                <a:r>
                  <a:rPr lang="ru-RU" dirty="0"/>
                  <a:t> – степень ломаной.</a:t>
                </a:r>
              </a:p>
            </p:txBody>
          </p:sp>
        </mc:Choice>
        <mc:Fallback xmlns="">
          <p:sp>
            <p:nvSpPr>
              <p:cNvPr id="14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144000" cy="1631216"/>
              </a:xfrm>
              <a:prstGeom prst="rect">
                <a:avLst/>
              </a:prstGeom>
              <a:blipFill>
                <a:blip r:embed="rId3"/>
                <a:stretch>
                  <a:fillRect l="-1000" r="-1000" b="-7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1027">
            <a:extLst>
              <a:ext uri="{FF2B5EF4-FFF2-40B4-BE49-F238E27FC236}">
                <a16:creationId xmlns:a16="http://schemas.microsoft.com/office/drawing/2014/main" id="{B8B19CB5-A9FB-F0FD-A84D-F5966BB2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084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частности. е</a:t>
            </a:r>
            <a:r>
              <a:rPr lang="ru-RU" dirty="0"/>
              <a:t>сли </a:t>
            </a:r>
            <a:r>
              <a:rPr lang="ru-RU" i="1" dirty="0"/>
              <a:t>M</a:t>
            </a:r>
            <a:r>
              <a:rPr lang="ru-RU" dirty="0"/>
              <a:t> – многоугольник, образованный простой замкнутой ломаной, проходимой в направлении по часовой стрелке (рис. а), то сумма углов этого многоугольника будет равна (</a:t>
            </a:r>
            <a:r>
              <a:rPr lang="ru-RU" i="1" dirty="0"/>
              <a:t>n</a:t>
            </a:r>
            <a:r>
              <a:rPr lang="ru-RU" dirty="0"/>
              <a:t>-2)180</a:t>
            </a:r>
            <a:r>
              <a:rPr lang="ru-RU" baseline="30000" dirty="0"/>
              <a:t>о</a:t>
            </a:r>
            <a:r>
              <a:rPr lang="ru-RU" dirty="0"/>
              <a:t>. Если же ломаная проходится в направлении против часовой стрелки (рис. б), то  сумма углов будет равна (</a:t>
            </a:r>
            <a:r>
              <a:rPr lang="ru-RU" i="1" dirty="0"/>
              <a:t>n</a:t>
            </a:r>
            <a:r>
              <a:rPr lang="ru-RU" dirty="0"/>
              <a:t>+2)180</a:t>
            </a:r>
            <a:r>
              <a:rPr lang="ru-RU" baseline="30000" dirty="0"/>
              <a:t>о</a:t>
            </a:r>
            <a:r>
              <a:rPr lang="ru-RU" dirty="0"/>
              <a:t>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71B279-74F0-5DC3-2BFD-50BEB961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293096"/>
            <a:ext cx="5903869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9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B7FF21-F16A-01BD-6391-F2AC5EFBD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928" y="2061349"/>
            <a:ext cx="2372874" cy="1871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5F56AB-00DA-672B-87CF-8FEEE7D4E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41" y="1923752"/>
            <a:ext cx="2038635" cy="2057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1E585-3785-0BBE-8FD5-E537832813AF}"/>
              </a:ext>
            </a:extLst>
          </p:cNvPr>
          <p:cNvSpPr txBox="1"/>
          <p:nvPr/>
        </p:nvSpPr>
        <p:spPr>
          <a:xfrm>
            <a:off x="2627784" y="39330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5F1E1-314F-D109-6129-7BB606F2DD0E}"/>
              </a:ext>
            </a:extLst>
          </p:cNvPr>
          <p:cNvSpPr txBox="1"/>
          <p:nvPr/>
        </p:nvSpPr>
        <p:spPr>
          <a:xfrm>
            <a:off x="5350725" y="39330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б)</a:t>
            </a:r>
          </a:p>
        </p:txBody>
      </p:sp>
      <p:sp>
        <p:nvSpPr>
          <p:cNvPr id="8" name="Text Box 1027">
            <a:extLst>
              <a:ext uri="{FF2B5EF4-FFF2-40B4-BE49-F238E27FC236}">
                <a16:creationId xmlns:a16="http://schemas.microsoft.com/office/drawing/2014/main" id="{ED188E50-F725-EDBA-9463-C65C4CBF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5527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Следствие. </a:t>
            </a:r>
            <a:r>
              <a:rPr lang="ru-RU" sz="2800" dirty="0"/>
              <a:t>Сумма углов звёздчатых многоугольников, изображённых на рисунках а), б) равна 180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037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7">
            <a:extLst>
              <a:ext uri="{FF2B5EF4-FFF2-40B4-BE49-F238E27FC236}">
                <a16:creationId xmlns:a16="http://schemas.microsoft.com/office/drawing/2014/main" id="{53FACF15-EFFB-8504-E6F9-BD572BE55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2" y="647832"/>
            <a:ext cx="90619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Найдите степень и сумму углов звёздчатого семиугольника, изображённого на рисунке.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046233B-6374-7732-0ACE-CE04D9636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02624" cy="45510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4*</a:t>
            </a:r>
          </a:p>
        </p:txBody>
      </p:sp>
      <p:sp>
        <p:nvSpPr>
          <p:cNvPr id="10" name="Text Box 1027">
            <a:extLst>
              <a:ext uri="{FF2B5EF4-FFF2-40B4-BE49-F238E27FC236}">
                <a16:creationId xmlns:a16="http://schemas.microsoft.com/office/drawing/2014/main" id="{1A9745FF-6C19-6101-E0FA-8C2F1060F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301208"/>
            <a:ext cx="91378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Степень равна -2; сумма углов равна 540</a:t>
            </a:r>
            <a:r>
              <a:rPr lang="ru-RU" sz="2800" baseline="30000" dirty="0"/>
              <a:t>о</a:t>
            </a:r>
            <a:r>
              <a:rPr lang="ru-RU" sz="2800" dirty="0"/>
              <a:t>. 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5FCF02-C2F5-1236-41CB-DADA677A6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79" y="1816719"/>
            <a:ext cx="3855085" cy="31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>
            <a:extLst>
              <a:ext uri="{FF2B5EF4-FFF2-40B4-BE49-F238E27FC236}">
                <a16:creationId xmlns:a16="http://schemas.microsoft.com/office/drawing/2014/main" id="{B8628A0F-83AD-4D70-AA38-556A5A95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56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(Признак параллельности двух прямых.) Если при пересечении двух прямых третьей прямой, внутренние накрест лежащие углы равны, то эти две прямые параллельны.</a:t>
            </a:r>
          </a:p>
        </p:txBody>
      </p:sp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" y="3811012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пересекаются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и образуют равные внутренние накрест лежащие углы. Предположим, что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параллельны. Тогда они пересекутся в некоторой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внешний угол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вершиной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будет равен внутреннему углу с вершиной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противоречит </a:t>
            </a:r>
            <a:r>
              <a:rPr lang="ru-RU" dirty="0">
                <a:ea typeface="Times New Roman" panose="02020603050405020304" pitchFamily="18" charset="0"/>
              </a:rPr>
              <a:t>теореме о внешнем угле треугольника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могут пересекать­ся, т. е. они параллельны.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DE980-EA5E-B998-BCA9-4E851A439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389949"/>
            <a:ext cx="2829320" cy="22386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DB6C35-C26F-97F5-8A4E-A1F4BDC8C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332790"/>
            <a:ext cx="4048690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4559</Words>
  <Application>Microsoft Office PowerPoint</Application>
  <PresentationFormat>Экран (4:3)</PresentationFormat>
  <Paragraphs>415</Paragraphs>
  <Slides>86</Slides>
  <Notes>85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1" baseType="lpstr">
      <vt:lpstr>Arial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26. Параллельные прямые</vt:lpstr>
      <vt:lpstr>Презентация PowerPoint</vt:lpstr>
      <vt:lpstr>Презентация PowerPoint</vt:lpstr>
      <vt:lpstr>Презентация PowerPoint</vt:lpstr>
      <vt:lpstr>Презентация PowerPoint</vt:lpstr>
      <vt:lpstr>Аксиома параллельных</vt:lpstr>
      <vt:lpstr>История параллельных</vt:lpstr>
      <vt:lpstr>Н.И. Лобачевский</vt:lpstr>
      <vt:lpstr>Упражнение 1</vt:lpstr>
      <vt:lpstr>Упражнение 2</vt:lpstr>
      <vt:lpstr>Упражнение 3</vt:lpstr>
      <vt:lpstr>Упражнение 4*</vt:lpstr>
      <vt:lpstr>Упражнение 5*</vt:lpstr>
      <vt:lpstr>27. Сумма углов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13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28. Ломаные</vt:lpstr>
      <vt:lpstr>Учебник Л.С. Атанасяна и др.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29. Многоугольники</vt:lpstr>
      <vt:lpstr>Презентация PowerPoint</vt:lpstr>
      <vt:lpstr>Презентация PowerPoint</vt:lpstr>
      <vt:lpstr>Упражнение 1</vt:lpstr>
      <vt:lpstr>Презентация PowerPoint</vt:lpstr>
      <vt:lpstr>Презентация PowerPoint</vt:lpstr>
      <vt:lpstr>Презентация PowerPoint</vt:lpstr>
      <vt:lpstr>30. Сумма углов выпуклого многоугольника</vt:lpstr>
      <vt:lpstr>Учебник Л.С. Атанасяна и др.</vt:lpstr>
      <vt:lpstr>Наш учебник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7*</vt:lpstr>
      <vt:lpstr>Сумма углов невыпуклых многоугольников*</vt:lpstr>
      <vt:lpstr>Упражнение 1</vt:lpstr>
      <vt:lpstr>Презентация PowerPoint</vt:lpstr>
      <vt:lpstr>Презентация PowerPoint</vt:lpstr>
      <vt:lpstr>Упражнение 2</vt:lpstr>
      <vt:lpstr>Сумма углов звёздчатых многоугольников*</vt:lpstr>
      <vt:lpstr>Упражнение 1*</vt:lpstr>
      <vt:lpstr>Презентация PowerPoint</vt:lpstr>
      <vt:lpstr>Презентация PowerPoint</vt:lpstr>
      <vt:lpstr>Презентация PowerPoint</vt:lpstr>
      <vt:lpstr>Упражнение 3*</vt:lpstr>
      <vt:lpstr>Презентация PowerPoint</vt:lpstr>
      <vt:lpstr>Презентация PowerPoint</vt:lpstr>
      <vt:lpstr>Упражнение 4*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121</cp:revision>
  <dcterms:created xsi:type="dcterms:W3CDTF">2008-04-30T05:51:18Z</dcterms:created>
  <dcterms:modified xsi:type="dcterms:W3CDTF">2023-04-13T03:31:05Z</dcterms:modified>
</cp:coreProperties>
</file>