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751" r:id="rId2"/>
    <p:sldId id="1367" r:id="rId3"/>
    <p:sldId id="558" r:id="rId4"/>
    <p:sldId id="1358" r:id="rId5"/>
    <p:sldId id="900" r:id="rId6"/>
    <p:sldId id="839" r:id="rId7"/>
    <p:sldId id="939" r:id="rId8"/>
    <p:sldId id="1002" r:id="rId9"/>
    <p:sldId id="1362" r:id="rId10"/>
    <p:sldId id="1353" r:id="rId11"/>
    <p:sldId id="819" r:id="rId12"/>
    <p:sldId id="820" r:id="rId13"/>
    <p:sldId id="1354" r:id="rId14"/>
    <p:sldId id="1359" r:id="rId15"/>
    <p:sldId id="1322" r:id="rId16"/>
    <p:sldId id="822" r:id="rId17"/>
    <p:sldId id="821" r:id="rId18"/>
    <p:sldId id="823" r:id="rId19"/>
    <p:sldId id="824" r:id="rId20"/>
    <p:sldId id="825" r:id="rId21"/>
    <p:sldId id="827" r:id="rId22"/>
    <p:sldId id="828" r:id="rId23"/>
    <p:sldId id="1323" r:id="rId24"/>
    <p:sldId id="832" r:id="rId25"/>
    <p:sldId id="964" r:id="rId26"/>
    <p:sldId id="948" r:id="rId27"/>
    <p:sldId id="949" r:id="rId28"/>
    <p:sldId id="947" r:id="rId29"/>
    <p:sldId id="1324" r:id="rId30"/>
    <p:sldId id="833" r:id="rId31"/>
    <p:sldId id="1325" r:id="rId32"/>
    <p:sldId id="834" r:id="rId33"/>
    <p:sldId id="1326" r:id="rId34"/>
    <p:sldId id="835" r:id="rId35"/>
    <p:sldId id="960" r:id="rId36"/>
    <p:sldId id="1366" r:id="rId37"/>
    <p:sldId id="1360" r:id="rId38"/>
    <p:sldId id="840" r:id="rId39"/>
    <p:sldId id="1355" r:id="rId40"/>
    <p:sldId id="841" r:id="rId41"/>
    <p:sldId id="842" r:id="rId42"/>
    <p:sldId id="843" r:id="rId43"/>
    <p:sldId id="845" r:id="rId44"/>
    <p:sldId id="846" r:id="rId45"/>
    <p:sldId id="1000" r:id="rId46"/>
    <p:sldId id="849" r:id="rId47"/>
    <p:sldId id="914" r:id="rId48"/>
    <p:sldId id="850" r:id="rId49"/>
    <p:sldId id="852" r:id="rId50"/>
    <p:sldId id="1361" r:id="rId51"/>
    <p:sldId id="1363" r:id="rId52"/>
    <p:sldId id="858" r:id="rId53"/>
    <p:sldId id="865" r:id="rId54"/>
    <p:sldId id="1330" r:id="rId55"/>
    <p:sldId id="1327" r:id="rId56"/>
    <p:sldId id="855" r:id="rId57"/>
    <p:sldId id="1328" r:id="rId58"/>
    <p:sldId id="856" r:id="rId59"/>
    <p:sldId id="1329" r:id="rId60"/>
    <p:sldId id="857" r:id="rId61"/>
    <p:sldId id="1356" r:id="rId62"/>
    <p:sldId id="898" r:id="rId63"/>
    <p:sldId id="860" r:id="rId64"/>
    <p:sldId id="861" r:id="rId65"/>
    <p:sldId id="862" r:id="rId66"/>
    <p:sldId id="863" r:id="rId67"/>
    <p:sldId id="864" r:id="rId68"/>
    <p:sldId id="868" r:id="rId69"/>
    <p:sldId id="870" r:id="rId70"/>
    <p:sldId id="1011" r:id="rId71"/>
    <p:sldId id="969" r:id="rId72"/>
    <p:sldId id="1331" r:id="rId73"/>
    <p:sldId id="874" r:id="rId74"/>
    <p:sldId id="1332" r:id="rId75"/>
    <p:sldId id="876" r:id="rId76"/>
    <p:sldId id="1333" r:id="rId77"/>
    <p:sldId id="884" r:id="rId78"/>
    <p:sldId id="1334" r:id="rId79"/>
    <p:sldId id="341" r:id="rId80"/>
    <p:sldId id="355" r:id="rId81"/>
    <p:sldId id="521" r:id="rId82"/>
    <p:sldId id="536" r:id="rId83"/>
    <p:sldId id="522" r:id="rId84"/>
    <p:sldId id="540" r:id="rId85"/>
    <p:sldId id="537" r:id="rId86"/>
    <p:sldId id="523" r:id="rId87"/>
    <p:sldId id="1072" r:id="rId8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5" autoAdjust="0"/>
    <p:restoredTop sz="90929"/>
  </p:normalViewPr>
  <p:slideViewPr>
    <p:cSldViewPr>
      <p:cViewPr varScale="1">
        <p:scale>
          <a:sx n="94" d="100"/>
          <a:sy n="94" d="100"/>
        </p:scale>
        <p:origin x="3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729431-95B4-477D-8078-625DC724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64112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11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1014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6138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31730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14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55483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15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02964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16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5028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17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5324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18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55114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19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1133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20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4076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CA52-8B1F-4FA0-9C70-B299CF1358B8}" type="slidenum">
              <a:rPr lang="ru-RU"/>
              <a:pPr/>
              <a:t>21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69081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CA52-8B1F-4FA0-9C70-B299CF1358B8}" type="slidenum">
              <a:rPr lang="ru-RU"/>
              <a:pPr/>
              <a:t>22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282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CA52-8B1F-4FA0-9C70-B299CF1358B8}" type="slidenum">
              <a:rPr lang="ru-RU"/>
              <a:pPr/>
              <a:t>23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79236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24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15272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25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5878C-9903-436B-B19A-65A8F750BBD9}" type="slidenum">
              <a:rPr lang="ru-RU"/>
              <a:pPr/>
              <a:t>26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27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EEE99E-09F7-417E-9AEC-BC489D684A21}" type="slidenum">
              <a:rPr lang="ru-RU"/>
              <a:pPr/>
              <a:t>28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29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51315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30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2517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82518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31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071080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32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966718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33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6219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34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832018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35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36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3417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894715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077633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447049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40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004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41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116867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42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961645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43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814344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44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007240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BF0A9-6A50-427C-8200-D14AFF1FB061}" type="slidenum">
              <a:rPr lang="ru-RU"/>
              <a:pPr/>
              <a:t>45</a:t>
            </a:fld>
            <a:endParaRPr lang="ru-RU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46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00362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47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48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95878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49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824550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50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3247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233554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27260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4260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DD0F-7144-42BD-9A74-C8C4438C8571}" type="slidenum">
              <a:rPr lang="ru-RU"/>
              <a:pPr/>
              <a:t>53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8349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DD0F-7144-42BD-9A74-C8C4438C8571}" type="slidenum">
              <a:rPr lang="ru-RU"/>
              <a:pPr/>
              <a:t>54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770635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DD0F-7144-42BD-9A74-C8C4438C8571}" type="slidenum">
              <a:rPr lang="ru-RU"/>
              <a:pPr/>
              <a:t>55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008900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56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4497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57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127369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58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717757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59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840883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60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4264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766740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61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439603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62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856393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23A9-11E5-4B1C-BEA2-059304291ECA}" type="slidenum">
              <a:rPr lang="ru-RU"/>
              <a:pPr/>
              <a:t>63</a:t>
            </a:fld>
            <a:endParaRPr lang="ru-RU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221390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23A9-11E5-4B1C-BEA2-059304291ECA}" type="slidenum">
              <a:rPr lang="ru-RU"/>
              <a:pPr/>
              <a:t>64</a:t>
            </a:fld>
            <a:endParaRPr lang="ru-RU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28321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B532E-BD82-4F95-A914-5DD8FD9C5778}" type="slidenum">
              <a:rPr lang="ru-RU"/>
              <a:pPr/>
              <a:t>65</a:t>
            </a:fld>
            <a:endParaRPr lang="ru-RU"/>
          </a:p>
        </p:txBody>
      </p:sp>
      <p:sp>
        <p:nvSpPr>
          <p:cNvPr id="463874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0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266746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66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4397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317805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68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893726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662612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70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039195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8715152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73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003416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74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563012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75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2672521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76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8371907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77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351467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78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478825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A31AF6-1A97-4502-8D70-C015AA359B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7B772-19B1-4112-9886-6AB1C297B370}" type="slidenum">
              <a:rPr lang="ru-RU" altLang="ru-RU"/>
              <a:pPr/>
              <a:t>79</a:t>
            </a:fld>
            <a:endParaRPr lang="ru-RU" altLang="ru-RU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6C97BEEC-36FF-4765-BE5C-D8CA6303C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FCCEC919-54E9-4B63-9EF5-10D15D529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51C19E4-FE0E-B6B3-D272-F460DF6276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1267D-C1A0-45A7-BC52-AEA46B9A0098}" type="slidenum">
              <a:rPr lang="ru-RU" altLang="ru-RU"/>
              <a:pPr/>
              <a:t>80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B5D739DD-5CCC-CDA3-219B-D4A4FBDDB9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0B739D86-4345-58D3-7AC9-8D2D145BD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0673742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102834A-4DAB-3A87-B07D-B6AF14C8A1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DB58F-1B2D-4C2B-93A9-93B1DDF41C7B}" type="slidenum">
              <a:rPr lang="ru-RU" altLang="ru-RU"/>
              <a:pPr/>
              <a:t>81</a:t>
            </a:fld>
            <a:endParaRPr lang="ru-RU" altLang="ru-RU"/>
          </a:p>
        </p:txBody>
      </p:sp>
      <p:sp>
        <p:nvSpPr>
          <p:cNvPr id="627714" name="Rectangle 2">
            <a:extLst>
              <a:ext uri="{FF2B5EF4-FFF2-40B4-BE49-F238E27FC236}">
                <a16:creationId xmlns:a16="http://schemas.microsoft.com/office/drawing/2014/main" id="{9D2B9DA1-A4C1-2D7E-275B-0C7A8AAB9A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7715" name="Rectangle 3">
            <a:extLst>
              <a:ext uri="{FF2B5EF4-FFF2-40B4-BE49-F238E27FC236}">
                <a16:creationId xmlns:a16="http://schemas.microsoft.com/office/drawing/2014/main" id="{50214FBB-2F12-561D-855F-F6D1DF8D5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AF4DC40-D4AD-77D5-0980-B532EF9EED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17DC1-980A-4ABC-B062-04F07E77620A}" type="slidenum">
              <a:rPr lang="ru-RU" altLang="ru-RU"/>
              <a:pPr/>
              <a:t>82</a:t>
            </a:fld>
            <a:endParaRPr lang="ru-RU" altLang="ru-RU"/>
          </a:p>
        </p:txBody>
      </p:sp>
      <p:sp>
        <p:nvSpPr>
          <p:cNvPr id="660482" name="Rectangle 2">
            <a:extLst>
              <a:ext uri="{FF2B5EF4-FFF2-40B4-BE49-F238E27FC236}">
                <a16:creationId xmlns:a16="http://schemas.microsoft.com/office/drawing/2014/main" id="{831AE7D4-BD6E-DA2A-15F2-491CEE701B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89836286-1778-D0CC-43E7-6807C173C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CEA62AB-A10C-2E52-6A44-A43E989EF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A50C0-D854-4B18-B379-245E71D38FD9}" type="slidenum">
              <a:rPr lang="ru-RU" altLang="ru-RU"/>
              <a:pPr/>
              <a:t>83</a:t>
            </a:fld>
            <a:endParaRPr lang="ru-RU" altLang="ru-RU"/>
          </a:p>
        </p:txBody>
      </p:sp>
      <p:sp>
        <p:nvSpPr>
          <p:cNvPr id="629762" name="Rectangle 2">
            <a:extLst>
              <a:ext uri="{FF2B5EF4-FFF2-40B4-BE49-F238E27FC236}">
                <a16:creationId xmlns:a16="http://schemas.microsoft.com/office/drawing/2014/main" id="{46312541-94C4-7A86-ACBD-AC6087FB2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9763" name="Rectangle 3">
            <a:extLst>
              <a:ext uri="{FF2B5EF4-FFF2-40B4-BE49-F238E27FC236}">
                <a16:creationId xmlns:a16="http://schemas.microsoft.com/office/drawing/2014/main" id="{13649A61-3999-8DF8-F50E-E99DC4362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B133175-4FFD-0B71-485E-CB49FE260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8200A-16E7-43F2-9FDB-705CF9F6E7E7}" type="slidenum">
              <a:rPr lang="ru-RU" altLang="ru-RU"/>
              <a:pPr/>
              <a:t>84</a:t>
            </a:fld>
            <a:endParaRPr lang="ru-RU" altLang="ru-RU"/>
          </a:p>
        </p:txBody>
      </p:sp>
      <p:sp>
        <p:nvSpPr>
          <p:cNvPr id="668674" name="Rectangle 2">
            <a:extLst>
              <a:ext uri="{FF2B5EF4-FFF2-40B4-BE49-F238E27FC236}">
                <a16:creationId xmlns:a16="http://schemas.microsoft.com/office/drawing/2014/main" id="{7470E375-BFD7-D2F0-C67C-A99E4A9FE7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8675" name="Rectangle 3">
            <a:extLst>
              <a:ext uri="{FF2B5EF4-FFF2-40B4-BE49-F238E27FC236}">
                <a16:creationId xmlns:a16="http://schemas.microsoft.com/office/drawing/2014/main" id="{188087FB-2523-BFA3-B8AF-65E725296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626AD75-5265-9767-5286-522E15D06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32615-36D8-4E17-B945-F0BA9736F75D}" type="slidenum">
              <a:rPr lang="ru-RU" altLang="ru-RU"/>
              <a:pPr/>
              <a:t>85</a:t>
            </a:fld>
            <a:endParaRPr lang="ru-RU" altLang="ru-RU"/>
          </a:p>
        </p:txBody>
      </p:sp>
      <p:sp>
        <p:nvSpPr>
          <p:cNvPr id="662530" name="Rectangle 2">
            <a:extLst>
              <a:ext uri="{FF2B5EF4-FFF2-40B4-BE49-F238E27FC236}">
                <a16:creationId xmlns:a16="http://schemas.microsoft.com/office/drawing/2014/main" id="{DD63264B-4029-59F2-5501-F4F502FD43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2531" name="Rectangle 3">
            <a:extLst>
              <a:ext uri="{FF2B5EF4-FFF2-40B4-BE49-F238E27FC236}">
                <a16:creationId xmlns:a16="http://schemas.microsoft.com/office/drawing/2014/main" id="{70404912-DDFC-4AF7-5628-9FD223787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D9D30AA-7F1A-D221-CB0A-B0000204BC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73DDC-0090-4993-9192-CFC2C7645176}" type="slidenum">
              <a:rPr lang="ru-RU" altLang="ru-RU"/>
              <a:pPr/>
              <a:t>86</a:t>
            </a:fld>
            <a:endParaRPr lang="ru-RU" altLang="ru-RU"/>
          </a:p>
        </p:txBody>
      </p:sp>
      <p:sp>
        <p:nvSpPr>
          <p:cNvPr id="633858" name="Rectangle 2">
            <a:extLst>
              <a:ext uri="{FF2B5EF4-FFF2-40B4-BE49-F238E27FC236}">
                <a16:creationId xmlns:a16="http://schemas.microsoft.com/office/drawing/2014/main" id="{1A00EF16-C9D7-5317-A6F9-B937AD5C0A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3859" name="Rectangle 3">
            <a:extLst>
              <a:ext uri="{FF2B5EF4-FFF2-40B4-BE49-F238E27FC236}">
                <a16:creationId xmlns:a16="http://schemas.microsoft.com/office/drawing/2014/main" id="{872F53E5-91A9-E639-742E-5D37D51D5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10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2137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0EB6-B06E-4432-9B99-5632EEFA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B642-534E-4E28-930E-D99199BF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FD8A-748F-4AFA-8D37-9022BA94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656F-B04B-4ECD-9EFE-4C0987F2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52C6-41C0-4A8D-ACCA-11BB4EDD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FC7E-597B-4AE9-8494-202EEBCB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0E29-FD8C-426D-B2D4-D3C80590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930F-2519-4BD6-BFDA-8966C82E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5C95-BE56-45DF-955B-08D69464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F4B0-FC98-46DB-82D4-DED436DF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B0F4-165E-402F-AA3B-F7550718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3D0BEC-E28F-4B51-9F5E-24A72EAC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mailto:ioc@mnemozina.ru" TargetMode="External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zakaz@ars-edu.ru" TargetMode="External"/><Relationship Id="rId4" Type="http://schemas.openxmlformats.org/officeDocument/2006/relationships/hyperlink" Target="mailto:td@mnemozina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696323"/>
            <a:ext cx="6084168" cy="3627553"/>
          </a:xfrm>
        </p:spPr>
        <p:txBody>
          <a:bodyPr anchor="ctr">
            <a:noAutofit/>
          </a:bodyPr>
          <a:lstStyle/>
          <a:p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Подготовка к ОГЭ.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Средние линии</a:t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Презентация к учебнику </a:t>
            </a:r>
            <a:br>
              <a:rPr lang="ru-RU" sz="2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«Геометрия. 8 класс»</a:t>
            </a:r>
            <a:br>
              <a:rPr lang="ru-RU" sz="2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spc="-2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5-6, 7-9 и 10-11 классов.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Рисунок 4" descr="Заставка_Геомет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E186E5-10E4-A21E-2249-E4C7EB31A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18" y="1556792"/>
            <a:ext cx="3028482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3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9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В нашем учебнике геометрии 8-го класса средняя линия треугольника, средняя линия трапеции, теорема Фалеса и теорема о пропорциональных отрезках объединены в один модуль и  помещены в главу </a:t>
            </a:r>
            <a:r>
              <a:rPr lang="en-US" dirty="0"/>
              <a:t>I. </a:t>
            </a:r>
            <a:r>
              <a:rPr lang="ru-RU" dirty="0"/>
              <a:t>Четырёхугольники, относящейся к началу 8‑го класса.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E622D5-A802-27F7-B732-B906717CB1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757" y="2132856"/>
            <a:ext cx="8678486" cy="2333951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6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Теорема.</a:t>
            </a:r>
            <a:r>
              <a:rPr lang="ru-RU" b="1" dirty="0"/>
              <a:t> </a:t>
            </a:r>
            <a:r>
              <a:rPr lang="ru-RU" dirty="0"/>
              <a:t>Средняя линия треугольника параллельна одной из его сторон и равна её половине.</a:t>
            </a:r>
            <a:r>
              <a:rPr lang="ru-RU" dirty="0">
                <a:solidFill>
                  <a:srgbClr val="FF0000"/>
                </a:solidFill>
              </a:rPr>
              <a:t>	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26" y="3704917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200" dirty="0">
                <a:solidFill>
                  <a:srgbClr val="FF0000"/>
                </a:solidFill>
              </a:rPr>
              <a:t>Доказательство.</a:t>
            </a:r>
            <a:r>
              <a:rPr lang="ru-RU" sz="2200" b="1" dirty="0"/>
              <a:t> </a:t>
            </a:r>
            <a:r>
              <a:rPr lang="ru-RU" sz="2200" dirty="0"/>
              <a:t>Пусть </a:t>
            </a:r>
            <a:r>
              <a:rPr lang="en-US" sz="2200" i="1" dirty="0"/>
              <a:t>DE </a:t>
            </a:r>
            <a:r>
              <a:rPr lang="ru-RU" sz="2200" dirty="0"/>
              <a:t>– средняя линия треугольника </a:t>
            </a:r>
            <a:r>
              <a:rPr lang="en-US" sz="2200" i="1" dirty="0"/>
              <a:t>ABC. </a:t>
            </a:r>
            <a:r>
              <a:rPr lang="ru-RU" sz="2200" dirty="0"/>
              <a:t>Отложим на прямой </a:t>
            </a:r>
            <a:r>
              <a:rPr lang="en-US" sz="2200" i="1" dirty="0"/>
              <a:t>DE</a:t>
            </a:r>
            <a:r>
              <a:rPr lang="ru-RU" sz="2200" dirty="0"/>
              <a:t> отрезок </a:t>
            </a:r>
            <a:r>
              <a:rPr lang="en-US" sz="2200" i="1" dirty="0"/>
              <a:t>EF</a:t>
            </a:r>
            <a:r>
              <a:rPr lang="ru-RU" sz="2200" i="1" dirty="0"/>
              <a:t> = </a:t>
            </a:r>
            <a:r>
              <a:rPr lang="en-US" sz="2200" i="1" dirty="0"/>
              <a:t>DE</a:t>
            </a:r>
            <a:r>
              <a:rPr lang="ru-RU" sz="2200" dirty="0"/>
              <a:t> и соединим отрезком точки </a:t>
            </a:r>
            <a:r>
              <a:rPr lang="en-US" sz="2200" i="1" dirty="0"/>
              <a:t>B</a:t>
            </a:r>
            <a:r>
              <a:rPr lang="ru-RU" sz="2200" dirty="0"/>
              <a:t> и</a:t>
            </a:r>
            <a:r>
              <a:rPr lang="ru-RU" sz="2000" dirty="0"/>
              <a:t> </a:t>
            </a:r>
            <a:r>
              <a:rPr lang="en-US" sz="2200" i="1" dirty="0"/>
              <a:t>F</a:t>
            </a:r>
            <a:r>
              <a:rPr lang="ru-RU" sz="2200" dirty="0"/>
              <a:t>. Треугольники </a:t>
            </a:r>
            <a:r>
              <a:rPr lang="en-US" sz="2200" i="1" dirty="0"/>
              <a:t>ECD</a:t>
            </a:r>
            <a:r>
              <a:rPr lang="ru-RU" sz="2200" dirty="0"/>
              <a:t> и </a:t>
            </a:r>
            <a:r>
              <a:rPr lang="en-US" sz="2200" i="1" dirty="0"/>
              <a:t>EBF</a:t>
            </a:r>
            <a:r>
              <a:rPr lang="ru-RU" sz="2200" dirty="0"/>
              <a:t> равны по первому признаку равенства треугольников. Следовательно, </a:t>
            </a:r>
            <a:r>
              <a:rPr lang="en-US" sz="2200" i="1" dirty="0"/>
              <a:t>BF</a:t>
            </a:r>
            <a:r>
              <a:rPr lang="ru-RU" sz="2200" i="1" dirty="0"/>
              <a:t> = </a:t>
            </a:r>
            <a:r>
              <a:rPr lang="en-US" sz="2200" i="1" dirty="0"/>
              <a:t>CD = AD</a:t>
            </a:r>
            <a:r>
              <a:rPr lang="ru-RU" sz="2200" dirty="0"/>
              <a:t>. Так как угол 2 ра­вен углу 2’, то прямые </a:t>
            </a:r>
            <a:r>
              <a:rPr lang="en-US" sz="2200" i="1" dirty="0"/>
              <a:t>AC</a:t>
            </a:r>
            <a:r>
              <a:rPr lang="ru-RU" sz="2200" dirty="0"/>
              <a:t> и </a:t>
            </a:r>
            <a:r>
              <a:rPr lang="en-US" sz="2200" i="1" dirty="0"/>
              <a:t>BF</a:t>
            </a:r>
            <a:r>
              <a:rPr lang="en-US" sz="2200" dirty="0"/>
              <a:t> </a:t>
            </a:r>
            <a:r>
              <a:rPr lang="ru-RU" sz="2200" dirty="0"/>
              <a:t> параллельны. Таким образом, стороны </a:t>
            </a:r>
            <a:r>
              <a:rPr lang="en-US" sz="2200" i="1" dirty="0"/>
              <a:t>AD </a:t>
            </a:r>
            <a:r>
              <a:rPr lang="ru-RU" sz="2200" dirty="0"/>
              <a:t>и </a:t>
            </a:r>
            <a:r>
              <a:rPr lang="en-US" sz="2200" i="1" dirty="0"/>
              <a:t>BF </a:t>
            </a:r>
            <a:r>
              <a:rPr lang="ru-RU" sz="2200" dirty="0"/>
              <a:t>четырёхугольника </a:t>
            </a:r>
            <a:r>
              <a:rPr lang="en-US" sz="2200" i="1" dirty="0"/>
              <a:t>ABFD </a:t>
            </a:r>
            <a:r>
              <a:rPr lang="ru-RU" sz="2200" dirty="0"/>
              <a:t>равны и параллельны. Следовательно, этот четырёхугольник – параллелограмм. Значит, стороны </a:t>
            </a:r>
            <a:r>
              <a:rPr lang="ru-RU" sz="2200" i="1" dirty="0"/>
              <a:t>АВ</a:t>
            </a:r>
            <a:r>
              <a:rPr lang="ru-RU" sz="2200" dirty="0"/>
              <a:t> и </a:t>
            </a:r>
            <a:r>
              <a:rPr lang="en-US" sz="2200" i="1" dirty="0"/>
              <a:t>DF </a:t>
            </a:r>
            <a:r>
              <a:rPr lang="ru-RU" sz="2200" dirty="0"/>
              <a:t>равны и</a:t>
            </a:r>
            <a:r>
              <a:rPr lang="ru-RU" sz="2000" dirty="0"/>
              <a:t> </a:t>
            </a:r>
            <a:r>
              <a:rPr lang="ru-RU" sz="2200" dirty="0"/>
              <a:t>параллельны. Средняя линия </a:t>
            </a:r>
            <a:r>
              <a:rPr lang="en-US" sz="2200" i="1" dirty="0"/>
              <a:t>DE</a:t>
            </a:r>
            <a:r>
              <a:rPr lang="ru-RU" sz="2200" dirty="0"/>
              <a:t> равна половине стороны </a:t>
            </a:r>
            <a:r>
              <a:rPr lang="en-US" sz="2200" i="1" dirty="0"/>
              <a:t>DF</a:t>
            </a:r>
            <a:r>
              <a:rPr lang="ru-RU" sz="2200" dirty="0"/>
              <a:t> и, следовательно, параллельна стороне </a:t>
            </a:r>
            <a:r>
              <a:rPr lang="en-US" sz="2200" i="1" dirty="0"/>
              <a:t>AB </a:t>
            </a:r>
            <a:r>
              <a:rPr lang="ru-RU" sz="2200" dirty="0"/>
              <a:t>и равна её половине.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15181C-A22F-215E-A783-251E5D670E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817037"/>
            <a:ext cx="3528392" cy="2948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301D1F-0FE9-0159-0490-AD80F95471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0656" y="817037"/>
            <a:ext cx="4375385" cy="2871844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Следствие.</a:t>
            </a:r>
            <a:r>
              <a:rPr lang="ru-RU" dirty="0"/>
              <a:t> Если прямая проходит через середину одной стороны треугольника и параллельна другой его стороне, то она проходит через середину третьей стороны этого треугольника. 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6" y="450912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Доказательство.</a:t>
            </a:r>
            <a:r>
              <a:rPr lang="ru-RU" dirty="0"/>
              <a:t> Пусть прямая проходит через середину </a:t>
            </a:r>
            <a:r>
              <a:rPr lang="en-US" i="1" dirty="0"/>
              <a:t>D </a:t>
            </a:r>
            <a:r>
              <a:rPr lang="ru-RU" dirty="0"/>
              <a:t>стороны </a:t>
            </a:r>
            <a:r>
              <a:rPr lang="en-US" i="1" dirty="0"/>
              <a:t>AC </a:t>
            </a:r>
            <a:r>
              <a:rPr lang="ru-RU" dirty="0"/>
              <a:t>и параллельна стороне </a:t>
            </a:r>
            <a:r>
              <a:rPr lang="en-US" i="1" dirty="0"/>
              <a:t>AB </a:t>
            </a:r>
            <a:r>
              <a:rPr lang="ru-RU" dirty="0"/>
              <a:t>треугольника </a:t>
            </a:r>
            <a:r>
              <a:rPr lang="en-US" i="1" dirty="0"/>
              <a:t>ABC</a:t>
            </a:r>
            <a:r>
              <a:rPr lang="ru-RU" dirty="0"/>
              <a:t>. Так как средняя линия </a:t>
            </a:r>
            <a:r>
              <a:rPr lang="en-US" i="1" dirty="0"/>
              <a:t>DE </a:t>
            </a:r>
            <a:r>
              <a:rPr lang="ru-RU" dirty="0"/>
              <a:t>также параллельна стороне </a:t>
            </a:r>
            <a:r>
              <a:rPr lang="en-US" i="1" dirty="0"/>
              <a:t>AB</a:t>
            </a:r>
            <a:r>
              <a:rPr lang="ru-RU" dirty="0"/>
              <a:t>, то она должна лежать на данной прямой. Следовательно, середина </a:t>
            </a:r>
            <a:r>
              <a:rPr lang="en-US" i="1" dirty="0"/>
              <a:t>E </a:t>
            </a:r>
            <a:r>
              <a:rPr lang="ru-RU" dirty="0"/>
              <a:t>стороны </a:t>
            </a:r>
            <a:r>
              <a:rPr lang="en-US" i="1" dirty="0"/>
              <a:t>BC </a:t>
            </a:r>
            <a:r>
              <a:rPr lang="ru-RU" dirty="0"/>
              <a:t>принадлежит этой прямой.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68C73F-88DF-47FE-B719-E143019FB1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207" y="1277449"/>
            <a:ext cx="3751977" cy="3078327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1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</a:rPr>
              <a:t>Иллюстрация </a:t>
            </a:r>
            <a:r>
              <a:rPr lang="ru-RU" sz="2800" dirty="0">
                <a:solidFill>
                  <a:srgbClr val="FF0000"/>
                </a:solidFill>
              </a:rPr>
              <a:t>в программе </a:t>
            </a:r>
            <a:r>
              <a:rPr lang="en-US" sz="2800" dirty="0">
                <a:solidFill>
                  <a:srgbClr val="FF0000"/>
                </a:solidFill>
              </a:rPr>
              <a:t>GeoGebra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89574D-2242-5547-663E-8802D6E93D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484784"/>
            <a:ext cx="3705742" cy="3181794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7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-36512" y="781286"/>
            <a:ext cx="9028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1. Проведите средние линии треугольника </a:t>
            </a:r>
            <a:r>
              <a:rPr lang="en-US" i="1" dirty="0"/>
              <a:t>ABC</a:t>
            </a:r>
            <a:r>
              <a:rPr lang="ru-RU" dirty="0"/>
              <a:t>, изображенного на рисунке.</a:t>
            </a:r>
          </a:p>
        </p:txBody>
      </p:sp>
      <p:pic>
        <p:nvPicPr>
          <p:cNvPr id="24372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67407"/>
            <a:ext cx="2960855" cy="292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1954496-7486-4DEB-B9DD-9060B6D97BAF}"/>
              </a:ext>
            </a:extLst>
          </p:cNvPr>
          <p:cNvGrpSpPr/>
          <p:nvPr/>
        </p:nvGrpSpPr>
        <p:grpSpPr>
          <a:xfrm>
            <a:off x="251520" y="1934881"/>
            <a:ext cx="5653570" cy="3107912"/>
            <a:chOff x="251520" y="1934881"/>
            <a:chExt cx="5653570" cy="310791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3A122F1-6411-4A3C-8430-DFCBC3E7A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9792" y="1934881"/>
              <a:ext cx="3205298" cy="307829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9654F5-14A1-4EAF-89E6-8CCEC8110999}"/>
                </a:ext>
              </a:extLst>
            </p:cNvPr>
            <p:cNvSpPr txBox="1"/>
            <p:nvPr/>
          </p:nvSpPr>
          <p:spPr>
            <a:xfrm>
              <a:off x="251520" y="4581128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</a:t>
              </a:r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807D569A-C651-0E52-0BB2-FA9D46F33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5465" y="738644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2. Изобразите треугольник, середины сторон которого отмечены на рисунке.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255275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F98723D-06F7-4605-8EC8-340BEAE1CE88}"/>
              </a:ext>
            </a:extLst>
          </p:cNvPr>
          <p:cNvGrpSpPr/>
          <p:nvPr/>
        </p:nvGrpSpPr>
        <p:grpSpPr>
          <a:xfrm>
            <a:off x="1021717" y="1916832"/>
            <a:ext cx="4518865" cy="3329136"/>
            <a:chOff x="1021717" y="1916832"/>
            <a:chExt cx="4518865" cy="3329136"/>
          </a:xfrm>
        </p:grpSpPr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8628F011-CBA2-455E-8A26-F94EA3B04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717" y="4784303"/>
              <a:ext cx="2209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Ответ:</a:t>
              </a:r>
              <a:endParaRPr lang="ru-RU" dirty="0"/>
            </a:p>
          </p:txBody>
        </p:sp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DB9747F7-8A52-46BD-8838-F28C5F148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916832"/>
              <a:ext cx="2552758" cy="252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6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3115861" cy="267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042" y="56411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. На рисунке изображена вершина и средняя линия треугольника. Изобразите сам треугольник.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2162A38-C995-45C9-AF75-7B8E6DEDBBD7}"/>
              </a:ext>
            </a:extLst>
          </p:cNvPr>
          <p:cNvGrpSpPr/>
          <p:nvPr/>
        </p:nvGrpSpPr>
        <p:grpSpPr>
          <a:xfrm>
            <a:off x="1210071" y="1687661"/>
            <a:ext cx="5158039" cy="3113915"/>
            <a:chOff x="1210071" y="1687661"/>
            <a:chExt cx="5158039" cy="3113915"/>
          </a:xfrm>
        </p:grpSpPr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BCBA58ED-DDF8-43B9-8B92-EB2E61E6F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0071" y="4339911"/>
              <a:ext cx="2209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rgbClr val="FF0000"/>
                  </a:solidFill>
                </a:rPr>
                <a:t>Ответ: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59BAF6B-96B7-45E8-911F-2D4937DCA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5" y="1687661"/>
              <a:ext cx="3092255" cy="265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-36512" y="781286"/>
            <a:ext cx="902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4. Найдите длину отрезка </a:t>
            </a:r>
            <a:r>
              <a:rPr lang="en-US" i="1" dirty="0"/>
              <a:t>DE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Стороны клеток равны 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897D35-5F0D-BC0A-1796-437927FE3D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4053" y="1995287"/>
            <a:ext cx="3867690" cy="285789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593728E-F961-2BFC-A888-526E043F09A5}"/>
              </a:ext>
            </a:extLst>
          </p:cNvPr>
          <p:cNvGrpSpPr/>
          <p:nvPr/>
        </p:nvGrpSpPr>
        <p:grpSpPr>
          <a:xfrm>
            <a:off x="2372608" y="1968111"/>
            <a:ext cx="3791479" cy="3877770"/>
            <a:chOff x="2372608" y="1968111"/>
            <a:chExt cx="3791479" cy="3877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9654F5-14A1-4EAF-89E6-8CCEC8110999}"/>
                </a:ext>
              </a:extLst>
            </p:cNvPr>
            <p:cNvSpPr txBox="1"/>
            <p:nvPr/>
          </p:nvSpPr>
          <p:spPr>
            <a:xfrm>
              <a:off x="2594781" y="5384216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 3.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B87B7B7-2221-ACC4-3CB4-595248E50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2608" y="1968111"/>
              <a:ext cx="3791479" cy="2848373"/>
            </a:xfrm>
            <a:prstGeom prst="rect">
              <a:avLst/>
            </a:prstGeom>
          </p:spPr>
        </p:pic>
      </p:grp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042" y="30275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5. Стороны треугольника равны 8 см, 10 см и 12 см. Найдите стороны треугольника, вершинами которого являются середины сторон данного треугольника.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700808"/>
            <a:ext cx="3096344" cy="3103656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09164F92-A8BB-4D3E-BF7E-936769FD7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181294"/>
            <a:ext cx="8108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>
                <a:cs typeface="Times New Roman" charset="0"/>
              </a:rPr>
              <a:t>4 см, 5 см и 6 см.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32656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6. Стороны треугольника </a:t>
            </a:r>
            <a:r>
              <a:rPr lang="en-US" i="1" dirty="0">
                <a:cs typeface="Times New Roman" charset="0"/>
              </a:rPr>
              <a:t>DEF </a:t>
            </a:r>
            <a:r>
              <a:rPr lang="ru-RU" dirty="0">
                <a:cs typeface="Times New Roman" charset="0"/>
              </a:rPr>
              <a:t>равны 2 см, 3 см и 4 см. Его вершины являются серединами сторон </a:t>
            </a:r>
            <a:r>
              <a:rPr lang="ru-RU" dirty="0"/>
              <a:t>второго</a:t>
            </a:r>
            <a:r>
              <a:rPr lang="ru-RU" dirty="0">
                <a:cs typeface="Times New Roman" charset="0"/>
              </a:rPr>
              <a:t> треугольника</a:t>
            </a:r>
            <a:r>
              <a:rPr lang="en-US" dirty="0">
                <a:cs typeface="Times New Roman" charset="0"/>
              </a:rPr>
              <a:t> </a:t>
            </a:r>
            <a:r>
              <a:rPr lang="en-US" i="1" dirty="0">
                <a:cs typeface="Times New Roman" charset="0"/>
              </a:rPr>
              <a:t>ABC</a:t>
            </a:r>
            <a:r>
              <a:rPr lang="ru-RU" dirty="0">
                <a:cs typeface="Times New Roman" charset="0"/>
              </a:rPr>
              <a:t>. Найдите периметр </a:t>
            </a:r>
            <a:r>
              <a:rPr lang="ru-RU" dirty="0"/>
              <a:t>второго </a:t>
            </a:r>
            <a:r>
              <a:rPr lang="ru-RU" dirty="0">
                <a:cs typeface="Times New Roman" charset="0"/>
              </a:rPr>
              <a:t>треугольник</a:t>
            </a:r>
            <a:r>
              <a:rPr lang="ru-RU" dirty="0"/>
              <a:t>а</a:t>
            </a:r>
            <a:r>
              <a:rPr lang="ru-RU" dirty="0">
                <a:cs typeface="Times New Roman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660638"/>
            <a:ext cx="3528392" cy="3536724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4C8745D-4989-45C2-A313-580EB6FE1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517232"/>
            <a:ext cx="8108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/>
              <a:t>1</a:t>
            </a:r>
            <a:r>
              <a:rPr lang="ru-RU" dirty="0">
                <a:cs typeface="Times New Roman" charset="0"/>
              </a:rPr>
              <a:t>8 см.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990" y="523875"/>
            <a:ext cx="6843917" cy="621749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58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09" y="44385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7. Какую часть площади данного треугольника составляет площадь треугольника, отсекаемого его средней линией?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656373"/>
            <a:ext cx="3528392" cy="3545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F29FBA93-7A26-4B10-BFDE-E70925061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584" y="5438738"/>
                <a:ext cx="6408712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9FBA93-7A26-4B10-BFDE-E70925061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5438738"/>
                <a:ext cx="6408712" cy="613886"/>
              </a:xfrm>
              <a:prstGeom prst="rect">
                <a:avLst/>
              </a:prstGeom>
              <a:blipFill>
                <a:blip r:embed="rId4" cstate="print"/>
                <a:stretch>
                  <a:fillRect l="-1522"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885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8. Докажите, что середины сторон четырёхугольника являются вершинами параллелограмма. Найдите площадь этого параллелограмма, если площадь исходного четырёхугольника равна 1.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657011"/>
            <a:ext cx="4077271" cy="3543978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58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11990"/>
            <a:ext cx="8991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  <a:cs typeface="Times New Roman" charset="0"/>
              </a:rPr>
              <a:t>	Решение. </a:t>
            </a:r>
            <a:r>
              <a:rPr lang="ru-RU" dirty="0">
                <a:cs typeface="Times New Roman" charset="0"/>
              </a:rPr>
              <a:t>Пусть </a:t>
            </a:r>
            <a:r>
              <a:rPr lang="en-US" i="1" dirty="0">
                <a:cs typeface="Times New Roman" charset="0"/>
              </a:rPr>
              <a:t>E</a:t>
            </a:r>
            <a:r>
              <a:rPr lang="en-US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F</a:t>
            </a:r>
            <a:r>
              <a:rPr lang="en-US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G</a:t>
            </a:r>
            <a:r>
              <a:rPr lang="en-US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H</a:t>
            </a:r>
            <a:r>
              <a:rPr lang="en-US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– середины соответствующих сторон четырёхугольника </a:t>
            </a:r>
            <a:r>
              <a:rPr lang="en-US" i="1" dirty="0">
                <a:cs typeface="Times New Roman" charset="0"/>
              </a:rPr>
              <a:t>ABCD</a:t>
            </a:r>
            <a:r>
              <a:rPr lang="ru-RU" dirty="0">
                <a:cs typeface="Times New Roman" charset="0"/>
              </a:rPr>
              <a:t>. </a:t>
            </a:r>
            <a:r>
              <a:rPr lang="ru-RU" sz="2400" dirty="0">
                <a:cs typeface="Times New Roman" charset="0"/>
              </a:rPr>
              <a:t>Проведем диагонали </a:t>
            </a:r>
            <a:r>
              <a:rPr lang="en-US" sz="2400" i="1" dirty="0">
                <a:cs typeface="Times New Roman" charset="0"/>
              </a:rPr>
              <a:t>AC </a:t>
            </a:r>
            <a:r>
              <a:rPr lang="ru-RU" sz="2400" dirty="0">
                <a:cs typeface="Times New Roman" charset="0"/>
              </a:rPr>
              <a:t>и </a:t>
            </a:r>
            <a:r>
              <a:rPr lang="en-US" sz="2400" i="1" dirty="0">
                <a:cs typeface="Times New Roman" charset="0"/>
              </a:rPr>
              <a:t>BD</a:t>
            </a:r>
            <a:r>
              <a:rPr lang="ru-RU" sz="2400" dirty="0">
                <a:cs typeface="Times New Roman" charset="0"/>
              </a:rPr>
              <a:t>. Отрезок </a:t>
            </a:r>
            <a:r>
              <a:rPr lang="en-US" sz="2400" i="1" dirty="0">
                <a:cs typeface="Times New Roman" charset="0"/>
              </a:rPr>
              <a:t>EF</a:t>
            </a:r>
            <a:r>
              <a:rPr lang="ru-RU" sz="2400" dirty="0">
                <a:cs typeface="Times New Roman" charset="0"/>
              </a:rPr>
              <a:t> является средней линией треугольника </a:t>
            </a:r>
            <a:r>
              <a:rPr lang="en-US" sz="2400" i="1" dirty="0">
                <a:cs typeface="Times New Roman" charset="0"/>
              </a:rPr>
              <a:t>ABC</a:t>
            </a:r>
            <a:r>
              <a:rPr lang="ru-RU" sz="2400" dirty="0">
                <a:cs typeface="Times New Roman" charset="0"/>
              </a:rPr>
              <a:t>. Следовательно, он параллелен диагонали </a:t>
            </a:r>
            <a:r>
              <a:rPr lang="en-US" sz="2400" i="1" dirty="0">
                <a:cs typeface="Times New Roman" charset="0"/>
              </a:rPr>
              <a:t>AC </a:t>
            </a:r>
            <a:r>
              <a:rPr lang="ru-RU" sz="2400" dirty="0">
                <a:cs typeface="Times New Roman" charset="0"/>
              </a:rPr>
              <a:t>и равен её половине. Отрезок </a:t>
            </a:r>
            <a:r>
              <a:rPr lang="en-US" sz="2400" i="1" dirty="0">
                <a:cs typeface="Times New Roman" charset="0"/>
              </a:rPr>
              <a:t>HG </a:t>
            </a:r>
            <a:r>
              <a:rPr lang="ru-RU" sz="2400" dirty="0">
                <a:cs typeface="Times New Roman" charset="0"/>
              </a:rPr>
              <a:t>также параллелен диагонали </a:t>
            </a:r>
            <a:r>
              <a:rPr lang="en-US" sz="2400" i="1" dirty="0">
                <a:cs typeface="Times New Roman" charset="0"/>
              </a:rPr>
              <a:t>AC </a:t>
            </a:r>
            <a:r>
              <a:rPr lang="ru-RU" sz="2400" dirty="0">
                <a:cs typeface="Times New Roman" charset="0"/>
              </a:rPr>
              <a:t>и равен её половине. Следовательно, стороны </a:t>
            </a:r>
            <a:r>
              <a:rPr lang="en-US" sz="2400" i="1" dirty="0">
                <a:cs typeface="Times New Roman" charset="0"/>
              </a:rPr>
              <a:t>EF </a:t>
            </a:r>
            <a:r>
              <a:rPr lang="ru-RU" sz="2400" dirty="0">
                <a:cs typeface="Times New Roman" charset="0"/>
              </a:rPr>
              <a:t>и </a:t>
            </a:r>
            <a:r>
              <a:rPr lang="en-US" sz="2400" i="1" dirty="0">
                <a:cs typeface="Times New Roman" charset="0"/>
              </a:rPr>
              <a:t>HG </a:t>
            </a:r>
            <a:r>
              <a:rPr lang="ru-RU" sz="2400" dirty="0">
                <a:cs typeface="Times New Roman" charset="0"/>
              </a:rPr>
              <a:t>четырёхугольника </a:t>
            </a:r>
            <a:r>
              <a:rPr lang="en-US" sz="2400" i="1" dirty="0">
                <a:cs typeface="Times New Roman" charset="0"/>
              </a:rPr>
              <a:t>EFGH </a:t>
            </a:r>
            <a:r>
              <a:rPr lang="ru-RU" sz="2400" dirty="0">
                <a:cs typeface="Times New Roman" charset="0"/>
              </a:rPr>
              <a:t>равны и параллельны.    Значит, этот четырёхугольник – параллелограмм. Его площадь равна половине площади четырёхугольника </a:t>
            </a:r>
            <a:r>
              <a:rPr lang="en-US" sz="2400" i="1" dirty="0">
                <a:cs typeface="Times New Roman" charset="0"/>
              </a:rPr>
              <a:t>ABCD</a:t>
            </a:r>
            <a:r>
              <a:rPr lang="en-US" sz="2400" dirty="0">
                <a:cs typeface="Times New Roman" charset="0"/>
              </a:rPr>
              <a:t>.</a:t>
            </a:r>
            <a:endParaRPr lang="ru-RU" dirty="0">
              <a:cs typeface="Times New Roman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0918" y="3395045"/>
            <a:ext cx="3609763" cy="3172994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08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886" y="88176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	</a:t>
            </a:r>
            <a:r>
              <a:rPr lang="ru-RU" dirty="0"/>
              <a:t>9. Докажите, что отрезки, соединяющие середины противоположных сторон четырёхугольника, делят друг друга пополам.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412946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8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350" y="116632"/>
            <a:ext cx="9164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>
                <a:cs typeface="Times New Roman" charset="0"/>
              </a:rPr>
              <a:t>Четырёхугольник </a:t>
            </a:r>
            <a:r>
              <a:rPr lang="en-US" i="1" dirty="0">
                <a:cs typeface="Times New Roman" charset="0"/>
              </a:rPr>
              <a:t>EFGH </a:t>
            </a:r>
            <a:r>
              <a:rPr lang="ru-RU" dirty="0">
                <a:cs typeface="Times New Roman" charset="0"/>
              </a:rPr>
              <a:t>является параллелограммом. Следовательно, его диагонали делятся в точке пересечения пополам.</a:t>
            </a:r>
            <a:endParaRPr lang="en-US" dirty="0">
              <a:cs typeface="Times New Roman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47893"/>
            <a:ext cx="41336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36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350" y="188640"/>
            <a:ext cx="8991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10</a:t>
            </a:r>
            <a:r>
              <a:rPr lang="ru-RU" dirty="0">
                <a:cs typeface="Times New Roman" charset="0"/>
              </a:rPr>
              <a:t>. Докажите, что середины сторон прямоугольника являются вершинами ромба. </a:t>
            </a:r>
            <a:endParaRPr lang="en-US" dirty="0">
              <a:cs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62" y="1384320"/>
            <a:ext cx="336967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06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8" name="Text Box 8"/>
          <p:cNvSpPr txBox="1">
            <a:spLocks noChangeArrowheads="1"/>
          </p:cNvSpPr>
          <p:nvPr/>
        </p:nvSpPr>
        <p:spPr bwMode="auto">
          <a:xfrm>
            <a:off x="152400" y="116632"/>
            <a:ext cx="88392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Решение. </a:t>
            </a:r>
            <a:r>
              <a:rPr lang="ru-RU" dirty="0"/>
              <a:t>Пусть </a:t>
            </a:r>
            <a:r>
              <a:rPr lang="en-US" i="1" dirty="0"/>
              <a:t>ABCD </a:t>
            </a:r>
            <a:r>
              <a:rPr lang="ru-RU" dirty="0"/>
              <a:t>– прямоугольник,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ru-RU" dirty="0"/>
              <a:t>– середины соответствующих сторон. Проведем диагонали </a:t>
            </a:r>
            <a:r>
              <a:rPr lang="en-US" i="1" dirty="0"/>
              <a:t>AC </a:t>
            </a:r>
            <a:r>
              <a:rPr lang="ru-RU" dirty="0"/>
              <a:t>и </a:t>
            </a:r>
            <a:r>
              <a:rPr lang="en-US" i="1" dirty="0"/>
              <a:t>BD</a:t>
            </a:r>
            <a:r>
              <a:rPr lang="en-US" dirty="0"/>
              <a:t>.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35841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0670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0670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0" y="3573016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Отрезок </a:t>
            </a:r>
            <a:r>
              <a:rPr lang="en-US" i="1" dirty="0"/>
              <a:t>EF</a:t>
            </a:r>
            <a:r>
              <a:rPr lang="ru-RU" dirty="0"/>
              <a:t> является средней линией треугольника </a:t>
            </a:r>
            <a:r>
              <a:rPr lang="en-US" i="1" dirty="0"/>
              <a:t>ABC</a:t>
            </a:r>
            <a:r>
              <a:rPr lang="ru-RU" dirty="0"/>
              <a:t>, следовательно, он равен половине диагонали </a:t>
            </a:r>
            <a:r>
              <a:rPr lang="en-US" i="1" dirty="0"/>
              <a:t>AC</a:t>
            </a:r>
            <a:r>
              <a:rPr lang="en-US" dirty="0"/>
              <a:t>. </a:t>
            </a:r>
            <a:r>
              <a:rPr lang="ru-RU" dirty="0"/>
              <a:t>Аналогично, остальные стороны четырехугольника </a:t>
            </a:r>
            <a:r>
              <a:rPr lang="en-US" i="1" dirty="0"/>
              <a:t>EFGH </a:t>
            </a:r>
            <a:r>
              <a:rPr lang="ru-RU" dirty="0"/>
              <a:t>равны половинам соответствующих диагоналей. Так как диагонали прямоугольника равны, то равны и стороны</a:t>
            </a:r>
            <a:r>
              <a:rPr lang="en-US" dirty="0"/>
              <a:t> </a:t>
            </a:r>
            <a:r>
              <a:rPr lang="ru-RU" dirty="0"/>
              <a:t>этого четырехугольника, т.е. он является ромбом.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54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223" y="680829"/>
            <a:ext cx="882134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11</a:t>
            </a:r>
            <a:r>
              <a:rPr lang="ru-RU" dirty="0">
                <a:cs typeface="Times New Roman" charset="0"/>
              </a:rPr>
              <a:t>. Докажите, что середины сторон ромба являются вершинами прямоугольника.</a:t>
            </a:r>
            <a:endParaRPr lang="en-US" dirty="0">
              <a:cs typeface="Times New Roman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39" y="1628800"/>
            <a:ext cx="3560068" cy="217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44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152400" y="116632"/>
            <a:ext cx="8839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 </a:t>
            </a:r>
            <a:r>
              <a:rPr lang="ru-RU" dirty="0"/>
              <a:t>Пусть </a:t>
            </a:r>
            <a:r>
              <a:rPr lang="en-US" i="1" dirty="0"/>
              <a:t>ABCD </a:t>
            </a:r>
            <a:r>
              <a:rPr lang="ru-RU" dirty="0"/>
              <a:t>– ромб,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ru-RU" dirty="0"/>
              <a:t>– середины соответствующих сторон. Проведем диагонали </a:t>
            </a:r>
            <a:r>
              <a:rPr lang="en-US" i="1" dirty="0"/>
              <a:t>AC </a:t>
            </a:r>
            <a:r>
              <a:rPr lang="ru-RU" dirty="0"/>
              <a:t>и </a:t>
            </a:r>
            <a:r>
              <a:rPr lang="en-US" i="1" dirty="0"/>
              <a:t>BD</a:t>
            </a:r>
            <a:r>
              <a:rPr lang="en-US" dirty="0"/>
              <a:t>.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0" y="3349820"/>
            <a:ext cx="9067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Отрезок </a:t>
            </a:r>
            <a:r>
              <a:rPr lang="en-US" i="1" dirty="0"/>
              <a:t>EF</a:t>
            </a:r>
            <a:r>
              <a:rPr lang="ru-RU" dirty="0"/>
              <a:t> является средней линией треугольника </a:t>
            </a:r>
            <a:r>
              <a:rPr lang="en-US" i="1" dirty="0"/>
              <a:t>ABC</a:t>
            </a:r>
            <a:r>
              <a:rPr lang="ru-RU" dirty="0"/>
              <a:t>, следовательно, он параллелен диагонали </a:t>
            </a:r>
            <a:r>
              <a:rPr lang="en-US" i="1" dirty="0"/>
              <a:t>AC</a:t>
            </a:r>
            <a:r>
              <a:rPr lang="en-US" dirty="0"/>
              <a:t>. </a:t>
            </a:r>
            <a:r>
              <a:rPr lang="ru-RU" dirty="0"/>
              <a:t>Аналогично, остальные стороны четырехугольника </a:t>
            </a:r>
            <a:r>
              <a:rPr lang="en-US" i="1" dirty="0"/>
              <a:t>EFGH </a:t>
            </a:r>
            <a:r>
              <a:rPr lang="ru-RU" dirty="0"/>
              <a:t>параллельны соответствующим диагоналям. Так как диагонали ромба перпендикулярны, то перпендикулярны и соседние стороны</a:t>
            </a:r>
            <a:r>
              <a:rPr lang="en-US" dirty="0"/>
              <a:t> </a:t>
            </a:r>
            <a:r>
              <a:rPr lang="ru-RU" dirty="0"/>
              <a:t>этого четырехугольника, т.е. он является прямоугольником.</a:t>
            </a:r>
          </a:p>
        </p:txBody>
      </p:sp>
      <p:pic>
        <p:nvPicPr>
          <p:cNvPr id="3932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280035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32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29576"/>
            <a:ext cx="3696816" cy="225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26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82940"/>
            <a:ext cx="91646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1</a:t>
            </a:r>
            <a:r>
              <a:rPr lang="en-US" dirty="0">
                <a:cs typeface="Times New Roman" charset="0"/>
              </a:rPr>
              <a:t>2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Отрезки, соединяющие середины противоположных сторон выпуклого четырёхугольника </a:t>
            </a:r>
            <a:r>
              <a:rPr lang="en-US" i="1" dirty="0"/>
              <a:t>ABCD</a:t>
            </a:r>
            <a:r>
              <a:rPr lang="ru-RU" dirty="0"/>
              <a:t>, взаимно перпендикулярны и равны 2 и 7. Найдите площадь четырёхугольника</a:t>
            </a:r>
            <a:r>
              <a:rPr lang="en-US" dirty="0"/>
              <a:t> </a:t>
            </a:r>
            <a:r>
              <a:rPr lang="en-US" i="1" dirty="0"/>
              <a:t>ABCD</a:t>
            </a:r>
            <a:r>
              <a:rPr lang="ru-RU" dirty="0"/>
              <a:t>.</a:t>
            </a:r>
            <a:endParaRPr lang="en-US" dirty="0">
              <a:cs typeface="Times New Roman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12876"/>
            <a:ext cx="487700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6096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Подготовка к ОГЭ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64704"/>
            <a:ext cx="9144000" cy="530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	</a:t>
            </a:r>
            <a:r>
              <a:rPr lang="ru-RU" sz="2200" dirty="0"/>
              <a:t>Проблема с подготовкой к ОГЭ по геометрии заключается в том, что, с одной стороны, старые учебники геометрии были написаны до</a:t>
            </a:r>
            <a:r>
              <a:rPr lang="ru-RU" sz="2000" dirty="0"/>
              <a:t> </a:t>
            </a:r>
            <a:r>
              <a:rPr lang="ru-RU" sz="2200" dirty="0"/>
              <a:t>введения ОГЭ и не были рассчитаны на подготовку к ОГЭ, с другой стороны, разработчики заданий ОГЭ не ориентируются на учебники геометрии, а составляют задания по своему усмотрению.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2200" dirty="0"/>
              <a:t>	Выход из этого положения состоит в том, чтобы при обучении геометрии мы ориентировались не только на прохождение учебника геометрии, но и на получение результатов обучения, подготовку к ОГЭ.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2200" dirty="0"/>
              <a:t>	Для этого учебники должны иметь модульную структуру, объединяющую в один модуль близкие по содержанию темы со своими результатами обучения.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2200" dirty="0"/>
              <a:t>	Сами модули должны располагаться от простого к сложному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2200" dirty="0"/>
              <a:t>	Здесь мы рассмотрим теоремы и задачи, связанные со средними линиями треугольника и трапеции, теоремами Фалеса и</a:t>
            </a:r>
            <a:r>
              <a:rPr lang="ru-RU" sz="2000" dirty="0"/>
              <a:t> </a:t>
            </a:r>
            <a:r>
              <a:rPr lang="ru-RU" sz="2200" dirty="0"/>
              <a:t>о</a:t>
            </a:r>
            <a:r>
              <a:rPr lang="ru-RU" sz="2000" dirty="0"/>
              <a:t> </a:t>
            </a:r>
            <a:r>
              <a:rPr lang="ru-RU" sz="2200" dirty="0"/>
              <a:t>пропорциональных отрезках.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82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1953" y="295563"/>
            <a:ext cx="9164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>
                <a:cs typeface="Times New Roman" charset="0"/>
              </a:rPr>
              <a:t>Четырёхугольник </a:t>
            </a:r>
            <a:r>
              <a:rPr lang="en-US" i="1" dirty="0">
                <a:cs typeface="Times New Roman" charset="0"/>
              </a:rPr>
              <a:t>EHFG </a:t>
            </a:r>
            <a:r>
              <a:rPr lang="ru-RU" dirty="0">
                <a:cs typeface="Times New Roman" charset="0"/>
              </a:rPr>
              <a:t>является ромбом. Его площадь равна 7. Она равна половине площади четырёхугольника </a:t>
            </a:r>
            <a:r>
              <a:rPr lang="en-US" i="1" dirty="0">
                <a:cs typeface="Times New Roman" charset="0"/>
              </a:rPr>
              <a:t>ABCD</a:t>
            </a:r>
            <a:r>
              <a:rPr lang="ru-RU" i="1" dirty="0">
                <a:cs typeface="Times New Roman" charset="0"/>
              </a:rPr>
              <a:t>. </a:t>
            </a:r>
            <a:r>
              <a:rPr lang="ru-RU" dirty="0">
                <a:cs typeface="Times New Roman" charset="0"/>
              </a:rPr>
              <a:t>Следовательно, площадь четырёхугольника </a:t>
            </a:r>
            <a:r>
              <a:rPr lang="en-US" i="1" dirty="0">
                <a:cs typeface="Times New Roman" charset="0"/>
              </a:rPr>
              <a:t>ABCD </a:t>
            </a:r>
            <a:r>
              <a:rPr lang="ru-RU" dirty="0">
                <a:cs typeface="Times New Roman" charset="0"/>
              </a:rPr>
              <a:t>равна 14.</a:t>
            </a:r>
            <a:r>
              <a:rPr lang="ru-RU" i="1" dirty="0">
                <a:cs typeface="Times New Roman" charset="0"/>
              </a:rPr>
              <a:t> </a:t>
            </a:r>
            <a:endParaRPr lang="en-US" dirty="0">
              <a:cs typeface="Times New Roman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95" y="2024844"/>
            <a:ext cx="521261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47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-20602" y="188640"/>
            <a:ext cx="916460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13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Отрезки, соединяющие середины противоположных сторон выпуклого четырёхугольника</a:t>
            </a:r>
            <a:r>
              <a:rPr lang="en-US" dirty="0"/>
              <a:t> </a:t>
            </a:r>
            <a:r>
              <a:rPr lang="en-US" i="1" dirty="0"/>
              <a:t>ABCD</a:t>
            </a:r>
            <a:r>
              <a:rPr lang="ru-RU" dirty="0"/>
              <a:t>, равны между собой. Найдите площадь четырёхугольника, если его диагонали равны 8 и 12.</a:t>
            </a:r>
            <a:endParaRPr lang="en-US" dirty="0">
              <a:cs typeface="Times New Roman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628800"/>
            <a:ext cx="392878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75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350" y="125531"/>
            <a:ext cx="916460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>
                <a:cs typeface="Times New Roman" charset="0"/>
              </a:rPr>
              <a:t>Четырёхугольник </a:t>
            </a:r>
            <a:r>
              <a:rPr lang="en-US" i="1" dirty="0">
                <a:cs typeface="Times New Roman" charset="0"/>
              </a:rPr>
              <a:t>EGFH </a:t>
            </a:r>
            <a:r>
              <a:rPr lang="ru-RU" dirty="0">
                <a:cs typeface="Times New Roman" charset="0"/>
              </a:rPr>
              <a:t>является прямоугольником. Следовательно, диагонали </a:t>
            </a:r>
            <a:r>
              <a:rPr lang="en-US" i="1" dirty="0">
                <a:cs typeface="Times New Roman" charset="0"/>
              </a:rPr>
              <a:t>AC </a:t>
            </a:r>
            <a:r>
              <a:rPr lang="ru-RU" dirty="0">
                <a:cs typeface="Times New Roman" charset="0"/>
              </a:rPr>
              <a:t>и </a:t>
            </a:r>
            <a:r>
              <a:rPr lang="en-US" i="1" dirty="0">
                <a:cs typeface="Times New Roman" charset="0"/>
              </a:rPr>
              <a:t>BD </a:t>
            </a:r>
            <a:r>
              <a:rPr lang="ru-RU" dirty="0">
                <a:cs typeface="Times New Roman" charset="0"/>
              </a:rPr>
              <a:t>четырёхугольника </a:t>
            </a:r>
            <a:r>
              <a:rPr lang="en-US" i="1" dirty="0">
                <a:cs typeface="Times New Roman" charset="0"/>
              </a:rPr>
              <a:t>ABCD </a:t>
            </a:r>
            <a:r>
              <a:rPr lang="ru-RU" dirty="0">
                <a:cs typeface="Times New Roman" charset="0"/>
              </a:rPr>
              <a:t>перпендикулярны. Площадь четырёхугольника </a:t>
            </a:r>
            <a:r>
              <a:rPr lang="en-US" i="1" dirty="0">
                <a:cs typeface="Times New Roman" charset="0"/>
              </a:rPr>
              <a:t>ABCD </a:t>
            </a:r>
            <a:r>
              <a:rPr lang="ru-RU" dirty="0">
                <a:cs typeface="Times New Roman" charset="0"/>
              </a:rPr>
              <a:t>равна половине произведения диагоналей, т. е. равна 48.</a:t>
            </a:r>
            <a:r>
              <a:rPr lang="ru-RU" i="1" dirty="0">
                <a:cs typeface="Times New Roman" charset="0"/>
              </a:rPr>
              <a:t> </a:t>
            </a:r>
            <a:endParaRPr lang="en-US" dirty="0">
              <a:cs typeface="Times New Roman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058384" cy="316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1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8275" y="116632"/>
            <a:ext cx="8991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14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В выпуклом четырёхугольнике </a:t>
            </a:r>
            <a:r>
              <a:rPr lang="ru-RU" i="1" dirty="0"/>
              <a:t>ABCD </a:t>
            </a:r>
            <a:r>
              <a:rPr lang="ru-RU" dirty="0"/>
              <a:t>отрезок, соединяющий середины диагоналей, равен отрезку, соединяющему середины сторон </a:t>
            </a:r>
            <a:r>
              <a:rPr lang="ru-RU" i="1" dirty="0"/>
              <a:t>A</a:t>
            </a:r>
            <a:r>
              <a:rPr lang="en-US" i="1" dirty="0"/>
              <a:t>B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i="1" dirty="0"/>
              <a:t>CD</a:t>
            </a:r>
            <a:r>
              <a:rPr lang="ru-RU" dirty="0"/>
              <a:t>. Найдите угол, образованный продолжениями сторон </a:t>
            </a:r>
            <a:r>
              <a:rPr lang="en-US" i="1" dirty="0"/>
              <a:t>AD </a:t>
            </a:r>
            <a:r>
              <a:rPr lang="ru-RU" dirty="0"/>
              <a:t>и </a:t>
            </a:r>
            <a:r>
              <a:rPr lang="en-US" i="1" dirty="0"/>
              <a:t>BC</a:t>
            </a:r>
            <a:r>
              <a:rPr lang="en-US" dirty="0"/>
              <a:t>.</a:t>
            </a:r>
            <a:endParaRPr lang="en-US" dirty="0">
              <a:cs typeface="Times New Roman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9778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50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-1350" y="159698"/>
                <a:ext cx="9164601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cs typeface="Times New Roman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charset="0"/>
                  </a:rPr>
                  <a:t>Решение. </a:t>
                </a:r>
                <a:r>
                  <a:rPr lang="ru-RU" dirty="0">
                    <a:cs typeface="Times New Roman" charset="0"/>
                  </a:rPr>
                  <a:t>Четырёхугольник </a:t>
                </a:r>
                <a:r>
                  <a:rPr lang="en-US" i="1" dirty="0">
                    <a:cs typeface="Times New Roman" charset="0"/>
                  </a:rPr>
                  <a:t>EHFG </a:t>
                </a:r>
                <a:r>
                  <a:rPr lang="ru-RU" dirty="0">
                    <a:cs typeface="Times New Roman" charset="0"/>
                  </a:rPr>
                  <a:t>является прямоугольником. Следовательно,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charset="0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charset="0"/>
                      </a:rPr>
                      <m:t>𝐻𝐹𝐺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charset="0"/>
                      </a:rPr>
                      <m:t>=90°.</m:t>
                    </m:r>
                  </m:oMath>
                </a14:m>
                <a:r>
                  <a:rPr lang="ru-RU" dirty="0">
                    <a:cs typeface="Times New Roman" charset="0"/>
                  </a:rPr>
                  <a:t> Отрезки </a:t>
                </a:r>
                <a:r>
                  <a:rPr lang="en-US" i="1" dirty="0">
                    <a:cs typeface="Times New Roman" charset="0"/>
                  </a:rPr>
                  <a:t>HF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FG </a:t>
                </a:r>
                <a:r>
                  <a:rPr lang="ru-RU" dirty="0">
                    <a:cs typeface="Times New Roman" charset="0"/>
                  </a:rPr>
                  <a:t>являются средними линиями треугольников соответственно </a:t>
                </a:r>
                <a:r>
                  <a:rPr lang="en-US" i="1" dirty="0">
                    <a:cs typeface="Times New Roman" charset="0"/>
                  </a:rPr>
                  <a:t>BCD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ACD</a:t>
                </a:r>
                <a:r>
                  <a:rPr lang="en-US" dirty="0">
                    <a:cs typeface="Times New Roman" charset="0"/>
                  </a:rPr>
                  <a:t>. </a:t>
                </a:r>
                <a:r>
                  <a:rPr lang="ru-RU" dirty="0">
                    <a:cs typeface="Times New Roman" charset="0"/>
                  </a:rPr>
                  <a:t>Значит, прямые </a:t>
                </a:r>
                <a:r>
                  <a:rPr lang="en-US" i="1" dirty="0">
                    <a:cs typeface="Times New Roman" charset="0"/>
                  </a:rPr>
                  <a:t>AD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BC </a:t>
                </a:r>
                <a:r>
                  <a:rPr lang="ru-RU" dirty="0">
                    <a:cs typeface="Times New Roman" charset="0"/>
                  </a:rPr>
                  <a:t>перпендикулярны. Искомый угол равен 90</a:t>
                </a:r>
                <a:r>
                  <a:rPr lang="ru-RU" baseline="30000" dirty="0">
                    <a:cs typeface="Times New Roman" charset="0"/>
                  </a:rPr>
                  <a:t>о</a:t>
                </a:r>
                <a:r>
                  <a:rPr lang="ru-RU" dirty="0">
                    <a:cs typeface="Times New Roman" charset="0"/>
                  </a:rPr>
                  <a:t>.</a:t>
                </a:r>
                <a:endParaRPr lang="en-US" dirty="0"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50" y="159698"/>
                <a:ext cx="9164601" cy="1938992"/>
              </a:xfrm>
              <a:prstGeom prst="rect">
                <a:avLst/>
              </a:prstGeom>
              <a:blipFill>
                <a:blip r:embed="rId3"/>
                <a:stretch>
                  <a:fillRect l="-1065" t="-2516" r="-998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5514700" cy="294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49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en-US" dirty="0"/>
              <a:t>15</a:t>
            </a:r>
            <a:r>
              <a:rPr lang="ru-RU" dirty="0"/>
              <a:t>. В выпуклом пятиугольнике </a:t>
            </a:r>
            <a:r>
              <a:rPr lang="en-US" i="1" dirty="0"/>
              <a:t>ABCDE </a:t>
            </a:r>
            <a:r>
              <a:rPr lang="ru-RU" i="1" dirty="0"/>
              <a:t> </a:t>
            </a:r>
            <a:r>
              <a:rPr lang="en-US" i="1" dirty="0"/>
              <a:t>AE = </a:t>
            </a:r>
            <a:r>
              <a:rPr lang="ru-RU" dirty="0"/>
              <a:t>4. Середины сторон </a:t>
            </a:r>
            <a:r>
              <a:rPr lang="en-US" i="1" dirty="0"/>
              <a:t>AB </a:t>
            </a:r>
            <a:r>
              <a:rPr lang="ru-RU" dirty="0"/>
              <a:t>и </a:t>
            </a:r>
            <a:r>
              <a:rPr lang="en-US" i="1" dirty="0"/>
              <a:t>CD</a:t>
            </a:r>
            <a:r>
              <a:rPr lang="ru-RU" dirty="0"/>
              <a:t>, </a:t>
            </a:r>
            <a:r>
              <a:rPr lang="en-US" i="1" dirty="0"/>
              <a:t>BC </a:t>
            </a:r>
            <a:r>
              <a:rPr lang="ru-RU" dirty="0"/>
              <a:t>и </a:t>
            </a:r>
            <a:r>
              <a:rPr lang="en-US" i="1" dirty="0"/>
              <a:t>ED</a:t>
            </a:r>
            <a:r>
              <a:rPr lang="ru-RU" dirty="0"/>
              <a:t> соединены отрезками. Середины </a:t>
            </a:r>
            <a:r>
              <a:rPr lang="en-US" i="1" dirty="0"/>
              <a:t>J </a:t>
            </a:r>
            <a:r>
              <a:rPr lang="ru-RU" dirty="0"/>
              <a:t>и </a:t>
            </a:r>
            <a:r>
              <a:rPr lang="en-US" i="1" dirty="0"/>
              <a:t>K</a:t>
            </a:r>
            <a:r>
              <a:rPr lang="ru-RU" dirty="0"/>
              <a:t> этих отрезков снова соединены отрезками. Найдите длину отрезка </a:t>
            </a:r>
            <a:r>
              <a:rPr lang="en-US" i="1" dirty="0"/>
              <a:t>JK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FA2C07-8206-226A-0463-2103F39906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657102"/>
            <a:ext cx="4182059" cy="354379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51F0535-7B02-B4B4-F171-77A78012C3BC}"/>
              </a:ext>
            </a:extLst>
          </p:cNvPr>
          <p:cNvGrpSpPr/>
          <p:nvPr/>
        </p:nvGrpSpPr>
        <p:grpSpPr>
          <a:xfrm>
            <a:off x="1835696" y="1657102"/>
            <a:ext cx="4376771" cy="4231400"/>
            <a:chOff x="1835696" y="1657102"/>
            <a:chExt cx="4376771" cy="42314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9EE1730-2DD6-AE9E-B034-E338083A5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356" y="1657102"/>
              <a:ext cx="4201111" cy="343900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E7C7ED-553E-1001-1164-18BBF0151AA6}"/>
                </a:ext>
              </a:extLst>
            </p:cNvPr>
            <p:cNvSpPr txBox="1"/>
            <p:nvPr/>
          </p:nvSpPr>
          <p:spPr>
            <a:xfrm>
              <a:off x="1835696" y="5426837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Ответ: 1.</a:t>
              </a:r>
            </a:p>
          </p:txBody>
        </p:sp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8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en-US" dirty="0"/>
              <a:t>16</a:t>
            </a:r>
            <a:r>
              <a:rPr lang="ru-RU" dirty="0"/>
              <a:t>. Точки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 </a:t>
            </a:r>
            <a:r>
              <a:rPr lang="ru-RU" dirty="0"/>
              <a:t>–</a:t>
            </a:r>
            <a:r>
              <a:rPr lang="en-US" i="1" dirty="0"/>
              <a:t> </a:t>
            </a:r>
            <a:r>
              <a:rPr lang="ru-RU" dirty="0"/>
              <a:t>середины сторон пятиугольника </a:t>
            </a:r>
            <a:r>
              <a:rPr lang="en-US" i="1" dirty="0"/>
              <a:t>ABCDE</a:t>
            </a:r>
            <a:r>
              <a:rPr lang="en-US" dirty="0"/>
              <a:t>. </a:t>
            </a:r>
            <a:r>
              <a:rPr lang="ru-RU" dirty="0"/>
              <a:t>Точки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O </a:t>
            </a:r>
            <a:r>
              <a:rPr lang="ru-RU" dirty="0"/>
              <a:t>– середины отрезков </a:t>
            </a:r>
            <a:r>
              <a:rPr lang="en-US" i="1" dirty="0"/>
              <a:t>FH</a:t>
            </a:r>
            <a:r>
              <a:rPr lang="en-US" dirty="0"/>
              <a:t>, </a:t>
            </a:r>
            <a:r>
              <a:rPr lang="en-US" i="1" dirty="0"/>
              <a:t>GI</a:t>
            </a:r>
            <a:r>
              <a:rPr lang="en-US" dirty="0"/>
              <a:t>, </a:t>
            </a:r>
            <a:r>
              <a:rPr lang="en-US" i="1" dirty="0"/>
              <a:t>HJ</a:t>
            </a:r>
            <a:r>
              <a:rPr lang="en-US" dirty="0"/>
              <a:t>, </a:t>
            </a:r>
            <a:r>
              <a:rPr lang="en-US" i="1" dirty="0"/>
              <a:t>FI</a:t>
            </a:r>
            <a:r>
              <a:rPr lang="en-US" dirty="0"/>
              <a:t>, </a:t>
            </a:r>
            <a:r>
              <a:rPr lang="en-US" i="1" dirty="0"/>
              <a:t>GJ</a:t>
            </a:r>
            <a:r>
              <a:rPr lang="en-US" dirty="0"/>
              <a:t>. </a:t>
            </a:r>
            <a:r>
              <a:rPr lang="ru-RU" dirty="0"/>
              <a:t>Найдите площадь пятиугольника </a:t>
            </a:r>
            <a:r>
              <a:rPr lang="en-US" i="1" dirty="0"/>
              <a:t>KLMNO</a:t>
            </a:r>
            <a:r>
              <a:rPr lang="ru-RU" dirty="0"/>
              <a:t>, если площадь пятиугольника </a:t>
            </a:r>
            <a:r>
              <a:rPr lang="en-US" i="1" dirty="0"/>
              <a:t>ABCDE </a:t>
            </a:r>
            <a:r>
              <a:rPr lang="ru-RU" dirty="0"/>
              <a:t>равна 32.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7C7ED-553E-1001-1164-18BBF0151AA6}"/>
              </a:ext>
            </a:extLst>
          </p:cNvPr>
          <p:cNvSpPr txBox="1"/>
          <p:nvPr/>
        </p:nvSpPr>
        <p:spPr>
          <a:xfrm>
            <a:off x="0" y="52922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Решение. </a:t>
            </a:r>
            <a:r>
              <a:rPr lang="ru-RU" dirty="0"/>
              <a:t>Из предыдущей задачи следует, что стороны пятиугольника </a:t>
            </a:r>
            <a:r>
              <a:rPr lang="en-US" i="1" dirty="0"/>
              <a:t>KLMNO </a:t>
            </a:r>
            <a:r>
              <a:rPr lang="ru-RU" dirty="0"/>
              <a:t>параллельны сторонам пятиугольника </a:t>
            </a:r>
            <a:r>
              <a:rPr lang="en-US" i="1" dirty="0"/>
              <a:t>ABCDE </a:t>
            </a:r>
            <a:r>
              <a:rPr lang="ru-RU" dirty="0"/>
              <a:t>и равны их четверти. Следовательно, искомая площадь равна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2.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683BEA-757F-9BD9-AE88-853B7567CE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6707" y="1709497"/>
            <a:ext cx="4010585" cy="3439005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6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7057" y="116632"/>
            <a:ext cx="9180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Теорема.</a:t>
            </a:r>
            <a:r>
              <a:rPr lang="ru-RU" b="1" dirty="0"/>
              <a:t> </a:t>
            </a:r>
            <a:r>
              <a:rPr lang="ru-RU" dirty="0"/>
              <a:t>Средняя линия трапеции параллельна основаниям и равна их </a:t>
            </a:r>
            <a:r>
              <a:rPr lang="ru-RU" dirty="0" err="1"/>
              <a:t>полусумме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7570" y="3934123"/>
            <a:ext cx="91805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000" dirty="0">
                <a:solidFill>
                  <a:srgbClr val="FF0000"/>
                </a:solidFill>
              </a:rPr>
              <a:t>Доказательство. </a:t>
            </a:r>
            <a:r>
              <a:rPr lang="ru-RU" sz="2000" dirty="0"/>
              <a:t>Рассмотрим трапецию </a:t>
            </a:r>
            <a:r>
              <a:rPr lang="ru-RU" sz="2000" i="1" dirty="0"/>
              <a:t>ABCD  </a:t>
            </a:r>
            <a:r>
              <a:rPr lang="ru-RU" sz="2000" dirty="0"/>
              <a:t>(</a:t>
            </a:r>
            <a:r>
              <a:rPr lang="ru-RU" sz="2000" i="1" dirty="0"/>
              <a:t>AB </a:t>
            </a:r>
            <a:r>
              <a:rPr lang="ru-RU" sz="2000" dirty="0"/>
              <a:t>|| </a:t>
            </a:r>
            <a:r>
              <a:rPr lang="ru-RU" sz="2000" i="1" dirty="0"/>
              <a:t>CD</a:t>
            </a:r>
            <a:r>
              <a:rPr lang="ru-RU" sz="2000" dirty="0"/>
              <a:t>)</a:t>
            </a:r>
            <a:r>
              <a:rPr lang="ru-RU" sz="2000" i="1" dirty="0"/>
              <a:t> </a:t>
            </a:r>
            <a:r>
              <a:rPr lang="ru-RU" sz="2000" dirty="0"/>
              <a:t>и её среднюю линию </a:t>
            </a:r>
            <a:r>
              <a:rPr lang="ru-RU" sz="2000" i="1" dirty="0"/>
              <a:t>EF</a:t>
            </a:r>
            <a:r>
              <a:rPr lang="ru-RU" sz="2000" dirty="0"/>
              <a:t>. Проведём прямую </a:t>
            </a:r>
            <a:r>
              <a:rPr lang="ru-RU" sz="2000" i="1" dirty="0"/>
              <a:t>DF</a:t>
            </a:r>
            <a:r>
              <a:rPr lang="ru-RU" sz="2000" dirty="0"/>
              <a:t>. Обозначим </a:t>
            </a:r>
            <a:r>
              <a:rPr lang="ru-RU" sz="2000" i="1" dirty="0"/>
              <a:t>G</a:t>
            </a:r>
            <a:r>
              <a:rPr lang="ru-RU" sz="2000" dirty="0"/>
              <a:t> её точку пересечения с прямой </a:t>
            </a:r>
            <a:r>
              <a:rPr lang="ru-RU" sz="2000" i="1" dirty="0"/>
              <a:t>AB</a:t>
            </a:r>
            <a:r>
              <a:rPr lang="ru-RU" sz="2000" dirty="0"/>
              <a:t>. Треугольники </a:t>
            </a:r>
            <a:r>
              <a:rPr lang="ru-RU" sz="2000" i="1" dirty="0"/>
              <a:t>DFC</a:t>
            </a:r>
            <a:r>
              <a:rPr lang="ru-RU" sz="2000" dirty="0"/>
              <a:t> и </a:t>
            </a:r>
            <a:r>
              <a:rPr lang="ru-RU" sz="2000" i="1" dirty="0"/>
              <a:t>GFB</a:t>
            </a:r>
            <a:r>
              <a:rPr lang="ru-RU" sz="2000" dirty="0"/>
              <a:t> равны по второму признаку равенства треугольни­ков. Следовательно, равны отрезки </a:t>
            </a:r>
            <a:r>
              <a:rPr lang="ru-RU" sz="2000" i="1" dirty="0"/>
              <a:t>DF </a:t>
            </a:r>
            <a:r>
              <a:rPr lang="ru-RU" sz="2000" dirty="0"/>
              <a:t>и</a:t>
            </a:r>
            <a:r>
              <a:rPr lang="ru-RU" sz="2000" i="1" dirty="0"/>
              <a:t> GF</a:t>
            </a:r>
            <a:r>
              <a:rPr lang="ru-RU" sz="2000" dirty="0"/>
              <a:t>. Зна­чит, </a:t>
            </a:r>
            <a:r>
              <a:rPr lang="ru-RU" sz="2000" i="1" dirty="0"/>
              <a:t>EF</a:t>
            </a:r>
            <a:r>
              <a:rPr lang="ru-RU" sz="2000" dirty="0"/>
              <a:t> - средняя линия треугольника </a:t>
            </a:r>
            <a:r>
              <a:rPr lang="ru-RU" sz="2000" i="1" dirty="0"/>
              <a:t>AGD</a:t>
            </a:r>
            <a:r>
              <a:rPr lang="ru-RU" sz="2000" dirty="0"/>
              <a:t>. Из теоремы о средней линии треугольника получаем, что отрезок </a:t>
            </a:r>
            <a:r>
              <a:rPr lang="ru-RU" sz="2000" i="1" dirty="0"/>
              <a:t>EF</a:t>
            </a:r>
            <a:r>
              <a:rPr lang="ru-RU" sz="2000" dirty="0"/>
              <a:t> параллелен </a:t>
            </a:r>
            <a:r>
              <a:rPr lang="ru-RU" sz="2000" i="1" dirty="0"/>
              <a:t>AB </a:t>
            </a:r>
            <a:r>
              <a:rPr lang="ru-RU" sz="2000" dirty="0"/>
              <a:t>и равен половине отрезка </a:t>
            </a:r>
            <a:r>
              <a:rPr lang="ru-RU" sz="2000" i="1" dirty="0"/>
              <a:t>AG</a:t>
            </a:r>
            <a:r>
              <a:rPr lang="ru-RU" sz="2000" dirty="0"/>
              <a:t>. Так как </a:t>
            </a:r>
            <a:r>
              <a:rPr lang="ru-RU" sz="2000" i="1" dirty="0"/>
              <a:t>AB </a:t>
            </a:r>
            <a:r>
              <a:rPr lang="ru-RU" sz="2000" dirty="0"/>
              <a:t>|| </a:t>
            </a:r>
            <a:r>
              <a:rPr lang="ru-RU" sz="2000" i="1" dirty="0"/>
              <a:t>CD</a:t>
            </a:r>
            <a:r>
              <a:rPr lang="ru-RU" sz="2000" dirty="0"/>
              <a:t>, то отрезок </a:t>
            </a:r>
            <a:r>
              <a:rPr lang="ru-RU" sz="2000" i="1" dirty="0"/>
              <a:t>EF </a:t>
            </a:r>
            <a:r>
              <a:rPr lang="ru-RU" sz="2000" dirty="0"/>
              <a:t>будет параллелен обоим основаниям трапеции. Так как отрезок </a:t>
            </a:r>
            <a:r>
              <a:rPr lang="ru-RU" sz="2000" i="1" dirty="0"/>
              <a:t>AG </a:t>
            </a:r>
            <a:r>
              <a:rPr lang="ru-RU" sz="2000" dirty="0"/>
              <a:t>равен сумме оснований трапеции, то отрезок </a:t>
            </a:r>
            <a:r>
              <a:rPr lang="ru-RU" sz="2000" i="1" dirty="0"/>
              <a:t>EF</a:t>
            </a:r>
            <a:r>
              <a:rPr lang="ru-RU" sz="2000" dirty="0"/>
              <a:t> будет равен </a:t>
            </a:r>
            <a:r>
              <a:rPr lang="ru-RU" sz="2000" dirty="0" err="1"/>
              <a:t>полусумме</a:t>
            </a:r>
            <a:r>
              <a:rPr lang="ru-RU" sz="2000" dirty="0"/>
              <a:t> оснований трапеции.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D5525C-5726-9928-8F60-6CC566333E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911407"/>
            <a:ext cx="3672408" cy="30589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6CA820-44A5-D240-D372-2C97116845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906561"/>
            <a:ext cx="4716726" cy="3063785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81" y="84744"/>
            <a:ext cx="9180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Следствие.</a:t>
            </a:r>
            <a:r>
              <a:rPr lang="ru-RU" dirty="0"/>
              <a:t> Если прямая проходит через середину одной боковой стороны и параллельна основанию трапеции, то она проходит через середину второй боковой стороны этой трапеции.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81" y="4387783"/>
            <a:ext cx="9180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Доказательство.</a:t>
            </a:r>
            <a:r>
              <a:rPr lang="ru-RU" dirty="0"/>
              <a:t> Пусть прямая проходит через середину </a:t>
            </a:r>
            <a:r>
              <a:rPr lang="en-US" i="1" dirty="0"/>
              <a:t>E </a:t>
            </a:r>
            <a:r>
              <a:rPr lang="ru-RU" dirty="0"/>
              <a:t>стороны </a:t>
            </a:r>
            <a:r>
              <a:rPr lang="en-US" i="1" dirty="0"/>
              <a:t>AD </a:t>
            </a:r>
            <a:r>
              <a:rPr lang="ru-RU" dirty="0"/>
              <a:t>и параллельна стороне </a:t>
            </a:r>
            <a:r>
              <a:rPr lang="en-US" i="1" dirty="0"/>
              <a:t>AB </a:t>
            </a:r>
            <a:r>
              <a:rPr lang="ru-RU" dirty="0"/>
              <a:t>трапеции </a:t>
            </a:r>
            <a:r>
              <a:rPr lang="en-US" i="1" dirty="0"/>
              <a:t>ABCD </a:t>
            </a:r>
            <a:r>
              <a:rPr lang="ru-RU" dirty="0"/>
              <a:t>(</a:t>
            </a:r>
            <a:r>
              <a:rPr lang="en-US" i="1" dirty="0"/>
              <a:t>AB </a:t>
            </a:r>
            <a:r>
              <a:rPr lang="ru-RU" dirty="0"/>
              <a:t>|| </a:t>
            </a:r>
            <a:r>
              <a:rPr lang="en-US" i="1" dirty="0"/>
              <a:t>CD</a:t>
            </a:r>
            <a:r>
              <a:rPr lang="ru-RU" dirty="0"/>
              <a:t>). Так как средняя линия </a:t>
            </a:r>
            <a:r>
              <a:rPr lang="en-US" i="1" dirty="0"/>
              <a:t>EF </a:t>
            </a:r>
            <a:r>
              <a:rPr lang="ru-RU" dirty="0"/>
              <a:t>также параллельна стороне </a:t>
            </a:r>
            <a:r>
              <a:rPr lang="en-US" i="1" dirty="0"/>
              <a:t>AB</a:t>
            </a:r>
            <a:r>
              <a:rPr lang="ru-RU" dirty="0"/>
              <a:t>, то она должна лежать на данной прямой. Следовательно, середина </a:t>
            </a:r>
            <a:r>
              <a:rPr lang="en-US" i="1" dirty="0"/>
              <a:t>F </a:t>
            </a:r>
            <a:r>
              <a:rPr lang="ru-RU" dirty="0"/>
              <a:t>стороны </a:t>
            </a:r>
            <a:r>
              <a:rPr lang="en-US" i="1" dirty="0"/>
              <a:t>BC </a:t>
            </a:r>
            <a:r>
              <a:rPr lang="ru-RU" dirty="0"/>
              <a:t>принадлежит этой прямой.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C05A35-4D3A-CFDE-403D-C39112233C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340768"/>
            <a:ext cx="3291350" cy="2760487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5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Иллюстрация в программе </a:t>
            </a:r>
            <a:r>
              <a:rPr lang="en-US" sz="2800" dirty="0">
                <a:solidFill>
                  <a:srgbClr val="FF0000"/>
                </a:solidFill>
              </a:rPr>
              <a:t>GeoGebra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DD7D93-FFDB-B2DF-B8C8-912D793D53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412776"/>
            <a:ext cx="4601200" cy="345946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5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5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В учебнике геометрии Л.С. Атанасяна и др. теорема о средней линии треугольника помещена в главу </a:t>
            </a:r>
            <a:r>
              <a:rPr lang="en-US" dirty="0"/>
              <a:t>VII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Подобные треугольники, относящейся к концу 8-го класса.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DF037A-F431-572A-17DF-C2CD76B389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166351"/>
            <a:ext cx="6408711" cy="5675122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34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0" y="5334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1. Проведите среднюю линию трапеции, изображенной на рисунке.</a:t>
            </a:r>
          </a:p>
        </p:txBody>
      </p:sp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99037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408C684-47F9-4EBB-A51A-2BCF31AEC1D9}"/>
              </a:ext>
            </a:extLst>
          </p:cNvPr>
          <p:cNvGrpSpPr/>
          <p:nvPr/>
        </p:nvGrpSpPr>
        <p:grpSpPr>
          <a:xfrm>
            <a:off x="432837" y="1628799"/>
            <a:ext cx="8558763" cy="2952327"/>
            <a:chOff x="432837" y="1628799"/>
            <a:chExt cx="8558763" cy="2952327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1BA94765-F89E-467A-B781-112446C8A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37" y="4119461"/>
              <a:ext cx="85587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DBAB147-0E6E-44C4-AE16-0CCB6BD09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628799"/>
              <a:ext cx="2992770" cy="2952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8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461392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2. Изобразите трапецию, если заданы две её вершины </a:t>
            </a:r>
            <a:r>
              <a:rPr lang="en-US" i="1" dirty="0"/>
              <a:t>A</a:t>
            </a:r>
            <a:r>
              <a:rPr lang="ru-RU" dirty="0"/>
              <a:t>, </a:t>
            </a:r>
            <a:r>
              <a:rPr lang="en-US" i="1" dirty="0"/>
              <a:t>C</a:t>
            </a:r>
            <a:r>
              <a:rPr lang="ru-RU" dirty="0"/>
              <a:t> и средняя линия </a:t>
            </a:r>
            <a:r>
              <a:rPr lang="en-US" i="1" dirty="0"/>
              <a:t>EF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7366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858EE07-1FA1-4E35-9B17-9AC5924937A9}"/>
              </a:ext>
            </a:extLst>
          </p:cNvPr>
          <p:cNvGrpSpPr/>
          <p:nvPr/>
        </p:nvGrpSpPr>
        <p:grpSpPr>
          <a:xfrm>
            <a:off x="467544" y="1556792"/>
            <a:ext cx="8524056" cy="3724579"/>
            <a:chOff x="467544" y="1556792"/>
            <a:chExt cx="8524056" cy="3724579"/>
          </a:xfrm>
        </p:grpSpPr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578E2E9B-CB66-4CCE-9438-B1AB2DA3D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4819706"/>
              <a:ext cx="852405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68974DB-252F-4E75-AE83-34116CF1C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556792"/>
              <a:ext cx="5616624" cy="2913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6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306" y="369971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3. Средняя линия трапеции равна 30 см, а меньшее основание равно 20 см. Найдите большее основание.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082949" cy="179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C672CEA6-21BB-40FE-8033-8D547EA6E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" y="4653136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>
                <a:cs typeface="Times New Roman" pitchFamily="18" charset="0"/>
              </a:rPr>
              <a:t>40 см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4298" y="122413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4. Основания трапеции относятся как 5:2, а их разность равна 18 см. Найдите среднюю линию трапеции.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276872"/>
            <a:ext cx="4773071" cy="2817158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17D29952-CF66-42A6-A88F-1F09AA080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" y="5633864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>
                <a:cs typeface="Times New Roman" pitchFamily="18" charset="0"/>
              </a:rPr>
              <a:t>21 см.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4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669" y="14847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en-US" dirty="0"/>
              <a:t>5</a:t>
            </a:r>
            <a:r>
              <a:rPr lang="ru-RU" dirty="0"/>
              <a:t>.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Основания трапеции </a:t>
            </a:r>
            <a:r>
              <a:rPr lang="en-US" i="1" dirty="0"/>
              <a:t>ABCD </a:t>
            </a:r>
            <a:r>
              <a:rPr lang="ru-RU" dirty="0"/>
              <a:t>равны 6 и 4. Найдите отрезки, на которые диагонали этой трапеции делят её среднюю линию </a:t>
            </a:r>
            <a:r>
              <a:rPr lang="en-US" i="1" dirty="0"/>
              <a:t>EF</a:t>
            </a:r>
            <a:r>
              <a:rPr lang="ru-RU" dirty="0"/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36794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5B790A30-A45D-46BE-BFD0-C2E296E1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" y="5517232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>
                <a:cs typeface="Times New Roman" charset="0"/>
              </a:rPr>
              <a:t>2, 1, 2. 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3769" y="4166966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Times New Roman" charset="0"/>
              </a:rPr>
              <a:t>5</a:t>
            </a:r>
            <a:r>
              <a:rPr lang="ru-RU" dirty="0">
                <a:cs typeface="Times New Roman" charset="0"/>
              </a:rPr>
              <a:t>. 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93" y="6926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en-US" dirty="0"/>
              <a:t>6</a:t>
            </a:r>
            <a:r>
              <a:rPr lang="ru-RU" dirty="0"/>
              <a:t>. Боковые стороны трапеции, описанной около окружности, равны 4 и 6. Найдите среднюю линию этой трапеции.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18694"/>
            <a:ext cx="4009876" cy="213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2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3769" y="-46261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7</a:t>
            </a:r>
            <a:r>
              <a:rPr lang="ru-RU" dirty="0">
                <a:cs typeface="Times New Roman" pitchFamily="18" charset="0"/>
              </a:rPr>
              <a:t>. Может ли средняя линия трапеции пройти через точку пересечения диагоналей?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250A58B-2104-4EB1-8C32-17E0925FF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84" y="3933056"/>
            <a:ext cx="9134453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Нет. Действительно, пусть </a:t>
            </a:r>
            <a:r>
              <a:rPr lang="en-US" i="1" dirty="0"/>
              <a:t>ABCD </a:t>
            </a:r>
            <a:r>
              <a:rPr lang="ru-RU" dirty="0"/>
              <a:t>– трапеция, </a:t>
            </a:r>
            <a:r>
              <a:rPr lang="en-US" i="1" dirty="0"/>
              <a:t>E </a:t>
            </a:r>
            <a:r>
              <a:rPr lang="ru-RU" dirty="0"/>
              <a:t>– точка пересечения диагоналей, </a:t>
            </a:r>
            <a:r>
              <a:rPr lang="en-US" i="1" dirty="0"/>
              <a:t>FG </a:t>
            </a:r>
            <a:r>
              <a:rPr lang="ru-RU" dirty="0"/>
              <a:t>– средняя линия. Предположим, что средняя линия проходит через точку </a:t>
            </a:r>
            <a:r>
              <a:rPr lang="en-US" i="1" dirty="0"/>
              <a:t>E</a:t>
            </a:r>
            <a:r>
              <a:rPr lang="ru-RU" i="1" dirty="0"/>
              <a:t>.</a:t>
            </a:r>
            <a:r>
              <a:rPr lang="ru-RU" dirty="0"/>
              <a:t> Тогда </a:t>
            </a:r>
            <a:r>
              <a:rPr lang="en-US" i="1" dirty="0"/>
              <a:t>FE </a:t>
            </a:r>
            <a:r>
              <a:rPr lang="ru-RU" dirty="0"/>
              <a:t>– средняя линия треугольника </a:t>
            </a:r>
            <a:r>
              <a:rPr lang="en-US" i="1" dirty="0"/>
              <a:t>ABD</a:t>
            </a:r>
            <a:r>
              <a:rPr lang="ru-RU" dirty="0"/>
              <a:t>, следовательно, равна половине </a:t>
            </a:r>
            <a:r>
              <a:rPr lang="en-US" i="1" dirty="0"/>
              <a:t>AB</a:t>
            </a:r>
            <a:r>
              <a:rPr lang="ru-RU" dirty="0"/>
              <a:t>. </a:t>
            </a:r>
            <a:r>
              <a:rPr lang="en-US" i="1" dirty="0"/>
              <a:t>EG </a:t>
            </a:r>
            <a:r>
              <a:rPr lang="ru-RU" dirty="0"/>
              <a:t>– средняя линия треугольника </a:t>
            </a:r>
            <a:r>
              <a:rPr lang="en-US" i="1" dirty="0"/>
              <a:t>ABC</a:t>
            </a:r>
            <a:r>
              <a:rPr lang="ru-RU" dirty="0"/>
              <a:t>, следовательно, равна половине </a:t>
            </a:r>
            <a:r>
              <a:rPr lang="en-US" i="1" dirty="0"/>
              <a:t>AB</a:t>
            </a:r>
            <a:r>
              <a:rPr lang="ru-RU" dirty="0"/>
              <a:t>. Значит средняя линия </a:t>
            </a:r>
            <a:r>
              <a:rPr lang="en-US" i="1" dirty="0"/>
              <a:t>FG</a:t>
            </a:r>
            <a:r>
              <a:rPr lang="ru-RU" dirty="0"/>
              <a:t> равна стороне </a:t>
            </a:r>
            <a:r>
              <a:rPr lang="en-US" i="1" dirty="0"/>
              <a:t>AB</a:t>
            </a:r>
            <a:r>
              <a:rPr lang="ru-RU" dirty="0"/>
              <a:t>. В этом случае четырёхугольник </a:t>
            </a:r>
            <a:r>
              <a:rPr lang="en-US" i="1" dirty="0"/>
              <a:t>ABCD</a:t>
            </a:r>
            <a:r>
              <a:rPr lang="ru-RU" dirty="0"/>
              <a:t> был бы параллелограммом.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DB263D-A1A1-11AE-6348-E78C34464A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887255"/>
            <a:ext cx="4086795" cy="280074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889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522" y="-33554"/>
            <a:ext cx="909747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8</a:t>
            </a:r>
            <a:r>
              <a:rPr lang="ru-RU" dirty="0">
                <a:cs typeface="Times New Roman" charset="0"/>
              </a:rPr>
              <a:t>. Основания трапеции равны 14 см и 20 см. Одна из</a:t>
            </a:r>
            <a:r>
              <a:rPr lang="ru-RU" dirty="0"/>
              <a:t> </a:t>
            </a:r>
            <a:r>
              <a:rPr lang="ru-RU" dirty="0">
                <a:cs typeface="Times New Roman" charset="0"/>
              </a:rPr>
              <a:t>боковых сторон разделена на три равные части и через точки деления проведены прямые, параллельные основаниям трапеции. Найдите отрезки этих прямых, заключенные внутри трапеции.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635259" cy="241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B8071C40-3AFC-D49C-9878-F4A34E2D0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4" y="5013176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>
                <a:cs typeface="Times New Roman" charset="0"/>
              </a:rPr>
              <a:t>16 </a:t>
            </a:r>
            <a:r>
              <a:rPr lang="ru-RU" dirty="0">
                <a:cs typeface="Times New Roman" charset="0"/>
              </a:rPr>
              <a:t>и 18. 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5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0156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dirty="0"/>
              <a:t>9. Диагонали равнобедренной трапеции перпендикулярны. Найдите площадь этой трапеции, если её средняя линия равна 4.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140131" cy="276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786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Через вершину </a:t>
            </a:r>
            <a:r>
              <a:rPr lang="en-US" i="1" dirty="0"/>
              <a:t>C</a:t>
            </a:r>
            <a:r>
              <a:rPr lang="ru-RU" dirty="0"/>
              <a:t> проведём прямую, параллельную прямой </a:t>
            </a:r>
            <a:r>
              <a:rPr lang="en-US" i="1" dirty="0"/>
              <a:t>BD</a:t>
            </a:r>
            <a:r>
              <a:rPr lang="ru-RU" dirty="0"/>
              <a:t>. Обозначим </a:t>
            </a:r>
            <a:r>
              <a:rPr lang="en-US" i="1" dirty="0"/>
              <a:t>G </a:t>
            </a:r>
            <a:r>
              <a:rPr lang="ru-RU" dirty="0"/>
              <a:t>точку её пересечения с прямой </a:t>
            </a:r>
            <a:r>
              <a:rPr lang="en-US" i="1" dirty="0"/>
              <a:t>AB</a:t>
            </a:r>
            <a:r>
              <a:rPr lang="en-US" dirty="0"/>
              <a:t>. </a:t>
            </a:r>
            <a:r>
              <a:rPr lang="ru-RU" dirty="0"/>
              <a:t>Треугольник </a:t>
            </a:r>
            <a:r>
              <a:rPr lang="en-US" i="1" dirty="0"/>
              <a:t>BGC </a:t>
            </a:r>
            <a:r>
              <a:rPr lang="ru-RU" dirty="0"/>
              <a:t>равен треугольнику </a:t>
            </a:r>
            <a:r>
              <a:rPr lang="en-US" i="1" dirty="0"/>
              <a:t>CDB</a:t>
            </a:r>
            <a:r>
              <a:rPr lang="en-US" dirty="0"/>
              <a:t>. </a:t>
            </a:r>
            <a:r>
              <a:rPr lang="ru-RU" dirty="0"/>
              <a:t>Площадь треугольника </a:t>
            </a:r>
            <a:r>
              <a:rPr lang="en-US" i="1" dirty="0"/>
              <a:t>ABD </a:t>
            </a:r>
            <a:r>
              <a:rPr lang="ru-RU" dirty="0"/>
              <a:t>равна площади треугольника </a:t>
            </a:r>
            <a:r>
              <a:rPr lang="en-US" i="1" dirty="0"/>
              <a:t>ABC</a:t>
            </a:r>
            <a:r>
              <a:rPr lang="ru-RU" dirty="0"/>
              <a:t>. Следовательно, площадь трапеции равна площади равнобедренного прямоугольного треугольника </a:t>
            </a:r>
            <a:r>
              <a:rPr lang="en-US" i="1" dirty="0"/>
              <a:t>AGC</a:t>
            </a:r>
            <a:r>
              <a:rPr lang="ru-RU" dirty="0"/>
              <a:t>, гипотенуза которого равна 8. Значит, искомая площадь равна 16.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24" y="3140968"/>
            <a:ext cx="4349551" cy="255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5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174480" cy="122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757" y="1124744"/>
            <a:ext cx="4761243" cy="388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20" y="2311226"/>
            <a:ext cx="2490864" cy="234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823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629" y="107047"/>
            <a:ext cx="9134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Теорема (Фалеса).</a:t>
            </a:r>
            <a:r>
              <a:rPr lang="ru-RU" dirty="0"/>
              <a:t> Если параллельные прямые, пересекающие стороны угла, отсекают на одной его стороне равные отрезки, то они отсекают равные отрезки и на другой его стороне.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9629" y="4357273"/>
            <a:ext cx="9134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Доказательство.</a:t>
            </a:r>
            <a:r>
              <a:rPr lang="ru-RU" dirty="0"/>
              <a:t> Пусть три параллельные прямые пересекают стороны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 </a:t>
            </a:r>
            <a:r>
              <a:rPr lang="ru-RU" dirty="0"/>
              <a:t>этого угла соответственно в точках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dirty="0"/>
              <a:t>,</a:t>
            </a:r>
            <a:r>
              <a:rPr lang="ru-RU" i="1" dirty="0"/>
              <a:t> А</a:t>
            </a:r>
            <a:r>
              <a:rPr lang="ru-RU" baseline="-25000" dirty="0"/>
              <a:t>2</a:t>
            </a:r>
            <a:r>
              <a:rPr lang="ru-RU" dirty="0"/>
              <a:t>,</a:t>
            </a:r>
            <a:r>
              <a:rPr lang="ru-RU" i="1" dirty="0"/>
              <a:t> А</a:t>
            </a:r>
            <a:r>
              <a:rPr lang="ru-RU" baseline="-25000" dirty="0"/>
              <a:t>3</a:t>
            </a:r>
            <a:r>
              <a:rPr lang="ru-RU" dirty="0"/>
              <a:t> и 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dirty="0"/>
              <a:t>,</a:t>
            </a:r>
            <a:r>
              <a:rPr lang="ru-RU" i="1" dirty="0"/>
              <a:t> В</a:t>
            </a:r>
            <a:r>
              <a:rPr lang="ru-RU" baseline="-25000" dirty="0"/>
              <a:t>2</a:t>
            </a:r>
            <a:r>
              <a:rPr lang="ru-RU" dirty="0"/>
              <a:t>,</a:t>
            </a:r>
            <a:r>
              <a:rPr lang="ru-RU" i="1" dirty="0"/>
              <a:t> В</a:t>
            </a:r>
            <a:r>
              <a:rPr lang="ru-RU" baseline="-25000" dirty="0"/>
              <a:t>3</a:t>
            </a:r>
            <a:r>
              <a:rPr lang="ru-RU" dirty="0"/>
              <a:t>. Если отрезки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i="1" dirty="0"/>
              <a:t>А</a:t>
            </a:r>
            <a:r>
              <a:rPr lang="ru-RU" baseline="-25000" dirty="0"/>
              <a:t>2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А</a:t>
            </a:r>
            <a:r>
              <a:rPr lang="ru-RU" baseline="-25000" dirty="0"/>
              <a:t>2</a:t>
            </a:r>
            <a:r>
              <a:rPr lang="ru-RU" i="1" dirty="0"/>
              <a:t>А</a:t>
            </a:r>
            <a:r>
              <a:rPr lang="ru-RU" baseline="-25000" dirty="0"/>
              <a:t>3</a:t>
            </a:r>
            <a:r>
              <a:rPr lang="ru-RU" dirty="0"/>
              <a:t> равны, то </a:t>
            </a:r>
            <a:r>
              <a:rPr lang="ru-RU" i="1" dirty="0"/>
              <a:t>А</a:t>
            </a:r>
            <a:r>
              <a:rPr lang="ru-RU" baseline="-25000" dirty="0"/>
              <a:t>2</a:t>
            </a:r>
            <a:r>
              <a:rPr lang="ru-RU" i="1" dirty="0"/>
              <a:t>В</a:t>
            </a:r>
            <a:r>
              <a:rPr lang="ru-RU" baseline="-25000" dirty="0"/>
              <a:t>2</a:t>
            </a:r>
            <a:r>
              <a:rPr lang="ru-RU" dirty="0"/>
              <a:t> – средняя линия трапеции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i="1" dirty="0"/>
              <a:t>А</a:t>
            </a:r>
            <a:r>
              <a:rPr lang="ru-RU" baseline="-25000" dirty="0"/>
              <a:t>3</a:t>
            </a:r>
            <a:r>
              <a:rPr lang="ru-RU" i="1" dirty="0"/>
              <a:t>В</a:t>
            </a:r>
            <a:r>
              <a:rPr lang="ru-RU" baseline="-25000" dirty="0"/>
              <a:t>3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dirty="0"/>
              <a:t>. Следовательно, равны и отрезки 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i="1" dirty="0"/>
              <a:t>В</a:t>
            </a:r>
            <a:r>
              <a:rPr lang="ru-RU" baseline="-25000" dirty="0"/>
              <a:t>2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В</a:t>
            </a:r>
            <a:r>
              <a:rPr lang="ru-RU" baseline="-25000" dirty="0"/>
              <a:t>2</a:t>
            </a:r>
            <a:r>
              <a:rPr lang="ru-RU" i="1" dirty="0"/>
              <a:t>В</a:t>
            </a:r>
            <a:r>
              <a:rPr lang="ru-RU" baseline="-25000" dirty="0"/>
              <a:t>3</a:t>
            </a:r>
            <a:r>
              <a:rPr lang="ru-RU" dirty="0"/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3326799" cy="200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629" y="107047"/>
            <a:ext cx="9134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Следствие.</a:t>
            </a:r>
            <a:r>
              <a:rPr lang="ru-RU" dirty="0"/>
              <a:t> Если две параллельные прямые, пересекающие стороны угла, отсекают на одной его стороне отрезки, отношение которых равно </a:t>
            </a:r>
            <a:r>
              <a:rPr lang="en-US" i="1" dirty="0"/>
              <a:t>m</a:t>
            </a:r>
            <a:r>
              <a:rPr lang="en-US" dirty="0"/>
              <a:t>:</a:t>
            </a:r>
            <a:r>
              <a:rPr lang="en-US" i="1" dirty="0"/>
              <a:t>n </a:t>
            </a:r>
            <a:r>
              <a:rPr lang="ru-RU" dirty="0"/>
              <a:t>то они отсекают отрезки </a:t>
            </a:r>
            <a:r>
              <a:rPr lang="en-US" dirty="0"/>
              <a:t>c </a:t>
            </a:r>
            <a:r>
              <a:rPr lang="ru-RU" dirty="0"/>
              <a:t>таким же отношением и на другой его стороне.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3696" y="1412776"/>
            <a:ext cx="5490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Доказательство.</a:t>
            </a:r>
            <a:r>
              <a:rPr lang="ru-RU" dirty="0"/>
              <a:t> Пусть две параллельные прямые пересекают стороны угла </a:t>
            </a:r>
            <a:r>
              <a:rPr lang="en-US" i="1" dirty="0"/>
              <a:t>A </a:t>
            </a:r>
            <a:r>
              <a:rPr lang="ru-RU" dirty="0"/>
              <a:t>в точках соответственно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. </a:t>
            </a:r>
            <a:r>
              <a:rPr lang="ru-RU" dirty="0"/>
              <a:t>Если отношение </a:t>
            </a:r>
            <a:r>
              <a:rPr lang="en-US" i="1" dirty="0"/>
              <a:t>AB</a:t>
            </a:r>
            <a:r>
              <a:rPr lang="en-US" dirty="0"/>
              <a:t>:</a:t>
            </a:r>
            <a:r>
              <a:rPr lang="en-US" i="1" dirty="0"/>
              <a:t>BC </a:t>
            </a:r>
            <a:r>
              <a:rPr lang="ru-RU" dirty="0"/>
              <a:t>равно </a:t>
            </a:r>
            <a:r>
              <a:rPr lang="en-US" i="1" dirty="0"/>
              <a:t>m</a:t>
            </a:r>
            <a:r>
              <a:rPr lang="en-US" dirty="0"/>
              <a:t>:</a:t>
            </a:r>
            <a:r>
              <a:rPr lang="en-US" i="1" dirty="0"/>
              <a:t>n</a:t>
            </a:r>
            <a:r>
              <a:rPr lang="ru-RU" dirty="0"/>
              <a:t>, то это означает, что отрезок </a:t>
            </a:r>
            <a:r>
              <a:rPr lang="en-US" i="1" dirty="0"/>
              <a:t>AC </a:t>
            </a:r>
            <a:r>
              <a:rPr lang="ru-RU" i="1" dirty="0"/>
              <a:t>м</a:t>
            </a:r>
            <a:r>
              <a:rPr lang="ru-RU" dirty="0"/>
              <a:t>ожно разделить на </a:t>
            </a:r>
            <a:r>
              <a:rPr lang="en-US" i="1" dirty="0"/>
              <a:t>m + n </a:t>
            </a:r>
            <a:r>
              <a:rPr lang="ru-RU" dirty="0"/>
              <a:t>равных частей так, что отрезок </a:t>
            </a:r>
            <a:r>
              <a:rPr lang="en-US" i="1" dirty="0"/>
              <a:t>AB </a:t>
            </a:r>
            <a:r>
              <a:rPr lang="ru-RU" dirty="0"/>
              <a:t>состоит из </a:t>
            </a:r>
            <a:r>
              <a:rPr lang="en-US" i="1" dirty="0"/>
              <a:t>m </a:t>
            </a:r>
            <a:r>
              <a:rPr lang="ru-RU" dirty="0"/>
              <a:t>частей, а отрезок </a:t>
            </a:r>
            <a:r>
              <a:rPr lang="en-US" i="1" dirty="0"/>
              <a:t>BC </a:t>
            </a:r>
            <a:r>
              <a:rPr lang="ru-RU" i="1" dirty="0"/>
              <a:t>– </a:t>
            </a:r>
            <a:r>
              <a:rPr lang="ru-RU" dirty="0"/>
              <a:t>из </a:t>
            </a:r>
            <a:r>
              <a:rPr lang="en-US" i="1" dirty="0"/>
              <a:t>n</a:t>
            </a:r>
            <a:r>
              <a:rPr lang="ru-RU" dirty="0"/>
              <a:t> частей.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AFC5B4-B1DA-EA43-EA14-A51873CBEB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2160"/>
            <a:ext cx="3546192" cy="2726553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4B4D0F3-390D-13EF-CAFA-3478AD086A87}"/>
              </a:ext>
            </a:extLst>
          </p:cNvPr>
          <p:cNvGrpSpPr/>
          <p:nvPr/>
        </p:nvGrpSpPr>
        <p:grpSpPr>
          <a:xfrm>
            <a:off x="-9629" y="1871416"/>
            <a:ext cx="9153629" cy="4363461"/>
            <a:chOff x="-9629" y="1871416"/>
            <a:chExt cx="9153629" cy="4363461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385788D-9D5C-6236-F553-F2932A293ADD}"/>
                </a:ext>
              </a:extLst>
            </p:cNvPr>
            <p:cNvSpPr/>
            <p:nvPr/>
          </p:nvSpPr>
          <p:spPr>
            <a:xfrm>
              <a:off x="-9629" y="4665217"/>
              <a:ext cx="915362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/>
                <a:t>Тогда прямые, проходящие через точки деления, параллельные данным прямым, будут делить отрезок </a:t>
              </a:r>
              <a:r>
                <a:rPr lang="en-US" i="1" dirty="0"/>
                <a:t>AE </a:t>
              </a:r>
              <a:r>
                <a:rPr lang="ru-RU" dirty="0"/>
                <a:t>на равные части так, что отрезок </a:t>
              </a:r>
              <a:r>
                <a:rPr lang="en-US" i="1" dirty="0"/>
                <a:t>AD </a:t>
              </a:r>
              <a:r>
                <a:rPr lang="ru-RU" dirty="0"/>
                <a:t>будет состоять из </a:t>
              </a:r>
              <a:r>
                <a:rPr lang="en-US" i="1" dirty="0"/>
                <a:t>m </a:t>
              </a:r>
              <a:r>
                <a:rPr lang="ru-RU" dirty="0"/>
                <a:t>частей, а отрезок </a:t>
              </a:r>
              <a:r>
                <a:rPr lang="en-US" i="1" dirty="0"/>
                <a:t>DE </a:t>
              </a:r>
              <a:r>
                <a:rPr lang="ru-RU" i="1" dirty="0"/>
                <a:t>– </a:t>
              </a:r>
              <a:r>
                <a:rPr lang="ru-RU" dirty="0"/>
                <a:t>из </a:t>
              </a:r>
              <a:r>
                <a:rPr lang="en-US" i="1" dirty="0"/>
                <a:t>n</a:t>
              </a:r>
              <a:r>
                <a:rPr lang="ru-RU" dirty="0"/>
                <a:t> частей.</a:t>
              </a:r>
              <a:r>
                <a:rPr lang="en-US" dirty="0"/>
                <a:t> </a:t>
              </a:r>
              <a:r>
                <a:rPr lang="ru-RU" dirty="0"/>
                <a:t>Следовательно, отношение </a:t>
              </a:r>
              <a:r>
                <a:rPr lang="en-US" i="1" dirty="0"/>
                <a:t>AD</a:t>
              </a:r>
              <a:r>
                <a:rPr lang="en-US" dirty="0"/>
                <a:t>:</a:t>
              </a:r>
              <a:r>
                <a:rPr lang="en-US" i="1" dirty="0"/>
                <a:t>DE </a:t>
              </a:r>
              <a:r>
                <a:rPr lang="ru-RU" dirty="0"/>
                <a:t>будет равно </a:t>
              </a:r>
              <a:r>
                <a:rPr lang="en-US" i="1" dirty="0"/>
                <a:t>m</a:t>
              </a:r>
              <a:r>
                <a:rPr lang="en-US" dirty="0"/>
                <a:t>:</a:t>
              </a:r>
              <a:r>
                <a:rPr lang="en-US" i="1" dirty="0"/>
                <a:t>n</a:t>
              </a:r>
              <a:r>
                <a:rPr lang="ru-RU" i="1" dirty="0"/>
                <a:t>.</a:t>
              </a:r>
              <a:endParaRPr 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98160B9-21E1-1C49-D90B-474EC9F9A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4" y="1871416"/>
              <a:ext cx="3456384" cy="2748039"/>
            </a:xfrm>
            <a:prstGeom prst="rect">
              <a:avLst/>
            </a:prstGeom>
          </p:spPr>
        </p:pic>
      </p:grp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624" y="540132"/>
                <a:ext cx="9144000" cy="135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Теорема.</a:t>
                </a:r>
                <a:r>
                  <a:rPr lang="ru-RU" b="1" dirty="0"/>
                  <a:t> </a:t>
                </a:r>
                <a:r>
                  <a:rPr lang="ru-RU" dirty="0"/>
                  <a:t>(О пропорциональных отрезках.) Параллельные прямые, пересекающие стороны угла, отсекают от сторон угла пропорциональные отрезки,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540132"/>
                <a:ext cx="9144000" cy="1355628"/>
              </a:xfrm>
              <a:prstGeom prst="rect">
                <a:avLst/>
              </a:prstGeom>
              <a:blipFill>
                <a:blip r:embed="rId3" cstate="print"/>
                <a:stretch>
                  <a:fillRect l="-1067" t="-3604" r="-1000" b="-3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9624" y="4439513"/>
                <a:ext cx="9144000" cy="2296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sz="2200" dirty="0">
                    <a:solidFill>
                      <a:srgbClr val="FF0000"/>
                    </a:solidFill>
                  </a:rPr>
                  <a:t>Доказательство</a:t>
                </a:r>
                <a:r>
                  <a:rPr lang="en-US" sz="2200" dirty="0">
                    <a:solidFill>
                      <a:srgbClr val="FF0000"/>
                    </a:solidFill>
                  </a:rPr>
                  <a:t>*</a:t>
                </a:r>
                <a:r>
                  <a:rPr lang="ru-RU" sz="2200" dirty="0">
                    <a:solidFill>
                      <a:srgbClr val="FF0000"/>
                    </a:solidFill>
                  </a:rPr>
                  <a:t>.</a:t>
                </a:r>
                <a:r>
                  <a:rPr lang="ru-RU" sz="2200" b="1" dirty="0"/>
                  <a:t> </a:t>
                </a:r>
                <a:r>
                  <a:rPr lang="ru-RU" sz="2200" dirty="0"/>
                  <a:t>Прямые, параллельные </a:t>
                </a:r>
                <a:r>
                  <a:rPr lang="ru-RU" sz="2200" i="1" dirty="0"/>
                  <a:t>ВD</a:t>
                </a:r>
                <a:r>
                  <a:rPr lang="ru-RU" sz="2200" dirty="0"/>
                  <a:t>, переводят равные отрезки на прямой </a:t>
                </a:r>
                <a:r>
                  <a:rPr lang="ru-RU" sz="2200" i="1" dirty="0"/>
                  <a:t>АC</a:t>
                </a:r>
                <a:r>
                  <a:rPr lang="ru-RU" sz="2200" dirty="0"/>
                  <a:t> в равные отрезки на прямой </a:t>
                </a:r>
                <a:r>
                  <a:rPr lang="ru-RU" sz="2200" i="1" dirty="0"/>
                  <a:t>АE</a:t>
                </a:r>
                <a:r>
                  <a:rPr lang="ru-RU" sz="2200" dirty="0"/>
                  <a:t>. Отрезку </a:t>
                </a:r>
                <a:r>
                  <a:rPr lang="ru-RU" sz="2200" i="1" dirty="0"/>
                  <a:t>АB</a:t>
                </a:r>
                <a:r>
                  <a:rPr lang="ru-RU" sz="2200" dirty="0"/>
                  <a:t> соответствует отрезок </a:t>
                </a:r>
                <a:r>
                  <a:rPr lang="ru-RU" sz="2200" i="1" dirty="0"/>
                  <a:t>АD</a:t>
                </a:r>
                <a:r>
                  <a:rPr lang="ru-RU" sz="2200" dirty="0"/>
                  <a:t>. Одной десятой части отрезка </a:t>
                </a:r>
                <a:r>
                  <a:rPr lang="ru-RU" sz="2200" i="1" dirty="0"/>
                  <a:t>АB</a:t>
                </a:r>
                <a:r>
                  <a:rPr lang="ru-RU" sz="2200" dirty="0"/>
                  <a:t> соответствует одна десятая часть отрезка </a:t>
                </a:r>
                <a:r>
                  <a:rPr lang="ru-RU" sz="2200" i="1" dirty="0"/>
                  <a:t>AD</a:t>
                </a:r>
                <a:r>
                  <a:rPr lang="ru-RU" sz="2200" dirty="0"/>
                  <a:t> и т. д. Таким образом, если отрезок </a:t>
                </a:r>
                <a:r>
                  <a:rPr lang="ru-RU" sz="2200" i="1" dirty="0"/>
                  <a:t>АB</a:t>
                </a:r>
                <a:r>
                  <a:rPr lang="ru-RU" sz="2200" dirty="0"/>
                  <a:t> и его части укладываются в отрезке </a:t>
                </a:r>
                <a:r>
                  <a:rPr lang="ru-RU" sz="2200" i="1" dirty="0"/>
                  <a:t>АC k</a:t>
                </a:r>
                <a:r>
                  <a:rPr lang="ru-RU" sz="2200" dirty="0"/>
                  <a:t> раз, то отрезок </a:t>
                </a:r>
                <a:r>
                  <a:rPr lang="ru-RU" sz="2200" i="1" dirty="0"/>
                  <a:t>AD</a:t>
                </a:r>
                <a:r>
                  <a:rPr lang="ru-RU" sz="2200" dirty="0"/>
                  <a:t> и его части будут укладываться в отрезке </a:t>
                </a:r>
                <a:r>
                  <a:rPr lang="ru-RU" sz="2200" i="1" dirty="0"/>
                  <a:t>АE</a:t>
                </a:r>
                <a:r>
                  <a:rPr lang="ru-RU" sz="2200" dirty="0"/>
                  <a:t> также </a:t>
                </a:r>
                <a:r>
                  <a:rPr lang="ru-RU" sz="2200" i="1" dirty="0"/>
                  <a:t>k</a:t>
                </a:r>
                <a:r>
                  <a:rPr lang="ru-RU" sz="2200" dirty="0"/>
                  <a:t> раз, т. е.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sz="2200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ru-RU" sz="2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ru-RU" sz="2200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ru-RU" sz="2200" b="1" i="1">
                        <a:latin typeface="Cambria Math"/>
                      </a:rPr>
                      <m:t>=</m:t>
                    </m:r>
                    <m:r>
                      <a:rPr lang="ru-RU" sz="2200" i="1">
                        <a:latin typeface="Cambria Math"/>
                      </a:rPr>
                      <m:t>𝑘</m:t>
                    </m:r>
                  </m:oMath>
                </a14:m>
                <a:r>
                  <a:rPr lang="ru-RU" sz="2200" dirty="0"/>
                  <a:t>.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4439513"/>
                <a:ext cx="9144000" cy="2296783"/>
              </a:xfrm>
              <a:prstGeom prst="rect">
                <a:avLst/>
              </a:prstGeom>
              <a:blipFill>
                <a:blip r:embed="rId4" cstate="print"/>
                <a:stretch>
                  <a:fillRect l="-867" t="-531" r="-867" b="-1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-1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Теорема о пропорциональных отрезках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999040-0EB2-72DD-456A-1DB234A89F7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904734"/>
            <a:ext cx="4608512" cy="252575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231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8100" y="370419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1. Стороны угла с вершиной 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dirty="0">
                <a:cs typeface="Times New Roman" pitchFamily="18" charset="0"/>
              </a:rPr>
              <a:t> пересечены двумя параллельными прямыми в точках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dirty="0">
                <a:cs typeface="Times New Roman" pitchFamily="18" charset="0"/>
              </a:rPr>
              <a:t> соответственно. Найдите </a:t>
            </a:r>
            <a:r>
              <a:rPr lang="en-US" i="1" dirty="0">
                <a:cs typeface="Times New Roman" pitchFamily="18" charset="0"/>
              </a:rPr>
              <a:t>BD</a:t>
            </a:r>
            <a:r>
              <a:rPr lang="ru-RU" dirty="0">
                <a:cs typeface="Times New Roman" pitchFamily="18" charset="0"/>
              </a:rPr>
              <a:t>, если </a:t>
            </a:r>
            <a:r>
              <a:rPr lang="en-US" i="1" dirty="0">
                <a:cs typeface="Times New Roman" pitchFamily="18" charset="0"/>
              </a:rPr>
              <a:t>OA </a:t>
            </a:r>
            <a:r>
              <a:rPr lang="ru-RU" dirty="0">
                <a:cs typeface="Times New Roman" pitchFamily="18" charset="0"/>
              </a:rPr>
              <a:t>= </a:t>
            </a:r>
            <a:r>
              <a:rPr lang="en-US" dirty="0">
                <a:cs typeface="Times New Roman" pitchFamily="18" charset="0"/>
              </a:rPr>
              <a:t>6, </a:t>
            </a:r>
            <a:r>
              <a:rPr lang="en-US" i="1" dirty="0">
                <a:cs typeface="Times New Roman" pitchFamily="18" charset="0"/>
              </a:rPr>
              <a:t>AC = </a:t>
            </a:r>
            <a:r>
              <a:rPr lang="en-US" dirty="0">
                <a:cs typeface="Times New Roman" pitchFamily="18" charset="0"/>
              </a:rPr>
              <a:t>12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OB</a:t>
            </a:r>
            <a:r>
              <a:rPr lang="ru-RU" dirty="0">
                <a:cs typeface="Times New Roman" pitchFamily="18" charset="0"/>
              </a:rPr>
              <a:t> =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5.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93858"/>
            <a:ext cx="2656469" cy="227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20" y="40050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</a:t>
            </a:r>
            <a:r>
              <a:rPr lang="ru-RU" dirty="0">
                <a:cs typeface="Times New Roman" pitchFamily="18" charset="0"/>
              </a:rPr>
              <a:t> 10.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656469" cy="227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20" y="260648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2. Стороны угла с вершиной 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dirty="0">
                <a:cs typeface="Times New Roman" pitchFamily="18" charset="0"/>
              </a:rPr>
              <a:t> пересечены двумя параллельными прямыми в точках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dirty="0">
                <a:cs typeface="Times New Roman" pitchFamily="18" charset="0"/>
              </a:rPr>
              <a:t> соответственно. Найдите </a:t>
            </a:r>
            <a:r>
              <a:rPr lang="en-US" i="1" dirty="0">
                <a:cs typeface="Times New Roman" pitchFamily="18" charset="0"/>
              </a:rPr>
              <a:t>OA</a:t>
            </a:r>
            <a:r>
              <a:rPr lang="ru-RU" dirty="0">
                <a:cs typeface="Times New Roman" pitchFamily="18" charset="0"/>
              </a:rPr>
              <a:t>, если </a:t>
            </a:r>
            <a:r>
              <a:rPr lang="en-US" i="1" dirty="0">
                <a:cs typeface="Times New Roman" pitchFamily="18" charset="0"/>
              </a:rPr>
              <a:t>OC </a:t>
            </a:r>
            <a:r>
              <a:rPr lang="ru-RU" dirty="0">
                <a:cs typeface="Times New Roman" pitchFamily="18" charset="0"/>
              </a:rPr>
              <a:t>= </a:t>
            </a:r>
            <a:r>
              <a:rPr lang="en-US" dirty="0">
                <a:cs typeface="Times New Roman" pitchFamily="18" charset="0"/>
              </a:rPr>
              <a:t>24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OB </a:t>
            </a:r>
            <a:r>
              <a:rPr lang="ru-RU" dirty="0">
                <a:cs typeface="Times New Roman" pitchFamily="18" charset="0"/>
              </a:rPr>
              <a:t>: </a:t>
            </a:r>
            <a:r>
              <a:rPr lang="en-US" i="1" dirty="0">
                <a:cs typeface="Times New Roman" pitchFamily="18" charset="0"/>
              </a:rPr>
              <a:t>OD</a:t>
            </a:r>
            <a:r>
              <a:rPr lang="ru-RU" dirty="0">
                <a:cs typeface="Times New Roman" pitchFamily="18" charset="0"/>
              </a:rPr>
              <a:t> = </a:t>
            </a:r>
            <a:r>
              <a:rPr lang="en-US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en-US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CA1738FC-4E7B-4B9B-84F6-1402DE770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20" y="4581128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</a:t>
            </a:r>
            <a:r>
              <a:rPr lang="ru-RU" dirty="0">
                <a:cs typeface="Times New Roman" pitchFamily="18" charset="0"/>
              </a:rPr>
              <a:t> 16.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5597" y="271385"/>
            <a:ext cx="901175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3. В треугольнике </a:t>
            </a:r>
            <a:r>
              <a:rPr lang="ru-RU" i="1" dirty="0">
                <a:cs typeface="Times New Roman" charset="0"/>
              </a:rPr>
              <a:t>АВС</a:t>
            </a:r>
            <a:r>
              <a:rPr lang="ru-RU" dirty="0">
                <a:cs typeface="Times New Roman" charset="0"/>
              </a:rPr>
              <a:t> сторона </a:t>
            </a:r>
            <a:r>
              <a:rPr lang="ru-RU" i="1" dirty="0">
                <a:cs typeface="Times New Roman" charset="0"/>
              </a:rPr>
              <a:t>ВС</a:t>
            </a:r>
            <a:r>
              <a:rPr lang="ru-RU" dirty="0">
                <a:cs typeface="Times New Roman" charset="0"/>
              </a:rPr>
              <a:t> разделена на четыре равные части и через полученные точки деления проведены прямые, параллельные стороне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, равной 18 см. Найдите отрезки этих прямых, заключенные внутри треугольника.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59" y="2132856"/>
            <a:ext cx="343388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6F1080-12B2-4D29-9EF1-26EA6C7DD939}"/>
              </a:ext>
            </a:extLst>
          </p:cNvPr>
          <p:cNvSpPr txBox="1"/>
          <p:nvPr/>
        </p:nvSpPr>
        <p:spPr>
          <a:xfrm>
            <a:off x="179512" y="515719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	Ответ. </a:t>
            </a:r>
            <a:r>
              <a:rPr lang="ru-RU" dirty="0"/>
              <a:t>4,5, 9, 13,5.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2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522" y="-33554"/>
            <a:ext cx="909747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4. Основания трапеции равны 14 см и 20 см. Одна из</a:t>
            </a:r>
            <a:r>
              <a:rPr lang="ru-RU" dirty="0"/>
              <a:t> </a:t>
            </a:r>
            <a:r>
              <a:rPr lang="ru-RU" dirty="0">
                <a:cs typeface="Times New Roman" charset="0"/>
              </a:rPr>
              <a:t>боковых сторон разделена на три равные части и через точки деления проведены прямые, параллельные основаниям трапеции. Найдите отрезки этих прямых, заключенные внутри трапеции.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526892" cy="23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0D9F5-83C4-4406-90E7-CC94A636A632}"/>
              </a:ext>
            </a:extLst>
          </p:cNvPr>
          <p:cNvSpPr txBox="1"/>
          <p:nvPr/>
        </p:nvSpPr>
        <p:spPr>
          <a:xfrm>
            <a:off x="395536" y="486916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16, 18.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8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06889"/>
            <a:ext cx="90117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5. С помощью линейки разделите отрезок </a:t>
            </a:r>
            <a:r>
              <a:rPr lang="en-US" i="1" dirty="0">
                <a:cs typeface="Times New Roman" charset="0"/>
              </a:rPr>
              <a:t>AB </a:t>
            </a:r>
            <a:r>
              <a:rPr lang="ru-RU" dirty="0">
                <a:cs typeface="Times New Roman" charset="0"/>
              </a:rPr>
              <a:t>на три равные части.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2277417" cy="22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403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66006"/>
            <a:ext cx="3073384" cy="318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3407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017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56" y="1988840"/>
            <a:ext cx="2059463" cy="20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836712"/>
            <a:ext cx="90117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6. С помощью линейки разделите отрезок </a:t>
            </a:r>
            <a:r>
              <a:rPr lang="en-US" i="1" dirty="0">
                <a:cs typeface="Times New Roman" charset="0"/>
              </a:rPr>
              <a:t>AB </a:t>
            </a:r>
            <a:r>
              <a:rPr lang="ru-RU" dirty="0">
                <a:cs typeface="Times New Roman" charset="0"/>
              </a:rPr>
              <a:t>на пять равных частей.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5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7057" y="122413"/>
            <a:ext cx="9180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Средняя линия трапеции расположена в главе</a:t>
            </a:r>
            <a:r>
              <a:rPr lang="en-US" dirty="0"/>
              <a:t> IX</a:t>
            </a:r>
            <a:r>
              <a:rPr lang="ru-RU" dirty="0"/>
              <a:t> «Векторы», относящейся к 9-му классу.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7E04A5-A261-1B9A-4F5A-243E644516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030296"/>
            <a:ext cx="7488832" cy="5613657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309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324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2397279" cy="43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684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Иллюстрация в программе </a:t>
            </a:r>
            <a:r>
              <a:rPr lang="en-US" sz="2800" dirty="0">
                <a:solidFill>
                  <a:srgbClr val="FF0000"/>
                </a:solidFill>
              </a:rPr>
              <a:t>GeoGebra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C5531-A3E1-1BE9-8E09-CC45A555CE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268760"/>
            <a:ext cx="4717781" cy="4025991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333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33660" y="18039"/>
            <a:ext cx="91648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Теорема.</a:t>
            </a:r>
            <a:r>
              <a:rPr lang="ru-RU" dirty="0"/>
              <a:t> Медианы треугольника точкой их пересечения делятся в отношении 2:1, считая от вершины.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31" y="1005606"/>
            <a:ext cx="3024336" cy="21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EA0BDCA-3BB6-FD3E-2E90-B5330C9060A9}"/>
              </a:ext>
            </a:extLst>
          </p:cNvPr>
          <p:cNvGrpSpPr/>
          <p:nvPr/>
        </p:nvGrpSpPr>
        <p:grpSpPr>
          <a:xfrm>
            <a:off x="0" y="980123"/>
            <a:ext cx="9164855" cy="4414973"/>
            <a:chOff x="0" y="980123"/>
            <a:chExt cx="9164855" cy="4414973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980123"/>
              <a:ext cx="2952328" cy="2089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3332993"/>
              <a:ext cx="9164855" cy="206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sz="3200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Решение. </a:t>
              </a:r>
              <a:r>
                <a:rPr lang="ru-RU" dirty="0"/>
                <a:t>Через точку </a:t>
              </a:r>
              <a:r>
                <a:rPr lang="en-US" i="1" dirty="0"/>
                <a:t>C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ru-RU" dirty="0"/>
                <a:t>проведём прямую, параллельную </a:t>
              </a:r>
              <a:r>
                <a:rPr lang="en-US" i="1" dirty="0"/>
                <a:t>AA</a:t>
              </a:r>
              <a:r>
                <a:rPr lang="en-US" baseline="-25000" dirty="0"/>
                <a:t>1</a:t>
              </a:r>
              <a:r>
                <a:rPr lang="ru-RU" dirty="0"/>
                <a:t>, и обозначим </a:t>
              </a:r>
              <a:r>
                <a:rPr lang="en-US" i="1" dirty="0"/>
                <a:t>D </a:t>
              </a:r>
              <a:r>
                <a:rPr lang="ru-RU" dirty="0"/>
                <a:t>её</a:t>
              </a:r>
              <a:r>
                <a:rPr lang="en-US" dirty="0"/>
                <a:t> </a:t>
              </a:r>
              <a:r>
                <a:rPr lang="ru-RU" dirty="0"/>
                <a:t>точку пересечения со стороной </a:t>
              </a:r>
              <a:r>
                <a:rPr lang="en-US" i="1" dirty="0"/>
                <a:t>BC</a:t>
              </a:r>
              <a:r>
                <a:rPr lang="ru-RU" dirty="0"/>
                <a:t>. </a:t>
              </a:r>
              <a:r>
                <a:rPr lang="ru-RU" i="1" dirty="0"/>
                <a:t>С</a:t>
              </a:r>
              <a:r>
                <a:rPr lang="ru-RU" baseline="-25000" dirty="0"/>
                <a:t>1</a:t>
              </a:r>
              <a:r>
                <a:rPr lang="en-US" i="1" dirty="0"/>
                <a:t>D </a:t>
              </a:r>
              <a:r>
                <a:rPr lang="ru-RU" dirty="0"/>
                <a:t>– средняя линия треугольника </a:t>
              </a:r>
              <a:r>
                <a:rPr lang="en-US" i="1" dirty="0"/>
                <a:t>ABA</a:t>
              </a:r>
              <a:r>
                <a:rPr lang="en-US" baseline="-25000" dirty="0"/>
                <a:t>1</a:t>
              </a:r>
              <a:r>
                <a:rPr lang="en-US" dirty="0"/>
                <a:t>, </a:t>
              </a:r>
              <a:r>
                <a:rPr lang="ru-RU" dirty="0"/>
                <a:t>следовательно, </a:t>
              </a:r>
              <a:r>
                <a:rPr lang="en-US" i="1" dirty="0"/>
                <a:t>BD = DA</a:t>
              </a:r>
              <a:r>
                <a:rPr lang="en-US" baseline="-25000" dirty="0"/>
                <a:t>1</a:t>
              </a:r>
              <a:r>
                <a:rPr lang="en-US" dirty="0"/>
                <a:t>. </a:t>
              </a:r>
              <a:r>
                <a:rPr lang="ru-RU" dirty="0"/>
                <a:t>Так как </a:t>
              </a:r>
              <a:r>
                <a:rPr lang="en-US" i="1" dirty="0"/>
                <a:t>CA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i="1" dirty="0"/>
                <a:t>A</a:t>
              </a:r>
              <a:r>
                <a:rPr lang="en-US" baseline="-25000" dirty="0"/>
                <a:t>1</a:t>
              </a:r>
              <a:r>
                <a:rPr lang="en-US" i="1" dirty="0"/>
                <a:t>B</a:t>
              </a:r>
              <a:r>
                <a:rPr lang="en-US" dirty="0"/>
                <a:t>, </a:t>
              </a:r>
              <a:r>
                <a:rPr lang="ru-RU" dirty="0"/>
                <a:t>то </a:t>
              </a:r>
              <a:r>
                <a:rPr lang="en-US" i="1" dirty="0"/>
                <a:t>CA</a:t>
              </a:r>
              <a:r>
                <a:rPr lang="en-US" baseline="-25000" dirty="0"/>
                <a:t>1</a:t>
              </a:r>
              <a:r>
                <a:rPr lang="en-US" dirty="0"/>
                <a:t> = 2</a:t>
              </a:r>
              <a:r>
                <a:rPr lang="en-US" i="1" dirty="0"/>
                <a:t>A</a:t>
              </a:r>
              <a:r>
                <a:rPr lang="en-US" baseline="-25000" dirty="0"/>
                <a:t>1</a:t>
              </a:r>
              <a:r>
                <a:rPr lang="en-US" i="1" dirty="0"/>
                <a:t>D</a:t>
              </a:r>
              <a:r>
                <a:rPr lang="en-US" dirty="0"/>
                <a:t>. </a:t>
              </a:r>
              <a:r>
                <a:rPr lang="ru-RU" dirty="0"/>
                <a:t>Из теоремы о пропорциональных отрезках следует, что </a:t>
              </a:r>
              <a:r>
                <a:rPr lang="en-US" i="1" dirty="0"/>
                <a:t>CM = </a:t>
              </a:r>
              <a:r>
                <a:rPr lang="en-US" dirty="0"/>
                <a:t>2</a:t>
              </a:r>
              <a:r>
                <a:rPr lang="en-US" i="1" dirty="0"/>
                <a:t>MC</a:t>
              </a:r>
              <a:r>
                <a:rPr lang="en-US" baseline="-25000" dirty="0"/>
                <a:t>1</a:t>
              </a:r>
              <a:r>
                <a:rPr lang="en-US" dirty="0"/>
                <a:t>, </a:t>
              </a:r>
              <a:r>
                <a:rPr lang="ru-RU" dirty="0"/>
                <a:t>т. е. </a:t>
              </a:r>
              <a:r>
                <a:rPr lang="en-US" i="1" dirty="0"/>
                <a:t>CM </a:t>
              </a:r>
              <a:r>
                <a:rPr lang="en-US" dirty="0"/>
                <a:t>: </a:t>
              </a:r>
              <a:r>
                <a:rPr lang="en-US" i="1" dirty="0"/>
                <a:t>MC</a:t>
              </a:r>
              <a:r>
                <a:rPr lang="en-US" baseline="-25000" dirty="0"/>
                <a:t>1</a:t>
              </a:r>
              <a:r>
                <a:rPr lang="en-US" dirty="0"/>
                <a:t> = 2 : 1</a:t>
              </a:r>
              <a:r>
                <a:rPr lang="ru-RU" dirty="0"/>
                <a:t>.</a:t>
              </a:r>
            </a:p>
          </p:txBody>
        </p:sp>
      </p:grpSp>
      <p:sp>
        <p:nvSpPr>
          <p:cNvPr id="2" name="Text Box 3">
            <a:extLst>
              <a:ext uri="{FF2B5EF4-FFF2-40B4-BE49-F238E27FC236}">
                <a16:creationId xmlns:a16="http://schemas.microsoft.com/office/drawing/2014/main" id="{E16B475D-6596-950C-5AD3-151A95D6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00823"/>
            <a:ext cx="91648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3200" dirty="0"/>
              <a:t>	</a:t>
            </a:r>
            <a:r>
              <a:rPr lang="ru-RU" dirty="0">
                <a:solidFill>
                  <a:srgbClr val="FF0000"/>
                </a:solidFill>
              </a:rPr>
              <a:t>Следствие. </a:t>
            </a:r>
            <a:r>
              <a:rPr lang="ru-RU" dirty="0"/>
              <a:t>Медианы треугольника пересекаются в одной точке и делятся в ней в отношении 2:1, считая от вершин.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0" y="821432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Теорема. </a:t>
            </a:r>
            <a:r>
              <a:rPr lang="ru-RU" sz="2800" dirty="0"/>
              <a:t>Б</a:t>
            </a:r>
            <a:r>
              <a:rPr lang="ru-RU" sz="2800" dirty="0">
                <a:cs typeface="Times New Roman" pitchFamily="18" charset="0"/>
              </a:rPr>
              <a:t>иссектриса угла треугольника делит противолежащую сторону на части, пропорциональные прилежащим сторонам</a:t>
            </a:r>
            <a:r>
              <a:rPr lang="ru-RU" sz="2800" dirty="0"/>
              <a:t>, т. е. </a:t>
            </a:r>
            <a:r>
              <a:rPr lang="ru-RU" sz="2800" dirty="0">
                <a:cs typeface="Times New Roman" pitchFamily="18" charset="0"/>
              </a:rPr>
              <a:t>если </a:t>
            </a:r>
            <a:r>
              <a:rPr lang="ru-RU" sz="2800" i="1" dirty="0">
                <a:cs typeface="Times New Roman" pitchFamily="18" charset="0"/>
              </a:rPr>
              <a:t>CD</a:t>
            </a:r>
            <a:r>
              <a:rPr lang="ru-RU" sz="2800" dirty="0">
                <a:cs typeface="Times New Roman" pitchFamily="18" charset="0"/>
              </a:rPr>
              <a:t> – биссектриса треугольника </a:t>
            </a:r>
            <a:r>
              <a:rPr lang="ru-RU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, то </a:t>
            </a:r>
            <a:r>
              <a:rPr lang="ru-RU" sz="2800" i="1" dirty="0">
                <a:cs typeface="Times New Roman" pitchFamily="18" charset="0"/>
              </a:rPr>
              <a:t>AD</a:t>
            </a:r>
            <a:r>
              <a:rPr lang="ru-RU" sz="2800" dirty="0">
                <a:cs typeface="Times New Roman" pitchFamily="18" charset="0"/>
              </a:rPr>
              <a:t> : </a:t>
            </a:r>
            <a:r>
              <a:rPr lang="ru-RU" sz="2800" i="1" dirty="0">
                <a:cs typeface="Times New Roman" pitchFamily="18" charset="0"/>
              </a:rPr>
              <a:t>DB = AC</a:t>
            </a:r>
            <a:r>
              <a:rPr lang="ru-RU" sz="2800" dirty="0">
                <a:cs typeface="Times New Roman" pitchFamily="18" charset="0"/>
              </a:rPr>
              <a:t> : </a:t>
            </a:r>
            <a:r>
              <a:rPr lang="ru-RU" sz="2800" i="1" dirty="0">
                <a:cs typeface="Times New Roman" pitchFamily="18" charset="0"/>
              </a:rPr>
              <a:t>BC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/>
              <a:t>  </a:t>
            </a:r>
          </a:p>
        </p:txBody>
      </p:sp>
      <p:pic>
        <p:nvPicPr>
          <p:cNvPr id="4608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4521997" cy="251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192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0806" name="Text Box 6"/>
              <p:cNvSpPr txBox="1">
                <a:spLocks noChangeArrowheads="1"/>
              </p:cNvSpPr>
              <p:nvPr/>
            </p:nvSpPr>
            <p:spPr bwMode="auto">
              <a:xfrm>
                <a:off x="0" y="332656"/>
                <a:ext cx="9144000" cy="2465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Доказательство: </a:t>
                </a:r>
                <a:r>
                  <a:rPr lang="ru-RU" dirty="0"/>
                  <a:t>Пусть </a:t>
                </a:r>
                <a:r>
                  <a:rPr lang="en-US" i="1" dirty="0"/>
                  <a:t>CD </a:t>
                </a:r>
                <a:r>
                  <a:rPr lang="ru-RU" dirty="0"/>
                  <a:t>– биссектриса треугольника </a:t>
                </a:r>
                <a:r>
                  <a:rPr lang="en-US" i="1" dirty="0"/>
                  <a:t>ABC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Обозначим </a:t>
                </a:r>
                <a:r>
                  <a:rPr lang="en-US" i="1" dirty="0"/>
                  <a:t>E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𝐶𝐵𝐸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𝐶𝐸𝐵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треугольник </a:t>
                </a:r>
                <a:r>
                  <a:rPr lang="en-US" i="1" dirty="0"/>
                  <a:t>BEC </a:t>
                </a:r>
                <a:r>
                  <a:rPr lang="ru-RU" dirty="0"/>
                  <a:t>равнобедренный, </a:t>
                </a:r>
                <a:r>
                  <a:rPr lang="en-US" i="1" dirty="0"/>
                  <a:t>BC = EC</a:t>
                </a:r>
                <a:r>
                  <a:rPr lang="en-US" dirty="0"/>
                  <a:t>. </a:t>
                </a:r>
                <a:r>
                  <a:rPr lang="ru-RU" dirty="0"/>
                  <a:t>По теореме о пропорциональных отрезках, имеем: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𝐶𝐸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080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2656"/>
                <a:ext cx="9144000" cy="24659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0" t="-1980" r="-1000" b="-14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140968"/>
            <a:ext cx="4223767" cy="3207628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191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0" y="381000"/>
            <a:ext cx="9067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(обратная). </a:t>
            </a:r>
            <a:r>
              <a:rPr lang="ru-RU" sz="2800" dirty="0"/>
              <a:t>Е</a:t>
            </a:r>
            <a:r>
              <a:rPr lang="ru-RU" sz="2800" dirty="0">
                <a:cs typeface="Times New Roman" pitchFamily="18" charset="0"/>
              </a:rPr>
              <a:t>сли луч, проведенный из</a:t>
            </a:r>
            <a:r>
              <a:rPr lang="ru-RU" sz="2800" dirty="0"/>
              <a:t> </a:t>
            </a:r>
            <a:r>
              <a:rPr lang="ru-RU" sz="2800" dirty="0">
                <a:cs typeface="Times New Roman" pitchFamily="18" charset="0"/>
              </a:rPr>
              <a:t>вершины угла треугольника, делит противоположную сторону на части, пропорциональные сторонам треугольника, прилежащим к лучу, то этот луч является биссектрисой угла треугольника.</a:t>
            </a:r>
            <a:r>
              <a:rPr lang="ru-RU" sz="2800" dirty="0"/>
              <a:t> </a:t>
            </a:r>
          </a:p>
        </p:txBody>
      </p:sp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2822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8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" y="3039684"/>
            <a:ext cx="299243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3276600" y="2620956"/>
            <a:ext cx="5867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Доказательство: </a:t>
            </a:r>
            <a:r>
              <a:rPr lang="ru-RU" dirty="0">
                <a:cs typeface="Times New Roman" pitchFamily="18" charset="0"/>
              </a:rPr>
              <a:t>Пусть для луча </a:t>
            </a:r>
            <a:r>
              <a:rPr lang="en-US" i="1" dirty="0">
                <a:cs typeface="Times New Roman" pitchFamily="18" charset="0"/>
              </a:rPr>
              <a:t>CD </a:t>
            </a:r>
            <a:r>
              <a:rPr lang="ru-RU" dirty="0">
                <a:cs typeface="Times New Roman" pitchFamily="18" charset="0"/>
              </a:rPr>
              <a:t>выполняется равенство </a:t>
            </a:r>
            <a:r>
              <a:rPr lang="ru-RU" i="1" dirty="0">
                <a:cs typeface="Times New Roman" pitchFamily="18" charset="0"/>
              </a:rPr>
              <a:t>AD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ru-RU" i="1" dirty="0">
                <a:cs typeface="Times New Roman" pitchFamily="18" charset="0"/>
              </a:rPr>
              <a:t>DB = AC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ru-RU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 Проведем прямую </a:t>
            </a:r>
            <a:r>
              <a:rPr lang="ru-RU" i="1" dirty="0">
                <a:cs typeface="Times New Roman" pitchFamily="18" charset="0"/>
              </a:rPr>
              <a:t>BE</a:t>
            </a:r>
            <a:r>
              <a:rPr lang="ru-RU" dirty="0">
                <a:cs typeface="Times New Roman" pitchFamily="18" charset="0"/>
              </a:rPr>
              <a:t>, параллельную </a:t>
            </a:r>
            <a:r>
              <a:rPr lang="ru-RU" i="1" dirty="0">
                <a:cs typeface="Times New Roman" pitchFamily="18" charset="0"/>
              </a:rPr>
              <a:t>CD</a:t>
            </a:r>
            <a:r>
              <a:rPr lang="ru-RU" dirty="0">
                <a:cs typeface="Times New Roman" pitchFamily="18" charset="0"/>
              </a:rPr>
              <a:t>. По теорем</a:t>
            </a:r>
            <a:r>
              <a:rPr lang="ru-RU" dirty="0"/>
              <a:t>е</a:t>
            </a:r>
            <a:r>
              <a:rPr lang="ru-RU" dirty="0">
                <a:cs typeface="Times New Roman" pitchFamily="18" charset="0"/>
              </a:rPr>
              <a:t> о пропорциональных отрезках, </a:t>
            </a:r>
            <a:r>
              <a:rPr lang="ru-RU" i="1" dirty="0">
                <a:cs typeface="Times New Roman" pitchFamily="18" charset="0"/>
              </a:rPr>
              <a:t>AD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ru-RU" i="1" dirty="0">
                <a:cs typeface="Times New Roman" pitchFamily="18" charset="0"/>
              </a:rPr>
              <a:t>DB = AC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ru-RU" i="1" dirty="0">
                <a:cs typeface="Times New Roman" pitchFamily="18" charset="0"/>
              </a:rPr>
              <a:t>CE</a:t>
            </a:r>
            <a:r>
              <a:rPr lang="ru-RU" dirty="0">
                <a:cs typeface="Times New Roman" pitchFamily="18" charset="0"/>
              </a:rPr>
              <a:t>. Сравнивая эти два равенства, получаем равенство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i="1" dirty="0">
                <a:cs typeface="Times New Roman" pitchFamily="18" charset="0"/>
              </a:rPr>
              <a:t>CE</a:t>
            </a:r>
            <a:r>
              <a:rPr lang="ru-RU" dirty="0">
                <a:cs typeface="Times New Roman" pitchFamily="18" charset="0"/>
              </a:rPr>
              <a:t>, из</a:t>
            </a:r>
            <a:r>
              <a:rPr lang="ru-RU" dirty="0"/>
              <a:t> </a:t>
            </a:r>
            <a:r>
              <a:rPr lang="ru-RU" dirty="0">
                <a:cs typeface="Times New Roman" pitchFamily="18" charset="0"/>
              </a:rPr>
              <a:t>которого следует равенство углов </a:t>
            </a:r>
            <a:r>
              <a:rPr lang="en-US" i="1" dirty="0">
                <a:cs typeface="Times New Roman" pitchFamily="18" charset="0"/>
              </a:rPr>
              <a:t>CBE </a:t>
            </a:r>
            <a:r>
              <a:rPr lang="ru-RU" dirty="0">
                <a:cs typeface="Times New Roman" pitchFamily="18" charset="0"/>
              </a:rPr>
              <a:t>и</a:t>
            </a:r>
            <a:r>
              <a:rPr lang="ru-RU" dirty="0"/>
              <a:t> </a:t>
            </a:r>
            <a:r>
              <a:rPr lang="en-US" i="1" dirty="0">
                <a:cs typeface="Times New Roman" pitchFamily="18" charset="0"/>
              </a:rPr>
              <a:t>BEC</a:t>
            </a:r>
            <a:r>
              <a:rPr lang="ru-RU" dirty="0">
                <a:cs typeface="Times New Roman" pitchFamily="18" charset="0"/>
              </a:rPr>
              <a:t>. Но угол </a:t>
            </a:r>
            <a:r>
              <a:rPr lang="en-US" i="1" dirty="0">
                <a:cs typeface="Times New Roman" pitchFamily="18" charset="0"/>
              </a:rPr>
              <a:t>CBE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BCD</a:t>
            </a:r>
            <a:r>
              <a:rPr lang="ru-RU" dirty="0">
                <a:cs typeface="Times New Roman" pitchFamily="18" charset="0"/>
              </a:rPr>
              <a:t>, а</a:t>
            </a:r>
            <a:r>
              <a:rPr lang="ru-RU" dirty="0"/>
              <a:t> </a:t>
            </a:r>
            <a:r>
              <a:rPr lang="ru-RU" dirty="0">
                <a:cs typeface="Times New Roman" pitchFamily="18" charset="0"/>
              </a:rPr>
              <a:t>угол </a:t>
            </a:r>
            <a:r>
              <a:rPr lang="en-US" i="1" dirty="0">
                <a:cs typeface="Times New Roman" pitchFamily="18" charset="0"/>
              </a:rPr>
              <a:t>BEC </a:t>
            </a:r>
            <a:r>
              <a:rPr lang="ru-RU" dirty="0">
                <a:cs typeface="Times New Roman" pitchFamily="18" charset="0"/>
              </a:rPr>
              <a:t>равен углу </a:t>
            </a:r>
            <a:r>
              <a:rPr lang="en-US" i="1" dirty="0">
                <a:cs typeface="Times New Roman" pitchFamily="18" charset="0"/>
              </a:rPr>
              <a:t>ACD</a:t>
            </a:r>
            <a:r>
              <a:rPr lang="ru-RU" dirty="0">
                <a:cs typeface="Times New Roman" pitchFamily="18" charset="0"/>
              </a:rPr>
              <a:t>. Значит, </a:t>
            </a:r>
            <a:r>
              <a:rPr lang="en-US" i="1" dirty="0">
                <a:cs typeface="Times New Roman" pitchFamily="18" charset="0"/>
              </a:rPr>
              <a:t>CD </a:t>
            </a:r>
            <a:r>
              <a:rPr lang="ru-RU" dirty="0">
                <a:cs typeface="Times New Roman" pitchFamily="18" charset="0"/>
              </a:rPr>
              <a:t>– биссектриса 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2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4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8126" y="260648"/>
                <a:ext cx="9144000" cy="1815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Теорема</a:t>
                </a:r>
                <a:r>
                  <a:rPr lang="ru-RU" dirty="0"/>
                  <a:t>. Биссектриса </a:t>
                </a:r>
                <a:r>
                  <a:rPr lang="en-US" i="1" dirty="0"/>
                  <a:t>CD </a:t>
                </a:r>
                <a:r>
                  <a:rPr lang="ru-RU" dirty="0"/>
                  <a:t>внешнего угла </a:t>
                </a:r>
                <a:r>
                  <a:rPr lang="en-US" i="1" dirty="0"/>
                  <a:t>C </a:t>
                </a:r>
                <a:r>
                  <a:rPr lang="ru-RU" dirty="0"/>
                  <a:t>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делит продолжение противоположной стороны </a:t>
                </a:r>
                <a:r>
                  <a:rPr lang="en-US" i="1" dirty="0"/>
                  <a:t>AB </a:t>
                </a:r>
                <a:r>
                  <a:rPr lang="ru-RU" dirty="0"/>
                  <a:t>на части, пропорциональные прилежащим сторонам</a:t>
                </a:r>
                <a:r>
                  <a:rPr lang="en-US" dirty="0"/>
                  <a:t>, </a:t>
                </a:r>
                <a:r>
                  <a:rPr lang="ru-RU" dirty="0"/>
                  <a:t>т.е. выполняется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ru-RU" sz="2800" dirty="0"/>
                  <a:t>.</a:t>
                </a: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" y="260648"/>
                <a:ext cx="9144000" cy="181511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67" t="-2685" r="-1000" b="-3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28" y="2204864"/>
            <a:ext cx="4463674" cy="185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066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0" y="0"/>
                <a:ext cx="9144000" cy="2465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Доказательство.</a:t>
                </a:r>
                <a:r>
                  <a:rPr lang="ru-RU" dirty="0"/>
                  <a:t> 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Обозначим </a:t>
                </a:r>
                <a:r>
                  <a:rPr lang="en-US" i="1" dirty="0"/>
                  <a:t>E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𝐶𝐵𝐸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𝐶𝐸𝐵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треугольник </a:t>
                </a:r>
                <a:r>
                  <a:rPr lang="en-US" i="1" dirty="0"/>
                  <a:t>BEC </a:t>
                </a:r>
                <a:r>
                  <a:rPr lang="ru-RU" dirty="0"/>
                  <a:t>равнобедренный, </a:t>
                </a:r>
                <a:r>
                  <a:rPr lang="en-US" i="1" dirty="0"/>
                  <a:t>BC = EC</a:t>
                </a:r>
                <a:r>
                  <a:rPr lang="en-US" dirty="0"/>
                  <a:t>. </a:t>
                </a:r>
                <a:r>
                  <a:rPr lang="ru-RU" dirty="0"/>
                  <a:t>По теореме о пропорциональных отрезках, имеем: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𝐵𝐷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𝐸𝐶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.	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24659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0" t="-1975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708920"/>
            <a:ext cx="5015298" cy="3534304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561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2383" y="54868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1.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 параллелограмме </a:t>
            </a:r>
            <a:r>
              <a:rPr lang="ru-RU" i="1" dirty="0"/>
              <a:t>ABCD</a:t>
            </a:r>
            <a:r>
              <a:rPr lang="ru-RU" dirty="0"/>
              <a:t> точка </a:t>
            </a:r>
            <a:r>
              <a:rPr lang="ru-RU" i="1" dirty="0"/>
              <a:t>E </a:t>
            </a:r>
            <a:r>
              <a:rPr lang="ru-RU" dirty="0"/>
              <a:t>– середина стороны </a:t>
            </a:r>
            <a:r>
              <a:rPr lang="ru-RU" i="1" dirty="0"/>
              <a:t>CD</a:t>
            </a:r>
            <a:r>
              <a:rPr lang="ru-RU" dirty="0"/>
              <a:t>. Отрезок </a:t>
            </a:r>
            <a:r>
              <a:rPr lang="ru-RU" i="1" dirty="0"/>
              <a:t>AE </a:t>
            </a:r>
            <a:r>
              <a:rPr lang="ru-RU" dirty="0"/>
              <a:t>пересекает диагональ </a:t>
            </a:r>
            <a:r>
              <a:rPr lang="ru-RU" i="1" dirty="0"/>
              <a:t>BD </a:t>
            </a:r>
            <a:r>
              <a:rPr lang="ru-RU" dirty="0"/>
              <a:t>в точке </a:t>
            </a:r>
            <a:r>
              <a:rPr lang="ru-RU" i="1" dirty="0"/>
              <a:t>F</a:t>
            </a:r>
            <a:r>
              <a:rPr lang="ru-RU" dirty="0"/>
              <a:t>. Найдите отношение </a:t>
            </a:r>
            <a:r>
              <a:rPr lang="ru-RU" i="1" dirty="0"/>
              <a:t>DF </a:t>
            </a:r>
            <a:r>
              <a:rPr lang="ru-RU" dirty="0"/>
              <a:t>: </a:t>
            </a:r>
            <a:r>
              <a:rPr lang="ru-RU" i="1" dirty="0"/>
              <a:t>FB</a:t>
            </a:r>
            <a:r>
              <a:rPr lang="ru-RU" dirty="0"/>
              <a:t>. Найдите площадь треугольника </a:t>
            </a:r>
            <a:r>
              <a:rPr lang="en-US" i="1" dirty="0"/>
              <a:t>ADF</a:t>
            </a:r>
            <a:r>
              <a:rPr lang="ru-RU" dirty="0"/>
              <a:t>, если площадь параллелограмма </a:t>
            </a:r>
            <a:r>
              <a:rPr lang="en-US" i="1" dirty="0"/>
              <a:t>ABCD </a:t>
            </a:r>
            <a:r>
              <a:rPr lang="ru-RU" dirty="0"/>
              <a:t>равна 1.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603104" cy="18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8A01DB9-B83A-E338-C7DC-FB36B8B5D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933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-16481"/>
                <a:ext cx="9144000" cy="1755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Через точку </a:t>
                </a:r>
                <a:r>
                  <a:rPr lang="en-US" i="1" dirty="0"/>
                  <a:t>C </a:t>
                </a:r>
                <a:r>
                  <a:rPr lang="ru-RU" dirty="0"/>
                  <a:t>и середину </a:t>
                </a:r>
                <a:r>
                  <a:rPr lang="en-US" i="1" dirty="0"/>
                  <a:t>G </a:t>
                </a:r>
                <a:r>
                  <a:rPr lang="ru-RU" dirty="0"/>
                  <a:t>стороны </a:t>
                </a:r>
                <a:r>
                  <a:rPr lang="en-US" i="1" dirty="0"/>
                  <a:t>AB </a:t>
                </a:r>
                <a:r>
                  <a:rPr lang="ru-RU" dirty="0"/>
                  <a:t>проведем прямую. Обозначим </a:t>
                </a:r>
                <a:r>
                  <a:rPr lang="en-US" i="1" dirty="0"/>
                  <a:t>H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BD</a:t>
                </a:r>
                <a:r>
                  <a:rPr lang="ru-RU" dirty="0"/>
                  <a:t>. Прямые </a:t>
                </a:r>
                <a:r>
                  <a:rPr lang="en-US" i="1" dirty="0"/>
                  <a:t>EA </a:t>
                </a:r>
                <a:r>
                  <a:rPr lang="ru-RU" dirty="0"/>
                  <a:t>и </a:t>
                </a:r>
                <a:r>
                  <a:rPr lang="en-US" i="1" dirty="0"/>
                  <a:t>CG </a:t>
                </a:r>
                <a:r>
                  <a:rPr lang="ru-RU" dirty="0"/>
                  <a:t>параллельны. Следовательно, </a:t>
                </a:r>
                <a:r>
                  <a:rPr lang="en-US" i="1" dirty="0"/>
                  <a:t>DF = FH = HB</a:t>
                </a:r>
                <a:r>
                  <a:rPr lang="en-US" dirty="0"/>
                  <a:t>. </a:t>
                </a:r>
                <a:r>
                  <a:rPr lang="ru-RU" dirty="0"/>
                  <a:t>Значит, </a:t>
                </a:r>
                <a:r>
                  <a:rPr lang="en-US" i="1" dirty="0"/>
                  <a:t>DF </a:t>
                </a:r>
                <a:r>
                  <a:rPr lang="en-US" dirty="0"/>
                  <a:t>: </a:t>
                </a:r>
                <a:r>
                  <a:rPr lang="en-US" i="1" dirty="0"/>
                  <a:t>FB = </a:t>
                </a:r>
                <a:r>
                  <a:rPr lang="en-US" dirty="0"/>
                  <a:t>1 : 2. </a:t>
                </a:r>
                <a:r>
                  <a:rPr lang="ru-RU" dirty="0"/>
                  <a:t>Площадь треугольника </a:t>
                </a:r>
                <a:r>
                  <a:rPr lang="en-US" i="1" dirty="0"/>
                  <a:t>ADF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6481"/>
                <a:ext cx="9144000" cy="1755352"/>
              </a:xfrm>
              <a:prstGeom prst="rect">
                <a:avLst/>
              </a:prstGeom>
              <a:blipFill>
                <a:blip r:embed="rId3" cstate="print"/>
                <a:stretch>
                  <a:fillRect l="-1000" t="-2778" r="-1000" b="-6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407584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9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" y="766109"/>
            <a:ext cx="4483802" cy="106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01" y="764704"/>
            <a:ext cx="466019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0" y="2205577"/>
            <a:ext cx="2364283" cy="244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980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774578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dirty="0"/>
              <a:t>2. В параллелограмме </a:t>
            </a:r>
            <a:r>
              <a:rPr lang="en-US" i="1" dirty="0"/>
              <a:t>ABCD</a:t>
            </a:r>
            <a:r>
              <a:rPr lang="ru-RU" dirty="0"/>
              <a:t> точки </a:t>
            </a:r>
            <a:r>
              <a:rPr lang="en-US" i="1" dirty="0"/>
              <a:t>E</a:t>
            </a:r>
            <a:r>
              <a:rPr lang="ru-RU" dirty="0"/>
              <a:t> и </a:t>
            </a:r>
            <a:r>
              <a:rPr lang="en-US" i="1" dirty="0"/>
              <a:t>F </a:t>
            </a:r>
            <a:r>
              <a:rPr lang="ru-RU" dirty="0"/>
              <a:t>– середины сторон соответственно </a:t>
            </a:r>
            <a:r>
              <a:rPr lang="en-US" i="1" dirty="0"/>
              <a:t>CD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i="1" dirty="0"/>
              <a:t>AD</a:t>
            </a:r>
            <a:r>
              <a:rPr lang="en-US" dirty="0"/>
              <a:t>.</a:t>
            </a:r>
            <a:r>
              <a:rPr lang="ru-RU" dirty="0"/>
              <a:t> Отрезки </a:t>
            </a:r>
            <a:r>
              <a:rPr lang="en-US" i="1" dirty="0"/>
              <a:t>AE </a:t>
            </a:r>
            <a:r>
              <a:rPr lang="ru-RU" dirty="0"/>
              <a:t>и </a:t>
            </a:r>
            <a:r>
              <a:rPr lang="en-US" i="1" dirty="0"/>
              <a:t>BF </a:t>
            </a:r>
            <a:r>
              <a:rPr lang="ru-RU" dirty="0"/>
              <a:t>пересекаются в точке </a:t>
            </a:r>
            <a:r>
              <a:rPr lang="en-US" i="1" dirty="0"/>
              <a:t>G</a:t>
            </a:r>
            <a:r>
              <a:rPr lang="en-US" dirty="0"/>
              <a:t>.</a:t>
            </a:r>
            <a:r>
              <a:rPr lang="ru-RU" dirty="0"/>
              <a:t> Найдите отношение </a:t>
            </a:r>
            <a:r>
              <a:rPr lang="en-US" i="1" dirty="0"/>
              <a:t>AG </a:t>
            </a:r>
            <a:r>
              <a:rPr lang="en-US" dirty="0"/>
              <a:t>: </a:t>
            </a:r>
            <a:r>
              <a:rPr lang="en-US" i="1" dirty="0"/>
              <a:t>GE</a:t>
            </a:r>
            <a:r>
              <a:rPr lang="en-US" dirty="0"/>
              <a:t>.</a:t>
            </a:r>
            <a:r>
              <a:rPr lang="ru-RU" dirty="0"/>
              <a:t> 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17274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502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-16481"/>
                <a:ext cx="9144000" cy="2093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Через точку </a:t>
                </a:r>
                <a:r>
                  <a:rPr lang="en-US" i="1" dirty="0"/>
                  <a:t>C </a:t>
                </a:r>
                <a:r>
                  <a:rPr lang="ru-RU" dirty="0"/>
                  <a:t>и середину </a:t>
                </a:r>
                <a:r>
                  <a:rPr lang="en-US" i="1" dirty="0"/>
                  <a:t>K </a:t>
                </a:r>
                <a:r>
                  <a:rPr lang="ru-RU" dirty="0"/>
                  <a:t>стороны </a:t>
                </a:r>
                <a:r>
                  <a:rPr lang="en-US" i="1" dirty="0"/>
                  <a:t>AB </a:t>
                </a:r>
                <a:r>
                  <a:rPr lang="ru-RU" dirty="0"/>
                  <a:t>проведем прямую. Через точку </a:t>
                </a:r>
                <a:r>
                  <a:rPr lang="en-US" i="1" dirty="0"/>
                  <a:t>D </a:t>
                </a:r>
                <a:r>
                  <a:rPr lang="ru-RU" dirty="0"/>
                  <a:t>и середину </a:t>
                </a:r>
                <a:r>
                  <a:rPr lang="en-US" i="1" dirty="0"/>
                  <a:t>L </a:t>
                </a:r>
                <a:r>
                  <a:rPr lang="ru-RU" dirty="0"/>
                  <a:t>стороны </a:t>
                </a:r>
                <a:r>
                  <a:rPr lang="en-US" i="1" dirty="0"/>
                  <a:t>BC </a:t>
                </a:r>
                <a:r>
                  <a:rPr lang="ru-RU" dirty="0"/>
                  <a:t>проведем прямую. Обозначим </a:t>
                </a:r>
                <a:r>
                  <a:rPr lang="en-US" i="1" dirty="0"/>
                  <a:t>M</a:t>
                </a:r>
                <a:r>
                  <a:rPr lang="en-US" dirty="0"/>
                  <a:t>, </a:t>
                </a:r>
                <a:r>
                  <a:rPr lang="en-US" i="1" dirty="0"/>
                  <a:t>N </a:t>
                </a:r>
                <a:r>
                  <a:rPr lang="ru-RU" dirty="0"/>
                  <a:t>и </a:t>
                </a:r>
                <a:r>
                  <a:rPr lang="en-US" i="1" dirty="0"/>
                  <a:t>H </a:t>
                </a:r>
                <a:r>
                  <a:rPr lang="ru-RU" dirty="0"/>
                  <a:t>соответствующие точки пересечения. Прямые </a:t>
                </a:r>
                <a:r>
                  <a:rPr lang="en-US" i="1" dirty="0"/>
                  <a:t>FB </a:t>
                </a:r>
                <a:r>
                  <a:rPr lang="ru-RU" dirty="0"/>
                  <a:t>и </a:t>
                </a:r>
                <a:r>
                  <a:rPr lang="en-US" i="1" dirty="0"/>
                  <a:t>DL </a:t>
                </a:r>
                <a:r>
                  <a:rPr lang="ru-RU" dirty="0"/>
                  <a:t>параллельны. Следовательно, </a:t>
                </a:r>
                <a:r>
                  <a:rPr lang="en-US" i="1" dirty="0"/>
                  <a:t>AG = GH</a:t>
                </a:r>
                <a:r>
                  <a:rPr lang="en-US" dirty="0"/>
                  <a:t>, </a:t>
                </a:r>
                <a:r>
                  <a:rPr lang="en-US" i="1" dirty="0"/>
                  <a:t>NM = MC</a:t>
                </a:r>
                <a:r>
                  <a:rPr lang="en-US" dirty="0"/>
                  <a:t>, </a:t>
                </a:r>
                <a:r>
                  <a:rPr lang="en-US" i="1" dirty="0"/>
                  <a:t>HE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𝑀𝐶</m:t>
                    </m:r>
                  </m:oMath>
                </a14:m>
                <a:r>
                  <a:rPr lang="en-US" dirty="0"/>
                  <a:t>. </a:t>
                </a:r>
                <a:r>
                  <a:rPr lang="en-US" i="1" dirty="0"/>
                  <a:t> </a:t>
                </a:r>
                <a:r>
                  <a:rPr lang="ru-RU" dirty="0"/>
                  <a:t>Значит, </a:t>
                </a:r>
                <a:r>
                  <a:rPr lang="en-US" i="1" dirty="0"/>
                  <a:t>AG </a:t>
                </a:r>
                <a:r>
                  <a:rPr lang="en-US" dirty="0"/>
                  <a:t>: </a:t>
                </a:r>
                <a:r>
                  <a:rPr lang="en-US" i="1" dirty="0"/>
                  <a:t>GE = </a:t>
                </a:r>
                <a:r>
                  <a:rPr lang="en-US" dirty="0"/>
                  <a:t>2 : 3. 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6481"/>
                <a:ext cx="9144000" cy="2093522"/>
              </a:xfrm>
              <a:prstGeom prst="rect">
                <a:avLst/>
              </a:prstGeom>
              <a:blipFill>
                <a:blip r:embed="rId3" cstate="print"/>
                <a:stretch>
                  <a:fillRect l="-1000" t="-2326" r="-1000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390732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898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5658" y="548680"/>
            <a:ext cx="91456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ru-RU" sz="2800" dirty="0"/>
              <a:t>3. В треугольнике </a:t>
            </a:r>
            <a:r>
              <a:rPr lang="en-US" sz="2800" i="1" dirty="0"/>
              <a:t>ABC AB = </a:t>
            </a:r>
            <a:r>
              <a:rPr lang="en-US" sz="2800" dirty="0"/>
              <a:t>2</a:t>
            </a:r>
            <a:r>
              <a:rPr lang="en-US" sz="2800" i="1" dirty="0"/>
              <a:t>AC</a:t>
            </a:r>
            <a:r>
              <a:rPr lang="en-US" sz="2800" dirty="0"/>
              <a:t>.</a:t>
            </a:r>
            <a:r>
              <a:rPr lang="ru-RU" sz="2800" dirty="0"/>
              <a:t> В каком отношении медиана </a:t>
            </a:r>
            <a:r>
              <a:rPr lang="en-US" sz="2800" i="1" dirty="0"/>
              <a:t>CE </a:t>
            </a:r>
            <a:r>
              <a:rPr lang="ru-RU" sz="2800" dirty="0"/>
              <a:t>делит биссектрису </a:t>
            </a:r>
            <a:r>
              <a:rPr lang="en-US" sz="2800" i="1" dirty="0"/>
              <a:t>AD</a:t>
            </a:r>
            <a:r>
              <a:rPr lang="ru-RU" sz="2800" dirty="0"/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34727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329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169088" cy="231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16632"/>
                <a:ext cx="9144000" cy="175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sz="2800" dirty="0"/>
                  <a:t> Через точку </a:t>
                </a:r>
                <a:r>
                  <a:rPr lang="en-US" sz="2800" i="1" dirty="0"/>
                  <a:t>D </a:t>
                </a:r>
                <a:r>
                  <a:rPr lang="ru-RU" sz="2800" dirty="0"/>
                  <a:t>проведём прямую, параллельную </a:t>
                </a:r>
                <a:r>
                  <a:rPr lang="en-US" sz="2800" i="1" dirty="0"/>
                  <a:t>CE. </a:t>
                </a:r>
                <a:r>
                  <a:rPr lang="ru-RU" sz="2800" dirty="0"/>
                  <a:t>Тогда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𝐸𝐺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𝐺𝐵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𝐶𝐷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  <a:r>
                  <a:rPr lang="ru-RU" sz="2800" dirty="0"/>
                  <a:t>Так как </a:t>
                </a:r>
                <a:r>
                  <a:rPr lang="en-US" sz="2800" i="1" dirty="0"/>
                  <a:t>AE = EB</a:t>
                </a:r>
                <a:r>
                  <a:rPr lang="ru-RU" sz="2800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𝐴𝐹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𝐹𝐷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𝐸𝐺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144000" cy="1752531"/>
              </a:xfrm>
              <a:prstGeom prst="rect">
                <a:avLst/>
              </a:prstGeom>
              <a:blipFill>
                <a:blip r:embed="rId4" cstate="print"/>
                <a:stretch>
                  <a:fillRect l="-1333" t="-3472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298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33019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4.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На продолжении стороны </a:t>
            </a:r>
            <a:r>
              <a:rPr lang="ru-RU" i="1" dirty="0"/>
              <a:t>AB </a:t>
            </a:r>
            <a:r>
              <a:rPr lang="ru-RU" dirty="0"/>
              <a:t>треугольника </a:t>
            </a:r>
            <a:r>
              <a:rPr lang="ru-RU" i="1" dirty="0"/>
              <a:t>ABC </a:t>
            </a:r>
            <a:r>
              <a:rPr lang="ru-RU" dirty="0"/>
              <a:t>взята точка </a:t>
            </a:r>
            <a:r>
              <a:rPr lang="ru-RU" i="1" dirty="0"/>
              <a:t>D</a:t>
            </a:r>
            <a:r>
              <a:rPr lang="ru-RU" dirty="0"/>
              <a:t>, </a:t>
            </a:r>
            <a:r>
              <a:rPr lang="ru-RU" i="1" dirty="0"/>
              <a:t>AB = BD</a:t>
            </a:r>
            <a:r>
              <a:rPr lang="ru-RU" dirty="0"/>
              <a:t>. Через неё и середину </a:t>
            </a:r>
            <a:r>
              <a:rPr lang="ru-RU" i="1" dirty="0"/>
              <a:t>E </a:t>
            </a:r>
            <a:r>
              <a:rPr lang="ru-RU" dirty="0"/>
              <a:t>стороны </a:t>
            </a:r>
            <a:r>
              <a:rPr lang="ru-RU" i="1" dirty="0"/>
              <a:t>AC </a:t>
            </a:r>
            <a:r>
              <a:rPr lang="ru-RU" dirty="0"/>
              <a:t>проведена прямая, пересекающая сторону </a:t>
            </a:r>
            <a:r>
              <a:rPr lang="ru-RU" i="1" dirty="0"/>
              <a:t>BC </a:t>
            </a:r>
            <a:r>
              <a:rPr lang="ru-RU" dirty="0"/>
              <a:t>в точке </a:t>
            </a:r>
            <a:r>
              <a:rPr lang="ru-RU" i="1" dirty="0"/>
              <a:t>F</a:t>
            </a:r>
            <a:r>
              <a:rPr lang="ru-RU" dirty="0"/>
              <a:t>. Найдите отношение </a:t>
            </a:r>
            <a:r>
              <a:rPr lang="en-US" i="1" dirty="0"/>
              <a:t>C</a:t>
            </a:r>
            <a:r>
              <a:rPr lang="ru-RU" i="1" dirty="0"/>
              <a:t>F </a:t>
            </a:r>
            <a:r>
              <a:rPr lang="ru-RU" dirty="0"/>
              <a:t>: </a:t>
            </a:r>
            <a:r>
              <a:rPr lang="ru-RU" i="1" dirty="0"/>
              <a:t>F</a:t>
            </a:r>
            <a:r>
              <a:rPr lang="en-US" i="1" dirty="0"/>
              <a:t>B</a:t>
            </a:r>
            <a:r>
              <a:rPr lang="ru-RU" dirty="0"/>
              <a:t>. Найдите площадь треугольника </a:t>
            </a:r>
            <a:r>
              <a:rPr lang="en-US" i="1" dirty="0"/>
              <a:t>CEF</a:t>
            </a:r>
            <a:r>
              <a:rPr lang="ru-RU" dirty="0"/>
              <a:t>, если площадь треугольника </a:t>
            </a:r>
            <a:r>
              <a:rPr lang="en-US" i="1" dirty="0"/>
              <a:t>ABC </a:t>
            </a:r>
            <a:r>
              <a:rPr lang="ru-RU" dirty="0"/>
              <a:t>равна 1.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24261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045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-5541" y="44624"/>
                <a:ext cx="9144000" cy="1354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</a:t>
                </a:r>
                <a:r>
                  <a:rPr lang="en-US" i="1" dirty="0"/>
                  <a:t>DE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G </a:t>
                </a:r>
                <a:r>
                  <a:rPr lang="ru-RU" dirty="0"/>
                  <a:t>её точку пересечения со стороной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:r>
                  <a:rPr lang="en-US" i="1" dirty="0"/>
                  <a:t>CF </a:t>
                </a:r>
                <a:r>
                  <a:rPr lang="en-US" dirty="0"/>
                  <a:t>: </a:t>
                </a:r>
                <a:r>
                  <a:rPr lang="en-US" i="1" dirty="0"/>
                  <a:t>FB</a:t>
                </a:r>
                <a:r>
                  <a:rPr lang="en-US" dirty="0"/>
                  <a:t> = </a:t>
                </a:r>
                <a:r>
                  <a:rPr lang="en-US" i="1" dirty="0"/>
                  <a:t>CE </a:t>
                </a:r>
                <a:r>
                  <a:rPr lang="en-US" dirty="0"/>
                  <a:t>: </a:t>
                </a:r>
                <a:r>
                  <a:rPr lang="en-US" i="1" dirty="0"/>
                  <a:t>EG = </a:t>
                </a:r>
                <a:r>
                  <a:rPr lang="en-US" dirty="0"/>
                  <a:t>2 : 1. </a:t>
                </a:r>
                <a:r>
                  <a:rPr lang="ru-RU" dirty="0"/>
                  <a:t>Площадь треугольника </a:t>
                </a:r>
                <a:r>
                  <a:rPr lang="en-US" i="1" dirty="0"/>
                  <a:t>CEF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1" y="44624"/>
                <a:ext cx="9144000" cy="1354410"/>
              </a:xfrm>
              <a:prstGeom prst="rect">
                <a:avLst/>
              </a:prstGeom>
              <a:blipFill>
                <a:blip r:embed="rId3" cstate="print"/>
                <a:stretch>
                  <a:fillRect l="-1000" t="-3587" r="-1067" b="-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521339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356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28" y="428471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/>
              <a:t>5 (ОГЭ). Площадь треугольника </a:t>
            </a:r>
            <a:r>
              <a:rPr lang="ru-RU" i="1" dirty="0"/>
              <a:t>ABC </a:t>
            </a:r>
            <a:r>
              <a:rPr lang="ru-RU" dirty="0"/>
              <a:t>равна 40. Биссектриса </a:t>
            </a:r>
            <a:r>
              <a:rPr lang="ru-RU" i="1" dirty="0"/>
              <a:t>AD </a:t>
            </a:r>
            <a:r>
              <a:rPr lang="ru-RU" dirty="0"/>
              <a:t>пересекает медиану </a:t>
            </a:r>
            <a:r>
              <a:rPr lang="ru-RU" i="1" dirty="0"/>
              <a:t>BK </a:t>
            </a:r>
            <a:r>
              <a:rPr lang="ru-RU" dirty="0"/>
              <a:t>в точке </a:t>
            </a:r>
            <a:r>
              <a:rPr lang="ru-RU" i="1" dirty="0"/>
              <a:t>E</a:t>
            </a:r>
            <a:r>
              <a:rPr lang="ru-RU" dirty="0"/>
              <a:t>, при этом </a:t>
            </a:r>
            <a:r>
              <a:rPr lang="ru-RU" i="1" dirty="0"/>
              <a:t>BD </a:t>
            </a:r>
            <a:r>
              <a:rPr lang="ru-RU" dirty="0"/>
              <a:t>: </a:t>
            </a:r>
            <a:r>
              <a:rPr lang="en-US" i="1" dirty="0"/>
              <a:t>DC</a:t>
            </a:r>
            <a:r>
              <a:rPr lang="ru-RU" i="1" dirty="0"/>
              <a:t> </a:t>
            </a:r>
            <a:r>
              <a:rPr lang="ru-RU" dirty="0"/>
              <a:t>= 3 : 2. Найдите площадь четырёхугольника </a:t>
            </a:r>
            <a:r>
              <a:rPr lang="ru-RU" i="1" dirty="0"/>
              <a:t>EDCK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48597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185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240317" cy="349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126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:r>
                  <a:rPr lang="ru-RU" dirty="0"/>
                  <a:t>Через точку </a:t>
                </a:r>
                <a:r>
                  <a:rPr lang="en-US" i="1" dirty="0"/>
                  <a:t>K </a:t>
                </a:r>
                <a:r>
                  <a:rPr lang="ru-RU" dirty="0"/>
                  <a:t>проведём прямую, параллельную </a:t>
                </a:r>
                <a:r>
                  <a:rPr lang="en-US" i="1" dirty="0"/>
                  <a:t>AD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L </a:t>
                </a:r>
                <a:r>
                  <a:rPr lang="ru-RU" dirty="0"/>
                  <a:t>её точку пересечения со стороной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:r>
                  <a:rPr lang="en-US" i="1" dirty="0"/>
                  <a:t>BD</a:t>
                </a:r>
                <a:r>
                  <a:rPr lang="en-US" dirty="0"/>
                  <a:t> : </a:t>
                </a:r>
                <a:r>
                  <a:rPr lang="en-US" i="1" dirty="0"/>
                  <a:t>DL = </a:t>
                </a:r>
                <a:r>
                  <a:rPr lang="en-US" dirty="0"/>
                  <a:t>3 : 1.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BE </a:t>
                </a:r>
                <a:r>
                  <a:rPr lang="en-US" dirty="0"/>
                  <a:t>: </a:t>
                </a:r>
                <a:r>
                  <a:rPr lang="en-US" i="1" dirty="0"/>
                  <a:t>EK</a:t>
                </a:r>
                <a:r>
                  <a:rPr lang="en-US" dirty="0"/>
                  <a:t> = 3 : 1. </a:t>
                </a:r>
                <a:r>
                  <a:rPr lang="en-US" i="1" dirty="0"/>
                  <a:t> </a:t>
                </a:r>
                <a:r>
                  <a:rPr lang="ru-RU" dirty="0"/>
                  <a:t>Площадь треугольника </a:t>
                </a:r>
                <a:r>
                  <a:rPr lang="en-US" i="1" dirty="0"/>
                  <a:t>BDE </a:t>
                </a:r>
                <a:r>
                  <a:rPr lang="ru-RU" dirty="0"/>
                  <a:t>равна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площади треугольника </a:t>
                </a:r>
                <a:r>
                  <a:rPr lang="en-US" i="1" dirty="0"/>
                  <a:t>BCK</a:t>
                </a:r>
                <a:r>
                  <a:rPr lang="ru-RU" dirty="0"/>
                  <a:t>, т.</a:t>
                </a:r>
                <a:r>
                  <a:rPr lang="en-US" dirty="0"/>
                  <a:t> </a:t>
                </a:r>
                <a:r>
                  <a:rPr lang="ru-RU" dirty="0"/>
                  <a:t>е. равна 9. Значит, площадь четырёхугольника </a:t>
                </a:r>
                <a:r>
                  <a:rPr lang="ru-RU" i="1" dirty="0"/>
                  <a:t>EDCK </a:t>
                </a:r>
                <a:r>
                  <a:rPr lang="ru-RU" dirty="0"/>
                  <a:t>равна 11.</a:t>
                </a:r>
                <a:r>
                  <a:rPr lang="ru-RU" sz="2000" dirty="0">
                    <a:cs typeface="Times New Roman" pitchFamily="18" charset="0"/>
                  </a:rPr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126993"/>
              </a:xfrm>
              <a:prstGeom prst="rect">
                <a:avLst/>
              </a:prstGeom>
              <a:blipFill>
                <a:blip r:embed="rId4" cstate="print"/>
                <a:stretch>
                  <a:fillRect l="-1000" t="-2292" r="-1000" b="-42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906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720" y="19532"/>
            <a:ext cx="910828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6. (Олимпиада).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делят соответственно стороны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CA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в отношении 1:2. </a:t>
            </a:r>
            <a:r>
              <a:rPr lang="ru-RU" dirty="0"/>
              <a:t>Найдите площадь треугольника </a:t>
            </a:r>
            <a:r>
              <a:rPr lang="en-US" i="1" dirty="0"/>
              <a:t>A’B’C’</a:t>
            </a:r>
            <a:r>
              <a:rPr lang="ru-RU" dirty="0"/>
              <a:t>, ограниченного прямыми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ru-RU" dirty="0"/>
              <a:t>если площадь треугольника </a:t>
            </a:r>
            <a:r>
              <a:rPr lang="en-US" i="1" dirty="0"/>
              <a:t>ABC </a:t>
            </a:r>
            <a:r>
              <a:rPr lang="ru-RU" dirty="0"/>
              <a:t>равна 1.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3A978D0-D73C-42F7-9962-50075F40D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0828"/>
            <a:ext cx="35498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608440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804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6" name="Text Box 6">
            <a:extLst>
              <a:ext uri="{FF2B5EF4-FFF2-40B4-BE49-F238E27FC236}">
                <a16:creationId xmlns:a16="http://schemas.microsoft.com/office/drawing/2014/main" id="{95D2F18B-54BD-42D5-8F89-C68DDCACD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33078"/>
            <a:ext cx="91805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Площадь треугольника </a:t>
            </a:r>
            <a:r>
              <a:rPr lang="en-US" altLang="ru-RU" i="1" dirty="0"/>
              <a:t>A’B’C’ </a:t>
            </a:r>
            <a:r>
              <a:rPr lang="ru-RU" altLang="ru-RU" dirty="0"/>
              <a:t>равна площади треугольника </a:t>
            </a:r>
            <a:r>
              <a:rPr lang="en-US" altLang="ru-RU" i="1" dirty="0"/>
              <a:t>ABC </a:t>
            </a:r>
            <a:r>
              <a:rPr lang="ru-RU" altLang="ru-RU" dirty="0"/>
              <a:t>минус площади треугольников </a:t>
            </a:r>
            <a:r>
              <a:rPr lang="en-US" altLang="ru-RU" i="1" dirty="0"/>
              <a:t>AB’B</a:t>
            </a:r>
            <a:r>
              <a:rPr lang="en-US" altLang="ru-RU" dirty="0"/>
              <a:t>, </a:t>
            </a:r>
            <a:r>
              <a:rPr lang="en-US" altLang="ru-RU" i="1" dirty="0"/>
              <a:t>BC’C</a:t>
            </a:r>
            <a:r>
              <a:rPr lang="en-US" altLang="ru-RU" dirty="0"/>
              <a:t>, </a:t>
            </a:r>
            <a:r>
              <a:rPr lang="en-US" altLang="ru-RU" i="1" dirty="0"/>
              <a:t>CA’A</a:t>
            </a:r>
            <a:r>
              <a:rPr lang="en-US" altLang="ru-RU" dirty="0"/>
              <a:t>. </a:t>
            </a:r>
            <a:r>
              <a:rPr lang="ru-RU" altLang="ru-RU" dirty="0"/>
              <a:t>Для нахождения площади треугольника </a:t>
            </a:r>
            <a:r>
              <a:rPr lang="ru-RU" altLang="ru-RU" i="1" dirty="0"/>
              <a:t>С</a:t>
            </a:r>
            <a:r>
              <a:rPr lang="en-US" altLang="ru-RU" i="1" dirty="0"/>
              <a:t>A’A</a:t>
            </a:r>
            <a:r>
              <a:rPr lang="ru-RU" altLang="ru-RU" dirty="0"/>
              <a:t> проведем отрезок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D</a:t>
            </a:r>
            <a:r>
              <a:rPr lang="en-US" altLang="ru-RU" baseline="-25000" dirty="0"/>
              <a:t> </a:t>
            </a:r>
            <a:r>
              <a:rPr lang="ru-RU" altLang="ru-RU" dirty="0"/>
              <a:t>параллельный прямой </a:t>
            </a:r>
            <a:r>
              <a:rPr lang="en-US" altLang="ru-RU" i="1" dirty="0"/>
              <a:t>AA</a:t>
            </a:r>
            <a:r>
              <a:rPr lang="en-US" altLang="ru-RU" baseline="-25000" dirty="0"/>
              <a:t>1</a:t>
            </a:r>
            <a:r>
              <a:rPr lang="en-US" altLang="ru-RU" dirty="0"/>
              <a:t>.</a:t>
            </a:r>
            <a:r>
              <a:rPr lang="ru-RU" altLang="ru-R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291" name="Text Box 11">
                <a:extLst>
                  <a:ext uri="{FF2B5EF4-FFF2-40B4-BE49-F238E27FC236}">
                    <a16:creationId xmlns:a16="http://schemas.microsoft.com/office/drawing/2014/main" id="{0B11B48E-1BE5-483D-9251-DB5776567D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437112"/>
                <a:ext cx="9144000" cy="2278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/>
                  <a:t>	Тогда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D</a:t>
                </a:r>
                <a:r>
                  <a:rPr lang="ru-RU" altLang="ru-RU" i="1" dirty="0"/>
                  <a:t> </a:t>
                </a:r>
                <a:r>
                  <a:rPr lang="en-US" altLang="ru-RU" dirty="0"/>
                  <a:t>:</a:t>
                </a:r>
                <a:r>
                  <a:rPr lang="ru-RU" altLang="ru-RU" dirty="0"/>
                  <a:t> </a:t>
                </a:r>
                <a:r>
                  <a:rPr lang="en-US" altLang="ru-RU" i="1" dirty="0"/>
                  <a:t>DB = AC</a:t>
                </a:r>
                <a:r>
                  <a:rPr lang="en-US" altLang="ru-RU" baseline="-25000" dirty="0"/>
                  <a:t>1</a:t>
                </a:r>
                <a:r>
                  <a:rPr lang="en-US" altLang="ru-RU" baseline="30000" dirty="0"/>
                  <a:t> </a:t>
                </a:r>
                <a:r>
                  <a:rPr lang="en-US" altLang="ru-RU" dirty="0"/>
                  <a:t>: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B = </a:t>
                </a:r>
                <a:r>
                  <a:rPr lang="en-US" altLang="ru-RU" dirty="0"/>
                  <a:t>1:2, </a:t>
                </a:r>
                <a:r>
                  <a:rPr lang="en-US" altLang="ru-RU" i="1" dirty="0"/>
                  <a:t>CA</a:t>
                </a:r>
                <a:r>
                  <a:rPr lang="en-US" altLang="ru-RU" baseline="-25000" dirty="0"/>
                  <a:t>1 </a:t>
                </a:r>
                <a:r>
                  <a:rPr lang="en-US" altLang="ru-RU" dirty="0"/>
                  <a:t>: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D =</a:t>
                </a:r>
                <a:r>
                  <a:rPr lang="en-US" altLang="ru-RU" dirty="0"/>
                  <a:t> 6 : 1, </a:t>
                </a:r>
                <a:r>
                  <a:rPr lang="ru-RU" altLang="ru-RU" dirty="0"/>
                  <a:t>следовательно, </a:t>
                </a:r>
                <a:r>
                  <a:rPr lang="en-US" altLang="ru-RU" i="1" dirty="0"/>
                  <a:t>CA’ </a:t>
                </a:r>
                <a:r>
                  <a:rPr lang="en-US" altLang="ru-RU" dirty="0"/>
                  <a:t>:</a:t>
                </a:r>
                <a:r>
                  <a:rPr lang="en-US" altLang="ru-RU" i="1" dirty="0"/>
                  <a:t>A’C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= 6:1. </a:t>
                </a:r>
                <a:r>
                  <a:rPr lang="ru-RU" altLang="ru-RU" dirty="0"/>
                  <a:t>Значит, площадь треугольника </a:t>
                </a:r>
                <a:r>
                  <a:rPr lang="en-US" altLang="ru-RU" i="1" dirty="0"/>
                  <a:t>CA’A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 площади треугольника </a:t>
                </a:r>
                <a:r>
                  <a:rPr lang="en-US" altLang="ru-RU" i="1" dirty="0"/>
                  <a:t>ACC</a:t>
                </a:r>
                <a:r>
                  <a:rPr lang="en-US" altLang="ru-RU" baseline="-25000" dirty="0"/>
                  <a:t>1 </a:t>
                </a:r>
                <a:r>
                  <a:rPr lang="ru-RU" altLang="ru-RU" dirty="0"/>
                  <a:t>и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. Треугольники </a:t>
                </a:r>
                <a:r>
                  <a:rPr lang="en-US" altLang="ru-RU" i="1" dirty="0"/>
                  <a:t>AB’B</a:t>
                </a:r>
                <a:r>
                  <a:rPr lang="ru-RU" altLang="ru-RU" dirty="0"/>
                  <a:t> и</a:t>
                </a:r>
                <a:r>
                  <a:rPr lang="en-US" altLang="ru-RU" dirty="0"/>
                  <a:t> </a:t>
                </a:r>
                <a:r>
                  <a:rPr lang="en-US" altLang="ru-RU" i="1" dirty="0"/>
                  <a:t>BC’C</a:t>
                </a:r>
                <a:r>
                  <a:rPr lang="ru-RU" altLang="ru-RU" dirty="0"/>
                  <a:t> имеют такую же площадь. Следовательно, площадь треугольника </a:t>
                </a:r>
                <a:r>
                  <a:rPr lang="en-US" altLang="ru-RU" i="1" dirty="0"/>
                  <a:t>A’B’C’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.</a:t>
                </a:r>
              </a:p>
            </p:txBody>
          </p:sp>
        </mc:Choice>
        <mc:Fallback xmlns="">
          <p:sp>
            <p:nvSpPr>
              <p:cNvPr id="225291" name="Text 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11B48E-1BE5-483D-9251-DB5776567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37112"/>
                <a:ext cx="9144000" cy="2278829"/>
              </a:xfrm>
              <a:prstGeom prst="rect">
                <a:avLst/>
              </a:prstGeom>
              <a:blipFill>
                <a:blip r:embed="rId3" cstate="print"/>
                <a:stretch>
                  <a:fillRect l="-1000" t="-2139" r="-1000" b="-2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295" name="Picture 15">
            <a:extLst>
              <a:ext uri="{FF2B5EF4-FFF2-40B4-BE49-F238E27FC236}">
                <a16:creationId xmlns:a16="http://schemas.microsoft.com/office/drawing/2014/main" id="{5F080CCF-CE00-4C0F-9A0F-5EE71CE2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240360" cy="282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29" y="115651"/>
            <a:ext cx="912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Теорема Фалеса помещена в задачи параграфа 2 главы </a:t>
            </a:r>
            <a:r>
              <a:rPr lang="en-US" dirty="0"/>
              <a:t>V</a:t>
            </a:r>
            <a:r>
              <a:rPr lang="ru-RU" dirty="0"/>
              <a:t>. Четырёхугольники, относящейся к началу 8-го класса.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72FD11-9217-D53C-6433-4D391A8ED4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471" y="1196752"/>
            <a:ext cx="8576988" cy="5040560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589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9937" name="Text Box 81">
                <a:extLst>
                  <a:ext uri="{FF2B5EF4-FFF2-40B4-BE49-F238E27FC236}">
                    <a16:creationId xmlns:a16="http://schemas.microsoft.com/office/drawing/2014/main" id="{9DC1C6F1-D4DF-3A84-522E-ABE961D1B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5400"/>
                <a:ext cx="8763000" cy="21400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Теорема Менелая.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Пусть на сторонах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продолжении стороны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треугольника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взяты соответственно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лежат на одной прямой тогда и только тогда, когда выполняется равенство</a:t>
                </a:r>
                <a:endParaRPr lang="ru-RU" altLang="ru-RU" dirty="0"/>
              </a:p>
              <a:p>
                <a:pPr algn="ctr">
                  <a:spcBef>
                    <a:spcPts val="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(*)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249937" name="Text Box 8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DC1C6F1-D4DF-3A84-522E-ABE961D1B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5400"/>
                <a:ext cx="8763000" cy="2140073"/>
              </a:xfrm>
              <a:prstGeom prst="rect">
                <a:avLst/>
              </a:prstGeom>
              <a:blipFill>
                <a:blip r:embed="rId3" cstate="print"/>
                <a:stretch>
                  <a:fillRect l="-1043" t="-2279" r="-9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04898D-9CB4-C479-9593-CBCDE493FB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839" y="2492896"/>
            <a:ext cx="3229426" cy="3229426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D8CC8E0-0616-AA75-4755-AE2BF72848C8}"/>
              </a:ext>
            </a:extLst>
          </p:cNvPr>
          <p:cNvGrpSpPr/>
          <p:nvPr/>
        </p:nvGrpSpPr>
        <p:grpSpPr>
          <a:xfrm>
            <a:off x="167259" y="2165473"/>
            <a:ext cx="8976245" cy="4552336"/>
            <a:chOff x="167259" y="2165473"/>
            <a:chExt cx="8976245" cy="4552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938" name="Text Box 82">
                  <a:extLst>
                    <a:ext uri="{FF2B5EF4-FFF2-40B4-BE49-F238E27FC236}">
                      <a16:creationId xmlns:a16="http://schemas.microsoft.com/office/drawing/2014/main" id="{34E8899D-7CB7-F951-9379-82E9F4A1ED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34790" y="2165473"/>
                  <a:ext cx="5708714" cy="4552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Доказательство: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Пусть точки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принадлежат одной прямой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Через вершину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проведём прямую, параллельную прямой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Обозначим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C’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её точку пересечения с прямой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AB</a:t>
                  </a:r>
                  <a:r>
                    <a:rPr lang="en-US" altLang="ru-RU" dirty="0">
                      <a:cs typeface="Times New Roman" panose="02020603050405020304" pitchFamily="18" charset="0"/>
                    </a:rPr>
                    <a:t>.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По теореме о пропорциональных отрезках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</a14:m>
                  <a:r>
                    <a:rPr lang="ru-RU" altLang="ru-RU" dirty="0"/>
                    <a:t>Перемножая эти равенства, получим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равенства</a:t>
                  </a:r>
                </a:p>
                <a:p>
                  <a:pPr algn="ctr"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a14:m>
                  <a:r>
                    <a:rPr lang="en-US" altLang="ru-RU" sz="2000" dirty="0"/>
                    <a:t>.</a:t>
                  </a:r>
                  <a:endParaRPr lang="ru-RU" altLang="ru-RU" sz="2000" dirty="0"/>
                </a:p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cs typeface="Times New Roman" panose="02020603050405020304" pitchFamily="18" charset="0"/>
                    </a:rPr>
                    <a:t>из которых непосредственно следует </a:t>
                  </a:r>
                  <a:r>
                    <a:rPr lang="ru-RU" altLang="ru-RU" dirty="0"/>
                    <a:t>требуемое равенство.</a:t>
                  </a:r>
                </a:p>
              </p:txBody>
            </p:sp>
          </mc:Choice>
          <mc:Fallback xmlns="">
            <p:sp>
              <p:nvSpPr>
                <p:cNvPr id="249938" name="Text Box 8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4E8899D-7CB7-F951-9379-82E9F4A1ED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4790" y="2165473"/>
                  <a:ext cx="5708714" cy="4552336"/>
                </a:xfrm>
                <a:prstGeom prst="rect">
                  <a:avLst/>
                </a:prstGeom>
                <a:blipFill>
                  <a:blip r:embed="rId5" cstate="print"/>
                  <a:stretch>
                    <a:fillRect l="-1601" t="-1071" r="-1601" b="-214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968B9C9-6EAD-9153-BFAA-0FE02FB2F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259" y="2578633"/>
              <a:ext cx="3267531" cy="3143689"/>
            </a:xfrm>
            <a:prstGeom prst="rect">
              <a:avLst/>
            </a:prstGeom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702" name="Picture 14">
            <a:extLst>
              <a:ext uri="{FF2B5EF4-FFF2-40B4-BE49-F238E27FC236}">
                <a16:creationId xmlns:a16="http://schemas.microsoft.com/office/drawing/2014/main" id="{738E6D11-AFA3-BF41-311F-E42F334C5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6458"/>
            <a:ext cx="35369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6695" name="Text Box 7">
                <a:extLst>
                  <a:ext uri="{FF2B5EF4-FFF2-40B4-BE49-F238E27FC236}">
                    <a16:creationId xmlns:a16="http://schemas.microsoft.com/office/drawing/2014/main" id="{C2DD07E0-944F-071C-8BBE-54BC16A7EE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81935"/>
                <a:ext cx="9144000" cy="21400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Докажем обратное.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Пусть на сторонах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продолжении стороны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треугольника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взяты соответственно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для которых выполняется равенство (*). Предположим, что прямая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пересекает прямую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 некоторой точке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'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По доказанному, выполняется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626695" name="Text 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2DD07E0-944F-071C-8BBE-54BC16A7E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1935"/>
                <a:ext cx="9144000" cy="2140073"/>
              </a:xfrm>
              <a:prstGeom prst="rect">
                <a:avLst/>
              </a:prstGeom>
              <a:blipFill>
                <a:blip r:embed="rId4" cstate="print"/>
                <a:stretch>
                  <a:fillRect l="-1000" t="-2273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6704" name="Text Box 16">
                <a:extLst>
                  <a:ext uri="{FF2B5EF4-FFF2-40B4-BE49-F238E27FC236}">
                    <a16:creationId xmlns:a16="http://schemas.microsoft.com/office/drawing/2014/main" id="{F4E5838F-08EA-B3BC-69D6-A3BB495221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3928" y="2286000"/>
                <a:ext cx="5220072" cy="3448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Учитывая равенство (*), получаем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/>
                  <a:t>Прибавим к его обеим частям единицу и приведем к общему знаменателю. Получим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altLang="ru-RU" dirty="0"/>
                  <a:t> из которого следует, что </a:t>
                </a:r>
                <a:r>
                  <a:rPr lang="en-US" altLang="ru-RU" i="1" dirty="0"/>
                  <a:t>C’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совпадают. Следовательно, точки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принадлежат одной прямой.</a:t>
                </a:r>
              </a:p>
            </p:txBody>
          </p:sp>
        </mc:Choice>
        <mc:Fallback xmlns="">
          <p:sp>
            <p:nvSpPr>
              <p:cNvPr id="626704" name="Text 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E5838F-08EA-B3BC-69D6-A3BB49522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2286000"/>
                <a:ext cx="5220072" cy="3448893"/>
              </a:xfrm>
              <a:prstGeom prst="rect">
                <a:avLst/>
              </a:prstGeom>
              <a:blipFill>
                <a:blip r:embed="rId5" cstate="print"/>
                <a:stretch>
                  <a:fillRect l="-1869" t="-1413" r="-1752" b="-31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>
            <a:extLst>
              <a:ext uri="{FF2B5EF4-FFF2-40B4-BE49-F238E27FC236}">
                <a16:creationId xmlns:a16="http://schemas.microsoft.com/office/drawing/2014/main" id="{F530130E-6E8D-96EE-684C-010DB84D3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1051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Пример</a:t>
            </a:r>
          </a:p>
        </p:txBody>
      </p:sp>
      <p:sp>
        <p:nvSpPr>
          <p:cNvPr id="659459" name="Text Box 3">
            <a:extLst>
              <a:ext uri="{FF2B5EF4-FFF2-40B4-BE49-F238E27FC236}">
                <a16:creationId xmlns:a16="http://schemas.microsoft.com/office/drawing/2014/main" id="{D2FE0F6D-CC40-AEA4-0DA0-B0B6DF783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2488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Точка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делит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 в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отношении </a:t>
            </a:r>
            <a:r>
              <a:rPr lang="ru-RU" altLang="ru-RU" sz="2800" dirty="0"/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:</a:t>
            </a:r>
            <a:r>
              <a:rPr lang="ru-RU" altLang="ru-RU" sz="2800" dirty="0"/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. Точка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лежит на продолжении стороны </a:t>
            </a:r>
            <a:r>
              <a:rPr lang="en-US" altLang="ru-RU" sz="2800" i="1" dirty="0">
                <a:cs typeface="Times New Roman" panose="02020603050405020304" pitchFamily="18" charset="0"/>
              </a:rPr>
              <a:t>AC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AC</a:t>
            </a:r>
            <a:r>
              <a:rPr lang="ru-RU" altLang="ru-RU" sz="2800" i="1" dirty="0">
                <a:cs typeface="Times New Roman" panose="02020603050405020304" pitchFamily="18" charset="0"/>
              </a:rPr>
              <a:t> = </a:t>
            </a:r>
            <a:r>
              <a:rPr lang="ru-RU" altLang="ru-RU" sz="2800" dirty="0"/>
              <a:t>2</a:t>
            </a:r>
            <a:r>
              <a:rPr lang="en-US" altLang="ru-RU" sz="2800" i="1" dirty="0">
                <a:cs typeface="Times New Roman" panose="02020603050405020304" pitchFamily="18" charset="0"/>
              </a:rPr>
              <a:t>CB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. В каком отношении делит прямая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dirty="0"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9461" name="Text Box 5">
                <a:extLst>
                  <a:ext uri="{FF2B5EF4-FFF2-40B4-BE49-F238E27FC236}">
                    <a16:creationId xmlns:a16="http://schemas.microsoft.com/office/drawing/2014/main" id="{84601C8B-6F48-9534-DA6A-815EADC864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" y="5255979"/>
                <a:ext cx="9144000" cy="1422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Решение:</a:t>
                </a:r>
                <a:r>
                  <a:rPr lang="ru-RU" altLang="ru-RU" sz="28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По условию</a:t>
                </a:r>
                <a:r>
                  <a:rPr lang="ru-RU" altLang="ru-RU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, 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. Используя теорему Менелая, находим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9461" name="Text 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4601C8B-6F48-9534-DA6A-815EADC86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" y="5255979"/>
                <a:ext cx="9144000" cy="1422825"/>
              </a:xfrm>
              <a:prstGeom prst="rect">
                <a:avLst/>
              </a:prstGeom>
              <a:blipFill>
                <a:blip r:embed="rId3" cstate="print"/>
                <a:stretch>
                  <a:fillRect l="-1333" r="-1333" b="-4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9464" name="Picture 8">
            <a:extLst>
              <a:ext uri="{FF2B5EF4-FFF2-40B4-BE49-F238E27FC236}">
                <a16:creationId xmlns:a16="http://schemas.microsoft.com/office/drawing/2014/main" id="{4ACB03BD-30CC-647B-94FD-EE34005F6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10761"/>
            <a:ext cx="3456384" cy="29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8741" name="Text Box 5">
                <a:extLst>
                  <a:ext uri="{FF2B5EF4-FFF2-40B4-BE49-F238E27FC236}">
                    <a16:creationId xmlns:a16="http://schemas.microsoft.com/office/drawing/2014/main" id="{640881C1-FCAC-F948-A904-DBFBBDA0AD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15840"/>
                <a:ext cx="9144000" cy="17707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Теорема </a:t>
                </a:r>
                <a:r>
                  <a:rPr lang="ru-RU" altLang="ru-RU" dirty="0" err="1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Чевы</a:t>
                </a:r>
                <a:r>
                  <a:rPr lang="ru-RU" altLang="ru-RU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Пусть на сторонах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треугольника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взяты соответственно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Прямые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BB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CC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пересекаются в одной точке тогда и только тогда, когда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(∗) 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ru-RU" altLang="ru-RU" dirty="0"/>
                  <a:t> </a:t>
                </a:r>
              </a:p>
            </p:txBody>
          </p:sp>
        </mc:Choice>
        <mc:Fallback xmlns="">
          <p:sp>
            <p:nvSpPr>
              <p:cNvPr id="628741" name="Text 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40881C1-FCAC-F948-A904-DBFBBDA0A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5840"/>
                <a:ext cx="9144000" cy="1770741"/>
              </a:xfrm>
              <a:prstGeom prst="rect">
                <a:avLst/>
              </a:prstGeom>
              <a:blipFill>
                <a:blip r:embed="rId3" cstate="print"/>
                <a:stretch>
                  <a:fillRect l="-1000" t="-2749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8755" name="Picture 19">
            <a:extLst>
              <a:ext uri="{FF2B5EF4-FFF2-40B4-BE49-F238E27FC236}">
                <a16:creationId xmlns:a16="http://schemas.microsoft.com/office/drawing/2014/main" id="{DC5807B1-7863-8398-3B3D-81637CFB4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3293"/>
            <a:ext cx="3195638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8764" name="Group 28">
            <a:extLst>
              <a:ext uri="{FF2B5EF4-FFF2-40B4-BE49-F238E27FC236}">
                <a16:creationId xmlns:a16="http://schemas.microsoft.com/office/drawing/2014/main" id="{79AC8050-744C-4F24-2639-5CB7496EF8C6}"/>
              </a:ext>
            </a:extLst>
          </p:cNvPr>
          <p:cNvGrpSpPr>
            <a:grpSpLocks/>
          </p:cNvGrpSpPr>
          <p:nvPr/>
        </p:nvGrpSpPr>
        <p:grpSpPr bwMode="auto">
          <a:xfrm>
            <a:off x="0" y="1844824"/>
            <a:ext cx="9144000" cy="4624388"/>
            <a:chOff x="0" y="1083"/>
            <a:chExt cx="5760" cy="29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8743" name="Text Box 7">
                  <a:extLst>
                    <a:ext uri="{FF2B5EF4-FFF2-40B4-BE49-F238E27FC236}">
                      <a16:creationId xmlns:a16="http://schemas.microsoft.com/office/drawing/2014/main" id="{652BE0F1-D6DF-75C5-F990-3FA236ACD9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16" y="1083"/>
                  <a:ext cx="3696" cy="16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  <a:cs typeface="Times New Roman" panose="02020603050405020304" pitchFamily="18" charset="0"/>
                    </a:rPr>
                    <a:t>	Доказательство.</a:t>
                  </a:r>
                  <a:r>
                    <a:rPr lang="ru-RU" altLang="ru-RU" dirty="0">
                      <a:solidFill>
                        <a:schemeClr val="accent1"/>
                      </a:solidFill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/>
                    <a:t>Пусть прямые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AA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пересекаются в одной точке</a:t>
                  </a:r>
                  <a:r>
                    <a:rPr lang="ru-RU" altLang="ru-RU" dirty="0"/>
                    <a:t>.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/>
                    <a:t>Применим теорему Менелая к треугольнику </a:t>
                  </a:r>
                  <a:r>
                    <a:rPr lang="en-US" altLang="ru-RU" i="1" dirty="0"/>
                    <a:t>BCC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прямой </a:t>
                  </a:r>
                  <a:r>
                    <a:rPr lang="en-US" altLang="ru-RU" i="1" dirty="0"/>
                    <a:t>AA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Получим </a:t>
                  </a:r>
                </a:p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num>
                          <m:den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den>
                        </m:f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=1.</m:t>
                        </m:r>
                      </m:oMath>
                    </m:oMathPara>
                  </a14:m>
                  <a:endParaRPr lang="ru-RU" altLang="ru-RU" sz="2000" dirty="0"/>
                </a:p>
              </p:txBody>
            </p:sp>
          </mc:Choice>
          <mc:Fallback xmlns="">
            <p:sp>
              <p:nvSpPr>
                <p:cNvPr id="628743" name="Text Box 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52BE0F1-D6DF-75C5-F990-3FA236ACD9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16" y="1083"/>
                  <a:ext cx="3696" cy="1617"/>
                </a:xfrm>
                <a:prstGeom prst="rect">
                  <a:avLst/>
                </a:prstGeom>
                <a:blipFill>
                  <a:blip r:embed="rId5" cstate="print"/>
                  <a:stretch>
                    <a:fillRect l="-1558" t="-1900" r="-14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8761" name="Text Box 25">
              <a:extLst>
                <a:ext uri="{FF2B5EF4-FFF2-40B4-BE49-F238E27FC236}">
                  <a16:creationId xmlns:a16="http://schemas.microsoft.com/office/drawing/2014/main" id="{94509930-B917-8330-5153-1D2B206AE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708"/>
              <a:ext cx="5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/>
                <a:t>Перемножая эти два равенства, получим искомое равенство (*).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8762" name="Text Box 26">
                  <a:extLst>
                    <a:ext uri="{FF2B5EF4-FFF2-40B4-BE49-F238E27FC236}">
                      <a16:creationId xmlns:a16="http://schemas.microsoft.com/office/drawing/2014/main" id="{F215898A-A96D-A3B9-77AE-B4A07C93F3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2789"/>
                  <a:ext cx="5760" cy="9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/>
                    <a:t>	Аналогично, применяя теорему Менелая к треугольнику </a:t>
                  </a:r>
                  <a:r>
                    <a:rPr lang="en-US" altLang="ru-RU" i="1" dirty="0"/>
                    <a:t>AC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C</a:t>
                  </a:r>
                  <a:r>
                    <a:rPr lang="ru-RU" altLang="ru-RU" dirty="0"/>
                    <a:t> и прямой </a:t>
                  </a:r>
                  <a:r>
                    <a:rPr lang="en-US" altLang="ru-RU" i="1" dirty="0"/>
                    <a:t>BB</a:t>
                  </a:r>
                  <a:r>
                    <a:rPr lang="en-US" altLang="ru-RU" baseline="-25000" dirty="0"/>
                    <a:t>1</a:t>
                  </a:r>
                  <a:r>
                    <a:rPr lang="ru-RU" altLang="ru-RU" dirty="0"/>
                    <a:t>, получим</a:t>
                  </a:r>
                </a:p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num>
                          <m:den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den>
                        </m:f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num>
                          <m:den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=1.</m:t>
                        </m:r>
                      </m:oMath>
                    </m:oMathPara>
                  </a14:m>
                  <a:endParaRPr lang="ru-RU" altLang="ru-RU" sz="2000" dirty="0"/>
                </a:p>
              </p:txBody>
            </p:sp>
          </mc:Choice>
          <mc:Fallback xmlns="">
            <p:sp>
              <p:nvSpPr>
                <p:cNvPr id="628762" name="Text Box 2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215898A-A96D-A3B9-77AE-B4A07C93F3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789"/>
                  <a:ext cx="5760" cy="919"/>
                </a:xfrm>
                <a:prstGeom prst="rect">
                  <a:avLst/>
                </a:prstGeom>
                <a:blipFill>
                  <a:blip r:embed="rId6" cstate="print"/>
                  <a:stretch>
                    <a:fillRect l="-1000" t="-3347" r="-1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3" name="Text Box 5">
            <a:extLst>
              <a:ext uri="{FF2B5EF4-FFF2-40B4-BE49-F238E27FC236}">
                <a16:creationId xmlns:a16="http://schemas.microsoft.com/office/drawing/2014/main" id="{C117F0B4-05E0-30E7-DB20-DA5784B0A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1632"/>
            <a:ext cx="8991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Докажем обратное.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Пусть на сторонах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ABC</a:t>
            </a:r>
            <a:r>
              <a:rPr lang="ru-RU" altLang="ru-RU" dirty="0">
                <a:cs typeface="Times New Roman" panose="02020603050405020304" pitchFamily="18" charset="0"/>
              </a:rPr>
              <a:t> взяты соответственно точки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для</a:t>
            </a:r>
            <a:r>
              <a:rPr lang="ru-RU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которых выполняется равенство (*). Предположим, что прям</a:t>
            </a:r>
            <a:r>
              <a:rPr lang="ru-RU" altLang="ru-RU" dirty="0"/>
              <a:t>ые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и </a:t>
            </a:r>
            <a:r>
              <a:rPr lang="en-US" altLang="ru-RU" i="1" dirty="0"/>
              <a:t>BB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en-US" altLang="ru-RU" i="1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пересека</a:t>
            </a:r>
            <a:r>
              <a:rPr lang="ru-RU" altLang="ru-RU" dirty="0"/>
              <a:t>ются в точке </a:t>
            </a:r>
            <a:r>
              <a:rPr lang="en-US" altLang="ru-RU" i="1" dirty="0"/>
              <a:t>O</a:t>
            </a:r>
            <a:r>
              <a:rPr lang="en-US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Проведем прямую </a:t>
            </a:r>
            <a:r>
              <a:rPr lang="en-US" altLang="ru-RU" i="1" dirty="0"/>
              <a:t>CO </a:t>
            </a:r>
            <a:r>
              <a:rPr lang="ru-RU" altLang="ru-RU" dirty="0"/>
              <a:t>и</a:t>
            </a:r>
            <a:r>
              <a:rPr lang="ru-RU" dirty="0"/>
              <a:t> </a:t>
            </a:r>
            <a:r>
              <a:rPr lang="ru-RU" altLang="ru-RU" dirty="0"/>
              <a:t>обозначим </a:t>
            </a:r>
            <a:r>
              <a:rPr lang="ru-RU" altLang="ru-RU" i="1" dirty="0"/>
              <a:t>С</a:t>
            </a:r>
            <a:r>
              <a:rPr lang="en-US" altLang="ru-RU" i="1" dirty="0"/>
              <a:t>’ </a:t>
            </a:r>
            <a:r>
              <a:rPr lang="ru-RU" altLang="ru-RU" dirty="0"/>
              <a:t>ее</a:t>
            </a:r>
            <a:r>
              <a:rPr lang="ru-RU" altLang="ru-RU" i="1" dirty="0"/>
              <a:t> </a:t>
            </a:r>
            <a:r>
              <a:rPr lang="ru-RU" altLang="ru-RU" dirty="0"/>
              <a:t>точку пересечения со стороной </a:t>
            </a:r>
            <a:r>
              <a:rPr lang="en-US" altLang="ru-RU" i="1" dirty="0"/>
              <a:t>AB</a:t>
            </a:r>
            <a:r>
              <a:rPr lang="ru-RU" altLang="ru-RU" dirty="0"/>
              <a:t>. Докажем, что </a:t>
            </a:r>
            <a:r>
              <a:rPr lang="en-US" altLang="ru-RU" i="1" dirty="0"/>
              <a:t>C’ </a:t>
            </a:r>
            <a:r>
              <a:rPr lang="ru-RU" altLang="ru-RU" dirty="0"/>
              <a:t>совпадает с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ru-RU" altLang="ru-RU" dirty="0"/>
              <a:t>.</a:t>
            </a:r>
          </a:p>
          <a:p>
            <a:pPr algn="just">
              <a:spcBef>
                <a:spcPct val="50000"/>
              </a:spcBef>
            </a:pPr>
            <a:endParaRPr lang="ru-RU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7655" name="Text Box 7">
                <a:extLst>
                  <a:ext uri="{FF2B5EF4-FFF2-40B4-BE49-F238E27FC236}">
                    <a16:creationId xmlns:a16="http://schemas.microsoft.com/office/drawing/2014/main" id="{CBB7BDDD-AA53-2663-2DAD-F58C6A4860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1918" y="2235979"/>
                <a:ext cx="5222081" cy="32644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/>
                  <a:t>Для точек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C’ </a:t>
                </a:r>
                <a:r>
                  <a:rPr lang="ru-RU" altLang="ru-RU" dirty="0"/>
                  <a:t>выполняется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ru-RU" altLang="ru-RU" dirty="0"/>
              </a:p>
              <a:p>
                <a:pPr algn="just">
                  <a:spcBef>
                    <a:spcPct val="50000"/>
                  </a:spcBef>
                </a:pPr>
                <a:r>
                  <a:rPr lang="ru-RU" altLang="ru-RU" dirty="0"/>
                  <a:t>	Учитывая равенство (*), получаем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altLang="ru-RU" dirty="0"/>
                  <a:t> из которого следует, что точки </a:t>
                </a:r>
                <a:r>
                  <a:rPr lang="en-US" altLang="ru-RU" i="1" dirty="0"/>
                  <a:t>C’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совпадают, значит, прямые </a:t>
                </a:r>
                <a:r>
                  <a:rPr lang="en-US" altLang="ru-RU" i="1" dirty="0"/>
                  <a:t>AA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BB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,</a:t>
                </a:r>
                <a:r>
                  <a:rPr lang="en-US" altLang="ru-RU" i="1" dirty="0"/>
                  <a:t> CC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пересекаются в одной точке.</a:t>
                </a:r>
              </a:p>
            </p:txBody>
          </p:sp>
        </mc:Choice>
        <mc:Fallback xmlns="">
          <p:sp>
            <p:nvSpPr>
              <p:cNvPr id="667655" name="Text 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BB7BDDD-AA53-2663-2DAD-F58C6A486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1918" y="2235979"/>
                <a:ext cx="5222081" cy="3264483"/>
              </a:xfrm>
              <a:prstGeom prst="rect">
                <a:avLst/>
              </a:prstGeom>
              <a:blipFill>
                <a:blip r:embed="rId3" cstate="print"/>
                <a:stretch>
                  <a:fillRect l="-1750" t="-1495" r="-1867" b="-35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FD0F86-1DEB-73C3-2717-6B6E49014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82886"/>
            <a:ext cx="3783144" cy="2862321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>
            <a:extLst>
              <a:ext uri="{FF2B5EF4-FFF2-40B4-BE49-F238E27FC236}">
                <a16:creationId xmlns:a16="http://schemas.microsoft.com/office/drawing/2014/main" id="{7D0E70A1-378B-4358-CA27-85895F4EA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Пример 1</a:t>
            </a:r>
          </a:p>
        </p:txBody>
      </p:sp>
      <p:sp>
        <p:nvSpPr>
          <p:cNvPr id="661507" name="Text Box 3">
            <a:extLst>
              <a:ext uri="{FF2B5EF4-FFF2-40B4-BE49-F238E27FC236}">
                <a16:creationId xmlns:a16="http://schemas.microsoft.com/office/drawing/2014/main" id="{C66CD720-9D22-45F1-A0E3-C1059EA5A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7636"/>
            <a:ext cx="906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делят стороны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BC 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 в отношении 1:2. Прямые </a:t>
            </a:r>
            <a:r>
              <a:rPr lang="en-US" altLang="ru-RU" sz="2800" i="1" dirty="0">
                <a:cs typeface="Times New Roman" panose="02020603050405020304" pitchFamily="18" charset="0"/>
              </a:rPr>
              <a:t>CC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пересекаются в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точке </a:t>
            </a:r>
            <a:r>
              <a:rPr lang="en-US" altLang="ru-RU" sz="2800" i="1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отношение, в котором прямая </a:t>
            </a:r>
            <a:r>
              <a:rPr lang="en-US" altLang="ru-RU" sz="2800" i="1" dirty="0">
                <a:cs typeface="Times New Roman" panose="02020603050405020304" pitchFamily="18" charset="0"/>
              </a:rPr>
              <a:t>BO</a:t>
            </a:r>
            <a:r>
              <a:rPr lang="ru-RU" altLang="ru-RU" sz="2800" dirty="0">
                <a:cs typeface="Times New Roman" panose="02020603050405020304" pitchFamily="18" charset="0"/>
              </a:rPr>
              <a:t> делит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CA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1509" name="Text Box 5">
                <a:extLst>
                  <a:ext uri="{FF2B5EF4-FFF2-40B4-BE49-F238E27FC236}">
                    <a16:creationId xmlns:a16="http://schemas.microsoft.com/office/drawing/2014/main" id="{DFB5727D-A4C4-C9D6-A9E9-D14BBEF23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00" y="2590800"/>
                <a:ext cx="5029200" cy="2346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Решение:</a:t>
                </a:r>
                <a:r>
                  <a:rPr lang="ru-RU" altLang="ru-RU" sz="28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По условию</a:t>
                </a:r>
                <a:r>
                  <a:rPr lang="ru-RU" altLang="ru-RU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800" dirty="0"/>
                  <a:t> И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спользуя теорему </a:t>
                </a:r>
                <a:r>
                  <a:rPr lang="ru-RU" altLang="ru-RU" sz="2800" dirty="0" err="1"/>
                  <a:t>Чевы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находим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61509" name="Text 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FB5727D-A4C4-C9D6-A9E9-D14BBEF23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2590800"/>
                <a:ext cx="5029200" cy="2346412"/>
              </a:xfrm>
              <a:prstGeom prst="rect">
                <a:avLst/>
              </a:prstGeom>
              <a:blipFill>
                <a:blip r:embed="rId3" cstate="print"/>
                <a:stretch>
                  <a:fillRect l="-2545" t="-519" r="-24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1512" name="Picture 8">
            <a:extLst>
              <a:ext uri="{FF2B5EF4-FFF2-40B4-BE49-F238E27FC236}">
                <a16:creationId xmlns:a16="http://schemas.microsoft.com/office/drawing/2014/main" id="{3EB9F665-92A6-2DC3-3889-1C68C901A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3518"/>
            <a:ext cx="359092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>
            <a:extLst>
              <a:ext uri="{FF2B5EF4-FFF2-40B4-BE49-F238E27FC236}">
                <a16:creationId xmlns:a16="http://schemas.microsoft.com/office/drawing/2014/main" id="{02099B67-2F57-6DD9-83C0-2398ECD66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Пример 2</a:t>
            </a:r>
          </a:p>
        </p:txBody>
      </p:sp>
      <p:sp>
        <p:nvSpPr>
          <p:cNvPr id="632835" name="Text Box 3">
            <a:extLst>
              <a:ext uri="{FF2B5EF4-FFF2-40B4-BE49-F238E27FC236}">
                <a16:creationId xmlns:a16="http://schemas.microsoft.com/office/drawing/2014/main" id="{FD191BB0-46F5-625E-715A-021102A05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Докажите, что п</a:t>
            </a:r>
            <a:r>
              <a:rPr lang="ru-RU" altLang="ru-RU" sz="2800" dirty="0">
                <a:cs typeface="Times New Roman" panose="02020603050405020304" pitchFamily="18" charset="0"/>
              </a:rPr>
              <a:t>рямые, проходящие через вершины треугольника и точки касания вписанной окружности пересекаются в одной точке, называемой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точкой Жергонна</a:t>
            </a: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32841" name="Picture 9">
            <a:extLst>
              <a:ext uri="{FF2B5EF4-FFF2-40B4-BE49-F238E27FC236}">
                <a16:creationId xmlns:a16="http://schemas.microsoft.com/office/drawing/2014/main" id="{5A6EFFB2-E411-7657-0F10-3F121510D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3655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2845" name="Group 13">
            <a:extLst>
              <a:ext uri="{FF2B5EF4-FFF2-40B4-BE49-F238E27FC236}">
                <a16:creationId xmlns:a16="http://schemas.microsoft.com/office/drawing/2014/main" id="{DA878035-AA20-6EC6-77F9-699275AB2611}"/>
              </a:ext>
            </a:extLst>
          </p:cNvPr>
          <p:cNvGrpSpPr>
            <a:grpSpLocks/>
          </p:cNvGrpSpPr>
          <p:nvPr/>
        </p:nvGrpSpPr>
        <p:grpSpPr bwMode="auto">
          <a:xfrm>
            <a:off x="0" y="1676400"/>
            <a:ext cx="9144000" cy="5133975"/>
            <a:chOff x="0" y="1056"/>
            <a:chExt cx="5760" cy="3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2837" name="Text Box 5">
                  <a:extLst>
                    <a:ext uri="{FF2B5EF4-FFF2-40B4-BE49-F238E27FC236}">
                      <a16:creationId xmlns:a16="http://schemas.microsoft.com/office/drawing/2014/main" id="{A9A4437E-B695-1811-D756-EA79D64C6B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2727"/>
                  <a:ext cx="5760" cy="1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	Решение:</a:t>
                  </a:r>
                  <a:r>
                    <a:rPr lang="ru-RU" altLang="ru-RU" sz="2800" dirty="0">
                      <a:solidFill>
                        <a:schemeClr val="accent1"/>
                      </a:solidFill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sz="2800" dirty="0"/>
                    <a:t>П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усть окружность касается сторон треугольника 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ABC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соответственно в точках 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, 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, 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. Тогда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AB</a:t>
                  </a:r>
                  <a:r>
                    <a:rPr lang="en-US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 =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AC</a:t>
                  </a:r>
                  <a:r>
                    <a:rPr lang="en-US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,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BC</a:t>
                  </a:r>
                  <a:r>
                    <a:rPr lang="en-US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 =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BA</a:t>
                  </a:r>
                  <a:r>
                    <a:rPr lang="en-US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,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CA</a:t>
                  </a:r>
                  <a:r>
                    <a:rPr lang="en-US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 =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CB</a:t>
                  </a:r>
                  <a:r>
                    <a:rPr lang="en-US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.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Следовательно,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</m:t>
                      </m:r>
                    </m:oMath>
                  </a14:m>
                  <a:r>
                    <a:rPr lang="ru-RU" altLang="ru-RU" sz="2800" b="1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sz="2800" dirty="0"/>
                    <a:t>По теореме </a:t>
                  </a:r>
                  <a:r>
                    <a:rPr lang="ru-RU" altLang="ru-RU" sz="2800" dirty="0" err="1"/>
                    <a:t>Чевы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, прямые 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AA</a:t>
                  </a:r>
                  <a:r>
                    <a:rPr lang="ru-RU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, 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BB</a:t>
                  </a:r>
                  <a:r>
                    <a:rPr lang="ru-RU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, 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CC</a:t>
                  </a:r>
                  <a:r>
                    <a:rPr lang="ru-RU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 пересекаются в одной точке.</a:t>
                  </a:r>
                </a:p>
              </p:txBody>
            </p:sp>
          </mc:Choice>
          <mc:Fallback xmlns="">
            <p:sp>
              <p:nvSpPr>
                <p:cNvPr id="632837" name="Text Box 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9A4437E-B695-1811-D756-EA79D64C6B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727"/>
                  <a:ext cx="5760" cy="1563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1333" t="-2457" r="-1333" b="-589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32842" name="Picture 10">
              <a:extLst>
                <a:ext uri="{FF2B5EF4-FFF2-40B4-BE49-F238E27FC236}">
                  <a16:creationId xmlns:a16="http://schemas.microsoft.com/office/drawing/2014/main" id="{4CA39E75-3406-5599-1F56-41AE9E91CD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56"/>
              <a:ext cx="2120" cy="1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8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06" y="774906"/>
            <a:ext cx="6552727" cy="2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7" y="1991070"/>
            <a:ext cx="3168352" cy="140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46" y="3212976"/>
            <a:ext cx="5828454" cy="321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2484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6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3819379</TotalTime>
  <Words>5153</Words>
  <Application>Microsoft Office PowerPoint</Application>
  <PresentationFormat>Экран (4:3)</PresentationFormat>
  <Paragraphs>420</Paragraphs>
  <Slides>87</Slides>
  <Notes>85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92" baseType="lpstr">
      <vt:lpstr>Arial</vt:lpstr>
      <vt:lpstr>Arial Black</vt:lpstr>
      <vt:lpstr>Cambria Math</vt:lpstr>
      <vt:lpstr>Times New Roman</vt:lpstr>
      <vt:lpstr>Оформление по умолчанию</vt:lpstr>
      <vt:lpstr>Подготовка к ОГЭ. Средние линии Презентация к учебнику  «Геометрия. 8 класс» И.М. Смирновой и В.А. Смирнова </vt:lpstr>
      <vt:lpstr>Презентация PowerPoint</vt:lpstr>
      <vt:lpstr>Подготовка к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</vt:lpstr>
      <vt:lpstr>Презентация PowerPoint</vt:lpstr>
      <vt:lpstr>Презентация PowerPoint</vt:lpstr>
      <vt:lpstr>Пример 1</vt:lpstr>
      <vt:lpstr>Пример 2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348</cp:revision>
  <dcterms:created xsi:type="dcterms:W3CDTF">2008-04-30T05:51:18Z</dcterms:created>
  <dcterms:modified xsi:type="dcterms:W3CDTF">2023-03-16T05:23:41Z</dcterms:modified>
</cp:coreProperties>
</file>