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6"/>
  </p:notesMasterIdLst>
  <p:sldIdLst>
    <p:sldId id="1073" r:id="rId2"/>
    <p:sldId id="1133" r:id="rId3"/>
    <p:sldId id="447" r:id="rId4"/>
    <p:sldId id="1124" r:id="rId5"/>
    <p:sldId id="1132" r:id="rId6"/>
    <p:sldId id="1126" r:id="rId7"/>
    <p:sldId id="1127" r:id="rId8"/>
    <p:sldId id="1129" r:id="rId9"/>
    <p:sldId id="1128" r:id="rId10"/>
    <p:sldId id="1130" r:id="rId11"/>
    <p:sldId id="1131" r:id="rId12"/>
    <p:sldId id="1074" r:id="rId13"/>
    <p:sldId id="1102" r:id="rId14"/>
    <p:sldId id="456" r:id="rId15"/>
    <p:sldId id="1076" r:id="rId16"/>
    <p:sldId id="1118" r:id="rId17"/>
    <p:sldId id="1117" r:id="rId18"/>
    <p:sldId id="1111" r:id="rId19"/>
    <p:sldId id="1112" r:id="rId20"/>
    <p:sldId id="1114" r:id="rId21"/>
    <p:sldId id="1115" r:id="rId22"/>
    <p:sldId id="1077" r:id="rId23"/>
    <p:sldId id="1078" r:id="rId24"/>
    <p:sldId id="314" r:id="rId25"/>
    <p:sldId id="1079" r:id="rId26"/>
    <p:sldId id="316" r:id="rId27"/>
    <p:sldId id="1080" r:id="rId28"/>
    <p:sldId id="1081" r:id="rId29"/>
    <p:sldId id="1082" r:id="rId30"/>
    <p:sldId id="1083" r:id="rId31"/>
    <p:sldId id="1084" r:id="rId32"/>
    <p:sldId id="1085" r:id="rId33"/>
    <p:sldId id="1086" r:id="rId34"/>
    <p:sldId id="1105" r:id="rId35"/>
    <p:sldId id="1104" r:id="rId36"/>
    <p:sldId id="1106" r:id="rId37"/>
    <p:sldId id="303" r:id="rId38"/>
    <p:sldId id="304" r:id="rId39"/>
    <p:sldId id="1090" r:id="rId40"/>
    <p:sldId id="320" r:id="rId41"/>
    <p:sldId id="1096" r:id="rId42"/>
    <p:sldId id="1097" r:id="rId43"/>
    <p:sldId id="1098" r:id="rId44"/>
    <p:sldId id="1091" r:id="rId45"/>
    <p:sldId id="1092" r:id="rId46"/>
    <p:sldId id="1093" r:id="rId47"/>
    <p:sldId id="1094" r:id="rId48"/>
    <p:sldId id="1095" r:id="rId49"/>
    <p:sldId id="1099" r:id="rId50"/>
    <p:sldId id="1100" r:id="rId51"/>
    <p:sldId id="1101" r:id="rId52"/>
    <p:sldId id="1088" r:id="rId53"/>
    <p:sldId id="1113" r:id="rId54"/>
    <p:sldId id="1116" r:id="rId55"/>
    <p:sldId id="290" r:id="rId56"/>
    <p:sldId id="276" r:id="rId57"/>
    <p:sldId id="292" r:id="rId58"/>
    <p:sldId id="293" r:id="rId59"/>
    <p:sldId id="294" r:id="rId60"/>
    <p:sldId id="295" r:id="rId61"/>
    <p:sldId id="296" r:id="rId62"/>
    <p:sldId id="277" r:id="rId63"/>
    <p:sldId id="297" r:id="rId64"/>
    <p:sldId id="298" r:id="rId65"/>
    <p:sldId id="299" r:id="rId66"/>
    <p:sldId id="300" r:id="rId67"/>
    <p:sldId id="301" r:id="rId68"/>
    <p:sldId id="305" r:id="rId69"/>
    <p:sldId id="306" r:id="rId70"/>
    <p:sldId id="307" r:id="rId71"/>
    <p:sldId id="308" r:id="rId72"/>
    <p:sldId id="309" r:id="rId73"/>
    <p:sldId id="310" r:id="rId74"/>
    <p:sldId id="311" r:id="rId75"/>
    <p:sldId id="312" r:id="rId76"/>
    <p:sldId id="313" r:id="rId77"/>
    <p:sldId id="315" r:id="rId78"/>
    <p:sldId id="317" r:id="rId79"/>
    <p:sldId id="318" r:id="rId80"/>
    <p:sldId id="319" r:id="rId81"/>
    <p:sldId id="1109" r:id="rId82"/>
    <p:sldId id="321" r:id="rId83"/>
    <p:sldId id="322" r:id="rId84"/>
    <p:sldId id="323" r:id="rId85"/>
    <p:sldId id="324" r:id="rId86"/>
    <p:sldId id="325" r:id="rId87"/>
    <p:sldId id="326" r:id="rId88"/>
    <p:sldId id="327" r:id="rId89"/>
    <p:sldId id="328" r:id="rId90"/>
    <p:sldId id="332" r:id="rId91"/>
    <p:sldId id="333" r:id="rId92"/>
    <p:sldId id="334" r:id="rId93"/>
    <p:sldId id="335" r:id="rId94"/>
    <p:sldId id="336" r:id="rId95"/>
    <p:sldId id="337" r:id="rId96"/>
    <p:sldId id="338" r:id="rId97"/>
    <p:sldId id="339" r:id="rId98"/>
    <p:sldId id="342" r:id="rId99"/>
    <p:sldId id="345" r:id="rId100"/>
    <p:sldId id="346" r:id="rId101"/>
    <p:sldId id="347" r:id="rId102"/>
    <p:sldId id="348" r:id="rId103"/>
    <p:sldId id="349" r:id="rId104"/>
    <p:sldId id="350" r:id="rId105"/>
    <p:sldId id="351" r:id="rId106"/>
    <p:sldId id="353" r:id="rId107"/>
    <p:sldId id="354" r:id="rId108"/>
    <p:sldId id="355" r:id="rId109"/>
    <p:sldId id="356" r:id="rId110"/>
    <p:sldId id="405" r:id="rId111"/>
    <p:sldId id="406" r:id="rId112"/>
    <p:sldId id="412" r:id="rId113"/>
    <p:sldId id="417" r:id="rId114"/>
    <p:sldId id="418" r:id="rId115"/>
    <p:sldId id="425" r:id="rId116"/>
    <p:sldId id="426" r:id="rId117"/>
    <p:sldId id="427" r:id="rId118"/>
    <p:sldId id="428" r:id="rId119"/>
    <p:sldId id="429" r:id="rId120"/>
    <p:sldId id="430" r:id="rId121"/>
    <p:sldId id="431" r:id="rId122"/>
    <p:sldId id="440" r:id="rId123"/>
    <p:sldId id="442" r:id="rId124"/>
    <p:sldId id="443" r:id="rId125"/>
    <p:sldId id="444" r:id="rId126"/>
    <p:sldId id="445" r:id="rId127"/>
    <p:sldId id="494" r:id="rId128"/>
    <p:sldId id="495" r:id="rId129"/>
    <p:sldId id="496" r:id="rId130"/>
    <p:sldId id="1134" r:id="rId131"/>
    <p:sldId id="497" r:id="rId132"/>
    <p:sldId id="498" r:id="rId133"/>
    <p:sldId id="499" r:id="rId134"/>
    <p:sldId id="1135" r:id="rId135"/>
    <p:sldId id="1136" r:id="rId136"/>
    <p:sldId id="1137" r:id="rId137"/>
    <p:sldId id="1138" r:id="rId138"/>
    <p:sldId id="340" r:id="rId139"/>
    <p:sldId id="341" r:id="rId140"/>
    <p:sldId id="489" r:id="rId141"/>
    <p:sldId id="493" r:id="rId142"/>
    <p:sldId id="1120" r:id="rId143"/>
    <p:sldId id="490" r:id="rId144"/>
    <p:sldId id="1121" r:id="rId145"/>
    <p:sldId id="491" r:id="rId146"/>
    <p:sldId id="1122" r:id="rId147"/>
    <p:sldId id="492" r:id="rId148"/>
    <p:sldId id="1123" r:id="rId149"/>
    <p:sldId id="464" r:id="rId150"/>
    <p:sldId id="465" r:id="rId151"/>
    <p:sldId id="466" r:id="rId152"/>
    <p:sldId id="467" r:id="rId153"/>
    <p:sldId id="476" r:id="rId154"/>
    <p:sldId id="477" r:id="rId155"/>
  </p:sldIdLst>
  <p:sldSz cx="9144000" cy="6858000" type="screen4x3"/>
  <p:notesSz cx="6858000" cy="9144000"/>
  <p:defaultTextStyle>
    <a:defPPr>
      <a:defRPr lang="ru-RU"/>
    </a:defPPr>
    <a:lvl1pPr algn="r"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r"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r"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r"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r"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2" autoAdjust="0"/>
    <p:restoredTop sz="90929"/>
  </p:normalViewPr>
  <p:slideViewPr>
    <p:cSldViewPr>
      <p:cViewPr varScale="1">
        <p:scale>
          <a:sx n="94" d="100"/>
          <a:sy n="94" d="100"/>
        </p:scale>
        <p:origin x="52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ru-RU" altLang="ru-RU"/>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ru-RU" altLang="ru-RU"/>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fld id="{66D09609-9209-4F76-B031-EF343B4A2DD6}" type="slidenum">
              <a:rPr lang="ru-RU" altLang="ru-RU"/>
              <a:pPr/>
              <a:t>‹#›</a:t>
            </a:fld>
            <a:endParaRPr lang="ru-RU" alt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172198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4F530F-EFC3-4C1E-B1FC-41787280E403}" type="slidenum">
              <a:rPr lang="ru-RU" sz="1200" smtClean="0"/>
              <a:pPr eaLnBrk="1" hangingPunct="1"/>
              <a:t>11</a:t>
            </a:fld>
            <a:endParaRPr lang="ru-RU"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9471224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D4F8624-D57E-454E-B756-2737C18B2C52}" type="slidenum">
              <a:rPr lang="ru-RU" altLang="ru-RU" sz="1200"/>
              <a:pPr eaLnBrk="1" hangingPunct="1"/>
              <a:t>122</a:t>
            </a:fld>
            <a:endParaRPr lang="ru-RU" altLang="ru-RU" sz="1200"/>
          </a:p>
        </p:txBody>
      </p:sp>
      <p:sp>
        <p:nvSpPr>
          <p:cNvPr id="27651" name="Rectangle 1026"/>
          <p:cNvSpPr>
            <a:spLocks noGrp="1" noRot="1" noChangeAspect="1" noChangeArrowheads="1" noTextEdit="1"/>
          </p:cNvSpPr>
          <p:nvPr>
            <p:ph type="sldImg"/>
          </p:nvPr>
        </p:nvSpPr>
        <p:spPr>
          <a:solidFill>
            <a:srgbClr val="FFFFFF"/>
          </a:solidFill>
          <a:ln/>
        </p:spPr>
      </p:sp>
      <p:sp>
        <p:nvSpPr>
          <p:cNvPr id="27652"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9048114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BA93EFD-B16D-4DBB-BF9E-137FB46F2163}" type="slidenum">
              <a:rPr lang="ru-RU" altLang="ru-RU" sz="1200"/>
              <a:pPr eaLnBrk="1" hangingPunct="1"/>
              <a:t>123</a:t>
            </a:fld>
            <a:endParaRPr lang="ru-RU" altLang="ru-RU" sz="1200"/>
          </a:p>
        </p:txBody>
      </p:sp>
      <p:sp>
        <p:nvSpPr>
          <p:cNvPr id="29699" name="Rectangle 1026"/>
          <p:cNvSpPr>
            <a:spLocks noGrp="1" noRot="1" noChangeAspect="1" noChangeArrowheads="1" noTextEdit="1"/>
          </p:cNvSpPr>
          <p:nvPr>
            <p:ph type="sldImg"/>
          </p:nvPr>
        </p:nvSpPr>
        <p:spPr>
          <a:solidFill>
            <a:srgbClr val="FFFFFF"/>
          </a:solidFill>
          <a:ln/>
        </p:spPr>
      </p:sp>
      <p:sp>
        <p:nvSpPr>
          <p:cNvPr id="29700"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2304506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EF3B06C-29AE-4349-A8D7-9C9B5631687C}" type="slidenum">
              <a:rPr lang="ru-RU" altLang="ru-RU" sz="1200"/>
              <a:pPr eaLnBrk="1" hangingPunct="1"/>
              <a:t>124</a:t>
            </a:fld>
            <a:endParaRPr lang="ru-RU" altLang="ru-RU" sz="1200"/>
          </a:p>
        </p:txBody>
      </p:sp>
      <p:sp>
        <p:nvSpPr>
          <p:cNvPr id="30723" name="Rectangle 1026"/>
          <p:cNvSpPr>
            <a:spLocks noGrp="1" noRot="1" noChangeAspect="1" noChangeArrowheads="1" noTextEdit="1"/>
          </p:cNvSpPr>
          <p:nvPr>
            <p:ph type="sldImg"/>
          </p:nvPr>
        </p:nvSpPr>
        <p:spPr>
          <a:solidFill>
            <a:srgbClr val="FFFFFF"/>
          </a:solidFill>
          <a:ln/>
        </p:spPr>
      </p:sp>
      <p:sp>
        <p:nvSpPr>
          <p:cNvPr id="30724"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3002402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25F0055-69A2-46DE-BAAB-A7B38B6B88CE}" type="slidenum">
              <a:rPr lang="ru-RU" altLang="ru-RU" sz="1200"/>
              <a:pPr eaLnBrk="1" hangingPunct="1"/>
              <a:t>125</a:t>
            </a:fld>
            <a:endParaRPr lang="ru-RU" altLang="ru-RU" sz="120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1199212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82AABE9-0623-4FDF-87DF-75CBFAA6CAAA}" type="slidenum">
              <a:rPr lang="ru-RU" altLang="ru-RU" sz="1200"/>
              <a:pPr eaLnBrk="1" hangingPunct="1"/>
              <a:t>126</a:t>
            </a:fld>
            <a:endParaRPr lang="ru-RU" altLang="ru-RU" sz="120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2389469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96255719-48B7-35D4-B8B7-DC5200C2B407}"/>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6AAC2FB-67F9-4368-B727-B71EA94EFA5C}" type="slidenum">
              <a:rPr lang="ru-RU" altLang="ru-RU" sz="1200"/>
              <a:pPr eaLnBrk="1" hangingPunct="1"/>
              <a:t>127</a:t>
            </a:fld>
            <a:endParaRPr lang="ru-RU" altLang="ru-RU" sz="1200"/>
          </a:p>
        </p:txBody>
      </p:sp>
      <p:sp>
        <p:nvSpPr>
          <p:cNvPr id="20483" name="Rectangle 2">
            <a:extLst>
              <a:ext uri="{FF2B5EF4-FFF2-40B4-BE49-F238E27FC236}">
                <a16:creationId xmlns:a16="http://schemas.microsoft.com/office/drawing/2014/main" id="{F596A0E3-63BD-85A2-4646-11DA2208ED17}"/>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50DCF914-31DB-C404-740D-E21EEA1C428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C4BE1765-12B1-DA5C-88B9-DB9EEBFA8EDA}"/>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EAA093C-B6E9-4559-8A58-11C3020A3EE3}" type="slidenum">
              <a:rPr lang="ru-RU" altLang="ru-RU" sz="1200"/>
              <a:pPr eaLnBrk="1" hangingPunct="1"/>
              <a:t>128</a:t>
            </a:fld>
            <a:endParaRPr lang="ru-RU" altLang="ru-RU" sz="1200"/>
          </a:p>
        </p:txBody>
      </p:sp>
      <p:sp>
        <p:nvSpPr>
          <p:cNvPr id="21507" name="Rectangle 2">
            <a:extLst>
              <a:ext uri="{FF2B5EF4-FFF2-40B4-BE49-F238E27FC236}">
                <a16:creationId xmlns:a16="http://schemas.microsoft.com/office/drawing/2014/main" id="{9E280D41-9CD1-C88D-2BAB-326424B228AB}"/>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F09DE200-4431-94E2-86E7-C23DCE9A348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2A01350-23C0-BB89-FD77-8DADAF2B9D8D}"/>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FEBB7D3-BEDC-4FB2-A56C-67328141DFB3}" type="slidenum">
              <a:rPr lang="ru-RU" altLang="ru-RU" sz="1200"/>
              <a:pPr eaLnBrk="1" hangingPunct="1"/>
              <a:t>129</a:t>
            </a:fld>
            <a:endParaRPr lang="ru-RU" altLang="ru-RU" sz="1200"/>
          </a:p>
        </p:txBody>
      </p:sp>
      <p:sp>
        <p:nvSpPr>
          <p:cNvPr id="23555" name="Rectangle 2">
            <a:extLst>
              <a:ext uri="{FF2B5EF4-FFF2-40B4-BE49-F238E27FC236}">
                <a16:creationId xmlns:a16="http://schemas.microsoft.com/office/drawing/2014/main" id="{C35D7A91-428D-3351-4832-9EFF03C5C0EF}"/>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46DF8E75-47D9-7359-E2E2-6F293B3DE3C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3506F60-8FE1-4089-B2F7-1A24DD135280}"/>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3399ACE-7767-493E-A918-7DB269CC9935}" type="slidenum">
              <a:rPr lang="ru-RU" altLang="ru-RU" sz="1200"/>
              <a:pPr eaLnBrk="1" hangingPunct="1"/>
              <a:t>130</a:t>
            </a:fld>
            <a:endParaRPr lang="ru-RU" altLang="ru-RU" sz="1200"/>
          </a:p>
        </p:txBody>
      </p:sp>
      <p:sp>
        <p:nvSpPr>
          <p:cNvPr id="21507" name="Rectangle 2">
            <a:extLst>
              <a:ext uri="{FF2B5EF4-FFF2-40B4-BE49-F238E27FC236}">
                <a16:creationId xmlns:a16="http://schemas.microsoft.com/office/drawing/2014/main" id="{2931B1DD-9671-4CEF-90F1-EA5140C5C566}"/>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B4CAE6DE-785D-4FE1-9E98-BC2B2415EC3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8031353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442ABD6-DC24-AE75-427F-54BFF3E14B41}"/>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71FC840-F128-445C-827C-3F98A150A8B5}" type="slidenum">
              <a:rPr lang="ru-RU" altLang="ru-RU" sz="1200"/>
              <a:pPr eaLnBrk="1" hangingPunct="1"/>
              <a:t>131</a:t>
            </a:fld>
            <a:endParaRPr lang="ru-RU" altLang="ru-RU" sz="1200"/>
          </a:p>
        </p:txBody>
      </p:sp>
      <p:sp>
        <p:nvSpPr>
          <p:cNvPr id="24579" name="Rectangle 2">
            <a:extLst>
              <a:ext uri="{FF2B5EF4-FFF2-40B4-BE49-F238E27FC236}">
                <a16:creationId xmlns:a16="http://schemas.microsoft.com/office/drawing/2014/main" id="{2DD6265D-B3B4-5FF7-F41A-C54E9C93DC84}"/>
              </a:ext>
            </a:extLst>
          </p:cNvPr>
          <p:cNvSpPr>
            <a:spLocks noGrp="1" noRot="1" noChangeAspect="1" noChangeArrowheads="1" noTextEdit="1"/>
          </p:cNvSpPr>
          <p:nvPr>
            <p:ph type="sldImg"/>
          </p:nvPr>
        </p:nvSpPr>
        <p:spPr>
          <a:solidFill>
            <a:srgbClr val="FFFFFF"/>
          </a:solidFill>
          <a:ln/>
        </p:spPr>
      </p:sp>
      <p:sp>
        <p:nvSpPr>
          <p:cNvPr id="24580" name="Rectangle 3">
            <a:extLst>
              <a:ext uri="{FF2B5EF4-FFF2-40B4-BE49-F238E27FC236}">
                <a16:creationId xmlns:a16="http://schemas.microsoft.com/office/drawing/2014/main" id="{1E50A9E4-2C5C-8D85-02BF-58D6ECE91EA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12</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901481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7A9BE45E-CC20-729B-C6B6-274FF9BF34A0}"/>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FBC3E60-4F76-4D45-9764-6464EB54BE49}" type="slidenum">
              <a:rPr lang="ru-RU" altLang="ru-RU" sz="1200"/>
              <a:pPr eaLnBrk="1" hangingPunct="1"/>
              <a:t>132</a:t>
            </a:fld>
            <a:endParaRPr lang="ru-RU" altLang="ru-RU" sz="1200"/>
          </a:p>
        </p:txBody>
      </p:sp>
      <p:sp>
        <p:nvSpPr>
          <p:cNvPr id="25603" name="Rectangle 2">
            <a:extLst>
              <a:ext uri="{FF2B5EF4-FFF2-40B4-BE49-F238E27FC236}">
                <a16:creationId xmlns:a16="http://schemas.microsoft.com/office/drawing/2014/main" id="{27590673-6A34-A476-EF5E-67E7AF1EDCDF}"/>
              </a:ext>
            </a:extLst>
          </p:cNvPr>
          <p:cNvSpPr>
            <a:spLocks noGrp="1" noRot="1" noChangeAspect="1" noChangeArrowheads="1" noTextEdit="1"/>
          </p:cNvSpPr>
          <p:nvPr>
            <p:ph type="sldImg"/>
          </p:nvPr>
        </p:nvSpPr>
        <p:spPr>
          <a:solidFill>
            <a:srgbClr val="FFFFFF"/>
          </a:solidFill>
          <a:ln/>
        </p:spPr>
      </p:sp>
      <p:sp>
        <p:nvSpPr>
          <p:cNvPr id="25604" name="Rectangle 3">
            <a:extLst>
              <a:ext uri="{FF2B5EF4-FFF2-40B4-BE49-F238E27FC236}">
                <a16:creationId xmlns:a16="http://schemas.microsoft.com/office/drawing/2014/main" id="{6A80D366-711F-EBE4-88B4-D72C8050DEC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31C7056E-41AE-4068-5AC1-E8358B3BDDAC}"/>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5E493A0-47C8-4060-8EBC-509E702C220F}" type="slidenum">
              <a:rPr lang="ru-RU" altLang="ru-RU" sz="1200"/>
              <a:pPr eaLnBrk="1" hangingPunct="1"/>
              <a:t>133</a:t>
            </a:fld>
            <a:endParaRPr lang="ru-RU" altLang="ru-RU" sz="1200"/>
          </a:p>
        </p:txBody>
      </p:sp>
      <p:sp>
        <p:nvSpPr>
          <p:cNvPr id="26627" name="Rectangle 2">
            <a:extLst>
              <a:ext uri="{FF2B5EF4-FFF2-40B4-BE49-F238E27FC236}">
                <a16:creationId xmlns:a16="http://schemas.microsoft.com/office/drawing/2014/main" id="{91583B0E-2529-2504-F3E3-83AE386C4DD0}"/>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4D8BF184-FF36-4418-D755-C001990D93E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2F8EBC23-3E81-4C06-9B50-6E5ABCB80582}"/>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4021ADF-C8CF-4B8B-9F09-DB3249B63185}" type="slidenum">
              <a:rPr lang="ru-RU" altLang="ru-RU" sz="1200"/>
              <a:pPr eaLnBrk="1" hangingPunct="1"/>
              <a:t>134</a:t>
            </a:fld>
            <a:endParaRPr lang="ru-RU" altLang="ru-RU" sz="1200"/>
          </a:p>
        </p:txBody>
      </p:sp>
      <p:sp>
        <p:nvSpPr>
          <p:cNvPr id="26627" name="Rectangle 2">
            <a:extLst>
              <a:ext uri="{FF2B5EF4-FFF2-40B4-BE49-F238E27FC236}">
                <a16:creationId xmlns:a16="http://schemas.microsoft.com/office/drawing/2014/main" id="{DA1570D3-17B9-4B4E-9A9D-723F70542A44}"/>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10AA5467-FA9E-465A-8005-518D85FE16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27473736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2F8EBC23-3E81-4C06-9B50-6E5ABCB80582}"/>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4021ADF-C8CF-4B8B-9F09-DB3249B63185}" type="slidenum">
              <a:rPr lang="ru-RU" altLang="ru-RU" sz="1200"/>
              <a:pPr eaLnBrk="1" hangingPunct="1"/>
              <a:t>135</a:t>
            </a:fld>
            <a:endParaRPr lang="ru-RU" altLang="ru-RU" sz="1200"/>
          </a:p>
        </p:txBody>
      </p:sp>
      <p:sp>
        <p:nvSpPr>
          <p:cNvPr id="26627" name="Rectangle 2">
            <a:extLst>
              <a:ext uri="{FF2B5EF4-FFF2-40B4-BE49-F238E27FC236}">
                <a16:creationId xmlns:a16="http://schemas.microsoft.com/office/drawing/2014/main" id="{DA1570D3-17B9-4B4E-9A9D-723F70542A44}"/>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10AA5467-FA9E-465A-8005-518D85FE16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7849769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C4AE1ED-1880-4985-8FC0-F668C40A47BF}"/>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DFA5791-0B98-43F9-B488-711B3B828CBE}" type="slidenum">
              <a:rPr lang="ru-RU" altLang="ru-RU" sz="1200"/>
              <a:pPr eaLnBrk="1" hangingPunct="1"/>
              <a:t>136</a:t>
            </a:fld>
            <a:endParaRPr lang="ru-RU" altLang="ru-RU" sz="1200"/>
          </a:p>
        </p:txBody>
      </p:sp>
      <p:sp>
        <p:nvSpPr>
          <p:cNvPr id="27651" name="Rectangle 2">
            <a:extLst>
              <a:ext uri="{FF2B5EF4-FFF2-40B4-BE49-F238E27FC236}">
                <a16:creationId xmlns:a16="http://schemas.microsoft.com/office/drawing/2014/main" id="{046F819B-44B7-4209-B20B-DC3C6C55DB44}"/>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232DEA3B-011E-4742-8A1F-83EB642950D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5447523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4DA8589-D97F-4E57-9066-ABB578C045A9}"/>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F6FCD1C-A2B9-4CB9-9438-E76A8270DFC7}" type="slidenum">
              <a:rPr lang="ru-RU" altLang="ru-RU" sz="1200"/>
              <a:pPr eaLnBrk="1" hangingPunct="1"/>
              <a:t>137</a:t>
            </a:fld>
            <a:endParaRPr lang="ru-RU" altLang="ru-RU" sz="1200"/>
          </a:p>
        </p:txBody>
      </p:sp>
      <p:sp>
        <p:nvSpPr>
          <p:cNvPr id="28675" name="Rectangle 1026">
            <a:extLst>
              <a:ext uri="{FF2B5EF4-FFF2-40B4-BE49-F238E27FC236}">
                <a16:creationId xmlns:a16="http://schemas.microsoft.com/office/drawing/2014/main" id="{A28B2F71-4469-44BD-9777-DB70E09B14B9}"/>
              </a:ext>
            </a:extLst>
          </p:cNvPr>
          <p:cNvSpPr>
            <a:spLocks noGrp="1" noRot="1" noChangeAspect="1" noChangeArrowheads="1" noTextEdit="1"/>
          </p:cNvSpPr>
          <p:nvPr>
            <p:ph type="sldImg"/>
          </p:nvPr>
        </p:nvSpPr>
        <p:spPr>
          <a:solidFill>
            <a:srgbClr val="FFFFFF"/>
          </a:solidFill>
          <a:ln/>
        </p:spPr>
      </p:sp>
      <p:sp>
        <p:nvSpPr>
          <p:cNvPr id="28676" name="Rectangle 1027">
            <a:extLst>
              <a:ext uri="{FF2B5EF4-FFF2-40B4-BE49-F238E27FC236}">
                <a16:creationId xmlns:a16="http://schemas.microsoft.com/office/drawing/2014/main" id="{7DB27344-EE11-46DC-B4C6-331FE9D4738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7282105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E3FB598-D3CA-48B5-A954-36D2FDFF2F2E}"/>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B1953DB-C94A-44E3-8741-A3A816E4943C}" type="slidenum">
              <a:rPr lang="ru-RU" altLang="ru-RU" sz="1200"/>
              <a:pPr eaLnBrk="1" hangingPunct="1"/>
              <a:t>138</a:t>
            </a:fld>
            <a:endParaRPr lang="ru-RU" altLang="ru-RU" sz="1200"/>
          </a:p>
        </p:txBody>
      </p:sp>
      <p:sp>
        <p:nvSpPr>
          <p:cNvPr id="29699" name="Rectangle 2">
            <a:extLst>
              <a:ext uri="{FF2B5EF4-FFF2-40B4-BE49-F238E27FC236}">
                <a16:creationId xmlns:a16="http://schemas.microsoft.com/office/drawing/2014/main" id="{76235C27-493D-49A5-976E-2BA58A990FE2}"/>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EA92AAFE-1F1F-4AFF-94F3-501BEB722BB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9873900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B347C62-F777-43AD-89AE-66986262C118}"/>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E53A786-D5B9-479F-95DE-7E1E4D5EDF6A}" type="slidenum">
              <a:rPr lang="ru-RU" altLang="ru-RU" sz="1200"/>
              <a:pPr eaLnBrk="1" hangingPunct="1"/>
              <a:t>139</a:t>
            </a:fld>
            <a:endParaRPr lang="ru-RU" altLang="ru-RU" sz="1200"/>
          </a:p>
        </p:txBody>
      </p:sp>
      <p:sp>
        <p:nvSpPr>
          <p:cNvPr id="30723" name="Rectangle 2">
            <a:extLst>
              <a:ext uri="{FF2B5EF4-FFF2-40B4-BE49-F238E27FC236}">
                <a16:creationId xmlns:a16="http://schemas.microsoft.com/office/drawing/2014/main" id="{701E74BA-97ED-4924-8B6A-6B68BD9F7671}"/>
              </a:ext>
            </a:extLst>
          </p:cNvPr>
          <p:cNvSpPr>
            <a:spLocks noGrp="1" noRot="1" noChangeAspect="1" noChangeArrowheads="1" noTextEdit="1"/>
          </p:cNvSpPr>
          <p:nvPr>
            <p:ph type="sldImg"/>
          </p:nvPr>
        </p:nvSpPr>
        <p:spPr>
          <a:solidFill>
            <a:srgbClr val="FFFFFF"/>
          </a:solidFill>
          <a:ln/>
        </p:spPr>
      </p:sp>
      <p:sp>
        <p:nvSpPr>
          <p:cNvPr id="30724" name="Rectangle 3">
            <a:extLst>
              <a:ext uri="{FF2B5EF4-FFF2-40B4-BE49-F238E27FC236}">
                <a16:creationId xmlns:a16="http://schemas.microsoft.com/office/drawing/2014/main" id="{AD434A3F-79C4-4FE2-B84E-C225133FCD0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4591103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9EAEC8D-1FA1-4DA5-B599-3BA016DAD483}" type="slidenum">
              <a:rPr lang="ru-RU" sz="1200" smtClean="0"/>
              <a:pPr eaLnBrk="1" hangingPunct="1"/>
              <a:t>140</a:t>
            </a:fld>
            <a:endParaRPr lang="ru-RU" sz="120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23568999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9EAEC8D-1FA1-4DA5-B599-3BA016DAD483}" type="slidenum">
              <a:rPr lang="ru-RU" sz="1200" smtClean="0"/>
              <a:pPr eaLnBrk="1" hangingPunct="1"/>
              <a:t>141</a:t>
            </a:fld>
            <a:endParaRPr lang="ru-RU" sz="120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1748798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13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3137799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9EAEC8D-1FA1-4DA5-B599-3BA016DAD483}" type="slidenum">
              <a:rPr lang="ru-RU" sz="1200" smtClean="0"/>
              <a:pPr eaLnBrk="1" hangingPunct="1"/>
              <a:t>142</a:t>
            </a:fld>
            <a:endParaRPr lang="ru-RU" sz="120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10551236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143</a:t>
            </a:fld>
            <a:endParaRPr lang="ru-RU" sz="120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11932183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144</a:t>
            </a:fld>
            <a:endParaRPr lang="ru-RU" sz="120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7156586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145</a:t>
            </a:fld>
            <a:endParaRPr lang="ru-RU" sz="120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29548076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146</a:t>
            </a:fld>
            <a:endParaRPr lang="ru-RU" sz="120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272804586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147</a:t>
            </a:fld>
            <a:endParaRPr lang="ru-RU" sz="120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30329853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F0E6B51-8E15-410B-A61E-33C9D0A413B5}" type="slidenum">
              <a:rPr lang="ru-RU" sz="1200" smtClean="0"/>
              <a:pPr eaLnBrk="1" hangingPunct="1"/>
              <a:t>148</a:t>
            </a:fld>
            <a:endParaRPr lang="ru-RU" sz="1200"/>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413445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F3F4-FDF4-4EE4-B426-41C8DD50D1A0}" type="slidenum">
              <a:rPr lang="ru-RU" altLang="ru-RU"/>
              <a:pPr/>
              <a:t>14</a:t>
            </a:fld>
            <a:endParaRPr lang="ru-RU" altLang="ru-RU"/>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745069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F3F4-FDF4-4EE4-B426-41C8DD50D1A0}" type="slidenum">
              <a:rPr lang="ru-RU" altLang="ru-RU"/>
              <a:pPr/>
              <a:t>15</a:t>
            </a:fld>
            <a:endParaRPr lang="ru-RU" altLang="ru-RU"/>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909417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F3F4-FDF4-4EE4-B426-41C8DD50D1A0}" type="slidenum">
              <a:rPr lang="ru-RU" altLang="ru-RU"/>
              <a:pPr/>
              <a:t>16</a:t>
            </a:fld>
            <a:endParaRPr lang="ru-RU" altLang="ru-RU"/>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540008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F3F4-FDF4-4EE4-B426-41C8DD50D1A0}" type="slidenum">
              <a:rPr lang="ru-RU" altLang="ru-RU"/>
              <a:pPr/>
              <a:t>17</a:t>
            </a:fld>
            <a:endParaRPr lang="ru-RU" altLang="ru-RU"/>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59704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F3F4-FDF4-4EE4-B426-41C8DD50D1A0}" type="slidenum">
              <a:rPr lang="ru-RU" altLang="ru-RU"/>
              <a:pPr/>
              <a:t>18</a:t>
            </a:fld>
            <a:endParaRPr lang="ru-RU" altLang="ru-RU"/>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170831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F3F4-FDF4-4EE4-B426-41C8DD50D1A0}" type="slidenum">
              <a:rPr lang="ru-RU" altLang="ru-RU"/>
              <a:pPr/>
              <a:t>19</a:t>
            </a:fld>
            <a:endParaRPr lang="ru-RU" altLang="ru-RU"/>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832930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7F9624B-0257-4336-9E9D-0C5F546AE0A3}"/>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947D5D5-712F-4DB8-99EA-57952AF381F7}" type="slidenum">
              <a:rPr lang="ru-RU" altLang="ru-RU" sz="1200"/>
              <a:pPr eaLnBrk="1" hangingPunct="1"/>
              <a:t>20</a:t>
            </a:fld>
            <a:endParaRPr lang="ru-RU" altLang="ru-RU" sz="1200"/>
          </a:p>
        </p:txBody>
      </p:sp>
      <p:sp>
        <p:nvSpPr>
          <p:cNvPr id="34819" name="Rectangle 2">
            <a:extLst>
              <a:ext uri="{FF2B5EF4-FFF2-40B4-BE49-F238E27FC236}">
                <a16:creationId xmlns:a16="http://schemas.microsoft.com/office/drawing/2014/main" id="{9BC59692-F66A-45BD-9BD6-BB13606D40E6}"/>
              </a:ext>
            </a:extLst>
          </p:cNvPr>
          <p:cNvSpPr>
            <a:spLocks noGrp="1" noRot="1" noChangeAspect="1" noChangeArrowheads="1" noTextEdit="1"/>
          </p:cNvSpPr>
          <p:nvPr>
            <p:ph type="sldImg"/>
          </p:nvPr>
        </p:nvSpPr>
        <p:spPr>
          <a:solidFill>
            <a:srgbClr val="FFFFFF"/>
          </a:solidFill>
          <a:ln/>
        </p:spPr>
      </p:sp>
      <p:sp>
        <p:nvSpPr>
          <p:cNvPr id="34820" name="Rectangle 3">
            <a:extLst>
              <a:ext uri="{FF2B5EF4-FFF2-40B4-BE49-F238E27FC236}">
                <a16:creationId xmlns:a16="http://schemas.microsoft.com/office/drawing/2014/main" id="{436761C0-9688-403A-BBB7-079BD8BAD17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02323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3</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1719406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849810EC-C583-4DF1-8843-A583C8918202}"/>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5A7585E-91B4-424F-BDB1-473B7C5069F5}" type="slidenum">
              <a:rPr lang="ru-RU" altLang="ru-RU" sz="1200"/>
              <a:pPr eaLnBrk="1" hangingPunct="1"/>
              <a:t>21</a:t>
            </a:fld>
            <a:endParaRPr lang="ru-RU" altLang="ru-RU" sz="1200"/>
          </a:p>
        </p:txBody>
      </p:sp>
      <p:sp>
        <p:nvSpPr>
          <p:cNvPr id="35843" name="Rectangle 2">
            <a:extLst>
              <a:ext uri="{FF2B5EF4-FFF2-40B4-BE49-F238E27FC236}">
                <a16:creationId xmlns:a16="http://schemas.microsoft.com/office/drawing/2014/main" id="{CE9FDBC8-F5DE-4984-AA9F-1620FC0C2FA1}"/>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A3716114-36C6-4B55-BFCF-4698EFA58A7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525452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0D379F8-1FF6-F526-F2B4-655BA5EC35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D388B3-8561-4D82-9962-679C1B869099}" type="slidenum">
              <a:rPr lang="ru-RU" altLang="ru-RU"/>
              <a:pPr>
                <a:spcBef>
                  <a:spcPct val="0"/>
                </a:spcBef>
              </a:pPr>
              <a:t>22</a:t>
            </a:fld>
            <a:endParaRPr lang="ru-RU" altLang="ru-RU"/>
          </a:p>
        </p:txBody>
      </p:sp>
      <p:sp>
        <p:nvSpPr>
          <p:cNvPr id="22531" name="Rectangle 2">
            <a:extLst>
              <a:ext uri="{FF2B5EF4-FFF2-40B4-BE49-F238E27FC236}">
                <a16:creationId xmlns:a16="http://schemas.microsoft.com/office/drawing/2014/main" id="{0CDC0E42-26B5-0F80-2772-E3219A19AD25}"/>
              </a:ext>
            </a:extLst>
          </p:cNvPr>
          <p:cNvSpPr>
            <a:spLocks noGrp="1" noRot="1" noChangeAspect="1" noChangeArrowheads="1" noTextEdit="1"/>
          </p:cNvSpPr>
          <p:nvPr>
            <p:ph type="sldImg"/>
          </p:nvPr>
        </p:nvSpPr>
        <p:spPr>
          <a:solidFill>
            <a:srgbClr val="FFFFFF"/>
          </a:solidFill>
          <a:ln/>
        </p:spPr>
      </p:sp>
      <p:sp>
        <p:nvSpPr>
          <p:cNvPr id="22532" name="Rectangle 3">
            <a:extLst>
              <a:ext uri="{FF2B5EF4-FFF2-40B4-BE49-F238E27FC236}">
                <a16:creationId xmlns:a16="http://schemas.microsoft.com/office/drawing/2014/main" id="{805D2014-4DD0-A30C-3CC5-E0A8B1DD3B59}"/>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5C021AE-2737-16DB-FDEA-30E55A0708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B5F44A-25B1-42F7-9076-210085A106FB}" type="slidenum">
              <a:rPr lang="ru-RU" altLang="ru-RU"/>
              <a:pPr>
                <a:spcBef>
                  <a:spcPct val="0"/>
                </a:spcBef>
              </a:pPr>
              <a:t>23</a:t>
            </a:fld>
            <a:endParaRPr lang="ru-RU" altLang="ru-RU"/>
          </a:p>
        </p:txBody>
      </p:sp>
      <p:sp>
        <p:nvSpPr>
          <p:cNvPr id="24579" name="Rectangle 2">
            <a:extLst>
              <a:ext uri="{FF2B5EF4-FFF2-40B4-BE49-F238E27FC236}">
                <a16:creationId xmlns:a16="http://schemas.microsoft.com/office/drawing/2014/main" id="{B507AACA-9BF2-FF29-A0EE-8EFE114288C7}"/>
              </a:ext>
            </a:extLst>
          </p:cNvPr>
          <p:cNvSpPr>
            <a:spLocks noGrp="1" noRot="1" noChangeAspect="1" noChangeArrowheads="1" noTextEdit="1"/>
          </p:cNvSpPr>
          <p:nvPr>
            <p:ph type="sldImg"/>
          </p:nvPr>
        </p:nvSpPr>
        <p:spPr>
          <a:solidFill>
            <a:srgbClr val="FFFFFF"/>
          </a:solidFill>
          <a:ln/>
        </p:spPr>
      </p:sp>
      <p:sp>
        <p:nvSpPr>
          <p:cNvPr id="24580" name="Rectangle 3">
            <a:extLst>
              <a:ext uri="{FF2B5EF4-FFF2-40B4-BE49-F238E27FC236}">
                <a16:creationId xmlns:a16="http://schemas.microsoft.com/office/drawing/2014/main" id="{D36A295B-0FDE-D984-786E-C5BE1069311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D131072F-7806-78F3-7D1A-DF915AA606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3861E8-D414-472D-BDB4-2EE8340B7B2D}" type="slidenum">
              <a:rPr lang="ru-RU" altLang="ru-RU"/>
              <a:pPr>
                <a:spcBef>
                  <a:spcPct val="0"/>
                </a:spcBef>
              </a:pPr>
              <a:t>24</a:t>
            </a:fld>
            <a:endParaRPr lang="ru-RU" altLang="ru-RU"/>
          </a:p>
        </p:txBody>
      </p:sp>
      <p:sp>
        <p:nvSpPr>
          <p:cNvPr id="26627" name="Rectangle 2">
            <a:extLst>
              <a:ext uri="{FF2B5EF4-FFF2-40B4-BE49-F238E27FC236}">
                <a16:creationId xmlns:a16="http://schemas.microsoft.com/office/drawing/2014/main" id="{D538E557-3DFF-3F1A-0EAD-F1DA89B6786B}"/>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63660DFA-D626-8B90-FFC4-4A911221571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A2550C0-2B94-99D5-ED66-623DAE7830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842F9F-8B09-49BA-AAA6-570A596FCA25}" type="slidenum">
              <a:rPr lang="ru-RU" altLang="ru-RU"/>
              <a:pPr>
                <a:spcBef>
                  <a:spcPct val="0"/>
                </a:spcBef>
              </a:pPr>
              <a:t>25</a:t>
            </a:fld>
            <a:endParaRPr lang="ru-RU" altLang="ru-RU"/>
          </a:p>
        </p:txBody>
      </p:sp>
      <p:sp>
        <p:nvSpPr>
          <p:cNvPr id="28675" name="Rectangle 2">
            <a:extLst>
              <a:ext uri="{FF2B5EF4-FFF2-40B4-BE49-F238E27FC236}">
                <a16:creationId xmlns:a16="http://schemas.microsoft.com/office/drawing/2014/main" id="{E16C362F-D4F0-D878-2A8B-FF961BD1BB42}"/>
              </a:ext>
            </a:extLst>
          </p:cNvPr>
          <p:cNvSpPr>
            <a:spLocks noGrp="1" noRot="1" noChangeAspect="1" noChangeArrowheads="1" noTextEdit="1"/>
          </p:cNvSpPr>
          <p:nvPr>
            <p:ph type="sldImg"/>
          </p:nvPr>
        </p:nvSpPr>
        <p:spPr>
          <a:solidFill>
            <a:srgbClr val="FFFFFF"/>
          </a:solidFill>
          <a:ln/>
        </p:spPr>
      </p:sp>
      <p:sp>
        <p:nvSpPr>
          <p:cNvPr id="28676" name="Rectangle 3">
            <a:extLst>
              <a:ext uri="{FF2B5EF4-FFF2-40B4-BE49-F238E27FC236}">
                <a16:creationId xmlns:a16="http://schemas.microsoft.com/office/drawing/2014/main" id="{5A188E42-A934-8278-9900-BBD14B724E2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7D98917-E7B2-D185-E434-9186426BD6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EF1CCE-6FE5-4C54-A86F-B1C0B4687CAA}" type="slidenum">
              <a:rPr lang="ru-RU" altLang="ru-RU"/>
              <a:pPr>
                <a:spcBef>
                  <a:spcPct val="0"/>
                </a:spcBef>
              </a:pPr>
              <a:t>26</a:t>
            </a:fld>
            <a:endParaRPr lang="ru-RU" altLang="ru-RU"/>
          </a:p>
        </p:txBody>
      </p:sp>
      <p:sp>
        <p:nvSpPr>
          <p:cNvPr id="30723" name="Rectangle 2">
            <a:extLst>
              <a:ext uri="{FF2B5EF4-FFF2-40B4-BE49-F238E27FC236}">
                <a16:creationId xmlns:a16="http://schemas.microsoft.com/office/drawing/2014/main" id="{CAA4A127-6BCA-1B82-C370-CEFD19CC189C}"/>
              </a:ext>
            </a:extLst>
          </p:cNvPr>
          <p:cNvSpPr>
            <a:spLocks noGrp="1" noRot="1" noChangeAspect="1" noChangeArrowheads="1" noTextEdit="1"/>
          </p:cNvSpPr>
          <p:nvPr>
            <p:ph type="sldImg"/>
          </p:nvPr>
        </p:nvSpPr>
        <p:spPr>
          <a:solidFill>
            <a:srgbClr val="FFFFFF"/>
          </a:solidFill>
          <a:ln/>
        </p:spPr>
      </p:sp>
      <p:sp>
        <p:nvSpPr>
          <p:cNvPr id="30724" name="Rectangle 3">
            <a:extLst>
              <a:ext uri="{FF2B5EF4-FFF2-40B4-BE49-F238E27FC236}">
                <a16:creationId xmlns:a16="http://schemas.microsoft.com/office/drawing/2014/main" id="{78E23304-8466-BE33-58F3-6F4671C43E6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9D1BB49-7483-4EB3-20B4-9660E5C6FC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D35707-3365-41BE-8DCA-C87132737964}" type="slidenum">
              <a:rPr lang="ru-RU" altLang="ru-RU"/>
              <a:pPr>
                <a:spcBef>
                  <a:spcPct val="0"/>
                </a:spcBef>
              </a:pPr>
              <a:t>27</a:t>
            </a:fld>
            <a:endParaRPr lang="ru-RU" altLang="ru-RU"/>
          </a:p>
        </p:txBody>
      </p:sp>
      <p:sp>
        <p:nvSpPr>
          <p:cNvPr id="32771" name="Rectangle 2">
            <a:extLst>
              <a:ext uri="{FF2B5EF4-FFF2-40B4-BE49-F238E27FC236}">
                <a16:creationId xmlns:a16="http://schemas.microsoft.com/office/drawing/2014/main" id="{4C5C81A1-BFD3-B9CC-DE19-BB69C6088F9C}"/>
              </a:ext>
            </a:extLst>
          </p:cNvPr>
          <p:cNvSpPr>
            <a:spLocks noGrp="1" noRot="1" noChangeAspect="1" noChangeArrowheads="1" noTextEdit="1"/>
          </p:cNvSpPr>
          <p:nvPr>
            <p:ph type="sldImg"/>
          </p:nvPr>
        </p:nvSpPr>
        <p:spPr>
          <a:solidFill>
            <a:srgbClr val="FFFFFF"/>
          </a:solidFill>
          <a:ln/>
        </p:spPr>
      </p:sp>
      <p:sp>
        <p:nvSpPr>
          <p:cNvPr id="32772" name="Rectangle 3">
            <a:extLst>
              <a:ext uri="{FF2B5EF4-FFF2-40B4-BE49-F238E27FC236}">
                <a16:creationId xmlns:a16="http://schemas.microsoft.com/office/drawing/2014/main" id="{1D660066-8391-03C0-7B82-DC3B9C8C552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872A04A-3924-EB63-6B30-920E0FC6354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03D37D-5C70-48FB-88CA-C8E52B865253}" type="slidenum">
              <a:rPr lang="ru-RU" altLang="ru-RU"/>
              <a:pPr>
                <a:spcBef>
                  <a:spcPct val="0"/>
                </a:spcBef>
              </a:pPr>
              <a:t>28</a:t>
            </a:fld>
            <a:endParaRPr lang="ru-RU" altLang="ru-RU"/>
          </a:p>
        </p:txBody>
      </p:sp>
      <p:sp>
        <p:nvSpPr>
          <p:cNvPr id="34819" name="Rectangle 2">
            <a:extLst>
              <a:ext uri="{FF2B5EF4-FFF2-40B4-BE49-F238E27FC236}">
                <a16:creationId xmlns:a16="http://schemas.microsoft.com/office/drawing/2014/main" id="{6E6D07B3-E271-3583-B57E-9DBDE6BA0B17}"/>
              </a:ext>
            </a:extLst>
          </p:cNvPr>
          <p:cNvSpPr>
            <a:spLocks noGrp="1" noRot="1" noChangeAspect="1" noChangeArrowheads="1" noTextEdit="1"/>
          </p:cNvSpPr>
          <p:nvPr>
            <p:ph type="sldImg"/>
          </p:nvPr>
        </p:nvSpPr>
        <p:spPr>
          <a:solidFill>
            <a:srgbClr val="FFFFFF"/>
          </a:solidFill>
          <a:ln/>
        </p:spPr>
      </p:sp>
      <p:sp>
        <p:nvSpPr>
          <p:cNvPr id="34820" name="Rectangle 3">
            <a:extLst>
              <a:ext uri="{FF2B5EF4-FFF2-40B4-BE49-F238E27FC236}">
                <a16:creationId xmlns:a16="http://schemas.microsoft.com/office/drawing/2014/main" id="{20C8E72D-955E-9DC7-4E65-73690FC32DB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325F7B0-9C21-63D0-E1C5-F4F3DE5FC2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E099A8-1ABD-4474-80EF-1FEA52F1417C}" type="slidenum">
              <a:rPr lang="ru-RU" altLang="ru-RU"/>
              <a:pPr>
                <a:spcBef>
                  <a:spcPct val="0"/>
                </a:spcBef>
              </a:pPr>
              <a:t>29</a:t>
            </a:fld>
            <a:endParaRPr lang="ru-RU" altLang="ru-RU"/>
          </a:p>
        </p:txBody>
      </p:sp>
      <p:sp>
        <p:nvSpPr>
          <p:cNvPr id="36867" name="Rectangle 2">
            <a:extLst>
              <a:ext uri="{FF2B5EF4-FFF2-40B4-BE49-F238E27FC236}">
                <a16:creationId xmlns:a16="http://schemas.microsoft.com/office/drawing/2014/main" id="{B5DF14B6-ABB6-B29D-7E8B-B8735A61DB77}"/>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207B8D99-8C61-2695-EC61-B05681208A6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988F5AD-BD86-B42C-C0B5-761ABCD785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DA59DD-D84F-4FBB-B844-EE8D3DA390CD}" type="slidenum">
              <a:rPr lang="ru-RU" altLang="ru-RU"/>
              <a:pPr>
                <a:spcBef>
                  <a:spcPct val="0"/>
                </a:spcBef>
              </a:pPr>
              <a:t>30</a:t>
            </a:fld>
            <a:endParaRPr lang="ru-RU" altLang="ru-RU"/>
          </a:p>
        </p:txBody>
      </p:sp>
      <p:sp>
        <p:nvSpPr>
          <p:cNvPr id="38915" name="Rectangle 1026">
            <a:extLst>
              <a:ext uri="{FF2B5EF4-FFF2-40B4-BE49-F238E27FC236}">
                <a16:creationId xmlns:a16="http://schemas.microsoft.com/office/drawing/2014/main" id="{F0ED53D9-FFBD-07D4-CAB8-24923CAB1214}"/>
              </a:ext>
            </a:extLst>
          </p:cNvPr>
          <p:cNvSpPr>
            <a:spLocks noGrp="1" noRot="1" noChangeAspect="1" noChangeArrowheads="1" noTextEdit="1"/>
          </p:cNvSpPr>
          <p:nvPr>
            <p:ph type="sldImg"/>
          </p:nvPr>
        </p:nvSpPr>
        <p:spPr>
          <a:solidFill>
            <a:srgbClr val="FFFFFF"/>
          </a:solidFill>
          <a:ln/>
        </p:spPr>
      </p:sp>
      <p:sp>
        <p:nvSpPr>
          <p:cNvPr id="38916" name="Rectangle 1027">
            <a:extLst>
              <a:ext uri="{FF2B5EF4-FFF2-40B4-BE49-F238E27FC236}">
                <a16:creationId xmlns:a16="http://schemas.microsoft.com/office/drawing/2014/main" id="{70B0D4D4-A0E9-898F-5D9F-C2A4F104030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4</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100597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7C926D9-19F6-2F5D-E2E5-FD84FCB352B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FEE43E-8BAE-47FE-A2AB-260CB5BC2B87}" type="slidenum">
              <a:rPr lang="ru-RU" altLang="ru-RU"/>
              <a:pPr>
                <a:spcBef>
                  <a:spcPct val="0"/>
                </a:spcBef>
              </a:pPr>
              <a:t>31</a:t>
            </a:fld>
            <a:endParaRPr lang="ru-RU" altLang="ru-RU"/>
          </a:p>
        </p:txBody>
      </p:sp>
      <p:sp>
        <p:nvSpPr>
          <p:cNvPr id="40963" name="Rectangle 2">
            <a:extLst>
              <a:ext uri="{FF2B5EF4-FFF2-40B4-BE49-F238E27FC236}">
                <a16:creationId xmlns:a16="http://schemas.microsoft.com/office/drawing/2014/main" id="{484C8C09-6618-E603-E261-2608A443E96D}"/>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D94B74D9-B7AE-58F7-DA8A-0154751C7BB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386E5505-3838-F76F-07DF-7C95496E28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834294-7ED2-4D08-A872-22D13637522E}" type="slidenum">
              <a:rPr lang="ru-RU" altLang="ru-RU"/>
              <a:pPr>
                <a:spcBef>
                  <a:spcPct val="0"/>
                </a:spcBef>
              </a:pPr>
              <a:t>32</a:t>
            </a:fld>
            <a:endParaRPr lang="ru-RU" altLang="ru-RU"/>
          </a:p>
        </p:txBody>
      </p:sp>
      <p:sp>
        <p:nvSpPr>
          <p:cNvPr id="43011" name="Rectangle 2">
            <a:extLst>
              <a:ext uri="{FF2B5EF4-FFF2-40B4-BE49-F238E27FC236}">
                <a16:creationId xmlns:a16="http://schemas.microsoft.com/office/drawing/2014/main" id="{0B511326-7466-19C1-B444-ABB8A68348B8}"/>
              </a:ext>
            </a:extLst>
          </p:cNvPr>
          <p:cNvSpPr>
            <a:spLocks noGrp="1" noRot="1" noChangeAspect="1" noChangeArrowheads="1" noTextEdit="1"/>
          </p:cNvSpPr>
          <p:nvPr>
            <p:ph type="sldImg"/>
          </p:nvPr>
        </p:nvSpPr>
        <p:spPr>
          <a:solidFill>
            <a:srgbClr val="FFFFFF"/>
          </a:solidFill>
          <a:ln/>
        </p:spPr>
      </p:sp>
      <p:sp>
        <p:nvSpPr>
          <p:cNvPr id="43012" name="Rectangle 3">
            <a:extLst>
              <a:ext uri="{FF2B5EF4-FFF2-40B4-BE49-F238E27FC236}">
                <a16:creationId xmlns:a16="http://schemas.microsoft.com/office/drawing/2014/main" id="{043FCEC5-437F-89DC-47A5-E20AA513BF5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ECC36C85-9D80-933C-09BC-C98616C3360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AB0FB5-F6FC-4302-A578-90DBF52497C4}" type="slidenum">
              <a:rPr lang="ru-RU" altLang="ru-RU"/>
              <a:pPr>
                <a:spcBef>
                  <a:spcPct val="0"/>
                </a:spcBef>
              </a:pPr>
              <a:t>33</a:t>
            </a:fld>
            <a:endParaRPr lang="ru-RU" altLang="ru-RU"/>
          </a:p>
        </p:txBody>
      </p:sp>
      <p:sp>
        <p:nvSpPr>
          <p:cNvPr id="47107" name="Rectangle 1026">
            <a:extLst>
              <a:ext uri="{FF2B5EF4-FFF2-40B4-BE49-F238E27FC236}">
                <a16:creationId xmlns:a16="http://schemas.microsoft.com/office/drawing/2014/main" id="{3AC5BF42-77EC-9655-2D2A-452C4BE4AE92}"/>
              </a:ext>
            </a:extLst>
          </p:cNvPr>
          <p:cNvSpPr>
            <a:spLocks noGrp="1" noRot="1" noChangeAspect="1" noChangeArrowheads="1" noTextEdit="1"/>
          </p:cNvSpPr>
          <p:nvPr>
            <p:ph type="sldImg"/>
          </p:nvPr>
        </p:nvSpPr>
        <p:spPr>
          <a:solidFill>
            <a:srgbClr val="FFFFFF"/>
          </a:solidFill>
          <a:ln/>
        </p:spPr>
      </p:sp>
      <p:sp>
        <p:nvSpPr>
          <p:cNvPr id="47108" name="Rectangle 1027">
            <a:extLst>
              <a:ext uri="{FF2B5EF4-FFF2-40B4-BE49-F238E27FC236}">
                <a16:creationId xmlns:a16="http://schemas.microsoft.com/office/drawing/2014/main" id="{8CF4E84B-E43B-407F-0AB9-4427AF35C3D1}"/>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B3E11D5-9589-F90B-CE96-92FABF853F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5CE9AC-813A-4546-B144-4B9D9FAA1B03}" type="slidenum">
              <a:rPr lang="ru-RU" altLang="ru-RU"/>
              <a:pPr>
                <a:spcBef>
                  <a:spcPct val="0"/>
                </a:spcBef>
              </a:pPr>
              <a:t>34</a:t>
            </a:fld>
            <a:endParaRPr lang="ru-RU" altLang="ru-RU"/>
          </a:p>
        </p:txBody>
      </p:sp>
      <p:sp>
        <p:nvSpPr>
          <p:cNvPr id="49155" name="Rectangle 2">
            <a:extLst>
              <a:ext uri="{FF2B5EF4-FFF2-40B4-BE49-F238E27FC236}">
                <a16:creationId xmlns:a16="http://schemas.microsoft.com/office/drawing/2014/main" id="{5719ADD9-C07C-8EC5-0FE7-36E8A9E247E4}"/>
              </a:ext>
            </a:extLst>
          </p:cNvPr>
          <p:cNvSpPr>
            <a:spLocks noGrp="1" noRot="1" noChangeAspect="1" noChangeArrowheads="1" noTextEdit="1"/>
          </p:cNvSpPr>
          <p:nvPr>
            <p:ph type="sldImg"/>
          </p:nvPr>
        </p:nvSpPr>
        <p:spPr>
          <a:solidFill>
            <a:srgbClr val="FFFFFF"/>
          </a:solidFill>
          <a:ln/>
        </p:spPr>
      </p:sp>
      <p:sp>
        <p:nvSpPr>
          <p:cNvPr id="49156" name="Rectangle 3">
            <a:extLst>
              <a:ext uri="{FF2B5EF4-FFF2-40B4-BE49-F238E27FC236}">
                <a16:creationId xmlns:a16="http://schemas.microsoft.com/office/drawing/2014/main" id="{2FCE6560-DB53-7BE2-0405-F0F0E25C769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236102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B3E11D5-9589-F90B-CE96-92FABF853F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5CE9AC-813A-4546-B144-4B9D9FAA1B03}" type="slidenum">
              <a:rPr lang="ru-RU" altLang="ru-RU"/>
              <a:pPr>
                <a:spcBef>
                  <a:spcPct val="0"/>
                </a:spcBef>
              </a:pPr>
              <a:t>35</a:t>
            </a:fld>
            <a:endParaRPr lang="ru-RU" altLang="ru-RU"/>
          </a:p>
        </p:txBody>
      </p:sp>
      <p:sp>
        <p:nvSpPr>
          <p:cNvPr id="49155" name="Rectangle 2">
            <a:extLst>
              <a:ext uri="{FF2B5EF4-FFF2-40B4-BE49-F238E27FC236}">
                <a16:creationId xmlns:a16="http://schemas.microsoft.com/office/drawing/2014/main" id="{5719ADD9-C07C-8EC5-0FE7-36E8A9E247E4}"/>
              </a:ext>
            </a:extLst>
          </p:cNvPr>
          <p:cNvSpPr>
            <a:spLocks noGrp="1" noRot="1" noChangeAspect="1" noChangeArrowheads="1" noTextEdit="1"/>
          </p:cNvSpPr>
          <p:nvPr>
            <p:ph type="sldImg"/>
          </p:nvPr>
        </p:nvSpPr>
        <p:spPr>
          <a:solidFill>
            <a:srgbClr val="FFFFFF"/>
          </a:solidFill>
          <a:ln/>
        </p:spPr>
      </p:sp>
      <p:sp>
        <p:nvSpPr>
          <p:cNvPr id="49156" name="Rectangle 3">
            <a:extLst>
              <a:ext uri="{FF2B5EF4-FFF2-40B4-BE49-F238E27FC236}">
                <a16:creationId xmlns:a16="http://schemas.microsoft.com/office/drawing/2014/main" id="{2FCE6560-DB53-7BE2-0405-F0F0E25C769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425211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B3E11D5-9589-F90B-CE96-92FABF853F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5CE9AC-813A-4546-B144-4B9D9FAA1B03}" type="slidenum">
              <a:rPr lang="ru-RU" altLang="ru-RU"/>
              <a:pPr>
                <a:spcBef>
                  <a:spcPct val="0"/>
                </a:spcBef>
              </a:pPr>
              <a:t>36</a:t>
            </a:fld>
            <a:endParaRPr lang="ru-RU" altLang="ru-RU"/>
          </a:p>
        </p:txBody>
      </p:sp>
      <p:sp>
        <p:nvSpPr>
          <p:cNvPr id="49155" name="Rectangle 2">
            <a:extLst>
              <a:ext uri="{FF2B5EF4-FFF2-40B4-BE49-F238E27FC236}">
                <a16:creationId xmlns:a16="http://schemas.microsoft.com/office/drawing/2014/main" id="{5719ADD9-C07C-8EC5-0FE7-36E8A9E247E4}"/>
              </a:ext>
            </a:extLst>
          </p:cNvPr>
          <p:cNvSpPr>
            <a:spLocks noGrp="1" noRot="1" noChangeAspect="1" noChangeArrowheads="1" noTextEdit="1"/>
          </p:cNvSpPr>
          <p:nvPr>
            <p:ph type="sldImg"/>
          </p:nvPr>
        </p:nvSpPr>
        <p:spPr>
          <a:solidFill>
            <a:srgbClr val="FFFFFF"/>
          </a:solidFill>
          <a:ln/>
        </p:spPr>
      </p:sp>
      <p:sp>
        <p:nvSpPr>
          <p:cNvPr id="49156" name="Rectangle 3">
            <a:extLst>
              <a:ext uri="{FF2B5EF4-FFF2-40B4-BE49-F238E27FC236}">
                <a16:creationId xmlns:a16="http://schemas.microsoft.com/office/drawing/2014/main" id="{2FCE6560-DB53-7BE2-0405-F0F0E25C7697}"/>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538904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0565F28-BB86-B0C3-BEA4-7D430E634CE6}"/>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4F017A7-AC35-42CE-8D22-6994C9C4C0F8}" type="slidenum">
              <a:rPr lang="ru-RU" altLang="ru-RU" sz="1200"/>
              <a:pPr eaLnBrk="1" hangingPunct="1"/>
              <a:t>37</a:t>
            </a:fld>
            <a:endParaRPr lang="ru-RU" altLang="ru-RU" sz="1200"/>
          </a:p>
        </p:txBody>
      </p:sp>
      <p:sp>
        <p:nvSpPr>
          <p:cNvPr id="27651" name="Rectangle 2">
            <a:extLst>
              <a:ext uri="{FF2B5EF4-FFF2-40B4-BE49-F238E27FC236}">
                <a16:creationId xmlns:a16="http://schemas.microsoft.com/office/drawing/2014/main" id="{39CA2FAE-6DE7-05F7-F7F8-9E6DF82FC96C}"/>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760651AA-C7BD-2367-6924-98D6EDDD1CB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7694882-2DE5-4683-C850-3E5E624AF27F}"/>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CE98B68-8E75-4415-8386-1F9CFED5E309}" type="slidenum">
              <a:rPr lang="ru-RU" altLang="ru-RU" sz="1200"/>
              <a:pPr eaLnBrk="1" hangingPunct="1"/>
              <a:t>38</a:t>
            </a:fld>
            <a:endParaRPr lang="ru-RU" altLang="ru-RU" sz="1200"/>
          </a:p>
        </p:txBody>
      </p:sp>
      <p:sp>
        <p:nvSpPr>
          <p:cNvPr id="28675" name="Rectangle 2">
            <a:extLst>
              <a:ext uri="{FF2B5EF4-FFF2-40B4-BE49-F238E27FC236}">
                <a16:creationId xmlns:a16="http://schemas.microsoft.com/office/drawing/2014/main" id="{AC2E6F59-A2DE-AE74-377E-5BF3072C63E2}"/>
              </a:ext>
            </a:extLst>
          </p:cNvPr>
          <p:cNvSpPr>
            <a:spLocks noGrp="1" noRot="1" noChangeAspect="1" noChangeArrowheads="1" noTextEdit="1"/>
          </p:cNvSpPr>
          <p:nvPr>
            <p:ph type="sldImg"/>
          </p:nvPr>
        </p:nvSpPr>
        <p:spPr>
          <a:solidFill>
            <a:srgbClr val="FFFFFF"/>
          </a:solidFill>
          <a:ln/>
        </p:spPr>
      </p:sp>
      <p:sp>
        <p:nvSpPr>
          <p:cNvPr id="28676" name="Rectangle 3">
            <a:extLst>
              <a:ext uri="{FF2B5EF4-FFF2-40B4-BE49-F238E27FC236}">
                <a16:creationId xmlns:a16="http://schemas.microsoft.com/office/drawing/2014/main" id="{E2347D02-E91F-81BF-7C9E-346EF99B8AB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6F5F0F6-8F01-1A1D-C3CD-39CA30DCBA8B}"/>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8BFE24C-25D0-4159-9C79-F8077054B997}" type="slidenum">
              <a:rPr lang="ru-RU" altLang="ru-RU" sz="1200"/>
              <a:pPr eaLnBrk="1" hangingPunct="1"/>
              <a:t>39</a:t>
            </a:fld>
            <a:endParaRPr lang="ru-RU" altLang="ru-RU" sz="1200"/>
          </a:p>
        </p:txBody>
      </p:sp>
      <p:sp>
        <p:nvSpPr>
          <p:cNvPr id="29699" name="Rectangle 2">
            <a:extLst>
              <a:ext uri="{FF2B5EF4-FFF2-40B4-BE49-F238E27FC236}">
                <a16:creationId xmlns:a16="http://schemas.microsoft.com/office/drawing/2014/main" id="{0D769C25-AE89-B2C6-C0E0-3AEE0A4AD8D8}"/>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4B88B948-7CA2-2C1D-5F31-4409CA21DEB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8A110B85-F0F7-8674-1D5E-0AE464EB5A4B}"/>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9270405-6DE0-4251-ACBB-90511AB840D0}" type="slidenum">
              <a:rPr lang="ru-RU" altLang="ru-RU" sz="1200"/>
              <a:pPr eaLnBrk="1" hangingPunct="1"/>
              <a:t>40</a:t>
            </a:fld>
            <a:endParaRPr lang="ru-RU" altLang="ru-RU" sz="1200"/>
          </a:p>
        </p:txBody>
      </p:sp>
      <p:sp>
        <p:nvSpPr>
          <p:cNvPr id="35843" name="Rectangle 2">
            <a:extLst>
              <a:ext uri="{FF2B5EF4-FFF2-40B4-BE49-F238E27FC236}">
                <a16:creationId xmlns:a16="http://schemas.microsoft.com/office/drawing/2014/main" id="{A580B01F-29C1-87CB-201C-D91F8C72D0E3}"/>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A276C0DC-B0E1-4727-F126-D83A96852F6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49964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5</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1254225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D6661A6-360B-C6B2-C412-444402F2378E}"/>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28862AB-B925-4D9D-B947-3535FAFD4FA4}" type="slidenum">
              <a:rPr lang="ru-RU" altLang="ru-RU" sz="1200"/>
              <a:pPr eaLnBrk="1" hangingPunct="1"/>
              <a:t>41</a:t>
            </a:fld>
            <a:endParaRPr lang="ru-RU" altLang="ru-RU" sz="1200"/>
          </a:p>
        </p:txBody>
      </p:sp>
      <p:sp>
        <p:nvSpPr>
          <p:cNvPr id="36867" name="Rectangle 2">
            <a:extLst>
              <a:ext uri="{FF2B5EF4-FFF2-40B4-BE49-F238E27FC236}">
                <a16:creationId xmlns:a16="http://schemas.microsoft.com/office/drawing/2014/main" id="{77FCE901-AE55-2FA6-4DC6-78C907AC0FD8}"/>
              </a:ext>
            </a:extLst>
          </p:cNvPr>
          <p:cNvSpPr>
            <a:spLocks noGrp="1" noRot="1" noChangeAspect="1"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BA94841B-4518-5B1A-D297-F26340FC2E7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117333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F3D8BAB-8783-B302-C7F2-ADC4324008EB}"/>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A50350B-5A69-45FC-9ABD-0CA91B520A3F}" type="slidenum">
              <a:rPr lang="ru-RU" altLang="ru-RU" sz="1200"/>
              <a:pPr eaLnBrk="1" hangingPunct="1"/>
              <a:t>42</a:t>
            </a:fld>
            <a:endParaRPr lang="ru-RU" altLang="ru-RU" sz="1200"/>
          </a:p>
        </p:txBody>
      </p:sp>
      <p:sp>
        <p:nvSpPr>
          <p:cNvPr id="37891" name="Rectangle 2">
            <a:extLst>
              <a:ext uri="{FF2B5EF4-FFF2-40B4-BE49-F238E27FC236}">
                <a16:creationId xmlns:a16="http://schemas.microsoft.com/office/drawing/2014/main" id="{C6D82B2D-D1AE-8945-DEDC-CA0FE2D53D73}"/>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A3FB0783-1B6A-F496-7C75-250BDB273FE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172515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62E66739-E5B4-9705-7886-9CD065E1FE56}"/>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8A1C451-8ABF-433E-9AE8-7F6E240043D3}" type="slidenum">
              <a:rPr lang="ru-RU" altLang="ru-RU" sz="1200"/>
              <a:pPr eaLnBrk="1" hangingPunct="1"/>
              <a:t>43</a:t>
            </a:fld>
            <a:endParaRPr lang="ru-RU" altLang="ru-RU" sz="1200"/>
          </a:p>
        </p:txBody>
      </p:sp>
      <p:sp>
        <p:nvSpPr>
          <p:cNvPr id="38915" name="Rectangle 2">
            <a:extLst>
              <a:ext uri="{FF2B5EF4-FFF2-40B4-BE49-F238E27FC236}">
                <a16:creationId xmlns:a16="http://schemas.microsoft.com/office/drawing/2014/main" id="{56C0F3F2-771B-D33A-D985-1563313CAB2F}"/>
              </a:ext>
            </a:extLst>
          </p:cNvPr>
          <p:cNvSpPr>
            <a:spLocks noGrp="1" noRot="1" noChangeAspect="1" noChangeArrowheads="1" noTextEdit="1"/>
          </p:cNvSpPr>
          <p:nvPr>
            <p:ph type="sldImg"/>
          </p:nvPr>
        </p:nvSpPr>
        <p:spPr>
          <a:solidFill>
            <a:srgbClr val="FFFFFF"/>
          </a:solidFill>
          <a:ln/>
        </p:spPr>
      </p:sp>
      <p:sp>
        <p:nvSpPr>
          <p:cNvPr id="38916" name="Rectangle 3">
            <a:extLst>
              <a:ext uri="{FF2B5EF4-FFF2-40B4-BE49-F238E27FC236}">
                <a16:creationId xmlns:a16="http://schemas.microsoft.com/office/drawing/2014/main" id="{1237A58B-F7E9-9C5A-EAD9-8F5BAF2790A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000279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FF2957E4-CD76-2CFA-DA4B-55B5AC7F946A}"/>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0E9D6D1-7DAC-4ED9-8ADA-DEF93DB5FB3B}" type="slidenum">
              <a:rPr lang="ru-RU" altLang="ru-RU" sz="1200"/>
              <a:pPr eaLnBrk="1" hangingPunct="1"/>
              <a:t>44</a:t>
            </a:fld>
            <a:endParaRPr lang="ru-RU" altLang="ru-RU" sz="1200"/>
          </a:p>
        </p:txBody>
      </p:sp>
      <p:sp>
        <p:nvSpPr>
          <p:cNvPr id="30723" name="Rectangle 2">
            <a:extLst>
              <a:ext uri="{FF2B5EF4-FFF2-40B4-BE49-F238E27FC236}">
                <a16:creationId xmlns:a16="http://schemas.microsoft.com/office/drawing/2014/main" id="{47A18CBB-8495-00E0-19D0-C9212AB28D0B}"/>
              </a:ext>
            </a:extLst>
          </p:cNvPr>
          <p:cNvSpPr>
            <a:spLocks noGrp="1" noRot="1" noChangeAspect="1" noChangeArrowheads="1" noTextEdit="1"/>
          </p:cNvSpPr>
          <p:nvPr>
            <p:ph type="sldImg"/>
          </p:nvPr>
        </p:nvSpPr>
        <p:spPr>
          <a:solidFill>
            <a:srgbClr val="FFFFFF"/>
          </a:solidFill>
          <a:ln/>
        </p:spPr>
      </p:sp>
      <p:sp>
        <p:nvSpPr>
          <p:cNvPr id="30724" name="Rectangle 3">
            <a:extLst>
              <a:ext uri="{FF2B5EF4-FFF2-40B4-BE49-F238E27FC236}">
                <a16:creationId xmlns:a16="http://schemas.microsoft.com/office/drawing/2014/main" id="{961186BF-5DA2-2120-1071-D07C1066F4F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74432C7-F3FC-71B3-6111-52C31F015B01}"/>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47AEFDD-4500-48AA-8C9D-02821710DBAE}" type="slidenum">
              <a:rPr lang="ru-RU" altLang="ru-RU" sz="1200"/>
              <a:pPr eaLnBrk="1" hangingPunct="1"/>
              <a:t>45</a:t>
            </a:fld>
            <a:endParaRPr lang="ru-RU" altLang="ru-RU" sz="1200"/>
          </a:p>
        </p:txBody>
      </p:sp>
      <p:sp>
        <p:nvSpPr>
          <p:cNvPr id="31747" name="Rectangle 2">
            <a:extLst>
              <a:ext uri="{FF2B5EF4-FFF2-40B4-BE49-F238E27FC236}">
                <a16:creationId xmlns:a16="http://schemas.microsoft.com/office/drawing/2014/main" id="{A0009182-BC32-56B2-CAE1-5B27AE91694C}"/>
              </a:ext>
            </a:extLst>
          </p:cNvPr>
          <p:cNvSpPr>
            <a:spLocks noGrp="1" noRot="1" noChangeAspec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id="{3DB30432-8FFC-4FA7-6D53-E748918C1E8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7A7C584-1C68-0371-3A20-825495D98A99}"/>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241056D-C2DE-424E-9640-ECB30AE892F4}" type="slidenum">
              <a:rPr lang="ru-RU" altLang="ru-RU" sz="1200"/>
              <a:pPr eaLnBrk="1" hangingPunct="1"/>
              <a:t>46</a:t>
            </a:fld>
            <a:endParaRPr lang="ru-RU" altLang="ru-RU" sz="1200"/>
          </a:p>
        </p:txBody>
      </p:sp>
      <p:sp>
        <p:nvSpPr>
          <p:cNvPr id="32771" name="Rectangle 2">
            <a:extLst>
              <a:ext uri="{FF2B5EF4-FFF2-40B4-BE49-F238E27FC236}">
                <a16:creationId xmlns:a16="http://schemas.microsoft.com/office/drawing/2014/main" id="{CEB22492-02D6-B2E8-F0CA-C3AC83C573F0}"/>
              </a:ext>
            </a:extLst>
          </p:cNvPr>
          <p:cNvSpPr>
            <a:spLocks noGrp="1" noRot="1" noChangeAspect="1" noChangeArrowheads="1" noTextEdit="1"/>
          </p:cNvSpPr>
          <p:nvPr>
            <p:ph type="sldImg"/>
          </p:nvPr>
        </p:nvSpPr>
        <p:spPr>
          <a:solidFill>
            <a:srgbClr val="FFFFFF"/>
          </a:solidFill>
          <a:ln/>
        </p:spPr>
      </p:sp>
      <p:sp>
        <p:nvSpPr>
          <p:cNvPr id="32772" name="Rectangle 3">
            <a:extLst>
              <a:ext uri="{FF2B5EF4-FFF2-40B4-BE49-F238E27FC236}">
                <a16:creationId xmlns:a16="http://schemas.microsoft.com/office/drawing/2014/main" id="{95E65387-060C-66FF-01A0-67C84131289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E9E96E95-F0E4-D32D-F7E9-D740AB676D90}"/>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1AF9D26-A96D-46A6-964D-27A01E85D14F}" type="slidenum">
              <a:rPr lang="ru-RU" altLang="ru-RU" sz="1200"/>
              <a:pPr eaLnBrk="1" hangingPunct="1"/>
              <a:t>47</a:t>
            </a:fld>
            <a:endParaRPr lang="ru-RU" altLang="ru-RU" sz="1200"/>
          </a:p>
        </p:txBody>
      </p:sp>
      <p:sp>
        <p:nvSpPr>
          <p:cNvPr id="33795" name="Rectangle 2">
            <a:extLst>
              <a:ext uri="{FF2B5EF4-FFF2-40B4-BE49-F238E27FC236}">
                <a16:creationId xmlns:a16="http://schemas.microsoft.com/office/drawing/2014/main" id="{F34616DB-A561-9C37-7A3D-C7F19268CBE7}"/>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727E0312-8D4A-73E6-D5CD-7C415B93BD2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ECDB5F4-12A3-C1EF-E3FA-C072A3266AC4}"/>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22270D2-4FF1-4981-8E2C-7AA19B877D2E}" type="slidenum">
              <a:rPr lang="ru-RU" altLang="ru-RU" sz="1200"/>
              <a:pPr eaLnBrk="1" hangingPunct="1"/>
              <a:t>48</a:t>
            </a:fld>
            <a:endParaRPr lang="ru-RU" altLang="ru-RU" sz="1200"/>
          </a:p>
        </p:txBody>
      </p:sp>
      <p:sp>
        <p:nvSpPr>
          <p:cNvPr id="34819" name="Rectangle 2">
            <a:extLst>
              <a:ext uri="{FF2B5EF4-FFF2-40B4-BE49-F238E27FC236}">
                <a16:creationId xmlns:a16="http://schemas.microsoft.com/office/drawing/2014/main" id="{1CC05BE1-2878-C46C-C8E5-CF53A5A53395}"/>
              </a:ext>
            </a:extLst>
          </p:cNvPr>
          <p:cNvSpPr>
            <a:spLocks noGrp="1" noRot="1" noChangeAspect="1" noChangeArrowheads="1" noTextEdit="1"/>
          </p:cNvSpPr>
          <p:nvPr>
            <p:ph type="sldImg"/>
          </p:nvPr>
        </p:nvSpPr>
        <p:spPr>
          <a:solidFill>
            <a:srgbClr val="FFFFFF"/>
          </a:solidFill>
          <a:ln/>
        </p:spPr>
      </p:sp>
      <p:sp>
        <p:nvSpPr>
          <p:cNvPr id="34820" name="Rectangle 3">
            <a:extLst>
              <a:ext uri="{FF2B5EF4-FFF2-40B4-BE49-F238E27FC236}">
                <a16:creationId xmlns:a16="http://schemas.microsoft.com/office/drawing/2014/main" id="{3E7E9DBE-6BAA-90EE-D1A8-8AC054A27A4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35A1CFB-5E45-35C6-2949-80B3CB994DA0}"/>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3E30EFF-0487-4D12-874F-4E538B0D8A73}" type="slidenum">
              <a:rPr lang="ru-RU" altLang="ru-RU" sz="1200"/>
              <a:pPr eaLnBrk="1" hangingPunct="1"/>
              <a:t>49</a:t>
            </a:fld>
            <a:endParaRPr lang="ru-RU" altLang="ru-RU" sz="1200"/>
          </a:p>
        </p:txBody>
      </p:sp>
      <p:sp>
        <p:nvSpPr>
          <p:cNvPr id="39939" name="Rectangle 2">
            <a:extLst>
              <a:ext uri="{FF2B5EF4-FFF2-40B4-BE49-F238E27FC236}">
                <a16:creationId xmlns:a16="http://schemas.microsoft.com/office/drawing/2014/main" id="{0D12B0F1-E085-113C-C0DA-716BDFECB870}"/>
              </a:ext>
            </a:extLst>
          </p:cNvPr>
          <p:cNvSpPr>
            <a:spLocks noGrp="1" noRot="1" noChangeAspect="1" noChangeArrowheads="1" noTextEdit="1"/>
          </p:cNvSpPr>
          <p:nvPr>
            <p:ph type="sldImg"/>
          </p:nvPr>
        </p:nvSpPr>
        <p:spPr>
          <a:solidFill>
            <a:srgbClr val="FFFFFF"/>
          </a:solidFill>
          <a:ln/>
        </p:spPr>
      </p:sp>
      <p:sp>
        <p:nvSpPr>
          <p:cNvPr id="39940" name="Rectangle 3">
            <a:extLst>
              <a:ext uri="{FF2B5EF4-FFF2-40B4-BE49-F238E27FC236}">
                <a16:creationId xmlns:a16="http://schemas.microsoft.com/office/drawing/2014/main" id="{A59ED8E4-C6D0-3A1E-4B9A-CA75A3C3D2B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40C2DF0-3222-A276-82A9-D1B773739D19}"/>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8959921-0A63-4D7A-AD6A-179FB265C05D}" type="slidenum">
              <a:rPr lang="ru-RU" altLang="ru-RU" sz="1200"/>
              <a:pPr eaLnBrk="1" hangingPunct="1"/>
              <a:t>50</a:t>
            </a:fld>
            <a:endParaRPr lang="ru-RU" altLang="ru-RU" sz="1200"/>
          </a:p>
        </p:txBody>
      </p:sp>
      <p:sp>
        <p:nvSpPr>
          <p:cNvPr id="40963" name="Rectangle 2">
            <a:extLst>
              <a:ext uri="{FF2B5EF4-FFF2-40B4-BE49-F238E27FC236}">
                <a16:creationId xmlns:a16="http://schemas.microsoft.com/office/drawing/2014/main" id="{DD19A015-826D-E825-7E14-4772ADBDB0A2}"/>
              </a:ext>
            </a:extLst>
          </p:cNvPr>
          <p:cNvSpPr>
            <a:spLocks noGrp="1" noRot="1" noChangeAspect="1"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992CD1C2-844A-44FF-5F57-D80D7E122B0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4F530F-EFC3-4C1E-B1FC-41787280E403}" type="slidenum">
              <a:rPr lang="ru-RU" sz="1200" smtClean="0"/>
              <a:pPr eaLnBrk="1" hangingPunct="1"/>
              <a:t>6</a:t>
            </a:fld>
            <a:endParaRPr lang="ru-RU"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26027961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7F962DF-3924-ABB4-3F38-96BD5A47DC0C}"/>
              </a:ext>
            </a:extLst>
          </p:cNvPr>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5C7787B-C92A-4E76-9579-5A7548C77666}" type="slidenum">
              <a:rPr lang="ru-RU" altLang="ru-RU" sz="1200"/>
              <a:pPr eaLnBrk="1" hangingPunct="1"/>
              <a:t>51</a:t>
            </a:fld>
            <a:endParaRPr lang="ru-RU" altLang="ru-RU" sz="1200"/>
          </a:p>
        </p:txBody>
      </p:sp>
      <p:sp>
        <p:nvSpPr>
          <p:cNvPr id="41987" name="Rectangle 2">
            <a:extLst>
              <a:ext uri="{FF2B5EF4-FFF2-40B4-BE49-F238E27FC236}">
                <a16:creationId xmlns:a16="http://schemas.microsoft.com/office/drawing/2014/main" id="{D182C574-17B2-B299-E110-3EB7BD1C39E5}"/>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7337B679-32D1-EFCE-0B72-2540039757D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F3F4-FDF4-4EE4-B426-41C8DD50D1A0}" type="slidenum">
              <a:rPr lang="ru-RU" altLang="ru-RU"/>
              <a:pPr/>
              <a:t>52</a:t>
            </a:fld>
            <a:endParaRPr lang="ru-RU" altLang="ru-RU"/>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90427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2F3F4-FDF4-4EE4-B426-41C8DD50D1A0}" type="slidenum">
              <a:rPr lang="ru-RU" altLang="ru-RU"/>
              <a:pPr/>
              <a:t>53</a:t>
            </a:fld>
            <a:endParaRPr lang="ru-RU" altLang="ru-RU"/>
          </a:p>
        </p:txBody>
      </p:sp>
      <p:sp>
        <p:nvSpPr>
          <p:cNvPr id="23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34490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11C7C3B5-A677-4C92-80C8-B62C73CD98EE}"/>
              </a:ext>
            </a:extLst>
          </p:cNvPr>
          <p:cNvSpPr>
            <a:spLocks noGrp="1" noChangeArrowheads="1"/>
          </p:cNvSpPr>
          <p:nvPr>
            <p:ph type="sldNum" sz="quarter" idx="5"/>
          </p:nvPr>
        </p:nvSpPr>
        <p:spPr>
          <a:noFill/>
        </p:spPr>
        <p:txBody>
          <a:bodyPr/>
          <a:lstStyle>
            <a:lvl1pPr algn="r">
              <a:defRPr sz="2400">
                <a:solidFill>
                  <a:schemeClr val="tx1"/>
                </a:solidFill>
                <a:latin typeface="Times New Roman" panose="02020603050405020304" pitchFamily="18" charset="0"/>
              </a:defRPr>
            </a:lvl1pPr>
            <a:lvl2pPr marL="742950" indent="-285750" algn="r">
              <a:defRPr sz="2400">
                <a:solidFill>
                  <a:schemeClr val="tx1"/>
                </a:solidFill>
                <a:latin typeface="Times New Roman" panose="02020603050405020304" pitchFamily="18" charset="0"/>
              </a:defRPr>
            </a:lvl2pPr>
            <a:lvl3pPr marL="1143000" indent="-228600" algn="r">
              <a:defRPr sz="2400">
                <a:solidFill>
                  <a:schemeClr val="tx1"/>
                </a:solidFill>
                <a:latin typeface="Times New Roman" panose="02020603050405020304" pitchFamily="18" charset="0"/>
              </a:defRPr>
            </a:lvl3pPr>
            <a:lvl4pPr marL="1600200" indent="-228600" algn="r">
              <a:defRPr sz="2400">
                <a:solidFill>
                  <a:schemeClr val="tx1"/>
                </a:solidFill>
                <a:latin typeface="Times New Roman" panose="02020603050405020304" pitchFamily="18" charset="0"/>
              </a:defRPr>
            </a:lvl4pPr>
            <a:lvl5pPr marL="2057400" indent="-228600" algn="r">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fld id="{359B8851-B7CA-4461-A8F6-2CC207A87203}" type="slidenum">
              <a:rPr lang="ru-RU" altLang="ru-RU" sz="1200"/>
              <a:pPr/>
              <a:t>54</a:t>
            </a:fld>
            <a:endParaRPr lang="ru-RU" altLang="ru-RU" sz="1200"/>
          </a:p>
        </p:txBody>
      </p:sp>
      <p:sp>
        <p:nvSpPr>
          <p:cNvPr id="4099" name="Rectangle 2">
            <a:extLst>
              <a:ext uri="{FF2B5EF4-FFF2-40B4-BE49-F238E27FC236}">
                <a16:creationId xmlns:a16="http://schemas.microsoft.com/office/drawing/2014/main" id="{FF4BE08A-0D18-4309-9FB6-B1117BD9EAC5}"/>
              </a:ext>
            </a:extLst>
          </p:cNvPr>
          <p:cNvSpPr>
            <a:spLocks noGrp="1" noRot="1" noChangeAspect="1" noChangeArrowheads="1" noTextEdit="1"/>
          </p:cNvSpPr>
          <p:nvPr>
            <p:ph type="sldImg"/>
          </p:nvPr>
        </p:nvSpPr>
        <p:spPr>
          <a:solidFill>
            <a:srgbClr val="FFFFFF"/>
          </a:solidFill>
          <a:ln/>
        </p:spPr>
      </p:sp>
      <p:sp>
        <p:nvSpPr>
          <p:cNvPr id="4100" name="Rectangle 3">
            <a:extLst>
              <a:ext uri="{FF2B5EF4-FFF2-40B4-BE49-F238E27FC236}">
                <a16:creationId xmlns:a16="http://schemas.microsoft.com/office/drawing/2014/main" id="{450EE834-55D1-4FDB-8574-5D7B94F9C65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771811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D32B4-07DD-4AB1-A802-DDB6316C8360}" type="slidenum">
              <a:rPr lang="ru-RU" altLang="ru-RU"/>
              <a:pPr/>
              <a:t>55</a:t>
            </a:fld>
            <a:endParaRPr lang="ru-RU" altLang="ru-RU"/>
          </a:p>
        </p:txBody>
      </p:sp>
      <p:sp>
        <p:nvSpPr>
          <p:cNvPr id="78850" name="Rectangle 2050"/>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1" name="Rectangle 2051"/>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B8D03-7D59-4674-A927-9AD094699769}" type="slidenum">
              <a:rPr lang="ru-RU" altLang="ru-RU"/>
              <a:pPr/>
              <a:t>56</a:t>
            </a:fld>
            <a:endParaRPr lang="ru-RU" altLang="ru-RU"/>
          </a:p>
        </p:txBody>
      </p:sp>
      <p:sp>
        <p:nvSpPr>
          <p:cNvPr id="481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FE00E-5C39-483B-AE63-1ED28195C64A}" type="slidenum">
              <a:rPr lang="ru-RU" altLang="ru-RU"/>
              <a:pPr/>
              <a:t>62</a:t>
            </a:fld>
            <a:endParaRPr lang="ru-RU" altLang="ru-RU"/>
          </a:p>
        </p:txBody>
      </p:sp>
      <p:sp>
        <p:nvSpPr>
          <p:cNvPr id="50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FE00E-5C39-483B-AE63-1ED28195C64A}" type="slidenum">
              <a:rPr lang="ru-RU" altLang="ru-RU"/>
              <a:pPr/>
              <a:t>66</a:t>
            </a:fld>
            <a:endParaRPr lang="ru-RU" altLang="ru-RU"/>
          </a:p>
        </p:txBody>
      </p:sp>
      <p:sp>
        <p:nvSpPr>
          <p:cNvPr id="50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5882202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DF59C-CCA0-4558-BB4E-8FBA44B8C866}" type="slidenum">
              <a:rPr lang="ru-RU" altLang="ru-RU"/>
              <a:pPr/>
              <a:t>67</a:t>
            </a:fld>
            <a:endParaRPr lang="ru-RU" altLang="ru-RU"/>
          </a:p>
        </p:txBody>
      </p:sp>
      <p:sp>
        <p:nvSpPr>
          <p:cNvPr id="358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9949590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36513-2125-49A9-9072-81F83533AC8A}" type="slidenum">
              <a:rPr lang="ru-RU" altLang="ru-RU"/>
              <a:pPr/>
              <a:t>70</a:t>
            </a:fld>
            <a:endParaRPr lang="ru-RU" altLang="ru-RU"/>
          </a:p>
        </p:txBody>
      </p:sp>
      <p:sp>
        <p:nvSpPr>
          <p:cNvPr id="952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2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74932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4F530F-EFC3-4C1E-B1FC-41787280E403}" type="slidenum">
              <a:rPr lang="ru-RU" sz="1200" smtClean="0"/>
              <a:pPr eaLnBrk="1" hangingPunct="1"/>
              <a:t>7</a:t>
            </a:fld>
            <a:endParaRPr lang="ru-RU"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301336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14858A-2E58-4EF1-AD1A-BFE86B2ECC07}" type="slidenum">
              <a:rPr lang="ru-RU" altLang="ru-RU"/>
              <a:pPr/>
              <a:t>71</a:t>
            </a:fld>
            <a:endParaRPr lang="ru-RU" altLang="ru-RU"/>
          </a:p>
        </p:txBody>
      </p:sp>
      <p:sp>
        <p:nvSpPr>
          <p:cNvPr id="50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915332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641962-4E34-4338-B348-0387AA30B11B}" type="slidenum">
              <a:rPr lang="ru-RU" altLang="ru-RU"/>
              <a:pPr/>
              <a:t>72</a:t>
            </a:fld>
            <a:endParaRPr lang="ru-RU" altLang="ru-RU"/>
          </a:p>
        </p:txBody>
      </p:sp>
      <p:sp>
        <p:nvSpPr>
          <p:cNvPr id="52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249260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31803-F2AD-432B-93F0-FE0CF3BC35B6}" type="slidenum">
              <a:rPr lang="ru-RU" altLang="ru-RU"/>
              <a:pPr/>
              <a:t>73</a:t>
            </a:fld>
            <a:endParaRPr lang="ru-RU" altLang="ru-RU"/>
          </a:p>
        </p:txBody>
      </p:sp>
      <p:sp>
        <p:nvSpPr>
          <p:cNvPr id="542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5594665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5AE362-1DA3-44F9-852C-603C24F3395E}" type="slidenum">
              <a:rPr lang="ru-RU" altLang="ru-RU"/>
              <a:pPr/>
              <a:t>74</a:t>
            </a:fld>
            <a:endParaRPr lang="ru-RU" altLang="ru-RU"/>
          </a:p>
        </p:txBody>
      </p:sp>
      <p:sp>
        <p:nvSpPr>
          <p:cNvPr id="880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80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2359066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7A1914-129C-4F76-AA6E-EC5D7530170E}" type="slidenum">
              <a:rPr lang="ru-RU" altLang="ru-RU"/>
              <a:pPr/>
              <a:t>75</a:t>
            </a:fld>
            <a:endParaRPr lang="ru-RU" altLang="ru-RU"/>
          </a:p>
        </p:txBody>
      </p:sp>
      <p:sp>
        <p:nvSpPr>
          <p:cNvPr id="901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2707459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B8E66C-733F-4C0E-9C43-D4068F8F3DAF}" type="slidenum">
              <a:rPr lang="ru-RU" altLang="ru-RU"/>
              <a:pPr/>
              <a:t>76</a:t>
            </a:fld>
            <a:endParaRPr lang="ru-RU" altLang="ru-RU"/>
          </a:p>
        </p:txBody>
      </p:sp>
      <p:sp>
        <p:nvSpPr>
          <p:cNvPr id="5632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849103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5571E-2E1C-4420-BA97-B93F89EF814C}" type="slidenum">
              <a:rPr lang="ru-RU" altLang="ru-RU"/>
              <a:pPr/>
              <a:t>77</a:t>
            </a:fld>
            <a:endParaRPr lang="ru-RU" altLang="ru-RU"/>
          </a:p>
        </p:txBody>
      </p:sp>
      <p:sp>
        <p:nvSpPr>
          <p:cNvPr id="665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6091994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B55928-E0A8-4BAA-8CBB-179F0E010093}" type="slidenum">
              <a:rPr lang="ru-RU" altLang="ru-RU"/>
              <a:pPr/>
              <a:t>78</a:t>
            </a:fld>
            <a:endParaRPr lang="ru-RU" altLang="ru-RU"/>
          </a:p>
        </p:txBody>
      </p:sp>
      <p:sp>
        <p:nvSpPr>
          <p:cNvPr id="686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8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7717445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738C63-C6C1-468D-94D1-62AE325140AA}" type="slidenum">
              <a:rPr lang="ru-RU" altLang="ru-RU"/>
              <a:pPr/>
              <a:t>79</a:t>
            </a:fld>
            <a:endParaRPr lang="ru-RU" altLang="ru-RU"/>
          </a:p>
        </p:txBody>
      </p:sp>
      <p:sp>
        <p:nvSpPr>
          <p:cNvPr id="706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9665502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9316077-1792-4370-B830-B8200AEC0C87}" type="slidenum">
              <a:rPr lang="ru-RU" altLang="ru-RU" sz="1200"/>
              <a:pPr eaLnBrk="1" hangingPunct="1"/>
              <a:t>80</a:t>
            </a:fld>
            <a:endParaRPr lang="ru-RU" altLang="ru-RU"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188295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4F530F-EFC3-4C1E-B1FC-41787280E403}" type="slidenum">
              <a:rPr lang="ru-RU" sz="1200" smtClean="0"/>
              <a:pPr eaLnBrk="1" hangingPunct="1"/>
              <a:t>8</a:t>
            </a:fld>
            <a:endParaRPr lang="ru-RU"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36609211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9316077-1792-4370-B830-B8200AEC0C87}" type="slidenum">
              <a:rPr lang="ru-RU" altLang="ru-RU" sz="1200"/>
              <a:pPr eaLnBrk="1" hangingPunct="1"/>
              <a:t>81</a:t>
            </a:fld>
            <a:endParaRPr lang="ru-RU" altLang="ru-RU" sz="1200"/>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3712844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62210CB-1E93-4B41-A531-E568D0FFBF62}" type="slidenum">
              <a:rPr lang="ru-RU" altLang="ru-RU" sz="1200"/>
              <a:pPr eaLnBrk="1" hangingPunct="1"/>
              <a:t>82</a:t>
            </a:fld>
            <a:endParaRPr lang="ru-RU" altLang="ru-RU" sz="1200"/>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2999828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30805FB-077E-470A-85BC-62D41DDCEEF2}" type="slidenum">
              <a:rPr lang="ru-RU" altLang="ru-RU" sz="1200"/>
              <a:pPr eaLnBrk="1" hangingPunct="1"/>
              <a:t>83</a:t>
            </a:fld>
            <a:endParaRPr lang="ru-RU" altLang="ru-RU" sz="120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3015655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7BFA8CA-15CD-4529-9CE5-F3769CD8FAF4}" type="slidenum">
              <a:rPr lang="ru-RU" altLang="ru-RU" sz="1200"/>
              <a:pPr eaLnBrk="1" hangingPunct="1"/>
              <a:t>84</a:t>
            </a:fld>
            <a:endParaRPr lang="ru-RU" altLang="ru-RU" sz="120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6682955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4AE6D31B-D36D-427F-B454-40202299FA4B}" type="slidenum">
              <a:rPr lang="ru-RU" altLang="ru-RU" sz="1200"/>
              <a:pPr eaLnBrk="1" hangingPunct="1"/>
              <a:t>85</a:t>
            </a:fld>
            <a:endParaRPr lang="ru-RU" altLang="ru-RU" sz="1200"/>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171169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AA22695-6A50-4186-BAB7-2417090D5885}" type="slidenum">
              <a:rPr lang="ru-RU" altLang="ru-RU" sz="1200"/>
              <a:pPr eaLnBrk="1" hangingPunct="1"/>
              <a:t>88</a:t>
            </a:fld>
            <a:endParaRPr lang="ru-RU" altLang="ru-RU" sz="1200"/>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3137917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9EBEF3A-2555-4761-8480-7F5556EF6179}" type="slidenum">
              <a:rPr lang="ru-RU" altLang="ru-RU" sz="1200"/>
              <a:pPr eaLnBrk="1" hangingPunct="1"/>
              <a:t>89</a:t>
            </a:fld>
            <a:endParaRPr lang="ru-RU" altLang="ru-RU" sz="120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8489315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6637AE4-B699-4A71-A728-B4CAD24B300B}" type="slidenum">
              <a:rPr lang="ru-RU" altLang="ru-RU" sz="1200"/>
              <a:pPr eaLnBrk="1" hangingPunct="1"/>
              <a:t>90</a:t>
            </a:fld>
            <a:endParaRPr lang="ru-RU" altLang="ru-RU" sz="1200"/>
          </a:p>
        </p:txBody>
      </p:sp>
      <p:sp>
        <p:nvSpPr>
          <p:cNvPr id="19459" name="Rectangle 1026"/>
          <p:cNvSpPr>
            <a:spLocks noGrp="1" noRot="1" noChangeAspect="1" noChangeArrowheads="1" noTextEdit="1"/>
          </p:cNvSpPr>
          <p:nvPr>
            <p:ph type="sldImg"/>
          </p:nvPr>
        </p:nvSpPr>
        <p:spPr>
          <a:solidFill>
            <a:srgbClr val="FFFFFF"/>
          </a:solidFill>
          <a:ln/>
        </p:spPr>
      </p:sp>
      <p:sp>
        <p:nvSpPr>
          <p:cNvPr id="19460"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4755739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D77FD7F-27A4-4E2E-B33B-6B81F07916F6}" type="slidenum">
              <a:rPr lang="ru-RU" altLang="ru-RU" sz="1200"/>
              <a:pPr eaLnBrk="1" hangingPunct="1"/>
              <a:t>91</a:t>
            </a:fld>
            <a:endParaRPr lang="ru-RU" altLang="ru-RU" sz="1200"/>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0979980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40F105C-728E-45EE-9F9C-4AEEE9041D9C}" type="slidenum">
              <a:rPr lang="ru-RU" altLang="ru-RU" sz="1200"/>
              <a:pPr eaLnBrk="1" hangingPunct="1"/>
              <a:t>96</a:t>
            </a:fld>
            <a:endParaRPr lang="ru-RU" altLang="ru-RU" sz="120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849361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4F530F-EFC3-4C1E-B1FC-41787280E403}" type="slidenum">
              <a:rPr lang="ru-RU" sz="1200" smtClean="0"/>
              <a:pPr eaLnBrk="1" hangingPunct="1"/>
              <a:t>9</a:t>
            </a:fld>
            <a:endParaRPr lang="ru-RU"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21281372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386B785-BBFA-4E1C-9722-93AB7B1F5562}" type="slidenum">
              <a:rPr lang="ru-RU" altLang="ru-RU" sz="1200"/>
              <a:pPr eaLnBrk="1" hangingPunct="1"/>
              <a:t>97</a:t>
            </a:fld>
            <a:endParaRPr lang="ru-RU" altLang="ru-RU" sz="120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6353212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04CAED2-C0F7-4F2E-9E70-DEA03B1B4ED4}" type="slidenum">
              <a:rPr lang="ru-RU" altLang="ru-RU" sz="1200"/>
              <a:pPr eaLnBrk="1" hangingPunct="1"/>
              <a:t>98</a:t>
            </a:fld>
            <a:endParaRPr lang="ru-RU" altLang="ru-RU"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7400470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DE3534D-9212-4EE7-9CD0-BA2E76AF86DF}" type="slidenum">
              <a:rPr lang="ru-RU" altLang="ru-RU" sz="1200"/>
              <a:pPr eaLnBrk="1" hangingPunct="1"/>
              <a:t>99</a:t>
            </a:fld>
            <a:endParaRPr lang="ru-RU" altLang="ru-RU" sz="1200"/>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059754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B36DEACF-4EFF-46B8-8612-3253029C2F6B}" type="slidenum">
              <a:rPr lang="ru-RU" altLang="ru-RU" sz="1200"/>
              <a:pPr eaLnBrk="1" hangingPunct="1"/>
              <a:t>105</a:t>
            </a:fld>
            <a:endParaRPr lang="ru-RU" altLang="ru-RU" sz="1200"/>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949460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66B091C-91A6-40F8-A170-35C7A62490E7}" type="slidenum">
              <a:rPr lang="ru-RU" altLang="ru-RU" sz="1200"/>
              <a:pPr eaLnBrk="1" hangingPunct="1"/>
              <a:t>106</a:t>
            </a:fld>
            <a:endParaRPr lang="ru-RU" altLang="ru-RU" sz="1200"/>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4191005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12037D1-B85A-4019-8E9D-EFA3DBF8B489}" type="slidenum">
              <a:rPr lang="ru-RU" altLang="ru-RU" sz="1200"/>
              <a:pPr eaLnBrk="1" hangingPunct="1"/>
              <a:t>107</a:t>
            </a:fld>
            <a:endParaRPr lang="ru-RU" altLang="ru-RU" sz="120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5064321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0D96BAA-C89A-4CAD-ABB7-1F6F2E9E8189}" type="slidenum">
              <a:rPr lang="ru-RU" altLang="ru-RU" sz="1200"/>
              <a:pPr eaLnBrk="1" hangingPunct="1"/>
              <a:t>108</a:t>
            </a:fld>
            <a:endParaRPr lang="ru-RU" altLang="ru-RU" sz="1200"/>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3243703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0B29FC8-7B9C-4226-B8C3-4A97CA8AEFFA}" type="slidenum">
              <a:rPr lang="ru-RU" altLang="ru-RU" sz="1200"/>
              <a:pPr eaLnBrk="1" hangingPunct="1"/>
              <a:t>109</a:t>
            </a:fld>
            <a:endParaRPr lang="ru-RU" altLang="ru-RU" sz="1200"/>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48679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C305456-F89E-40B8-83D1-BCE282A255CC}" type="slidenum">
              <a:rPr lang="ru-RU" altLang="ru-RU" sz="1200"/>
              <a:pPr eaLnBrk="1" hangingPunct="1"/>
              <a:t>110</a:t>
            </a:fld>
            <a:endParaRPr lang="ru-RU" altLang="ru-RU" sz="1200"/>
          </a:p>
        </p:txBody>
      </p:sp>
      <p:sp>
        <p:nvSpPr>
          <p:cNvPr id="29699" name="Rectangle 1026"/>
          <p:cNvSpPr>
            <a:spLocks noGrp="1" noRot="1" noChangeAspect="1" noChangeArrowheads="1" noTextEdit="1"/>
          </p:cNvSpPr>
          <p:nvPr>
            <p:ph type="sldImg"/>
          </p:nvPr>
        </p:nvSpPr>
        <p:spPr>
          <a:solidFill>
            <a:srgbClr val="FFFFFF"/>
          </a:solidFill>
          <a:ln/>
        </p:spPr>
      </p:sp>
      <p:sp>
        <p:nvSpPr>
          <p:cNvPr id="29700"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9217484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D9BA8D9-717D-47FD-98E7-D1E0CF9F82FC}" type="slidenum">
              <a:rPr lang="ru-RU" altLang="ru-RU" sz="1200"/>
              <a:pPr eaLnBrk="1" hangingPunct="1"/>
              <a:t>111</a:t>
            </a:fld>
            <a:endParaRPr lang="ru-RU" altLang="ru-RU" sz="1200"/>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61531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64F530F-EFC3-4C1E-B1FC-41787280E403}" type="slidenum">
              <a:rPr lang="ru-RU" sz="1200" smtClean="0"/>
              <a:pPr eaLnBrk="1" hangingPunct="1"/>
              <a:t>10</a:t>
            </a:fld>
            <a:endParaRPr lang="ru-RU"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ru-RU"/>
              <a:t>В режиме слайдов ответы появляются после кликанья мышкой</a:t>
            </a:r>
          </a:p>
        </p:txBody>
      </p:sp>
    </p:spTree>
    <p:extLst>
      <p:ext uri="{BB962C8B-B14F-4D97-AF65-F5344CB8AC3E}">
        <p14:creationId xmlns:p14="http://schemas.microsoft.com/office/powerpoint/2010/main" val="9984722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777836F-7941-40A2-B0DA-E2730F932BE5}" type="slidenum">
              <a:rPr lang="ru-RU" altLang="ru-RU" sz="1200"/>
              <a:pPr eaLnBrk="1" hangingPunct="1"/>
              <a:t>112</a:t>
            </a:fld>
            <a:endParaRPr lang="ru-RU" altLang="ru-RU" sz="120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26629775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635C4D3-227F-4FD7-BF2A-FEF42AB36E57}" type="slidenum">
              <a:rPr lang="ru-RU" altLang="ru-RU" sz="1200"/>
              <a:pPr eaLnBrk="1" hangingPunct="1"/>
              <a:t>113</a:t>
            </a:fld>
            <a:endParaRPr lang="ru-RU" altLang="ru-RU"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737215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71E7733-3454-4E7F-8014-F46B84FDA5DE}" type="slidenum">
              <a:rPr lang="ru-RU" altLang="ru-RU" sz="1200"/>
              <a:pPr eaLnBrk="1" hangingPunct="1"/>
              <a:t>114</a:t>
            </a:fld>
            <a:endParaRPr lang="ru-RU" altLang="ru-RU" sz="1200"/>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9147616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0169820-527E-418C-A882-F3961A70A22A}" type="slidenum">
              <a:rPr lang="ru-RU" altLang="ru-RU" sz="1200"/>
              <a:pPr eaLnBrk="1" hangingPunct="1"/>
              <a:t>115</a:t>
            </a:fld>
            <a:endParaRPr lang="ru-RU" altLang="ru-RU"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42680138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F73172F-94A4-46A6-B5D3-4EB0D2604872}" type="slidenum">
              <a:rPr lang="ru-RU" altLang="ru-RU" sz="1200"/>
              <a:pPr eaLnBrk="1" hangingPunct="1"/>
              <a:t>116</a:t>
            </a:fld>
            <a:endParaRPr lang="ru-RU" altLang="ru-RU" sz="1200"/>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531966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630CC1C-72F7-406A-961B-0B360E654C57}" type="slidenum">
              <a:rPr lang="ru-RU" altLang="ru-RU" sz="1200"/>
              <a:pPr eaLnBrk="1" hangingPunct="1"/>
              <a:t>117</a:t>
            </a:fld>
            <a:endParaRPr lang="ru-RU" altLang="ru-RU"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8018500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8C99385-1BD0-4634-9E08-7CC73FF9732C}" type="slidenum">
              <a:rPr lang="ru-RU" altLang="ru-RU" sz="1200"/>
              <a:pPr eaLnBrk="1" hangingPunct="1"/>
              <a:t>118</a:t>
            </a:fld>
            <a:endParaRPr lang="ru-RU" altLang="ru-RU"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7911809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0994E63-D01D-40D2-BAF4-8CB7D85B33F9}" type="slidenum">
              <a:rPr lang="ru-RU" altLang="ru-RU" sz="1200"/>
              <a:pPr eaLnBrk="1" hangingPunct="1"/>
              <a:t>119</a:t>
            </a:fld>
            <a:endParaRPr lang="ru-RU" altLang="ru-RU"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5385555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C516030-A11A-4F90-8842-7D419231BA6B}" type="slidenum">
              <a:rPr lang="ru-RU" altLang="ru-RU" sz="1200"/>
              <a:pPr eaLnBrk="1" hangingPunct="1"/>
              <a:t>120</a:t>
            </a:fld>
            <a:endParaRPr lang="ru-RU" altLang="ru-RU" sz="1200"/>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30278095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D425BAB-3D52-4693-B595-49A09F011638}" type="slidenum">
              <a:rPr lang="ru-RU" altLang="ru-RU" sz="1200"/>
              <a:pPr eaLnBrk="1" hangingPunct="1"/>
              <a:t>121</a:t>
            </a:fld>
            <a:endParaRPr lang="ru-RU" altLang="ru-RU" sz="1200"/>
          </a:p>
        </p:txBody>
      </p:sp>
      <p:sp>
        <p:nvSpPr>
          <p:cNvPr id="18435" name="Rectangle 2"/>
          <p:cNvSpPr>
            <a:spLocks noGrp="1" noRot="1" noChangeAspect="1" noChangeArrowheads="1" noTextEdit="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altLang="ru-RU"/>
              <a:t>В режиме слайдов ответы появляются после кликанья мышкой</a:t>
            </a:r>
          </a:p>
        </p:txBody>
      </p:sp>
    </p:spTree>
    <p:extLst>
      <p:ext uri="{BB962C8B-B14F-4D97-AF65-F5344CB8AC3E}">
        <p14:creationId xmlns:p14="http://schemas.microsoft.com/office/powerpoint/2010/main" val="1959972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E85F78BD-0569-4577-A570-EC5C6F13C413}" type="slidenum">
              <a:rPr lang="ru-RU" altLang="ru-RU"/>
              <a:pPr/>
              <a:t>‹#›</a:t>
            </a:fld>
            <a:endParaRPr lang="ru-RU" altLang="ru-RU"/>
          </a:p>
        </p:txBody>
      </p:sp>
    </p:spTree>
    <p:extLst>
      <p:ext uri="{BB962C8B-B14F-4D97-AF65-F5344CB8AC3E}">
        <p14:creationId xmlns:p14="http://schemas.microsoft.com/office/powerpoint/2010/main" val="3903214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C5C91CAE-60E0-4C9B-8AF5-302A8F147A51}" type="slidenum">
              <a:rPr lang="ru-RU" altLang="ru-RU"/>
              <a:pPr/>
              <a:t>‹#›</a:t>
            </a:fld>
            <a:endParaRPr lang="ru-RU" altLang="ru-RU"/>
          </a:p>
        </p:txBody>
      </p:sp>
    </p:spTree>
    <p:extLst>
      <p:ext uri="{BB962C8B-B14F-4D97-AF65-F5344CB8AC3E}">
        <p14:creationId xmlns:p14="http://schemas.microsoft.com/office/powerpoint/2010/main" val="427587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08212A2B-D401-4B48-9D5C-A5D97FAEF91B}" type="slidenum">
              <a:rPr lang="ru-RU" altLang="ru-RU"/>
              <a:pPr/>
              <a:t>‹#›</a:t>
            </a:fld>
            <a:endParaRPr lang="ru-RU" altLang="ru-RU"/>
          </a:p>
        </p:txBody>
      </p:sp>
    </p:spTree>
    <p:extLst>
      <p:ext uri="{BB962C8B-B14F-4D97-AF65-F5344CB8AC3E}">
        <p14:creationId xmlns:p14="http://schemas.microsoft.com/office/powerpoint/2010/main" val="354591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EE9A0031-B033-439C-BCF8-57AA1054A365}" type="slidenum">
              <a:rPr lang="ru-RU" altLang="ru-RU"/>
              <a:pPr/>
              <a:t>‹#›</a:t>
            </a:fld>
            <a:endParaRPr lang="ru-RU" altLang="ru-RU"/>
          </a:p>
        </p:txBody>
      </p:sp>
    </p:spTree>
    <p:extLst>
      <p:ext uri="{BB962C8B-B14F-4D97-AF65-F5344CB8AC3E}">
        <p14:creationId xmlns:p14="http://schemas.microsoft.com/office/powerpoint/2010/main" val="299107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ltLang="ru-RU"/>
          </a:p>
        </p:txBody>
      </p:sp>
      <p:sp>
        <p:nvSpPr>
          <p:cNvPr id="5" name="Нижний колонтитул 4"/>
          <p:cNvSpPr>
            <a:spLocks noGrp="1"/>
          </p:cNvSpPr>
          <p:nvPr>
            <p:ph type="ftr" sz="quarter" idx="11"/>
          </p:nvPr>
        </p:nvSpPr>
        <p:spPr/>
        <p:txBody>
          <a:bodyPr/>
          <a:lstStyle>
            <a:lvl1pPr>
              <a:defRPr/>
            </a:lvl1pPr>
          </a:lstStyle>
          <a:p>
            <a:endParaRPr lang="ru-RU" altLang="ru-RU"/>
          </a:p>
        </p:txBody>
      </p:sp>
      <p:sp>
        <p:nvSpPr>
          <p:cNvPr id="6" name="Номер слайда 5"/>
          <p:cNvSpPr>
            <a:spLocks noGrp="1"/>
          </p:cNvSpPr>
          <p:nvPr>
            <p:ph type="sldNum" sz="quarter" idx="12"/>
          </p:nvPr>
        </p:nvSpPr>
        <p:spPr/>
        <p:txBody>
          <a:bodyPr/>
          <a:lstStyle>
            <a:lvl1pPr>
              <a:defRPr/>
            </a:lvl1pPr>
          </a:lstStyle>
          <a:p>
            <a:fld id="{7572DF5A-151B-4B20-8ACA-7969C13FE2CF}" type="slidenum">
              <a:rPr lang="ru-RU" altLang="ru-RU"/>
              <a:pPr/>
              <a:t>‹#›</a:t>
            </a:fld>
            <a:endParaRPr lang="ru-RU" altLang="ru-RU"/>
          </a:p>
        </p:txBody>
      </p:sp>
    </p:spTree>
    <p:extLst>
      <p:ext uri="{BB962C8B-B14F-4D97-AF65-F5344CB8AC3E}">
        <p14:creationId xmlns:p14="http://schemas.microsoft.com/office/powerpoint/2010/main" val="1391967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858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381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F734A7E4-7516-49AA-88D3-7DB961AD9407}" type="slidenum">
              <a:rPr lang="ru-RU" altLang="ru-RU"/>
              <a:pPr/>
              <a:t>‹#›</a:t>
            </a:fld>
            <a:endParaRPr lang="ru-RU" altLang="ru-RU"/>
          </a:p>
        </p:txBody>
      </p:sp>
    </p:spTree>
    <p:extLst>
      <p:ext uri="{BB962C8B-B14F-4D97-AF65-F5344CB8AC3E}">
        <p14:creationId xmlns:p14="http://schemas.microsoft.com/office/powerpoint/2010/main" val="2065694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ltLang="ru-RU"/>
          </a:p>
        </p:txBody>
      </p:sp>
      <p:sp>
        <p:nvSpPr>
          <p:cNvPr id="8" name="Нижний колонтитул 7"/>
          <p:cNvSpPr>
            <a:spLocks noGrp="1"/>
          </p:cNvSpPr>
          <p:nvPr>
            <p:ph type="ftr" sz="quarter" idx="11"/>
          </p:nvPr>
        </p:nvSpPr>
        <p:spPr/>
        <p:txBody>
          <a:bodyPr/>
          <a:lstStyle>
            <a:lvl1pPr>
              <a:defRPr/>
            </a:lvl1pPr>
          </a:lstStyle>
          <a:p>
            <a:endParaRPr lang="ru-RU" altLang="ru-RU"/>
          </a:p>
        </p:txBody>
      </p:sp>
      <p:sp>
        <p:nvSpPr>
          <p:cNvPr id="9" name="Номер слайда 8"/>
          <p:cNvSpPr>
            <a:spLocks noGrp="1"/>
          </p:cNvSpPr>
          <p:nvPr>
            <p:ph type="sldNum" sz="quarter" idx="12"/>
          </p:nvPr>
        </p:nvSpPr>
        <p:spPr/>
        <p:txBody>
          <a:bodyPr/>
          <a:lstStyle>
            <a:lvl1pPr>
              <a:defRPr/>
            </a:lvl1pPr>
          </a:lstStyle>
          <a:p>
            <a:fld id="{F2F10944-F6DA-44F5-95EE-70A1189A3E1D}" type="slidenum">
              <a:rPr lang="ru-RU" altLang="ru-RU"/>
              <a:pPr/>
              <a:t>‹#›</a:t>
            </a:fld>
            <a:endParaRPr lang="ru-RU" altLang="ru-RU"/>
          </a:p>
        </p:txBody>
      </p:sp>
    </p:spTree>
    <p:extLst>
      <p:ext uri="{BB962C8B-B14F-4D97-AF65-F5344CB8AC3E}">
        <p14:creationId xmlns:p14="http://schemas.microsoft.com/office/powerpoint/2010/main" val="570091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ltLang="ru-RU"/>
          </a:p>
        </p:txBody>
      </p:sp>
      <p:sp>
        <p:nvSpPr>
          <p:cNvPr id="4" name="Нижний колонтитул 3"/>
          <p:cNvSpPr>
            <a:spLocks noGrp="1"/>
          </p:cNvSpPr>
          <p:nvPr>
            <p:ph type="ftr" sz="quarter" idx="11"/>
          </p:nvPr>
        </p:nvSpPr>
        <p:spPr/>
        <p:txBody>
          <a:bodyPr/>
          <a:lstStyle>
            <a:lvl1pPr>
              <a:defRPr/>
            </a:lvl1pPr>
          </a:lstStyle>
          <a:p>
            <a:endParaRPr lang="ru-RU" altLang="ru-RU"/>
          </a:p>
        </p:txBody>
      </p:sp>
      <p:sp>
        <p:nvSpPr>
          <p:cNvPr id="5" name="Номер слайда 4"/>
          <p:cNvSpPr>
            <a:spLocks noGrp="1"/>
          </p:cNvSpPr>
          <p:nvPr>
            <p:ph type="sldNum" sz="quarter" idx="12"/>
          </p:nvPr>
        </p:nvSpPr>
        <p:spPr/>
        <p:txBody>
          <a:bodyPr/>
          <a:lstStyle>
            <a:lvl1pPr>
              <a:defRPr/>
            </a:lvl1pPr>
          </a:lstStyle>
          <a:p>
            <a:fld id="{FDAA6C47-A964-4A66-B678-4E86B013848F}" type="slidenum">
              <a:rPr lang="ru-RU" altLang="ru-RU"/>
              <a:pPr/>
              <a:t>‹#›</a:t>
            </a:fld>
            <a:endParaRPr lang="ru-RU" altLang="ru-RU"/>
          </a:p>
        </p:txBody>
      </p:sp>
    </p:spTree>
    <p:extLst>
      <p:ext uri="{BB962C8B-B14F-4D97-AF65-F5344CB8AC3E}">
        <p14:creationId xmlns:p14="http://schemas.microsoft.com/office/powerpoint/2010/main" val="3051303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p>
        </p:txBody>
      </p:sp>
      <p:sp>
        <p:nvSpPr>
          <p:cNvPr id="3" name="Нижний колонтитул 2"/>
          <p:cNvSpPr>
            <a:spLocks noGrp="1"/>
          </p:cNvSpPr>
          <p:nvPr>
            <p:ph type="ftr" sz="quarter" idx="11"/>
          </p:nvPr>
        </p:nvSpPr>
        <p:spPr/>
        <p:txBody>
          <a:bodyPr/>
          <a:lstStyle>
            <a:lvl1pPr>
              <a:defRPr/>
            </a:lvl1pPr>
          </a:lstStyle>
          <a:p>
            <a:endParaRPr lang="ru-RU" altLang="ru-RU"/>
          </a:p>
        </p:txBody>
      </p:sp>
      <p:sp>
        <p:nvSpPr>
          <p:cNvPr id="4" name="Номер слайда 3"/>
          <p:cNvSpPr>
            <a:spLocks noGrp="1"/>
          </p:cNvSpPr>
          <p:nvPr>
            <p:ph type="sldNum" sz="quarter" idx="12"/>
          </p:nvPr>
        </p:nvSpPr>
        <p:spPr/>
        <p:txBody>
          <a:bodyPr/>
          <a:lstStyle>
            <a:lvl1pPr>
              <a:defRPr/>
            </a:lvl1pPr>
          </a:lstStyle>
          <a:p>
            <a:fld id="{81534E4D-8048-4C8D-B99E-6D8E4D53560A}" type="slidenum">
              <a:rPr lang="ru-RU" altLang="ru-RU"/>
              <a:pPr/>
              <a:t>‹#›</a:t>
            </a:fld>
            <a:endParaRPr lang="ru-RU" altLang="ru-RU"/>
          </a:p>
        </p:txBody>
      </p:sp>
    </p:spTree>
    <p:extLst>
      <p:ext uri="{BB962C8B-B14F-4D97-AF65-F5344CB8AC3E}">
        <p14:creationId xmlns:p14="http://schemas.microsoft.com/office/powerpoint/2010/main" val="110591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98CD5E5F-85A1-4C80-B82C-CA25E7D475A1}" type="slidenum">
              <a:rPr lang="ru-RU" altLang="ru-RU"/>
              <a:pPr/>
              <a:t>‹#›</a:t>
            </a:fld>
            <a:endParaRPr lang="ru-RU" altLang="ru-RU"/>
          </a:p>
        </p:txBody>
      </p:sp>
    </p:spTree>
    <p:extLst>
      <p:ext uri="{BB962C8B-B14F-4D97-AF65-F5344CB8AC3E}">
        <p14:creationId xmlns:p14="http://schemas.microsoft.com/office/powerpoint/2010/main" val="581009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p>
        </p:txBody>
      </p:sp>
      <p:sp>
        <p:nvSpPr>
          <p:cNvPr id="6" name="Нижний колонтитул 5"/>
          <p:cNvSpPr>
            <a:spLocks noGrp="1"/>
          </p:cNvSpPr>
          <p:nvPr>
            <p:ph type="ftr" sz="quarter" idx="11"/>
          </p:nvPr>
        </p:nvSpPr>
        <p:spPr/>
        <p:txBody>
          <a:bodyPr/>
          <a:lstStyle>
            <a:lvl1pPr>
              <a:defRPr/>
            </a:lvl1pPr>
          </a:lstStyle>
          <a:p>
            <a:endParaRPr lang="ru-RU" altLang="ru-RU"/>
          </a:p>
        </p:txBody>
      </p:sp>
      <p:sp>
        <p:nvSpPr>
          <p:cNvPr id="7" name="Номер слайда 6"/>
          <p:cNvSpPr>
            <a:spLocks noGrp="1"/>
          </p:cNvSpPr>
          <p:nvPr>
            <p:ph type="sldNum" sz="quarter" idx="12"/>
          </p:nvPr>
        </p:nvSpPr>
        <p:spPr/>
        <p:txBody>
          <a:bodyPr/>
          <a:lstStyle>
            <a:lvl1pPr>
              <a:defRPr/>
            </a:lvl1pPr>
          </a:lstStyle>
          <a:p>
            <a:fld id="{CE6E706A-F5AA-47DB-89E2-286BF4CF72EE}" type="slidenum">
              <a:rPr lang="ru-RU" altLang="ru-RU"/>
              <a:pPr/>
              <a:t>‹#›</a:t>
            </a:fld>
            <a:endParaRPr lang="ru-RU" altLang="ru-RU"/>
          </a:p>
        </p:txBody>
      </p:sp>
    </p:spTree>
    <p:extLst>
      <p:ext uri="{BB962C8B-B14F-4D97-AF65-F5344CB8AC3E}">
        <p14:creationId xmlns:p14="http://schemas.microsoft.com/office/powerpoint/2010/main" val="208229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ru-RU" alt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lt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E9E40BC5-E4BC-4591-A50E-941F36A5CA4D}"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1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1460.png"/><Relationship Id="rId4" Type="http://schemas.openxmlformats.org/officeDocument/2006/relationships/image" Target="../media/image170.png"/></Relationships>
</file>

<file path=ppt/slides/_rels/slide11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openxmlformats.org/officeDocument/2006/relationships/image" Target="../media/image1490.png"/><Relationship Id="rId4" Type="http://schemas.openxmlformats.org/officeDocument/2006/relationships/image" Target="../media/image172.png"/></Relationships>
</file>

<file path=ppt/slides/_rels/slide11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image" Target="../media/image1180.png"/></Relationships>
</file>

<file path=ppt/slides/_rels/slide11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1190.png"/></Relationships>
</file>

<file path=ppt/slides/_rels/slide11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178.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2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180.png"/></Relationships>
</file>

<file path=ppt/slides/_rels/slide12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1290.png"/><Relationship Id="rId4" Type="http://schemas.openxmlformats.org/officeDocument/2006/relationships/image" Target="../media/image182.png"/></Relationships>
</file>

<file path=ppt/slides/_rels/slide12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openxmlformats.org/officeDocument/2006/relationships/image" Target="../media/image187.png"/><Relationship Id="rId4" Type="http://schemas.openxmlformats.org/officeDocument/2006/relationships/image" Target="../media/image1520.png"/></Relationships>
</file>

<file path=ppt/slides/_rels/slide12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189.png"/></Relationships>
</file>

<file path=ppt/slides/_rels/slide1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media/image191.png"/></Relationships>
</file>

<file path=ppt/slides/_rels/slide1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19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13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196.png"/></Relationships>
</file>

<file path=ppt/slides/_rels/slide13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198.png"/></Relationships>
</file>

<file path=ppt/slides/_rels/slide13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200.png"/></Relationships>
</file>

<file path=ppt/slides/_rels/slide13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202.png"/></Relationships>
</file>

<file path=ppt/slides/_rels/slide13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13.xml"/><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13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openxmlformats.org/officeDocument/2006/relationships/image" Target="../media/image205.png"/></Relationships>
</file>

<file path=ppt/slides/_rels/slide13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207.png"/></Relationships>
</file>

<file path=ppt/slides/_rels/slide13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image" Target="../media/image209.png"/></Relationships>
</file>

<file path=ppt/slides/_rels/slide13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openxmlformats.org/officeDocument/2006/relationships/image" Target="../media/image2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450.png"/><Relationship Id="rId1" Type="http://schemas.openxmlformats.org/officeDocument/2006/relationships/slideLayout" Target="../slideLayouts/slideLayout1.xml"/><Relationship Id="rId4" Type="http://schemas.openxmlformats.org/officeDocument/2006/relationships/image" Target="../media/image470.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1000.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710.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890.pn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39.png"/></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3"/>
          <p:cNvPicPr>
            <a:picLocks noChangeAspect="1" noChangeArrowheads="1"/>
          </p:cNvPicPr>
          <p:nvPr/>
        </p:nvPicPr>
        <p:blipFill>
          <a:blip r:embed="rId2" cstate="print"/>
          <a:srcRect/>
          <a:stretch>
            <a:fillRect/>
          </a:stretch>
        </p:blipFill>
        <p:spPr bwMode="auto">
          <a:xfrm>
            <a:off x="0" y="263769"/>
            <a:ext cx="5005754" cy="6330462"/>
          </a:xfrm>
          <a:prstGeom prst="rect">
            <a:avLst/>
          </a:prstGeom>
          <a:noFill/>
          <a:ln w="9525">
            <a:noFill/>
            <a:miter lim="800000"/>
            <a:headEnd/>
            <a:tailEnd/>
          </a:ln>
        </p:spPr>
      </p:pic>
      <p:sp>
        <p:nvSpPr>
          <p:cNvPr id="14339" name="TextBox 5"/>
          <p:cNvSpPr txBox="1">
            <a:spLocks noChangeArrowheads="1"/>
          </p:cNvSpPr>
          <p:nvPr/>
        </p:nvSpPr>
        <p:spPr bwMode="auto">
          <a:xfrm>
            <a:off x="3779228" y="652097"/>
            <a:ext cx="5364773" cy="603691"/>
          </a:xfrm>
          <a:prstGeom prst="rect">
            <a:avLst/>
          </a:prstGeom>
          <a:noFill/>
          <a:ln w="12700">
            <a:solidFill>
              <a:schemeClr val="bg1"/>
            </a:solidFill>
            <a:miter lim="800000"/>
            <a:headEnd/>
            <a:tailEnd/>
          </a:ln>
        </p:spPr>
        <p:txBody>
          <a:bodyPr>
            <a:spAutoFit/>
          </a:bodyPr>
          <a:lstStyle/>
          <a:p>
            <a:pPr defTabSz="844083" fontAlgn="base">
              <a:spcBef>
                <a:spcPct val="0"/>
              </a:spcBef>
              <a:spcAft>
                <a:spcPct val="0"/>
              </a:spcAft>
            </a:pPr>
            <a:endParaRPr lang="ru-RU" altLang="ru-RU" sz="3323" b="1" dirty="0">
              <a:solidFill>
                <a:srgbClr val="002060"/>
              </a:solidFill>
              <a:latin typeface="Arial" charset="0"/>
              <a:cs typeface="Arial" charset="0"/>
            </a:endParaRPr>
          </a:p>
        </p:txBody>
      </p:sp>
      <p:sp>
        <p:nvSpPr>
          <p:cNvPr id="5" name="Прямоугольник 4"/>
          <p:cNvSpPr/>
          <p:nvPr/>
        </p:nvSpPr>
        <p:spPr>
          <a:xfrm>
            <a:off x="0" y="6237312"/>
            <a:ext cx="9144000" cy="372208"/>
          </a:xfrm>
          <a:prstGeom prst="rect">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defTabSz="844083">
              <a:defRPr/>
            </a:pPr>
            <a:r>
              <a:rPr lang="ru-RU" sz="1846" dirty="0">
                <a:solidFill>
                  <a:prstClr val="white"/>
                </a:solidFill>
                <a:latin typeface="Arial" panose="020B0604020202020204" pitchFamily="34" charset="0"/>
                <a:cs typeface="Arial" panose="020B0604020202020204" pitchFamily="34" charset="0"/>
              </a:rPr>
              <a:t>      </a:t>
            </a:r>
            <a:r>
              <a:rPr lang="ru-RU" sz="1700" dirty="0">
                <a:solidFill>
                  <a:prstClr val="white"/>
                </a:solidFill>
                <a:latin typeface="Arial" panose="020B0604020202020204" pitchFamily="34" charset="0"/>
                <a:cs typeface="Arial" panose="020B0604020202020204" pitchFamily="34" charset="0"/>
              </a:rPr>
              <a:t>20</a:t>
            </a:r>
            <a:r>
              <a:rPr lang="en-US" sz="1700" dirty="0">
                <a:solidFill>
                  <a:prstClr val="white"/>
                </a:solidFill>
                <a:latin typeface="Arial" panose="020B0604020202020204" pitchFamily="34" charset="0"/>
                <a:cs typeface="Arial" panose="020B0604020202020204" pitchFamily="34" charset="0"/>
              </a:rPr>
              <a:t>2</a:t>
            </a:r>
            <a:r>
              <a:rPr lang="ru-RU" sz="1700" dirty="0">
                <a:solidFill>
                  <a:prstClr val="white"/>
                </a:solidFill>
                <a:latin typeface="Arial" panose="020B0604020202020204" pitchFamily="34" charset="0"/>
                <a:cs typeface="Arial" panose="020B0604020202020204" pitchFamily="34" charset="0"/>
              </a:rPr>
              <a:t>3</a:t>
            </a:r>
            <a:r>
              <a:rPr lang="ru-RU" sz="1846" dirty="0">
                <a:solidFill>
                  <a:prstClr val="white"/>
                </a:solidFill>
                <a:latin typeface="Arial" panose="020B0604020202020204" pitchFamily="34" charset="0"/>
                <a:cs typeface="Arial" panose="020B0604020202020204" pitchFamily="34" charset="0"/>
              </a:rPr>
              <a:t>  </a:t>
            </a:r>
          </a:p>
        </p:txBody>
      </p:sp>
      <p:sp>
        <p:nvSpPr>
          <p:cNvPr id="7" name="Прямоугольник 6"/>
          <p:cNvSpPr/>
          <p:nvPr/>
        </p:nvSpPr>
        <p:spPr>
          <a:xfrm>
            <a:off x="2627784" y="620688"/>
            <a:ext cx="6336704" cy="2616101"/>
          </a:xfrm>
          <a:prstGeom prst="rect">
            <a:avLst/>
          </a:prstGeom>
        </p:spPr>
        <p:txBody>
          <a:bodyPr wrap="square">
            <a:spAutoFit/>
          </a:bodyPr>
          <a:lstStyle/>
          <a:p>
            <a:pPr algn="r"/>
            <a:endParaRPr lang="ru-RU" sz="2400" b="1" dirty="0">
              <a:solidFill>
                <a:srgbClr val="002060"/>
              </a:solidFill>
              <a:latin typeface="Arial" panose="020B0604020202020204" pitchFamily="34" charset="0"/>
              <a:cs typeface="Arial" panose="020B0604020202020204" pitchFamily="34" charset="0"/>
            </a:endParaRPr>
          </a:p>
          <a:p>
            <a:pPr algn="r"/>
            <a:r>
              <a:rPr lang="ru-RU" sz="2000" b="1" dirty="0">
                <a:solidFill>
                  <a:srgbClr val="002060"/>
                </a:solidFill>
                <a:latin typeface="Arial" panose="020B0604020202020204" pitchFamily="34" charset="0"/>
                <a:cs typeface="Arial" panose="020B0604020202020204" pitchFamily="34" charset="0"/>
              </a:rPr>
              <a:t>В. А. Смирнов</a:t>
            </a:r>
            <a:endParaRPr lang="en-US" sz="2000" b="1" dirty="0">
              <a:solidFill>
                <a:srgbClr val="002060"/>
              </a:solidFill>
              <a:latin typeface="Arial" panose="020B0604020202020204" pitchFamily="34" charset="0"/>
              <a:cs typeface="Arial" panose="020B0604020202020204" pitchFamily="34" charset="0"/>
            </a:endParaRPr>
          </a:p>
          <a:p>
            <a:pPr algn="r"/>
            <a:r>
              <a:rPr lang="ru-RU" sz="1800" dirty="0">
                <a:solidFill>
                  <a:srgbClr val="002060"/>
                </a:solidFill>
                <a:latin typeface="Arial" panose="020B0604020202020204" pitchFamily="34" charset="0"/>
                <a:cs typeface="Arial" panose="020B0604020202020204" pitchFamily="34" charset="0"/>
              </a:rPr>
              <a:t>доктор физ.-мат. наук, профессор, </a:t>
            </a:r>
          </a:p>
          <a:p>
            <a:pPr algn="r"/>
            <a:r>
              <a:rPr lang="ru-RU" sz="1800" dirty="0">
                <a:solidFill>
                  <a:srgbClr val="002060"/>
                </a:solidFill>
                <a:latin typeface="Arial" panose="020B0604020202020204" pitchFamily="34" charset="0"/>
                <a:cs typeface="Arial" panose="020B0604020202020204" pitchFamily="34" charset="0"/>
              </a:rPr>
              <a:t>заведующий кафедрой элементарной математики </a:t>
            </a:r>
          </a:p>
          <a:p>
            <a:pPr algn="r"/>
            <a:r>
              <a:rPr lang="ru-RU" sz="1800" dirty="0">
                <a:solidFill>
                  <a:srgbClr val="002060"/>
                </a:solidFill>
                <a:latin typeface="Arial" panose="020B0604020202020204" pitchFamily="34" charset="0"/>
                <a:cs typeface="Arial" panose="020B0604020202020204" pitchFamily="34" charset="0"/>
              </a:rPr>
              <a:t>Московского педагогического государственного университета</a:t>
            </a:r>
          </a:p>
          <a:p>
            <a:pPr algn="r"/>
            <a:endParaRPr lang="ru-RU" sz="2400" b="1" dirty="0">
              <a:solidFill>
                <a:srgbClr val="002060"/>
              </a:solidFill>
              <a:latin typeface="Arial" panose="020B0604020202020204" pitchFamily="34" charset="0"/>
              <a:cs typeface="Arial" panose="020B0604020202020204" pitchFamily="34" charset="0"/>
            </a:endParaRPr>
          </a:p>
          <a:p>
            <a:pPr algn="r"/>
            <a:endParaRPr lang="ru-RU" sz="2400" b="1" dirty="0">
              <a:solidFill>
                <a:srgbClr val="00206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2ADAB495-B772-D2CE-289A-86FAD900E5C5}"/>
              </a:ext>
            </a:extLst>
          </p:cNvPr>
          <p:cNvPicPr>
            <a:picLocks noChangeAspect="1"/>
          </p:cNvPicPr>
          <p:nvPr/>
        </p:nvPicPr>
        <p:blipFill>
          <a:blip r:embed="rId3"/>
          <a:stretch>
            <a:fillRect/>
          </a:stretch>
        </p:blipFill>
        <p:spPr>
          <a:xfrm>
            <a:off x="7125774" y="4725144"/>
            <a:ext cx="1854802" cy="1334285"/>
          </a:xfrm>
          <a:prstGeom prst="rect">
            <a:avLst/>
          </a:prstGeom>
        </p:spPr>
      </p:pic>
      <p:sp>
        <p:nvSpPr>
          <p:cNvPr id="2" name="TextBox 1">
            <a:extLst>
              <a:ext uri="{FF2B5EF4-FFF2-40B4-BE49-F238E27FC236}">
                <a16:creationId xmlns:a16="http://schemas.microsoft.com/office/drawing/2014/main" id="{95DED678-C70D-5A3B-E78F-68FABCB26631}"/>
              </a:ext>
            </a:extLst>
          </p:cNvPr>
          <p:cNvSpPr txBox="1"/>
          <p:nvPr/>
        </p:nvSpPr>
        <p:spPr>
          <a:xfrm>
            <a:off x="1403648" y="2762711"/>
            <a:ext cx="5951447" cy="830997"/>
          </a:xfrm>
          <a:prstGeom prst="rect">
            <a:avLst/>
          </a:prstGeom>
          <a:noFill/>
        </p:spPr>
        <p:txBody>
          <a:bodyPr wrap="square" rtlCol="0">
            <a:spAutoFit/>
          </a:bodyPr>
          <a:lstStyle/>
          <a:p>
            <a:pPr algn="ctr"/>
            <a:r>
              <a:rPr lang="ru-RU" sz="4800" dirty="0">
                <a:solidFill>
                  <a:schemeClr val="accent6"/>
                </a:solidFill>
              </a:rPr>
              <a:t>Треугольники</a:t>
            </a:r>
          </a:p>
        </p:txBody>
      </p:sp>
    </p:spTree>
    <p:extLst>
      <p:ext uri="{BB962C8B-B14F-4D97-AF65-F5344CB8AC3E}">
        <p14:creationId xmlns:p14="http://schemas.microsoft.com/office/powerpoint/2010/main" val="1969064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txBox="1">
            <a:spLocks/>
          </p:cNvSpPr>
          <p:nvPr/>
        </p:nvSpPr>
        <p:spPr bwMode="auto">
          <a:xfrm>
            <a:off x="8642176" y="6581056"/>
            <a:ext cx="501824" cy="2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E1DA6B-3281-4421-9C24-6F83840074F0}" type="slidenum">
              <a:rPr kumimoji="0" lang="ru-RU"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ru-RU"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23" name="Text Box 23">
            <a:extLst>
              <a:ext uri="{FF2B5EF4-FFF2-40B4-BE49-F238E27FC236}">
                <a16:creationId xmlns:a16="http://schemas.microsoft.com/office/drawing/2014/main" id="{835F8B50-5A47-0532-FBDA-DB6ABEFDBFEA}"/>
              </a:ext>
            </a:extLst>
          </p:cNvPr>
          <p:cNvSpPr txBox="1">
            <a:spLocks noChangeArrowheads="1"/>
          </p:cNvSpPr>
          <p:nvPr/>
        </p:nvSpPr>
        <p:spPr bwMode="auto">
          <a:xfrm>
            <a:off x="-35290" y="39896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Учебник Узбекистана 2022 г.        Наш учебник 2003 г.</a:t>
            </a:r>
          </a:p>
        </p:txBody>
      </p:sp>
      <p:pic>
        <p:nvPicPr>
          <p:cNvPr id="5" name="Рисунок 4">
            <a:extLst>
              <a:ext uri="{FF2B5EF4-FFF2-40B4-BE49-F238E27FC236}">
                <a16:creationId xmlns:a16="http://schemas.microsoft.com/office/drawing/2014/main" id="{A259F65D-B274-B73E-8AC1-0FD27DC3EB78}"/>
              </a:ext>
            </a:extLst>
          </p:cNvPr>
          <p:cNvPicPr>
            <a:picLocks noChangeAspect="1"/>
          </p:cNvPicPr>
          <p:nvPr/>
        </p:nvPicPr>
        <p:blipFill>
          <a:blip r:embed="rId3"/>
          <a:stretch>
            <a:fillRect/>
          </a:stretch>
        </p:blipFill>
        <p:spPr>
          <a:xfrm>
            <a:off x="5580112" y="907909"/>
            <a:ext cx="2376264" cy="2466731"/>
          </a:xfrm>
          <a:prstGeom prst="rect">
            <a:avLst/>
          </a:prstGeom>
        </p:spPr>
      </p:pic>
      <p:pic>
        <p:nvPicPr>
          <p:cNvPr id="7" name="Рисунок 6">
            <a:extLst>
              <a:ext uri="{FF2B5EF4-FFF2-40B4-BE49-F238E27FC236}">
                <a16:creationId xmlns:a16="http://schemas.microsoft.com/office/drawing/2014/main" id="{CA44C7ED-31DD-49B1-B2CB-BBDF77CEBFE5}"/>
              </a:ext>
            </a:extLst>
          </p:cNvPr>
          <p:cNvPicPr>
            <a:picLocks noChangeAspect="1"/>
          </p:cNvPicPr>
          <p:nvPr/>
        </p:nvPicPr>
        <p:blipFill>
          <a:blip r:embed="rId4"/>
          <a:stretch>
            <a:fillRect/>
          </a:stretch>
        </p:blipFill>
        <p:spPr>
          <a:xfrm>
            <a:off x="890038" y="893166"/>
            <a:ext cx="2507746" cy="2533778"/>
          </a:xfrm>
          <a:prstGeom prst="rect">
            <a:avLst/>
          </a:prstGeom>
        </p:spPr>
      </p:pic>
      <p:pic>
        <p:nvPicPr>
          <p:cNvPr id="10" name="Рисунок 9">
            <a:extLst>
              <a:ext uri="{FF2B5EF4-FFF2-40B4-BE49-F238E27FC236}">
                <a16:creationId xmlns:a16="http://schemas.microsoft.com/office/drawing/2014/main" id="{971B02E3-4757-CAD9-4F12-F114892F87AF}"/>
              </a:ext>
            </a:extLst>
          </p:cNvPr>
          <p:cNvPicPr>
            <a:picLocks noChangeAspect="1"/>
          </p:cNvPicPr>
          <p:nvPr/>
        </p:nvPicPr>
        <p:blipFill>
          <a:blip r:embed="rId5"/>
          <a:stretch>
            <a:fillRect/>
          </a:stretch>
        </p:blipFill>
        <p:spPr>
          <a:xfrm>
            <a:off x="179512" y="3400057"/>
            <a:ext cx="4139952" cy="1205095"/>
          </a:xfrm>
          <a:prstGeom prst="rect">
            <a:avLst/>
          </a:prstGeom>
        </p:spPr>
      </p:pic>
      <p:pic>
        <p:nvPicPr>
          <p:cNvPr id="15" name="Рисунок 14">
            <a:extLst>
              <a:ext uri="{FF2B5EF4-FFF2-40B4-BE49-F238E27FC236}">
                <a16:creationId xmlns:a16="http://schemas.microsoft.com/office/drawing/2014/main" id="{A06665C9-9D27-B23E-EB41-7AE3B3F62A82}"/>
              </a:ext>
            </a:extLst>
          </p:cNvPr>
          <p:cNvPicPr>
            <a:picLocks noChangeAspect="1"/>
          </p:cNvPicPr>
          <p:nvPr/>
        </p:nvPicPr>
        <p:blipFill>
          <a:blip r:embed="rId6"/>
          <a:stretch>
            <a:fillRect/>
          </a:stretch>
        </p:blipFill>
        <p:spPr>
          <a:xfrm>
            <a:off x="539552" y="4605547"/>
            <a:ext cx="3450022" cy="2111004"/>
          </a:xfrm>
          <a:prstGeom prst="rect">
            <a:avLst/>
          </a:prstGeom>
        </p:spPr>
      </p:pic>
      <p:pic>
        <p:nvPicPr>
          <p:cNvPr id="24" name="Рисунок 23">
            <a:extLst>
              <a:ext uri="{FF2B5EF4-FFF2-40B4-BE49-F238E27FC236}">
                <a16:creationId xmlns:a16="http://schemas.microsoft.com/office/drawing/2014/main" id="{9D69DDD5-FB72-63FC-87B6-45AF722E9C71}"/>
              </a:ext>
            </a:extLst>
          </p:cNvPr>
          <p:cNvPicPr>
            <a:picLocks noChangeAspect="1"/>
          </p:cNvPicPr>
          <p:nvPr/>
        </p:nvPicPr>
        <p:blipFill>
          <a:blip r:embed="rId7"/>
          <a:stretch>
            <a:fillRect/>
          </a:stretch>
        </p:blipFill>
        <p:spPr>
          <a:xfrm>
            <a:off x="5076056" y="3478850"/>
            <a:ext cx="3752158" cy="1126302"/>
          </a:xfrm>
          <a:prstGeom prst="rect">
            <a:avLst/>
          </a:prstGeom>
        </p:spPr>
      </p:pic>
      <p:pic>
        <p:nvPicPr>
          <p:cNvPr id="26" name="Рисунок 25">
            <a:extLst>
              <a:ext uri="{FF2B5EF4-FFF2-40B4-BE49-F238E27FC236}">
                <a16:creationId xmlns:a16="http://schemas.microsoft.com/office/drawing/2014/main" id="{7B2D5F0A-0979-46C5-7E79-2D5F5E1EC2A4}"/>
              </a:ext>
            </a:extLst>
          </p:cNvPr>
          <p:cNvPicPr>
            <a:picLocks noChangeAspect="1"/>
          </p:cNvPicPr>
          <p:nvPr/>
        </p:nvPicPr>
        <p:blipFill>
          <a:blip r:embed="rId8"/>
          <a:stretch>
            <a:fillRect/>
          </a:stretch>
        </p:blipFill>
        <p:spPr>
          <a:xfrm>
            <a:off x="4489562" y="4768877"/>
            <a:ext cx="4654438" cy="1812179"/>
          </a:xfrm>
          <a:prstGeom prst="rect">
            <a:avLst/>
          </a:prstGeom>
        </p:spPr>
      </p:pic>
      <p:sp>
        <p:nvSpPr>
          <p:cNvPr id="3" name="Text Box 23">
            <a:extLst>
              <a:ext uri="{FF2B5EF4-FFF2-40B4-BE49-F238E27FC236}">
                <a16:creationId xmlns:a16="http://schemas.microsoft.com/office/drawing/2014/main" id="{F3693B18-1076-545A-AF13-91602124BA90}"/>
              </a:ext>
            </a:extLst>
          </p:cNvPr>
          <p:cNvSpPr txBox="1">
            <a:spLocks noChangeArrowheads="1"/>
          </p:cNvSpPr>
          <p:nvPr/>
        </p:nvSpPr>
        <p:spPr bwMode="auto">
          <a:xfrm>
            <a:off x="0" y="-21560"/>
            <a:ext cx="90734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Рисунки, похожие на рисунки из наших учебников 10 класса</a:t>
            </a:r>
          </a:p>
        </p:txBody>
      </p:sp>
    </p:spTree>
    <p:extLst>
      <p:ext uri="{BB962C8B-B14F-4D97-AF65-F5344CB8AC3E}">
        <p14:creationId xmlns:p14="http://schemas.microsoft.com/office/powerpoint/2010/main" val="2803612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6096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3. На рисунке </a:t>
            </a:r>
            <a:r>
              <a:rPr lang="en-US" altLang="ru-RU" i="1" dirty="0">
                <a:cs typeface="Times New Roman" panose="02020603050405020304" pitchFamily="18" charset="0"/>
              </a:rPr>
              <a:t>ABCD AD </a:t>
            </a:r>
            <a:r>
              <a:rPr lang="ru-RU" altLang="ru-RU" dirty="0">
                <a:cs typeface="Times New Roman" panose="02020603050405020304" pitchFamily="18" charset="0"/>
              </a:rPr>
              <a:t>= </a:t>
            </a:r>
            <a:r>
              <a:rPr lang="en-US" altLang="ru-RU" i="1" dirty="0">
                <a:cs typeface="Times New Roman" panose="02020603050405020304" pitchFamily="18" charset="0"/>
              </a:rPr>
              <a:t>BC</a:t>
            </a:r>
            <a:r>
              <a:rPr lang="ru-RU" altLang="ru-RU" dirty="0">
                <a:cs typeface="Times New Roman" panose="02020603050405020304" pitchFamily="18" charset="0"/>
              </a:rPr>
              <a:t> и </a:t>
            </a:r>
            <a:r>
              <a:rPr lang="en-US" altLang="ru-RU" i="1" dirty="0">
                <a:cs typeface="Times New Roman" panose="02020603050405020304" pitchFamily="18" charset="0"/>
              </a:rPr>
              <a:t>AC </a:t>
            </a:r>
            <a:r>
              <a:rPr lang="ru-RU" altLang="ru-RU" dirty="0">
                <a:cs typeface="Times New Roman" panose="02020603050405020304" pitchFamily="18" charset="0"/>
              </a:rPr>
              <a:t>= </a:t>
            </a:r>
            <a:r>
              <a:rPr lang="en-US" altLang="ru-RU" i="1" dirty="0">
                <a:cs typeface="Times New Roman" panose="02020603050405020304" pitchFamily="18" charset="0"/>
              </a:rPr>
              <a:t>BD</a:t>
            </a:r>
            <a:r>
              <a:rPr lang="ru-RU" altLang="ru-RU" dirty="0">
                <a:cs typeface="Times New Roman" panose="02020603050405020304" pitchFamily="18" charset="0"/>
              </a:rPr>
              <a:t>. Докажите, что угол  </a:t>
            </a:r>
            <a:r>
              <a:rPr lang="en-US" altLang="ru-RU" i="1" dirty="0">
                <a:cs typeface="Times New Roman" panose="02020603050405020304" pitchFamily="18" charset="0"/>
              </a:rPr>
              <a:t>BAD</a:t>
            </a:r>
            <a:r>
              <a:rPr lang="ru-RU" altLang="ru-RU" dirty="0">
                <a:cs typeface="Times New Roman" panose="02020603050405020304" pitchFamily="18" charset="0"/>
              </a:rPr>
              <a:t> равен углу </a:t>
            </a:r>
            <a:r>
              <a:rPr lang="en-US" altLang="ru-RU" i="1" dirty="0">
                <a:cs typeface="Times New Roman" panose="02020603050405020304" pitchFamily="18" charset="0"/>
              </a:rPr>
              <a:t>ABC</a:t>
            </a:r>
            <a:r>
              <a:rPr lang="ru-RU" altLang="ru-RU" dirty="0">
                <a:cs typeface="Times New Roman" panose="02020603050405020304" pitchFamily="18" charset="0"/>
              </a:rPr>
              <a:t>. </a:t>
            </a:r>
          </a:p>
        </p:txBody>
      </p:sp>
      <p:sp>
        <p:nvSpPr>
          <p:cNvPr id="81923" name="Text Box 3"/>
          <p:cNvSpPr txBox="1">
            <a:spLocks noChangeArrowheads="1"/>
          </p:cNvSpPr>
          <p:nvPr/>
        </p:nvSpPr>
        <p:spPr bwMode="auto">
          <a:xfrm>
            <a:off x="0" y="4343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BAD </a:t>
            </a:r>
            <a:r>
              <a:rPr lang="ru-RU" altLang="ru-RU" dirty="0">
                <a:cs typeface="Times New Roman" panose="02020603050405020304" pitchFamily="18" charset="0"/>
              </a:rPr>
              <a:t>равны по третьему признаку равенства треугольников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BD</a:t>
            </a:r>
            <a:r>
              <a:rPr lang="ru-RU" altLang="ru-RU" dirty="0">
                <a:cs typeface="Times New Roman" panose="02020603050405020304" pitchFamily="18" charset="0"/>
              </a:rPr>
              <a:t>, </a:t>
            </a:r>
            <a:r>
              <a:rPr lang="en-US" altLang="ru-RU" i="1" dirty="0">
                <a:cs typeface="Times New Roman" panose="02020603050405020304" pitchFamily="18" charset="0"/>
              </a:rPr>
              <a:t>AB </a:t>
            </a:r>
            <a:r>
              <a:rPr lang="ru-RU" altLang="ru-RU" dirty="0">
                <a:cs typeface="Times New Roman" panose="02020603050405020304" pitchFamily="18" charset="0"/>
              </a:rPr>
              <a:t>– общая сторона). Следовательно, равны соответствующие углы </a:t>
            </a:r>
            <a:r>
              <a:rPr lang="en-US" altLang="ru-RU" i="1" dirty="0">
                <a:cs typeface="Times New Roman" panose="02020603050405020304" pitchFamily="18" charset="0"/>
              </a:rPr>
              <a:t>BAD </a:t>
            </a:r>
            <a:r>
              <a:rPr lang="ru-RU" altLang="ru-RU" dirty="0">
                <a:cs typeface="Times New Roman" panose="02020603050405020304" pitchFamily="18" charset="0"/>
              </a:rPr>
              <a:t>и </a:t>
            </a:r>
            <a:r>
              <a:rPr lang="en-US" altLang="ru-RU" i="1" dirty="0">
                <a:cs typeface="Times New Roman" panose="02020603050405020304" pitchFamily="18" charset="0"/>
              </a:rPr>
              <a:t>ABC</a:t>
            </a:r>
            <a:r>
              <a:rPr lang="ru-RU" altLang="ru-RU" dirty="0">
                <a:cs typeface="Times New Roman" panose="02020603050405020304" pitchFamily="18" charset="0"/>
              </a:rPr>
              <a:t>. </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00200"/>
            <a:ext cx="35052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444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wipe(up)">
                                      <p:cBhvr>
                                        <p:cTn id="7" dur="5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6096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4. На рисунке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Докажите, что </a:t>
            </a:r>
            <a:r>
              <a:rPr lang="ru-RU" altLang="ru-RU" dirty="0"/>
              <a:t>угол </a:t>
            </a:r>
            <a:r>
              <a:rPr lang="ru-RU" altLang="ru-RU" dirty="0">
                <a:cs typeface="Times New Roman" panose="02020603050405020304" pitchFamily="18" charset="0"/>
              </a:rPr>
              <a:t>1 </a:t>
            </a:r>
            <a:r>
              <a:rPr lang="ru-RU" altLang="ru-RU" dirty="0"/>
              <a:t>равен углу</a:t>
            </a:r>
            <a:r>
              <a:rPr lang="ru-RU" altLang="ru-RU" dirty="0">
                <a:cs typeface="Times New Roman" panose="02020603050405020304" pitchFamily="18" charset="0"/>
              </a:rPr>
              <a:t> 2. </a:t>
            </a:r>
          </a:p>
        </p:txBody>
      </p:sp>
      <p:sp>
        <p:nvSpPr>
          <p:cNvPr id="82947" name="Text Box 3"/>
          <p:cNvSpPr txBox="1">
            <a:spLocks noChangeArrowheads="1"/>
          </p:cNvSpPr>
          <p:nvPr/>
        </p:nvSpPr>
        <p:spPr bwMode="auto">
          <a:xfrm>
            <a:off x="0" y="3962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Проведем отрезок </a:t>
            </a:r>
            <a:r>
              <a:rPr lang="en-US" altLang="ru-RU" i="1" dirty="0">
                <a:cs typeface="Times New Roman" panose="02020603050405020304" pitchFamily="18" charset="0"/>
              </a:rPr>
              <a:t>BD</a:t>
            </a:r>
            <a:r>
              <a:rPr lang="ru-RU" altLang="ru-RU" dirty="0">
                <a:cs typeface="Times New Roman" panose="02020603050405020304" pitchFamily="18" charset="0"/>
              </a:rPr>
              <a:t>. Треугольники </a:t>
            </a:r>
            <a:r>
              <a:rPr lang="en-US" altLang="ru-RU" i="1" dirty="0">
                <a:cs typeface="Times New Roman" panose="02020603050405020304" pitchFamily="18" charset="0"/>
              </a:rPr>
              <a:t>ABD </a:t>
            </a:r>
            <a:r>
              <a:rPr lang="ru-RU" altLang="ru-RU" dirty="0">
                <a:cs typeface="Times New Roman" panose="02020603050405020304" pitchFamily="18" charset="0"/>
              </a:rPr>
              <a:t>и </a:t>
            </a:r>
            <a:r>
              <a:rPr lang="en-US" altLang="ru-RU" i="1" dirty="0">
                <a:cs typeface="Times New Roman" panose="02020603050405020304" pitchFamily="18" charset="0"/>
              </a:rPr>
              <a:t>CBD </a:t>
            </a:r>
            <a:r>
              <a:rPr lang="ru-RU" altLang="ru-RU" dirty="0">
                <a:cs typeface="Times New Roman" panose="02020603050405020304" pitchFamily="18" charset="0"/>
              </a:rPr>
              <a:t>равны по третьему признаку равенства треугольников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CB</a:t>
            </a:r>
            <a:r>
              <a:rPr lang="ru-RU" altLang="ru-RU" dirty="0">
                <a:cs typeface="Times New Roman" panose="02020603050405020304" pitchFamily="18" charset="0"/>
              </a:rPr>
              <a:t>,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r>
              <a:rPr lang="en-US" altLang="ru-RU" i="1" dirty="0">
                <a:cs typeface="Times New Roman" panose="02020603050405020304" pitchFamily="18" charset="0"/>
              </a:rPr>
              <a:t>BD </a:t>
            </a:r>
            <a:r>
              <a:rPr lang="ru-RU" altLang="ru-RU" dirty="0">
                <a:cs typeface="Times New Roman" panose="02020603050405020304" pitchFamily="18" charset="0"/>
              </a:rPr>
              <a:t>– общая сторона). Следовательно, равны соответствующие углы 1 и 2 этих треугольников. </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600200"/>
            <a:ext cx="31242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533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wipe(up)">
                                      <p:cBhvr>
                                        <p:cTn id="7" dur="5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609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5. На рисунке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r>
              <a:rPr lang="en-US" altLang="ru-RU" i="1" dirty="0">
                <a:cs typeface="Times New Roman" panose="02020603050405020304" pitchFamily="18" charset="0"/>
              </a:rPr>
              <a:t>AO</a:t>
            </a:r>
            <a:r>
              <a:rPr lang="ru-RU" altLang="ru-RU" i="1" dirty="0">
                <a:cs typeface="Times New Roman" panose="02020603050405020304" pitchFamily="18" charset="0"/>
              </a:rPr>
              <a:t> = </a:t>
            </a:r>
            <a:r>
              <a:rPr lang="en-US" altLang="ru-RU" i="1" dirty="0">
                <a:cs typeface="Times New Roman" panose="02020603050405020304" pitchFamily="18" charset="0"/>
              </a:rPr>
              <a:t>OC</a:t>
            </a:r>
            <a:r>
              <a:rPr lang="ru-RU" altLang="ru-RU" dirty="0">
                <a:cs typeface="Times New Roman" panose="02020603050405020304" pitchFamily="18" charset="0"/>
              </a:rPr>
              <a:t>. Докажите, что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a:t>
            </a:r>
          </a:p>
        </p:txBody>
      </p:sp>
      <p:sp>
        <p:nvSpPr>
          <p:cNvPr id="83971" name="Text Box 3"/>
          <p:cNvSpPr txBox="1">
            <a:spLocks noChangeArrowheads="1"/>
          </p:cNvSpPr>
          <p:nvPr/>
        </p:nvSpPr>
        <p:spPr bwMode="auto">
          <a:xfrm>
            <a:off x="0" y="3733800"/>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AOD </a:t>
            </a:r>
            <a:r>
              <a:rPr lang="ru-RU" altLang="ru-RU" dirty="0">
                <a:cs typeface="Times New Roman" panose="02020603050405020304" pitchFamily="18" charset="0"/>
              </a:rPr>
              <a:t>и </a:t>
            </a:r>
            <a:r>
              <a:rPr lang="en-US" altLang="ru-RU" i="1" dirty="0">
                <a:cs typeface="Times New Roman" panose="02020603050405020304" pitchFamily="18" charset="0"/>
              </a:rPr>
              <a:t>COD </a:t>
            </a:r>
            <a:r>
              <a:rPr lang="ru-RU" altLang="ru-RU" dirty="0">
                <a:cs typeface="Times New Roman" panose="02020603050405020304" pitchFamily="18" charset="0"/>
              </a:rPr>
              <a:t>равны по третьему признаку равенства треугольников (</a:t>
            </a:r>
            <a:r>
              <a:rPr lang="en-US" altLang="ru-RU" i="1" dirty="0">
                <a:cs typeface="Times New Roman" panose="02020603050405020304" pitchFamily="18" charset="0"/>
              </a:rPr>
              <a:t>AO</a:t>
            </a:r>
            <a:r>
              <a:rPr lang="ru-RU" altLang="ru-RU" i="1" dirty="0">
                <a:cs typeface="Times New Roman" panose="02020603050405020304" pitchFamily="18" charset="0"/>
              </a:rPr>
              <a:t> = </a:t>
            </a:r>
            <a:r>
              <a:rPr lang="en-US" altLang="ru-RU" i="1" dirty="0">
                <a:cs typeface="Times New Roman" panose="02020603050405020304" pitchFamily="18" charset="0"/>
              </a:rPr>
              <a:t>CO</a:t>
            </a:r>
            <a:r>
              <a:rPr lang="ru-RU" altLang="ru-RU" dirty="0">
                <a:cs typeface="Times New Roman" panose="02020603050405020304" pitchFamily="18" charset="0"/>
              </a:rPr>
              <a:t>,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r>
              <a:rPr lang="en-US" altLang="ru-RU" i="1" dirty="0">
                <a:cs typeface="Times New Roman" panose="02020603050405020304" pitchFamily="18" charset="0"/>
              </a:rPr>
              <a:t>OD </a:t>
            </a:r>
            <a:r>
              <a:rPr lang="ru-RU" altLang="ru-RU" dirty="0">
                <a:cs typeface="Times New Roman" panose="02020603050405020304" pitchFamily="18" charset="0"/>
              </a:rPr>
              <a:t>– общая сторона). Следовательно, равны соответствующие углы </a:t>
            </a:r>
            <a:r>
              <a:rPr lang="en-US" altLang="ru-RU" i="1" dirty="0">
                <a:cs typeface="Times New Roman" panose="02020603050405020304" pitchFamily="18" charset="0"/>
              </a:rPr>
              <a:t>ADO </a:t>
            </a:r>
            <a:r>
              <a:rPr lang="ru-RU" altLang="ru-RU" dirty="0">
                <a:cs typeface="Times New Roman" panose="02020603050405020304" pitchFamily="18" charset="0"/>
              </a:rPr>
              <a:t>и </a:t>
            </a:r>
            <a:r>
              <a:rPr lang="en-US" altLang="ru-RU" i="1" dirty="0">
                <a:cs typeface="Times New Roman" panose="02020603050405020304" pitchFamily="18" charset="0"/>
              </a:rPr>
              <a:t>CDO</a:t>
            </a:r>
            <a:r>
              <a:rPr lang="ru-RU" altLang="ru-RU" dirty="0">
                <a:cs typeface="Times New Roman" panose="02020603050405020304" pitchFamily="18" charset="0"/>
              </a:rPr>
              <a:t>. Треугольники </a:t>
            </a:r>
            <a:r>
              <a:rPr lang="en-US" altLang="ru-RU" i="1" dirty="0">
                <a:cs typeface="Times New Roman" panose="02020603050405020304" pitchFamily="18" charset="0"/>
              </a:rPr>
              <a:t>ABD </a:t>
            </a:r>
            <a:r>
              <a:rPr lang="ru-RU" altLang="ru-RU" dirty="0">
                <a:cs typeface="Times New Roman" panose="02020603050405020304" pitchFamily="18" charset="0"/>
              </a:rPr>
              <a:t>и </a:t>
            </a:r>
            <a:r>
              <a:rPr lang="en-US" altLang="ru-RU" i="1" dirty="0">
                <a:cs typeface="Times New Roman" panose="02020603050405020304" pitchFamily="18" charset="0"/>
              </a:rPr>
              <a:t>CBD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r>
              <a:rPr lang="en-US" altLang="ru-RU" i="1" dirty="0">
                <a:cs typeface="Times New Roman" panose="02020603050405020304" pitchFamily="18" charset="0"/>
              </a:rPr>
              <a:t>BD </a:t>
            </a:r>
            <a:r>
              <a:rPr lang="ru-RU" altLang="ru-RU" dirty="0">
                <a:cs typeface="Times New Roman" panose="02020603050405020304" pitchFamily="18" charset="0"/>
              </a:rPr>
              <a:t>– общая сторона,  </a:t>
            </a:r>
            <a:r>
              <a:rPr lang="ru-RU" altLang="ru-RU" dirty="0"/>
              <a:t>угол </a:t>
            </a:r>
            <a:r>
              <a:rPr lang="en-US" altLang="ru-RU" i="1" dirty="0">
                <a:cs typeface="Times New Roman" panose="02020603050405020304" pitchFamily="18" charset="0"/>
              </a:rPr>
              <a:t>ADB</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CDB</a:t>
            </a:r>
            <a:r>
              <a:rPr lang="ru-RU" altLang="ru-RU" dirty="0">
                <a:cs typeface="Times New Roman" panose="02020603050405020304" pitchFamily="18" charset="0"/>
              </a:rPr>
              <a:t>). Следовательно, равны соответствующие стороны </a:t>
            </a:r>
            <a:r>
              <a:rPr lang="en-US" altLang="ru-RU" i="1" dirty="0">
                <a:cs typeface="Times New Roman" panose="02020603050405020304" pitchFamily="18" charset="0"/>
              </a:rPr>
              <a:t>AB </a:t>
            </a:r>
            <a:r>
              <a:rPr lang="ru-RU" altLang="ru-RU" dirty="0">
                <a:cs typeface="Times New Roman" panose="02020603050405020304" pitchFamily="18" charset="0"/>
              </a:rPr>
              <a:t>и</a:t>
            </a:r>
            <a:r>
              <a:rPr lang="ru-RU" altLang="ru-RU" i="1" dirty="0">
                <a:cs typeface="Times New Roman" panose="02020603050405020304" pitchFamily="18" charset="0"/>
              </a:rPr>
              <a:t> </a:t>
            </a:r>
            <a:r>
              <a:rPr lang="en-US" altLang="ru-RU" i="1" dirty="0">
                <a:cs typeface="Times New Roman" panose="02020603050405020304" pitchFamily="18" charset="0"/>
              </a:rPr>
              <a:t>BC</a:t>
            </a:r>
            <a:r>
              <a:rPr lang="ru-RU" altLang="ru-RU" dirty="0">
                <a:cs typeface="Times New Roman" panose="02020603050405020304" pitchFamily="18" charset="0"/>
              </a:rPr>
              <a:t> этих треугольников. </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219200"/>
            <a:ext cx="2971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85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wipe(up)">
                                      <p:cBhvr>
                                        <p:cTn id="7"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0" y="533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6. На рисунке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Докажите, что </a:t>
            </a:r>
            <a:r>
              <a:rPr lang="en-US" altLang="ru-RU" i="1" dirty="0">
                <a:cs typeface="Times New Roman" panose="02020603050405020304" pitchFamily="18" charset="0"/>
              </a:rPr>
              <a:t>AO</a:t>
            </a:r>
            <a:r>
              <a:rPr lang="ru-RU" altLang="ru-RU" i="1" dirty="0">
                <a:cs typeface="Times New Roman" panose="02020603050405020304" pitchFamily="18" charset="0"/>
              </a:rPr>
              <a:t> = </a:t>
            </a:r>
            <a:r>
              <a:rPr lang="en-US" altLang="ru-RU" i="1" dirty="0">
                <a:cs typeface="Times New Roman" panose="02020603050405020304" pitchFamily="18" charset="0"/>
              </a:rPr>
              <a:t>OC</a:t>
            </a:r>
            <a:r>
              <a:rPr lang="ru-RU" altLang="ru-RU" dirty="0">
                <a:cs typeface="Times New Roman" panose="02020603050405020304" pitchFamily="18" charset="0"/>
              </a:rPr>
              <a:t>. </a:t>
            </a:r>
          </a:p>
        </p:txBody>
      </p:sp>
      <p:sp>
        <p:nvSpPr>
          <p:cNvPr id="84995" name="Text Box 3"/>
          <p:cNvSpPr txBox="1">
            <a:spLocks noChangeArrowheads="1"/>
          </p:cNvSpPr>
          <p:nvPr/>
        </p:nvSpPr>
        <p:spPr bwMode="auto">
          <a:xfrm>
            <a:off x="0" y="3352800"/>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ABD </a:t>
            </a:r>
            <a:r>
              <a:rPr lang="ru-RU" altLang="ru-RU" dirty="0">
                <a:cs typeface="Times New Roman" panose="02020603050405020304" pitchFamily="18" charset="0"/>
              </a:rPr>
              <a:t>и </a:t>
            </a:r>
            <a:r>
              <a:rPr lang="en-US" altLang="ru-RU" i="1" dirty="0">
                <a:cs typeface="Times New Roman" panose="02020603050405020304" pitchFamily="18" charset="0"/>
              </a:rPr>
              <a:t>CBD </a:t>
            </a:r>
            <a:r>
              <a:rPr lang="ru-RU" altLang="ru-RU" dirty="0">
                <a:cs typeface="Times New Roman" panose="02020603050405020304" pitchFamily="18" charset="0"/>
              </a:rPr>
              <a:t>равны по третьему признаку равенства треугольников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CB</a:t>
            </a:r>
            <a:r>
              <a:rPr lang="ru-RU" altLang="ru-RU" dirty="0">
                <a:cs typeface="Times New Roman" panose="02020603050405020304" pitchFamily="18" charset="0"/>
              </a:rPr>
              <a:t>, </a:t>
            </a:r>
            <a:r>
              <a:rPr lang="en-US" altLang="ru-RU" i="1" dirty="0">
                <a:cs typeface="Times New Roman" panose="02020603050405020304" pitchFamily="18" charset="0"/>
              </a:rPr>
              <a:t>AD </a:t>
            </a:r>
            <a:r>
              <a:rPr lang="ru-RU" altLang="ru-RU" i="1" dirty="0">
                <a:cs typeface="Times New Roman" panose="02020603050405020304" pitchFamily="18" charset="0"/>
              </a:rPr>
              <a:t>= </a:t>
            </a:r>
            <a:r>
              <a:rPr lang="en-US" altLang="ru-RU" i="1" dirty="0">
                <a:cs typeface="Times New Roman" panose="02020603050405020304" pitchFamily="18" charset="0"/>
              </a:rPr>
              <a:t>CD</a:t>
            </a:r>
            <a:r>
              <a:rPr lang="ru-RU" altLang="ru-RU" dirty="0">
                <a:cs typeface="Times New Roman" panose="02020603050405020304" pitchFamily="18" charset="0"/>
              </a:rPr>
              <a:t>, </a:t>
            </a:r>
            <a:r>
              <a:rPr lang="en-US" altLang="ru-RU" i="1" dirty="0">
                <a:cs typeface="Times New Roman" panose="02020603050405020304" pitchFamily="18" charset="0"/>
              </a:rPr>
              <a:t>BD </a:t>
            </a:r>
            <a:r>
              <a:rPr lang="ru-RU" altLang="ru-RU" dirty="0">
                <a:cs typeface="Times New Roman" panose="02020603050405020304" pitchFamily="18" charset="0"/>
              </a:rPr>
              <a:t>– общая сторона). Следовательно, равны соответствующие углы </a:t>
            </a:r>
            <a:r>
              <a:rPr lang="en-US" altLang="ru-RU" i="1" dirty="0">
                <a:cs typeface="Times New Roman" panose="02020603050405020304" pitchFamily="18" charset="0"/>
              </a:rPr>
              <a:t>ABO </a:t>
            </a:r>
            <a:r>
              <a:rPr lang="ru-RU" altLang="ru-RU" dirty="0">
                <a:cs typeface="Times New Roman" panose="02020603050405020304" pitchFamily="18" charset="0"/>
              </a:rPr>
              <a:t>и </a:t>
            </a:r>
            <a:r>
              <a:rPr lang="en-US" altLang="ru-RU" i="1" dirty="0">
                <a:cs typeface="Times New Roman" panose="02020603050405020304" pitchFamily="18" charset="0"/>
              </a:rPr>
              <a:t>CBO</a:t>
            </a:r>
            <a:r>
              <a:rPr lang="ru-RU" altLang="ru-RU" dirty="0">
                <a:cs typeface="Times New Roman" panose="02020603050405020304" pitchFamily="18" charset="0"/>
              </a:rPr>
              <a:t>. Треугольники </a:t>
            </a:r>
            <a:r>
              <a:rPr lang="en-US" altLang="ru-RU" i="1" dirty="0">
                <a:cs typeface="Times New Roman" panose="02020603050405020304" pitchFamily="18" charset="0"/>
              </a:rPr>
              <a:t>ABO </a:t>
            </a:r>
            <a:r>
              <a:rPr lang="ru-RU" altLang="ru-RU" dirty="0">
                <a:cs typeface="Times New Roman" panose="02020603050405020304" pitchFamily="18" charset="0"/>
              </a:rPr>
              <a:t>и </a:t>
            </a:r>
            <a:r>
              <a:rPr lang="en-US" altLang="ru-RU" i="1" dirty="0">
                <a:cs typeface="Times New Roman" panose="02020603050405020304" pitchFamily="18" charset="0"/>
              </a:rPr>
              <a:t>CBO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CB</a:t>
            </a:r>
            <a:r>
              <a:rPr lang="ru-RU" altLang="ru-RU" dirty="0">
                <a:cs typeface="Times New Roman" panose="02020603050405020304" pitchFamily="18" charset="0"/>
              </a:rPr>
              <a:t>, </a:t>
            </a:r>
            <a:r>
              <a:rPr lang="en-US" altLang="ru-RU" i="1" dirty="0">
                <a:cs typeface="Times New Roman" panose="02020603050405020304" pitchFamily="18" charset="0"/>
              </a:rPr>
              <a:t>BO </a:t>
            </a:r>
            <a:r>
              <a:rPr lang="ru-RU" altLang="ru-RU" dirty="0">
                <a:cs typeface="Times New Roman" panose="02020603050405020304" pitchFamily="18" charset="0"/>
              </a:rPr>
              <a:t>– общая сторона,  </a:t>
            </a:r>
            <a:r>
              <a:rPr lang="ru-RU" altLang="ru-RU" dirty="0"/>
              <a:t>угол </a:t>
            </a:r>
            <a:r>
              <a:rPr lang="en-US" altLang="ru-RU" i="1" dirty="0">
                <a:cs typeface="Times New Roman" panose="02020603050405020304" pitchFamily="18" charset="0"/>
              </a:rPr>
              <a:t>ABO</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CBO</a:t>
            </a:r>
            <a:r>
              <a:rPr lang="ru-RU" altLang="ru-RU" dirty="0">
                <a:cs typeface="Times New Roman" panose="02020603050405020304" pitchFamily="18" charset="0"/>
              </a:rPr>
              <a:t>). Следовательно, равны соответствующие стороны </a:t>
            </a:r>
            <a:r>
              <a:rPr lang="en-US" altLang="ru-RU" i="1" dirty="0">
                <a:cs typeface="Times New Roman" panose="02020603050405020304" pitchFamily="18" charset="0"/>
              </a:rPr>
              <a:t>AO </a:t>
            </a:r>
            <a:r>
              <a:rPr lang="ru-RU" altLang="ru-RU" dirty="0">
                <a:cs typeface="Times New Roman" panose="02020603050405020304" pitchFamily="18" charset="0"/>
              </a:rPr>
              <a:t>и</a:t>
            </a:r>
            <a:r>
              <a:rPr lang="ru-RU" altLang="ru-RU" i="1" dirty="0">
                <a:cs typeface="Times New Roman" panose="02020603050405020304" pitchFamily="18" charset="0"/>
              </a:rPr>
              <a:t> </a:t>
            </a:r>
            <a:r>
              <a:rPr lang="en-US" altLang="ru-RU" i="1" dirty="0">
                <a:cs typeface="Times New Roman" panose="02020603050405020304" pitchFamily="18" charset="0"/>
              </a:rPr>
              <a:t>CO</a:t>
            </a:r>
            <a:r>
              <a:rPr lang="ru-RU" altLang="ru-RU" dirty="0">
                <a:cs typeface="Times New Roman" panose="02020603050405020304" pitchFamily="18" charset="0"/>
              </a:rPr>
              <a:t> этих треугольников. </a:t>
            </a: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066800"/>
            <a:ext cx="28956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27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wipe(up)">
                                      <p:cBhvr>
                                        <p:cTn id="7"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5334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7. Треугольники </a:t>
            </a:r>
            <a:r>
              <a:rPr lang="ru-RU" altLang="ru-RU" i="1" dirty="0">
                <a:cs typeface="Times New Roman" panose="02020603050405020304" pitchFamily="18" charset="0"/>
              </a:rPr>
              <a:t>АВС</a:t>
            </a:r>
            <a:r>
              <a:rPr lang="ru-RU" altLang="ru-RU" dirty="0">
                <a:cs typeface="Times New Roman" panose="02020603050405020304" pitchFamily="18" charset="0"/>
              </a:rPr>
              <a:t> и </a:t>
            </a:r>
            <a:r>
              <a:rPr lang="en-US" altLang="ru-RU" i="1" dirty="0">
                <a:cs typeface="Times New Roman" panose="02020603050405020304" pitchFamily="18" charset="0"/>
              </a:rPr>
              <a:t>BAD</a:t>
            </a:r>
            <a:r>
              <a:rPr lang="ru-RU" altLang="ru-RU" dirty="0">
                <a:cs typeface="Times New Roman" panose="02020603050405020304" pitchFamily="18" charset="0"/>
              </a:rPr>
              <a:t> равны, причем точки </a:t>
            </a:r>
            <a:r>
              <a:rPr lang="ru-RU" altLang="ru-RU" i="1" dirty="0">
                <a:cs typeface="Times New Roman" panose="02020603050405020304" pitchFamily="18" charset="0"/>
              </a:rPr>
              <a:t>С</a:t>
            </a:r>
            <a:r>
              <a:rPr lang="ru-RU" altLang="ru-RU" dirty="0">
                <a:cs typeface="Times New Roman" panose="02020603050405020304" pitchFamily="18" charset="0"/>
              </a:rPr>
              <a:t> и </a:t>
            </a:r>
            <a:r>
              <a:rPr lang="en-US" altLang="ru-RU" i="1" dirty="0">
                <a:cs typeface="Times New Roman" panose="02020603050405020304" pitchFamily="18" charset="0"/>
              </a:rPr>
              <a:t>D</a:t>
            </a:r>
            <a:r>
              <a:rPr lang="ru-RU" altLang="ru-RU" dirty="0">
                <a:cs typeface="Times New Roman" panose="02020603050405020304" pitchFamily="18" charset="0"/>
              </a:rPr>
              <a:t> лежат по разные стороны от прямой </a:t>
            </a:r>
            <a:r>
              <a:rPr lang="ru-RU" altLang="ru-RU" i="1" dirty="0">
                <a:cs typeface="Times New Roman" panose="02020603050405020304" pitchFamily="18" charset="0"/>
              </a:rPr>
              <a:t>АВ</a:t>
            </a:r>
            <a:r>
              <a:rPr lang="ru-RU" altLang="ru-RU" dirty="0">
                <a:cs typeface="Times New Roman" panose="02020603050405020304" pitchFamily="18" charset="0"/>
              </a:rPr>
              <a:t>. Докажите, что треугольники </a:t>
            </a:r>
            <a:r>
              <a:rPr lang="en-US" altLang="ru-RU" i="1" dirty="0">
                <a:cs typeface="Times New Roman" panose="02020603050405020304" pitchFamily="18" charset="0"/>
              </a:rPr>
              <a:t>CBD</a:t>
            </a:r>
            <a:r>
              <a:rPr lang="ru-RU" altLang="ru-RU" dirty="0">
                <a:cs typeface="Times New Roman" panose="02020603050405020304" pitchFamily="18" charset="0"/>
              </a:rPr>
              <a:t> и </a:t>
            </a:r>
            <a:r>
              <a:rPr lang="en-US" altLang="ru-RU" i="1" dirty="0">
                <a:cs typeface="Times New Roman" panose="02020603050405020304" pitchFamily="18" charset="0"/>
              </a:rPr>
              <a:t>DAC</a:t>
            </a:r>
            <a:r>
              <a:rPr lang="ru-RU" altLang="ru-RU" dirty="0">
                <a:cs typeface="Times New Roman" panose="02020603050405020304" pitchFamily="18" charset="0"/>
              </a:rPr>
              <a:t> равны. </a:t>
            </a:r>
          </a:p>
        </p:txBody>
      </p:sp>
      <p:sp>
        <p:nvSpPr>
          <p:cNvPr id="86019" name="Text Box 3"/>
          <p:cNvSpPr txBox="1">
            <a:spLocks noChangeArrowheads="1"/>
          </p:cNvSpPr>
          <p:nvPr/>
        </p:nvSpPr>
        <p:spPr bwMode="auto">
          <a:xfrm>
            <a:off x="0" y="38862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Из равенства треугольников  </a:t>
            </a:r>
            <a:r>
              <a:rPr lang="ru-RU" altLang="ru-RU" i="1" dirty="0">
                <a:cs typeface="Times New Roman" panose="02020603050405020304" pitchFamily="18" charset="0"/>
              </a:rPr>
              <a:t>АВС</a:t>
            </a:r>
            <a:r>
              <a:rPr lang="ru-RU" altLang="ru-RU" dirty="0">
                <a:cs typeface="Times New Roman" panose="02020603050405020304" pitchFamily="18" charset="0"/>
              </a:rPr>
              <a:t> и </a:t>
            </a:r>
            <a:r>
              <a:rPr lang="en-US" altLang="ru-RU" i="1" dirty="0">
                <a:cs typeface="Times New Roman" panose="02020603050405020304" pitchFamily="18" charset="0"/>
              </a:rPr>
              <a:t>BAD</a:t>
            </a:r>
            <a:r>
              <a:rPr lang="ru-RU" altLang="ru-RU" dirty="0">
                <a:cs typeface="Times New Roman" panose="02020603050405020304" pitchFamily="18" charset="0"/>
              </a:rPr>
              <a:t> следует равенство соответствующих сторон </a:t>
            </a:r>
            <a:r>
              <a:rPr lang="en-US" altLang="ru-RU" i="1" dirty="0">
                <a:cs typeface="Times New Roman" panose="02020603050405020304" pitchFamily="18" charset="0"/>
              </a:rPr>
              <a:t>AC </a:t>
            </a:r>
            <a:r>
              <a:rPr lang="ru-RU" altLang="ru-RU" dirty="0">
                <a:cs typeface="Times New Roman" panose="02020603050405020304" pitchFamily="18" charset="0"/>
              </a:rPr>
              <a:t>и </a:t>
            </a:r>
            <a:r>
              <a:rPr lang="en-US" altLang="ru-RU" i="1" dirty="0">
                <a:cs typeface="Times New Roman" panose="02020603050405020304" pitchFamily="18" charset="0"/>
              </a:rPr>
              <a:t>BD</a:t>
            </a:r>
            <a:r>
              <a:rPr lang="ru-RU" altLang="ru-RU" dirty="0">
                <a:cs typeface="Times New Roman" panose="02020603050405020304" pitchFamily="18" charset="0"/>
              </a:rPr>
              <a:t>, </a:t>
            </a:r>
            <a:r>
              <a:rPr lang="en-US" altLang="ru-RU" i="1" dirty="0">
                <a:cs typeface="Times New Roman" panose="02020603050405020304" pitchFamily="18" charset="0"/>
              </a:rPr>
              <a:t>BC </a:t>
            </a:r>
            <a:r>
              <a:rPr lang="ru-RU" altLang="ru-RU" dirty="0">
                <a:cs typeface="Times New Roman" panose="02020603050405020304" pitchFamily="18" charset="0"/>
              </a:rPr>
              <a:t>и </a:t>
            </a:r>
            <a:r>
              <a:rPr lang="en-US" altLang="ru-RU" i="1" dirty="0">
                <a:cs typeface="Times New Roman" panose="02020603050405020304" pitchFamily="18" charset="0"/>
              </a:rPr>
              <a:t>AD</a:t>
            </a:r>
            <a:r>
              <a:rPr lang="ru-RU" altLang="ru-RU" dirty="0">
                <a:cs typeface="Times New Roman" panose="02020603050405020304" pitchFamily="18" charset="0"/>
              </a:rPr>
              <a:t>. Треугольники </a:t>
            </a:r>
            <a:r>
              <a:rPr lang="en-US" altLang="ru-RU" i="1" dirty="0">
                <a:cs typeface="Times New Roman" panose="02020603050405020304" pitchFamily="18" charset="0"/>
              </a:rPr>
              <a:t>CBD</a:t>
            </a:r>
            <a:r>
              <a:rPr lang="ru-RU" altLang="ru-RU" dirty="0">
                <a:cs typeface="Times New Roman" panose="02020603050405020304" pitchFamily="18" charset="0"/>
              </a:rPr>
              <a:t> и </a:t>
            </a:r>
            <a:r>
              <a:rPr lang="en-US" altLang="ru-RU" i="1" dirty="0">
                <a:cs typeface="Times New Roman" panose="02020603050405020304" pitchFamily="18" charset="0"/>
              </a:rPr>
              <a:t>DAC</a:t>
            </a:r>
            <a:r>
              <a:rPr lang="ru-RU" altLang="ru-RU" dirty="0">
                <a:cs typeface="Times New Roman" panose="02020603050405020304" pitchFamily="18" charset="0"/>
              </a:rPr>
              <a:t> равны по третьему признаку равенства треугольников (</a:t>
            </a:r>
            <a:r>
              <a:rPr lang="en-US" altLang="ru-RU" i="1" dirty="0">
                <a:cs typeface="Times New Roman" panose="02020603050405020304" pitchFamily="18" charset="0"/>
              </a:rPr>
              <a:t>CB</a:t>
            </a:r>
            <a:r>
              <a:rPr lang="ru-RU" altLang="ru-RU" i="1" dirty="0">
                <a:cs typeface="Times New Roman" panose="02020603050405020304" pitchFamily="18" charset="0"/>
              </a:rPr>
              <a:t> = </a:t>
            </a:r>
            <a:r>
              <a:rPr lang="en-US" altLang="ru-RU" i="1" dirty="0">
                <a:cs typeface="Times New Roman" panose="02020603050405020304" pitchFamily="18" charset="0"/>
              </a:rPr>
              <a:t>DA</a:t>
            </a:r>
            <a:r>
              <a:rPr lang="ru-RU" altLang="ru-RU" dirty="0">
                <a:cs typeface="Times New Roman" panose="02020603050405020304" pitchFamily="18" charset="0"/>
              </a:rPr>
              <a:t>, </a:t>
            </a:r>
            <a:r>
              <a:rPr lang="en-US" altLang="ru-RU" i="1" dirty="0">
                <a:cs typeface="Times New Roman" panose="02020603050405020304" pitchFamily="18" charset="0"/>
              </a:rPr>
              <a:t>BD</a:t>
            </a:r>
            <a:r>
              <a:rPr lang="ru-RU" altLang="ru-RU" i="1" dirty="0">
                <a:cs typeface="Times New Roman" panose="02020603050405020304" pitchFamily="18" charset="0"/>
              </a:rPr>
              <a:t> = </a:t>
            </a:r>
            <a:r>
              <a:rPr lang="en-US" altLang="ru-RU" i="1" dirty="0">
                <a:cs typeface="Times New Roman" panose="02020603050405020304" pitchFamily="18" charset="0"/>
              </a:rPr>
              <a:t>AC</a:t>
            </a:r>
            <a:r>
              <a:rPr lang="ru-RU" altLang="ru-RU" dirty="0">
                <a:cs typeface="Times New Roman" panose="02020603050405020304" pitchFamily="18" charset="0"/>
              </a:rPr>
              <a:t>, </a:t>
            </a:r>
            <a:r>
              <a:rPr lang="en-US" altLang="ru-RU" i="1" dirty="0">
                <a:cs typeface="Times New Roman" panose="02020603050405020304" pitchFamily="18" charset="0"/>
              </a:rPr>
              <a:t>CD </a:t>
            </a:r>
            <a:r>
              <a:rPr lang="ru-RU" altLang="ru-RU" dirty="0">
                <a:cs typeface="Times New Roman" panose="02020603050405020304" pitchFamily="18" charset="0"/>
              </a:rPr>
              <a:t>– общая сторона. </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905000"/>
            <a:ext cx="38100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35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wipe(up)">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0" y="609600"/>
            <a:ext cx="91805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3200" dirty="0">
                <a:cs typeface="Times New Roman" panose="02020603050405020304" pitchFamily="18" charset="0"/>
              </a:rPr>
              <a:t>	</a:t>
            </a:r>
            <a:r>
              <a:rPr lang="ru-RU" altLang="ru-RU" dirty="0">
                <a:cs typeface="Times New Roman" panose="02020603050405020304" pitchFamily="18" charset="0"/>
              </a:rPr>
              <a:t>8. </a:t>
            </a:r>
            <a:r>
              <a:rPr lang="en-US" altLang="ru-RU" dirty="0" err="1">
                <a:cs typeface="Times New Roman" panose="02020603050405020304" pitchFamily="18" charset="0"/>
              </a:rPr>
              <a:t>На</a:t>
            </a:r>
            <a:r>
              <a:rPr lang="en-US" altLang="ru-RU" dirty="0">
                <a:cs typeface="Times New Roman" panose="02020603050405020304" pitchFamily="18" charset="0"/>
              </a:rPr>
              <a:t> </a:t>
            </a:r>
            <a:r>
              <a:rPr lang="en-US" altLang="ru-RU" dirty="0" err="1">
                <a:cs typeface="Times New Roman" panose="02020603050405020304" pitchFamily="18" charset="0"/>
              </a:rPr>
              <a:t>рисунке</a:t>
            </a:r>
            <a:r>
              <a:rPr lang="en-US" altLang="ru-RU" dirty="0">
                <a:cs typeface="Times New Roman" panose="02020603050405020304" pitchFamily="18" charset="0"/>
              </a:rPr>
              <a:t> </a:t>
            </a:r>
            <a:r>
              <a:rPr lang="en-US" altLang="ru-RU" i="1" dirty="0">
                <a:cs typeface="Times New Roman" panose="02020603050405020304" pitchFamily="18" charset="0"/>
              </a:rPr>
              <a:t>AD = CF</a:t>
            </a:r>
            <a:r>
              <a:rPr lang="en-US" altLang="ru-RU" dirty="0">
                <a:cs typeface="Times New Roman" panose="02020603050405020304" pitchFamily="18" charset="0"/>
              </a:rPr>
              <a:t>,</a:t>
            </a:r>
            <a:r>
              <a:rPr lang="en-US" altLang="ru-RU" i="1" dirty="0">
                <a:cs typeface="Times New Roman" panose="02020603050405020304" pitchFamily="18" charset="0"/>
              </a:rPr>
              <a:t> AB = FE</a:t>
            </a:r>
            <a:r>
              <a:rPr lang="en-US" altLang="ru-RU" dirty="0">
                <a:cs typeface="Times New Roman" panose="02020603050405020304" pitchFamily="18" charset="0"/>
              </a:rPr>
              <a:t>,</a:t>
            </a:r>
            <a:r>
              <a:rPr lang="en-US" altLang="ru-RU" i="1" dirty="0">
                <a:cs typeface="Times New Roman" panose="02020603050405020304" pitchFamily="18" charset="0"/>
              </a:rPr>
              <a:t> BC = ED</a:t>
            </a:r>
            <a:r>
              <a:rPr lang="en-US" altLang="ru-RU" dirty="0">
                <a:cs typeface="Times New Roman" panose="02020603050405020304" pitchFamily="18" charset="0"/>
              </a:rPr>
              <a:t>. </a:t>
            </a:r>
            <a:r>
              <a:rPr lang="ru-RU" altLang="ru-RU" dirty="0">
                <a:cs typeface="Times New Roman" panose="02020603050405020304" pitchFamily="18" charset="0"/>
              </a:rPr>
              <a:t>Докажите, что </a:t>
            </a:r>
            <a:r>
              <a:rPr lang="ru-RU" altLang="ru-RU" dirty="0"/>
              <a:t>угол</a:t>
            </a:r>
            <a:r>
              <a:rPr lang="en-US" altLang="ru-RU" dirty="0">
                <a:cs typeface="Times New Roman" panose="02020603050405020304" pitchFamily="18" charset="0"/>
              </a:rPr>
              <a:t> </a:t>
            </a:r>
            <a:r>
              <a:rPr lang="ru-RU" altLang="ru-RU" dirty="0">
                <a:cs typeface="Times New Roman" panose="02020603050405020304" pitchFamily="18" charset="0"/>
              </a:rPr>
              <a:t>1 </a:t>
            </a:r>
            <a:r>
              <a:rPr lang="ru-RU" altLang="ru-RU" dirty="0"/>
              <a:t>равен углу</a:t>
            </a:r>
            <a:r>
              <a:rPr lang="en-US" altLang="ru-RU" dirty="0">
                <a:cs typeface="Times New Roman" panose="02020603050405020304" pitchFamily="18" charset="0"/>
              </a:rPr>
              <a:t> </a:t>
            </a:r>
            <a:r>
              <a:rPr lang="ru-RU" altLang="ru-RU" dirty="0">
                <a:cs typeface="Times New Roman" panose="02020603050405020304" pitchFamily="18" charset="0"/>
              </a:rPr>
              <a:t>2.</a:t>
            </a:r>
          </a:p>
        </p:txBody>
      </p:sp>
      <p:pic>
        <p:nvPicPr>
          <p:cNvPr id="143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81200"/>
            <a:ext cx="4029075" cy="215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Text Box 4"/>
          <p:cNvSpPr txBox="1">
            <a:spLocks noChangeArrowheads="1"/>
          </p:cNvSpPr>
          <p:nvPr/>
        </p:nvSpPr>
        <p:spPr bwMode="auto">
          <a:xfrm>
            <a:off x="0" y="495300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Доказательство. </a:t>
            </a:r>
            <a:r>
              <a:rPr lang="ru-RU" altLang="ru-RU" dirty="0"/>
              <a:t>Треугольники </a:t>
            </a:r>
            <a:r>
              <a:rPr lang="en-US" altLang="ru-RU" i="1" dirty="0"/>
              <a:t>ABC </a:t>
            </a:r>
            <a:r>
              <a:rPr lang="ru-RU" altLang="ru-RU" dirty="0"/>
              <a:t>и </a:t>
            </a:r>
            <a:r>
              <a:rPr lang="en-US" altLang="ru-RU" i="1" dirty="0"/>
              <a:t>FED </a:t>
            </a:r>
            <a:r>
              <a:rPr lang="ru-RU" altLang="ru-RU" dirty="0"/>
              <a:t>равны по третьему признаку. Следовательно, угол </a:t>
            </a:r>
            <a:r>
              <a:rPr lang="en-US" altLang="ru-RU" i="1" dirty="0"/>
              <a:t>ACB</a:t>
            </a:r>
            <a:r>
              <a:rPr lang="ru-RU" altLang="ru-RU" dirty="0"/>
              <a:t> равен углу </a:t>
            </a:r>
            <a:r>
              <a:rPr lang="en-US" altLang="ru-RU" i="1" dirty="0"/>
              <a:t>FDE </a:t>
            </a:r>
            <a:r>
              <a:rPr lang="ru-RU" altLang="ru-RU" dirty="0"/>
              <a:t>и, значит, угол 1 равен углу 2.</a:t>
            </a:r>
          </a:p>
        </p:txBody>
      </p:sp>
    </p:spTree>
    <p:extLst>
      <p:ext uri="{BB962C8B-B14F-4D97-AF65-F5344CB8AC3E}">
        <p14:creationId xmlns:p14="http://schemas.microsoft.com/office/powerpoint/2010/main" val="419540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wipe(up)">
                                      <p:cBhvr>
                                        <p:cTn id="7"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4"/>
          <p:cNvSpPr txBox="1">
            <a:spLocks noChangeArrowheads="1"/>
          </p:cNvSpPr>
          <p:nvPr/>
        </p:nvSpPr>
        <p:spPr bwMode="auto">
          <a:xfrm>
            <a:off x="0" y="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cs typeface="Times New Roman" panose="02020603050405020304" pitchFamily="18" charset="0"/>
              </a:rPr>
              <a:t>	</a:t>
            </a:r>
            <a:r>
              <a:rPr lang="ru-RU" altLang="ru-RU" dirty="0">
                <a:cs typeface="Times New Roman" panose="02020603050405020304" pitchFamily="18" charset="0"/>
              </a:rPr>
              <a:t>9. Точки </a:t>
            </a:r>
            <a:r>
              <a:rPr lang="en-US" altLang="ru-RU" i="1" dirty="0">
                <a:cs typeface="Times New Roman" panose="02020603050405020304" pitchFamily="18" charset="0"/>
              </a:rPr>
              <a:t>A</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B</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C</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D</a:t>
            </a:r>
            <a:r>
              <a:rPr lang="ru-RU" altLang="ru-RU" dirty="0">
                <a:cs typeface="Times New Roman" panose="02020603050405020304" pitchFamily="18" charset="0"/>
              </a:rPr>
              <a:t> принадлежат одной прямой. Докажите, что если треугольники </a:t>
            </a:r>
            <a:r>
              <a:rPr lang="en-US" altLang="ru-RU" i="1" dirty="0">
                <a:cs typeface="Times New Roman" panose="02020603050405020304" pitchFamily="18" charset="0"/>
              </a:rPr>
              <a:t>ABE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ABE</a:t>
            </a:r>
            <a:r>
              <a:rPr lang="ru-RU" altLang="ru-RU" baseline="-30000" dirty="0">
                <a:cs typeface="Times New Roman" panose="02020603050405020304" pitchFamily="18" charset="0"/>
              </a:rPr>
              <a:t>2</a:t>
            </a:r>
            <a:r>
              <a:rPr lang="ru-RU" altLang="ru-RU" dirty="0">
                <a:cs typeface="Times New Roman" panose="02020603050405020304" pitchFamily="18" charset="0"/>
              </a:rPr>
              <a:t> равны, то треугольники </a:t>
            </a:r>
            <a:r>
              <a:rPr lang="en-US" altLang="ru-RU" i="1" dirty="0">
                <a:cs typeface="Times New Roman" panose="02020603050405020304" pitchFamily="18" charset="0"/>
              </a:rPr>
              <a:t>CDE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CDE</a:t>
            </a:r>
            <a:r>
              <a:rPr lang="ru-RU" altLang="ru-RU" baseline="-30000" dirty="0">
                <a:cs typeface="Times New Roman" panose="02020603050405020304" pitchFamily="18" charset="0"/>
              </a:rPr>
              <a:t>2</a:t>
            </a:r>
            <a:r>
              <a:rPr lang="ru-RU" altLang="ru-RU" dirty="0">
                <a:cs typeface="Times New Roman" panose="02020603050405020304" pitchFamily="18" charset="0"/>
              </a:rPr>
              <a:t> тоже равны.</a:t>
            </a:r>
          </a:p>
        </p:txBody>
      </p:sp>
      <p:sp>
        <p:nvSpPr>
          <p:cNvPr id="63497" name="Text Box 9"/>
          <p:cNvSpPr txBox="1">
            <a:spLocks noChangeArrowheads="1"/>
          </p:cNvSpPr>
          <p:nvPr/>
        </p:nvSpPr>
        <p:spPr bwMode="auto">
          <a:xfrm>
            <a:off x="0" y="4241962"/>
            <a:ext cx="8991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t>Из равенства треугольников </a:t>
            </a:r>
            <a:r>
              <a:rPr lang="en-US" altLang="ru-RU" i="1" dirty="0">
                <a:cs typeface="Times New Roman" panose="02020603050405020304" pitchFamily="18" charset="0"/>
              </a:rPr>
              <a:t>ABE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ABE</a:t>
            </a:r>
            <a:r>
              <a:rPr lang="ru-RU" altLang="ru-RU" baseline="-30000" dirty="0">
                <a:cs typeface="Times New Roman" panose="02020603050405020304" pitchFamily="18" charset="0"/>
              </a:rPr>
              <a:t>2</a:t>
            </a:r>
            <a:r>
              <a:rPr lang="ru-RU" altLang="ru-RU" dirty="0">
                <a:cs typeface="Times New Roman" panose="02020603050405020304" pitchFamily="18" charset="0"/>
              </a:rPr>
              <a:t> </a:t>
            </a:r>
            <a:r>
              <a:rPr lang="ru-RU" altLang="ru-RU" dirty="0"/>
              <a:t>следует равенство сторон </a:t>
            </a:r>
            <a:r>
              <a:rPr lang="en-US" altLang="ru-RU" i="1" dirty="0">
                <a:cs typeface="Times New Roman" panose="02020603050405020304" pitchFamily="18" charset="0"/>
              </a:rPr>
              <a:t>BE</a:t>
            </a:r>
            <a:r>
              <a:rPr lang="ru-RU" altLang="ru-RU" baseline="-30000" dirty="0">
                <a:cs typeface="Times New Roman" panose="02020603050405020304" pitchFamily="18" charset="0"/>
              </a:rPr>
              <a:t>1</a:t>
            </a:r>
            <a:r>
              <a:rPr lang="ru-RU" altLang="ru-RU" dirty="0"/>
              <a:t>,</a:t>
            </a:r>
            <a:r>
              <a:rPr lang="ru-RU" altLang="ru-RU" dirty="0">
                <a:cs typeface="Times New Roman" panose="02020603050405020304" pitchFamily="18" charset="0"/>
              </a:rPr>
              <a:t> </a:t>
            </a:r>
            <a:r>
              <a:rPr lang="en-US" altLang="ru-RU" i="1" dirty="0">
                <a:cs typeface="Times New Roman" panose="02020603050405020304" pitchFamily="18" charset="0"/>
              </a:rPr>
              <a:t>BE</a:t>
            </a:r>
            <a:r>
              <a:rPr lang="ru-RU" altLang="ru-RU" baseline="-30000" dirty="0">
                <a:cs typeface="Times New Roman" panose="02020603050405020304" pitchFamily="18" charset="0"/>
              </a:rPr>
              <a:t>2</a:t>
            </a:r>
            <a:r>
              <a:rPr lang="ru-RU" altLang="ru-RU" dirty="0">
                <a:cs typeface="Times New Roman" panose="02020603050405020304" pitchFamily="18" charset="0"/>
              </a:rPr>
              <a:t> </a:t>
            </a:r>
            <a:r>
              <a:rPr lang="ru-RU" altLang="ru-RU" dirty="0"/>
              <a:t>и углов </a:t>
            </a:r>
            <a:r>
              <a:rPr lang="en-US" altLang="ru-RU" i="1" dirty="0">
                <a:cs typeface="Times New Roman" panose="02020603050405020304" pitchFamily="18" charset="0"/>
              </a:rPr>
              <a:t>CBE</a:t>
            </a:r>
            <a:r>
              <a:rPr lang="ru-RU" altLang="ru-RU" baseline="-30000" dirty="0">
                <a:cs typeface="Times New Roman" panose="02020603050405020304" pitchFamily="18" charset="0"/>
              </a:rPr>
              <a:t>1</a:t>
            </a:r>
            <a:r>
              <a:rPr lang="en-US" altLang="ru-RU" dirty="0">
                <a:cs typeface="Times New Roman" panose="02020603050405020304" pitchFamily="18" charset="0"/>
              </a:rPr>
              <a:t>,</a:t>
            </a:r>
            <a:r>
              <a:rPr lang="ru-RU" altLang="ru-RU" dirty="0">
                <a:cs typeface="Times New Roman" panose="02020603050405020304" pitchFamily="18" charset="0"/>
              </a:rPr>
              <a:t> </a:t>
            </a:r>
            <a:r>
              <a:rPr lang="en-US" altLang="ru-RU" i="1" dirty="0">
                <a:cs typeface="Times New Roman" panose="02020603050405020304" pitchFamily="18" charset="0"/>
              </a:rPr>
              <a:t>CBE</a:t>
            </a:r>
            <a:r>
              <a:rPr lang="ru-RU" altLang="ru-RU" baseline="-30000" dirty="0">
                <a:cs typeface="Times New Roman" panose="02020603050405020304" pitchFamily="18" charset="0"/>
              </a:rPr>
              <a:t>2</a:t>
            </a:r>
            <a:r>
              <a:rPr lang="ru-RU" altLang="ru-RU" dirty="0"/>
              <a:t>. Отсюда (по первому признаку) вытекает равенство треугольников </a:t>
            </a:r>
            <a:r>
              <a:rPr lang="en-US" altLang="ru-RU" i="1" dirty="0">
                <a:cs typeface="Times New Roman" panose="02020603050405020304" pitchFamily="18" charset="0"/>
              </a:rPr>
              <a:t>BCE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BCE</a:t>
            </a:r>
            <a:r>
              <a:rPr lang="ru-RU" altLang="ru-RU" baseline="-30000" dirty="0">
                <a:cs typeface="Times New Roman" panose="02020603050405020304" pitchFamily="18" charset="0"/>
              </a:rPr>
              <a:t>2</a:t>
            </a:r>
            <a:r>
              <a:rPr lang="en-US" altLang="ru-RU" dirty="0">
                <a:cs typeface="Times New Roman" panose="02020603050405020304" pitchFamily="18" charset="0"/>
              </a:rPr>
              <a:t>.</a:t>
            </a:r>
            <a:r>
              <a:rPr lang="ru-RU" altLang="ru-RU" dirty="0">
                <a:cs typeface="Times New Roman" panose="02020603050405020304" pitchFamily="18" charset="0"/>
              </a:rPr>
              <a:t> </a:t>
            </a:r>
            <a:r>
              <a:rPr lang="ru-RU" altLang="ru-RU" dirty="0"/>
              <a:t>Аналогичным образом, из равенства треугольников </a:t>
            </a:r>
            <a:r>
              <a:rPr lang="en-US" altLang="ru-RU" i="1" dirty="0">
                <a:cs typeface="Times New Roman" panose="02020603050405020304" pitchFamily="18" charset="0"/>
              </a:rPr>
              <a:t>BCE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BCE</a:t>
            </a:r>
            <a:r>
              <a:rPr lang="ru-RU" altLang="ru-RU" baseline="-30000" dirty="0">
                <a:cs typeface="Times New Roman" panose="02020603050405020304" pitchFamily="18" charset="0"/>
              </a:rPr>
              <a:t>2</a:t>
            </a:r>
            <a:r>
              <a:rPr lang="ru-RU" altLang="ru-RU" dirty="0"/>
              <a:t>  вытекает равенство треугольников </a:t>
            </a:r>
            <a:r>
              <a:rPr lang="en-US" altLang="ru-RU" i="1" dirty="0">
                <a:cs typeface="Times New Roman" panose="02020603050405020304" pitchFamily="18" charset="0"/>
              </a:rPr>
              <a:t>CDE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CDE</a:t>
            </a:r>
            <a:r>
              <a:rPr lang="ru-RU" altLang="ru-RU" baseline="-30000" dirty="0">
                <a:cs typeface="Times New Roman" panose="02020603050405020304" pitchFamily="18" charset="0"/>
              </a:rPr>
              <a:t>2</a:t>
            </a:r>
            <a:r>
              <a:rPr lang="ru-RU" altLang="ru-RU" dirty="0"/>
              <a:t>.</a:t>
            </a:r>
          </a:p>
        </p:txBody>
      </p:sp>
      <p:pic>
        <p:nvPicPr>
          <p:cNvPr id="1638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620" y="1393476"/>
            <a:ext cx="3240360" cy="282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85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497"/>
                                        </p:tgtEl>
                                        <p:attrNameLst>
                                          <p:attrName>style.visibility</p:attrName>
                                        </p:attrNameLst>
                                      </p:cBhvr>
                                      <p:to>
                                        <p:strVal val="visible"/>
                                      </p:to>
                                    </p:set>
                                    <p:animEffect transition="in" filter="wipe(up)">
                                      <p:cBhvr>
                                        <p:cTn id="7" dur="500"/>
                                        <p:tgtEl>
                                          <p:spTgt spid="63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7"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0" y="609600"/>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cs typeface="Times New Roman" panose="02020603050405020304" pitchFamily="18" charset="0"/>
              </a:rPr>
              <a:t>	</a:t>
            </a:r>
            <a:r>
              <a:rPr lang="ru-RU" altLang="ru-RU" dirty="0">
                <a:cs typeface="Times New Roman" panose="02020603050405020304" pitchFamily="18" charset="0"/>
              </a:rPr>
              <a:t>10. На рисунке </a:t>
            </a:r>
            <a:r>
              <a:rPr lang="ru-RU" altLang="ru-RU" i="1" dirty="0">
                <a:cs typeface="Times New Roman" panose="02020603050405020304" pitchFamily="18" charset="0"/>
              </a:rPr>
              <a:t>АВ = </a:t>
            </a:r>
            <a:r>
              <a:rPr lang="en-US" altLang="ru-RU" i="1" dirty="0">
                <a:cs typeface="Times New Roman" panose="02020603050405020304" pitchFamily="18" charset="0"/>
              </a:rPr>
              <a:t>CD</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a:t>
            </a:r>
            <a:r>
              <a:rPr lang="ru-RU" altLang="ru-RU" i="1" dirty="0">
                <a:cs typeface="Times New Roman" panose="02020603050405020304" pitchFamily="18" charset="0"/>
              </a:rPr>
              <a:t> ВЕ</a:t>
            </a:r>
            <a:r>
              <a:rPr lang="ru-RU" altLang="ru-RU" dirty="0">
                <a:cs typeface="Times New Roman" panose="02020603050405020304" pitchFamily="18" charset="0"/>
              </a:rPr>
              <a:t> - биссектриса угла </a:t>
            </a:r>
            <a:r>
              <a:rPr lang="ru-RU" altLang="ru-RU" i="1" dirty="0">
                <a:cs typeface="Times New Roman" panose="02020603050405020304" pitchFamily="18" charset="0"/>
              </a:rPr>
              <a:t>АВС</a:t>
            </a:r>
            <a:r>
              <a:rPr lang="ru-RU" altLang="ru-RU" dirty="0">
                <a:cs typeface="Times New Roman" panose="02020603050405020304" pitchFamily="18" charset="0"/>
              </a:rPr>
              <a:t>, а </a:t>
            </a:r>
            <a:r>
              <a:rPr lang="en-US" altLang="ru-RU" i="1" dirty="0">
                <a:cs typeface="Times New Roman" panose="02020603050405020304" pitchFamily="18" charset="0"/>
              </a:rPr>
              <a:t>DF</a:t>
            </a:r>
            <a:r>
              <a:rPr lang="ru-RU" altLang="ru-RU" dirty="0">
                <a:cs typeface="Times New Roman" panose="02020603050405020304" pitchFamily="18" charset="0"/>
              </a:rPr>
              <a:t> - биссектриса угла </a:t>
            </a:r>
            <a:r>
              <a:rPr lang="en-US" altLang="ru-RU" i="1" dirty="0">
                <a:cs typeface="Times New Roman" panose="02020603050405020304" pitchFamily="18" charset="0"/>
              </a:rPr>
              <a:t>ADC</a:t>
            </a:r>
            <a:r>
              <a:rPr lang="ru-RU" altLang="ru-RU" dirty="0">
                <a:cs typeface="Times New Roman" panose="02020603050405020304" pitchFamily="18" charset="0"/>
              </a:rPr>
              <a:t>. Докажите, что</a:t>
            </a:r>
            <a:r>
              <a:rPr lang="en-US" altLang="ru-RU" dirty="0">
                <a:cs typeface="Times New Roman" panose="02020603050405020304" pitchFamily="18" charset="0"/>
              </a:rPr>
              <a:t> </a:t>
            </a:r>
            <a:r>
              <a:rPr lang="ru-RU" altLang="ru-RU" dirty="0">
                <a:cs typeface="Times New Roman" panose="02020603050405020304" pitchFamily="18" charset="0"/>
              </a:rPr>
              <a:t>∆</a:t>
            </a:r>
            <a:r>
              <a:rPr lang="en-US" altLang="ru-RU" i="1" dirty="0">
                <a:cs typeface="Times New Roman" panose="02020603050405020304" pitchFamily="18" charset="0"/>
              </a:rPr>
              <a:t>ABE</a:t>
            </a:r>
            <a:r>
              <a:rPr lang="ru-RU" altLang="ru-RU" dirty="0">
                <a:cs typeface="Times New Roman" panose="02020603050405020304" pitchFamily="18" charset="0"/>
              </a:rPr>
              <a:t> = ∆</a:t>
            </a:r>
            <a:r>
              <a:rPr lang="en-US" altLang="ru-RU" i="1" dirty="0">
                <a:cs typeface="Times New Roman" panose="02020603050405020304" pitchFamily="18" charset="0"/>
              </a:rPr>
              <a:t>CDF</a:t>
            </a:r>
            <a:r>
              <a:rPr lang="ru-RU" altLang="ru-RU" dirty="0">
                <a:cs typeface="Times New Roman" panose="02020603050405020304" pitchFamily="18" charset="0"/>
              </a:rPr>
              <a:t>.</a:t>
            </a:r>
          </a:p>
        </p:txBody>
      </p:sp>
      <p:pic>
        <p:nvPicPr>
          <p:cNvPr id="174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81200"/>
            <a:ext cx="42957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Text Box 4"/>
          <p:cNvSpPr txBox="1">
            <a:spLocks noChangeArrowheads="1"/>
          </p:cNvSpPr>
          <p:nvPr/>
        </p:nvSpPr>
        <p:spPr bwMode="auto">
          <a:xfrm>
            <a:off x="0" y="4038600"/>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t>Треугольники </a:t>
            </a:r>
            <a:r>
              <a:rPr lang="en-US" altLang="ru-RU" i="1" dirty="0"/>
              <a:t>ABC </a:t>
            </a:r>
            <a:r>
              <a:rPr lang="ru-RU" altLang="ru-RU" dirty="0"/>
              <a:t>и </a:t>
            </a:r>
            <a:r>
              <a:rPr lang="en-US" altLang="ru-RU" i="1" dirty="0"/>
              <a:t>CDA </a:t>
            </a:r>
            <a:r>
              <a:rPr lang="ru-RU" altLang="ru-RU" dirty="0"/>
              <a:t>равны по третьему признаку равенства треугольников (</a:t>
            </a:r>
            <a:r>
              <a:rPr lang="en-US" altLang="ru-RU" i="1" dirty="0"/>
              <a:t>AB = CD</a:t>
            </a:r>
            <a:r>
              <a:rPr lang="en-US" altLang="ru-RU" dirty="0"/>
              <a:t>,</a:t>
            </a:r>
            <a:r>
              <a:rPr lang="en-US" altLang="ru-RU" i="1" dirty="0"/>
              <a:t> BC = DA</a:t>
            </a:r>
            <a:r>
              <a:rPr lang="en-US" altLang="ru-RU" dirty="0"/>
              <a:t>, </a:t>
            </a:r>
            <a:r>
              <a:rPr lang="en-US" altLang="ru-RU" i="1" dirty="0"/>
              <a:t>AC </a:t>
            </a:r>
            <a:r>
              <a:rPr lang="ru-RU" altLang="ru-RU" dirty="0"/>
              <a:t>– общая. Следовательно, равны углы </a:t>
            </a:r>
            <a:r>
              <a:rPr lang="en-US" altLang="ru-RU" i="1" dirty="0"/>
              <a:t>BAC </a:t>
            </a:r>
            <a:r>
              <a:rPr lang="ru-RU" altLang="ru-RU" dirty="0"/>
              <a:t>и </a:t>
            </a:r>
            <a:r>
              <a:rPr lang="en-US" altLang="ru-RU" i="1" dirty="0"/>
              <a:t>ACD</a:t>
            </a:r>
            <a:r>
              <a:rPr lang="ru-RU" altLang="ru-RU" dirty="0"/>
              <a:t>, </a:t>
            </a:r>
            <a:r>
              <a:rPr lang="en-US" altLang="ru-RU" i="1" dirty="0"/>
              <a:t>ABC </a:t>
            </a:r>
            <a:r>
              <a:rPr lang="ru-RU" altLang="ru-RU" dirty="0"/>
              <a:t>и </a:t>
            </a:r>
            <a:r>
              <a:rPr lang="en-US" altLang="ru-RU" i="1" dirty="0"/>
              <a:t>CDA</a:t>
            </a:r>
            <a:r>
              <a:rPr lang="ru-RU" altLang="ru-RU" dirty="0"/>
              <a:t>. Из равенства последних углов следует равенство углов </a:t>
            </a:r>
            <a:r>
              <a:rPr lang="en-US" altLang="ru-RU" i="1" dirty="0"/>
              <a:t>ABE </a:t>
            </a:r>
            <a:r>
              <a:rPr lang="ru-RU" altLang="ru-RU" dirty="0"/>
              <a:t>и </a:t>
            </a:r>
            <a:r>
              <a:rPr lang="en-US" altLang="ru-RU" i="1" dirty="0"/>
              <a:t>CDF</a:t>
            </a:r>
            <a:r>
              <a:rPr lang="ru-RU" altLang="ru-RU" dirty="0"/>
              <a:t>. Треугольники </a:t>
            </a:r>
            <a:r>
              <a:rPr lang="en-US" altLang="ru-RU" i="1" dirty="0"/>
              <a:t>ABE </a:t>
            </a:r>
            <a:r>
              <a:rPr lang="ru-RU" altLang="ru-RU" dirty="0"/>
              <a:t>и </a:t>
            </a:r>
            <a:r>
              <a:rPr lang="en-US" altLang="ru-RU" i="1" dirty="0"/>
              <a:t>CDF </a:t>
            </a:r>
            <a:r>
              <a:rPr lang="ru-RU" altLang="ru-RU" dirty="0"/>
              <a:t>будут равны по второму признаку равенства треугольников (</a:t>
            </a:r>
            <a:r>
              <a:rPr lang="en-US" altLang="ru-RU" i="1" dirty="0"/>
              <a:t>AB = CD</a:t>
            </a:r>
            <a:r>
              <a:rPr lang="en-US" altLang="ru-RU" dirty="0"/>
              <a:t>, </a:t>
            </a:r>
            <a:r>
              <a:rPr lang="ru-RU" altLang="ru-RU" dirty="0"/>
              <a:t>угол</a:t>
            </a:r>
            <a:r>
              <a:rPr lang="en-US" altLang="ru-RU" dirty="0"/>
              <a:t> </a:t>
            </a:r>
            <a:r>
              <a:rPr lang="en-US" altLang="ru-RU" i="1" dirty="0"/>
              <a:t>BAE </a:t>
            </a:r>
            <a:r>
              <a:rPr lang="ru-RU" altLang="ru-RU" dirty="0"/>
              <a:t>равен углу</a:t>
            </a:r>
            <a:r>
              <a:rPr lang="en-US" altLang="ru-RU" i="1" dirty="0"/>
              <a:t> DCF</a:t>
            </a:r>
            <a:r>
              <a:rPr lang="en-US" altLang="ru-RU" dirty="0"/>
              <a:t>, </a:t>
            </a:r>
            <a:r>
              <a:rPr lang="ru-RU" altLang="ru-RU" dirty="0"/>
              <a:t>угол</a:t>
            </a:r>
            <a:r>
              <a:rPr lang="en-US" altLang="ru-RU" dirty="0"/>
              <a:t> </a:t>
            </a:r>
            <a:r>
              <a:rPr lang="ru-RU" altLang="ru-RU" dirty="0"/>
              <a:t> </a:t>
            </a:r>
            <a:r>
              <a:rPr lang="en-US" altLang="ru-RU" i="1" dirty="0"/>
              <a:t>ABE  </a:t>
            </a:r>
            <a:r>
              <a:rPr lang="ru-RU" altLang="ru-RU" dirty="0"/>
              <a:t>равен углу</a:t>
            </a:r>
            <a:r>
              <a:rPr lang="en-US" altLang="ru-RU" i="1" dirty="0"/>
              <a:t> CDF</a:t>
            </a:r>
            <a:r>
              <a:rPr lang="en-US" altLang="ru-RU" dirty="0"/>
              <a:t>).</a:t>
            </a:r>
            <a:endParaRPr lang="ru-RU" altLang="ru-RU" dirty="0"/>
          </a:p>
        </p:txBody>
      </p:sp>
    </p:spTree>
    <p:extLst>
      <p:ext uri="{BB962C8B-B14F-4D97-AF65-F5344CB8AC3E}">
        <p14:creationId xmlns:p14="http://schemas.microsoft.com/office/powerpoint/2010/main" val="3888646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wipe(up)">
                                      <p:cBhvr>
                                        <p:cTn id="7"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1027"/>
          <p:cNvSpPr txBox="1">
            <a:spLocks noChangeArrowheads="1"/>
          </p:cNvSpPr>
          <p:nvPr/>
        </p:nvSpPr>
        <p:spPr bwMode="auto">
          <a:xfrm>
            <a:off x="0" y="404664"/>
            <a:ext cx="903649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cs typeface="Times New Roman" panose="02020603050405020304" pitchFamily="18" charset="0"/>
              </a:rPr>
              <a:t>	</a:t>
            </a:r>
            <a:r>
              <a:rPr lang="ru-RU" altLang="ru-RU" dirty="0">
                <a:cs typeface="Times New Roman" panose="02020603050405020304" pitchFamily="18" charset="0"/>
              </a:rPr>
              <a:t>11. Докажите, что треугольники </a:t>
            </a:r>
            <a:r>
              <a:rPr lang="en-US" altLang="ru-RU" i="1" dirty="0">
                <a:cs typeface="Times New Roman" panose="02020603050405020304" pitchFamily="18" charset="0"/>
              </a:rPr>
              <a:t>ABC</a:t>
            </a:r>
            <a:r>
              <a:rPr lang="ru-RU" altLang="ru-RU" dirty="0">
                <a:cs typeface="Times New Roman" panose="02020603050405020304" pitchFamily="18" charset="0"/>
              </a:rPr>
              <a:t> и </a:t>
            </a:r>
            <a:r>
              <a:rPr lang="en-US" altLang="ru-RU" i="1" dirty="0">
                <a:cs typeface="Times New Roman" panose="02020603050405020304" pitchFamily="18" charset="0"/>
              </a:rPr>
              <a:t>A</a:t>
            </a:r>
            <a:r>
              <a:rPr lang="ru-RU" altLang="ru-RU" baseline="-30000" dirty="0">
                <a:cs typeface="Times New Roman" panose="02020603050405020304" pitchFamily="18" charset="0"/>
              </a:rPr>
              <a:t>1</a:t>
            </a:r>
            <a:r>
              <a:rPr lang="en-US" altLang="ru-RU" i="1" dirty="0">
                <a:cs typeface="Times New Roman" panose="02020603050405020304" pitchFamily="18" charset="0"/>
              </a:rPr>
              <a:t>B</a:t>
            </a:r>
            <a:r>
              <a:rPr lang="ru-RU" altLang="ru-RU" baseline="-30000" dirty="0">
                <a:cs typeface="Times New Roman" panose="02020603050405020304" pitchFamily="18" charset="0"/>
              </a:rPr>
              <a:t>1</a:t>
            </a:r>
            <a:r>
              <a:rPr lang="en-US" altLang="ru-RU" i="1" dirty="0">
                <a:cs typeface="Times New Roman" panose="02020603050405020304" pitchFamily="18" charset="0"/>
              </a:rPr>
              <a:t>C</a:t>
            </a:r>
            <a:r>
              <a:rPr lang="ru-RU" altLang="ru-RU" baseline="-30000" dirty="0">
                <a:cs typeface="Times New Roman" panose="02020603050405020304" pitchFamily="18" charset="0"/>
              </a:rPr>
              <a:t>1  </a:t>
            </a:r>
            <a:r>
              <a:rPr lang="ru-RU" altLang="ru-RU" dirty="0">
                <a:cs typeface="Times New Roman" panose="02020603050405020304" pitchFamily="18" charset="0"/>
              </a:rPr>
              <a:t>равны, если у них равны медианы </a:t>
            </a:r>
            <a:r>
              <a:rPr lang="en-US" altLang="ru-RU" i="1" dirty="0">
                <a:cs typeface="Times New Roman" panose="02020603050405020304" pitchFamily="18" charset="0"/>
              </a:rPr>
              <a:t>BM</a:t>
            </a:r>
            <a:r>
              <a:rPr lang="ru-RU" altLang="ru-RU" dirty="0">
                <a:cs typeface="Times New Roman" panose="02020603050405020304" pitchFamily="18" charset="0"/>
              </a:rPr>
              <a:t> , </a:t>
            </a:r>
            <a:r>
              <a:rPr lang="en-US" altLang="ru-RU" i="1" dirty="0">
                <a:cs typeface="Times New Roman" panose="02020603050405020304" pitchFamily="18" charset="0"/>
              </a:rPr>
              <a:t>B</a:t>
            </a:r>
            <a:r>
              <a:rPr lang="ru-RU" altLang="ru-RU" baseline="-30000" dirty="0">
                <a:cs typeface="Times New Roman" panose="02020603050405020304" pitchFamily="18" charset="0"/>
              </a:rPr>
              <a:t>1</a:t>
            </a:r>
            <a:r>
              <a:rPr lang="en-US" altLang="ru-RU" i="1" dirty="0">
                <a:cs typeface="Times New Roman" panose="02020603050405020304" pitchFamily="18" charset="0"/>
              </a:rPr>
              <a:t>M</a:t>
            </a:r>
            <a:r>
              <a:rPr lang="ru-RU" altLang="ru-RU" baseline="-30000" dirty="0">
                <a:cs typeface="Times New Roman" panose="02020603050405020304" pitchFamily="18" charset="0"/>
              </a:rPr>
              <a:t>1</a:t>
            </a:r>
            <a:r>
              <a:rPr lang="ru-RU" altLang="ru-RU" dirty="0">
                <a:cs typeface="Times New Roman" panose="02020603050405020304" pitchFamily="18" charset="0"/>
              </a:rPr>
              <a:t> и стороны </a:t>
            </a:r>
            <a:r>
              <a:rPr lang="en-US" altLang="ru-RU" i="1" dirty="0">
                <a:cs typeface="Times New Roman" panose="02020603050405020304" pitchFamily="18" charset="0"/>
              </a:rPr>
              <a:t>AB</a:t>
            </a:r>
            <a:r>
              <a:rPr lang="ru-RU" altLang="ru-RU" dirty="0">
                <a:cs typeface="Times New Roman" panose="02020603050405020304" pitchFamily="18" charset="0"/>
              </a:rPr>
              <a:t> и </a:t>
            </a:r>
            <a:r>
              <a:rPr lang="en-US" altLang="ru-RU" i="1" dirty="0">
                <a:cs typeface="Times New Roman" panose="02020603050405020304" pitchFamily="18" charset="0"/>
              </a:rPr>
              <a:t>A</a:t>
            </a:r>
            <a:r>
              <a:rPr lang="ru-RU" altLang="ru-RU" baseline="-30000" dirty="0">
                <a:cs typeface="Times New Roman" panose="02020603050405020304" pitchFamily="18" charset="0"/>
              </a:rPr>
              <a:t>1</a:t>
            </a:r>
            <a:r>
              <a:rPr lang="en-US" altLang="ru-RU" i="1" dirty="0">
                <a:cs typeface="Times New Roman" panose="02020603050405020304" pitchFamily="18" charset="0"/>
              </a:rPr>
              <a:t>B</a:t>
            </a:r>
            <a:r>
              <a:rPr lang="ru-RU" altLang="ru-RU" baseline="-30000" dirty="0">
                <a:cs typeface="Times New Roman" panose="02020603050405020304" pitchFamily="18" charset="0"/>
              </a:rPr>
              <a:t>1</a:t>
            </a:r>
            <a:r>
              <a:rPr lang="ru-RU" altLang="ru-RU" dirty="0">
                <a:cs typeface="Times New Roman" panose="02020603050405020304" pitchFamily="18" charset="0"/>
              </a:rPr>
              <a:t>, </a:t>
            </a:r>
            <a:r>
              <a:rPr lang="en-US" altLang="ru-RU" i="1" dirty="0">
                <a:cs typeface="Times New Roman" panose="02020603050405020304" pitchFamily="18" charset="0"/>
              </a:rPr>
              <a:t>AC</a:t>
            </a:r>
            <a:r>
              <a:rPr lang="ru-RU" altLang="ru-RU" dirty="0">
                <a:cs typeface="Times New Roman" panose="02020603050405020304" pitchFamily="18" charset="0"/>
              </a:rPr>
              <a:t> и </a:t>
            </a:r>
            <a:r>
              <a:rPr lang="en-US" altLang="ru-RU" i="1" dirty="0">
                <a:cs typeface="Times New Roman" panose="02020603050405020304" pitchFamily="18" charset="0"/>
              </a:rPr>
              <a:t>A</a:t>
            </a:r>
            <a:r>
              <a:rPr lang="ru-RU" altLang="ru-RU" baseline="-30000" dirty="0">
                <a:cs typeface="Times New Roman" panose="02020603050405020304" pitchFamily="18" charset="0"/>
              </a:rPr>
              <a:t>1</a:t>
            </a:r>
            <a:r>
              <a:rPr lang="en-US" altLang="ru-RU" i="1" dirty="0">
                <a:cs typeface="Times New Roman" panose="02020603050405020304" pitchFamily="18" charset="0"/>
              </a:rPr>
              <a:t>C</a:t>
            </a:r>
            <a:r>
              <a:rPr lang="ru-RU" altLang="ru-RU" baseline="-30000" dirty="0">
                <a:cs typeface="Times New Roman" panose="02020603050405020304" pitchFamily="18" charset="0"/>
              </a:rPr>
              <a:t>1</a:t>
            </a:r>
            <a:r>
              <a:rPr lang="ru-RU" altLang="ru-RU" dirty="0">
                <a:cs typeface="Times New Roman" panose="02020603050405020304" pitchFamily="18" charset="0"/>
              </a:rPr>
              <a:t>.</a:t>
            </a:r>
          </a:p>
        </p:txBody>
      </p:sp>
      <p:sp>
        <p:nvSpPr>
          <p:cNvPr id="67590" name="Text Box 1030"/>
          <p:cNvSpPr txBox="1">
            <a:spLocks noChangeArrowheads="1"/>
          </p:cNvSpPr>
          <p:nvPr/>
        </p:nvSpPr>
        <p:spPr bwMode="auto">
          <a:xfrm>
            <a:off x="0" y="44958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t>Треугольники </a:t>
            </a:r>
            <a:r>
              <a:rPr lang="en-US" altLang="ru-RU" i="1" dirty="0"/>
              <a:t>ABM </a:t>
            </a:r>
            <a:r>
              <a:rPr lang="ru-RU" altLang="ru-RU" dirty="0"/>
              <a:t>и </a:t>
            </a:r>
            <a:r>
              <a:rPr lang="en-US" altLang="ru-RU" i="1" dirty="0"/>
              <a:t>A</a:t>
            </a:r>
            <a:r>
              <a:rPr lang="en-US" altLang="ru-RU" baseline="-25000" dirty="0"/>
              <a:t>1</a:t>
            </a:r>
            <a:r>
              <a:rPr lang="en-US" altLang="ru-RU" i="1" dirty="0"/>
              <a:t>B</a:t>
            </a:r>
            <a:r>
              <a:rPr lang="en-US" altLang="ru-RU" baseline="-25000" dirty="0"/>
              <a:t>1</a:t>
            </a:r>
            <a:r>
              <a:rPr lang="en-US" altLang="ru-RU" i="1" dirty="0"/>
              <a:t>M</a:t>
            </a:r>
            <a:r>
              <a:rPr lang="en-US" altLang="ru-RU" baseline="-25000" dirty="0"/>
              <a:t>1</a:t>
            </a:r>
            <a:r>
              <a:rPr lang="en-US" altLang="ru-RU" i="1" dirty="0"/>
              <a:t> </a:t>
            </a:r>
            <a:r>
              <a:rPr lang="ru-RU" altLang="ru-RU" dirty="0"/>
              <a:t>равны по третьему признаку равенства треугольников. Следовательно, равны углы </a:t>
            </a:r>
            <a:r>
              <a:rPr lang="en-US" altLang="ru-RU" i="1" dirty="0"/>
              <a:t>BAC </a:t>
            </a:r>
            <a:r>
              <a:rPr lang="ru-RU" altLang="ru-RU" dirty="0"/>
              <a:t>и </a:t>
            </a:r>
            <a:r>
              <a:rPr lang="en-US" altLang="ru-RU" i="1" dirty="0"/>
              <a:t>B</a:t>
            </a:r>
            <a:r>
              <a:rPr lang="en-US" altLang="ru-RU" baseline="-25000" dirty="0"/>
              <a:t>1</a:t>
            </a:r>
            <a:r>
              <a:rPr lang="en-US" altLang="ru-RU" i="1" dirty="0"/>
              <a:t>A</a:t>
            </a:r>
            <a:r>
              <a:rPr lang="en-US" altLang="ru-RU" baseline="-25000" dirty="0"/>
              <a:t>1</a:t>
            </a:r>
            <a:r>
              <a:rPr lang="en-US" altLang="ru-RU" i="1" dirty="0"/>
              <a:t>C</a:t>
            </a:r>
            <a:r>
              <a:rPr lang="en-US" altLang="ru-RU" baseline="-25000" dirty="0"/>
              <a:t>1</a:t>
            </a:r>
            <a:r>
              <a:rPr lang="ru-RU" altLang="ru-RU" dirty="0"/>
              <a:t>. Треугольники </a:t>
            </a:r>
            <a:r>
              <a:rPr lang="en-US" altLang="ru-RU" i="1" dirty="0"/>
              <a:t>ABC </a:t>
            </a:r>
            <a:r>
              <a:rPr lang="ru-RU" altLang="ru-RU" dirty="0"/>
              <a:t>и </a:t>
            </a:r>
            <a:r>
              <a:rPr lang="en-US" altLang="ru-RU" i="1" dirty="0"/>
              <a:t>A</a:t>
            </a:r>
            <a:r>
              <a:rPr lang="en-US" altLang="ru-RU" baseline="-25000" dirty="0"/>
              <a:t>1</a:t>
            </a:r>
            <a:r>
              <a:rPr lang="en-US" altLang="ru-RU" i="1" dirty="0"/>
              <a:t>B</a:t>
            </a:r>
            <a:r>
              <a:rPr lang="en-US" altLang="ru-RU" baseline="-25000" dirty="0"/>
              <a:t>1</a:t>
            </a:r>
            <a:r>
              <a:rPr lang="en-US" altLang="ru-RU" i="1" dirty="0"/>
              <a:t>C</a:t>
            </a:r>
            <a:r>
              <a:rPr lang="en-US" altLang="ru-RU" baseline="-25000" dirty="0"/>
              <a:t>1</a:t>
            </a:r>
            <a:r>
              <a:rPr lang="en-US" altLang="ru-RU" i="1" dirty="0"/>
              <a:t> </a:t>
            </a:r>
            <a:r>
              <a:rPr lang="ru-RU" altLang="ru-RU" dirty="0"/>
              <a:t>будут равны по первому признаку равенства треугольников.</a:t>
            </a:r>
            <a:endParaRPr lang="ru-RU" altLang="ru-RU" i="1" dirty="0"/>
          </a:p>
        </p:txBody>
      </p:sp>
      <p:pic>
        <p:nvPicPr>
          <p:cNvPr id="18437" name="Picture 1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700808"/>
            <a:ext cx="6895666" cy="2543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516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wipe(up)">
                                      <p:cBhvr>
                                        <p:cTn id="7" dur="5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0" y="464820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Доказательство. </a:t>
            </a:r>
            <a:r>
              <a:rPr lang="ru-RU" altLang="ru-RU" dirty="0"/>
              <a:t>Треугольник </a:t>
            </a:r>
            <a:r>
              <a:rPr lang="en-US" altLang="ru-RU" i="1" dirty="0"/>
              <a:t>OCE </a:t>
            </a:r>
            <a:r>
              <a:rPr lang="ru-RU" altLang="ru-RU" dirty="0"/>
              <a:t>равнобедренный (</a:t>
            </a:r>
            <a:r>
              <a:rPr lang="en-US" altLang="ru-RU" i="1" dirty="0"/>
              <a:t>OC = OE</a:t>
            </a:r>
            <a:r>
              <a:rPr lang="en-US" altLang="ru-RU" dirty="0"/>
              <a:t>). </a:t>
            </a:r>
            <a:r>
              <a:rPr lang="ru-RU" altLang="ru-RU" dirty="0"/>
              <a:t>Треугольники </a:t>
            </a:r>
            <a:r>
              <a:rPr lang="en-US" altLang="ru-RU" i="1" dirty="0"/>
              <a:t>OCD </a:t>
            </a:r>
            <a:r>
              <a:rPr lang="ru-RU" altLang="ru-RU" dirty="0"/>
              <a:t>и </a:t>
            </a:r>
            <a:r>
              <a:rPr lang="en-US" altLang="ru-RU" i="1" dirty="0"/>
              <a:t>OED </a:t>
            </a:r>
            <a:r>
              <a:rPr lang="ru-RU" altLang="ru-RU" dirty="0"/>
              <a:t>равны по третьему признаку равенства треугольников. Следовательно, равны углы 3</a:t>
            </a:r>
            <a:r>
              <a:rPr lang="en-US" altLang="ru-RU" i="1" dirty="0"/>
              <a:t> </a:t>
            </a:r>
            <a:r>
              <a:rPr lang="ru-RU" altLang="ru-RU" dirty="0"/>
              <a:t>и 4.</a:t>
            </a:r>
            <a:endParaRPr lang="ru-RU" altLang="ru-RU" i="1" dirty="0"/>
          </a:p>
        </p:txBody>
      </p:sp>
      <p:pic>
        <p:nvPicPr>
          <p:cNvPr id="1946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905000"/>
            <a:ext cx="3013075" cy="261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3"/>
          <p:cNvSpPr txBox="1">
            <a:spLocks noChangeArrowheads="1"/>
          </p:cNvSpPr>
          <p:nvPr/>
        </p:nvSpPr>
        <p:spPr bwMode="auto">
          <a:xfrm>
            <a:off x="0" y="6858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3200" dirty="0">
                <a:cs typeface="Times New Roman" panose="02020603050405020304" pitchFamily="18" charset="0"/>
              </a:rPr>
              <a:t>	</a:t>
            </a:r>
            <a:r>
              <a:rPr lang="ru-RU" altLang="ru-RU" dirty="0">
                <a:cs typeface="Times New Roman" panose="02020603050405020304" pitchFamily="18" charset="0"/>
              </a:rPr>
              <a:t>12. На рисунке </a:t>
            </a:r>
            <a:r>
              <a:rPr lang="en-US" altLang="ru-RU" i="1" dirty="0">
                <a:cs typeface="Times New Roman" panose="02020603050405020304" pitchFamily="18" charset="0"/>
              </a:rPr>
              <a:t>CD</a:t>
            </a:r>
            <a:r>
              <a:rPr lang="ru-RU" altLang="ru-RU" i="1" dirty="0"/>
              <a:t> </a:t>
            </a:r>
            <a:r>
              <a:rPr lang="ru-RU" altLang="ru-RU" i="1" dirty="0">
                <a:cs typeface="Times New Roman" panose="02020603050405020304" pitchFamily="18" charset="0"/>
              </a:rPr>
              <a:t>=</a:t>
            </a:r>
            <a:r>
              <a:rPr lang="ru-RU" altLang="ru-RU" i="1" dirty="0"/>
              <a:t> </a:t>
            </a:r>
            <a:r>
              <a:rPr lang="en-US" altLang="ru-RU" i="1" dirty="0">
                <a:cs typeface="Times New Roman" panose="02020603050405020304" pitchFamily="18" charset="0"/>
              </a:rPr>
              <a:t>ED</a:t>
            </a:r>
            <a:r>
              <a:rPr lang="ru-RU" altLang="ru-RU" dirty="0">
                <a:cs typeface="Times New Roman" panose="02020603050405020304" pitchFamily="18" charset="0"/>
              </a:rPr>
              <a:t>, </a:t>
            </a:r>
            <a:r>
              <a:rPr lang="ru-RU" altLang="ru-RU" dirty="0"/>
              <a:t>угол </a:t>
            </a:r>
            <a:r>
              <a:rPr lang="ru-RU" altLang="ru-RU" dirty="0">
                <a:cs typeface="Times New Roman" panose="02020603050405020304" pitchFamily="18" charset="0"/>
              </a:rPr>
              <a:t>1</a:t>
            </a:r>
            <a:r>
              <a:rPr lang="ru-RU" altLang="ru-RU" dirty="0"/>
              <a:t> равен углу </a:t>
            </a:r>
            <a:r>
              <a:rPr lang="ru-RU" altLang="ru-RU" dirty="0">
                <a:cs typeface="Times New Roman" panose="02020603050405020304" pitchFamily="18" charset="0"/>
              </a:rPr>
              <a:t>2. Докажите, что </a:t>
            </a:r>
            <a:r>
              <a:rPr lang="ru-RU" altLang="ru-RU" dirty="0"/>
              <a:t>угол </a:t>
            </a:r>
            <a:r>
              <a:rPr lang="ru-RU" altLang="ru-RU" dirty="0">
                <a:cs typeface="Times New Roman" panose="02020603050405020304" pitchFamily="18" charset="0"/>
              </a:rPr>
              <a:t>3</a:t>
            </a:r>
            <a:r>
              <a:rPr lang="ru-RU" altLang="ru-RU" dirty="0"/>
              <a:t> равен углу </a:t>
            </a:r>
            <a:r>
              <a:rPr lang="ru-RU" altLang="ru-RU" dirty="0">
                <a:cs typeface="Times New Roman" panose="02020603050405020304" pitchFamily="18" charset="0"/>
              </a:rPr>
              <a:t>4.</a:t>
            </a:r>
          </a:p>
        </p:txBody>
      </p:sp>
    </p:spTree>
    <p:extLst>
      <p:ext uri="{BB962C8B-B14F-4D97-AF65-F5344CB8AC3E}">
        <p14:creationId xmlns:p14="http://schemas.microsoft.com/office/powerpoint/2010/main" val="1445945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wipe(up)">
                                      <p:cBhvr>
                                        <p:cTn id="7"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txBox="1">
            <a:spLocks/>
          </p:cNvSpPr>
          <p:nvPr/>
        </p:nvSpPr>
        <p:spPr bwMode="auto">
          <a:xfrm>
            <a:off x="8642176" y="6581056"/>
            <a:ext cx="501824" cy="2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E1DA6B-3281-4421-9C24-6F83840074F0}" type="slidenum">
              <a:rPr kumimoji="0" lang="ru-RU"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ru-RU"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23" name="Text Box 23">
            <a:extLst>
              <a:ext uri="{FF2B5EF4-FFF2-40B4-BE49-F238E27FC236}">
                <a16:creationId xmlns:a16="http://schemas.microsoft.com/office/drawing/2014/main" id="{835F8B50-5A47-0532-FBDA-DB6ABEFDBFEA}"/>
              </a:ext>
            </a:extLst>
          </p:cNvPr>
          <p:cNvSpPr txBox="1">
            <a:spLocks noChangeArrowheads="1"/>
          </p:cNvSpPr>
          <p:nvPr/>
        </p:nvSpPr>
        <p:spPr bwMode="auto">
          <a:xfrm>
            <a:off x="-35290" y="50119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Учебник Узбекистана 2018 г. </a:t>
            </a:r>
          </a:p>
        </p:txBody>
      </p:sp>
      <p:pic>
        <p:nvPicPr>
          <p:cNvPr id="4" name="Рисунок 3">
            <a:extLst>
              <a:ext uri="{FF2B5EF4-FFF2-40B4-BE49-F238E27FC236}">
                <a16:creationId xmlns:a16="http://schemas.microsoft.com/office/drawing/2014/main" id="{C415D66F-9EE9-1F2D-C977-C4901E382B31}"/>
              </a:ext>
            </a:extLst>
          </p:cNvPr>
          <p:cNvPicPr>
            <a:picLocks noChangeAspect="1"/>
          </p:cNvPicPr>
          <p:nvPr/>
        </p:nvPicPr>
        <p:blipFill>
          <a:blip r:embed="rId3"/>
          <a:stretch>
            <a:fillRect/>
          </a:stretch>
        </p:blipFill>
        <p:spPr>
          <a:xfrm>
            <a:off x="1533670" y="4159015"/>
            <a:ext cx="6076660" cy="2434721"/>
          </a:xfrm>
          <a:prstGeom prst="rect">
            <a:avLst/>
          </a:prstGeom>
        </p:spPr>
      </p:pic>
      <p:pic>
        <p:nvPicPr>
          <p:cNvPr id="8" name="Рисунок 7">
            <a:extLst>
              <a:ext uri="{FF2B5EF4-FFF2-40B4-BE49-F238E27FC236}">
                <a16:creationId xmlns:a16="http://schemas.microsoft.com/office/drawing/2014/main" id="{B3C8BD50-1EAA-ECDC-F184-84A179ADF908}"/>
              </a:ext>
            </a:extLst>
          </p:cNvPr>
          <p:cNvPicPr>
            <a:picLocks noChangeAspect="1"/>
          </p:cNvPicPr>
          <p:nvPr/>
        </p:nvPicPr>
        <p:blipFill>
          <a:blip r:embed="rId4"/>
          <a:stretch>
            <a:fillRect/>
          </a:stretch>
        </p:blipFill>
        <p:spPr>
          <a:xfrm>
            <a:off x="1312514" y="1109482"/>
            <a:ext cx="6518971" cy="2270088"/>
          </a:xfrm>
          <a:prstGeom prst="rect">
            <a:avLst/>
          </a:prstGeom>
        </p:spPr>
      </p:pic>
      <p:sp>
        <p:nvSpPr>
          <p:cNvPr id="9" name="Text Box 23">
            <a:extLst>
              <a:ext uri="{FF2B5EF4-FFF2-40B4-BE49-F238E27FC236}">
                <a16:creationId xmlns:a16="http://schemas.microsoft.com/office/drawing/2014/main" id="{014A8F35-7F94-E3E1-49F8-4602184703F1}"/>
              </a:ext>
            </a:extLst>
          </p:cNvPr>
          <p:cNvSpPr txBox="1">
            <a:spLocks noChangeArrowheads="1"/>
          </p:cNvSpPr>
          <p:nvPr/>
        </p:nvSpPr>
        <p:spPr bwMode="auto">
          <a:xfrm>
            <a:off x="-35290" y="3682894"/>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Наш учебник 2003 г.</a:t>
            </a:r>
          </a:p>
        </p:txBody>
      </p:sp>
      <p:sp>
        <p:nvSpPr>
          <p:cNvPr id="3" name="Text Box 23">
            <a:extLst>
              <a:ext uri="{FF2B5EF4-FFF2-40B4-BE49-F238E27FC236}">
                <a16:creationId xmlns:a16="http://schemas.microsoft.com/office/drawing/2014/main" id="{42802602-7472-0E00-5FA3-15AA8820353B}"/>
              </a:ext>
            </a:extLst>
          </p:cNvPr>
          <p:cNvSpPr txBox="1">
            <a:spLocks noChangeArrowheads="1"/>
          </p:cNvSpPr>
          <p:nvPr/>
        </p:nvSpPr>
        <p:spPr bwMode="auto">
          <a:xfrm>
            <a:off x="0" y="16466"/>
            <a:ext cx="90734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Рисунки, похожие на рисунки из наших учебников 11 класса</a:t>
            </a:r>
          </a:p>
        </p:txBody>
      </p:sp>
    </p:spTree>
    <p:extLst>
      <p:ext uri="{BB962C8B-B14F-4D97-AF65-F5344CB8AC3E}">
        <p14:creationId xmlns:p14="http://schemas.microsoft.com/office/powerpoint/2010/main" val="31519510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0"/>
            <a:ext cx="9144000" cy="457200"/>
          </a:xfrm>
        </p:spPr>
        <p:txBody>
          <a:bodyPr/>
          <a:lstStyle/>
          <a:p>
            <a:pPr eaLnBrk="1" hangingPunct="1"/>
            <a:r>
              <a:rPr lang="ru-RU" altLang="ru-RU" sz="2400" dirty="0">
                <a:solidFill>
                  <a:srgbClr val="FF0000"/>
                </a:solidFill>
              </a:rPr>
              <a:t>18. Соотношения между углами и сторонами треугольника</a:t>
            </a:r>
          </a:p>
        </p:txBody>
      </p:sp>
      <p:sp>
        <p:nvSpPr>
          <p:cNvPr id="2051" name="Text Box 4"/>
          <p:cNvSpPr txBox="1">
            <a:spLocks noChangeArrowheads="1"/>
          </p:cNvSpPr>
          <p:nvPr/>
        </p:nvSpPr>
        <p:spPr bwMode="auto">
          <a:xfrm>
            <a:off x="0" y="46444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0000"/>
                </a:solidFill>
              </a:rPr>
              <a:t>	Теорема. </a:t>
            </a:r>
            <a:r>
              <a:rPr lang="ru-RU" altLang="ru-RU" dirty="0"/>
              <a:t>Внешний угол произвольного треугольника</a:t>
            </a:r>
            <a:r>
              <a:rPr lang="en-US" altLang="ru-RU" dirty="0"/>
              <a:t> </a:t>
            </a:r>
            <a:r>
              <a:rPr lang="ru-RU" altLang="ru-RU" dirty="0"/>
              <a:t>больше каждого внутреннего, не смежного с ним.</a:t>
            </a:r>
            <a:endParaRPr lang="ru-RU" altLang="ru-RU" dirty="0">
              <a:cs typeface="Times New Roman" panose="02020603050405020304" pitchFamily="18" charset="0"/>
            </a:endParaRPr>
          </a:p>
        </p:txBody>
      </p:sp>
      <p:pic>
        <p:nvPicPr>
          <p:cNvPr id="2052"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2809875"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333" name="Group 37"/>
          <p:cNvGrpSpPr>
            <a:grpSpLocks/>
          </p:cNvGrpSpPr>
          <p:nvPr/>
        </p:nvGrpSpPr>
        <p:grpSpPr bwMode="auto">
          <a:xfrm>
            <a:off x="0" y="1295400"/>
            <a:ext cx="9144000" cy="5600700"/>
            <a:chOff x="0" y="816"/>
            <a:chExt cx="5760" cy="3528"/>
          </a:xfrm>
        </p:grpSpPr>
        <p:pic>
          <p:nvPicPr>
            <p:cNvPr id="205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816"/>
              <a:ext cx="1770" cy="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55" name="Text Box 24"/>
                <p:cNvSpPr txBox="1">
                  <a:spLocks noChangeArrowheads="1"/>
                </p:cNvSpPr>
                <p:nvPr/>
              </p:nvSpPr>
              <p:spPr bwMode="auto">
                <a:xfrm>
                  <a:off x="0" y="2192"/>
                  <a:ext cx="5760" cy="215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cs typeface="Times New Roman" panose="02020603050405020304" pitchFamily="18" charset="0"/>
                    </a:rPr>
                    <a:t>	</a:t>
                  </a:r>
                  <a:r>
                    <a:rPr lang="ru-RU" altLang="ru-RU" dirty="0">
                      <a:solidFill>
                        <a:srgbClr val="FF0000"/>
                      </a:solidFill>
                      <a:cs typeface="Times New Roman" panose="02020603050405020304" pitchFamily="18" charset="0"/>
                    </a:rPr>
                    <a:t>Доказательство.</a:t>
                  </a:r>
                  <a:r>
                    <a:rPr lang="ru-RU" altLang="ru-RU" dirty="0">
                      <a:solidFill>
                        <a:schemeClr val="accent1"/>
                      </a:solidFill>
                      <a:cs typeface="Times New Roman" panose="02020603050405020304" pitchFamily="18" charset="0"/>
                    </a:rPr>
                    <a:t> </a:t>
                  </a:r>
                  <a:r>
                    <a:rPr lang="ru-RU" altLang="ru-RU" dirty="0">
                      <a:cs typeface="Times New Roman" panose="02020603050405020304" pitchFamily="18" charset="0"/>
                    </a:rPr>
                    <a:t>Пусть </a:t>
                  </a:r>
                  <a:r>
                    <a:rPr lang="ru-RU" altLang="ru-RU" i="1" dirty="0">
                      <a:cs typeface="Times New Roman" panose="02020603050405020304" pitchFamily="18" charset="0"/>
                    </a:rPr>
                    <a:t>АВС</a:t>
                  </a:r>
                  <a:r>
                    <a:rPr lang="ru-RU" altLang="ru-RU" dirty="0">
                      <a:cs typeface="Times New Roman" panose="02020603050405020304" pitchFamily="18" charset="0"/>
                    </a:rPr>
                    <a:t> – произвольный треугольник. Рассмотрим, например, внешний угол </a:t>
                  </a:r>
                  <a:r>
                    <a:rPr lang="ru-RU" altLang="ru-RU" i="1" dirty="0">
                      <a:cs typeface="Times New Roman" panose="02020603050405020304" pitchFamily="18" charset="0"/>
                    </a:rPr>
                    <a:t>ВСD</a:t>
                  </a:r>
                  <a:r>
                    <a:rPr lang="ru-RU" altLang="ru-RU" dirty="0">
                      <a:cs typeface="Times New Roman" panose="02020603050405020304" pitchFamily="18" charset="0"/>
                    </a:rPr>
                    <a:t> и докажем, что он больше внутреннего угла </a:t>
                  </a:r>
                  <a:r>
                    <a:rPr lang="ru-RU" altLang="ru-RU" i="1" dirty="0">
                      <a:cs typeface="Times New Roman" panose="02020603050405020304" pitchFamily="18" charset="0"/>
                    </a:rPr>
                    <a:t>АВС</a:t>
                  </a:r>
                  <a:r>
                    <a:rPr lang="ru-RU" altLang="ru-RU" dirty="0">
                      <a:cs typeface="Times New Roman" panose="02020603050405020304" pitchFamily="18" charset="0"/>
                    </a:rPr>
                    <a:t>. Для этого через вершину </a:t>
                  </a:r>
                  <a:r>
                    <a:rPr lang="ru-RU" altLang="ru-RU" i="1" dirty="0">
                      <a:cs typeface="Times New Roman" panose="02020603050405020304" pitchFamily="18" charset="0"/>
                    </a:rPr>
                    <a:t>А </a:t>
                  </a:r>
                  <a:r>
                    <a:rPr lang="ru-RU" altLang="ru-RU" dirty="0">
                      <a:cs typeface="Times New Roman" panose="02020603050405020304" pitchFamily="18" charset="0"/>
                    </a:rPr>
                    <a:t>и середину </a:t>
                  </a:r>
                  <a:r>
                    <a:rPr lang="ru-RU" altLang="ru-RU" i="1" dirty="0">
                      <a:cs typeface="Times New Roman" panose="02020603050405020304" pitchFamily="18" charset="0"/>
                    </a:rPr>
                    <a:t>Е</a:t>
                  </a:r>
                  <a:r>
                    <a:rPr lang="ru-RU" altLang="ru-RU" dirty="0">
                      <a:cs typeface="Times New Roman" panose="02020603050405020304" pitchFamily="18" charset="0"/>
                    </a:rPr>
                    <a:t> стороны </a:t>
                  </a:r>
                  <a:r>
                    <a:rPr lang="ru-RU" altLang="ru-RU" i="1" dirty="0">
                      <a:cs typeface="Times New Roman" panose="02020603050405020304" pitchFamily="18" charset="0"/>
                    </a:rPr>
                    <a:t>ВС</a:t>
                  </a:r>
                  <a:r>
                    <a:rPr lang="ru-RU" altLang="ru-RU" dirty="0">
                      <a:cs typeface="Times New Roman" panose="02020603050405020304" pitchFamily="18" charset="0"/>
                    </a:rPr>
                    <a:t> проведем прямую и отложим на ней отрезок </a:t>
                  </a:r>
                  <a:r>
                    <a:rPr lang="ru-RU" altLang="ru-RU" i="1" dirty="0">
                      <a:cs typeface="Times New Roman" panose="02020603050405020304" pitchFamily="18" charset="0"/>
                    </a:rPr>
                    <a:t>EF</a:t>
                  </a:r>
                  <a:r>
                    <a:rPr lang="ru-RU" altLang="ru-RU" dirty="0">
                      <a:cs typeface="Times New Roman" panose="02020603050405020304" pitchFamily="18" charset="0"/>
                    </a:rPr>
                    <a:t>, равный </a:t>
                  </a:r>
                  <a:r>
                    <a:rPr lang="ru-RU" altLang="ru-RU" i="1" dirty="0">
                      <a:cs typeface="Times New Roman" panose="02020603050405020304" pitchFamily="18" charset="0"/>
                    </a:rPr>
                    <a:t>АЕ</a:t>
                  </a:r>
                  <a:r>
                    <a:rPr lang="ru-RU" altLang="ru-RU" dirty="0">
                      <a:cs typeface="Times New Roman" panose="02020603050405020304" pitchFamily="18" charset="0"/>
                    </a:rPr>
                    <a:t>. Треугольники </a:t>
                  </a:r>
                  <a:r>
                    <a:rPr lang="ru-RU" altLang="ru-RU" i="1" dirty="0">
                      <a:cs typeface="Times New Roman" panose="02020603050405020304" pitchFamily="18" charset="0"/>
                    </a:rPr>
                    <a:t>АВЕ</a:t>
                  </a:r>
                  <a:r>
                    <a:rPr lang="ru-RU" altLang="ru-RU" dirty="0">
                      <a:cs typeface="Times New Roman" panose="02020603050405020304" pitchFamily="18" charset="0"/>
                    </a:rPr>
                    <a:t> и </a:t>
                  </a:r>
                  <a:r>
                    <a:rPr lang="ru-RU" altLang="ru-RU" i="1" dirty="0">
                      <a:cs typeface="Times New Roman" panose="02020603050405020304" pitchFamily="18" charset="0"/>
                    </a:rPr>
                    <a:t>FCЕ</a:t>
                  </a:r>
                  <a:r>
                    <a:rPr lang="ru-RU" altLang="ru-RU" dirty="0">
                      <a:cs typeface="Times New Roman" panose="02020603050405020304" pitchFamily="18" charset="0"/>
                    </a:rPr>
                    <a:t> равны по первому признаку равенства треугольников (</a:t>
                  </a:r>
                  <a:r>
                    <a:rPr lang="ru-RU" altLang="ru-RU" i="1" dirty="0">
                      <a:cs typeface="Times New Roman" panose="02020603050405020304" pitchFamily="18" charset="0"/>
                    </a:rPr>
                    <a:t>ВЕ = СE</a:t>
                  </a:r>
                  <a:r>
                    <a:rPr lang="ru-RU" altLang="ru-RU" dirty="0">
                      <a:cs typeface="Times New Roman" panose="02020603050405020304" pitchFamily="18" charset="0"/>
                    </a:rPr>
                    <a:t>,</a:t>
                  </a:r>
                  <a:r>
                    <a:rPr lang="ru-RU" altLang="ru-RU" i="1" dirty="0">
                      <a:cs typeface="Times New Roman" panose="02020603050405020304" pitchFamily="18" charset="0"/>
                    </a:rPr>
                    <a:t> AE = FE</a:t>
                  </a:r>
                  <a:r>
                    <a:rPr lang="ru-RU" altLang="ru-RU" dirty="0">
                      <a:cs typeface="Times New Roman" panose="02020603050405020304" pitchFamily="18" charset="0"/>
                    </a:rPr>
                    <a:t>,</a:t>
                  </a:r>
                  <a:r>
                    <a:rPr lang="ru-RU" altLang="ru-RU" i="1" dirty="0">
                      <a:cs typeface="Times New Roman" panose="02020603050405020304" pitchFamily="18" charset="0"/>
                    </a:rPr>
                    <a: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AEB =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ru-RU" altLang="ru-RU" i="1" dirty="0">
                      <a:cs typeface="Times New Roman" panose="02020603050405020304" pitchFamily="18" charset="0"/>
                    </a:rPr>
                    <a:t>FEC</a:t>
                  </a:r>
                  <a:r>
                    <a:rPr lang="ru-RU" altLang="ru-RU" dirty="0">
                      <a:cs typeface="Times New Roman" panose="02020603050405020304" pitchFamily="18" charset="0"/>
                    </a:rPr>
                    <a:t>). Следовательно,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ABC =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BCF</a:t>
                  </a:r>
                  <a:r>
                    <a:rPr lang="ru-RU" altLang="ru-RU" dirty="0">
                      <a:cs typeface="Times New Roman" panose="02020603050405020304" pitchFamily="18" charset="0"/>
                    </a:rPr>
                    <a:t>. Но вершина </a:t>
                  </a:r>
                  <a:r>
                    <a:rPr lang="ru-RU" altLang="ru-RU" i="1" dirty="0">
                      <a:cs typeface="Times New Roman" panose="02020603050405020304" pitchFamily="18" charset="0"/>
                    </a:rPr>
                    <a:t>F</a:t>
                  </a:r>
                  <a:r>
                    <a:rPr lang="ru-RU" altLang="ru-RU" dirty="0">
                      <a:cs typeface="Times New Roman" panose="02020603050405020304" pitchFamily="18" charset="0"/>
                    </a:rPr>
                    <a:t> лежит внутри угла </a:t>
                  </a:r>
                  <a:r>
                    <a:rPr lang="ru-RU" altLang="ru-RU" i="1" dirty="0">
                      <a:cs typeface="Times New Roman" panose="02020603050405020304" pitchFamily="18" charset="0"/>
                    </a:rPr>
                    <a:t>BCD</a:t>
                  </a:r>
                  <a:r>
                    <a:rPr lang="ru-RU" altLang="ru-RU" dirty="0">
                      <a:cs typeface="Times New Roman" panose="02020603050405020304" pitchFamily="18" charset="0"/>
                    </a:rPr>
                    <a:t>. Поэтому угол </a:t>
                  </a:r>
                  <a:r>
                    <a:rPr lang="ru-RU" altLang="ru-RU" i="1" dirty="0">
                      <a:cs typeface="Times New Roman" panose="02020603050405020304" pitchFamily="18" charset="0"/>
                    </a:rPr>
                    <a:t>BCF</a:t>
                  </a:r>
                  <a:r>
                    <a:rPr lang="ru-RU" altLang="ru-RU" dirty="0">
                      <a:cs typeface="Times New Roman" panose="02020603050405020304" pitchFamily="18" charset="0"/>
                    </a:rPr>
                    <a:t> составляет только часть угла </a:t>
                  </a:r>
                  <a:r>
                    <a:rPr lang="ru-RU" altLang="ru-RU" i="1" dirty="0">
                      <a:cs typeface="Times New Roman" panose="02020603050405020304" pitchFamily="18" charset="0"/>
                    </a:rPr>
                    <a:t>BCD</a:t>
                  </a:r>
                  <a:r>
                    <a:rPr lang="ru-RU" altLang="ru-RU" dirty="0">
                      <a:cs typeface="Times New Roman" panose="02020603050405020304" pitchFamily="18" charset="0"/>
                    </a:rPr>
                    <a:t>. Значит,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BCD &gt;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ABC</a:t>
                  </a:r>
                  <a:r>
                    <a:rPr lang="ru-RU" altLang="ru-RU" dirty="0">
                      <a:cs typeface="Times New Roman" panose="02020603050405020304" pitchFamily="18" charset="0"/>
                    </a:rPr>
                    <a:t>.</a:t>
                  </a:r>
                  <a:r>
                    <a:rPr lang="ru-RU" altLang="ru-RU" dirty="0">
                      <a:solidFill>
                        <a:schemeClr val="accent1"/>
                      </a:solidFill>
                      <a:cs typeface="Times New Roman" panose="02020603050405020304" pitchFamily="18" charset="0"/>
                    </a:rPr>
                    <a:t> </a:t>
                  </a:r>
                </a:p>
              </p:txBody>
            </p:sp>
          </mc:Choice>
          <mc:Fallback xmlns="">
            <p:sp>
              <p:nvSpPr>
                <p:cNvPr id="2055" name="Text Box 24"/>
                <p:cNvSpPr txBox="1">
                  <a:spLocks noRot="1" noChangeAspect="1" noMove="1" noResize="1" noEditPoints="1" noAdjustHandles="1" noChangeArrowheads="1" noChangeShapeType="1" noTextEdit="1"/>
                </p:cNvSpPr>
                <p:nvPr/>
              </p:nvSpPr>
              <p:spPr bwMode="auto">
                <a:xfrm>
                  <a:off x="0" y="2192"/>
                  <a:ext cx="5760" cy="2152"/>
                </a:xfrm>
                <a:prstGeom prst="rect">
                  <a:avLst/>
                </a:prstGeom>
                <a:blipFill>
                  <a:blip r:embed="rId5"/>
                  <a:stretch>
                    <a:fillRect l="-1000" t="-1429" r="-1000" b="-32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grpSp>
    </p:spTree>
    <p:extLst>
      <p:ext uri="{BB962C8B-B14F-4D97-AF65-F5344CB8AC3E}">
        <p14:creationId xmlns:p14="http://schemas.microsoft.com/office/powerpoint/2010/main" val="3509152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5333"/>
                                        </p:tgtEl>
                                        <p:attrNameLst>
                                          <p:attrName>style.visibility</p:attrName>
                                        </p:attrNameLst>
                                      </p:cBhvr>
                                      <p:to>
                                        <p:strVal val="visible"/>
                                      </p:to>
                                    </p:set>
                                    <p:animEffect transition="in" filter="wipe(up)">
                                      <p:cBhvr>
                                        <p:cTn id="7" dur="500"/>
                                        <p:tgtEl>
                                          <p:spTgt spid="55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448373"/>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a:t>
            </a:r>
            <a:r>
              <a:rPr lang="ru-RU" altLang="ru-RU" dirty="0">
                <a:solidFill>
                  <a:srgbClr val="FF0000"/>
                </a:solidFill>
              </a:rPr>
              <a:t>Теорема. </a:t>
            </a:r>
            <a:r>
              <a:rPr lang="ru-RU" altLang="ru-RU" dirty="0"/>
              <a:t>В произвольном треугольнике против большей стороны</a:t>
            </a:r>
            <a:r>
              <a:rPr lang="en-US" altLang="ru-RU" dirty="0"/>
              <a:t> </a:t>
            </a:r>
            <a:r>
              <a:rPr lang="ru-RU" altLang="ru-RU" dirty="0"/>
              <a:t>лежит больший угол.</a:t>
            </a:r>
            <a:endParaRPr lang="ru-RU" altLang="ru-RU" dirty="0">
              <a:cs typeface="Times New Roman" panose="02020603050405020304" pitchFamily="18" charset="0"/>
            </a:endParaRPr>
          </a:p>
        </p:txBody>
      </p:sp>
      <p:pic>
        <p:nvPicPr>
          <p:cNvPr id="30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2960688"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8346" name="Group 42"/>
          <p:cNvGrpSpPr>
            <a:grpSpLocks/>
          </p:cNvGrpSpPr>
          <p:nvPr/>
        </p:nvGrpSpPr>
        <p:grpSpPr bwMode="auto">
          <a:xfrm>
            <a:off x="0" y="1447800"/>
            <a:ext cx="9144000" cy="4659313"/>
            <a:chOff x="0" y="912"/>
            <a:chExt cx="5760" cy="2935"/>
          </a:xfrm>
        </p:grpSpPr>
        <p:pic>
          <p:nvPicPr>
            <p:cNvPr id="307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912"/>
              <a:ext cx="1865" cy="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079" name="Text Box 21"/>
                <p:cNvSpPr txBox="1">
                  <a:spLocks noChangeArrowheads="1"/>
                </p:cNvSpPr>
                <p:nvPr/>
              </p:nvSpPr>
              <p:spPr bwMode="auto">
                <a:xfrm>
                  <a:off x="0" y="2160"/>
                  <a:ext cx="5760" cy="168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cs typeface="Times New Roman" panose="02020603050405020304" pitchFamily="18" charset="0"/>
                    </a:rPr>
                    <a:t>	</a:t>
                  </a:r>
                  <a:r>
                    <a:rPr lang="ru-RU" altLang="ru-RU" dirty="0">
                      <a:solidFill>
                        <a:srgbClr val="FF0000"/>
                      </a:solidFill>
                      <a:cs typeface="Times New Roman" panose="02020603050405020304" pitchFamily="18" charset="0"/>
                    </a:rPr>
                    <a:t>Доказательство. </a:t>
                  </a:r>
                  <a:r>
                    <a:rPr lang="ru-RU" altLang="ru-RU" dirty="0">
                      <a:cs typeface="Times New Roman" panose="02020603050405020304" pitchFamily="18" charset="0"/>
                    </a:rPr>
                    <a:t>Пусть в треугольнике </a:t>
                  </a:r>
                  <a:r>
                    <a:rPr lang="ru-RU" altLang="ru-RU" i="1" dirty="0">
                      <a:cs typeface="Times New Roman" panose="02020603050405020304" pitchFamily="18" charset="0"/>
                    </a:rPr>
                    <a:t>АВС</a:t>
                  </a:r>
                  <a:r>
                    <a:rPr lang="ru-RU" altLang="ru-RU" dirty="0">
                      <a:cs typeface="Times New Roman" panose="02020603050405020304" pitchFamily="18" charset="0"/>
                    </a:rPr>
                    <a:t> сторона </a:t>
                  </a:r>
                  <a:r>
                    <a:rPr lang="ru-RU" altLang="ru-RU" i="1" dirty="0">
                      <a:cs typeface="Times New Roman" panose="02020603050405020304" pitchFamily="18" charset="0"/>
                    </a:rPr>
                    <a:t>АВ</a:t>
                  </a:r>
                  <a:r>
                    <a:rPr lang="ru-RU" altLang="ru-RU" dirty="0">
                      <a:cs typeface="Times New Roman" panose="02020603050405020304" pitchFamily="18" charset="0"/>
                    </a:rPr>
                    <a:t> больше стороны </a:t>
                  </a:r>
                  <a:r>
                    <a:rPr lang="ru-RU" altLang="ru-RU" i="1" dirty="0">
                      <a:cs typeface="Times New Roman" panose="02020603050405020304" pitchFamily="18" charset="0"/>
                    </a:rPr>
                    <a:t>АС</a:t>
                  </a:r>
                  <a:r>
                    <a:rPr lang="ru-RU" altLang="ru-RU" dirty="0">
                      <a:cs typeface="Times New Roman" panose="02020603050405020304" pitchFamily="18" charset="0"/>
                    </a:rPr>
                    <a:t>. Докажем, что угол </a:t>
                  </a:r>
                  <a:r>
                    <a:rPr lang="ru-RU" altLang="ru-RU" i="1" dirty="0">
                      <a:cs typeface="Times New Roman" panose="02020603050405020304" pitchFamily="18" charset="0"/>
                    </a:rPr>
                    <a:t>С</a:t>
                  </a:r>
                  <a:r>
                    <a:rPr lang="ru-RU" altLang="ru-RU" dirty="0">
                      <a:cs typeface="Times New Roman" panose="02020603050405020304" pitchFamily="18" charset="0"/>
                    </a:rPr>
                    <a:t> больше угла </a:t>
                  </a:r>
                  <a:r>
                    <a:rPr lang="ru-RU" altLang="ru-RU" i="1" dirty="0">
                      <a:cs typeface="Times New Roman" panose="02020603050405020304" pitchFamily="18" charset="0"/>
                    </a:rPr>
                    <a:t>В</a:t>
                  </a:r>
                  <a:r>
                    <a:rPr lang="ru-RU" altLang="ru-RU" dirty="0">
                      <a:cs typeface="Times New Roman" panose="02020603050405020304" pitchFamily="18" charset="0"/>
                    </a:rPr>
                    <a:t>. Для этого отложим на луче </a:t>
                  </a:r>
                  <a:r>
                    <a:rPr lang="ru-RU" altLang="ru-RU" i="1" dirty="0">
                      <a:cs typeface="Times New Roman" panose="02020603050405020304" pitchFamily="18" charset="0"/>
                    </a:rPr>
                    <a:t>АВ</a:t>
                  </a:r>
                  <a:r>
                    <a:rPr lang="ru-RU" altLang="ru-RU" dirty="0">
                      <a:cs typeface="Times New Roman" panose="02020603050405020304" pitchFamily="18" charset="0"/>
                    </a:rPr>
                    <a:t> отрезок </a:t>
                  </a:r>
                  <a:r>
                    <a:rPr lang="ru-RU" altLang="ru-RU" i="1" dirty="0">
                      <a:cs typeface="Times New Roman" panose="02020603050405020304" pitchFamily="18" charset="0"/>
                    </a:rPr>
                    <a:t>AD</a:t>
                  </a:r>
                  <a:r>
                    <a:rPr lang="ru-RU" altLang="ru-RU" dirty="0">
                      <a:cs typeface="Times New Roman" panose="02020603050405020304" pitchFamily="18" charset="0"/>
                    </a:rPr>
                    <a:t>, равный стороне </a:t>
                  </a:r>
                  <a:r>
                    <a:rPr lang="ru-RU" altLang="ru-RU" i="1" dirty="0">
                      <a:cs typeface="Times New Roman" panose="02020603050405020304" pitchFamily="18" charset="0"/>
                    </a:rPr>
                    <a:t>АС</a:t>
                  </a:r>
                  <a:r>
                    <a:rPr lang="ru-RU" altLang="ru-RU" dirty="0">
                      <a:cs typeface="Times New Roman" panose="02020603050405020304" pitchFamily="18" charset="0"/>
                    </a:rPr>
                    <a:t>. Треугольник </a:t>
                  </a:r>
                  <a:r>
                    <a:rPr lang="ru-RU" altLang="ru-RU" i="1" dirty="0">
                      <a:cs typeface="Times New Roman" panose="02020603050405020304" pitchFamily="18" charset="0"/>
                    </a:rPr>
                    <a:t>АСD</a:t>
                  </a:r>
                  <a:r>
                    <a:rPr lang="ru-RU" altLang="ru-RU" dirty="0">
                      <a:cs typeface="Times New Roman" panose="02020603050405020304" pitchFamily="18" charset="0"/>
                    </a:rPr>
                    <a:t> - равнобедренный. Следовательно,</a:t>
                  </a:r>
                  <a:r>
                    <a:rPr lang="en-US" altLang="ru-RU" dirty="0">
                      <a:cs typeface="Times New Roman" panose="02020603050405020304" pitchFamily="18" charset="0"/>
                    </a:rPr>
                    <a: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1 =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2. Угол 1 составляет часть угла </a:t>
                  </a:r>
                  <a:r>
                    <a:rPr lang="ru-RU" altLang="ru-RU" i="1" dirty="0">
                      <a:cs typeface="Times New Roman" panose="02020603050405020304" pitchFamily="18" charset="0"/>
                    </a:rPr>
                    <a:t>С</a:t>
                  </a:r>
                  <a:r>
                    <a:rPr lang="ru-RU" altLang="ru-RU" dirty="0">
                      <a:cs typeface="Times New Roman" panose="02020603050405020304" pitchFamily="18" charset="0"/>
                    </a:rPr>
                    <a:t>. Поэтому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1 &lt;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C</a:t>
                  </a:r>
                  <a:r>
                    <a:rPr lang="ru-RU" altLang="ru-RU" dirty="0">
                      <a:cs typeface="Times New Roman" panose="02020603050405020304" pitchFamily="18" charset="0"/>
                    </a:rPr>
                    <a:t>. С другой стороны, угол 2 является внешним углом треугольника </a:t>
                  </a:r>
                  <a:r>
                    <a:rPr lang="ru-RU" altLang="ru-RU" i="1" dirty="0">
                      <a:cs typeface="Times New Roman" panose="02020603050405020304" pitchFamily="18" charset="0"/>
                    </a:rPr>
                    <a:t>ВСD</a:t>
                  </a:r>
                  <a:r>
                    <a:rPr lang="ru-RU" altLang="ru-RU" dirty="0">
                      <a:cs typeface="Times New Roman" panose="02020603050405020304" pitchFamily="18" charset="0"/>
                    </a:rPr>
                    <a:t>. Поэтому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2 &gt;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B</a:t>
                  </a:r>
                  <a:r>
                    <a:rPr lang="ru-RU" altLang="ru-RU" dirty="0">
                      <a:cs typeface="Times New Roman" panose="02020603050405020304" pitchFamily="18" charset="0"/>
                    </a:rPr>
                    <a:t>. Следовательно, имеем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C</a:t>
                  </a:r>
                  <a:r>
                    <a:rPr lang="ru-RU" altLang="ru-RU" dirty="0">
                      <a:cs typeface="Times New Roman" panose="02020603050405020304" pitchFamily="18" charset="0"/>
                    </a:rPr>
                    <a:t> &gt;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1 =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2 &gt;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B</a:t>
                  </a:r>
                  <a:r>
                    <a:rPr lang="ru-RU" altLang="ru-RU" dirty="0">
                      <a:cs typeface="Times New Roman" panose="02020603050405020304" pitchFamily="18" charset="0"/>
                    </a:rPr>
                    <a:t>. </a:t>
                  </a:r>
                </a:p>
              </p:txBody>
            </p:sp>
          </mc:Choice>
          <mc:Fallback xmlns="">
            <p:sp>
              <p:nvSpPr>
                <p:cNvPr id="3079" name="Text Box 21"/>
                <p:cNvSpPr txBox="1">
                  <a:spLocks noRot="1" noChangeAspect="1" noMove="1" noResize="1" noEditPoints="1" noAdjustHandles="1" noChangeArrowheads="1" noChangeShapeType="1" noTextEdit="1"/>
                </p:cNvSpPr>
                <p:nvPr/>
              </p:nvSpPr>
              <p:spPr bwMode="auto">
                <a:xfrm>
                  <a:off x="0" y="2160"/>
                  <a:ext cx="5760" cy="1687"/>
                </a:xfrm>
                <a:prstGeom prst="rect">
                  <a:avLst/>
                </a:prstGeom>
                <a:blipFill>
                  <a:blip r:embed="rId5"/>
                  <a:stretch>
                    <a:fillRect l="-1000" t="-1822" r="-1000" b="-41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grpSp>
    </p:spTree>
    <p:extLst>
      <p:ext uri="{BB962C8B-B14F-4D97-AF65-F5344CB8AC3E}">
        <p14:creationId xmlns:p14="http://schemas.microsoft.com/office/powerpoint/2010/main" val="22086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346"/>
                                        </p:tgtEl>
                                        <p:attrNameLst>
                                          <p:attrName>style.visibility</p:attrName>
                                        </p:attrNameLst>
                                      </p:cBhvr>
                                      <p:to>
                                        <p:strVal val="visible"/>
                                      </p:to>
                                    </p:set>
                                    <p:animEffect transition="in" filter="wipe(up)">
                                      <p:cBhvr>
                                        <p:cTn id="7" dur="500"/>
                                        <p:tgtEl>
                                          <p:spTgt spid="98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0" y="260648"/>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a:t>
            </a:r>
            <a:r>
              <a:rPr lang="ru-RU" altLang="ru-RU" dirty="0">
                <a:solidFill>
                  <a:srgbClr val="FF0000"/>
                </a:solidFill>
              </a:rPr>
              <a:t>Теорема. </a:t>
            </a:r>
            <a:r>
              <a:rPr lang="ru-RU" altLang="ru-RU" dirty="0"/>
              <a:t>Произвольном треугольнике против большего угла лежит большая сторона?</a:t>
            </a:r>
          </a:p>
        </p:txBody>
      </p:sp>
      <p:sp>
        <p:nvSpPr>
          <p:cNvPr id="126980" name="Text Box 4"/>
          <p:cNvSpPr txBox="1">
            <a:spLocks noChangeArrowheads="1"/>
          </p:cNvSpPr>
          <p:nvPr/>
        </p:nvSpPr>
        <p:spPr bwMode="auto">
          <a:xfrm>
            <a:off x="0" y="3717032"/>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solidFill>
                  <a:srgbClr val="FF3300"/>
                </a:solidFill>
              </a:rPr>
              <a:t>	</a:t>
            </a:r>
            <a:r>
              <a:rPr lang="ru-RU" altLang="ru-RU" dirty="0">
                <a:solidFill>
                  <a:srgbClr val="FF0000"/>
                </a:solidFill>
              </a:rPr>
              <a:t>Доказательство. </a:t>
            </a:r>
            <a:r>
              <a:rPr lang="ru-RU" altLang="ru-RU" dirty="0"/>
              <a:t>Пусть в треугольнике </a:t>
            </a:r>
            <a:r>
              <a:rPr lang="en-US" altLang="ru-RU" i="1" dirty="0"/>
              <a:t>ABC </a:t>
            </a:r>
            <a:r>
              <a:rPr lang="ru-RU" altLang="ru-RU" dirty="0"/>
              <a:t>угол </a:t>
            </a:r>
            <a:r>
              <a:rPr lang="en-US" altLang="ru-RU" i="1" dirty="0"/>
              <a:t>A </a:t>
            </a:r>
            <a:r>
              <a:rPr lang="ru-RU" altLang="ru-RU" dirty="0"/>
              <a:t>больше угла </a:t>
            </a:r>
            <a:r>
              <a:rPr lang="en-US" altLang="ru-RU" i="1" dirty="0"/>
              <a:t>B</a:t>
            </a:r>
            <a:r>
              <a:rPr lang="en-US" altLang="ru-RU" dirty="0"/>
              <a:t>. </a:t>
            </a:r>
            <a:r>
              <a:rPr lang="ru-RU" altLang="ru-RU" dirty="0"/>
              <a:t>Сторона </a:t>
            </a:r>
            <a:r>
              <a:rPr lang="en-US" altLang="ru-RU" i="1" dirty="0"/>
              <a:t>BC </a:t>
            </a:r>
            <a:r>
              <a:rPr lang="ru-RU" altLang="ru-RU" dirty="0"/>
              <a:t>не может равняться стороне </a:t>
            </a:r>
            <a:r>
              <a:rPr lang="en-US" altLang="ru-RU" i="1" dirty="0"/>
              <a:t>AC</a:t>
            </a:r>
            <a:r>
              <a:rPr lang="ru-RU" altLang="ru-RU" dirty="0"/>
              <a:t>, так как в этом случае угол </a:t>
            </a:r>
            <a:r>
              <a:rPr lang="en-US" altLang="ru-RU" i="1" dirty="0"/>
              <a:t>A </a:t>
            </a:r>
            <a:r>
              <a:rPr lang="ru-RU" altLang="ru-RU" dirty="0"/>
              <a:t>равнялся бы углу </a:t>
            </a:r>
            <a:r>
              <a:rPr lang="en-US" altLang="ru-RU" i="1" dirty="0"/>
              <a:t>B</a:t>
            </a:r>
            <a:r>
              <a:rPr lang="ru-RU" altLang="ru-RU" dirty="0"/>
              <a:t>. Сторона </a:t>
            </a:r>
            <a:r>
              <a:rPr lang="en-US" altLang="ru-RU" i="1" dirty="0"/>
              <a:t>BC </a:t>
            </a:r>
            <a:r>
              <a:rPr lang="ru-RU" altLang="ru-RU" dirty="0"/>
              <a:t>не может быть меньше стороны </a:t>
            </a:r>
            <a:r>
              <a:rPr lang="en-US" altLang="ru-RU" i="1" dirty="0"/>
              <a:t>AC</a:t>
            </a:r>
            <a:r>
              <a:rPr lang="ru-RU" altLang="ru-RU" dirty="0"/>
              <a:t>, так как в этом случае угол </a:t>
            </a:r>
            <a:r>
              <a:rPr lang="en-US" altLang="ru-RU" i="1" dirty="0"/>
              <a:t>A </a:t>
            </a:r>
            <a:r>
              <a:rPr lang="ru-RU" altLang="ru-RU" dirty="0"/>
              <a:t>был бы меньше угла </a:t>
            </a:r>
            <a:r>
              <a:rPr lang="en-US" altLang="ru-RU" i="1" dirty="0"/>
              <a:t>B</a:t>
            </a:r>
            <a:r>
              <a:rPr lang="ru-RU" altLang="ru-RU" dirty="0"/>
              <a:t>. Следовательно, сторона </a:t>
            </a:r>
            <a:r>
              <a:rPr lang="en-US" altLang="ru-RU" i="1" dirty="0"/>
              <a:t>BC </a:t>
            </a:r>
            <a:r>
              <a:rPr lang="ru-RU" altLang="ru-RU" dirty="0"/>
              <a:t>больше стороны </a:t>
            </a:r>
            <a:r>
              <a:rPr lang="en-US" altLang="ru-RU" i="1" dirty="0"/>
              <a:t>AC</a:t>
            </a:r>
            <a:r>
              <a:rPr lang="ru-RU" altLang="ru-RU" i="1" dirty="0"/>
              <a:t>.</a:t>
            </a:r>
          </a:p>
        </p:txBody>
      </p:sp>
      <p:pic>
        <p:nvPicPr>
          <p:cNvPr id="7" name="Рисунок 6">
            <a:extLst>
              <a:ext uri="{FF2B5EF4-FFF2-40B4-BE49-F238E27FC236}">
                <a16:creationId xmlns:a16="http://schemas.microsoft.com/office/drawing/2014/main" id="{CF3F8D0D-F34C-AACD-A962-4C9E95E1D492}"/>
              </a:ext>
            </a:extLst>
          </p:cNvPr>
          <p:cNvPicPr>
            <a:picLocks noChangeAspect="1"/>
          </p:cNvPicPr>
          <p:nvPr/>
        </p:nvPicPr>
        <p:blipFill>
          <a:blip r:embed="rId3"/>
          <a:stretch>
            <a:fillRect/>
          </a:stretch>
        </p:blipFill>
        <p:spPr>
          <a:xfrm>
            <a:off x="2843808" y="1401509"/>
            <a:ext cx="3191320" cy="2067213"/>
          </a:xfrm>
          <a:prstGeom prst="rect">
            <a:avLst/>
          </a:prstGeom>
        </p:spPr>
      </p:pic>
    </p:spTree>
    <p:extLst>
      <p:ext uri="{BB962C8B-B14F-4D97-AF65-F5344CB8AC3E}">
        <p14:creationId xmlns:p14="http://schemas.microsoft.com/office/powerpoint/2010/main" val="2802673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wipe(up)">
                                      <p:cBhvr>
                                        <p:cTn id="7" dur="500"/>
                                        <p:tgtEl>
                                          <p:spTgt spid="126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0" y="762000"/>
            <a:ext cx="90364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cs typeface="Times New Roman" panose="02020603050405020304" pitchFamily="18" charset="0"/>
              </a:rPr>
              <a:t>	</a:t>
            </a:r>
            <a:r>
              <a:rPr lang="ru-RU" altLang="ru-RU" dirty="0">
                <a:cs typeface="Times New Roman" panose="02020603050405020304" pitchFamily="18" charset="0"/>
              </a:rPr>
              <a:t>1. На рисунке </a:t>
            </a:r>
            <a:r>
              <a:rPr lang="ru-RU" altLang="ru-RU" i="1" dirty="0">
                <a:cs typeface="Times New Roman" panose="02020603050405020304" pitchFamily="18" charset="0"/>
              </a:rPr>
              <a:t> </a:t>
            </a:r>
            <a:r>
              <a:rPr lang="en-US" altLang="ru-RU" i="1" dirty="0">
                <a:cs typeface="Times New Roman" panose="02020603050405020304" pitchFamily="18" charset="0"/>
              </a:rPr>
              <a:t>AB</a:t>
            </a:r>
            <a:r>
              <a:rPr lang="ru-RU" altLang="ru-RU" i="1" dirty="0">
                <a:cs typeface="Times New Roman" panose="02020603050405020304" pitchFamily="18" charset="0"/>
              </a:rPr>
              <a:t> &gt; </a:t>
            </a:r>
            <a:r>
              <a:rPr lang="en-US" altLang="ru-RU" i="1" dirty="0">
                <a:cs typeface="Times New Roman" panose="02020603050405020304" pitchFamily="18" charset="0"/>
              </a:rPr>
              <a:t>BC</a:t>
            </a:r>
            <a:r>
              <a:rPr lang="ru-RU" altLang="ru-RU" dirty="0">
                <a:cs typeface="Times New Roman" panose="02020603050405020304" pitchFamily="18" charset="0"/>
              </a:rPr>
              <a:t>. Докажите, что </a:t>
            </a:r>
            <a:r>
              <a:rPr lang="ru-RU" altLang="ru-RU" dirty="0"/>
              <a:t>угол </a:t>
            </a:r>
            <a:r>
              <a:rPr lang="ru-RU" altLang="ru-RU" dirty="0">
                <a:cs typeface="Times New Roman" panose="02020603050405020304" pitchFamily="18" charset="0"/>
              </a:rPr>
              <a:t>1 </a:t>
            </a:r>
            <a:r>
              <a:rPr lang="ru-RU" altLang="ru-RU" dirty="0"/>
              <a:t>больше угла </a:t>
            </a:r>
            <a:r>
              <a:rPr lang="ru-RU" altLang="ru-RU" dirty="0">
                <a:cs typeface="Times New Roman" panose="02020603050405020304" pitchFamily="18" charset="0"/>
              </a:rPr>
              <a:t>2. </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52600"/>
            <a:ext cx="28956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342" name="Text Box 6"/>
              <p:cNvSpPr txBox="1">
                <a:spLocks noChangeArrowheads="1"/>
              </p:cNvSpPr>
              <p:nvPr/>
            </p:nvSpPr>
            <p:spPr bwMode="auto">
              <a:xfrm>
                <a:off x="0" y="4630738"/>
                <a:ext cx="9144000" cy="16312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Так как против большей стороны треугольника лежит больший угол, то из неравенства </a:t>
                </a:r>
                <a:r>
                  <a:rPr lang="ru-RU" altLang="ru-RU" i="1" dirty="0">
                    <a:cs typeface="Times New Roman" panose="02020603050405020304" pitchFamily="18" charset="0"/>
                  </a:rPr>
                  <a:t> </a:t>
                </a:r>
                <a:r>
                  <a:rPr lang="en-US" altLang="ru-RU" i="1" dirty="0">
                    <a:cs typeface="Times New Roman" panose="02020603050405020304" pitchFamily="18" charset="0"/>
                  </a:rPr>
                  <a:t>AB</a:t>
                </a:r>
                <a:r>
                  <a:rPr lang="ru-RU" altLang="ru-RU" i="1" dirty="0">
                    <a:cs typeface="Times New Roman" panose="02020603050405020304" pitchFamily="18" charset="0"/>
                  </a:rPr>
                  <a:t> &gt; </a:t>
                </a:r>
                <a:r>
                  <a:rPr lang="en-US" altLang="ru-RU" i="1" dirty="0">
                    <a:cs typeface="Times New Roman" panose="02020603050405020304" pitchFamily="18" charset="0"/>
                  </a:rPr>
                  <a:t>BC</a:t>
                </a:r>
                <a:r>
                  <a:rPr lang="ru-RU" altLang="ru-RU" dirty="0">
                    <a:cs typeface="Times New Roman" panose="02020603050405020304" pitchFamily="18" charset="0"/>
                  </a:rPr>
                  <a:t> следует</a:t>
                </a:r>
                <a:r>
                  <a:rPr lang="ru-RU" altLang="ru-RU" dirty="0"/>
                  <a:t>, что 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меньше угла </a:t>
                </a:r>
                <a:r>
                  <a:rPr lang="en-US" altLang="ru-RU" i="1" dirty="0">
                    <a:cs typeface="Times New Roman" panose="02020603050405020304" pitchFamily="18" charset="0"/>
                  </a:rPr>
                  <a:t>BCA</a:t>
                </a:r>
                <a:r>
                  <a:rPr lang="ru-RU" altLang="ru-RU" dirty="0">
                    <a:cs typeface="Times New Roman" panose="02020603050405020304" pitchFamily="18" charset="0"/>
                  </a:rPr>
                  <a:t>. Значит, для смежны</a:t>
                </a:r>
                <a:r>
                  <a:rPr lang="ru-RU" altLang="ru-RU" dirty="0"/>
                  <a:t>х</a:t>
                </a:r>
                <a:r>
                  <a:rPr lang="ru-RU" altLang="ru-RU" dirty="0">
                    <a:cs typeface="Times New Roman" panose="02020603050405020304" pitchFamily="18" charset="0"/>
                  </a:rPr>
                  <a:t> углов выполняется неравенство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t>1</a:t>
                </a:r>
                <a:r>
                  <a:rPr lang="en-US" altLang="ru-RU" dirty="0"/>
                  <a:t>&gt;</a:t>
                </a:r>
                <a:r>
                  <a:rPr lang="en-US" altLang="ru-RU" dirty="0">
                    <a:ea typeface="Cambria Math" panose="02040503050406030204" pitchFamily="18" charset="0"/>
                    <a:cs typeface="Times New Roman" panose="02020603050405020304" pitchFamily="18" charset="0"/>
                  </a:rPr>
                  <a: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ru-RU" dirty="0"/>
                  <a:t>2.</a:t>
                </a:r>
                <a:endParaRPr lang="ru-RU" altLang="ru-RU" dirty="0"/>
              </a:p>
            </p:txBody>
          </p:sp>
        </mc:Choice>
        <mc:Fallback xmlns="">
          <p:sp>
            <p:nvSpPr>
              <p:cNvPr id="14342" name="Text Box 6"/>
              <p:cNvSpPr txBox="1">
                <a:spLocks noRot="1" noChangeAspect="1" noMove="1" noResize="1" noEditPoints="1" noAdjustHandles="1" noChangeArrowheads="1" noChangeShapeType="1" noTextEdit="1"/>
              </p:cNvSpPr>
              <p:nvPr/>
            </p:nvSpPr>
            <p:spPr bwMode="auto">
              <a:xfrm>
                <a:off x="0" y="4630738"/>
                <a:ext cx="9144000" cy="1631216"/>
              </a:xfrm>
              <a:prstGeom prst="rect">
                <a:avLst/>
              </a:prstGeom>
              <a:blipFill>
                <a:blip r:embed="rId4"/>
                <a:stretch>
                  <a:fillRect l="-1000" r="-1000" b="-786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2" name="Rectangle 2">
            <a:extLst>
              <a:ext uri="{FF2B5EF4-FFF2-40B4-BE49-F238E27FC236}">
                <a16:creationId xmlns:a16="http://schemas.microsoft.com/office/drawing/2014/main" id="{B07C2DC6-F629-E7C9-5433-8D545AEA1A05}"/>
              </a:ext>
            </a:extLst>
          </p:cNvPr>
          <p:cNvSpPr>
            <a:spLocks noGrp="1" noChangeArrowheads="1"/>
          </p:cNvSpPr>
          <p:nvPr>
            <p:ph type="title"/>
          </p:nvPr>
        </p:nvSpPr>
        <p:spPr>
          <a:xfrm>
            <a:off x="685800" y="71438"/>
            <a:ext cx="7772400" cy="457200"/>
          </a:xfrm>
        </p:spPr>
        <p:txBody>
          <a:bodyPr/>
          <a:lstStyle/>
          <a:p>
            <a:pPr eaLnBrk="1" hangingPunct="1"/>
            <a:r>
              <a:rPr lang="ru-RU" altLang="ru-RU" sz="3600" dirty="0">
                <a:solidFill>
                  <a:srgbClr val="FF3300"/>
                </a:solidFill>
              </a:rPr>
              <a:t>Упражнения</a:t>
            </a:r>
          </a:p>
        </p:txBody>
      </p:sp>
    </p:spTree>
    <p:extLst>
      <p:ext uri="{BB962C8B-B14F-4D97-AF65-F5344CB8AC3E}">
        <p14:creationId xmlns:p14="http://schemas.microsoft.com/office/powerpoint/2010/main" val="3790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wipe(up)">
                                      <p:cBhvr>
                                        <p:cTn id="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0" y="7620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cs typeface="Times New Roman" panose="02020603050405020304" pitchFamily="18" charset="0"/>
              </a:rPr>
              <a:t>	</a:t>
            </a:r>
            <a:r>
              <a:rPr lang="ru-RU" altLang="ru-RU" dirty="0">
                <a:cs typeface="Times New Roman" panose="02020603050405020304" pitchFamily="18" charset="0"/>
              </a:rPr>
              <a:t>2. На рисунке </a:t>
            </a:r>
            <a:r>
              <a:rPr lang="ru-RU" altLang="ru-RU" dirty="0"/>
              <a:t>угол </a:t>
            </a:r>
            <a:r>
              <a:rPr lang="ru-RU" altLang="ru-RU" dirty="0">
                <a:cs typeface="Times New Roman" panose="02020603050405020304" pitchFamily="18" charset="0"/>
              </a:rPr>
              <a:t>1 </a:t>
            </a:r>
            <a:r>
              <a:rPr lang="ru-RU" altLang="ru-RU" dirty="0"/>
              <a:t>больше угла </a:t>
            </a:r>
            <a:r>
              <a:rPr lang="ru-RU" altLang="ru-RU" dirty="0">
                <a:cs typeface="Times New Roman" panose="02020603050405020304" pitchFamily="18" charset="0"/>
              </a:rPr>
              <a:t>2</a:t>
            </a:r>
            <a:r>
              <a:rPr lang="ru-RU" altLang="ru-RU" dirty="0"/>
              <a:t>. </a:t>
            </a:r>
            <a:r>
              <a:rPr lang="ru-RU" altLang="ru-RU" dirty="0">
                <a:cs typeface="Times New Roman" panose="02020603050405020304" pitchFamily="18" charset="0"/>
              </a:rPr>
              <a:t>Докажите, что</a:t>
            </a:r>
            <a:r>
              <a:rPr lang="ru-RU" altLang="ru-RU" dirty="0"/>
              <a:t> </a:t>
            </a:r>
            <a:r>
              <a:rPr lang="en-US" altLang="ru-RU" i="1" dirty="0">
                <a:cs typeface="Times New Roman" panose="02020603050405020304" pitchFamily="18" charset="0"/>
              </a:rPr>
              <a:t>AB</a:t>
            </a:r>
            <a:r>
              <a:rPr lang="ru-RU" altLang="ru-RU" i="1" dirty="0">
                <a:cs typeface="Times New Roman" panose="02020603050405020304" pitchFamily="18" charset="0"/>
              </a:rPr>
              <a:t> &gt; </a:t>
            </a:r>
            <a:r>
              <a:rPr lang="en-US" altLang="ru-RU" i="1" dirty="0">
                <a:cs typeface="Times New Roman" panose="02020603050405020304" pitchFamily="18" charset="0"/>
              </a:rPr>
              <a:t>BC</a:t>
            </a:r>
            <a:r>
              <a:rPr lang="ru-RU" altLang="ru-RU" dirty="0">
                <a:cs typeface="Times New Roman" panose="02020603050405020304" pitchFamily="18" charset="0"/>
              </a:rPr>
              <a:t>.</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52600"/>
            <a:ext cx="28956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366" name="Text Box 6"/>
              <p:cNvSpPr txBox="1">
                <a:spLocks noChangeArrowheads="1"/>
              </p:cNvSpPr>
              <p:nvPr/>
            </p:nvSpPr>
            <p:spPr bwMode="auto">
              <a:xfrm>
                <a:off x="0" y="4630738"/>
                <a:ext cx="9144000" cy="12618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t>Из неравенства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ru-RU" dirty="0"/>
                  <a:t>1&gt;</a:t>
                </a:r>
                <a:r>
                  <a:rPr lang="en-US" altLang="ru-RU" dirty="0">
                    <a:ea typeface="Cambria Math" panose="02040503050406030204" pitchFamily="18" charset="0"/>
                    <a:cs typeface="Times New Roman" panose="02020603050405020304" pitchFamily="18" charset="0"/>
                  </a:rPr>
                  <a:t> </a:t>
                </a:r>
                <a14:m>
                  <m:oMath xmlns:m="http://schemas.openxmlformats.org/officeDocument/2006/math">
                    <m:r>
                      <a:rPr lang="en-US" altLang="ru-RU"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ru-RU" dirty="0"/>
                  <a:t>2 </a:t>
                </a:r>
                <a:r>
                  <a:rPr lang="ru-RU" altLang="ru-RU" dirty="0"/>
                  <a:t>следует, что 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меньше угла </a:t>
                </a:r>
                <a:r>
                  <a:rPr lang="en-US" altLang="ru-RU" i="1" dirty="0">
                    <a:cs typeface="Times New Roman" panose="02020603050405020304" pitchFamily="18" charset="0"/>
                  </a:rPr>
                  <a:t>BCA</a:t>
                </a:r>
                <a:r>
                  <a:rPr lang="ru-RU" altLang="ru-RU" dirty="0">
                    <a:cs typeface="Times New Roman" panose="02020603050405020304" pitchFamily="18" charset="0"/>
                  </a:rPr>
                  <a:t>. </a:t>
                </a:r>
                <a:r>
                  <a:rPr lang="ru-RU" altLang="ru-RU" dirty="0"/>
                  <a:t>Так как против большего угла треугольника лежит большая сторона, то </a:t>
                </a:r>
                <a:r>
                  <a:rPr lang="en-US" altLang="ru-RU" i="1" dirty="0"/>
                  <a:t>AB &gt; BC</a:t>
                </a:r>
                <a:r>
                  <a:rPr lang="en-US" altLang="ru-RU" dirty="0"/>
                  <a:t>.</a:t>
                </a:r>
                <a:endParaRPr lang="ru-RU" altLang="ru-RU" dirty="0"/>
              </a:p>
            </p:txBody>
          </p:sp>
        </mc:Choice>
        <mc:Fallback xmlns="">
          <p:sp>
            <p:nvSpPr>
              <p:cNvPr id="15366" name="Text Box 6"/>
              <p:cNvSpPr txBox="1">
                <a:spLocks noRot="1" noChangeAspect="1" noMove="1" noResize="1" noEditPoints="1" noAdjustHandles="1" noChangeArrowheads="1" noChangeShapeType="1" noTextEdit="1"/>
              </p:cNvSpPr>
              <p:nvPr/>
            </p:nvSpPr>
            <p:spPr bwMode="auto">
              <a:xfrm>
                <a:off x="0" y="4630738"/>
                <a:ext cx="9144000" cy="1261884"/>
              </a:xfrm>
              <a:prstGeom prst="rect">
                <a:avLst/>
              </a:prstGeom>
              <a:blipFill>
                <a:blip r:embed="rId4"/>
                <a:stretch>
                  <a:fillRect l="-1000" r="-1000" b="-101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7400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ipe(up)">
                                      <p:cBhvr>
                                        <p:cTn id="7"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0" y="53340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t>	</a:t>
            </a:r>
            <a:r>
              <a:rPr lang="ru-RU" altLang="ru-RU" dirty="0"/>
              <a:t>3. Вершины треугольника </a:t>
            </a:r>
            <a:r>
              <a:rPr lang="en-US" altLang="ru-RU" i="1" dirty="0"/>
              <a:t>ABC</a:t>
            </a:r>
            <a:r>
              <a:rPr lang="ru-RU" altLang="ru-RU" dirty="0"/>
              <a:t> соединены отрезками с точкой </a:t>
            </a:r>
            <a:r>
              <a:rPr lang="en-US" altLang="ru-RU" i="1" dirty="0"/>
              <a:t>D</a:t>
            </a:r>
            <a:r>
              <a:rPr lang="ru-RU" altLang="ru-RU" dirty="0"/>
              <a:t>, лежащей внутри этого треугольника,</a:t>
            </a:r>
            <a:r>
              <a:rPr lang="en-US" altLang="ru-RU" i="1" dirty="0"/>
              <a:t> </a:t>
            </a:r>
            <a:r>
              <a:rPr lang="ru-RU" altLang="ru-RU" dirty="0">
                <a:cs typeface="Times New Roman" panose="02020603050405020304" pitchFamily="18" charset="0"/>
              </a:rPr>
              <a:t>  </a:t>
            </a:r>
            <a:r>
              <a:rPr lang="en-US" altLang="ru-RU" i="1" dirty="0">
                <a:cs typeface="Times New Roman" panose="02020603050405020304" pitchFamily="18" charset="0"/>
              </a:rPr>
              <a:t>AC</a:t>
            </a:r>
            <a:r>
              <a:rPr lang="ru-RU" altLang="ru-RU" i="1" dirty="0">
                <a:cs typeface="Times New Roman" panose="02020603050405020304" pitchFamily="18" charset="0"/>
              </a:rPr>
              <a:t> &gt; </a:t>
            </a:r>
            <a:r>
              <a:rPr lang="en-US" altLang="ru-RU" i="1" dirty="0">
                <a:cs typeface="Times New Roman" panose="02020603050405020304" pitchFamily="18" charset="0"/>
              </a:rPr>
              <a:t>AB</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CD</a:t>
            </a:r>
            <a:r>
              <a:rPr lang="ru-RU" altLang="ru-RU" i="1" dirty="0">
                <a:cs typeface="Times New Roman" panose="02020603050405020304" pitchFamily="18" charset="0"/>
              </a:rPr>
              <a:t> = </a:t>
            </a:r>
            <a:r>
              <a:rPr lang="en-US" altLang="ru-RU" i="1" dirty="0">
                <a:cs typeface="Times New Roman" panose="02020603050405020304" pitchFamily="18" charset="0"/>
              </a:rPr>
              <a:t>BD</a:t>
            </a:r>
            <a:r>
              <a:rPr lang="ru-RU" altLang="ru-RU" dirty="0">
                <a:cs typeface="Times New Roman" panose="02020603050405020304" pitchFamily="18" charset="0"/>
              </a:rPr>
              <a:t>. Докажите, что </a:t>
            </a:r>
            <a:r>
              <a:rPr lang="ru-RU" altLang="ru-RU" dirty="0"/>
              <a:t>угол </a:t>
            </a:r>
            <a:r>
              <a:rPr lang="en-US" altLang="ru-RU" i="1" dirty="0">
                <a:cs typeface="Times New Roman" panose="02020603050405020304" pitchFamily="18" charset="0"/>
              </a:rPr>
              <a:t>ACD</a:t>
            </a:r>
            <a:r>
              <a:rPr lang="ru-RU" altLang="ru-RU" i="1" dirty="0">
                <a:cs typeface="Times New Roman" panose="02020603050405020304" pitchFamily="18" charset="0"/>
              </a:rPr>
              <a:t> </a:t>
            </a:r>
            <a:r>
              <a:rPr lang="ru-RU" altLang="ru-RU" dirty="0"/>
              <a:t>меньше угла</a:t>
            </a:r>
            <a:r>
              <a:rPr lang="ru-RU" altLang="ru-RU" i="1" dirty="0">
                <a:cs typeface="Times New Roman" panose="02020603050405020304" pitchFamily="18" charset="0"/>
              </a:rPr>
              <a:t> </a:t>
            </a:r>
            <a:r>
              <a:rPr lang="en-US" altLang="ru-RU" i="1" dirty="0">
                <a:cs typeface="Times New Roman" panose="02020603050405020304" pitchFamily="18" charset="0"/>
              </a:rPr>
              <a:t>ABD</a:t>
            </a:r>
            <a:r>
              <a:rPr lang="ru-RU" altLang="ru-RU" i="1" dirty="0">
                <a:cs typeface="Times New Roman" panose="02020603050405020304" pitchFamily="18" charset="0"/>
              </a:rPr>
              <a:t>.</a:t>
            </a:r>
          </a:p>
        </p:txBody>
      </p:sp>
      <p:sp>
        <p:nvSpPr>
          <p:cNvPr id="145414" name="Text Box 6"/>
          <p:cNvSpPr txBox="1">
            <a:spLocks noChangeArrowheads="1"/>
          </p:cNvSpPr>
          <p:nvPr/>
        </p:nvSpPr>
        <p:spPr bwMode="auto">
          <a:xfrm>
            <a:off x="0" y="4203700"/>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Так как против большей стороны треугольника лежит больший угол, то </a:t>
            </a:r>
            <a:r>
              <a:rPr lang="ru-RU" altLang="ru-RU" dirty="0"/>
              <a:t>угол</a:t>
            </a:r>
            <a:r>
              <a:rPr lang="ru-RU" altLang="ru-RU" dirty="0">
                <a:cs typeface="Times New Roman" panose="02020603050405020304" pitchFamily="18" charset="0"/>
              </a:rPr>
              <a:t> </a:t>
            </a:r>
            <a:r>
              <a:rPr lang="en-US" altLang="ru-RU" i="1" dirty="0">
                <a:cs typeface="Times New Roman" panose="02020603050405020304" pitchFamily="18" charset="0"/>
              </a:rPr>
              <a:t>ACB</a:t>
            </a:r>
            <a:r>
              <a:rPr lang="ru-RU" altLang="ru-RU" i="1" dirty="0">
                <a:cs typeface="Times New Roman" panose="02020603050405020304" pitchFamily="18" charset="0"/>
              </a:rPr>
              <a:t> </a:t>
            </a:r>
            <a:r>
              <a:rPr lang="ru-RU" altLang="ru-RU" dirty="0"/>
              <a:t>меньше угла</a:t>
            </a:r>
            <a:r>
              <a:rPr lang="ru-RU" altLang="ru-RU" i="1" dirty="0">
                <a:cs typeface="Times New Roman" panose="02020603050405020304" pitchFamily="18" charset="0"/>
              </a:rPr>
              <a:t> </a:t>
            </a:r>
            <a:r>
              <a:rPr lang="en-US" altLang="ru-RU" i="1" dirty="0">
                <a:cs typeface="Times New Roman" panose="02020603050405020304" pitchFamily="18" charset="0"/>
              </a:rPr>
              <a:t>ABC</a:t>
            </a:r>
            <a:r>
              <a:rPr lang="ru-RU" altLang="ru-RU" i="1" dirty="0">
                <a:cs typeface="Times New Roman" panose="02020603050405020304" pitchFamily="18" charset="0"/>
              </a:rPr>
              <a:t>. </a:t>
            </a:r>
            <a:r>
              <a:rPr lang="ru-RU" altLang="ru-RU" dirty="0">
                <a:cs typeface="Times New Roman" panose="02020603050405020304" pitchFamily="18" charset="0"/>
              </a:rPr>
              <a:t>Треугольник </a:t>
            </a:r>
            <a:r>
              <a:rPr lang="en-US" altLang="ru-RU" i="1" dirty="0">
                <a:cs typeface="Times New Roman" panose="02020603050405020304" pitchFamily="18" charset="0"/>
              </a:rPr>
              <a:t>BCD </a:t>
            </a:r>
            <a:r>
              <a:rPr lang="ru-RU" altLang="ru-RU" dirty="0">
                <a:cs typeface="Times New Roman" panose="02020603050405020304" pitchFamily="18" charset="0"/>
              </a:rPr>
              <a:t>– равнобедренный, следовательно, </a:t>
            </a:r>
            <a:r>
              <a:rPr lang="ru-RU" altLang="ru-RU" dirty="0"/>
              <a:t>угол </a:t>
            </a:r>
            <a:r>
              <a:rPr lang="en-US" altLang="ru-RU" i="1" dirty="0">
                <a:cs typeface="Times New Roman" panose="02020603050405020304" pitchFamily="18" charset="0"/>
              </a:rPr>
              <a:t>DCB</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DBC</a:t>
            </a:r>
            <a:r>
              <a:rPr lang="ru-RU" altLang="ru-RU" i="1" dirty="0">
                <a:cs typeface="Times New Roman" panose="02020603050405020304" pitchFamily="18" charset="0"/>
              </a:rPr>
              <a:t>. </a:t>
            </a:r>
            <a:r>
              <a:rPr lang="ru-RU" altLang="ru-RU" dirty="0">
                <a:cs typeface="Times New Roman" panose="02020603050405020304" pitchFamily="18" charset="0"/>
              </a:rPr>
              <a:t>Значит, </a:t>
            </a:r>
            <a:r>
              <a:rPr lang="ru-RU" altLang="ru-RU" dirty="0"/>
              <a:t>угол </a:t>
            </a:r>
            <a:r>
              <a:rPr lang="en-US" altLang="ru-RU" i="1" dirty="0">
                <a:cs typeface="Times New Roman" panose="02020603050405020304" pitchFamily="18" charset="0"/>
              </a:rPr>
              <a:t>ACD</a:t>
            </a:r>
            <a:r>
              <a:rPr lang="ru-RU" altLang="ru-RU" i="1" dirty="0">
                <a:cs typeface="Times New Roman" panose="02020603050405020304" pitchFamily="18" charset="0"/>
              </a:rPr>
              <a:t> </a:t>
            </a:r>
            <a:r>
              <a:rPr lang="ru-RU" altLang="ru-RU" dirty="0"/>
              <a:t>меньше угла</a:t>
            </a:r>
            <a:r>
              <a:rPr lang="ru-RU" altLang="ru-RU" i="1" dirty="0">
                <a:cs typeface="Times New Roman" panose="02020603050405020304" pitchFamily="18" charset="0"/>
              </a:rPr>
              <a:t> </a:t>
            </a:r>
            <a:r>
              <a:rPr lang="en-US" altLang="ru-RU" i="1" dirty="0">
                <a:cs typeface="Times New Roman" panose="02020603050405020304" pitchFamily="18" charset="0"/>
              </a:rPr>
              <a:t>ABD</a:t>
            </a:r>
            <a:r>
              <a:rPr lang="ru-RU" altLang="ru-RU" i="1" dirty="0">
                <a:cs typeface="Times New Roman" panose="02020603050405020304" pitchFamily="18" charset="0"/>
              </a:rPr>
              <a:t>.</a:t>
            </a:r>
            <a:r>
              <a:rPr lang="ru-RU" altLang="ru-RU" dirty="0">
                <a:cs typeface="Times New Roman" panose="02020603050405020304" pitchFamily="18" charset="0"/>
              </a:rPr>
              <a:t> </a:t>
            </a:r>
          </a:p>
        </p:txBody>
      </p:sp>
      <p:pic>
        <p:nvPicPr>
          <p:cNvPr id="2253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05000"/>
            <a:ext cx="231933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615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5414"/>
                                        </p:tgtEl>
                                        <p:attrNameLst>
                                          <p:attrName>style.visibility</p:attrName>
                                        </p:attrNameLst>
                                      </p:cBhvr>
                                      <p:to>
                                        <p:strVal val="visible"/>
                                      </p:to>
                                    </p:set>
                                    <p:animEffect transition="in" filter="wipe(up)">
                                      <p:cBhvr>
                                        <p:cTn id="7" dur="5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0" y="18864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t>	</a:t>
            </a:r>
            <a:r>
              <a:rPr lang="ru-RU" altLang="ru-RU" dirty="0"/>
              <a:t>4. Вершины треугольника </a:t>
            </a:r>
            <a:r>
              <a:rPr lang="en-US" altLang="ru-RU" i="1" dirty="0"/>
              <a:t>ABC</a:t>
            </a:r>
            <a:r>
              <a:rPr lang="ru-RU" altLang="ru-RU" dirty="0"/>
              <a:t> соединены отрезками с точкой </a:t>
            </a:r>
            <a:r>
              <a:rPr lang="en-US" altLang="ru-RU" i="1" dirty="0"/>
              <a:t>D</a:t>
            </a:r>
            <a:r>
              <a:rPr lang="ru-RU" altLang="ru-RU" dirty="0"/>
              <a:t>, лежащей внутри этого треугольника,</a:t>
            </a:r>
            <a:r>
              <a:rPr lang="en-US" altLang="ru-RU" i="1" dirty="0"/>
              <a:t> </a:t>
            </a:r>
            <a:r>
              <a:rPr lang="en-US" altLang="ru-RU" i="1" dirty="0">
                <a:cs typeface="Times New Roman" panose="02020603050405020304" pitchFamily="18" charset="0"/>
              </a:rPr>
              <a:t>CD</a:t>
            </a:r>
            <a:r>
              <a:rPr lang="ru-RU" altLang="ru-RU" i="1" dirty="0">
                <a:cs typeface="Times New Roman" panose="02020603050405020304" pitchFamily="18" charset="0"/>
              </a:rPr>
              <a:t> = </a:t>
            </a:r>
            <a:r>
              <a:rPr lang="en-US" altLang="ru-RU" i="1" dirty="0">
                <a:cs typeface="Times New Roman" panose="02020603050405020304" pitchFamily="18" charset="0"/>
              </a:rPr>
              <a:t>BD</a:t>
            </a:r>
            <a:r>
              <a:rPr lang="ru-RU" altLang="ru-RU" i="1" dirty="0">
                <a:cs typeface="Times New Roman" panose="02020603050405020304" pitchFamily="18" charset="0"/>
              </a:rPr>
              <a:t>, </a:t>
            </a:r>
            <a:r>
              <a:rPr lang="ru-RU" altLang="ru-RU" dirty="0"/>
              <a:t>угол </a:t>
            </a:r>
            <a:r>
              <a:rPr lang="en-US" altLang="ru-RU" i="1" dirty="0">
                <a:cs typeface="Times New Roman" panose="02020603050405020304" pitchFamily="18" charset="0"/>
              </a:rPr>
              <a:t>ACD</a:t>
            </a:r>
            <a:r>
              <a:rPr lang="ru-RU" altLang="ru-RU" i="1" dirty="0">
                <a:cs typeface="Times New Roman" panose="02020603050405020304" pitchFamily="18" charset="0"/>
              </a:rPr>
              <a:t> </a:t>
            </a:r>
            <a:r>
              <a:rPr lang="ru-RU" altLang="ru-RU" dirty="0"/>
              <a:t>меньше угла</a:t>
            </a:r>
            <a:r>
              <a:rPr lang="ru-RU" altLang="ru-RU" i="1" dirty="0">
                <a:cs typeface="Times New Roman" panose="02020603050405020304" pitchFamily="18" charset="0"/>
              </a:rPr>
              <a:t> </a:t>
            </a:r>
            <a:r>
              <a:rPr lang="en-US" altLang="ru-RU" i="1" dirty="0">
                <a:cs typeface="Times New Roman" panose="02020603050405020304" pitchFamily="18" charset="0"/>
              </a:rPr>
              <a:t>ABD</a:t>
            </a:r>
            <a:r>
              <a:rPr lang="ru-RU" altLang="ru-RU" i="1" dirty="0">
                <a:cs typeface="Times New Roman" panose="02020603050405020304" pitchFamily="18" charset="0"/>
              </a:rPr>
              <a:t>. </a:t>
            </a:r>
            <a:r>
              <a:rPr lang="ru-RU" altLang="ru-RU" dirty="0">
                <a:cs typeface="Times New Roman" panose="02020603050405020304" pitchFamily="18" charset="0"/>
              </a:rPr>
              <a:t>Докажите, что</a:t>
            </a:r>
            <a:r>
              <a:rPr lang="ru-RU" altLang="ru-RU" i="1" dirty="0">
                <a:cs typeface="Times New Roman" panose="02020603050405020304" pitchFamily="18" charset="0"/>
              </a:rPr>
              <a:t> </a:t>
            </a:r>
            <a:r>
              <a:rPr lang="en-US" altLang="ru-RU" i="1" dirty="0">
                <a:cs typeface="Times New Roman" panose="02020603050405020304" pitchFamily="18" charset="0"/>
              </a:rPr>
              <a:t>AC</a:t>
            </a:r>
            <a:r>
              <a:rPr lang="ru-RU" altLang="ru-RU" i="1" dirty="0">
                <a:cs typeface="Times New Roman" panose="02020603050405020304" pitchFamily="18" charset="0"/>
              </a:rPr>
              <a:t> &gt; </a:t>
            </a:r>
            <a:r>
              <a:rPr lang="en-US" altLang="ru-RU" i="1" dirty="0">
                <a:cs typeface="Times New Roman" panose="02020603050405020304" pitchFamily="18" charset="0"/>
              </a:rPr>
              <a:t>AB</a:t>
            </a:r>
            <a:r>
              <a:rPr lang="ru-RU" altLang="ru-RU" i="1" dirty="0">
                <a:cs typeface="Times New Roman" panose="02020603050405020304" pitchFamily="18" charset="0"/>
              </a:rPr>
              <a:t>.</a:t>
            </a:r>
          </a:p>
        </p:txBody>
      </p:sp>
      <p:sp>
        <p:nvSpPr>
          <p:cNvPr id="147460" name="Text Box 4"/>
          <p:cNvSpPr txBox="1">
            <a:spLocks noChangeArrowheads="1"/>
          </p:cNvSpPr>
          <p:nvPr/>
        </p:nvSpPr>
        <p:spPr bwMode="auto">
          <a:xfrm>
            <a:off x="0" y="4203700"/>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 </a:t>
            </a:r>
            <a:r>
              <a:rPr lang="en-US" altLang="ru-RU" i="1" dirty="0">
                <a:cs typeface="Times New Roman" panose="02020603050405020304" pitchFamily="18" charset="0"/>
              </a:rPr>
              <a:t>BCD </a:t>
            </a:r>
            <a:r>
              <a:rPr lang="ru-RU" altLang="ru-RU" dirty="0">
                <a:cs typeface="Times New Roman" panose="02020603050405020304" pitchFamily="18" charset="0"/>
              </a:rPr>
              <a:t>– равнобедренный, следовательно, </a:t>
            </a:r>
            <a:r>
              <a:rPr lang="ru-RU" altLang="ru-RU" dirty="0"/>
              <a:t>угол </a:t>
            </a:r>
            <a:r>
              <a:rPr lang="en-US" altLang="ru-RU" i="1" dirty="0">
                <a:cs typeface="Times New Roman" panose="02020603050405020304" pitchFamily="18" charset="0"/>
              </a:rPr>
              <a:t>DCB</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DBC</a:t>
            </a:r>
            <a:r>
              <a:rPr lang="ru-RU" altLang="ru-RU" i="1" dirty="0">
                <a:cs typeface="Times New Roman" panose="02020603050405020304" pitchFamily="18" charset="0"/>
              </a:rPr>
              <a:t>. </a:t>
            </a:r>
            <a:r>
              <a:rPr lang="ru-RU" altLang="ru-RU" dirty="0">
                <a:cs typeface="Times New Roman" panose="02020603050405020304" pitchFamily="18" charset="0"/>
              </a:rPr>
              <a:t>Значит, </a:t>
            </a:r>
            <a:r>
              <a:rPr lang="ru-RU" altLang="ru-RU" dirty="0"/>
              <a:t>угол </a:t>
            </a:r>
            <a:r>
              <a:rPr lang="en-US" altLang="ru-RU" i="1" dirty="0">
                <a:cs typeface="Times New Roman" panose="02020603050405020304" pitchFamily="18" charset="0"/>
              </a:rPr>
              <a:t>ACB</a:t>
            </a:r>
            <a:r>
              <a:rPr lang="ru-RU" altLang="ru-RU" i="1" dirty="0">
                <a:cs typeface="Times New Roman" panose="02020603050405020304" pitchFamily="18" charset="0"/>
              </a:rPr>
              <a:t> </a:t>
            </a:r>
            <a:r>
              <a:rPr lang="ru-RU" altLang="ru-RU" dirty="0"/>
              <a:t>меньше угла</a:t>
            </a:r>
            <a:r>
              <a:rPr lang="ru-RU" altLang="ru-RU" i="1" dirty="0">
                <a:cs typeface="Times New Roman" panose="02020603050405020304" pitchFamily="18" charset="0"/>
              </a:rPr>
              <a:t> </a:t>
            </a:r>
            <a:r>
              <a:rPr lang="en-US" altLang="ru-RU" i="1" dirty="0">
                <a:cs typeface="Times New Roman" panose="02020603050405020304" pitchFamily="18" charset="0"/>
              </a:rPr>
              <a:t>ABC</a:t>
            </a:r>
            <a:r>
              <a:rPr lang="ru-RU" altLang="ru-RU" i="1" dirty="0">
                <a:cs typeface="Times New Roman" panose="02020603050405020304" pitchFamily="18" charset="0"/>
              </a:rPr>
              <a:t>. </a:t>
            </a:r>
            <a:r>
              <a:rPr lang="ru-RU" altLang="ru-RU" dirty="0">
                <a:cs typeface="Times New Roman" panose="02020603050405020304" pitchFamily="18" charset="0"/>
              </a:rPr>
              <a:t>Так как против большего угла треугольника лежит большая сторона, то в треугольнике </a:t>
            </a:r>
            <a:r>
              <a:rPr lang="en-US" altLang="ru-RU" i="1" dirty="0">
                <a:cs typeface="Times New Roman" panose="02020603050405020304" pitchFamily="18" charset="0"/>
              </a:rPr>
              <a:t>ABC </a:t>
            </a:r>
            <a:r>
              <a:rPr lang="ru-RU" altLang="ru-RU" dirty="0">
                <a:cs typeface="Times New Roman" panose="02020603050405020304" pitchFamily="18" charset="0"/>
              </a:rPr>
              <a:t>выполняется неравенство </a:t>
            </a:r>
            <a:r>
              <a:rPr lang="en-US" altLang="ru-RU" i="1" dirty="0">
                <a:cs typeface="Times New Roman" panose="02020603050405020304" pitchFamily="18" charset="0"/>
              </a:rPr>
              <a:t>AC</a:t>
            </a:r>
            <a:r>
              <a:rPr lang="ru-RU" altLang="ru-RU" i="1" dirty="0">
                <a:cs typeface="Times New Roman" panose="02020603050405020304" pitchFamily="18" charset="0"/>
              </a:rPr>
              <a:t> &gt; </a:t>
            </a:r>
            <a:r>
              <a:rPr lang="en-US" altLang="ru-RU" i="1" dirty="0">
                <a:cs typeface="Times New Roman" panose="02020603050405020304" pitchFamily="18" charset="0"/>
              </a:rPr>
              <a:t>AB</a:t>
            </a:r>
            <a:r>
              <a:rPr lang="ru-RU" altLang="ru-RU" i="1" dirty="0">
                <a:cs typeface="Times New Roman" panose="02020603050405020304" pitchFamily="18" charset="0"/>
              </a:rPr>
              <a:t>.</a:t>
            </a:r>
            <a:r>
              <a:rPr lang="ru-RU" altLang="ru-RU" dirty="0">
                <a:cs typeface="Times New Roman" panose="02020603050405020304" pitchFamily="18" charset="0"/>
              </a:rPr>
              <a:t> </a:t>
            </a:r>
          </a:p>
        </p:txBody>
      </p:sp>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905000"/>
            <a:ext cx="231933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110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wipe(up)">
                                      <p:cBhvr>
                                        <p:cTn id="7" dur="500"/>
                                        <p:tgtEl>
                                          <p:spTgt spid="147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0" y="533400"/>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t>	</a:t>
            </a:r>
            <a:r>
              <a:rPr lang="ru-RU" altLang="ru-RU" dirty="0"/>
              <a:t>5. Отрезки </a:t>
            </a:r>
            <a:r>
              <a:rPr lang="en-US" altLang="ru-RU" i="1" dirty="0"/>
              <a:t>AE </a:t>
            </a:r>
            <a:r>
              <a:rPr lang="ru-RU" altLang="ru-RU" dirty="0"/>
              <a:t>и </a:t>
            </a:r>
            <a:r>
              <a:rPr lang="en-US" altLang="ru-RU" i="1" dirty="0"/>
              <a:t>BD </a:t>
            </a:r>
            <a:r>
              <a:rPr lang="ru-RU" altLang="ru-RU" dirty="0"/>
              <a:t>пересекаются в точке </a:t>
            </a:r>
            <a:r>
              <a:rPr lang="en-US" altLang="ru-RU" i="1" dirty="0"/>
              <a:t>C, </a:t>
            </a:r>
            <a:r>
              <a:rPr lang="en-US" altLang="ru-RU" i="1" dirty="0">
                <a:cs typeface="Times New Roman" panose="02020603050405020304" pitchFamily="18" charset="0"/>
              </a:rPr>
              <a:t>AB</a:t>
            </a:r>
            <a:r>
              <a:rPr lang="ru-RU" altLang="ru-RU" i="1" dirty="0">
                <a:cs typeface="Times New Roman" panose="02020603050405020304" pitchFamily="18" charset="0"/>
              </a:rPr>
              <a:t> &gt; </a:t>
            </a:r>
            <a:r>
              <a:rPr lang="en-US" altLang="ru-RU" i="1" dirty="0">
                <a:cs typeface="Times New Roman" panose="02020603050405020304" pitchFamily="18" charset="0"/>
              </a:rPr>
              <a:t>BC</a:t>
            </a:r>
            <a:r>
              <a:rPr lang="ru-RU" altLang="ru-RU" i="1" dirty="0">
                <a:cs typeface="Times New Roman" panose="02020603050405020304" pitchFamily="18" charset="0"/>
              </a:rPr>
              <a:t>, </a:t>
            </a:r>
            <a:r>
              <a:rPr lang="en-US" altLang="ru-RU" i="1" dirty="0">
                <a:cs typeface="Times New Roman" panose="02020603050405020304" pitchFamily="18" charset="0"/>
              </a:rPr>
              <a:t>CD</a:t>
            </a:r>
            <a:r>
              <a:rPr lang="ru-RU" altLang="ru-RU" i="1" dirty="0">
                <a:cs typeface="Times New Roman" panose="02020603050405020304" pitchFamily="18" charset="0"/>
              </a:rPr>
              <a:t> = </a:t>
            </a:r>
            <a:r>
              <a:rPr lang="en-US" altLang="ru-RU" i="1" dirty="0">
                <a:cs typeface="Times New Roman" panose="02020603050405020304" pitchFamily="18" charset="0"/>
              </a:rPr>
              <a:t>DE</a:t>
            </a:r>
            <a:r>
              <a:rPr lang="ru-RU" altLang="ru-RU" i="1" dirty="0">
                <a:cs typeface="Times New Roman" panose="02020603050405020304" pitchFamily="18" charset="0"/>
              </a:rPr>
              <a:t>. </a:t>
            </a:r>
            <a:r>
              <a:rPr lang="ru-RU" altLang="ru-RU" dirty="0">
                <a:cs typeface="Times New Roman" panose="02020603050405020304" pitchFamily="18" charset="0"/>
              </a:rPr>
              <a:t>Докажите, что</a:t>
            </a:r>
            <a:r>
              <a:rPr lang="ru-RU" altLang="ru-RU" i="1" dirty="0">
                <a:cs typeface="Times New Roman" panose="02020603050405020304" pitchFamily="18" charset="0"/>
              </a:rPr>
              <a:t> </a:t>
            </a:r>
            <a:r>
              <a:rPr lang="ru-RU" altLang="ru-RU" dirty="0"/>
              <a:t>угол </a:t>
            </a:r>
            <a:r>
              <a:rPr lang="en-US" altLang="ru-RU" i="1" dirty="0">
                <a:cs typeface="Times New Roman" panose="02020603050405020304" pitchFamily="18" charset="0"/>
              </a:rPr>
              <a:t>BAC</a:t>
            </a:r>
            <a:r>
              <a:rPr lang="ru-RU" altLang="ru-RU" i="1" dirty="0">
                <a:cs typeface="Times New Roman" panose="02020603050405020304" pitchFamily="18" charset="0"/>
              </a:rPr>
              <a:t> </a:t>
            </a:r>
            <a:r>
              <a:rPr lang="ru-RU" altLang="ru-RU" dirty="0"/>
              <a:t>меньше угла</a:t>
            </a:r>
            <a:r>
              <a:rPr lang="ru-RU" altLang="ru-RU" i="1" dirty="0">
                <a:cs typeface="Times New Roman" panose="02020603050405020304" pitchFamily="18" charset="0"/>
              </a:rPr>
              <a:t> </a:t>
            </a:r>
            <a:r>
              <a:rPr lang="en-US" altLang="ru-RU" i="1" dirty="0">
                <a:cs typeface="Times New Roman" panose="02020603050405020304" pitchFamily="18" charset="0"/>
              </a:rPr>
              <a:t>DEC</a:t>
            </a:r>
            <a:r>
              <a:rPr lang="ru-RU" altLang="ru-RU" i="1" dirty="0">
                <a:cs typeface="Times New Roman" panose="02020603050405020304" pitchFamily="18" charset="0"/>
              </a:rPr>
              <a:t>.</a:t>
            </a:r>
          </a:p>
        </p:txBody>
      </p:sp>
      <p:sp>
        <p:nvSpPr>
          <p:cNvPr id="149508" name="Text Box 4"/>
          <p:cNvSpPr txBox="1">
            <a:spLocks noChangeArrowheads="1"/>
          </p:cNvSpPr>
          <p:nvPr/>
        </p:nvSpPr>
        <p:spPr bwMode="auto">
          <a:xfrm>
            <a:off x="0" y="420370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Так как </a:t>
            </a:r>
            <a:r>
              <a:rPr lang="en-US" altLang="ru-RU" i="1" dirty="0">
                <a:cs typeface="Times New Roman" panose="02020603050405020304" pitchFamily="18" charset="0"/>
              </a:rPr>
              <a:t>AB</a:t>
            </a:r>
            <a:r>
              <a:rPr lang="ru-RU" altLang="ru-RU" i="1" dirty="0">
                <a:cs typeface="Times New Roman" panose="02020603050405020304" pitchFamily="18" charset="0"/>
              </a:rPr>
              <a:t> &gt; </a:t>
            </a:r>
            <a:r>
              <a:rPr lang="en-US" altLang="ru-RU" i="1" dirty="0">
                <a:cs typeface="Times New Roman" panose="02020603050405020304" pitchFamily="18" charset="0"/>
              </a:rPr>
              <a:t>BC</a:t>
            </a:r>
            <a:r>
              <a:rPr lang="ru-RU" altLang="ru-RU" i="1" dirty="0">
                <a:cs typeface="Times New Roman" panose="02020603050405020304" pitchFamily="18" charset="0"/>
              </a:rPr>
              <a:t>, </a:t>
            </a:r>
            <a:r>
              <a:rPr lang="ru-RU" altLang="ru-RU" dirty="0"/>
              <a:t>то угол</a:t>
            </a:r>
            <a:r>
              <a:rPr lang="ru-RU" altLang="ru-RU" dirty="0">
                <a:cs typeface="Times New Roman" panose="02020603050405020304" pitchFamily="18" charset="0"/>
              </a:rPr>
              <a:t> </a:t>
            </a:r>
            <a:r>
              <a:rPr lang="en-US" altLang="ru-RU" i="1" dirty="0">
                <a:cs typeface="Times New Roman" panose="02020603050405020304" pitchFamily="18" charset="0"/>
              </a:rPr>
              <a:t>BAC</a:t>
            </a:r>
            <a:r>
              <a:rPr lang="ru-RU" altLang="ru-RU" i="1" dirty="0">
                <a:cs typeface="Times New Roman" panose="02020603050405020304" pitchFamily="18" charset="0"/>
              </a:rPr>
              <a:t> </a:t>
            </a:r>
            <a:r>
              <a:rPr lang="ru-RU" altLang="ru-RU" dirty="0"/>
              <a:t>меньше угла</a:t>
            </a:r>
            <a:r>
              <a:rPr lang="ru-RU" altLang="ru-RU" i="1" dirty="0">
                <a:cs typeface="Times New Roman" panose="02020603050405020304" pitchFamily="18" charset="0"/>
              </a:rPr>
              <a:t> </a:t>
            </a:r>
            <a:r>
              <a:rPr lang="en-US" altLang="ru-RU" i="1" dirty="0">
                <a:cs typeface="Times New Roman" panose="02020603050405020304" pitchFamily="18" charset="0"/>
              </a:rPr>
              <a:t>BCA</a:t>
            </a:r>
            <a:r>
              <a:rPr lang="ru-RU" altLang="ru-RU" i="1" dirty="0">
                <a:cs typeface="Times New Roman" panose="02020603050405020304" pitchFamily="18" charset="0"/>
              </a:rPr>
              <a:t>. </a:t>
            </a:r>
            <a:r>
              <a:rPr lang="ru-RU" altLang="ru-RU" dirty="0"/>
              <a:t>Так как </a:t>
            </a:r>
            <a:r>
              <a:rPr lang="en-US" altLang="ru-RU" i="1" dirty="0"/>
              <a:t>CD = DE</a:t>
            </a:r>
            <a:r>
              <a:rPr lang="en-US" altLang="ru-RU" dirty="0"/>
              <a:t>, </a:t>
            </a:r>
            <a:r>
              <a:rPr lang="ru-RU" altLang="ru-RU" dirty="0"/>
              <a:t>то</a:t>
            </a:r>
            <a:r>
              <a:rPr lang="ru-RU" altLang="ru-RU" i="1" dirty="0"/>
              <a:t> </a:t>
            </a:r>
            <a:r>
              <a:rPr lang="ru-RU" altLang="ru-RU" dirty="0"/>
              <a:t>угол</a:t>
            </a:r>
            <a:r>
              <a:rPr lang="ru-RU" altLang="ru-RU" dirty="0">
                <a:cs typeface="Times New Roman" panose="02020603050405020304" pitchFamily="18" charset="0"/>
              </a:rPr>
              <a:t> </a:t>
            </a:r>
            <a:r>
              <a:rPr lang="en-US" altLang="ru-RU" i="1" dirty="0">
                <a:cs typeface="Times New Roman" panose="02020603050405020304" pitchFamily="18" charset="0"/>
              </a:rPr>
              <a:t>DEC</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DCE</a:t>
            </a:r>
            <a:r>
              <a:rPr lang="ru-RU" altLang="ru-RU" i="1" dirty="0">
                <a:cs typeface="Times New Roman" panose="02020603050405020304" pitchFamily="18" charset="0"/>
              </a:rPr>
              <a:t>. </a:t>
            </a:r>
            <a:r>
              <a:rPr lang="ru-RU" altLang="ru-RU" dirty="0">
                <a:cs typeface="Times New Roman" panose="02020603050405020304" pitchFamily="18" charset="0"/>
              </a:rPr>
              <a:t>Углы </a:t>
            </a:r>
            <a:r>
              <a:rPr lang="en-US" altLang="ru-RU" i="1" dirty="0">
                <a:cs typeface="Times New Roman" panose="02020603050405020304" pitchFamily="18" charset="0"/>
              </a:rPr>
              <a:t>BCA </a:t>
            </a:r>
            <a:r>
              <a:rPr lang="ru-RU" altLang="ru-RU" dirty="0">
                <a:cs typeface="Times New Roman" panose="02020603050405020304" pitchFamily="18" charset="0"/>
              </a:rPr>
              <a:t>и </a:t>
            </a:r>
            <a:r>
              <a:rPr lang="en-US" altLang="ru-RU" i="1" dirty="0">
                <a:cs typeface="Times New Roman" panose="02020603050405020304" pitchFamily="18" charset="0"/>
              </a:rPr>
              <a:t>DCE </a:t>
            </a:r>
            <a:r>
              <a:rPr lang="ru-RU" altLang="ru-RU" dirty="0">
                <a:cs typeface="Times New Roman" panose="02020603050405020304" pitchFamily="18" charset="0"/>
              </a:rPr>
              <a:t>равны как вертикальные. Значит,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меньше угла</a:t>
            </a:r>
            <a:r>
              <a:rPr lang="ru-RU" altLang="ru-RU" dirty="0">
                <a:cs typeface="Times New Roman" panose="02020603050405020304" pitchFamily="18" charset="0"/>
              </a:rPr>
              <a:t> </a:t>
            </a:r>
            <a:r>
              <a:rPr lang="en-US" altLang="ru-RU" i="1" dirty="0">
                <a:cs typeface="Times New Roman" panose="02020603050405020304" pitchFamily="18" charset="0"/>
              </a:rPr>
              <a:t>DEC</a:t>
            </a:r>
            <a:r>
              <a:rPr lang="ru-RU" altLang="ru-RU" dirty="0">
                <a:cs typeface="Times New Roman" panose="02020603050405020304" pitchFamily="18" charset="0"/>
              </a:rPr>
              <a:t>.</a:t>
            </a:r>
          </a:p>
        </p:txBody>
      </p:sp>
      <p:pic>
        <p:nvPicPr>
          <p:cNvPr id="2458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0"/>
            <a:ext cx="265430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080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wipe(up)">
                                      <p:cBhvr>
                                        <p:cTn id="7"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0" y="533400"/>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t>	</a:t>
            </a:r>
            <a:r>
              <a:rPr lang="ru-RU" altLang="ru-RU" dirty="0"/>
              <a:t>6. Отрезки </a:t>
            </a:r>
            <a:r>
              <a:rPr lang="en-US" altLang="ru-RU" i="1" dirty="0"/>
              <a:t>AE </a:t>
            </a:r>
            <a:r>
              <a:rPr lang="ru-RU" altLang="ru-RU" dirty="0"/>
              <a:t>и </a:t>
            </a:r>
            <a:r>
              <a:rPr lang="en-US" altLang="ru-RU" i="1" dirty="0"/>
              <a:t>BD </a:t>
            </a:r>
            <a:r>
              <a:rPr lang="ru-RU" altLang="ru-RU" dirty="0"/>
              <a:t>пересекаются в точке </a:t>
            </a:r>
            <a:r>
              <a:rPr lang="en-US" altLang="ru-RU" i="1" dirty="0"/>
              <a:t>C, </a:t>
            </a:r>
            <a:r>
              <a:rPr lang="en-US" altLang="ru-RU" i="1" dirty="0">
                <a:cs typeface="Times New Roman" panose="02020603050405020304" pitchFamily="18" charset="0"/>
              </a:rPr>
              <a:t>CD = DE, </a:t>
            </a:r>
            <a:r>
              <a:rPr lang="ru-RU" altLang="ru-RU" dirty="0"/>
              <a:t>угол </a:t>
            </a:r>
            <a:r>
              <a:rPr lang="en-US" altLang="ru-RU" i="1" dirty="0">
                <a:cs typeface="Times New Roman" panose="02020603050405020304" pitchFamily="18" charset="0"/>
              </a:rPr>
              <a:t>BAC </a:t>
            </a:r>
            <a:r>
              <a:rPr lang="ru-RU" altLang="ru-RU" dirty="0"/>
              <a:t>меньше угла</a:t>
            </a:r>
            <a:r>
              <a:rPr lang="en-US" altLang="ru-RU" i="1" dirty="0">
                <a:cs typeface="Times New Roman" panose="02020603050405020304" pitchFamily="18" charset="0"/>
              </a:rPr>
              <a:t> DEC. </a:t>
            </a:r>
            <a:r>
              <a:rPr lang="ru-RU" altLang="ru-RU" dirty="0">
                <a:cs typeface="Times New Roman" panose="02020603050405020304" pitchFamily="18" charset="0"/>
              </a:rPr>
              <a:t>Докажите, что</a:t>
            </a:r>
            <a:r>
              <a:rPr lang="ru-RU" altLang="ru-RU" i="1" dirty="0">
                <a:cs typeface="Times New Roman" panose="02020603050405020304" pitchFamily="18" charset="0"/>
              </a:rPr>
              <a:t> </a:t>
            </a:r>
            <a:r>
              <a:rPr lang="en-US" altLang="ru-RU" i="1" dirty="0">
                <a:cs typeface="Times New Roman" panose="02020603050405020304" pitchFamily="18" charset="0"/>
              </a:rPr>
              <a:t>AB</a:t>
            </a:r>
            <a:r>
              <a:rPr lang="ru-RU" altLang="ru-RU" i="1" dirty="0">
                <a:cs typeface="Times New Roman" panose="02020603050405020304" pitchFamily="18" charset="0"/>
              </a:rPr>
              <a:t> &gt; </a:t>
            </a:r>
            <a:r>
              <a:rPr lang="en-US" altLang="ru-RU" i="1" dirty="0">
                <a:cs typeface="Times New Roman" panose="02020603050405020304" pitchFamily="18" charset="0"/>
              </a:rPr>
              <a:t>BC</a:t>
            </a:r>
            <a:r>
              <a:rPr lang="ru-RU" altLang="ru-RU" i="1" dirty="0">
                <a:cs typeface="Times New Roman" panose="02020603050405020304" pitchFamily="18" charset="0"/>
              </a:rPr>
              <a:t>. </a:t>
            </a:r>
          </a:p>
        </p:txBody>
      </p:sp>
      <p:sp>
        <p:nvSpPr>
          <p:cNvPr id="151556" name="Text Box 4"/>
          <p:cNvSpPr txBox="1">
            <a:spLocks noChangeArrowheads="1"/>
          </p:cNvSpPr>
          <p:nvPr/>
        </p:nvSpPr>
        <p:spPr bwMode="auto">
          <a:xfrm>
            <a:off x="0" y="4203700"/>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t>Так как </a:t>
            </a:r>
            <a:r>
              <a:rPr lang="en-US" altLang="ru-RU" i="1" dirty="0"/>
              <a:t>CD = DE</a:t>
            </a:r>
            <a:r>
              <a:rPr lang="en-US" altLang="ru-RU" dirty="0"/>
              <a:t>, </a:t>
            </a:r>
            <a:r>
              <a:rPr lang="ru-RU" altLang="ru-RU" dirty="0"/>
              <a:t>то</a:t>
            </a:r>
            <a:r>
              <a:rPr lang="ru-RU" altLang="ru-RU" i="1" dirty="0"/>
              <a:t> </a:t>
            </a:r>
            <a:r>
              <a:rPr lang="ru-RU" altLang="ru-RU" dirty="0"/>
              <a:t>угол</a:t>
            </a:r>
            <a:r>
              <a:rPr lang="ru-RU" altLang="ru-RU" dirty="0">
                <a:cs typeface="Times New Roman" panose="02020603050405020304" pitchFamily="18" charset="0"/>
              </a:rPr>
              <a:t> </a:t>
            </a:r>
            <a:r>
              <a:rPr lang="en-US" altLang="ru-RU" i="1" dirty="0">
                <a:cs typeface="Times New Roman" panose="02020603050405020304" pitchFamily="18" charset="0"/>
              </a:rPr>
              <a:t>DEC</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DCE</a:t>
            </a:r>
            <a:r>
              <a:rPr lang="ru-RU" altLang="ru-RU" i="1" dirty="0">
                <a:cs typeface="Times New Roman" panose="02020603050405020304" pitchFamily="18" charset="0"/>
              </a:rPr>
              <a:t>. </a:t>
            </a:r>
            <a:r>
              <a:rPr lang="ru-RU" altLang="ru-RU" dirty="0">
                <a:cs typeface="Times New Roman" panose="02020603050405020304" pitchFamily="18" charset="0"/>
              </a:rPr>
              <a:t>Углы </a:t>
            </a:r>
            <a:r>
              <a:rPr lang="en-US" altLang="ru-RU" i="1" dirty="0">
                <a:cs typeface="Times New Roman" panose="02020603050405020304" pitchFamily="18" charset="0"/>
              </a:rPr>
              <a:t>BCA </a:t>
            </a:r>
            <a:r>
              <a:rPr lang="ru-RU" altLang="ru-RU" dirty="0">
                <a:cs typeface="Times New Roman" panose="02020603050405020304" pitchFamily="18" charset="0"/>
              </a:rPr>
              <a:t>и </a:t>
            </a:r>
            <a:r>
              <a:rPr lang="en-US" altLang="ru-RU" i="1" dirty="0">
                <a:cs typeface="Times New Roman" panose="02020603050405020304" pitchFamily="18" charset="0"/>
              </a:rPr>
              <a:t>DCE </a:t>
            </a:r>
            <a:r>
              <a:rPr lang="ru-RU" altLang="ru-RU" dirty="0">
                <a:cs typeface="Times New Roman" panose="02020603050405020304" pitchFamily="18" charset="0"/>
              </a:rPr>
              <a:t>равны как вертикальные. </a:t>
            </a:r>
            <a:r>
              <a:rPr lang="ru-RU" altLang="ru-RU" dirty="0"/>
              <a:t>Так как угол </a:t>
            </a:r>
            <a:r>
              <a:rPr lang="en-US" altLang="ru-RU" i="1" dirty="0">
                <a:cs typeface="Times New Roman" panose="02020603050405020304" pitchFamily="18" charset="0"/>
              </a:rPr>
              <a:t>BAC </a:t>
            </a:r>
            <a:r>
              <a:rPr lang="ru-RU" altLang="ru-RU" dirty="0"/>
              <a:t>меньше угла</a:t>
            </a:r>
            <a:r>
              <a:rPr lang="en-US" altLang="ru-RU" i="1" dirty="0">
                <a:cs typeface="Times New Roman" panose="02020603050405020304" pitchFamily="18" charset="0"/>
              </a:rPr>
              <a:t> DEC</a:t>
            </a:r>
            <a:r>
              <a:rPr lang="ru-RU" altLang="ru-RU" dirty="0"/>
              <a:t>, то угол </a:t>
            </a:r>
            <a:r>
              <a:rPr lang="en-US" altLang="ru-RU" i="1" dirty="0"/>
              <a:t>BAC </a:t>
            </a:r>
            <a:r>
              <a:rPr lang="ru-RU" altLang="ru-RU" dirty="0"/>
              <a:t>меньше угла </a:t>
            </a:r>
            <a:r>
              <a:rPr lang="en-US" altLang="ru-RU" i="1" dirty="0"/>
              <a:t>BCA</a:t>
            </a:r>
            <a:r>
              <a:rPr lang="en-US" altLang="ru-RU" dirty="0"/>
              <a:t>.</a:t>
            </a:r>
            <a:r>
              <a:rPr lang="ru-RU" altLang="ru-RU" dirty="0"/>
              <a:t> </a:t>
            </a:r>
            <a:r>
              <a:rPr lang="ru-RU" altLang="ru-RU" dirty="0">
                <a:cs typeface="Times New Roman" panose="02020603050405020304" pitchFamily="18" charset="0"/>
              </a:rPr>
              <a:t>Значит, </a:t>
            </a:r>
            <a:r>
              <a:rPr lang="ru-RU" altLang="ru-RU" dirty="0"/>
              <a:t>угол </a:t>
            </a:r>
            <a:r>
              <a:rPr lang="en-US" altLang="ru-RU" i="1" dirty="0">
                <a:cs typeface="Times New Roman" panose="02020603050405020304" pitchFamily="18" charset="0"/>
              </a:rPr>
              <a:t>AB &gt; BC</a:t>
            </a:r>
            <a:r>
              <a:rPr lang="ru-RU" altLang="ru-RU" dirty="0">
                <a:cs typeface="Times New Roman" panose="02020603050405020304" pitchFamily="18" charset="0"/>
              </a:rPr>
              <a:t>.</a:t>
            </a:r>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0"/>
            <a:ext cx="2654300"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40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wipe(up)">
                                      <p:cBhvr>
                                        <p:cTn id="7" dur="500"/>
                                        <p:tgtEl>
                                          <p:spTgt spid="151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0" y="533400"/>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t>	</a:t>
            </a:r>
            <a:r>
              <a:rPr lang="ru-RU" altLang="ru-RU" dirty="0"/>
              <a:t>7. В треугольнике </a:t>
            </a:r>
            <a:r>
              <a:rPr lang="en-US" altLang="ru-RU" i="1" dirty="0"/>
              <a:t>ABC </a:t>
            </a:r>
            <a:r>
              <a:rPr lang="ru-RU" altLang="ru-RU" dirty="0"/>
              <a:t>выполняется неравенство </a:t>
            </a:r>
            <a:r>
              <a:rPr lang="en-US" altLang="ru-RU" i="1" dirty="0"/>
              <a:t>AC </a:t>
            </a:r>
            <a:r>
              <a:rPr lang="en-US" altLang="ru-RU" dirty="0"/>
              <a:t>&gt; </a:t>
            </a:r>
            <a:r>
              <a:rPr lang="en-US" altLang="ru-RU" i="1" dirty="0"/>
              <a:t>BC</a:t>
            </a:r>
            <a:r>
              <a:rPr lang="en-US" altLang="ru-RU" dirty="0"/>
              <a:t>, </a:t>
            </a:r>
            <a:r>
              <a:rPr lang="en-US" altLang="ru-RU" i="1" dirty="0"/>
              <a:t>CM </a:t>
            </a:r>
            <a:r>
              <a:rPr lang="ru-RU" altLang="ru-RU" dirty="0"/>
              <a:t>– медиана. Докажите, что угол</a:t>
            </a:r>
            <a:r>
              <a:rPr lang="en-US" altLang="ru-RU" dirty="0"/>
              <a:t> </a:t>
            </a:r>
            <a:r>
              <a:rPr lang="en-US" altLang="ru-RU" i="1" dirty="0"/>
              <a:t>BCM</a:t>
            </a:r>
            <a:r>
              <a:rPr lang="ru-RU" altLang="ru-RU" dirty="0"/>
              <a:t> больше угла </a:t>
            </a:r>
            <a:r>
              <a:rPr lang="en-US" altLang="ru-RU" i="1" dirty="0"/>
              <a:t>ACM</a:t>
            </a:r>
            <a:r>
              <a:rPr lang="ru-RU" altLang="ru-RU" dirty="0"/>
              <a:t>.</a:t>
            </a:r>
            <a:r>
              <a:rPr lang="ru-RU" altLang="ru-RU" dirty="0">
                <a:cs typeface="Times New Roman" panose="02020603050405020304" pitchFamily="18" charset="0"/>
              </a:rPr>
              <a:t> </a:t>
            </a:r>
          </a:p>
        </p:txBody>
      </p:sp>
      <p:pic>
        <p:nvPicPr>
          <p:cNvPr id="3" name="Рисунок 2">
            <a:extLst>
              <a:ext uri="{FF2B5EF4-FFF2-40B4-BE49-F238E27FC236}">
                <a16:creationId xmlns:a16="http://schemas.microsoft.com/office/drawing/2014/main" id="{C385E5AB-BAC9-C626-4DA1-48C51C120E61}"/>
              </a:ext>
            </a:extLst>
          </p:cNvPr>
          <p:cNvPicPr>
            <a:picLocks noChangeAspect="1"/>
          </p:cNvPicPr>
          <p:nvPr/>
        </p:nvPicPr>
        <p:blipFill>
          <a:blip r:embed="rId3"/>
          <a:stretch>
            <a:fillRect/>
          </a:stretch>
        </p:blipFill>
        <p:spPr>
          <a:xfrm>
            <a:off x="34723" y="1987974"/>
            <a:ext cx="3281921" cy="2616193"/>
          </a:xfrm>
          <a:prstGeom prst="rect">
            <a:avLst/>
          </a:prstGeom>
        </p:spPr>
      </p:pic>
      <p:grpSp>
        <p:nvGrpSpPr>
          <p:cNvPr id="6" name="Группа 5">
            <a:extLst>
              <a:ext uri="{FF2B5EF4-FFF2-40B4-BE49-F238E27FC236}">
                <a16:creationId xmlns:a16="http://schemas.microsoft.com/office/drawing/2014/main" id="{56A7EE94-ACE4-D02A-95AB-57A47CCE5FF3}"/>
              </a:ext>
            </a:extLst>
          </p:cNvPr>
          <p:cNvGrpSpPr/>
          <p:nvPr/>
        </p:nvGrpSpPr>
        <p:grpSpPr>
          <a:xfrm>
            <a:off x="110496" y="2022475"/>
            <a:ext cx="9033504" cy="4382526"/>
            <a:chOff x="110496" y="2022475"/>
            <a:chExt cx="9033504" cy="4382526"/>
          </a:xfrm>
        </p:grpSpPr>
        <p:sp>
          <p:nvSpPr>
            <p:cNvPr id="26630" name="Text Box 4"/>
            <p:cNvSpPr txBox="1">
              <a:spLocks noChangeArrowheads="1"/>
            </p:cNvSpPr>
            <p:nvPr/>
          </p:nvSpPr>
          <p:spPr bwMode="auto">
            <a:xfrm>
              <a:off x="3276600" y="2022475"/>
              <a:ext cx="58674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t>Отложим на продолжении медианы </a:t>
              </a:r>
              <a:r>
                <a:rPr lang="en-US" altLang="ru-RU" i="1" dirty="0"/>
                <a:t>CM</a:t>
              </a:r>
              <a:r>
                <a:rPr lang="ru-RU" altLang="ru-RU" i="1" dirty="0"/>
                <a:t> </a:t>
              </a:r>
              <a:r>
                <a:rPr lang="ru-RU" altLang="ru-RU" dirty="0"/>
                <a:t>отрезок </a:t>
              </a:r>
              <a:r>
                <a:rPr lang="en-US" altLang="ru-RU" i="1" dirty="0"/>
                <a:t>ME</a:t>
              </a:r>
              <a:r>
                <a:rPr lang="ru-RU" altLang="ru-RU" dirty="0"/>
                <a:t>, равный отрезку </a:t>
              </a:r>
              <a:r>
                <a:rPr lang="en-US" altLang="ru-RU" i="1" dirty="0"/>
                <a:t>CM</a:t>
              </a:r>
              <a:r>
                <a:rPr lang="en-US" altLang="ru-RU" dirty="0"/>
                <a:t>. </a:t>
              </a:r>
              <a:r>
                <a:rPr lang="ru-RU" altLang="ru-RU" dirty="0"/>
                <a:t>Треугольники </a:t>
              </a:r>
              <a:r>
                <a:rPr lang="en-US" altLang="ru-RU" i="1" dirty="0"/>
                <a:t>BCM </a:t>
              </a:r>
              <a:r>
                <a:rPr lang="ru-RU" altLang="ru-RU" dirty="0"/>
                <a:t>и </a:t>
              </a:r>
              <a:r>
                <a:rPr lang="en-US" altLang="ru-RU" i="1" dirty="0"/>
                <a:t>AEM </a:t>
              </a:r>
              <a:r>
                <a:rPr lang="ru-RU" altLang="ru-RU" dirty="0"/>
                <a:t>равны по двум сторонам и углу между ними. Следовательно, </a:t>
              </a:r>
              <a:r>
                <a:rPr lang="en-US" altLang="ru-RU" i="1" dirty="0"/>
                <a:t>BC = AE </a:t>
              </a:r>
              <a:r>
                <a:rPr lang="ru-RU" altLang="ru-RU" dirty="0"/>
                <a:t>и угол </a:t>
              </a:r>
              <a:r>
                <a:rPr lang="en-US" altLang="ru-RU" i="1" dirty="0"/>
                <a:t>BCM </a:t>
              </a:r>
              <a:r>
                <a:rPr lang="ru-RU" altLang="ru-RU" dirty="0"/>
                <a:t>равен углу </a:t>
              </a:r>
              <a:r>
                <a:rPr lang="en-US" altLang="ru-RU" i="1" dirty="0"/>
                <a:t>AEM</a:t>
              </a:r>
              <a:r>
                <a:rPr lang="ru-RU" altLang="ru-RU" dirty="0"/>
                <a:t>. В треугольнике </a:t>
              </a:r>
              <a:r>
                <a:rPr lang="en-US" altLang="ru-RU" i="1" dirty="0"/>
                <a:t>ACE </a:t>
              </a:r>
              <a:r>
                <a:rPr lang="ru-RU" altLang="ru-RU" dirty="0"/>
                <a:t>сторона </a:t>
              </a:r>
              <a:r>
                <a:rPr lang="en-US" altLang="ru-RU" i="1" dirty="0"/>
                <a:t>AC </a:t>
              </a:r>
              <a:r>
                <a:rPr lang="ru-RU" altLang="ru-RU" dirty="0"/>
                <a:t>больше стороны </a:t>
              </a:r>
              <a:r>
                <a:rPr lang="en-US" altLang="ru-RU" i="1" dirty="0"/>
                <a:t>AE</a:t>
              </a:r>
              <a:r>
                <a:rPr lang="ru-RU" altLang="ru-RU" dirty="0"/>
                <a:t>, следовательно, угол </a:t>
              </a:r>
              <a:r>
                <a:rPr lang="en-US" altLang="ru-RU" i="1" dirty="0"/>
                <a:t>E </a:t>
              </a:r>
              <a:r>
                <a:rPr lang="ru-RU" altLang="ru-RU" dirty="0"/>
                <a:t>больше угла </a:t>
              </a:r>
              <a:r>
                <a:rPr lang="ru-RU" altLang="ru-RU" i="1" dirty="0"/>
                <a:t>С</a:t>
              </a:r>
              <a:r>
                <a:rPr lang="en-US" altLang="ru-RU" i="1" dirty="0"/>
                <a:t>. </a:t>
              </a:r>
              <a:r>
                <a:rPr lang="ru-RU" altLang="ru-RU" dirty="0"/>
                <a:t>Значит, угол</a:t>
              </a:r>
              <a:r>
                <a:rPr lang="en-US" altLang="ru-RU" dirty="0"/>
                <a:t> </a:t>
              </a:r>
              <a:r>
                <a:rPr lang="en-US" altLang="ru-RU" i="1" dirty="0"/>
                <a:t>BCM</a:t>
              </a:r>
              <a:r>
                <a:rPr lang="ru-RU" altLang="ru-RU" dirty="0"/>
                <a:t> больше угла </a:t>
              </a:r>
              <a:r>
                <a:rPr lang="en-US" altLang="ru-RU" i="1" dirty="0"/>
                <a:t>ACM</a:t>
              </a:r>
              <a:r>
                <a:rPr lang="ru-RU" altLang="ru-RU" dirty="0"/>
                <a:t>.</a:t>
              </a:r>
              <a:r>
                <a:rPr lang="ru-RU" altLang="ru-RU" dirty="0">
                  <a:cs typeface="Times New Roman" panose="02020603050405020304" pitchFamily="18" charset="0"/>
                </a:rPr>
                <a:t> </a:t>
              </a:r>
            </a:p>
          </p:txBody>
        </p:sp>
        <p:pic>
          <p:nvPicPr>
            <p:cNvPr id="5" name="Рисунок 4">
              <a:extLst>
                <a:ext uri="{FF2B5EF4-FFF2-40B4-BE49-F238E27FC236}">
                  <a16:creationId xmlns:a16="http://schemas.microsoft.com/office/drawing/2014/main" id="{7A8A2E5B-C052-35FF-BEEB-FAE4CD9BE721}"/>
                </a:ext>
              </a:extLst>
            </p:cNvPr>
            <p:cNvPicPr>
              <a:picLocks noChangeAspect="1"/>
            </p:cNvPicPr>
            <p:nvPr/>
          </p:nvPicPr>
          <p:blipFill>
            <a:blip r:embed="rId4"/>
            <a:stretch>
              <a:fillRect/>
            </a:stretch>
          </p:blipFill>
          <p:spPr>
            <a:xfrm>
              <a:off x="110496" y="2022475"/>
              <a:ext cx="3130376" cy="4382526"/>
            </a:xfrm>
            <a:prstGeom prst="rect">
              <a:avLst/>
            </a:prstGeom>
          </p:spPr>
        </p:pic>
      </p:grpSp>
    </p:spTree>
    <p:extLst>
      <p:ext uri="{BB962C8B-B14F-4D97-AF65-F5344CB8AC3E}">
        <p14:creationId xmlns:p14="http://schemas.microsoft.com/office/powerpoint/2010/main" val="9302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053" y="224516"/>
            <a:ext cx="4239947" cy="523220"/>
          </a:xfrm>
          <a:prstGeom prst="rect">
            <a:avLst/>
          </a:prstGeom>
          <a:noFill/>
        </p:spPr>
        <p:txBody>
          <a:bodyPr wrap="square" rtlCol="0">
            <a:spAutoFit/>
          </a:bodyPr>
          <a:lstStyle/>
          <a:p>
            <a:pPr algn="ctr"/>
            <a:r>
              <a:rPr lang="ru-RU" sz="2800" dirty="0">
                <a:solidFill>
                  <a:srgbClr val="FF0000"/>
                </a:solidFill>
              </a:rPr>
              <a:t>Наш учебник геометрии</a:t>
            </a:r>
          </a:p>
        </p:txBody>
      </p:sp>
      <p:pic>
        <p:nvPicPr>
          <p:cNvPr id="13" name="Рисунок 12">
            <a:extLst>
              <a:ext uri="{FF2B5EF4-FFF2-40B4-BE49-F238E27FC236}">
                <a16:creationId xmlns:a16="http://schemas.microsoft.com/office/drawing/2014/main" id="{031C0151-C55F-B20A-4DF6-AB1882565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19" y="906832"/>
            <a:ext cx="4585313" cy="5832648"/>
          </a:xfrm>
          <a:prstGeom prst="rect">
            <a:avLst/>
          </a:prstGeom>
        </p:spPr>
      </p:pic>
      <p:pic>
        <p:nvPicPr>
          <p:cNvPr id="3" name="Рисунок 2">
            <a:extLst>
              <a:ext uri="{FF2B5EF4-FFF2-40B4-BE49-F238E27FC236}">
                <a16:creationId xmlns:a16="http://schemas.microsoft.com/office/drawing/2014/main" id="{B3F97770-A0DF-4CDB-79AD-712432D63BB0}"/>
              </a:ext>
            </a:extLst>
          </p:cNvPr>
          <p:cNvPicPr>
            <a:picLocks noChangeAspect="1"/>
          </p:cNvPicPr>
          <p:nvPr/>
        </p:nvPicPr>
        <p:blipFill>
          <a:blip r:embed="rId4"/>
          <a:stretch>
            <a:fillRect/>
          </a:stretch>
        </p:blipFill>
        <p:spPr>
          <a:xfrm>
            <a:off x="4652532" y="116633"/>
            <a:ext cx="4239948" cy="4004862"/>
          </a:xfrm>
          <a:prstGeom prst="rect">
            <a:avLst/>
          </a:prstGeom>
        </p:spPr>
      </p:pic>
      <p:pic>
        <p:nvPicPr>
          <p:cNvPr id="4" name="Рисунок 3">
            <a:extLst>
              <a:ext uri="{FF2B5EF4-FFF2-40B4-BE49-F238E27FC236}">
                <a16:creationId xmlns:a16="http://schemas.microsoft.com/office/drawing/2014/main" id="{09FBBBD3-2BE8-80D8-5C16-E83ED2601F99}"/>
              </a:ext>
            </a:extLst>
          </p:cNvPr>
          <p:cNvPicPr>
            <a:picLocks noChangeAspect="1"/>
          </p:cNvPicPr>
          <p:nvPr/>
        </p:nvPicPr>
        <p:blipFill>
          <a:blip r:embed="rId5"/>
          <a:stretch>
            <a:fillRect/>
          </a:stretch>
        </p:blipFill>
        <p:spPr>
          <a:xfrm>
            <a:off x="4616293" y="4164306"/>
            <a:ext cx="4276187" cy="2582318"/>
          </a:xfrm>
          <a:prstGeom prst="rect">
            <a:avLst/>
          </a:prstGeom>
        </p:spPr>
      </p:pic>
    </p:spTree>
    <p:extLst>
      <p:ext uri="{BB962C8B-B14F-4D97-AF65-F5344CB8AC3E}">
        <p14:creationId xmlns:p14="http://schemas.microsoft.com/office/powerpoint/2010/main" val="2535253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0" y="533400"/>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t>	</a:t>
            </a:r>
            <a:r>
              <a:rPr lang="ru-RU" altLang="ru-RU" dirty="0"/>
              <a:t>8. В треугольнике </a:t>
            </a:r>
            <a:r>
              <a:rPr lang="en-US" altLang="ru-RU" i="1" dirty="0"/>
              <a:t>ABC </a:t>
            </a:r>
            <a:r>
              <a:rPr lang="ru-RU" altLang="ru-RU" dirty="0"/>
              <a:t>выполняется неравенство </a:t>
            </a:r>
            <a:r>
              <a:rPr lang="en-US" altLang="ru-RU" i="1" dirty="0"/>
              <a:t>AC </a:t>
            </a:r>
            <a:r>
              <a:rPr lang="en-US" altLang="ru-RU" dirty="0"/>
              <a:t>&gt; </a:t>
            </a:r>
            <a:r>
              <a:rPr lang="en-US" altLang="ru-RU" i="1" dirty="0"/>
              <a:t>BC</a:t>
            </a:r>
            <a:r>
              <a:rPr lang="en-US" altLang="ru-RU" dirty="0"/>
              <a:t>, </a:t>
            </a:r>
            <a:r>
              <a:rPr lang="en-US" altLang="ru-RU" i="1" dirty="0"/>
              <a:t>CD </a:t>
            </a:r>
            <a:r>
              <a:rPr lang="ru-RU" altLang="ru-RU" dirty="0"/>
              <a:t>– биссектриса. Докажите, что </a:t>
            </a:r>
            <a:r>
              <a:rPr lang="en-US" altLang="ru-RU" i="1" dirty="0"/>
              <a:t>AD</a:t>
            </a:r>
            <a:r>
              <a:rPr lang="ru-RU" altLang="ru-RU" dirty="0"/>
              <a:t> больше </a:t>
            </a:r>
            <a:r>
              <a:rPr lang="en-US" altLang="ru-RU" i="1" dirty="0"/>
              <a:t>BD</a:t>
            </a:r>
            <a:r>
              <a:rPr lang="ru-RU" altLang="ru-RU" dirty="0"/>
              <a:t>.</a:t>
            </a:r>
            <a:r>
              <a:rPr lang="ru-RU" altLang="ru-RU" dirty="0">
                <a:cs typeface="Times New Roman" panose="02020603050405020304" pitchFamily="18" charset="0"/>
              </a:rPr>
              <a:t> </a:t>
            </a:r>
          </a:p>
        </p:txBody>
      </p:sp>
      <p:pic>
        <p:nvPicPr>
          <p:cNvPr id="276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76512"/>
            <a:ext cx="3248025" cy="2687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890" name="Group 10"/>
          <p:cNvGrpSpPr>
            <a:grpSpLocks/>
          </p:cNvGrpSpPr>
          <p:nvPr/>
        </p:nvGrpSpPr>
        <p:grpSpPr bwMode="auto">
          <a:xfrm>
            <a:off x="152400" y="1676400"/>
            <a:ext cx="8991600" cy="4005263"/>
            <a:chOff x="96" y="1056"/>
            <a:chExt cx="5664" cy="2523"/>
          </a:xfrm>
        </p:grpSpPr>
        <p:sp>
          <p:nvSpPr>
            <p:cNvPr id="27654" name="Text Box 6"/>
            <p:cNvSpPr txBox="1">
              <a:spLocks noChangeArrowheads="1"/>
            </p:cNvSpPr>
            <p:nvPr/>
          </p:nvSpPr>
          <p:spPr bwMode="auto">
            <a:xfrm>
              <a:off x="96" y="2784"/>
              <a:ext cx="5664" cy="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t>В силу предыдущей задачи, для медианы </a:t>
              </a:r>
              <a:r>
                <a:rPr lang="en-US" altLang="ru-RU" i="1" dirty="0"/>
                <a:t>CM </a:t>
              </a:r>
              <a:r>
                <a:rPr lang="ru-RU" altLang="ru-RU" dirty="0"/>
                <a:t>угол </a:t>
              </a:r>
              <a:r>
                <a:rPr lang="en-US" altLang="ru-RU" i="1" dirty="0"/>
                <a:t>ACM </a:t>
              </a:r>
              <a:r>
                <a:rPr lang="ru-RU" altLang="ru-RU" dirty="0"/>
                <a:t>меньше угла </a:t>
              </a:r>
              <a:r>
                <a:rPr lang="en-US" altLang="ru-RU" i="1" dirty="0"/>
                <a:t>BCM</a:t>
              </a:r>
              <a:r>
                <a:rPr lang="ru-RU" altLang="ru-RU" dirty="0"/>
                <a:t>. Следовательно, медиана </a:t>
              </a:r>
              <a:r>
                <a:rPr lang="en-US" altLang="ru-RU" i="1" dirty="0"/>
                <a:t>CM </a:t>
              </a:r>
              <a:r>
                <a:rPr lang="ru-RU" altLang="ru-RU" dirty="0"/>
                <a:t>лежит внутри угла </a:t>
              </a:r>
              <a:r>
                <a:rPr lang="en-US" altLang="ru-RU" i="1" dirty="0"/>
                <a:t>ACD</a:t>
              </a:r>
              <a:r>
                <a:rPr lang="ru-RU" altLang="ru-RU" dirty="0"/>
                <a:t>. Значит, </a:t>
              </a:r>
              <a:r>
                <a:rPr lang="en-US" altLang="ru-RU" i="1" dirty="0"/>
                <a:t>AD &gt; BD</a:t>
              </a:r>
              <a:r>
                <a:rPr lang="en-US" altLang="ru-RU" dirty="0"/>
                <a:t>.</a:t>
              </a:r>
              <a:endParaRPr lang="ru-RU" altLang="ru-RU" dirty="0">
                <a:cs typeface="Times New Roman" panose="02020603050405020304" pitchFamily="18" charset="0"/>
              </a:endParaRPr>
            </a:p>
          </p:txBody>
        </p:sp>
        <p:pic>
          <p:nvPicPr>
            <p:cNvPr id="2765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1056"/>
              <a:ext cx="2046" cy="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76864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2890"/>
                                        </p:tgtEl>
                                        <p:attrNameLst>
                                          <p:attrName>style.visibility</p:attrName>
                                        </p:attrNameLst>
                                      </p:cBhvr>
                                      <p:to>
                                        <p:strVal val="visible"/>
                                      </p:to>
                                    </p:set>
                                    <p:animEffect transition="in" filter="wipe(up)">
                                      <p:cBhvr>
                                        <p:cTn id="7" dur="500"/>
                                        <p:tgtEl>
                                          <p:spTgt spid="122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0"/>
            <a:ext cx="7772400" cy="457200"/>
          </a:xfrm>
        </p:spPr>
        <p:txBody>
          <a:bodyPr/>
          <a:lstStyle/>
          <a:p>
            <a:pPr eaLnBrk="1" hangingPunct="1"/>
            <a:r>
              <a:rPr lang="ru-RU" altLang="ru-RU" sz="2800" dirty="0">
                <a:solidFill>
                  <a:srgbClr val="FF3300"/>
                </a:solidFill>
              </a:rPr>
              <a:t>19. Неравенство треугольника</a:t>
            </a:r>
          </a:p>
        </p:txBody>
      </p:sp>
      <p:sp>
        <p:nvSpPr>
          <p:cNvPr id="2051" name="Text Box 4"/>
          <p:cNvSpPr txBox="1">
            <a:spLocks noChangeArrowheads="1"/>
          </p:cNvSpPr>
          <p:nvPr/>
        </p:nvSpPr>
        <p:spPr bwMode="auto">
          <a:xfrm>
            <a:off x="0" y="3810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solidFill>
                  <a:srgbClr val="FF0000"/>
                </a:solidFill>
              </a:rPr>
              <a:t>	Теорема. </a:t>
            </a:r>
            <a:r>
              <a:rPr lang="ru-RU" altLang="ru-RU" sz="2800" dirty="0"/>
              <a:t>Каждая сторона треугольника меньше суммы двух других сторон.</a:t>
            </a:r>
            <a:endParaRPr lang="ru-RU" altLang="ru-RU" sz="2800" dirty="0">
              <a:cs typeface="Times New Roman" panose="02020603050405020304" pitchFamily="18" charset="0"/>
            </a:endParaRPr>
          </a:p>
        </p:txBody>
      </p:sp>
      <p:pic>
        <p:nvPicPr>
          <p:cNvPr id="2052"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229703"/>
            <a:ext cx="2558107" cy="186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332" name="Group 36"/>
          <p:cNvGrpSpPr>
            <a:grpSpLocks/>
          </p:cNvGrpSpPr>
          <p:nvPr/>
        </p:nvGrpSpPr>
        <p:grpSpPr bwMode="auto">
          <a:xfrm>
            <a:off x="0" y="1236662"/>
            <a:ext cx="9144000" cy="5715000"/>
            <a:chOff x="0" y="779"/>
            <a:chExt cx="5760" cy="3600"/>
          </a:xfrm>
        </p:grpSpPr>
        <p:pic>
          <p:nvPicPr>
            <p:cNvPr id="2054"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 y="779"/>
              <a:ext cx="2497" cy="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55" name="Text Box 27"/>
                <p:cNvSpPr txBox="1">
                  <a:spLocks noChangeArrowheads="1"/>
                </p:cNvSpPr>
                <p:nvPr/>
              </p:nvSpPr>
              <p:spPr bwMode="auto">
                <a:xfrm>
                  <a:off x="0" y="1962"/>
                  <a:ext cx="5760" cy="241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cs typeface="Times New Roman" panose="02020603050405020304" pitchFamily="18" charset="0"/>
                    </a:rPr>
                    <a:t>	Доказательство.</a:t>
                  </a:r>
                  <a:r>
                    <a:rPr lang="ru-RU" altLang="ru-RU" dirty="0">
                      <a:cs typeface="Times New Roman" panose="02020603050405020304" pitchFamily="18" charset="0"/>
                    </a:rPr>
                    <a:t> Рассмотрим треугольник </a:t>
                  </a:r>
                  <a:r>
                    <a:rPr lang="ru-RU" altLang="ru-RU" i="1" dirty="0">
                      <a:cs typeface="Times New Roman" panose="02020603050405020304" pitchFamily="18" charset="0"/>
                    </a:rPr>
                    <a:t>АВС</a:t>
                  </a:r>
                  <a:r>
                    <a:rPr lang="ru-RU" altLang="ru-RU" dirty="0">
                      <a:cs typeface="Times New Roman" panose="02020603050405020304" pitchFamily="18" charset="0"/>
                    </a:rPr>
                    <a:t>. Отложим на продолжении стороны </a:t>
                  </a:r>
                  <a:r>
                    <a:rPr lang="ru-RU" altLang="ru-RU" i="1" dirty="0">
                      <a:cs typeface="Times New Roman" panose="02020603050405020304" pitchFamily="18" charset="0"/>
                    </a:rPr>
                    <a:t>АВ</a:t>
                  </a:r>
                  <a:r>
                    <a:rPr lang="ru-RU" altLang="ru-RU" dirty="0">
                      <a:cs typeface="Times New Roman" panose="02020603050405020304" pitchFamily="18" charset="0"/>
                    </a:rPr>
                    <a:t> отрезок </a:t>
                  </a:r>
                  <a:r>
                    <a:rPr lang="ru-RU" altLang="ru-RU" i="1" dirty="0">
                      <a:cs typeface="Times New Roman" panose="02020603050405020304" pitchFamily="18" charset="0"/>
                    </a:rPr>
                    <a:t>ВD</a:t>
                  </a:r>
                  <a:r>
                    <a:rPr lang="ru-RU" altLang="ru-RU" dirty="0">
                      <a:cs typeface="Times New Roman" panose="02020603050405020304" pitchFamily="18" charset="0"/>
                    </a:rPr>
                    <a:t>, равный стороне </a:t>
                  </a:r>
                  <a:r>
                    <a:rPr lang="ru-RU" altLang="ru-RU" i="1" dirty="0">
                      <a:cs typeface="Times New Roman" panose="02020603050405020304" pitchFamily="18" charset="0"/>
                    </a:rPr>
                    <a:t>ВС</a:t>
                  </a:r>
                  <a:r>
                    <a:rPr lang="ru-RU" altLang="ru-RU" dirty="0">
                      <a:cs typeface="Times New Roman" panose="02020603050405020304" pitchFamily="18" charset="0"/>
                    </a:rPr>
                    <a:t>. Треугольник </a:t>
                  </a:r>
                  <a:r>
                    <a:rPr lang="ru-RU" altLang="ru-RU" i="1" dirty="0">
                      <a:cs typeface="Times New Roman" panose="02020603050405020304" pitchFamily="18" charset="0"/>
                    </a:rPr>
                    <a:t>ВDC</a:t>
                  </a:r>
                  <a:r>
                    <a:rPr lang="ru-RU" altLang="ru-RU" dirty="0">
                      <a:cs typeface="Times New Roman" panose="02020603050405020304" pitchFamily="18" charset="0"/>
                    </a:rPr>
                    <a:t> - равнобедренный. Поэтому </a:t>
                  </a:r>
                  <a14:m>
                    <m:oMath xmlns:m="http://schemas.openxmlformats.org/officeDocument/2006/math">
                      <m:r>
                        <a:rPr lang="en-US" altLang="ru-RU" i="1">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1=</a:t>
                  </a:r>
                  <a:r>
                    <a:rPr lang="en-US" altLang="ru-RU" dirty="0">
                      <a:cs typeface="Times New Roman" panose="02020603050405020304" pitchFamily="18" charset="0"/>
                    </a:rPr>
                    <a:t> </a:t>
                  </a:r>
                  <a14:m>
                    <m:oMath xmlns:m="http://schemas.openxmlformats.org/officeDocument/2006/math">
                      <m:r>
                        <a:rPr lang="en-US" altLang="ru-RU" i="1">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2. Угол 2 составляет часть угла </a:t>
                  </a:r>
                  <a:r>
                    <a:rPr lang="ru-RU" altLang="ru-RU" i="1" dirty="0">
                      <a:cs typeface="Times New Roman" panose="02020603050405020304" pitchFamily="18" charset="0"/>
                    </a:rPr>
                    <a:t>ACD</a:t>
                  </a:r>
                  <a:r>
                    <a:rPr lang="ru-RU" altLang="ru-RU" dirty="0">
                      <a:cs typeface="Times New Roman" panose="02020603050405020304" pitchFamily="18" charset="0"/>
                    </a:rPr>
                    <a:t>. Следовательно, </a:t>
                  </a:r>
                  <a14:m>
                    <m:oMath xmlns:m="http://schemas.openxmlformats.org/officeDocument/2006/math">
                      <m:r>
                        <a:rPr lang="en-US" altLang="ru-RU" i="1">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dirty="0">
                      <a:cs typeface="Times New Roman" panose="02020603050405020304" pitchFamily="18" charset="0"/>
                    </a:rPr>
                    <a:t>2 &lt; </a:t>
                  </a:r>
                  <a14:m>
                    <m:oMath xmlns:m="http://schemas.openxmlformats.org/officeDocument/2006/math">
                      <m:r>
                        <a:rPr lang="en-US" altLang="ru-RU" i="1">
                          <a:latin typeface="Cambria Math" panose="02040503050406030204" pitchFamily="18" charset="0"/>
                          <a:ea typeface="Cambria Math" panose="02040503050406030204" pitchFamily="18" charset="0"/>
                          <a:cs typeface="Times New Roman" panose="02020603050405020304" pitchFamily="18" charset="0"/>
                        </a:rPr>
                        <m:t>∠</m:t>
                      </m:r>
                    </m:oMath>
                  </a14:m>
                  <a:r>
                    <a:rPr lang="ru-RU" altLang="ru-RU" i="1" dirty="0">
                      <a:cs typeface="Times New Roman" panose="02020603050405020304" pitchFamily="18" charset="0"/>
                    </a:rPr>
                    <a:t>ACD.</a:t>
                  </a:r>
                  <a:r>
                    <a:rPr lang="ru-RU" altLang="ru-RU" dirty="0">
                      <a:cs typeface="Times New Roman" panose="02020603050405020304" pitchFamily="18" charset="0"/>
                    </a:rPr>
                    <a:t> Таким образом, в треугольнике </a:t>
                  </a:r>
                  <a:r>
                    <a:rPr lang="ru-RU" altLang="ru-RU" i="1" dirty="0">
                      <a:cs typeface="Times New Roman" panose="02020603050405020304" pitchFamily="18" charset="0"/>
                    </a:rPr>
                    <a:t>ACD</a:t>
                  </a:r>
                  <a:r>
                    <a:rPr lang="ru-RU" altLang="ru-RU" dirty="0">
                      <a:cs typeface="Times New Roman" panose="02020603050405020304" pitchFamily="18" charset="0"/>
                    </a:rPr>
                    <a:t> угол </a:t>
                  </a:r>
                  <a:r>
                    <a:rPr lang="ru-RU" altLang="ru-RU" i="1" dirty="0">
                      <a:cs typeface="Times New Roman" panose="02020603050405020304" pitchFamily="18" charset="0"/>
                    </a:rPr>
                    <a:t>C</a:t>
                  </a:r>
                  <a:r>
                    <a:rPr lang="ru-RU" altLang="ru-RU" dirty="0">
                      <a:cs typeface="Times New Roman" panose="02020603050405020304" pitchFamily="18" charset="0"/>
                    </a:rPr>
                    <a:t> больше угла </a:t>
                  </a:r>
                  <a:r>
                    <a:rPr lang="ru-RU" altLang="ru-RU" i="1" dirty="0">
                      <a:cs typeface="Times New Roman" panose="02020603050405020304" pitchFamily="18" charset="0"/>
                    </a:rPr>
                    <a:t>D. </a:t>
                  </a:r>
                  <a:r>
                    <a:rPr lang="ru-RU" altLang="ru-RU" dirty="0">
                      <a:cs typeface="Times New Roman" panose="02020603050405020304" pitchFamily="18" charset="0"/>
                    </a:rPr>
                    <a:t>Воспользуемся тем, что в треугольнике против большего угла лежит большая сторона. Получим неравенство </a:t>
                  </a:r>
                  <a:r>
                    <a:rPr lang="ru-RU" altLang="ru-RU" i="1" dirty="0">
                      <a:cs typeface="Times New Roman" panose="02020603050405020304" pitchFamily="18" charset="0"/>
                    </a:rPr>
                    <a:t>AD &gt; AC. </a:t>
                  </a:r>
                  <a:r>
                    <a:rPr lang="ru-RU" altLang="ru-RU" dirty="0">
                      <a:cs typeface="Times New Roman" panose="02020603050405020304" pitchFamily="18" charset="0"/>
                    </a:rPr>
                    <a:t>Но </a:t>
                  </a:r>
                  <a:r>
                    <a:rPr lang="ru-RU" altLang="ru-RU" i="1" dirty="0">
                      <a:cs typeface="Times New Roman" panose="02020603050405020304" pitchFamily="18" charset="0"/>
                    </a:rPr>
                    <a:t>AD=AB+BD=AB+BC. </a:t>
                  </a:r>
                  <a:r>
                    <a:rPr lang="ru-RU" altLang="ru-RU" dirty="0">
                      <a:cs typeface="Times New Roman" panose="02020603050405020304" pitchFamily="18" charset="0"/>
                    </a:rPr>
                    <a:t>Следовательно, имеем неравенство </a:t>
                  </a:r>
                  <a:r>
                    <a:rPr lang="ru-RU" altLang="ru-RU" i="1" dirty="0">
                      <a:cs typeface="Times New Roman" panose="02020603050405020304" pitchFamily="18" charset="0"/>
                    </a:rPr>
                    <a:t>AB+BC &gt; AC</a:t>
                  </a:r>
                  <a:r>
                    <a:rPr lang="ru-RU" altLang="ru-RU" dirty="0">
                      <a:cs typeface="Times New Roman" panose="02020603050405020304" pitchFamily="18" charset="0"/>
                    </a:rPr>
                    <a:t>, или </a:t>
                  </a:r>
                  <a:r>
                    <a:rPr lang="ru-RU" altLang="ru-RU" i="1" dirty="0">
                      <a:cs typeface="Times New Roman" panose="02020603050405020304" pitchFamily="18" charset="0"/>
                    </a:rPr>
                    <a:t>AC </a:t>
                  </a:r>
                  <a:r>
                    <a:rPr lang="ru-RU" altLang="ru-RU" dirty="0">
                      <a:cs typeface="Times New Roman" panose="02020603050405020304" pitchFamily="18" charset="0"/>
                    </a:rPr>
                    <a:t>&lt; </a:t>
                  </a:r>
                  <a:r>
                    <a:rPr lang="ru-RU" altLang="ru-RU" i="1" dirty="0">
                      <a:cs typeface="Times New Roman" panose="02020603050405020304" pitchFamily="18" charset="0"/>
                    </a:rPr>
                    <a:t>AB + BC</a:t>
                  </a:r>
                  <a:r>
                    <a:rPr lang="ru-RU" altLang="ru-RU" dirty="0">
                      <a:cs typeface="Times New Roman" panose="02020603050405020304" pitchFamily="18" charset="0"/>
                    </a:rPr>
                    <a:t>,</a:t>
                  </a:r>
                  <a:r>
                    <a:rPr lang="ru-RU" altLang="ru-RU" i="1" dirty="0">
                      <a:cs typeface="Times New Roman" panose="02020603050405020304" pitchFamily="18" charset="0"/>
                    </a:rPr>
                    <a:t> </a:t>
                  </a:r>
                  <a:r>
                    <a:rPr lang="ru-RU" altLang="ru-RU" dirty="0">
                      <a:cs typeface="Times New Roman" panose="02020603050405020304" pitchFamily="18" charset="0"/>
                    </a:rPr>
                    <a:t>означающее, что сторона </a:t>
                  </a:r>
                  <a:r>
                    <a:rPr lang="ru-RU" altLang="ru-RU" i="1" dirty="0">
                      <a:cs typeface="Times New Roman" panose="02020603050405020304" pitchFamily="18" charset="0"/>
                    </a:rPr>
                    <a:t>AC </a:t>
                  </a:r>
                  <a:r>
                    <a:rPr lang="ru-RU" altLang="ru-RU" dirty="0">
                      <a:cs typeface="Times New Roman" panose="02020603050405020304" pitchFamily="18" charset="0"/>
                    </a:rPr>
                    <a:t>треугольника меньше суммы двух других сторон. </a:t>
                  </a:r>
                </a:p>
              </p:txBody>
            </p:sp>
          </mc:Choice>
          <mc:Fallback xmlns="">
            <p:sp>
              <p:nvSpPr>
                <p:cNvPr id="2055" name="Text Box 27"/>
                <p:cNvSpPr txBox="1">
                  <a:spLocks noRot="1" noChangeAspect="1" noMove="1" noResize="1" noEditPoints="1" noAdjustHandles="1" noChangeArrowheads="1" noChangeShapeType="1" noTextEdit="1"/>
                </p:cNvSpPr>
                <p:nvPr/>
              </p:nvSpPr>
              <p:spPr bwMode="auto">
                <a:xfrm>
                  <a:off x="0" y="1962"/>
                  <a:ext cx="5760" cy="2417"/>
                </a:xfrm>
                <a:prstGeom prst="rect">
                  <a:avLst/>
                </a:prstGeom>
                <a:blipFill>
                  <a:blip r:embed="rId5"/>
                  <a:stretch>
                    <a:fillRect l="-1000" t="-1272" r="-1000" b="-14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grpSp>
    </p:spTree>
    <p:extLst>
      <p:ext uri="{BB962C8B-B14F-4D97-AF65-F5344CB8AC3E}">
        <p14:creationId xmlns:p14="http://schemas.microsoft.com/office/powerpoint/2010/main" val="3163553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5332"/>
                                        </p:tgtEl>
                                        <p:attrNameLst>
                                          <p:attrName>style.visibility</p:attrName>
                                        </p:attrNameLst>
                                      </p:cBhvr>
                                      <p:to>
                                        <p:strVal val="visible"/>
                                      </p:to>
                                    </p:set>
                                    <p:animEffect transition="in" filter="wipe(up)">
                                      <p:cBhvr>
                                        <p:cTn id="7" dur="500"/>
                                        <p:tgtEl>
                                          <p:spTgt spid="5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0" y="632589"/>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ru-RU" altLang="ru-RU" sz="3200" dirty="0"/>
              <a:t>	</a:t>
            </a:r>
            <a:r>
              <a:rPr lang="ru-RU" altLang="ru-RU" dirty="0"/>
              <a:t>1. Докажите, что каждая сторона треугольника больше разности двух других сторон.</a:t>
            </a:r>
          </a:p>
        </p:txBody>
      </p:sp>
      <p:sp>
        <p:nvSpPr>
          <p:cNvPr id="133124" name="Text Box 4"/>
          <p:cNvSpPr txBox="1">
            <a:spLocks noChangeArrowheads="1"/>
          </p:cNvSpPr>
          <p:nvPr/>
        </p:nvSpPr>
        <p:spPr bwMode="auto">
          <a:xfrm>
            <a:off x="128588" y="3861048"/>
            <a:ext cx="903605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solidFill>
                  <a:srgbClr val="FF3300"/>
                </a:solidFill>
              </a:rPr>
              <a:t>	</a:t>
            </a:r>
            <a:r>
              <a:rPr lang="ru-RU" altLang="ru-RU" dirty="0">
                <a:solidFill>
                  <a:srgbClr val="FF3300"/>
                </a:solidFill>
              </a:rPr>
              <a:t>Доказательство. </a:t>
            </a:r>
            <a:r>
              <a:rPr lang="ru-RU" altLang="ru-RU" dirty="0"/>
              <a:t>Пусть в треугольнике </a:t>
            </a:r>
            <a:r>
              <a:rPr lang="ru-RU" altLang="ru-RU" i="1" dirty="0"/>
              <a:t>ABC </a:t>
            </a:r>
            <a:r>
              <a:rPr lang="ru-RU" altLang="ru-RU" dirty="0"/>
              <a:t>сторона </a:t>
            </a:r>
            <a:r>
              <a:rPr lang="ru-RU" altLang="ru-RU" i="1" dirty="0"/>
              <a:t>AC</a:t>
            </a:r>
            <a:r>
              <a:rPr lang="ru-RU" altLang="ru-RU" dirty="0"/>
              <a:t> больше стороны </a:t>
            </a:r>
            <a:r>
              <a:rPr lang="ru-RU" altLang="ru-RU" i="1" dirty="0"/>
              <a:t>BC</a:t>
            </a:r>
            <a:r>
              <a:rPr lang="ru-RU" altLang="ru-RU" dirty="0"/>
              <a:t>. По доказанной теореме, выполняется неравенство </a:t>
            </a:r>
            <a:r>
              <a:rPr lang="ru-RU" altLang="ru-RU" i="1" dirty="0"/>
              <a:t>AB+BC &gt; AC.</a:t>
            </a:r>
            <a:r>
              <a:rPr lang="ru-RU" altLang="ru-RU" dirty="0"/>
              <a:t> Вычитая из обеих частей этого нера­венства </a:t>
            </a:r>
            <a:r>
              <a:rPr lang="ru-RU" altLang="ru-RU" i="1" dirty="0"/>
              <a:t>ВС</a:t>
            </a:r>
            <a:r>
              <a:rPr lang="ru-RU" altLang="ru-RU" dirty="0"/>
              <a:t>, получим неравенство </a:t>
            </a:r>
            <a:r>
              <a:rPr lang="ru-RU" altLang="ru-RU" i="1" dirty="0"/>
              <a:t>АВ &gt; АС</a:t>
            </a:r>
            <a:r>
              <a:rPr lang="ru-RU" altLang="ru-RU" dirty="0"/>
              <a:t> –</a:t>
            </a:r>
            <a:r>
              <a:rPr lang="ru-RU" altLang="ru-RU" i="1" dirty="0"/>
              <a:t> ВС</a:t>
            </a:r>
            <a:r>
              <a:rPr lang="ru-RU" altLang="ru-RU" dirty="0"/>
              <a:t>, означающее, что сторона </a:t>
            </a:r>
            <a:r>
              <a:rPr lang="ru-RU" altLang="ru-RU" i="1" dirty="0"/>
              <a:t>AB </a:t>
            </a:r>
            <a:r>
              <a:rPr lang="ru-RU" altLang="ru-RU" dirty="0"/>
              <a:t>треугольника больше разности двух сторон </a:t>
            </a:r>
            <a:r>
              <a:rPr lang="ru-RU" altLang="ru-RU" i="1" dirty="0"/>
              <a:t>AC </a:t>
            </a:r>
            <a:r>
              <a:rPr lang="ru-RU" altLang="ru-RU" dirty="0"/>
              <a:t>и </a:t>
            </a:r>
            <a:r>
              <a:rPr lang="ru-RU" altLang="ru-RU" i="1" dirty="0"/>
              <a:t>BC</a:t>
            </a:r>
            <a:r>
              <a:rPr lang="ru-RU" altLang="ru-RU" dirty="0"/>
              <a:t>.</a:t>
            </a:r>
          </a:p>
        </p:txBody>
      </p:sp>
      <p:pic>
        <p:nvPicPr>
          <p:cNvPr id="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722637"/>
            <a:ext cx="2558107" cy="186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8D8C23CD-CAB6-3FF5-69A6-805131C4F8E6}"/>
              </a:ext>
            </a:extLst>
          </p:cNvPr>
          <p:cNvSpPr>
            <a:spLocks noGrp="1" noChangeArrowheads="1"/>
          </p:cNvSpPr>
          <p:nvPr>
            <p:ph type="title"/>
          </p:nvPr>
        </p:nvSpPr>
        <p:spPr>
          <a:xfrm>
            <a:off x="685800" y="71438"/>
            <a:ext cx="7772400" cy="457200"/>
          </a:xfrm>
        </p:spPr>
        <p:txBody>
          <a:bodyPr/>
          <a:lstStyle/>
          <a:p>
            <a:pPr eaLnBrk="1" hangingPunct="1"/>
            <a:r>
              <a:rPr lang="ru-RU" altLang="ru-RU" sz="3600" dirty="0">
                <a:solidFill>
                  <a:srgbClr val="FF3300"/>
                </a:solidFill>
              </a:rPr>
              <a:t>Упражнения</a:t>
            </a:r>
          </a:p>
        </p:txBody>
      </p:sp>
    </p:spTree>
    <p:extLst>
      <p:ext uri="{BB962C8B-B14F-4D97-AF65-F5344CB8AC3E}">
        <p14:creationId xmlns:p14="http://schemas.microsoft.com/office/powerpoint/2010/main" val="1859875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wipe(up)">
                                      <p:cBhvr>
                                        <p:cTn id="7"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0" y="9144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cs typeface="Times New Roman" panose="02020603050405020304" pitchFamily="18" charset="0"/>
              </a:rPr>
              <a:t>	</a:t>
            </a:r>
            <a:r>
              <a:rPr lang="ru-RU" altLang="ru-RU" dirty="0">
                <a:cs typeface="Times New Roman" panose="02020603050405020304" pitchFamily="18" charset="0"/>
              </a:rPr>
              <a:t>2. Докажите, что каждая сторона треугольника меньше его полупериметра.</a:t>
            </a:r>
            <a:r>
              <a:rPr lang="ru-RU" altLang="ru-RU" dirty="0"/>
              <a:t> </a:t>
            </a:r>
          </a:p>
        </p:txBody>
      </p:sp>
      <p:sp>
        <p:nvSpPr>
          <p:cNvPr id="139269" name="Text Box 5"/>
          <p:cNvSpPr txBox="1">
            <a:spLocks noChangeArrowheads="1"/>
          </p:cNvSpPr>
          <p:nvPr/>
        </p:nvSpPr>
        <p:spPr bwMode="auto">
          <a:xfrm>
            <a:off x="0" y="4267200"/>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solidFill>
                  <a:srgbClr val="FF3300"/>
                </a:solidFill>
              </a:rPr>
              <a:t>	</a:t>
            </a:r>
            <a:r>
              <a:rPr lang="ru-RU" altLang="ru-RU" dirty="0">
                <a:solidFill>
                  <a:srgbClr val="FF3300"/>
                </a:solidFill>
              </a:rPr>
              <a:t>Доказательство. </a:t>
            </a:r>
            <a:r>
              <a:rPr lang="ru-RU" altLang="ru-RU" dirty="0">
                <a:solidFill>
                  <a:schemeClr val="accent1"/>
                </a:solidFill>
                <a:cs typeface="Times New Roman" panose="02020603050405020304" pitchFamily="18" charset="0"/>
              </a:rPr>
              <a:t> </a:t>
            </a:r>
            <a:r>
              <a:rPr lang="ru-RU" altLang="ru-RU" dirty="0">
                <a:cs typeface="Times New Roman" panose="02020603050405020304" pitchFamily="18" charset="0"/>
              </a:rPr>
              <a:t>Воспользуемся тем, что каждая сторона треугольника меньше суммы двух других сторон. В треугольнике </a:t>
            </a:r>
            <a:r>
              <a:rPr lang="en-US" altLang="ru-RU" i="1" dirty="0">
                <a:cs typeface="Times New Roman" panose="02020603050405020304" pitchFamily="18" charset="0"/>
              </a:rPr>
              <a:t>ABC </a:t>
            </a:r>
            <a:r>
              <a:rPr lang="ru-RU" altLang="ru-RU" dirty="0">
                <a:cs typeface="Times New Roman" panose="02020603050405020304" pitchFamily="18" charset="0"/>
              </a:rPr>
              <a:t>имеем: </a:t>
            </a:r>
            <a:r>
              <a:rPr lang="en-US" altLang="ru-RU" i="1" dirty="0">
                <a:cs typeface="Times New Roman" panose="02020603050405020304" pitchFamily="18" charset="0"/>
              </a:rPr>
              <a:t>AB</a:t>
            </a:r>
            <a:r>
              <a:rPr lang="ru-RU" altLang="ru-RU" i="1" dirty="0">
                <a:cs typeface="Times New Roman" panose="02020603050405020304" pitchFamily="18" charset="0"/>
              </a:rPr>
              <a:t> &lt;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Прибавляя к обеим частям этого неравенства </a:t>
            </a:r>
            <a:r>
              <a:rPr lang="en-US" altLang="ru-RU" i="1" dirty="0">
                <a:cs typeface="Times New Roman" panose="02020603050405020304" pitchFamily="18" charset="0"/>
              </a:rPr>
              <a:t>AB</a:t>
            </a:r>
            <a:r>
              <a:rPr lang="ru-RU" altLang="ru-RU" dirty="0">
                <a:cs typeface="Times New Roman" panose="02020603050405020304" pitchFamily="18" charset="0"/>
              </a:rPr>
              <a:t>, получим </a:t>
            </a:r>
            <a:r>
              <a:rPr lang="ru-RU" altLang="ru-RU" i="1" dirty="0">
                <a:cs typeface="Times New Roman" panose="02020603050405020304" pitchFamily="18" charset="0"/>
              </a:rPr>
              <a:t> </a:t>
            </a:r>
            <a:r>
              <a:rPr lang="ru-RU" altLang="ru-RU" dirty="0">
                <a:cs typeface="Times New Roman" panose="02020603050405020304" pitchFamily="18" charset="0"/>
              </a:rPr>
              <a:t>2</a:t>
            </a:r>
            <a:r>
              <a:rPr lang="en-US" altLang="ru-RU" i="1" dirty="0">
                <a:cs typeface="Times New Roman" panose="02020603050405020304" pitchFamily="18" charset="0"/>
              </a:rPr>
              <a:t>AB</a:t>
            </a:r>
            <a:r>
              <a:rPr lang="ru-RU" altLang="ru-RU" i="1" dirty="0">
                <a:cs typeface="Times New Roman" panose="02020603050405020304" pitchFamily="18" charset="0"/>
              </a:rPr>
              <a:t> &lt;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Следовательно, </a:t>
            </a:r>
            <a:r>
              <a:rPr lang="en-US" altLang="ru-RU" i="1" dirty="0">
                <a:cs typeface="Times New Roman" panose="02020603050405020304" pitchFamily="18" charset="0"/>
              </a:rPr>
              <a:t>AB</a:t>
            </a:r>
            <a:r>
              <a:rPr lang="ru-RU" altLang="ru-RU" i="1" dirty="0">
                <a:cs typeface="Times New Roman" panose="02020603050405020304" pitchFamily="18" charset="0"/>
              </a:rPr>
              <a:t> &lt; </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AC</a:t>
            </a:r>
            <a:r>
              <a:rPr lang="ru-RU" altLang="ru-RU" i="1" dirty="0">
                <a:cs typeface="Times New Roman" panose="02020603050405020304" pitchFamily="18" charset="0"/>
              </a:rPr>
              <a:t>+ </a:t>
            </a:r>
            <a:r>
              <a:rPr lang="en-US" altLang="ru-RU" i="1" dirty="0">
                <a:cs typeface="Times New Roman" panose="02020603050405020304" pitchFamily="18" charset="0"/>
              </a:rPr>
              <a:t>BC</a:t>
            </a:r>
            <a:r>
              <a:rPr lang="ru-RU" altLang="ru-RU" dirty="0">
                <a:cs typeface="Times New Roman" panose="02020603050405020304" pitchFamily="18" charset="0"/>
              </a:rPr>
              <a:t>)</a:t>
            </a:r>
            <a:r>
              <a:rPr lang="en-US" altLang="ru-RU" dirty="0">
                <a:cs typeface="Times New Roman" panose="02020603050405020304" pitchFamily="18" charset="0"/>
              </a:rPr>
              <a:t>/2</a:t>
            </a:r>
            <a:r>
              <a:rPr lang="ru-RU" altLang="ru-RU" dirty="0">
                <a:cs typeface="Times New Roman" panose="02020603050405020304" pitchFamily="18" charset="0"/>
              </a:rPr>
              <a:t>. </a:t>
            </a:r>
          </a:p>
        </p:txBody>
      </p:sp>
      <p:pic>
        <p:nvPicPr>
          <p:cNvPr id="133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09800"/>
            <a:ext cx="26670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912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9269"/>
                                        </p:tgtEl>
                                        <p:attrNameLst>
                                          <p:attrName>style.visibility</p:attrName>
                                        </p:attrNameLst>
                                      </p:cBhvr>
                                      <p:to>
                                        <p:strVal val="visible"/>
                                      </p:to>
                                    </p:set>
                                    <p:animEffect transition="in" filter="wipe(up)">
                                      <p:cBhvr>
                                        <p:cTn id="7" dur="5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0" y="54868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a:t>
            </a:r>
            <a:r>
              <a:rPr lang="ru-RU" altLang="ru-RU" dirty="0"/>
              <a:t>3. Докажите, что медиана треугольника меньше его полупериметра.</a:t>
            </a:r>
          </a:p>
        </p:txBody>
      </p:sp>
      <p:grpSp>
        <p:nvGrpSpPr>
          <p:cNvPr id="143364" name="Group 4"/>
          <p:cNvGrpSpPr>
            <a:grpSpLocks/>
          </p:cNvGrpSpPr>
          <p:nvPr/>
        </p:nvGrpSpPr>
        <p:grpSpPr bwMode="auto">
          <a:xfrm>
            <a:off x="0" y="2392363"/>
            <a:ext cx="9144000" cy="3656013"/>
            <a:chOff x="0" y="1507"/>
            <a:chExt cx="5760" cy="2303"/>
          </a:xfrm>
        </p:grpSpPr>
        <p:sp>
          <p:nvSpPr>
            <p:cNvPr id="14341" name="Text Box 5"/>
            <p:cNvSpPr txBox="1">
              <a:spLocks noChangeArrowheads="1"/>
            </p:cNvSpPr>
            <p:nvPr/>
          </p:nvSpPr>
          <p:spPr bwMode="auto">
            <a:xfrm>
              <a:off x="0" y="2976"/>
              <a:ext cx="5760"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solidFill>
                    <a:srgbClr val="FF3300"/>
                  </a:solidFill>
                </a:rPr>
                <a:t>	 </a:t>
              </a:r>
              <a:r>
                <a:rPr lang="ru-RU" altLang="ru-RU" dirty="0">
                  <a:solidFill>
                    <a:srgbClr val="FF3300"/>
                  </a:solidFill>
                </a:rPr>
                <a:t>Доказательство. </a:t>
              </a:r>
              <a:r>
                <a:rPr lang="ru-RU" altLang="ru-RU" dirty="0">
                  <a:solidFill>
                    <a:schemeClr val="accent1"/>
                  </a:solidFill>
                  <a:cs typeface="Times New Roman" panose="02020603050405020304" pitchFamily="18" charset="0"/>
                </a:rPr>
                <a:t> </a:t>
              </a:r>
              <a:r>
                <a:rPr lang="ru-RU" altLang="ru-RU" dirty="0"/>
                <a:t>Пусть в треугольнике </a:t>
              </a:r>
              <a:r>
                <a:rPr lang="en-US" altLang="ru-RU" i="1" dirty="0"/>
                <a:t>ABC   CD </a:t>
              </a:r>
              <a:r>
                <a:rPr lang="ru-RU" altLang="ru-RU" dirty="0"/>
                <a:t>– медиана. Тогда </a:t>
              </a:r>
              <a:r>
                <a:rPr lang="en-US" altLang="ru-RU" i="1" dirty="0"/>
                <a:t>CD &lt; AC + AD </a:t>
              </a:r>
              <a:r>
                <a:rPr lang="ru-RU" altLang="ru-RU" dirty="0"/>
                <a:t>и </a:t>
              </a:r>
              <a:r>
                <a:rPr lang="en-US" altLang="ru-RU" i="1" dirty="0"/>
                <a:t>CD &lt; BC + BD</a:t>
              </a:r>
              <a:r>
                <a:rPr lang="en-US" altLang="ru-RU" dirty="0"/>
                <a:t>. </a:t>
              </a:r>
              <a:r>
                <a:rPr lang="ru-RU" altLang="ru-RU" dirty="0"/>
                <a:t>Следовательно, 2</a:t>
              </a:r>
              <a:r>
                <a:rPr lang="en-US" altLang="ru-RU" i="1" dirty="0"/>
                <a:t>CD &lt; AB + BC + AC</a:t>
              </a:r>
              <a:r>
                <a:rPr lang="en-US" altLang="ru-RU" dirty="0"/>
                <a:t>.</a:t>
              </a:r>
              <a:endParaRPr lang="ru-RU" altLang="ru-RU" dirty="0">
                <a:cs typeface="Times New Roman" panose="02020603050405020304" pitchFamily="18" charset="0"/>
              </a:endParaRPr>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 y="1507"/>
              <a:ext cx="2289" cy="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30261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wipe(up)">
                                      <p:cBhvr>
                                        <p:cTn id="7" dur="500"/>
                                        <p:tgtEl>
                                          <p:spTgt spid="14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0" y="9144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a:t>
            </a:r>
            <a:r>
              <a:rPr lang="ru-RU" altLang="ru-RU" dirty="0"/>
              <a:t>4. Докажите, что биссектриса треугольника меньше его полупериметра.</a:t>
            </a:r>
          </a:p>
        </p:txBody>
      </p:sp>
      <p:sp>
        <p:nvSpPr>
          <p:cNvPr id="153605" name="Text Box 5"/>
          <p:cNvSpPr txBox="1">
            <a:spLocks noChangeArrowheads="1"/>
          </p:cNvSpPr>
          <p:nvPr/>
        </p:nvSpPr>
        <p:spPr bwMode="auto">
          <a:xfrm>
            <a:off x="76200" y="4724400"/>
            <a:ext cx="9067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solidFill>
                  <a:srgbClr val="FF3300"/>
                </a:solidFill>
              </a:rPr>
              <a:t>	</a:t>
            </a:r>
            <a:r>
              <a:rPr lang="ru-RU" altLang="ru-RU" dirty="0">
                <a:solidFill>
                  <a:srgbClr val="FF3300"/>
                </a:solidFill>
              </a:rPr>
              <a:t> Доказательство. </a:t>
            </a:r>
            <a:r>
              <a:rPr lang="ru-RU" altLang="ru-RU" dirty="0">
                <a:solidFill>
                  <a:schemeClr val="accent1"/>
                </a:solidFill>
                <a:cs typeface="Times New Roman" panose="02020603050405020304" pitchFamily="18" charset="0"/>
              </a:rPr>
              <a:t> </a:t>
            </a:r>
            <a:r>
              <a:rPr lang="ru-RU" altLang="ru-RU" dirty="0"/>
              <a:t>Пусть в треугольнике </a:t>
            </a:r>
            <a:r>
              <a:rPr lang="en-US" altLang="ru-RU" i="1" dirty="0"/>
              <a:t>ABC   CD </a:t>
            </a:r>
            <a:r>
              <a:rPr lang="ru-RU" altLang="ru-RU" dirty="0"/>
              <a:t>– биссектриса. Тогда </a:t>
            </a:r>
            <a:r>
              <a:rPr lang="en-US" altLang="ru-RU" i="1" dirty="0"/>
              <a:t>CD &lt; AC + AD </a:t>
            </a:r>
            <a:r>
              <a:rPr lang="ru-RU" altLang="ru-RU" dirty="0"/>
              <a:t>и </a:t>
            </a:r>
            <a:r>
              <a:rPr lang="en-US" altLang="ru-RU" i="1" dirty="0"/>
              <a:t>CD &lt; BC + BD</a:t>
            </a:r>
            <a:r>
              <a:rPr lang="en-US" altLang="ru-RU" dirty="0"/>
              <a:t>. </a:t>
            </a:r>
            <a:r>
              <a:rPr lang="ru-RU" altLang="ru-RU" dirty="0"/>
              <a:t>Следовательно, 2</a:t>
            </a:r>
            <a:r>
              <a:rPr lang="en-US" altLang="ru-RU" i="1" dirty="0"/>
              <a:t>CD &lt; AB + BC + AC</a:t>
            </a:r>
            <a:r>
              <a:rPr lang="en-US" altLang="ru-RU" dirty="0"/>
              <a:t>.</a:t>
            </a:r>
            <a:endParaRPr lang="ru-RU" altLang="ru-RU" dirty="0">
              <a:cs typeface="Times New Roman" panose="02020603050405020304" pitchFamily="18" charset="0"/>
            </a:endParaRPr>
          </a:p>
        </p:txBody>
      </p:sp>
      <p:pic>
        <p:nvPicPr>
          <p:cNvPr id="1536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057400"/>
            <a:ext cx="28194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38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05"/>
                                        </p:tgtEl>
                                        <p:attrNameLst>
                                          <p:attrName>style.visibility</p:attrName>
                                        </p:attrNameLst>
                                      </p:cBhvr>
                                      <p:to>
                                        <p:strVal val="visible"/>
                                      </p:to>
                                    </p:set>
                                    <p:animEffect transition="in" filter="wipe(up)">
                                      <p:cBhvr>
                                        <p:cTn id="7" dur="500"/>
                                        <p:tgtEl>
                                          <p:spTgt spid="153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5"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0" y="457200"/>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cs typeface="Times New Roman" panose="02020603050405020304" pitchFamily="18" charset="0"/>
              </a:rPr>
              <a:t>	</a:t>
            </a:r>
            <a:r>
              <a:rPr lang="ru-RU" altLang="ru-RU" dirty="0">
                <a:cs typeface="Times New Roman" panose="02020603050405020304" pitchFamily="18" charset="0"/>
              </a:rPr>
              <a:t>5. Докажите, что медиана треугольника меньше </a:t>
            </a:r>
            <a:r>
              <a:rPr lang="ru-RU" altLang="ru-RU" dirty="0" err="1">
                <a:cs typeface="Times New Roman" panose="02020603050405020304" pitchFamily="18" charset="0"/>
              </a:rPr>
              <a:t>полусуммы</a:t>
            </a:r>
            <a:r>
              <a:rPr lang="ru-RU" altLang="ru-RU" dirty="0">
                <a:cs typeface="Times New Roman" panose="02020603050405020304" pitchFamily="18" charset="0"/>
              </a:rPr>
              <a:t> сторон, между которыми она заключается.</a:t>
            </a:r>
            <a:endParaRPr lang="ru-RU" altLang="ru-RU" dirty="0"/>
          </a:p>
        </p:txBody>
      </p:sp>
      <p:pic>
        <p:nvPicPr>
          <p:cNvPr id="5" name="Рисунок 4">
            <a:extLst>
              <a:ext uri="{FF2B5EF4-FFF2-40B4-BE49-F238E27FC236}">
                <a16:creationId xmlns:a16="http://schemas.microsoft.com/office/drawing/2014/main" id="{6B90482E-57F1-8B37-4CDA-FEDB59308BE8}"/>
              </a:ext>
            </a:extLst>
          </p:cNvPr>
          <p:cNvPicPr>
            <a:picLocks noChangeAspect="1"/>
          </p:cNvPicPr>
          <p:nvPr/>
        </p:nvPicPr>
        <p:blipFill>
          <a:blip r:embed="rId3"/>
          <a:stretch>
            <a:fillRect/>
          </a:stretch>
        </p:blipFill>
        <p:spPr>
          <a:xfrm>
            <a:off x="39390" y="1349752"/>
            <a:ext cx="2932410" cy="2194365"/>
          </a:xfrm>
          <a:prstGeom prst="rect">
            <a:avLst/>
          </a:prstGeom>
        </p:spPr>
      </p:pic>
      <p:grpSp>
        <p:nvGrpSpPr>
          <p:cNvPr id="8" name="Группа 7">
            <a:extLst>
              <a:ext uri="{FF2B5EF4-FFF2-40B4-BE49-F238E27FC236}">
                <a16:creationId xmlns:a16="http://schemas.microsoft.com/office/drawing/2014/main" id="{0873FBDC-6EC7-46EF-AAC6-8B6A2923828B}"/>
              </a:ext>
            </a:extLst>
          </p:cNvPr>
          <p:cNvGrpSpPr/>
          <p:nvPr/>
        </p:nvGrpSpPr>
        <p:grpSpPr>
          <a:xfrm>
            <a:off x="114300" y="1320304"/>
            <a:ext cx="9029700" cy="4221658"/>
            <a:chOff x="114300" y="1320304"/>
            <a:chExt cx="9029700" cy="4221658"/>
          </a:xfrm>
        </p:grpSpPr>
        <p:sp>
          <p:nvSpPr>
            <p:cNvPr id="16394" name="Text Box 5"/>
            <p:cNvSpPr txBox="1">
              <a:spLocks noChangeArrowheads="1"/>
            </p:cNvSpPr>
            <p:nvPr/>
          </p:nvSpPr>
          <p:spPr bwMode="auto">
            <a:xfrm>
              <a:off x="2971800" y="1447801"/>
              <a:ext cx="617220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solidFill>
                    <a:srgbClr val="FF3300"/>
                  </a:solidFill>
                </a:rPr>
                <a:t>	</a:t>
              </a:r>
              <a:r>
                <a:rPr lang="ru-RU" altLang="ru-RU" dirty="0">
                  <a:solidFill>
                    <a:srgbClr val="FF3300"/>
                  </a:solidFill>
                </a:rPr>
                <a:t> Доказательство. </a:t>
              </a:r>
              <a:r>
                <a:rPr lang="ru-RU" altLang="ru-RU" dirty="0">
                  <a:solidFill>
                    <a:schemeClr val="accent1"/>
                  </a:solidFill>
                  <a:cs typeface="Times New Roman" panose="02020603050405020304" pitchFamily="18" charset="0"/>
                </a:rPr>
                <a:t> </a:t>
              </a:r>
              <a:r>
                <a:rPr lang="ru-RU" altLang="ru-RU" dirty="0">
                  <a:cs typeface="Times New Roman" panose="02020603050405020304" pitchFamily="18" charset="0"/>
                </a:rPr>
                <a:t>Пусть </a:t>
              </a:r>
              <a:r>
                <a:rPr lang="en-US" altLang="ru-RU" i="1" dirty="0">
                  <a:cs typeface="Times New Roman" panose="02020603050405020304" pitchFamily="18" charset="0"/>
                </a:rPr>
                <a:t>CM</a:t>
              </a:r>
              <a:r>
                <a:rPr lang="ru-RU" altLang="ru-RU" dirty="0">
                  <a:cs typeface="Times New Roman" panose="02020603050405020304" pitchFamily="18" charset="0"/>
                </a:rPr>
                <a:t> – медиана треугольника </a:t>
              </a:r>
              <a:r>
                <a:rPr lang="en-US" altLang="ru-RU" i="1" dirty="0">
                  <a:cs typeface="Times New Roman" panose="02020603050405020304" pitchFamily="18" charset="0"/>
                </a:rPr>
                <a:t>ABC</a:t>
              </a:r>
              <a:r>
                <a:rPr lang="ru-RU" altLang="ru-RU" dirty="0">
                  <a:cs typeface="Times New Roman" panose="02020603050405020304" pitchFamily="18" charset="0"/>
                </a:rPr>
                <a:t>. Отложим на продолжении этой медианы отрезок </a:t>
              </a:r>
              <a:r>
                <a:rPr lang="en-US" altLang="ru-RU" i="1" dirty="0">
                  <a:cs typeface="Times New Roman" panose="02020603050405020304" pitchFamily="18" charset="0"/>
                </a:rPr>
                <a:t>MD</a:t>
              </a:r>
              <a:r>
                <a:rPr lang="ru-RU" altLang="ru-RU" dirty="0">
                  <a:cs typeface="Times New Roman" panose="02020603050405020304" pitchFamily="18" charset="0"/>
                </a:rPr>
                <a:t>, равный </a:t>
              </a:r>
              <a:r>
                <a:rPr lang="en-US" altLang="ru-RU" i="1" dirty="0">
                  <a:cs typeface="Times New Roman" panose="02020603050405020304" pitchFamily="18" charset="0"/>
                </a:rPr>
                <a:t>CM</a:t>
              </a:r>
              <a:r>
                <a:rPr lang="ru-RU" altLang="ru-RU" dirty="0">
                  <a:cs typeface="Times New Roman" panose="02020603050405020304" pitchFamily="18" charset="0"/>
                </a:rPr>
                <a:t>. </a:t>
              </a:r>
            </a:p>
          </p:txBody>
        </p:sp>
        <p:grpSp>
          <p:nvGrpSpPr>
            <p:cNvPr id="141327" name="Group 15"/>
            <p:cNvGrpSpPr>
              <a:grpSpLocks/>
            </p:cNvGrpSpPr>
            <p:nvPr/>
          </p:nvGrpSpPr>
          <p:grpSpPr bwMode="auto">
            <a:xfrm>
              <a:off x="2857500" y="2709862"/>
              <a:ext cx="6172200" cy="2832100"/>
              <a:chOff x="1872" y="1707"/>
              <a:chExt cx="3888" cy="1784"/>
            </a:xfrm>
          </p:grpSpPr>
          <p:sp>
            <p:nvSpPr>
              <p:cNvPr id="16391" name="Text Box 11"/>
              <p:cNvSpPr txBox="1">
                <a:spLocks noChangeArrowheads="1"/>
              </p:cNvSpPr>
              <p:nvPr/>
            </p:nvSpPr>
            <p:spPr bwMode="auto">
              <a:xfrm>
                <a:off x="1872" y="1707"/>
                <a:ext cx="3888"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cs typeface="Times New Roman" panose="02020603050405020304" pitchFamily="18" charset="0"/>
                  </a:rPr>
                  <a:t>	</a:t>
                </a:r>
                <a:r>
                  <a:rPr lang="ru-RU" altLang="ru-RU" dirty="0">
                    <a:cs typeface="Times New Roman" panose="02020603050405020304" pitchFamily="18" charset="0"/>
                  </a:rPr>
                  <a:t>В четырехугольнике </a:t>
                </a:r>
                <a:r>
                  <a:rPr lang="en-US" altLang="ru-RU" i="1" dirty="0">
                    <a:cs typeface="Times New Roman" panose="02020603050405020304" pitchFamily="18" charset="0"/>
                  </a:rPr>
                  <a:t>ACBD AD</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a:t>
                </a:r>
                <a:r>
                  <a:rPr lang="ru-RU" altLang="ru-RU" i="1" dirty="0">
                    <a:cs typeface="Times New Roman" panose="02020603050405020304" pitchFamily="18" charset="0"/>
                  </a:rPr>
                  <a:t> </a:t>
                </a:r>
                <a:r>
                  <a:rPr lang="ru-RU" altLang="ru-RU" dirty="0">
                    <a:cs typeface="Times New Roman" panose="02020603050405020304" pitchFamily="18" charset="0"/>
                  </a:rPr>
                  <a:t>Воспользуемся тем, что каждая сторона треугольника меньше суммы двух других сторон. Тогда </a:t>
                </a:r>
                <a:r>
                  <a:rPr lang="en-US" altLang="ru-RU" i="1" dirty="0">
                    <a:cs typeface="Times New Roman" panose="02020603050405020304" pitchFamily="18" charset="0"/>
                  </a:rPr>
                  <a:t>CD</a:t>
                </a:r>
                <a:r>
                  <a:rPr lang="ru-RU" altLang="ru-RU" dirty="0">
                    <a:cs typeface="Times New Roman" panose="02020603050405020304" pitchFamily="18" charset="0"/>
                  </a:rPr>
                  <a:t> &lt;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AD</a:t>
                </a:r>
                <a:r>
                  <a:rPr lang="ru-RU" altLang="ru-RU" dirty="0">
                    <a:cs typeface="Times New Roman" panose="02020603050405020304" pitchFamily="18" charset="0"/>
                  </a:rPr>
                  <a:t>, следовательно, 2</a:t>
                </a:r>
                <a:r>
                  <a:rPr lang="en-US" altLang="ru-RU" i="1" dirty="0">
                    <a:cs typeface="Times New Roman" panose="02020603050405020304" pitchFamily="18" charset="0"/>
                  </a:rPr>
                  <a:t>CM</a:t>
                </a:r>
                <a:r>
                  <a:rPr lang="ru-RU" altLang="ru-RU" dirty="0">
                    <a:cs typeface="Times New Roman" panose="02020603050405020304" pitchFamily="18" charset="0"/>
                  </a:rPr>
                  <a:t> &lt;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или</a:t>
                </a:r>
                <a:endParaRPr lang="ru-RU" altLang="ru-RU" dirty="0"/>
              </a:p>
            </p:txBody>
          </p:sp>
          <mc:AlternateContent xmlns:mc="http://schemas.openxmlformats.org/markup-compatibility/2006" xmlns:a14="http://schemas.microsoft.com/office/drawing/2010/main">
            <mc:Choice Requires="a14">
              <p:sp>
                <p:nvSpPr>
                  <p:cNvPr id="16392" name="Object 12"/>
                  <p:cNvSpPr txBox="1"/>
                  <p:nvPr/>
                </p:nvSpPr>
                <p:spPr bwMode="auto">
                  <a:xfrm>
                    <a:off x="3139" y="2977"/>
                    <a:ext cx="1355" cy="514"/>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ru-RU" i="1" smtClean="0">
                              <a:solidFill>
                                <a:srgbClr val="000000"/>
                              </a:solidFill>
                              <a:latin typeface="Cambria Math" panose="02040503050406030204" pitchFamily="18" charset="0"/>
                            </a:rPr>
                            <m:t>𝐶</m:t>
                          </m:r>
                          <m:r>
                            <a:rPr lang="en-US" b="0" i="1" smtClean="0">
                              <a:solidFill>
                                <a:srgbClr val="000000"/>
                              </a:solidFill>
                              <a:latin typeface="Cambria Math" panose="02040503050406030204" pitchFamily="18" charset="0"/>
                            </a:rPr>
                            <m:t>𝑀</m:t>
                          </m:r>
                          <m:r>
                            <a:rPr lang="ru-RU" i="1">
                              <a:solidFill>
                                <a:srgbClr val="000000"/>
                              </a:solidFill>
                              <a:latin typeface="Cambria Math" panose="02040503050406030204" pitchFamily="18" charset="0"/>
                            </a:rPr>
                            <m:t>&lt;</m:t>
                          </m:r>
                          <m:f>
                            <m:fPr>
                              <m:ctrlPr>
                                <a:rPr lang="ru-RU" i="1">
                                  <a:solidFill>
                                    <a:srgbClr val="000000"/>
                                  </a:solidFill>
                                  <a:latin typeface="Cambria Math" panose="02040503050406030204" pitchFamily="18" charset="0"/>
                                </a:rPr>
                              </m:ctrlPr>
                            </m:fPr>
                            <m:num>
                              <m:r>
                                <a:rPr lang="ru-RU" i="1">
                                  <a:solidFill>
                                    <a:srgbClr val="000000"/>
                                  </a:solidFill>
                                  <a:latin typeface="Cambria Math" panose="02040503050406030204" pitchFamily="18" charset="0"/>
                                </a:rPr>
                                <m:t>𝐴𝐶</m:t>
                              </m:r>
                              <m:r>
                                <a:rPr lang="ru-RU" i="1">
                                  <a:solidFill>
                                    <a:srgbClr val="000000"/>
                                  </a:solidFill>
                                  <a:latin typeface="Cambria Math" panose="02040503050406030204" pitchFamily="18" charset="0"/>
                                </a:rPr>
                                <m:t>+</m:t>
                              </m:r>
                              <m:r>
                                <a:rPr lang="ru-RU" i="1">
                                  <a:solidFill>
                                    <a:srgbClr val="000000"/>
                                  </a:solidFill>
                                  <a:latin typeface="Cambria Math" panose="02040503050406030204" pitchFamily="18" charset="0"/>
                                </a:rPr>
                                <m:t>𝐵𝐶</m:t>
                              </m:r>
                            </m:num>
                            <m:den>
                              <m:r>
                                <a:rPr lang="ru-RU" i="1">
                                  <a:solidFill>
                                    <a:srgbClr val="000000"/>
                                  </a:solidFill>
                                  <a:latin typeface="Cambria Math" panose="02040503050406030204" pitchFamily="18" charset="0"/>
                                </a:rPr>
                                <m:t>2</m:t>
                              </m:r>
                            </m:den>
                          </m:f>
                        </m:oMath>
                      </m:oMathPara>
                    </a14:m>
                    <a:endParaRPr lang="ru-RU" dirty="0"/>
                  </a:p>
                </p:txBody>
              </p:sp>
            </mc:Choice>
            <mc:Fallback xmlns="">
              <p:sp>
                <p:nvSpPr>
                  <p:cNvPr id="16392" name="Object 12"/>
                  <p:cNvSpPr txBox="1">
                    <a:spLocks noRot="1" noChangeAspect="1" noMove="1" noResize="1" noEditPoints="1" noAdjustHandles="1" noChangeArrowheads="1" noChangeShapeType="1" noTextEdit="1"/>
                  </p:cNvSpPr>
                  <p:nvPr/>
                </p:nvSpPr>
                <p:spPr bwMode="auto">
                  <a:xfrm>
                    <a:off x="3139" y="2977"/>
                    <a:ext cx="1355" cy="514"/>
                  </a:xfrm>
                  <a:prstGeom prst="rect">
                    <a:avLst/>
                  </a:prstGeom>
                  <a:blipFill>
                    <a:blip r:embed="rId4"/>
                    <a:stretch>
                      <a:fillRect/>
                    </a:stretch>
                  </a:blipFill>
                  <a:ln>
                    <a:noFill/>
                  </a:ln>
                  <a:effectLst/>
                </p:spPr>
                <p:txBody>
                  <a:bodyPr/>
                  <a:lstStyle/>
                  <a:p>
                    <a:r>
                      <a:rPr lang="ru-RU">
                        <a:noFill/>
                      </a:rPr>
                      <a:t> </a:t>
                    </a:r>
                  </a:p>
                </p:txBody>
              </p:sp>
            </mc:Fallback>
          </mc:AlternateContent>
        </p:grpSp>
        <p:pic>
          <p:nvPicPr>
            <p:cNvPr id="7" name="Рисунок 6">
              <a:extLst>
                <a:ext uri="{FF2B5EF4-FFF2-40B4-BE49-F238E27FC236}">
                  <a16:creationId xmlns:a16="http://schemas.microsoft.com/office/drawing/2014/main" id="{10CD81FF-B5CE-584E-0E27-04129DAA7446}"/>
                </a:ext>
              </a:extLst>
            </p:cNvPr>
            <p:cNvPicPr>
              <a:picLocks noChangeAspect="1"/>
            </p:cNvPicPr>
            <p:nvPr/>
          </p:nvPicPr>
          <p:blipFill>
            <a:blip r:embed="rId5"/>
            <a:stretch>
              <a:fillRect/>
            </a:stretch>
          </p:blipFill>
          <p:spPr>
            <a:xfrm>
              <a:off x="114300" y="1320304"/>
              <a:ext cx="2805381" cy="3827295"/>
            </a:xfrm>
            <a:prstGeom prst="rect">
              <a:avLst/>
            </a:prstGeom>
          </p:spPr>
        </p:pic>
      </p:grpSp>
    </p:spTree>
    <p:extLst>
      <p:ext uri="{BB962C8B-B14F-4D97-AF65-F5344CB8AC3E}">
        <p14:creationId xmlns:p14="http://schemas.microsoft.com/office/powerpoint/2010/main" val="5947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D64AEB7D-C16D-489C-2DED-A3F66E21B641}"/>
              </a:ext>
            </a:extLst>
          </p:cNvPr>
          <p:cNvSpPr txBox="1">
            <a:spLocks noChangeArrowheads="1"/>
          </p:cNvSpPr>
          <p:nvPr/>
        </p:nvSpPr>
        <p:spPr bwMode="auto">
          <a:xfrm>
            <a:off x="0" y="0"/>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solidFill>
                  <a:srgbClr val="FF3300"/>
                </a:solidFill>
                <a:cs typeface="Times New Roman" panose="02020603050405020304" pitchFamily="18" charset="0"/>
              </a:rPr>
              <a:t>	6*. Задача Герона.</a:t>
            </a:r>
            <a:r>
              <a:rPr lang="ru-RU" altLang="ru-RU" sz="2800" b="1" dirty="0">
                <a:cs typeface="Times New Roman" panose="02020603050405020304" pitchFamily="18" charset="0"/>
              </a:rPr>
              <a:t> </a:t>
            </a:r>
            <a:r>
              <a:rPr lang="ru-RU" altLang="ru-RU" sz="2800" dirty="0">
                <a:cs typeface="Times New Roman" panose="02020603050405020304" pitchFamily="18" charset="0"/>
              </a:rPr>
              <a:t>Дана прямая </a:t>
            </a:r>
            <a:r>
              <a:rPr lang="ru-RU" altLang="ru-RU" sz="2800" i="1" dirty="0">
                <a:cs typeface="Times New Roman" panose="02020603050405020304" pitchFamily="18" charset="0"/>
              </a:rPr>
              <a:t>с</a:t>
            </a:r>
            <a:r>
              <a:rPr lang="ru-RU" altLang="ru-RU" sz="2800" dirty="0">
                <a:cs typeface="Times New Roman" panose="02020603050405020304" pitchFamily="18" charset="0"/>
              </a:rPr>
              <a:t> и две точки </a:t>
            </a:r>
            <a:r>
              <a:rPr lang="ru-RU" altLang="ru-RU" sz="2800" i="1" dirty="0">
                <a:cs typeface="Times New Roman" panose="02020603050405020304" pitchFamily="18" charset="0"/>
              </a:rPr>
              <a:t>А</a:t>
            </a:r>
            <a:r>
              <a:rPr lang="ru-RU" altLang="ru-RU" sz="2800" dirty="0">
                <a:cs typeface="Times New Roman" panose="02020603050405020304" pitchFamily="18" charset="0"/>
              </a:rPr>
              <a:t> и </a:t>
            </a:r>
            <a:r>
              <a:rPr lang="ru-RU" altLang="ru-RU" sz="2800" i="1" dirty="0">
                <a:cs typeface="Times New Roman" panose="02020603050405020304" pitchFamily="18" charset="0"/>
              </a:rPr>
              <a:t>В</a:t>
            </a:r>
            <a:r>
              <a:rPr lang="ru-RU" altLang="ru-RU" sz="2800" dirty="0"/>
              <a:t>, не принадлежащие этой прямой</a:t>
            </a:r>
            <a:r>
              <a:rPr lang="ru-RU" altLang="ru-RU" sz="2800" dirty="0">
                <a:cs typeface="Times New Roman" panose="02020603050405020304" pitchFamily="18" charset="0"/>
              </a:rPr>
              <a:t>. </a:t>
            </a:r>
            <a:r>
              <a:rPr lang="ru-RU" altLang="ru-RU" sz="2800" dirty="0"/>
              <a:t>Н</a:t>
            </a:r>
            <a:r>
              <a:rPr lang="ru-RU" altLang="ru-RU" sz="2800" dirty="0">
                <a:cs typeface="Times New Roman" panose="02020603050405020304" pitchFamily="18" charset="0"/>
              </a:rPr>
              <a:t>ай</a:t>
            </a:r>
            <a:r>
              <a:rPr lang="ru-RU" altLang="ru-RU" sz="2800" dirty="0"/>
              <a:t>дите</a:t>
            </a:r>
            <a:r>
              <a:rPr lang="ru-RU" altLang="ru-RU" sz="2800" dirty="0">
                <a:cs typeface="Times New Roman" panose="02020603050405020304" pitchFamily="18" charset="0"/>
              </a:rPr>
              <a:t> такую точку </a:t>
            </a:r>
            <a:r>
              <a:rPr lang="ru-RU" altLang="ru-RU" sz="2800" i="1" dirty="0">
                <a:cs typeface="Times New Roman" panose="02020603050405020304" pitchFamily="18" charset="0"/>
              </a:rPr>
              <a:t>С</a:t>
            </a:r>
            <a:r>
              <a:rPr lang="ru-RU" altLang="ru-RU" sz="2800" dirty="0">
                <a:cs typeface="Times New Roman" panose="02020603050405020304" pitchFamily="18" charset="0"/>
              </a:rPr>
              <a:t> на прямой</a:t>
            </a:r>
            <a:r>
              <a:rPr lang="ru-RU" altLang="ru-RU" sz="2800" dirty="0"/>
              <a:t> </a:t>
            </a:r>
            <a:r>
              <a:rPr lang="en-US" altLang="ru-RU" sz="2800" i="1" dirty="0"/>
              <a:t>c</a:t>
            </a:r>
            <a:r>
              <a:rPr lang="ru-RU" altLang="ru-RU" sz="2800" dirty="0">
                <a:cs typeface="Times New Roman" panose="02020603050405020304" pitchFamily="18" charset="0"/>
              </a:rPr>
              <a:t>, </a:t>
            </a:r>
            <a:r>
              <a:rPr lang="ru-RU" altLang="ru-RU" sz="2800" dirty="0"/>
              <a:t>для которой</a:t>
            </a:r>
            <a:r>
              <a:rPr lang="ru-RU" altLang="ru-RU" sz="2800" dirty="0">
                <a:cs typeface="Times New Roman" panose="02020603050405020304" pitchFamily="18" charset="0"/>
              </a:rPr>
              <a:t> сумма расстояний </a:t>
            </a:r>
            <a:r>
              <a:rPr lang="ru-RU" altLang="ru-RU" sz="2800" i="1" dirty="0">
                <a:cs typeface="Times New Roman" panose="02020603050405020304" pitchFamily="18" charset="0"/>
              </a:rPr>
              <a:t>АС + СВ</a:t>
            </a:r>
            <a:r>
              <a:rPr lang="ru-RU" altLang="ru-RU" sz="2800" dirty="0">
                <a:cs typeface="Times New Roman" panose="02020603050405020304" pitchFamily="18" charset="0"/>
              </a:rPr>
              <a:t> наименьш</a:t>
            </a:r>
            <a:r>
              <a:rPr lang="ru-RU" altLang="ru-RU" sz="2800" dirty="0"/>
              <a:t>ая</a:t>
            </a:r>
            <a:r>
              <a:rPr lang="ru-RU" altLang="ru-RU" sz="2800" dirty="0">
                <a:cs typeface="Times New Roman" panose="02020603050405020304" pitchFamily="18" charset="0"/>
              </a:rPr>
              <a:t>.</a:t>
            </a:r>
            <a:r>
              <a:rPr lang="ru-RU" altLang="ru-RU" sz="2800" dirty="0"/>
              <a:t> </a:t>
            </a:r>
            <a:endParaRPr lang="en-US" altLang="ru-RU" sz="2800" dirty="0"/>
          </a:p>
        </p:txBody>
      </p:sp>
      <p:grpSp>
        <p:nvGrpSpPr>
          <p:cNvPr id="167946" name="Group 10">
            <a:extLst>
              <a:ext uri="{FF2B5EF4-FFF2-40B4-BE49-F238E27FC236}">
                <a16:creationId xmlns:a16="http://schemas.microsoft.com/office/drawing/2014/main" id="{7F8F5216-6770-7665-3B96-B565A1A055BF}"/>
              </a:ext>
            </a:extLst>
          </p:cNvPr>
          <p:cNvGrpSpPr>
            <a:grpSpLocks/>
          </p:cNvGrpSpPr>
          <p:nvPr/>
        </p:nvGrpSpPr>
        <p:grpSpPr bwMode="auto">
          <a:xfrm>
            <a:off x="0" y="1628775"/>
            <a:ext cx="9144000" cy="3468688"/>
            <a:chOff x="0" y="1026"/>
            <a:chExt cx="5760" cy="2185"/>
          </a:xfrm>
        </p:grpSpPr>
        <p:sp>
          <p:nvSpPr>
            <p:cNvPr id="2056" name="Text Box 4">
              <a:extLst>
                <a:ext uri="{FF2B5EF4-FFF2-40B4-BE49-F238E27FC236}">
                  <a16:creationId xmlns:a16="http://schemas.microsoft.com/office/drawing/2014/main" id="{01690FA5-58DE-0FE9-35BD-5CBF85F6F700}"/>
                </a:ext>
              </a:extLst>
            </p:cNvPr>
            <p:cNvSpPr txBox="1">
              <a:spLocks noChangeArrowheads="1"/>
            </p:cNvSpPr>
            <p:nvPr/>
          </p:nvSpPr>
          <p:spPr bwMode="auto">
            <a:xfrm>
              <a:off x="0" y="2688"/>
              <a:ext cx="576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Решение.</a:t>
              </a:r>
              <a:r>
                <a:rPr lang="ru-RU" altLang="ru-RU" dirty="0">
                  <a:solidFill>
                    <a:schemeClr val="accent1"/>
                  </a:solidFill>
                </a:rPr>
                <a:t> </a:t>
              </a:r>
              <a:r>
                <a:rPr lang="ru-RU" altLang="ru-RU" dirty="0"/>
                <a:t>Рассмотрим случай, когда точки </a:t>
              </a:r>
              <a:r>
                <a:rPr lang="en-US" altLang="ru-RU" i="1" dirty="0">
                  <a:cs typeface="Times New Roman" panose="02020603050405020304" pitchFamily="18" charset="0"/>
                </a:rPr>
                <a:t>A</a:t>
              </a:r>
              <a:r>
                <a:rPr lang="ru-RU" altLang="ru-RU" dirty="0">
                  <a:cs typeface="Times New Roman" panose="02020603050405020304" pitchFamily="18" charset="0"/>
                </a:rPr>
                <a:t> и </a:t>
              </a:r>
              <a:r>
                <a:rPr lang="en-US" altLang="ru-RU" i="1" dirty="0">
                  <a:cs typeface="Times New Roman" panose="02020603050405020304" pitchFamily="18" charset="0"/>
                </a:rPr>
                <a:t>B</a:t>
              </a:r>
              <a:r>
                <a:rPr lang="ru-RU" altLang="ru-RU" dirty="0">
                  <a:cs typeface="Times New Roman" panose="02020603050405020304" pitchFamily="18" charset="0"/>
                </a:rPr>
                <a:t> лежат по разные стороны от прямой </a:t>
              </a:r>
              <a:r>
                <a:rPr lang="en-US" altLang="ru-RU" i="1" dirty="0">
                  <a:cs typeface="Times New Roman" panose="02020603050405020304" pitchFamily="18" charset="0"/>
                </a:rPr>
                <a:t>c</a:t>
              </a:r>
              <a:r>
                <a:rPr lang="ru-RU" altLang="ru-RU" dirty="0"/>
                <a:t>. </a:t>
              </a:r>
              <a:endParaRPr lang="ru-RU" altLang="ru-RU" dirty="0">
                <a:cs typeface="Times New Roman" panose="02020603050405020304" pitchFamily="18" charset="0"/>
              </a:endParaRPr>
            </a:p>
          </p:txBody>
        </p:sp>
        <p:pic>
          <p:nvPicPr>
            <p:cNvPr id="2057" name="Picture 8">
              <a:extLst>
                <a:ext uri="{FF2B5EF4-FFF2-40B4-BE49-F238E27FC236}">
                  <a16:creationId xmlns:a16="http://schemas.microsoft.com/office/drawing/2014/main" id="{7FAA7A08-444E-7783-18B0-0B376B7E7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 y="1026"/>
              <a:ext cx="1959" cy="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7947" name="Group 11">
            <a:extLst>
              <a:ext uri="{FF2B5EF4-FFF2-40B4-BE49-F238E27FC236}">
                <a16:creationId xmlns:a16="http://schemas.microsoft.com/office/drawing/2014/main" id="{0F1A8816-6F03-43D8-4FEF-D6D23BD70CFD}"/>
              </a:ext>
            </a:extLst>
          </p:cNvPr>
          <p:cNvGrpSpPr>
            <a:grpSpLocks/>
          </p:cNvGrpSpPr>
          <p:nvPr/>
        </p:nvGrpSpPr>
        <p:grpSpPr bwMode="auto">
          <a:xfrm>
            <a:off x="0" y="1628775"/>
            <a:ext cx="9144000" cy="5338761"/>
            <a:chOff x="0" y="1026"/>
            <a:chExt cx="5760" cy="3363"/>
          </a:xfrm>
        </p:grpSpPr>
        <p:sp>
          <p:nvSpPr>
            <p:cNvPr id="2054" name="Text Box 7">
              <a:extLst>
                <a:ext uri="{FF2B5EF4-FFF2-40B4-BE49-F238E27FC236}">
                  <a16:creationId xmlns:a16="http://schemas.microsoft.com/office/drawing/2014/main" id="{6B7D1856-DD7A-51B5-474B-D0F7CB6DC9A2}"/>
                </a:ext>
              </a:extLst>
            </p:cNvPr>
            <p:cNvSpPr txBox="1">
              <a:spLocks noChangeArrowheads="1"/>
            </p:cNvSpPr>
            <p:nvPr/>
          </p:nvSpPr>
          <p:spPr bwMode="auto">
            <a:xfrm>
              <a:off x="0" y="3168"/>
              <a:ext cx="5760"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В этом случае</a:t>
              </a:r>
              <a:r>
                <a:rPr lang="ru-RU" altLang="ru-RU" dirty="0">
                  <a:cs typeface="Times New Roman" panose="02020603050405020304" pitchFamily="18" charset="0"/>
                </a:rPr>
                <a:t> искомой точкой </a:t>
              </a:r>
              <a:r>
                <a:rPr lang="en-US" altLang="ru-RU" i="1" dirty="0">
                  <a:cs typeface="Times New Roman" panose="02020603050405020304" pitchFamily="18" charset="0"/>
                </a:rPr>
                <a:t>C</a:t>
              </a:r>
              <a:r>
                <a:rPr lang="ru-RU" altLang="ru-RU" dirty="0">
                  <a:cs typeface="Times New Roman" panose="02020603050405020304" pitchFamily="18" charset="0"/>
                </a:rPr>
                <a:t> является точка пересечения отрезка </a:t>
              </a:r>
              <a:r>
                <a:rPr lang="en-US" altLang="ru-RU" i="1" dirty="0">
                  <a:cs typeface="Times New Roman" panose="02020603050405020304" pitchFamily="18" charset="0"/>
                </a:rPr>
                <a:t>AB </a:t>
              </a:r>
              <a:r>
                <a:rPr lang="ru-RU" altLang="ru-RU" dirty="0">
                  <a:cs typeface="Times New Roman" panose="02020603050405020304" pitchFamily="18" charset="0"/>
                </a:rPr>
                <a:t>и прямой </a:t>
              </a:r>
              <a:r>
                <a:rPr lang="en-US" altLang="ru-RU" i="1" dirty="0">
                  <a:cs typeface="Times New Roman" panose="02020603050405020304" pitchFamily="18" charset="0"/>
                </a:rPr>
                <a:t>c</a:t>
              </a:r>
              <a:r>
                <a:rPr lang="ru-RU" altLang="ru-RU" dirty="0">
                  <a:cs typeface="Times New Roman" panose="02020603050405020304" pitchFamily="18" charset="0"/>
                </a:rPr>
                <a:t>. Действительно, из неравенства треугольника следует, что для любой другой точки </a:t>
              </a:r>
              <a:r>
                <a:rPr lang="en-US" altLang="ru-RU" i="1" dirty="0">
                  <a:cs typeface="Times New Roman" panose="02020603050405020304" pitchFamily="18" charset="0"/>
                </a:rPr>
                <a:t>C</a:t>
              </a:r>
              <a:r>
                <a:rPr lang="ru-RU" altLang="ru-RU" i="1" dirty="0">
                  <a:cs typeface="Times New Roman" panose="02020603050405020304" pitchFamily="18" charset="0"/>
                </a:rPr>
                <a:t>'</a:t>
              </a:r>
              <a:r>
                <a:rPr lang="ru-RU" altLang="ru-RU" dirty="0">
                  <a:cs typeface="Times New Roman" panose="02020603050405020304" pitchFamily="18" charset="0"/>
                </a:rPr>
                <a:t> прямой </a:t>
              </a:r>
              <a:r>
                <a:rPr lang="en-US" altLang="ru-RU" i="1" dirty="0">
                  <a:cs typeface="Times New Roman" panose="02020603050405020304" pitchFamily="18" charset="0"/>
                </a:rPr>
                <a:t>c</a:t>
              </a:r>
              <a:r>
                <a:rPr lang="ru-RU" altLang="ru-RU" dirty="0">
                  <a:cs typeface="Times New Roman" panose="02020603050405020304" pitchFamily="18" charset="0"/>
                </a:rPr>
                <a:t> выполняется неравенство </a:t>
              </a:r>
              <a:r>
                <a:rPr lang="en-US" altLang="ru-RU" i="1" dirty="0">
                  <a:cs typeface="Times New Roman" panose="02020603050405020304" pitchFamily="18" charset="0"/>
                </a:rPr>
                <a:t>AC</a:t>
              </a:r>
              <a:r>
                <a:rPr lang="ru-RU" altLang="ru-RU" i="1" dirty="0">
                  <a:cs typeface="Times New Roman" panose="02020603050405020304" pitchFamily="18" charset="0"/>
                </a:rPr>
                <a:t>'</a:t>
              </a:r>
              <a:r>
                <a:rPr lang="ru-RU" altLang="ru-RU" dirty="0">
                  <a:cs typeface="Times New Roman" panose="02020603050405020304" pitchFamily="18" charset="0"/>
                </a:rPr>
                <a:t> + </a:t>
              </a:r>
              <a:r>
                <a:rPr lang="ru-RU" altLang="ru-RU" i="1" dirty="0">
                  <a:cs typeface="Times New Roman" panose="02020603050405020304" pitchFamily="18" charset="0"/>
                </a:rPr>
                <a:t>C'</a:t>
              </a:r>
              <a:r>
                <a:rPr lang="en-US" altLang="ru-RU" i="1" dirty="0">
                  <a:cs typeface="Times New Roman" panose="02020603050405020304" pitchFamily="18" charset="0"/>
                </a:rPr>
                <a:t>B </a:t>
              </a:r>
              <a:r>
                <a:rPr lang="ru-RU" altLang="ru-RU" dirty="0">
                  <a:cs typeface="Times New Roman" panose="02020603050405020304" pitchFamily="18" charset="0"/>
                </a:rPr>
                <a:t>&gt; </a:t>
              </a:r>
              <a:r>
                <a:rPr lang="en-US" altLang="ru-RU" i="1" dirty="0">
                  <a:cs typeface="Times New Roman" panose="02020603050405020304" pitchFamily="18" charset="0"/>
                </a:rPr>
                <a:t>AC</a:t>
              </a:r>
              <a:r>
                <a:rPr lang="ru-RU" altLang="ru-RU" dirty="0">
                  <a:cs typeface="Times New Roman" panose="02020603050405020304" pitchFamily="18" charset="0"/>
                </a:rPr>
                <a:t> + </a:t>
              </a:r>
              <a:r>
                <a:rPr lang="ru-RU" altLang="ru-RU" i="1" dirty="0">
                  <a:cs typeface="Times New Roman" panose="02020603050405020304" pitchFamily="18" charset="0"/>
                </a:rPr>
                <a:t>C</a:t>
              </a:r>
              <a:r>
                <a:rPr lang="en-US" altLang="ru-RU" i="1" dirty="0">
                  <a:cs typeface="Times New Roman" panose="02020603050405020304" pitchFamily="18" charset="0"/>
                </a:rPr>
                <a:t>B </a:t>
              </a:r>
              <a:r>
                <a:rPr lang="ru-RU" altLang="ru-RU" dirty="0">
                  <a:cs typeface="Times New Roman" panose="02020603050405020304" pitchFamily="18" charset="0"/>
                </a:rPr>
                <a:t>и, значит, сумма </a:t>
              </a:r>
              <a:r>
                <a:rPr lang="en-US" altLang="ru-RU" i="1" dirty="0">
                  <a:cs typeface="Times New Roman" panose="02020603050405020304" pitchFamily="18" charset="0"/>
                </a:rPr>
                <a:t>AC</a:t>
              </a:r>
              <a:r>
                <a:rPr lang="ru-RU" altLang="ru-RU" dirty="0">
                  <a:cs typeface="Times New Roman" panose="02020603050405020304" pitchFamily="18" charset="0"/>
                </a:rPr>
                <a:t> + </a:t>
              </a:r>
              <a:r>
                <a:rPr lang="ru-RU" altLang="ru-RU" i="1" dirty="0">
                  <a:cs typeface="Times New Roman" panose="02020603050405020304" pitchFamily="18" charset="0"/>
                </a:rPr>
                <a:t>C</a:t>
              </a:r>
              <a:r>
                <a:rPr lang="en-US" altLang="ru-RU" i="1" dirty="0">
                  <a:cs typeface="Times New Roman" panose="02020603050405020304" pitchFamily="18" charset="0"/>
                </a:rPr>
                <a:t>B</a:t>
              </a:r>
              <a:r>
                <a:rPr lang="ru-RU" altLang="ru-RU" i="1" dirty="0">
                  <a:cs typeface="Times New Roman" panose="02020603050405020304" pitchFamily="18" charset="0"/>
                </a:rPr>
                <a:t>  </a:t>
              </a:r>
              <a:r>
                <a:rPr lang="ru-RU" altLang="ru-RU" dirty="0">
                  <a:cs typeface="Times New Roman" panose="02020603050405020304" pitchFamily="18" charset="0"/>
                </a:rPr>
                <a:t>будет  наименьшей. </a:t>
              </a:r>
            </a:p>
          </p:txBody>
        </p:sp>
        <p:pic>
          <p:nvPicPr>
            <p:cNvPr id="2055" name="Picture 9">
              <a:extLst>
                <a:ext uri="{FF2B5EF4-FFF2-40B4-BE49-F238E27FC236}">
                  <a16:creationId xmlns:a16="http://schemas.microsoft.com/office/drawing/2014/main" id="{008CE0C8-1874-5493-7FA9-A3B0A2D1B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 y="1026"/>
              <a:ext cx="1975" cy="1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wipe(up)">
                                      <p:cBhvr>
                                        <p:cTn id="7" dur="500"/>
                                        <p:tgtEl>
                                          <p:spTgt spid="167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67947"/>
                                        </p:tgtEl>
                                        <p:attrNameLst>
                                          <p:attrName>style.visibility</p:attrName>
                                        </p:attrNameLst>
                                      </p:cBhvr>
                                      <p:to>
                                        <p:strVal val="visible"/>
                                      </p:to>
                                    </p:set>
                                    <p:animEffect transition="in" filter="wipe(up)">
                                      <p:cBhvr>
                                        <p:cTn id="12" dur="500"/>
                                        <p:tgtEl>
                                          <p:spTgt spid="167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a:extLst>
              <a:ext uri="{FF2B5EF4-FFF2-40B4-BE49-F238E27FC236}">
                <a16:creationId xmlns:a16="http://schemas.microsoft.com/office/drawing/2014/main" id="{6F8B0BC6-4103-0693-5BC8-A7F5945D14E0}"/>
              </a:ext>
            </a:extLst>
          </p:cNvPr>
          <p:cNvSpPr txBox="1">
            <a:spLocks noChangeArrowheads="1"/>
          </p:cNvSpPr>
          <p:nvPr/>
        </p:nvSpPr>
        <p:spPr bwMode="auto">
          <a:xfrm>
            <a:off x="0" y="1233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Рассмотрим случай, когда</a:t>
            </a:r>
            <a:r>
              <a:rPr lang="ru-RU" altLang="ru-RU" dirty="0">
                <a:cs typeface="Times New Roman" panose="02020603050405020304" pitchFamily="18" charset="0"/>
              </a:rPr>
              <a:t> точки </a:t>
            </a:r>
            <a:r>
              <a:rPr lang="en-US" altLang="ru-RU" i="1" dirty="0">
                <a:cs typeface="Times New Roman" panose="02020603050405020304" pitchFamily="18" charset="0"/>
              </a:rPr>
              <a:t>A </a:t>
            </a:r>
            <a:r>
              <a:rPr lang="ru-RU" altLang="ru-RU" dirty="0">
                <a:cs typeface="Times New Roman" panose="02020603050405020304" pitchFamily="18" charset="0"/>
              </a:rPr>
              <a:t>и </a:t>
            </a:r>
            <a:r>
              <a:rPr lang="en-US" altLang="ru-RU" i="1" dirty="0">
                <a:cs typeface="Times New Roman" panose="02020603050405020304" pitchFamily="18" charset="0"/>
              </a:rPr>
              <a:t>B</a:t>
            </a:r>
            <a:r>
              <a:rPr lang="ru-RU" altLang="ru-RU" dirty="0">
                <a:cs typeface="Times New Roman" panose="02020603050405020304" pitchFamily="18" charset="0"/>
              </a:rPr>
              <a:t> лежат по одну сторону от прямой </a:t>
            </a:r>
            <a:r>
              <a:rPr lang="en-US" altLang="ru-RU" i="1" dirty="0">
                <a:cs typeface="Times New Roman" panose="02020603050405020304" pitchFamily="18" charset="0"/>
              </a:rPr>
              <a:t>c</a:t>
            </a:r>
            <a:r>
              <a:rPr lang="ru-RU" altLang="ru-RU" dirty="0"/>
              <a:t>. </a:t>
            </a:r>
            <a:endParaRPr lang="en-US" altLang="ru-RU" dirty="0">
              <a:cs typeface="Times New Roman" panose="02020603050405020304" pitchFamily="18" charset="0"/>
            </a:endParaRPr>
          </a:p>
        </p:txBody>
      </p:sp>
      <p:pic>
        <p:nvPicPr>
          <p:cNvPr id="3076" name="Picture 7">
            <a:extLst>
              <a:ext uri="{FF2B5EF4-FFF2-40B4-BE49-F238E27FC236}">
                <a16:creationId xmlns:a16="http://schemas.microsoft.com/office/drawing/2014/main" id="{5FE301B1-8D91-DDFA-4A5E-C491722D4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14400"/>
            <a:ext cx="2874963" cy="159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0000" name="Group 16">
            <a:extLst>
              <a:ext uri="{FF2B5EF4-FFF2-40B4-BE49-F238E27FC236}">
                <a16:creationId xmlns:a16="http://schemas.microsoft.com/office/drawing/2014/main" id="{9BD95551-71E7-69B1-4516-3A188E9B9418}"/>
              </a:ext>
            </a:extLst>
          </p:cNvPr>
          <p:cNvGrpSpPr>
            <a:grpSpLocks/>
          </p:cNvGrpSpPr>
          <p:nvPr/>
        </p:nvGrpSpPr>
        <p:grpSpPr bwMode="auto">
          <a:xfrm>
            <a:off x="0" y="914400"/>
            <a:ext cx="9144000" cy="5981700"/>
            <a:chOff x="0" y="576"/>
            <a:chExt cx="5760" cy="3768"/>
          </a:xfrm>
        </p:grpSpPr>
        <p:sp>
          <p:nvSpPr>
            <p:cNvPr id="3078" name="Text Box 5">
              <a:extLst>
                <a:ext uri="{FF2B5EF4-FFF2-40B4-BE49-F238E27FC236}">
                  <a16:creationId xmlns:a16="http://schemas.microsoft.com/office/drawing/2014/main" id="{E478BBC2-EBD6-830A-1ED6-48EF655AE8FF}"/>
                </a:ext>
              </a:extLst>
            </p:cNvPr>
            <p:cNvSpPr txBox="1">
              <a:spLocks noChangeArrowheads="1"/>
            </p:cNvSpPr>
            <p:nvPr/>
          </p:nvSpPr>
          <p:spPr bwMode="auto">
            <a:xfrm>
              <a:off x="0" y="2192"/>
              <a:ext cx="5760" cy="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В этом случае и</a:t>
              </a:r>
              <a:r>
                <a:rPr lang="ru-RU" altLang="ru-RU" dirty="0">
                  <a:cs typeface="Times New Roman" panose="02020603050405020304" pitchFamily="18" charset="0"/>
                </a:rPr>
                <a:t>з точки </a:t>
              </a:r>
              <a:r>
                <a:rPr lang="ru-RU" altLang="ru-RU" i="1" dirty="0">
                  <a:cs typeface="Times New Roman" panose="02020603050405020304" pitchFamily="18" charset="0"/>
                </a:rPr>
                <a:t>В</a:t>
              </a:r>
              <a:r>
                <a:rPr lang="ru-RU" altLang="ru-RU" dirty="0">
                  <a:cs typeface="Times New Roman" panose="02020603050405020304" pitchFamily="18" charset="0"/>
                </a:rPr>
                <a:t> опустим на прямую </a:t>
              </a:r>
              <a:r>
                <a:rPr lang="ru-RU" altLang="ru-RU" i="1" dirty="0">
                  <a:cs typeface="Times New Roman" panose="02020603050405020304" pitchFamily="18" charset="0"/>
                </a:rPr>
                <a:t>с</a:t>
              </a:r>
              <a:r>
                <a:rPr lang="ru-RU" altLang="ru-RU" dirty="0">
                  <a:cs typeface="Times New Roman" panose="02020603050405020304" pitchFamily="18" charset="0"/>
                </a:rPr>
                <a:t> перпендикуляр </a:t>
              </a:r>
              <a:r>
                <a:rPr lang="ru-RU" altLang="ru-RU" i="1" dirty="0">
                  <a:cs typeface="Times New Roman" panose="02020603050405020304" pitchFamily="18" charset="0"/>
                </a:rPr>
                <a:t>ВН</a:t>
              </a:r>
              <a:r>
                <a:rPr lang="ru-RU" altLang="ru-RU" dirty="0">
                  <a:cs typeface="Times New Roman" panose="02020603050405020304" pitchFamily="18" charset="0"/>
                </a:rPr>
                <a:t> и отложим отрезок </a:t>
              </a:r>
              <a:r>
                <a:rPr lang="ru-RU" altLang="ru-RU" i="1" dirty="0">
                  <a:cs typeface="Times New Roman" panose="02020603050405020304" pitchFamily="18" charset="0"/>
                </a:rPr>
                <a:t>НВ'</a:t>
              </a:r>
              <a:r>
                <a:rPr lang="ru-RU" altLang="ru-RU" dirty="0">
                  <a:cs typeface="Times New Roman" panose="02020603050405020304" pitchFamily="18" charset="0"/>
                </a:rPr>
                <a:t>, равный </a:t>
              </a:r>
              <a:r>
                <a:rPr lang="ru-RU" altLang="ru-RU" i="1" dirty="0">
                  <a:cs typeface="Times New Roman" panose="02020603050405020304" pitchFamily="18" charset="0"/>
                </a:rPr>
                <a:t>ВН</a:t>
              </a:r>
              <a:r>
                <a:rPr lang="ru-RU" altLang="ru-RU" dirty="0">
                  <a:cs typeface="Times New Roman" panose="02020603050405020304" pitchFamily="18" charset="0"/>
                </a:rPr>
                <a:t>. Пусть </a:t>
              </a:r>
              <a:r>
                <a:rPr lang="ru-RU" altLang="ru-RU" i="1" dirty="0">
                  <a:cs typeface="Times New Roman" panose="02020603050405020304" pitchFamily="18" charset="0"/>
                </a:rPr>
                <a:t>С'</a:t>
              </a:r>
              <a:r>
                <a:rPr lang="ru-RU" altLang="ru-RU" dirty="0">
                  <a:cs typeface="Times New Roman" panose="02020603050405020304" pitchFamily="18" charset="0"/>
                </a:rPr>
                <a:t> – </a:t>
              </a:r>
              <a:r>
                <a:rPr lang="ru-RU" altLang="ru-RU" dirty="0"/>
                <a:t>произвольная </a:t>
              </a:r>
              <a:r>
                <a:rPr lang="ru-RU" altLang="ru-RU" dirty="0">
                  <a:cs typeface="Times New Roman" panose="02020603050405020304" pitchFamily="18" charset="0"/>
                </a:rPr>
                <a:t>точка на прямой </a:t>
              </a:r>
              <a:r>
                <a:rPr lang="en-US" altLang="ru-RU" i="1" dirty="0">
                  <a:cs typeface="Times New Roman" panose="02020603050405020304" pitchFamily="18" charset="0"/>
                </a:rPr>
                <a:t>c</a:t>
              </a:r>
              <a:r>
                <a:rPr lang="ru-RU" altLang="ru-RU" dirty="0">
                  <a:cs typeface="Times New Roman" panose="02020603050405020304" pitchFamily="18" charset="0"/>
                </a:rPr>
                <a:t>. Прямоугольные треугольники </a:t>
              </a:r>
              <a:r>
                <a:rPr lang="en-US" altLang="ru-RU" i="1" dirty="0">
                  <a:cs typeface="Times New Roman" panose="02020603050405020304" pitchFamily="18" charset="0"/>
                </a:rPr>
                <a:t>BHC</a:t>
              </a:r>
              <a:r>
                <a:rPr lang="ru-RU" altLang="ru-RU" i="1" dirty="0">
                  <a:cs typeface="Times New Roman" panose="02020603050405020304" pitchFamily="18" charset="0"/>
                </a:rPr>
                <a:t>' </a:t>
              </a:r>
              <a:r>
                <a:rPr lang="ru-RU" altLang="ru-RU" dirty="0">
                  <a:cs typeface="Times New Roman" panose="02020603050405020304" pitchFamily="18" charset="0"/>
                </a:rPr>
                <a:t>и </a:t>
              </a:r>
              <a:r>
                <a:rPr lang="en-US" altLang="ru-RU" i="1" dirty="0">
                  <a:cs typeface="Times New Roman" panose="02020603050405020304" pitchFamily="18" charset="0"/>
                </a:rPr>
                <a:t>B</a:t>
              </a:r>
              <a:r>
                <a:rPr lang="ru-RU" altLang="ru-RU" i="1" dirty="0">
                  <a:cs typeface="Times New Roman" panose="02020603050405020304" pitchFamily="18" charset="0"/>
                </a:rPr>
                <a:t>'</a:t>
              </a:r>
              <a:r>
                <a:rPr lang="en-US" altLang="ru-RU" i="1" dirty="0">
                  <a:cs typeface="Times New Roman" panose="02020603050405020304" pitchFamily="18" charset="0"/>
                </a:rPr>
                <a:t>H</a:t>
              </a:r>
              <a:r>
                <a:rPr lang="ru-RU" altLang="ru-RU" i="1" dirty="0">
                  <a:cs typeface="Times New Roman" panose="02020603050405020304" pitchFamily="18" charset="0"/>
                </a:rPr>
                <a:t>'</a:t>
              </a:r>
              <a:r>
                <a:rPr lang="en-US" altLang="ru-RU" i="1" dirty="0">
                  <a:cs typeface="Times New Roman" panose="02020603050405020304" pitchFamily="18" charset="0"/>
                </a:rPr>
                <a:t>C</a:t>
              </a:r>
              <a:r>
                <a:rPr lang="ru-RU" altLang="ru-RU" i="1" dirty="0">
                  <a:cs typeface="Times New Roman" panose="02020603050405020304" pitchFamily="18" charset="0"/>
                </a:rPr>
                <a:t>' </a:t>
              </a:r>
              <a:r>
                <a:rPr lang="ru-RU" altLang="ru-RU" dirty="0">
                  <a:cs typeface="Times New Roman" panose="02020603050405020304" pitchFamily="18" charset="0"/>
                </a:rPr>
                <a:t>равны (по двум катетам), следовательно, имеет место равенство </a:t>
              </a:r>
              <a:r>
                <a:rPr lang="ru-RU" altLang="ru-RU" i="1" dirty="0">
                  <a:cs typeface="Times New Roman" panose="02020603050405020304" pitchFamily="18" charset="0"/>
                </a:rPr>
                <a:t>С'В</a:t>
              </a:r>
              <a:r>
                <a:rPr lang="ru-RU" altLang="ru-RU" dirty="0">
                  <a:cs typeface="Times New Roman" panose="02020603050405020304" pitchFamily="18" charset="0"/>
                </a:rPr>
                <a:t> = </a:t>
              </a:r>
              <a:r>
                <a:rPr lang="ru-RU" altLang="ru-RU" i="1" dirty="0">
                  <a:cs typeface="Times New Roman" panose="02020603050405020304" pitchFamily="18" charset="0"/>
                </a:rPr>
                <a:t>С'В'</a:t>
              </a:r>
              <a:r>
                <a:rPr lang="ru-RU" altLang="ru-RU" dirty="0">
                  <a:cs typeface="Times New Roman" panose="02020603050405020304" pitchFamily="18" charset="0"/>
                </a:rPr>
                <a:t>. Поэтому сумма </a:t>
              </a:r>
              <a:r>
                <a:rPr lang="ru-RU" altLang="ru-RU" i="1" dirty="0">
                  <a:cs typeface="Times New Roman" panose="02020603050405020304" pitchFamily="18" charset="0"/>
                </a:rPr>
                <a:t>АС' + С'В</a:t>
              </a:r>
              <a:r>
                <a:rPr lang="ru-RU" altLang="ru-RU" dirty="0">
                  <a:cs typeface="Times New Roman" panose="02020603050405020304" pitchFamily="18" charset="0"/>
                </a:rPr>
                <a:t> будет наименьшей тогда и только тогда, когда наименьшей будет равная ей сумма </a:t>
              </a:r>
              <a:r>
                <a:rPr lang="ru-RU" altLang="ru-RU" i="1" dirty="0">
                  <a:cs typeface="Times New Roman" panose="02020603050405020304" pitchFamily="18" charset="0"/>
                </a:rPr>
                <a:t>АС' + С'В'</a:t>
              </a:r>
              <a:r>
                <a:rPr lang="ru-RU" altLang="ru-RU" dirty="0">
                  <a:cs typeface="Times New Roman" panose="02020603050405020304" pitchFamily="18" charset="0"/>
                </a:rPr>
                <a:t>. Ясно, что последняя сумма является наименьшей в случае, если точки </a:t>
              </a:r>
              <a:r>
                <a:rPr lang="ru-RU" altLang="ru-RU" i="1" dirty="0">
                  <a:cs typeface="Times New Roman" panose="02020603050405020304" pitchFamily="18" charset="0"/>
                </a:rPr>
                <a:t>А</a:t>
              </a:r>
              <a:r>
                <a:rPr lang="ru-RU" altLang="ru-RU" dirty="0">
                  <a:cs typeface="Times New Roman" panose="02020603050405020304" pitchFamily="18" charset="0"/>
                </a:rPr>
                <a:t>,</a:t>
              </a:r>
              <a:r>
                <a:rPr lang="ru-RU" altLang="ru-RU" i="1" dirty="0">
                  <a:cs typeface="Times New Roman" panose="02020603050405020304" pitchFamily="18" charset="0"/>
                </a:rPr>
                <a:t> В'</a:t>
              </a:r>
              <a:r>
                <a:rPr lang="ru-RU" altLang="ru-RU" dirty="0">
                  <a:cs typeface="Times New Roman" panose="02020603050405020304" pitchFamily="18" charset="0"/>
                </a:rPr>
                <a:t>,</a:t>
              </a:r>
              <a:r>
                <a:rPr lang="ru-RU" altLang="ru-RU" i="1" dirty="0">
                  <a:cs typeface="Times New Roman" panose="02020603050405020304" pitchFamily="18" charset="0"/>
                </a:rPr>
                <a:t> С'</a:t>
              </a:r>
              <a:r>
                <a:rPr lang="ru-RU" altLang="ru-RU" dirty="0">
                  <a:cs typeface="Times New Roman" panose="02020603050405020304" pitchFamily="18" charset="0"/>
                </a:rPr>
                <a:t> лежат на одной прямой, т.е. искомая точка </a:t>
              </a:r>
              <a:r>
                <a:rPr lang="ru-RU" altLang="ru-RU" i="1" dirty="0">
                  <a:cs typeface="Times New Roman" panose="02020603050405020304" pitchFamily="18" charset="0"/>
                </a:rPr>
                <a:t>С</a:t>
              </a:r>
              <a:r>
                <a:rPr lang="ru-RU" altLang="ru-RU" dirty="0">
                  <a:cs typeface="Times New Roman" panose="02020603050405020304" pitchFamily="18" charset="0"/>
                </a:rPr>
                <a:t> является точкой пересечения отрезка </a:t>
              </a:r>
              <a:r>
                <a:rPr lang="ru-RU" altLang="ru-RU" i="1" dirty="0">
                  <a:cs typeface="Times New Roman" panose="02020603050405020304" pitchFamily="18" charset="0"/>
                </a:rPr>
                <a:t>АВ'</a:t>
              </a:r>
              <a:r>
                <a:rPr lang="ru-RU" altLang="ru-RU" dirty="0">
                  <a:cs typeface="Times New Roman" panose="02020603050405020304" pitchFamily="18" charset="0"/>
                </a:rPr>
                <a:t> с прямой </a:t>
              </a:r>
              <a:r>
                <a:rPr lang="ru-RU" altLang="ru-RU" i="1" dirty="0">
                  <a:cs typeface="Times New Roman" panose="02020603050405020304" pitchFamily="18" charset="0"/>
                </a:rPr>
                <a:t>с</a:t>
              </a:r>
              <a:r>
                <a:rPr lang="ru-RU" altLang="ru-RU" dirty="0">
                  <a:cs typeface="Times New Roman" panose="02020603050405020304" pitchFamily="18" charset="0"/>
                </a:rPr>
                <a:t>. </a:t>
              </a:r>
              <a:endParaRPr lang="en-US" altLang="ru-RU" dirty="0">
                <a:cs typeface="Times New Roman" panose="02020603050405020304" pitchFamily="18" charset="0"/>
              </a:endParaRPr>
            </a:p>
          </p:txBody>
        </p:sp>
        <p:pic>
          <p:nvPicPr>
            <p:cNvPr id="3079" name="Picture 15">
              <a:extLst>
                <a:ext uri="{FF2B5EF4-FFF2-40B4-BE49-F238E27FC236}">
                  <a16:creationId xmlns:a16="http://schemas.microsoft.com/office/drawing/2014/main" id="{30FA4619-3BC6-7D5D-EE3A-431A99A8F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576"/>
              <a:ext cx="1811" cy="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0000"/>
                                        </p:tgtEl>
                                        <p:attrNameLst>
                                          <p:attrName>style.visibility</p:attrName>
                                        </p:attrNameLst>
                                      </p:cBhvr>
                                      <p:to>
                                        <p:strVal val="visible"/>
                                      </p:to>
                                    </p:set>
                                    <p:animEffect transition="in" filter="wipe(up)">
                                      <p:cBhvr>
                                        <p:cTn id="7" dur="500"/>
                                        <p:tgtEl>
                                          <p:spTgt spid="170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a:extLst>
              <a:ext uri="{FF2B5EF4-FFF2-40B4-BE49-F238E27FC236}">
                <a16:creationId xmlns:a16="http://schemas.microsoft.com/office/drawing/2014/main" id="{3393DAA0-2FB1-3E0D-E60C-E0EDFE22E058}"/>
              </a:ext>
            </a:extLst>
          </p:cNvPr>
          <p:cNvSpPr txBox="1">
            <a:spLocks noChangeArrowheads="1"/>
          </p:cNvSpPr>
          <p:nvPr/>
        </p:nvSpPr>
        <p:spPr bwMode="auto">
          <a:xfrm>
            <a:off x="0" y="86976"/>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0000"/>
                </a:solidFill>
              </a:rPr>
              <a:t>	Задача об остановке автобуса.</a:t>
            </a:r>
            <a:r>
              <a:rPr lang="ru-RU" altLang="ru-RU" dirty="0"/>
              <a:t> Населенные пункты </a:t>
            </a:r>
            <a:r>
              <a:rPr lang="en-US" altLang="ru-RU" i="1" dirty="0"/>
              <a:t>A </a:t>
            </a:r>
            <a:r>
              <a:rPr lang="ru-RU" altLang="ru-RU" dirty="0"/>
              <a:t>и </a:t>
            </a:r>
            <a:r>
              <a:rPr lang="en-US" altLang="ru-RU" i="1" dirty="0"/>
              <a:t>B</a:t>
            </a:r>
            <a:r>
              <a:rPr lang="ru-RU" altLang="ru-RU" dirty="0"/>
              <a:t> расположены по одну сторону от шоссе </a:t>
            </a:r>
            <a:r>
              <a:rPr lang="en-US" altLang="ru-RU" i="1" dirty="0"/>
              <a:t>c</a:t>
            </a:r>
            <a:r>
              <a:rPr lang="ru-RU" altLang="ru-RU" dirty="0"/>
              <a:t>. Требуется построить автобусную остановку и проложить от нее дорожки до населенных пунктов. Укажите расположение остановки, при котором суммарная длина дорожек наименьшая.</a:t>
            </a:r>
            <a:endParaRPr lang="en-US" altLang="ru-RU" dirty="0">
              <a:cs typeface="Times New Roman" panose="02020603050405020304" pitchFamily="18" charset="0"/>
            </a:endParaRPr>
          </a:p>
        </p:txBody>
      </p:sp>
      <p:pic>
        <p:nvPicPr>
          <p:cNvPr id="5124" name="Picture 8">
            <a:extLst>
              <a:ext uri="{FF2B5EF4-FFF2-40B4-BE49-F238E27FC236}">
                <a16:creationId xmlns:a16="http://schemas.microsoft.com/office/drawing/2014/main" id="{FA72ABD9-54B7-62D3-ECD6-3B8094544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025968"/>
            <a:ext cx="3078163" cy="169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2522" name="Group 10">
            <a:extLst>
              <a:ext uri="{FF2B5EF4-FFF2-40B4-BE49-F238E27FC236}">
                <a16:creationId xmlns:a16="http://schemas.microsoft.com/office/drawing/2014/main" id="{2472876B-C569-20F9-7C99-FB8EE214CC1F}"/>
              </a:ext>
            </a:extLst>
          </p:cNvPr>
          <p:cNvGrpSpPr>
            <a:grpSpLocks/>
          </p:cNvGrpSpPr>
          <p:nvPr/>
        </p:nvGrpSpPr>
        <p:grpSpPr bwMode="auto">
          <a:xfrm>
            <a:off x="15081" y="2025968"/>
            <a:ext cx="9144000" cy="3232150"/>
            <a:chOff x="0" y="1200"/>
            <a:chExt cx="5760" cy="2036"/>
          </a:xfrm>
        </p:grpSpPr>
        <p:sp>
          <p:nvSpPr>
            <p:cNvPr id="5126" name="Text Box 6">
              <a:extLst>
                <a:ext uri="{FF2B5EF4-FFF2-40B4-BE49-F238E27FC236}">
                  <a16:creationId xmlns:a16="http://schemas.microsoft.com/office/drawing/2014/main" id="{01C340F2-4350-4059-E6EC-73274AF231A4}"/>
                </a:ext>
              </a:extLst>
            </p:cNvPr>
            <p:cNvSpPr txBox="1">
              <a:spLocks noChangeArrowheads="1"/>
            </p:cNvSpPr>
            <p:nvPr/>
          </p:nvSpPr>
          <p:spPr bwMode="auto">
            <a:xfrm>
              <a:off x="0" y="2948"/>
              <a:ext cx="57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Решение.</a:t>
              </a:r>
              <a:r>
                <a:rPr lang="ru-RU" altLang="ru-RU" dirty="0">
                  <a:cs typeface="Times New Roman" panose="02020603050405020304" pitchFamily="18" charset="0"/>
                </a:rPr>
                <a:t> </a:t>
              </a:r>
              <a:r>
                <a:rPr lang="ru-RU" altLang="ru-RU" dirty="0"/>
                <a:t>Решение следует из задачи Герона.</a:t>
              </a:r>
              <a:endParaRPr lang="en-US" altLang="ru-RU" dirty="0"/>
            </a:p>
          </p:txBody>
        </p:sp>
        <p:pic>
          <p:nvPicPr>
            <p:cNvPr id="5127" name="Picture 9">
              <a:extLst>
                <a:ext uri="{FF2B5EF4-FFF2-40B4-BE49-F238E27FC236}">
                  <a16:creationId xmlns:a16="http://schemas.microsoft.com/office/drawing/2014/main" id="{F84D47F7-7F1D-3CC9-B921-289C5CDEC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 y="1200"/>
              <a:ext cx="1939" cy="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 Box 3">
            <a:extLst>
              <a:ext uri="{FF2B5EF4-FFF2-40B4-BE49-F238E27FC236}">
                <a16:creationId xmlns:a16="http://schemas.microsoft.com/office/drawing/2014/main" id="{5BDDC85A-312A-961D-78C3-C9FD44F17B73}"/>
              </a:ext>
            </a:extLst>
          </p:cNvPr>
          <p:cNvSpPr txBox="1">
            <a:spLocks noChangeArrowheads="1"/>
          </p:cNvSpPr>
          <p:nvPr/>
        </p:nvSpPr>
        <p:spPr bwMode="auto">
          <a:xfrm>
            <a:off x="0" y="5550727"/>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0000"/>
                </a:solidFill>
              </a:rPr>
              <a:t>	Статьи.</a:t>
            </a:r>
            <a:r>
              <a:rPr lang="ru-RU" altLang="ru-RU" dirty="0"/>
              <a:t> </a:t>
            </a:r>
            <a:r>
              <a:rPr lang="ru-RU" dirty="0">
                <a:effectLst/>
                <a:latin typeface="Times New Roman" panose="02020603050405020304" pitchFamily="18" charset="0"/>
                <a:ea typeface="Times New Roman" panose="02020603050405020304" pitchFamily="18" charset="0"/>
              </a:rPr>
              <a:t>Смирнов В. А., Смирнова И. М. Экстремальные задачи по геометрии. 7, 8, 9, 10, 11 классы. Математика в школе, 2021, № 7, 2022</a:t>
            </a:r>
            <a:r>
              <a:rPr lang="ru-RU" dirty="0">
                <a:ea typeface="Times New Roman" panose="02020603050405020304" pitchFamily="18" charset="0"/>
              </a:rPr>
              <a:t>,</a:t>
            </a:r>
            <a:r>
              <a:rPr lang="ru-RU" dirty="0">
                <a:effectLst/>
                <a:latin typeface="Times New Roman" panose="02020603050405020304" pitchFamily="18" charset="0"/>
                <a:ea typeface="Times New Roman" panose="02020603050405020304" pitchFamily="18" charset="0"/>
              </a:rPr>
              <a:t> № 2, 4, 5, 6. </a:t>
            </a:r>
            <a:endParaRPr lang="en-US" altLang="ru-RU"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2522"/>
                                        </p:tgtEl>
                                        <p:attrNameLst>
                                          <p:attrName>style.visibility</p:attrName>
                                        </p:attrNameLst>
                                      </p:cBhvr>
                                      <p:to>
                                        <p:strVal val="visible"/>
                                      </p:to>
                                    </p:set>
                                    <p:animEffect transition="in" filter="wipe(up)">
                                      <p:cBhvr>
                                        <p:cTn id="7" dur="500"/>
                                        <p:tgtEl>
                                          <p:spTgt spid="1925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070C06E-A40C-7BBF-B433-988BA13A05E5}"/>
              </a:ext>
            </a:extLst>
          </p:cNvPr>
          <p:cNvPicPr>
            <a:picLocks noChangeAspect="1"/>
          </p:cNvPicPr>
          <p:nvPr/>
        </p:nvPicPr>
        <p:blipFill>
          <a:blip r:embed="rId3"/>
          <a:stretch>
            <a:fillRect/>
          </a:stretch>
        </p:blipFill>
        <p:spPr>
          <a:xfrm>
            <a:off x="27265" y="1004881"/>
            <a:ext cx="4469798" cy="3190186"/>
          </a:xfrm>
          <a:prstGeom prst="rect">
            <a:avLst/>
          </a:prstGeom>
        </p:spPr>
      </p:pic>
      <p:pic>
        <p:nvPicPr>
          <p:cNvPr id="5" name="Рисунок 4">
            <a:extLst>
              <a:ext uri="{FF2B5EF4-FFF2-40B4-BE49-F238E27FC236}">
                <a16:creationId xmlns:a16="http://schemas.microsoft.com/office/drawing/2014/main" id="{B5C3DAC7-62B0-15C9-05A1-40BA81B6C678}"/>
              </a:ext>
            </a:extLst>
          </p:cNvPr>
          <p:cNvPicPr>
            <a:picLocks noChangeAspect="1"/>
          </p:cNvPicPr>
          <p:nvPr/>
        </p:nvPicPr>
        <p:blipFill>
          <a:blip r:embed="rId4"/>
          <a:stretch>
            <a:fillRect/>
          </a:stretch>
        </p:blipFill>
        <p:spPr>
          <a:xfrm>
            <a:off x="27264" y="4195067"/>
            <a:ext cx="4469799" cy="2411805"/>
          </a:xfrm>
          <a:prstGeom prst="rect">
            <a:avLst/>
          </a:prstGeom>
        </p:spPr>
      </p:pic>
      <p:pic>
        <p:nvPicPr>
          <p:cNvPr id="7" name="Рисунок 6">
            <a:extLst>
              <a:ext uri="{FF2B5EF4-FFF2-40B4-BE49-F238E27FC236}">
                <a16:creationId xmlns:a16="http://schemas.microsoft.com/office/drawing/2014/main" id="{F384DA1D-13F6-9015-7DCD-C1DAB4153D62}"/>
              </a:ext>
            </a:extLst>
          </p:cNvPr>
          <p:cNvPicPr>
            <a:picLocks noChangeAspect="1"/>
          </p:cNvPicPr>
          <p:nvPr/>
        </p:nvPicPr>
        <p:blipFill>
          <a:blip r:embed="rId5"/>
          <a:stretch>
            <a:fillRect/>
          </a:stretch>
        </p:blipFill>
        <p:spPr>
          <a:xfrm>
            <a:off x="4497063" y="1004880"/>
            <a:ext cx="4646937" cy="3780247"/>
          </a:xfrm>
          <a:prstGeom prst="rect">
            <a:avLst/>
          </a:prstGeom>
        </p:spPr>
      </p:pic>
      <p:sp>
        <p:nvSpPr>
          <p:cNvPr id="8" name="TextBox 7">
            <a:extLst>
              <a:ext uri="{FF2B5EF4-FFF2-40B4-BE49-F238E27FC236}">
                <a16:creationId xmlns:a16="http://schemas.microsoft.com/office/drawing/2014/main" id="{D0E9D2CE-F416-4854-3B6F-DFD735B1CCDB}"/>
              </a:ext>
            </a:extLst>
          </p:cNvPr>
          <p:cNvSpPr txBox="1"/>
          <p:nvPr/>
        </p:nvSpPr>
        <p:spPr>
          <a:xfrm>
            <a:off x="181359" y="116632"/>
            <a:ext cx="8855137" cy="769441"/>
          </a:xfrm>
          <a:prstGeom prst="rect">
            <a:avLst/>
          </a:prstGeom>
          <a:noFill/>
        </p:spPr>
        <p:txBody>
          <a:bodyPr wrap="square" rtlCol="0">
            <a:spAutoFit/>
          </a:bodyPr>
          <a:lstStyle/>
          <a:p>
            <a:pPr algn="ctr"/>
            <a:r>
              <a:rPr lang="ru-RU" sz="2200" dirty="0"/>
              <a:t>Расположение материала о треугольниках в учебнике геометрии</a:t>
            </a:r>
          </a:p>
          <a:p>
            <a:pPr algn="ctr"/>
            <a:r>
              <a:rPr lang="ru-RU" sz="2200" dirty="0"/>
              <a:t>Л.С. Атанасяна и др.</a:t>
            </a:r>
          </a:p>
        </p:txBody>
      </p:sp>
    </p:spTree>
    <p:extLst>
      <p:ext uri="{BB962C8B-B14F-4D97-AF65-F5344CB8AC3E}">
        <p14:creationId xmlns:p14="http://schemas.microsoft.com/office/powerpoint/2010/main" val="38429458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a:extLst>
              <a:ext uri="{FF2B5EF4-FFF2-40B4-BE49-F238E27FC236}">
                <a16:creationId xmlns:a16="http://schemas.microsoft.com/office/drawing/2014/main" id="{CA49A340-E96D-4355-9303-DC7D3E5D638C}"/>
              </a:ext>
            </a:extLst>
          </p:cNvPr>
          <p:cNvSpPr txBox="1">
            <a:spLocks noChangeArrowheads="1"/>
          </p:cNvSpPr>
          <p:nvPr/>
        </p:nvSpPr>
        <p:spPr bwMode="auto">
          <a:xfrm>
            <a:off x="0" y="83403"/>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ts val="0"/>
              </a:spcBef>
            </a:pPr>
            <a:r>
              <a:rPr lang="ru-RU" altLang="ru-RU" dirty="0"/>
              <a:t>	</a:t>
            </a:r>
            <a:r>
              <a:rPr lang="ru-RU" altLang="ru-RU" sz="2000" dirty="0"/>
              <a:t>Проверить различные гипотезы и найти искомую точку может помочь программа </a:t>
            </a:r>
            <a:r>
              <a:rPr lang="en-US" altLang="ru-RU" sz="2000" dirty="0"/>
              <a:t>GeoGebra.</a:t>
            </a:r>
          </a:p>
          <a:p>
            <a:pPr algn="just" eaLnBrk="1" hangingPunct="1">
              <a:spcBef>
                <a:spcPts val="0"/>
              </a:spcBef>
            </a:pPr>
            <a:r>
              <a:rPr lang="en-US" altLang="ru-RU" sz="2000" dirty="0">
                <a:cs typeface="Times New Roman" panose="02020603050405020304" pitchFamily="18" charset="0"/>
              </a:rPr>
              <a:t>	</a:t>
            </a:r>
            <a:r>
              <a:rPr lang="ru-RU" altLang="ru-RU" sz="2000" dirty="0">
                <a:cs typeface="Times New Roman" panose="02020603050405020304" pitchFamily="18" charset="0"/>
              </a:rPr>
              <a:t>Изобразим прямую и две точки </a:t>
            </a:r>
            <a:r>
              <a:rPr lang="en-US" altLang="ru-RU" sz="2000" i="1" dirty="0">
                <a:cs typeface="Times New Roman" panose="02020603050405020304" pitchFamily="18" charset="0"/>
              </a:rPr>
              <a:t>A </a:t>
            </a:r>
            <a:r>
              <a:rPr lang="ru-RU" altLang="ru-RU" sz="2000" dirty="0">
                <a:cs typeface="Times New Roman" panose="02020603050405020304" pitchFamily="18" charset="0"/>
              </a:rPr>
              <a:t>и </a:t>
            </a:r>
            <a:r>
              <a:rPr lang="en-US" altLang="ru-RU" sz="2000" i="1" dirty="0">
                <a:cs typeface="Times New Roman" panose="02020603050405020304" pitchFamily="18" charset="0"/>
              </a:rPr>
              <a:t>B</a:t>
            </a:r>
            <a:r>
              <a:rPr lang="ru-RU" altLang="ru-RU" sz="2000" dirty="0">
                <a:cs typeface="Times New Roman" panose="02020603050405020304" pitchFamily="18" charset="0"/>
              </a:rPr>
              <a:t>, лежащие от неё по одну сторону.</a:t>
            </a:r>
          </a:p>
          <a:p>
            <a:pPr algn="just" eaLnBrk="1" hangingPunct="1">
              <a:spcBef>
                <a:spcPts val="0"/>
              </a:spcBef>
            </a:pPr>
            <a:r>
              <a:rPr lang="ru-RU" altLang="ru-RU" sz="2000" dirty="0">
                <a:cs typeface="Times New Roman" panose="02020603050405020304" pitchFamily="18" charset="0"/>
              </a:rPr>
              <a:t>	Отметим точку </a:t>
            </a:r>
            <a:r>
              <a:rPr lang="en-US" altLang="ru-RU" sz="2000" i="1" dirty="0">
                <a:cs typeface="Times New Roman" panose="02020603050405020304" pitchFamily="18" charset="0"/>
              </a:rPr>
              <a:t>C </a:t>
            </a:r>
            <a:r>
              <a:rPr lang="ru-RU" altLang="ru-RU" sz="2000" dirty="0">
                <a:cs typeface="Times New Roman" panose="02020603050405020304" pitchFamily="18" charset="0"/>
              </a:rPr>
              <a:t>на прямой, и соединим её отрезками с точками </a:t>
            </a:r>
            <a:r>
              <a:rPr lang="en-US" altLang="ru-RU" sz="2000" i="1" dirty="0">
                <a:cs typeface="Times New Roman" panose="02020603050405020304" pitchFamily="18" charset="0"/>
              </a:rPr>
              <a:t>A</a:t>
            </a:r>
            <a:r>
              <a:rPr lang="ru-RU" altLang="ru-RU" sz="2000" dirty="0">
                <a:cs typeface="Times New Roman" panose="02020603050405020304" pitchFamily="18" charset="0"/>
              </a:rPr>
              <a:t> и </a:t>
            </a:r>
            <a:r>
              <a:rPr lang="en-US" altLang="ru-RU" sz="2000" i="1" dirty="0">
                <a:cs typeface="Times New Roman" panose="02020603050405020304" pitchFamily="18" charset="0"/>
              </a:rPr>
              <a:t>B</a:t>
            </a:r>
            <a:r>
              <a:rPr lang="ru-RU" altLang="ru-RU" sz="2000" i="1" dirty="0">
                <a:cs typeface="Times New Roman" panose="02020603050405020304" pitchFamily="18" charset="0"/>
              </a:rPr>
              <a:t>. </a:t>
            </a:r>
          </a:p>
          <a:p>
            <a:pPr algn="just" eaLnBrk="1" hangingPunct="1">
              <a:spcBef>
                <a:spcPts val="0"/>
              </a:spcBef>
            </a:pPr>
            <a:r>
              <a:rPr lang="ru-RU" altLang="ru-RU" sz="2000" i="1" dirty="0">
                <a:cs typeface="Times New Roman" panose="02020603050405020304" pitchFamily="18" charset="0"/>
              </a:rPr>
              <a:t>	</a:t>
            </a:r>
            <a:r>
              <a:rPr lang="ru-RU" altLang="ru-RU" sz="2000" dirty="0">
                <a:cs typeface="Times New Roman" panose="02020603050405020304" pitchFamily="18" charset="0"/>
              </a:rPr>
              <a:t>Найдём длину ломаной </a:t>
            </a:r>
            <a:r>
              <a:rPr lang="en-US" altLang="ru-RU" sz="2000" i="1" dirty="0">
                <a:cs typeface="Times New Roman" panose="02020603050405020304" pitchFamily="18" charset="0"/>
              </a:rPr>
              <a:t>ACB</a:t>
            </a:r>
            <a:r>
              <a:rPr lang="en-US" altLang="ru-RU" sz="2000" dirty="0">
                <a:cs typeface="Times New Roman" panose="02020603050405020304" pitchFamily="18" charset="0"/>
              </a:rPr>
              <a:t>. </a:t>
            </a:r>
          </a:p>
          <a:p>
            <a:pPr algn="just" eaLnBrk="1" hangingPunct="1">
              <a:spcBef>
                <a:spcPts val="0"/>
              </a:spcBef>
            </a:pPr>
            <a:r>
              <a:rPr lang="en-US" altLang="ru-RU" sz="2000" dirty="0">
                <a:cs typeface="Times New Roman" panose="02020603050405020304" pitchFamily="18" charset="0"/>
              </a:rPr>
              <a:t>	</a:t>
            </a:r>
            <a:r>
              <a:rPr lang="ru-RU" altLang="ru-RU" sz="2000" dirty="0">
                <a:cs typeface="Times New Roman" panose="02020603050405020304" pitchFamily="18" charset="0"/>
              </a:rPr>
              <a:t>Перемещая точку </a:t>
            </a:r>
            <a:r>
              <a:rPr lang="en-US" altLang="ru-RU" sz="2000" i="1" dirty="0">
                <a:cs typeface="Times New Roman" panose="02020603050405020304" pitchFamily="18" charset="0"/>
              </a:rPr>
              <a:t>C </a:t>
            </a:r>
            <a:r>
              <a:rPr lang="ru-RU" altLang="ru-RU" sz="2000" dirty="0">
                <a:cs typeface="Times New Roman" panose="02020603050405020304" pitchFamily="18" charset="0"/>
              </a:rPr>
              <a:t>по прямой, найдём её положение, при котором длина этой ломаной наименьшая.</a:t>
            </a:r>
            <a:endParaRPr lang="en-US" altLang="ru-RU" sz="2000" dirty="0">
              <a:cs typeface="Times New Roman" panose="02020603050405020304" pitchFamily="18" charset="0"/>
            </a:endParaRPr>
          </a:p>
        </p:txBody>
      </p:sp>
      <p:pic>
        <p:nvPicPr>
          <p:cNvPr id="3" name="Рисунок 2">
            <a:extLst>
              <a:ext uri="{FF2B5EF4-FFF2-40B4-BE49-F238E27FC236}">
                <a16:creationId xmlns:a16="http://schemas.microsoft.com/office/drawing/2014/main" id="{BFDCDC67-851E-48E9-9818-771EAFCF791B}"/>
              </a:ext>
            </a:extLst>
          </p:cNvPr>
          <p:cNvPicPr>
            <a:picLocks noChangeAspect="1"/>
          </p:cNvPicPr>
          <p:nvPr/>
        </p:nvPicPr>
        <p:blipFill>
          <a:blip r:embed="rId3"/>
          <a:stretch>
            <a:fillRect/>
          </a:stretch>
        </p:blipFill>
        <p:spPr>
          <a:xfrm>
            <a:off x="1475656" y="2492896"/>
            <a:ext cx="5399509" cy="4073675"/>
          </a:xfrm>
          <a:prstGeom prst="rect">
            <a:avLst/>
          </a:prstGeom>
        </p:spPr>
      </p:pic>
    </p:spTree>
    <p:extLst>
      <p:ext uri="{BB962C8B-B14F-4D97-AF65-F5344CB8AC3E}">
        <p14:creationId xmlns:p14="http://schemas.microsoft.com/office/powerpoint/2010/main" val="3666654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72A7E97-A290-DA7B-1B0D-472039B0695A}"/>
              </a:ext>
            </a:extLst>
          </p:cNvPr>
          <p:cNvSpPr>
            <a:spLocks noGrp="1" noChangeArrowheads="1"/>
          </p:cNvSpPr>
          <p:nvPr>
            <p:ph type="title"/>
          </p:nvPr>
        </p:nvSpPr>
        <p:spPr>
          <a:xfrm>
            <a:off x="685800" y="152400"/>
            <a:ext cx="7772400" cy="457200"/>
          </a:xfrm>
        </p:spPr>
        <p:txBody>
          <a:bodyPr/>
          <a:lstStyle/>
          <a:p>
            <a:pPr eaLnBrk="1" hangingPunct="1"/>
            <a:r>
              <a:rPr lang="ru-RU" altLang="ru-RU" sz="3600" dirty="0">
                <a:solidFill>
                  <a:srgbClr val="FF3300"/>
                </a:solidFill>
              </a:rPr>
              <a:t>Упражнения</a:t>
            </a:r>
          </a:p>
        </p:txBody>
      </p:sp>
      <p:sp>
        <p:nvSpPr>
          <p:cNvPr id="6147" name="Text Box 3">
            <a:extLst>
              <a:ext uri="{FF2B5EF4-FFF2-40B4-BE49-F238E27FC236}">
                <a16:creationId xmlns:a16="http://schemas.microsoft.com/office/drawing/2014/main" id="{5A42E338-A412-C622-585E-5163CC4E29CC}"/>
              </a:ext>
            </a:extLst>
          </p:cNvPr>
          <p:cNvSpPr txBox="1">
            <a:spLocks noChangeArrowheads="1"/>
          </p:cNvSpPr>
          <p:nvPr/>
        </p:nvSpPr>
        <p:spPr bwMode="auto">
          <a:xfrm>
            <a:off x="0" y="609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1. На прямой </a:t>
            </a:r>
            <a:r>
              <a:rPr lang="en-US" altLang="ru-RU" sz="2800" i="1" dirty="0"/>
              <a:t>c </a:t>
            </a:r>
            <a:r>
              <a:rPr lang="ru-RU" altLang="ru-RU" sz="2800" dirty="0"/>
              <a:t>укажите точку </a:t>
            </a:r>
            <a:r>
              <a:rPr lang="en-US" altLang="ru-RU" sz="2800" i="1" dirty="0"/>
              <a:t>C</a:t>
            </a:r>
            <a:r>
              <a:rPr lang="ru-RU" altLang="ru-RU" sz="2800" dirty="0"/>
              <a:t>, для которой сумма расстояний </a:t>
            </a:r>
            <a:r>
              <a:rPr lang="en-US" altLang="ru-RU" sz="2800" i="1" dirty="0"/>
              <a:t>AC </a:t>
            </a:r>
            <a:r>
              <a:rPr lang="ru-RU" altLang="ru-RU" sz="2800" i="1" dirty="0"/>
              <a:t>+ </a:t>
            </a:r>
            <a:r>
              <a:rPr lang="en-US" altLang="ru-RU" sz="2800" i="1" dirty="0"/>
              <a:t>CB </a:t>
            </a:r>
            <a:r>
              <a:rPr lang="ru-RU" altLang="ru-RU" sz="2800" dirty="0"/>
              <a:t>наименьшая.</a:t>
            </a:r>
            <a:r>
              <a:rPr lang="ru-RU" altLang="ru-RU" sz="2800" dirty="0">
                <a:cs typeface="Times New Roman" panose="02020603050405020304" pitchFamily="18" charset="0"/>
              </a:rPr>
              <a:t> </a:t>
            </a:r>
            <a:endParaRPr lang="en-US" altLang="ru-RU" sz="2800" dirty="0">
              <a:cs typeface="Times New Roman" panose="02020603050405020304" pitchFamily="18" charset="0"/>
            </a:endParaRPr>
          </a:p>
        </p:txBody>
      </p:sp>
      <p:pic>
        <p:nvPicPr>
          <p:cNvPr id="6148" name="Picture 13">
            <a:extLst>
              <a:ext uri="{FF2B5EF4-FFF2-40B4-BE49-F238E27FC236}">
                <a16:creationId xmlns:a16="http://schemas.microsoft.com/office/drawing/2014/main" id="{39A57C87-A19D-6474-A246-70326F49F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051" y="1695328"/>
            <a:ext cx="2795588" cy="275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2047" name="Group 15">
            <a:extLst>
              <a:ext uri="{FF2B5EF4-FFF2-40B4-BE49-F238E27FC236}">
                <a16:creationId xmlns:a16="http://schemas.microsoft.com/office/drawing/2014/main" id="{01DAE5A2-1C4D-02A0-FC28-9C35F9D636C5}"/>
              </a:ext>
            </a:extLst>
          </p:cNvPr>
          <p:cNvGrpSpPr>
            <a:grpSpLocks/>
          </p:cNvGrpSpPr>
          <p:nvPr/>
        </p:nvGrpSpPr>
        <p:grpSpPr bwMode="auto">
          <a:xfrm>
            <a:off x="838200" y="1725613"/>
            <a:ext cx="4770438" cy="3594101"/>
            <a:chOff x="528" y="1087"/>
            <a:chExt cx="3005" cy="2264"/>
          </a:xfrm>
        </p:grpSpPr>
        <p:sp>
          <p:nvSpPr>
            <p:cNvPr id="6150" name="Text Box 4">
              <a:extLst>
                <a:ext uri="{FF2B5EF4-FFF2-40B4-BE49-F238E27FC236}">
                  <a16:creationId xmlns:a16="http://schemas.microsoft.com/office/drawing/2014/main" id="{EE7FE998-87E2-5681-2A7B-9430CA776F8C}"/>
                </a:ext>
              </a:extLst>
            </p:cNvPr>
            <p:cNvSpPr txBox="1">
              <a:spLocks noChangeArrowheads="1"/>
            </p:cNvSpPr>
            <p:nvPr/>
          </p:nvSpPr>
          <p:spPr bwMode="auto">
            <a:xfrm>
              <a:off x="528" y="3024"/>
              <a:ext cx="110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sz="2800">
                  <a:solidFill>
                    <a:srgbClr val="FF3300"/>
                  </a:solidFill>
                </a:rPr>
                <a:t>Ответ:</a:t>
              </a:r>
              <a:r>
                <a:rPr lang="ru-RU" altLang="ru-RU" sz="2800"/>
                <a:t> </a:t>
              </a:r>
            </a:p>
          </p:txBody>
        </p:sp>
        <p:pic>
          <p:nvPicPr>
            <p:cNvPr id="6151" name="Picture 14">
              <a:extLst>
                <a:ext uri="{FF2B5EF4-FFF2-40B4-BE49-F238E27FC236}">
                  <a16:creationId xmlns:a16="http://schemas.microsoft.com/office/drawing/2014/main" id="{D708803E-B0E6-E922-62E0-7A97EFBA9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 y="1087"/>
              <a:ext cx="1761" cy="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2047"/>
                                        </p:tgtEl>
                                        <p:attrNameLst>
                                          <p:attrName>style.visibility</p:attrName>
                                        </p:attrNameLst>
                                      </p:cBhvr>
                                      <p:to>
                                        <p:strVal val="visible"/>
                                      </p:to>
                                    </p:set>
                                    <p:animEffect transition="in" filter="wipe(up)">
                                      <p:cBhvr>
                                        <p:cTn id="7" dur="500"/>
                                        <p:tgtEl>
                                          <p:spTgt spid="172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a:extLst>
              <a:ext uri="{FF2B5EF4-FFF2-40B4-BE49-F238E27FC236}">
                <a16:creationId xmlns:a16="http://schemas.microsoft.com/office/drawing/2014/main" id="{68B7CF0A-3AD3-EC2E-68D3-4FFF0E9815EA}"/>
              </a:ext>
            </a:extLst>
          </p:cNvPr>
          <p:cNvSpPr txBox="1">
            <a:spLocks noChangeArrowheads="1"/>
          </p:cNvSpPr>
          <p:nvPr/>
        </p:nvSpPr>
        <p:spPr bwMode="auto">
          <a:xfrm>
            <a:off x="0" y="609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2. На прямой </a:t>
            </a:r>
            <a:r>
              <a:rPr lang="en-US" altLang="ru-RU" sz="2800" i="1" dirty="0"/>
              <a:t>c </a:t>
            </a:r>
            <a:r>
              <a:rPr lang="ru-RU" altLang="ru-RU" sz="2800" dirty="0"/>
              <a:t>укажите точку </a:t>
            </a:r>
            <a:r>
              <a:rPr lang="en-US" altLang="ru-RU" sz="2800" i="1" dirty="0"/>
              <a:t>C</a:t>
            </a:r>
            <a:r>
              <a:rPr lang="ru-RU" altLang="ru-RU" sz="2800" dirty="0"/>
              <a:t>, для которой сумма расстояний </a:t>
            </a:r>
            <a:r>
              <a:rPr lang="en-US" altLang="ru-RU" sz="2800" i="1" dirty="0"/>
              <a:t>AC </a:t>
            </a:r>
            <a:r>
              <a:rPr lang="ru-RU" altLang="ru-RU" sz="2800" i="1" dirty="0"/>
              <a:t>+ </a:t>
            </a:r>
            <a:r>
              <a:rPr lang="en-US" altLang="ru-RU" sz="2800" i="1" dirty="0"/>
              <a:t>CB </a:t>
            </a:r>
            <a:r>
              <a:rPr lang="ru-RU" altLang="ru-RU" sz="2800" dirty="0"/>
              <a:t>наименьшая.</a:t>
            </a:r>
            <a:r>
              <a:rPr lang="ru-RU" altLang="ru-RU" sz="2800" dirty="0">
                <a:cs typeface="Times New Roman" panose="02020603050405020304" pitchFamily="18" charset="0"/>
              </a:rPr>
              <a:t> </a:t>
            </a:r>
            <a:endParaRPr lang="en-US" altLang="ru-RU" sz="2800" dirty="0">
              <a:cs typeface="Times New Roman" panose="02020603050405020304" pitchFamily="18" charset="0"/>
            </a:endParaRPr>
          </a:p>
        </p:txBody>
      </p:sp>
      <p:pic>
        <p:nvPicPr>
          <p:cNvPr id="7172" name="Picture 9">
            <a:extLst>
              <a:ext uri="{FF2B5EF4-FFF2-40B4-BE49-F238E27FC236}">
                <a16:creationId xmlns:a16="http://schemas.microsoft.com/office/drawing/2014/main" id="{586EE04D-0CB5-5899-6703-C0EBB850D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9" y="1725686"/>
            <a:ext cx="2764830" cy="272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6139" name="Group 11">
            <a:extLst>
              <a:ext uri="{FF2B5EF4-FFF2-40B4-BE49-F238E27FC236}">
                <a16:creationId xmlns:a16="http://schemas.microsoft.com/office/drawing/2014/main" id="{D9D4056F-8DA4-C6AF-97D6-EDCED88EF751}"/>
              </a:ext>
            </a:extLst>
          </p:cNvPr>
          <p:cNvGrpSpPr>
            <a:grpSpLocks/>
          </p:cNvGrpSpPr>
          <p:nvPr/>
        </p:nvGrpSpPr>
        <p:grpSpPr bwMode="auto">
          <a:xfrm>
            <a:off x="1043286" y="1755775"/>
            <a:ext cx="4578351" cy="3563938"/>
            <a:chOff x="301" y="1106"/>
            <a:chExt cx="2884" cy="2245"/>
          </a:xfrm>
        </p:grpSpPr>
        <p:sp>
          <p:nvSpPr>
            <p:cNvPr id="7174" name="Text Box 6">
              <a:extLst>
                <a:ext uri="{FF2B5EF4-FFF2-40B4-BE49-F238E27FC236}">
                  <a16:creationId xmlns:a16="http://schemas.microsoft.com/office/drawing/2014/main" id="{5CB6F14D-57CE-EAAD-3368-AE8896C5876E}"/>
                </a:ext>
              </a:extLst>
            </p:cNvPr>
            <p:cNvSpPr txBox="1">
              <a:spLocks noChangeArrowheads="1"/>
            </p:cNvSpPr>
            <p:nvPr/>
          </p:nvSpPr>
          <p:spPr bwMode="auto">
            <a:xfrm>
              <a:off x="301" y="3024"/>
              <a:ext cx="110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sz="2800" dirty="0">
                  <a:solidFill>
                    <a:srgbClr val="FF3300"/>
                  </a:solidFill>
                </a:rPr>
                <a:t>Ответ:</a:t>
              </a:r>
              <a:r>
                <a:rPr lang="ru-RU" altLang="ru-RU" sz="2800" dirty="0"/>
                <a:t> </a:t>
              </a:r>
            </a:p>
          </p:txBody>
        </p:sp>
        <p:pic>
          <p:nvPicPr>
            <p:cNvPr id="7175" name="Picture 10">
              <a:extLst>
                <a:ext uri="{FF2B5EF4-FFF2-40B4-BE49-F238E27FC236}">
                  <a16:creationId xmlns:a16="http://schemas.microsoft.com/office/drawing/2014/main" id="{511EDA80-74AA-6089-A065-552C6B176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 y="1106"/>
              <a:ext cx="1742" cy="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6139"/>
                                        </p:tgtEl>
                                        <p:attrNameLst>
                                          <p:attrName>style.visibility</p:attrName>
                                        </p:attrNameLst>
                                      </p:cBhvr>
                                      <p:to>
                                        <p:strVal val="visible"/>
                                      </p:to>
                                    </p:set>
                                    <p:animEffect transition="in" filter="wipe(up)">
                                      <p:cBhvr>
                                        <p:cTn id="7" dur="500"/>
                                        <p:tgtEl>
                                          <p:spTgt spid="176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a:extLst>
              <a:ext uri="{FF2B5EF4-FFF2-40B4-BE49-F238E27FC236}">
                <a16:creationId xmlns:a16="http://schemas.microsoft.com/office/drawing/2014/main" id="{58F37107-A923-6059-CC05-86FD7C4D3ACB}"/>
              </a:ext>
            </a:extLst>
          </p:cNvPr>
          <p:cNvSpPr txBox="1">
            <a:spLocks noChangeArrowheads="1"/>
          </p:cNvSpPr>
          <p:nvPr/>
        </p:nvSpPr>
        <p:spPr bwMode="auto">
          <a:xfrm>
            <a:off x="0" y="6096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3. На прямой </a:t>
            </a:r>
            <a:r>
              <a:rPr lang="en-US" altLang="ru-RU" sz="2800" i="1" dirty="0"/>
              <a:t>c </a:t>
            </a:r>
            <a:r>
              <a:rPr lang="ru-RU" altLang="ru-RU" sz="2800" dirty="0"/>
              <a:t>укажите точку </a:t>
            </a:r>
            <a:r>
              <a:rPr lang="en-US" altLang="ru-RU" sz="2800" i="1" dirty="0"/>
              <a:t>C</a:t>
            </a:r>
            <a:r>
              <a:rPr lang="ru-RU" altLang="ru-RU" sz="2800" dirty="0"/>
              <a:t>, для которой сумма расстояний </a:t>
            </a:r>
            <a:r>
              <a:rPr lang="en-US" altLang="ru-RU" sz="2800" i="1" dirty="0"/>
              <a:t>AC </a:t>
            </a:r>
            <a:r>
              <a:rPr lang="ru-RU" altLang="ru-RU" sz="2800" i="1" dirty="0"/>
              <a:t>+ </a:t>
            </a:r>
            <a:r>
              <a:rPr lang="en-US" altLang="ru-RU" sz="2800" i="1" dirty="0"/>
              <a:t>CB </a:t>
            </a:r>
            <a:r>
              <a:rPr lang="ru-RU" altLang="ru-RU" sz="2800" dirty="0"/>
              <a:t>наименьшая.</a:t>
            </a:r>
            <a:r>
              <a:rPr lang="en-US" altLang="ru-RU" sz="2800" dirty="0"/>
              <a:t> </a:t>
            </a:r>
            <a:r>
              <a:rPr lang="ru-RU" altLang="ru-RU" sz="2800" dirty="0"/>
              <a:t>Найдите эту сумму, считая стороны клеток равными 1.</a:t>
            </a:r>
            <a:r>
              <a:rPr lang="ru-RU" altLang="ru-RU" sz="2800" dirty="0">
                <a:cs typeface="Times New Roman" panose="02020603050405020304" pitchFamily="18" charset="0"/>
              </a:rPr>
              <a:t> </a:t>
            </a:r>
            <a:endParaRPr lang="en-US" altLang="ru-RU" sz="2800" dirty="0">
              <a:cs typeface="Times New Roman" panose="02020603050405020304" pitchFamily="18" charset="0"/>
            </a:endParaRPr>
          </a:p>
        </p:txBody>
      </p:sp>
      <p:pic>
        <p:nvPicPr>
          <p:cNvPr id="8196" name="Picture 9">
            <a:extLst>
              <a:ext uri="{FF2B5EF4-FFF2-40B4-BE49-F238E27FC236}">
                <a16:creationId xmlns:a16="http://schemas.microsoft.com/office/drawing/2014/main" id="{EE9A44AB-AF9C-8991-9DBD-EC2391F09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25" y="2413000"/>
            <a:ext cx="2832075" cy="2795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8187" name="Group 11">
            <a:extLst>
              <a:ext uri="{FF2B5EF4-FFF2-40B4-BE49-F238E27FC236}">
                <a16:creationId xmlns:a16="http://schemas.microsoft.com/office/drawing/2014/main" id="{7CF3B0DD-80F4-D653-2876-8B6591ECAA83}"/>
              </a:ext>
            </a:extLst>
          </p:cNvPr>
          <p:cNvGrpSpPr>
            <a:grpSpLocks/>
          </p:cNvGrpSpPr>
          <p:nvPr/>
        </p:nvGrpSpPr>
        <p:grpSpPr bwMode="auto">
          <a:xfrm>
            <a:off x="838200" y="2413000"/>
            <a:ext cx="5549900" cy="2906713"/>
            <a:chOff x="528" y="1520"/>
            <a:chExt cx="3496" cy="1831"/>
          </a:xfrm>
        </p:grpSpPr>
        <p:sp>
          <p:nvSpPr>
            <p:cNvPr id="8198" name="Text Box 6">
              <a:extLst>
                <a:ext uri="{FF2B5EF4-FFF2-40B4-BE49-F238E27FC236}">
                  <a16:creationId xmlns:a16="http://schemas.microsoft.com/office/drawing/2014/main" id="{12856BA4-E6DC-E36A-32CA-DCC450B38330}"/>
                </a:ext>
              </a:extLst>
            </p:cNvPr>
            <p:cNvSpPr txBox="1">
              <a:spLocks noChangeArrowheads="1"/>
            </p:cNvSpPr>
            <p:nvPr/>
          </p:nvSpPr>
          <p:spPr bwMode="auto">
            <a:xfrm>
              <a:off x="528" y="3024"/>
              <a:ext cx="110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sz="2800">
                  <a:solidFill>
                    <a:srgbClr val="FF3300"/>
                  </a:solidFill>
                </a:rPr>
                <a:t>Ответ: </a:t>
              </a:r>
              <a:r>
                <a:rPr lang="ru-RU" altLang="ru-RU" sz="2800"/>
                <a:t>5. </a:t>
              </a:r>
            </a:p>
          </p:txBody>
        </p:sp>
        <p:pic>
          <p:nvPicPr>
            <p:cNvPr id="8199" name="Picture 10">
              <a:extLst>
                <a:ext uri="{FF2B5EF4-FFF2-40B4-BE49-F238E27FC236}">
                  <a16:creationId xmlns:a16="http://schemas.microsoft.com/office/drawing/2014/main" id="{258B0C1B-E431-3DBE-82BE-7C8B751DE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 y="1520"/>
              <a:ext cx="1794" cy="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78187"/>
                                        </p:tgtEl>
                                        <p:attrNameLst>
                                          <p:attrName>style.visibility</p:attrName>
                                        </p:attrNameLst>
                                      </p:cBhvr>
                                      <p:to>
                                        <p:strVal val="visible"/>
                                      </p:to>
                                    </p:set>
                                    <p:animEffect transition="in" filter="wipe(up)">
                                      <p:cBhvr>
                                        <p:cTn id="7" dur="500"/>
                                        <p:tgtEl>
                                          <p:spTgt spid="17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a:extLst>
              <a:ext uri="{FF2B5EF4-FFF2-40B4-BE49-F238E27FC236}">
                <a16:creationId xmlns:a16="http://schemas.microsoft.com/office/drawing/2014/main" id="{A4D18DC6-8751-4084-B005-14974D08D24F}"/>
              </a:ext>
            </a:extLst>
          </p:cNvPr>
          <p:cNvSpPr txBox="1">
            <a:spLocks noChangeArrowheads="1"/>
          </p:cNvSpPr>
          <p:nvPr/>
        </p:nvSpPr>
        <p:spPr bwMode="auto">
          <a:xfrm>
            <a:off x="0" y="93782"/>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a:t>
            </a:r>
            <a:r>
              <a:rPr lang="en-US" altLang="ru-RU" sz="2800" dirty="0"/>
              <a:t>4. </a:t>
            </a:r>
            <a:r>
              <a:rPr lang="ru-RU" altLang="ru-RU" sz="2800" dirty="0"/>
              <a:t>Постройте траекторию бильярдного шара </a:t>
            </a:r>
            <a:r>
              <a:rPr lang="en-US" altLang="ru-RU" sz="2800" i="1" dirty="0"/>
              <a:t>E</a:t>
            </a:r>
            <a:r>
              <a:rPr lang="ru-RU" altLang="ru-RU" sz="2800" dirty="0"/>
              <a:t>, при которой, отразившись от борта </a:t>
            </a:r>
            <a:r>
              <a:rPr lang="en-US" altLang="ru-RU" sz="2800" i="1" dirty="0"/>
              <a:t>AB</a:t>
            </a:r>
            <a:r>
              <a:rPr lang="ru-RU" altLang="ru-RU" sz="2800" dirty="0"/>
              <a:t> бильярдного стола </a:t>
            </a:r>
            <a:r>
              <a:rPr lang="en-US" altLang="ru-RU" sz="2800" i="1" dirty="0"/>
              <a:t>ABCD</a:t>
            </a:r>
            <a:r>
              <a:rPr lang="ru-RU" altLang="ru-RU" sz="2800" dirty="0"/>
              <a:t>, он попадёт в бильярдный шар </a:t>
            </a:r>
            <a:r>
              <a:rPr lang="en-US" altLang="ru-RU" sz="2800" i="1" dirty="0"/>
              <a:t>F</a:t>
            </a:r>
            <a:r>
              <a:rPr lang="ru-RU" altLang="ru-RU" sz="2800" dirty="0"/>
              <a:t>.</a:t>
            </a:r>
            <a:endParaRPr lang="en-US" altLang="ru-RU" sz="2800" dirty="0">
              <a:cs typeface="Times New Roman" panose="02020603050405020304" pitchFamily="18" charset="0"/>
            </a:endParaRPr>
          </a:p>
        </p:txBody>
      </p:sp>
      <p:pic>
        <p:nvPicPr>
          <p:cNvPr id="3" name="Рисунок 2">
            <a:extLst>
              <a:ext uri="{FF2B5EF4-FFF2-40B4-BE49-F238E27FC236}">
                <a16:creationId xmlns:a16="http://schemas.microsoft.com/office/drawing/2014/main" id="{1B340987-A721-416B-AA21-E88725A94CCB}"/>
              </a:ext>
            </a:extLst>
          </p:cNvPr>
          <p:cNvPicPr>
            <a:picLocks noChangeAspect="1"/>
          </p:cNvPicPr>
          <p:nvPr/>
        </p:nvPicPr>
        <p:blipFill>
          <a:blip r:embed="rId3"/>
          <a:stretch>
            <a:fillRect/>
          </a:stretch>
        </p:blipFill>
        <p:spPr>
          <a:xfrm>
            <a:off x="1907704" y="1848187"/>
            <a:ext cx="3829081" cy="3161626"/>
          </a:xfrm>
          <a:prstGeom prst="rect">
            <a:avLst/>
          </a:prstGeom>
        </p:spPr>
      </p:pic>
      <p:grpSp>
        <p:nvGrpSpPr>
          <p:cNvPr id="6" name="Группа 5">
            <a:extLst>
              <a:ext uri="{FF2B5EF4-FFF2-40B4-BE49-F238E27FC236}">
                <a16:creationId xmlns:a16="http://schemas.microsoft.com/office/drawing/2014/main" id="{D4D76D33-F058-492C-8113-F93183970330}"/>
              </a:ext>
            </a:extLst>
          </p:cNvPr>
          <p:cNvGrpSpPr/>
          <p:nvPr/>
        </p:nvGrpSpPr>
        <p:grpSpPr>
          <a:xfrm>
            <a:off x="755576" y="1852379"/>
            <a:ext cx="8280920" cy="4116065"/>
            <a:chOff x="755576" y="1852379"/>
            <a:chExt cx="8280920" cy="4116065"/>
          </a:xfrm>
        </p:grpSpPr>
        <p:pic>
          <p:nvPicPr>
            <p:cNvPr id="5" name="Рисунок 4">
              <a:extLst>
                <a:ext uri="{FF2B5EF4-FFF2-40B4-BE49-F238E27FC236}">
                  <a16:creationId xmlns:a16="http://schemas.microsoft.com/office/drawing/2014/main" id="{D174A93B-1093-49C1-B66E-750C83F7AE4E}"/>
                </a:ext>
              </a:extLst>
            </p:cNvPr>
            <p:cNvPicPr>
              <a:picLocks noChangeAspect="1"/>
            </p:cNvPicPr>
            <p:nvPr/>
          </p:nvPicPr>
          <p:blipFill>
            <a:blip r:embed="rId4"/>
            <a:stretch>
              <a:fillRect/>
            </a:stretch>
          </p:blipFill>
          <p:spPr>
            <a:xfrm>
              <a:off x="1907704" y="1852379"/>
              <a:ext cx="3824004" cy="3157434"/>
            </a:xfrm>
            <a:prstGeom prst="rect">
              <a:avLst/>
            </a:prstGeom>
          </p:spPr>
        </p:pic>
        <p:sp>
          <p:nvSpPr>
            <p:cNvPr id="11" name="Text Box 6">
              <a:extLst>
                <a:ext uri="{FF2B5EF4-FFF2-40B4-BE49-F238E27FC236}">
                  <a16:creationId xmlns:a16="http://schemas.microsoft.com/office/drawing/2014/main" id="{BD2C4D77-C296-4A27-9330-45DA826095EB}"/>
                </a:ext>
              </a:extLst>
            </p:cNvPr>
            <p:cNvSpPr txBox="1">
              <a:spLocks noChangeArrowheads="1"/>
            </p:cNvSpPr>
            <p:nvPr/>
          </p:nvSpPr>
          <p:spPr bwMode="auto">
            <a:xfrm>
              <a:off x="755576" y="5445224"/>
              <a:ext cx="8280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sz="2800" dirty="0">
                  <a:solidFill>
                    <a:srgbClr val="FF3300"/>
                  </a:solidFill>
                </a:rPr>
                <a:t>Ответ: </a:t>
              </a:r>
              <a:r>
                <a:rPr lang="ru-RU" altLang="ru-RU" sz="2800" dirty="0"/>
                <a:t>Искомой траекторией является ломаная </a:t>
              </a:r>
              <a:r>
                <a:rPr lang="en-US" altLang="ru-RU" sz="2800" i="1" dirty="0"/>
                <a:t>EGF</a:t>
              </a:r>
              <a:r>
                <a:rPr lang="ru-RU" altLang="ru-RU" sz="2800" dirty="0"/>
                <a:t>. </a:t>
              </a:r>
            </a:p>
          </p:txBody>
        </p:sp>
      </p:grpSp>
    </p:spTree>
    <p:extLst>
      <p:ext uri="{BB962C8B-B14F-4D97-AF65-F5344CB8AC3E}">
        <p14:creationId xmlns:p14="http://schemas.microsoft.com/office/powerpoint/2010/main" val="221830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a:extLst>
              <a:ext uri="{FF2B5EF4-FFF2-40B4-BE49-F238E27FC236}">
                <a16:creationId xmlns:a16="http://schemas.microsoft.com/office/drawing/2014/main" id="{A4D18DC6-8751-4084-B005-14974D08D24F}"/>
              </a:ext>
            </a:extLst>
          </p:cNvPr>
          <p:cNvSpPr txBox="1">
            <a:spLocks noChangeArrowheads="1"/>
          </p:cNvSpPr>
          <p:nvPr/>
        </p:nvSpPr>
        <p:spPr bwMode="auto">
          <a:xfrm>
            <a:off x="0" y="93782"/>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a:t>
            </a:r>
            <a:r>
              <a:rPr lang="en-US" altLang="ru-RU" sz="2800" dirty="0"/>
              <a:t>5. </a:t>
            </a:r>
            <a:r>
              <a:rPr lang="ru-RU" altLang="ru-RU" sz="2800" dirty="0"/>
              <a:t>Постройте траекторию бильярдного шара </a:t>
            </a:r>
            <a:r>
              <a:rPr lang="en-US" altLang="ru-RU" sz="2800" i="1" dirty="0"/>
              <a:t>E</a:t>
            </a:r>
            <a:r>
              <a:rPr lang="ru-RU" altLang="ru-RU" sz="2800" dirty="0"/>
              <a:t>, при которой, отразившись от бортов </a:t>
            </a:r>
            <a:r>
              <a:rPr lang="en-US" altLang="ru-RU" sz="2800" i="1" dirty="0"/>
              <a:t>AB</a:t>
            </a:r>
            <a:r>
              <a:rPr lang="ru-RU" altLang="ru-RU" sz="2800" dirty="0"/>
              <a:t> и </a:t>
            </a:r>
            <a:r>
              <a:rPr lang="en-US" altLang="ru-RU" sz="2800" i="1" dirty="0"/>
              <a:t>AD </a:t>
            </a:r>
            <a:r>
              <a:rPr lang="ru-RU" altLang="ru-RU" sz="2800" dirty="0"/>
              <a:t>бильярдного стола </a:t>
            </a:r>
            <a:r>
              <a:rPr lang="en-US" altLang="ru-RU" sz="2800" i="1" dirty="0"/>
              <a:t>ABCD</a:t>
            </a:r>
            <a:r>
              <a:rPr lang="ru-RU" altLang="ru-RU" sz="2800" dirty="0"/>
              <a:t>, он попадёт в бильярдный шар </a:t>
            </a:r>
            <a:r>
              <a:rPr lang="en-US" altLang="ru-RU" sz="2800" i="1" dirty="0"/>
              <a:t>F</a:t>
            </a:r>
            <a:r>
              <a:rPr lang="ru-RU" altLang="ru-RU" sz="2800" dirty="0"/>
              <a:t>.</a:t>
            </a:r>
            <a:endParaRPr lang="en-US" altLang="ru-RU" sz="2800" dirty="0">
              <a:cs typeface="Times New Roman" panose="02020603050405020304" pitchFamily="18" charset="0"/>
            </a:endParaRPr>
          </a:p>
        </p:txBody>
      </p:sp>
      <p:pic>
        <p:nvPicPr>
          <p:cNvPr id="3" name="Рисунок 2">
            <a:extLst>
              <a:ext uri="{FF2B5EF4-FFF2-40B4-BE49-F238E27FC236}">
                <a16:creationId xmlns:a16="http://schemas.microsoft.com/office/drawing/2014/main" id="{1B340987-A721-416B-AA21-E88725A94CCB}"/>
              </a:ext>
            </a:extLst>
          </p:cNvPr>
          <p:cNvPicPr>
            <a:picLocks noChangeAspect="1"/>
          </p:cNvPicPr>
          <p:nvPr/>
        </p:nvPicPr>
        <p:blipFill>
          <a:blip r:embed="rId3"/>
          <a:stretch>
            <a:fillRect/>
          </a:stretch>
        </p:blipFill>
        <p:spPr>
          <a:xfrm>
            <a:off x="1907704" y="1848187"/>
            <a:ext cx="3829081" cy="3161626"/>
          </a:xfrm>
          <a:prstGeom prst="rect">
            <a:avLst/>
          </a:prstGeom>
        </p:spPr>
      </p:pic>
      <p:grpSp>
        <p:nvGrpSpPr>
          <p:cNvPr id="7" name="Группа 6">
            <a:extLst>
              <a:ext uri="{FF2B5EF4-FFF2-40B4-BE49-F238E27FC236}">
                <a16:creationId xmlns:a16="http://schemas.microsoft.com/office/drawing/2014/main" id="{42B6B715-170E-4997-B95C-E0EF6F7872E1}"/>
              </a:ext>
            </a:extLst>
          </p:cNvPr>
          <p:cNvGrpSpPr/>
          <p:nvPr/>
        </p:nvGrpSpPr>
        <p:grpSpPr>
          <a:xfrm>
            <a:off x="755576" y="1848187"/>
            <a:ext cx="8280920" cy="4551144"/>
            <a:chOff x="755576" y="1848187"/>
            <a:chExt cx="8280920" cy="4551144"/>
          </a:xfrm>
        </p:grpSpPr>
        <p:sp>
          <p:nvSpPr>
            <p:cNvPr id="11" name="Text Box 6">
              <a:extLst>
                <a:ext uri="{FF2B5EF4-FFF2-40B4-BE49-F238E27FC236}">
                  <a16:creationId xmlns:a16="http://schemas.microsoft.com/office/drawing/2014/main" id="{BD2C4D77-C296-4A27-9330-45DA826095EB}"/>
                </a:ext>
              </a:extLst>
            </p:cNvPr>
            <p:cNvSpPr txBox="1">
              <a:spLocks noChangeArrowheads="1"/>
            </p:cNvSpPr>
            <p:nvPr/>
          </p:nvSpPr>
          <p:spPr bwMode="auto">
            <a:xfrm>
              <a:off x="755576" y="5445224"/>
              <a:ext cx="828092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solidFill>
                    <a:srgbClr val="FF3300"/>
                  </a:solidFill>
                </a:rPr>
                <a:t>Ответ: </a:t>
              </a:r>
              <a:r>
                <a:rPr lang="ru-RU" altLang="ru-RU" sz="2800" dirty="0"/>
                <a:t>Искомой траекторией является ломаная </a:t>
              </a:r>
              <a:r>
                <a:rPr lang="en-US" altLang="ru-RU" sz="2800" i="1" dirty="0"/>
                <a:t>EGHF</a:t>
              </a:r>
              <a:r>
                <a:rPr lang="ru-RU" altLang="ru-RU" sz="2800" dirty="0"/>
                <a:t>. </a:t>
              </a:r>
            </a:p>
          </p:txBody>
        </p:sp>
        <p:pic>
          <p:nvPicPr>
            <p:cNvPr id="4" name="Рисунок 3">
              <a:extLst>
                <a:ext uri="{FF2B5EF4-FFF2-40B4-BE49-F238E27FC236}">
                  <a16:creationId xmlns:a16="http://schemas.microsoft.com/office/drawing/2014/main" id="{E5860005-8B57-48FB-920F-4C0A07D2E3A4}"/>
                </a:ext>
              </a:extLst>
            </p:cNvPr>
            <p:cNvPicPr>
              <a:picLocks noChangeAspect="1"/>
            </p:cNvPicPr>
            <p:nvPr/>
          </p:nvPicPr>
          <p:blipFill>
            <a:blip r:embed="rId4"/>
            <a:stretch>
              <a:fillRect/>
            </a:stretch>
          </p:blipFill>
          <p:spPr>
            <a:xfrm>
              <a:off x="1921289" y="1848187"/>
              <a:ext cx="3829081" cy="3161626"/>
            </a:xfrm>
            <a:prstGeom prst="rect">
              <a:avLst/>
            </a:prstGeom>
          </p:spPr>
        </p:pic>
      </p:grpSp>
    </p:spTree>
    <p:extLst>
      <p:ext uri="{BB962C8B-B14F-4D97-AF65-F5344CB8AC3E}">
        <p14:creationId xmlns:p14="http://schemas.microsoft.com/office/powerpoint/2010/main" val="2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a:extLst>
              <a:ext uri="{FF2B5EF4-FFF2-40B4-BE49-F238E27FC236}">
                <a16:creationId xmlns:a16="http://schemas.microsoft.com/office/drawing/2014/main" id="{B53B6605-F080-4F8A-9EDA-DE1AF2A1CABC}"/>
              </a:ext>
            </a:extLst>
          </p:cNvPr>
          <p:cNvSpPr txBox="1">
            <a:spLocks noChangeArrowheads="1"/>
          </p:cNvSpPr>
          <p:nvPr/>
        </p:nvSpPr>
        <p:spPr bwMode="auto">
          <a:xfrm>
            <a:off x="0" y="381000"/>
            <a:ext cx="9144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cs typeface="Times New Roman" panose="02020603050405020304" pitchFamily="18" charset="0"/>
              </a:rPr>
              <a:t>	6.</a:t>
            </a:r>
            <a:r>
              <a:rPr lang="ru-RU" altLang="ru-RU" sz="2800" b="1" dirty="0">
                <a:cs typeface="Times New Roman" panose="02020603050405020304" pitchFamily="18" charset="0"/>
              </a:rPr>
              <a:t> </a:t>
            </a:r>
            <a:r>
              <a:rPr lang="ru-RU" altLang="ru-RU" sz="2800" dirty="0">
                <a:cs typeface="Times New Roman" panose="02020603050405020304" pitchFamily="18" charset="0"/>
              </a:rPr>
              <a:t>Дана прямая </a:t>
            </a:r>
            <a:r>
              <a:rPr lang="ru-RU" altLang="ru-RU" sz="2800" i="1" dirty="0">
                <a:cs typeface="Times New Roman" panose="02020603050405020304" pitchFamily="18" charset="0"/>
              </a:rPr>
              <a:t>с</a:t>
            </a:r>
            <a:r>
              <a:rPr lang="ru-RU" altLang="ru-RU" sz="2800" dirty="0">
                <a:cs typeface="Times New Roman" panose="02020603050405020304" pitchFamily="18" charset="0"/>
              </a:rPr>
              <a:t> и две точки </a:t>
            </a:r>
            <a:r>
              <a:rPr lang="ru-RU" altLang="ru-RU" sz="2800" i="1" dirty="0">
                <a:cs typeface="Times New Roman" panose="02020603050405020304" pitchFamily="18" charset="0"/>
              </a:rPr>
              <a:t>А</a:t>
            </a:r>
            <a:r>
              <a:rPr lang="ru-RU" altLang="ru-RU" sz="2800" dirty="0">
                <a:cs typeface="Times New Roman" panose="02020603050405020304" pitchFamily="18" charset="0"/>
              </a:rPr>
              <a:t> и </a:t>
            </a:r>
            <a:r>
              <a:rPr lang="ru-RU" altLang="ru-RU" sz="2800" i="1" dirty="0">
                <a:cs typeface="Times New Roman" panose="02020603050405020304" pitchFamily="18" charset="0"/>
              </a:rPr>
              <a:t>В</a:t>
            </a:r>
            <a:r>
              <a:rPr lang="ru-RU" altLang="ru-RU" sz="2800" dirty="0"/>
              <a:t>, не принадлежащие этой прямой</a:t>
            </a:r>
            <a:r>
              <a:rPr lang="ru-RU" altLang="ru-RU" sz="2800" dirty="0">
                <a:cs typeface="Times New Roman" panose="02020603050405020304" pitchFamily="18" charset="0"/>
              </a:rPr>
              <a:t>. </a:t>
            </a:r>
            <a:r>
              <a:rPr lang="ru-RU" altLang="ru-RU" sz="2800" dirty="0"/>
              <a:t>Н</a:t>
            </a:r>
            <a:r>
              <a:rPr lang="ru-RU" altLang="ru-RU" sz="2800" dirty="0">
                <a:cs typeface="Times New Roman" panose="02020603050405020304" pitchFamily="18" charset="0"/>
              </a:rPr>
              <a:t>ай</a:t>
            </a:r>
            <a:r>
              <a:rPr lang="ru-RU" altLang="ru-RU" sz="2800" dirty="0"/>
              <a:t>дите</a:t>
            </a:r>
            <a:r>
              <a:rPr lang="ru-RU" altLang="ru-RU" sz="2800" dirty="0">
                <a:cs typeface="Times New Roman" panose="02020603050405020304" pitchFamily="18" charset="0"/>
              </a:rPr>
              <a:t> такую точку </a:t>
            </a:r>
            <a:r>
              <a:rPr lang="ru-RU" altLang="ru-RU" sz="2800" i="1" dirty="0">
                <a:cs typeface="Times New Roman" panose="02020603050405020304" pitchFamily="18" charset="0"/>
              </a:rPr>
              <a:t>С</a:t>
            </a:r>
            <a:r>
              <a:rPr lang="ru-RU" altLang="ru-RU" sz="2800" dirty="0">
                <a:cs typeface="Times New Roman" panose="02020603050405020304" pitchFamily="18" charset="0"/>
              </a:rPr>
              <a:t> на прямой</a:t>
            </a:r>
            <a:r>
              <a:rPr lang="ru-RU" altLang="ru-RU" sz="2800" dirty="0"/>
              <a:t> </a:t>
            </a:r>
            <a:r>
              <a:rPr lang="en-US" altLang="ru-RU" sz="2800" i="1" dirty="0"/>
              <a:t>c</a:t>
            </a:r>
            <a:r>
              <a:rPr lang="ru-RU" altLang="ru-RU" sz="2800" dirty="0">
                <a:cs typeface="Times New Roman" panose="02020603050405020304" pitchFamily="18" charset="0"/>
              </a:rPr>
              <a:t>, </a:t>
            </a:r>
            <a:r>
              <a:rPr lang="ru-RU" altLang="ru-RU" sz="2800" dirty="0"/>
              <a:t>для которой</a:t>
            </a:r>
            <a:r>
              <a:rPr lang="ru-RU" altLang="ru-RU" sz="2800" dirty="0">
                <a:cs typeface="Times New Roman" panose="02020603050405020304" pitchFamily="18" charset="0"/>
              </a:rPr>
              <a:t> </a:t>
            </a:r>
            <a:r>
              <a:rPr lang="ru-RU" altLang="ru-RU" sz="2800" dirty="0"/>
              <a:t>разность</a:t>
            </a:r>
            <a:r>
              <a:rPr lang="ru-RU" altLang="ru-RU" sz="2800" dirty="0">
                <a:cs typeface="Times New Roman" panose="02020603050405020304" pitchFamily="18" charset="0"/>
              </a:rPr>
              <a:t> расстояний </a:t>
            </a:r>
            <a:r>
              <a:rPr lang="ru-RU" altLang="ru-RU" sz="2800" i="1" dirty="0">
                <a:cs typeface="Times New Roman" panose="02020603050405020304" pitchFamily="18" charset="0"/>
              </a:rPr>
              <a:t>АС </a:t>
            </a:r>
            <a:r>
              <a:rPr lang="ru-RU" altLang="ru-RU" sz="2800" i="1" dirty="0"/>
              <a:t>–</a:t>
            </a:r>
            <a:r>
              <a:rPr lang="ru-RU" altLang="ru-RU" sz="2800" i="1" dirty="0">
                <a:cs typeface="Times New Roman" panose="02020603050405020304" pitchFamily="18" charset="0"/>
              </a:rPr>
              <a:t> СВ</a:t>
            </a:r>
            <a:r>
              <a:rPr lang="ru-RU" altLang="ru-RU" sz="2800" dirty="0">
                <a:cs typeface="Times New Roman" panose="02020603050405020304" pitchFamily="18" charset="0"/>
              </a:rPr>
              <a:t> наи</a:t>
            </a:r>
            <a:r>
              <a:rPr lang="ru-RU" altLang="ru-RU" sz="2800" dirty="0"/>
              <a:t>бол</a:t>
            </a:r>
            <a:r>
              <a:rPr lang="ru-RU" altLang="ru-RU" sz="2800" dirty="0">
                <a:cs typeface="Times New Roman" panose="02020603050405020304" pitchFamily="18" charset="0"/>
              </a:rPr>
              <a:t>ьш</a:t>
            </a:r>
            <a:r>
              <a:rPr lang="ru-RU" altLang="ru-RU" sz="2800" dirty="0"/>
              <a:t>ая</a:t>
            </a:r>
            <a:r>
              <a:rPr lang="ru-RU" altLang="ru-RU" sz="2800" dirty="0">
                <a:cs typeface="Times New Roman" panose="02020603050405020304" pitchFamily="18" charset="0"/>
              </a:rPr>
              <a:t>.</a:t>
            </a:r>
            <a:r>
              <a:rPr lang="ru-RU" altLang="ru-RU" sz="2800" dirty="0"/>
              <a:t> </a:t>
            </a:r>
            <a:endParaRPr lang="en-US" altLang="ru-RU" sz="2800" dirty="0"/>
          </a:p>
        </p:txBody>
      </p:sp>
      <p:grpSp>
        <p:nvGrpSpPr>
          <p:cNvPr id="180235" name="Group 11">
            <a:extLst>
              <a:ext uri="{FF2B5EF4-FFF2-40B4-BE49-F238E27FC236}">
                <a16:creationId xmlns:a16="http://schemas.microsoft.com/office/drawing/2014/main" id="{36755751-92A4-4617-9EE4-A7A77624C66A}"/>
              </a:ext>
            </a:extLst>
          </p:cNvPr>
          <p:cNvGrpSpPr>
            <a:grpSpLocks/>
          </p:cNvGrpSpPr>
          <p:nvPr/>
        </p:nvGrpSpPr>
        <p:grpSpPr bwMode="auto">
          <a:xfrm>
            <a:off x="0" y="2133600"/>
            <a:ext cx="9144000" cy="2963863"/>
            <a:chOff x="0" y="1344"/>
            <a:chExt cx="5760" cy="1867"/>
          </a:xfrm>
        </p:grpSpPr>
        <p:sp>
          <p:nvSpPr>
            <p:cNvPr id="9224" name="Text Box 5">
              <a:extLst>
                <a:ext uri="{FF2B5EF4-FFF2-40B4-BE49-F238E27FC236}">
                  <a16:creationId xmlns:a16="http://schemas.microsoft.com/office/drawing/2014/main" id="{AE64C65F-423F-4C2E-9433-B514A32169AB}"/>
                </a:ext>
              </a:extLst>
            </p:cNvPr>
            <p:cNvSpPr txBox="1">
              <a:spLocks noChangeArrowheads="1"/>
            </p:cNvSpPr>
            <p:nvPr/>
          </p:nvSpPr>
          <p:spPr bwMode="auto">
            <a:xfrm>
              <a:off x="0" y="2688"/>
              <a:ext cx="576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Решение.</a:t>
              </a:r>
              <a:r>
                <a:rPr lang="ru-RU" altLang="ru-RU" dirty="0">
                  <a:solidFill>
                    <a:schemeClr val="accent1"/>
                  </a:solidFill>
                </a:rPr>
                <a:t> </a:t>
              </a:r>
              <a:r>
                <a:rPr lang="ru-RU" altLang="ru-RU" dirty="0"/>
                <a:t>Рассмотрим случай, когда точки </a:t>
              </a:r>
              <a:r>
                <a:rPr lang="en-US" altLang="ru-RU" i="1" dirty="0">
                  <a:cs typeface="Times New Roman" panose="02020603050405020304" pitchFamily="18" charset="0"/>
                </a:rPr>
                <a:t>A</a:t>
              </a:r>
              <a:r>
                <a:rPr lang="ru-RU" altLang="ru-RU" dirty="0">
                  <a:cs typeface="Times New Roman" panose="02020603050405020304" pitchFamily="18" charset="0"/>
                </a:rPr>
                <a:t> и </a:t>
              </a:r>
              <a:r>
                <a:rPr lang="en-US" altLang="ru-RU" i="1" dirty="0">
                  <a:cs typeface="Times New Roman" panose="02020603050405020304" pitchFamily="18" charset="0"/>
                </a:rPr>
                <a:t>B</a:t>
              </a:r>
              <a:r>
                <a:rPr lang="ru-RU" altLang="ru-RU" dirty="0">
                  <a:cs typeface="Times New Roman" panose="02020603050405020304" pitchFamily="18" charset="0"/>
                </a:rPr>
                <a:t> лежат по </a:t>
              </a:r>
              <a:r>
                <a:rPr lang="ru-RU" altLang="ru-RU" dirty="0"/>
                <a:t>одну</a:t>
              </a:r>
              <a:r>
                <a:rPr lang="ru-RU" altLang="ru-RU" dirty="0">
                  <a:cs typeface="Times New Roman" panose="02020603050405020304" pitchFamily="18" charset="0"/>
                </a:rPr>
                <a:t> сторон</a:t>
              </a:r>
              <a:r>
                <a:rPr lang="ru-RU" altLang="ru-RU" dirty="0"/>
                <a:t>у</a:t>
              </a:r>
              <a:r>
                <a:rPr lang="ru-RU" altLang="ru-RU" dirty="0">
                  <a:cs typeface="Times New Roman" panose="02020603050405020304" pitchFamily="18" charset="0"/>
                </a:rPr>
                <a:t> от прямой </a:t>
              </a:r>
              <a:r>
                <a:rPr lang="en-US" altLang="ru-RU" i="1" dirty="0">
                  <a:cs typeface="Times New Roman" panose="02020603050405020304" pitchFamily="18" charset="0"/>
                </a:rPr>
                <a:t>c</a:t>
              </a:r>
              <a:r>
                <a:rPr lang="ru-RU" altLang="ru-RU" dirty="0"/>
                <a:t>. </a:t>
              </a:r>
              <a:endParaRPr lang="ru-RU" altLang="ru-RU" dirty="0">
                <a:cs typeface="Times New Roman" panose="02020603050405020304" pitchFamily="18" charset="0"/>
              </a:endParaRPr>
            </a:p>
          </p:txBody>
        </p:sp>
        <p:pic>
          <p:nvPicPr>
            <p:cNvPr id="9225" name="Picture 10">
              <a:extLst>
                <a:ext uri="{FF2B5EF4-FFF2-40B4-BE49-F238E27FC236}">
                  <a16:creationId xmlns:a16="http://schemas.microsoft.com/office/drawing/2014/main" id="{6A770BE1-31A0-42FD-993A-A853D36DE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1344"/>
              <a:ext cx="1811" cy="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0237" name="Group 13">
            <a:extLst>
              <a:ext uri="{FF2B5EF4-FFF2-40B4-BE49-F238E27FC236}">
                <a16:creationId xmlns:a16="http://schemas.microsoft.com/office/drawing/2014/main" id="{955605BC-BCE7-4488-A316-8608DC930717}"/>
              </a:ext>
            </a:extLst>
          </p:cNvPr>
          <p:cNvGrpSpPr>
            <a:grpSpLocks/>
          </p:cNvGrpSpPr>
          <p:nvPr/>
        </p:nvGrpSpPr>
        <p:grpSpPr bwMode="auto">
          <a:xfrm>
            <a:off x="0" y="2133600"/>
            <a:ext cx="9144000" cy="4465638"/>
            <a:chOff x="0" y="1344"/>
            <a:chExt cx="5760" cy="2813"/>
          </a:xfrm>
        </p:grpSpPr>
        <p:sp>
          <p:nvSpPr>
            <p:cNvPr id="9222" name="Text Box 8">
              <a:extLst>
                <a:ext uri="{FF2B5EF4-FFF2-40B4-BE49-F238E27FC236}">
                  <a16:creationId xmlns:a16="http://schemas.microsoft.com/office/drawing/2014/main" id="{88C9F9C3-CCF1-4557-980C-F857E450D96E}"/>
                </a:ext>
              </a:extLst>
            </p:cNvPr>
            <p:cNvSpPr txBox="1">
              <a:spLocks noChangeArrowheads="1"/>
            </p:cNvSpPr>
            <p:nvPr/>
          </p:nvSpPr>
          <p:spPr bwMode="auto">
            <a:xfrm>
              <a:off x="0" y="3168"/>
              <a:ext cx="5760"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В этом случае</a:t>
              </a:r>
              <a:r>
                <a:rPr lang="ru-RU" altLang="ru-RU" dirty="0">
                  <a:cs typeface="Times New Roman" panose="02020603050405020304" pitchFamily="18" charset="0"/>
                </a:rPr>
                <a:t> искомой точкой </a:t>
              </a:r>
              <a:r>
                <a:rPr lang="en-US" altLang="ru-RU" i="1" dirty="0">
                  <a:cs typeface="Times New Roman" panose="02020603050405020304" pitchFamily="18" charset="0"/>
                </a:rPr>
                <a:t>C</a:t>
              </a:r>
              <a:r>
                <a:rPr lang="ru-RU" altLang="ru-RU" dirty="0">
                  <a:cs typeface="Times New Roman" panose="02020603050405020304" pitchFamily="18" charset="0"/>
                </a:rPr>
                <a:t> является точка пересечения отрезка </a:t>
              </a:r>
              <a:r>
                <a:rPr lang="en-US" altLang="ru-RU" i="1" dirty="0">
                  <a:cs typeface="Times New Roman" panose="02020603050405020304" pitchFamily="18" charset="0"/>
                </a:rPr>
                <a:t>AB </a:t>
              </a:r>
              <a:r>
                <a:rPr lang="ru-RU" altLang="ru-RU" dirty="0">
                  <a:cs typeface="Times New Roman" panose="02020603050405020304" pitchFamily="18" charset="0"/>
                </a:rPr>
                <a:t>и прямой </a:t>
              </a:r>
              <a:r>
                <a:rPr lang="en-US" altLang="ru-RU" i="1" dirty="0">
                  <a:cs typeface="Times New Roman" panose="02020603050405020304" pitchFamily="18" charset="0"/>
                </a:rPr>
                <a:t>c</a:t>
              </a:r>
              <a:r>
                <a:rPr lang="ru-RU" altLang="ru-RU" dirty="0">
                  <a:cs typeface="Times New Roman" panose="02020603050405020304" pitchFamily="18" charset="0"/>
                </a:rPr>
                <a:t>. Действительно, </a:t>
              </a:r>
              <a:r>
                <a:rPr lang="ru-RU" altLang="ru-RU" dirty="0"/>
                <a:t>разность</a:t>
              </a:r>
              <a:r>
                <a:rPr lang="ru-RU" altLang="ru-RU" dirty="0">
                  <a:cs typeface="Times New Roman" panose="02020603050405020304" pitchFamily="18" charset="0"/>
                </a:rPr>
                <a:t> </a:t>
              </a:r>
              <a:r>
                <a:rPr lang="en-US" altLang="ru-RU" i="1" dirty="0">
                  <a:cs typeface="Times New Roman" panose="02020603050405020304" pitchFamily="18" charset="0"/>
                </a:rPr>
                <a:t>AC</a:t>
              </a:r>
              <a:r>
                <a:rPr lang="ru-RU" altLang="ru-RU" dirty="0">
                  <a:cs typeface="Times New Roman" panose="02020603050405020304" pitchFamily="18" charset="0"/>
                </a:rPr>
                <a:t> </a:t>
              </a:r>
              <a:r>
                <a:rPr lang="ru-RU" altLang="ru-RU" dirty="0"/>
                <a:t>–</a:t>
              </a:r>
              <a:r>
                <a:rPr lang="ru-RU" altLang="ru-RU" dirty="0">
                  <a:cs typeface="Times New Roman" panose="02020603050405020304" pitchFamily="18" charset="0"/>
                </a:rPr>
                <a:t> </a:t>
              </a:r>
              <a:r>
                <a:rPr lang="ru-RU" altLang="ru-RU" i="1" dirty="0">
                  <a:cs typeface="Times New Roman" panose="02020603050405020304" pitchFamily="18" charset="0"/>
                </a:rPr>
                <a:t>C</a:t>
              </a:r>
              <a:r>
                <a:rPr lang="en-US" altLang="ru-RU" i="1" dirty="0">
                  <a:cs typeface="Times New Roman" panose="02020603050405020304" pitchFamily="18" charset="0"/>
                </a:rPr>
                <a:t>B</a:t>
              </a:r>
              <a:r>
                <a:rPr lang="ru-RU" altLang="ru-RU" i="1" dirty="0">
                  <a:cs typeface="Times New Roman" panose="02020603050405020304" pitchFamily="18" charset="0"/>
                </a:rPr>
                <a:t> </a:t>
              </a:r>
              <a:r>
                <a:rPr lang="ru-RU" altLang="ru-RU" dirty="0"/>
                <a:t>равна </a:t>
              </a:r>
              <a:r>
                <a:rPr lang="en-US" altLang="ru-RU" i="1" dirty="0"/>
                <a:t>AB</a:t>
              </a:r>
              <a:r>
                <a:rPr lang="en-US" altLang="ru-RU" dirty="0"/>
                <a:t>.</a:t>
              </a:r>
              <a:r>
                <a:rPr lang="en-US" altLang="ru-RU" i="1" dirty="0"/>
                <a:t> </a:t>
              </a:r>
              <a:r>
                <a:rPr lang="ru-RU" altLang="ru-RU" dirty="0"/>
                <a:t>Д</a:t>
              </a:r>
              <a:r>
                <a:rPr lang="ru-RU" altLang="ru-RU" dirty="0">
                  <a:cs typeface="Times New Roman" panose="02020603050405020304" pitchFamily="18" charset="0"/>
                </a:rPr>
                <a:t>ля любой другой точки </a:t>
              </a:r>
              <a:r>
                <a:rPr lang="en-US" altLang="ru-RU" i="1" dirty="0">
                  <a:cs typeface="Times New Roman" panose="02020603050405020304" pitchFamily="18" charset="0"/>
                </a:rPr>
                <a:t>C</a:t>
              </a:r>
              <a:r>
                <a:rPr lang="ru-RU" altLang="ru-RU" i="1" dirty="0">
                  <a:cs typeface="Times New Roman" panose="02020603050405020304" pitchFamily="18" charset="0"/>
                </a:rPr>
                <a:t>'</a:t>
              </a:r>
              <a:r>
                <a:rPr lang="ru-RU" altLang="ru-RU" dirty="0">
                  <a:cs typeface="Times New Roman" panose="02020603050405020304" pitchFamily="18" charset="0"/>
                </a:rPr>
                <a:t> прямой </a:t>
              </a:r>
              <a:r>
                <a:rPr lang="en-US" altLang="ru-RU" i="1" dirty="0">
                  <a:cs typeface="Times New Roman" panose="02020603050405020304" pitchFamily="18" charset="0"/>
                </a:rPr>
                <a:t>c</a:t>
              </a:r>
              <a:r>
                <a:rPr lang="ru-RU" altLang="ru-RU" dirty="0">
                  <a:cs typeface="Times New Roman" panose="02020603050405020304" pitchFamily="18" charset="0"/>
                </a:rPr>
                <a:t> из неравенства треугольника следует, что выполняется неравенство </a:t>
              </a:r>
              <a:r>
                <a:rPr lang="en-US" altLang="ru-RU" i="1" dirty="0">
                  <a:cs typeface="Times New Roman" panose="02020603050405020304" pitchFamily="18" charset="0"/>
                </a:rPr>
                <a:t>AC</a:t>
              </a:r>
              <a:r>
                <a:rPr lang="ru-RU" altLang="ru-RU" i="1" dirty="0">
                  <a:cs typeface="Times New Roman" panose="02020603050405020304" pitchFamily="18" charset="0"/>
                </a:rPr>
                <a:t>'</a:t>
              </a:r>
              <a:r>
                <a:rPr lang="ru-RU" altLang="ru-RU" dirty="0">
                  <a:cs typeface="Times New Roman" panose="02020603050405020304" pitchFamily="18" charset="0"/>
                </a:rPr>
                <a:t> </a:t>
              </a:r>
              <a:r>
                <a:rPr lang="ru-RU" altLang="ru-RU" dirty="0"/>
                <a:t>–</a:t>
              </a:r>
              <a:r>
                <a:rPr lang="ru-RU" altLang="ru-RU" dirty="0">
                  <a:cs typeface="Times New Roman" panose="02020603050405020304" pitchFamily="18" charset="0"/>
                </a:rPr>
                <a:t> </a:t>
              </a:r>
              <a:r>
                <a:rPr lang="ru-RU" altLang="ru-RU" i="1" dirty="0">
                  <a:cs typeface="Times New Roman" panose="02020603050405020304" pitchFamily="18" charset="0"/>
                </a:rPr>
                <a:t>C'</a:t>
              </a:r>
              <a:r>
                <a:rPr lang="en-US" altLang="ru-RU" i="1" dirty="0">
                  <a:cs typeface="Times New Roman" panose="02020603050405020304" pitchFamily="18" charset="0"/>
                </a:rPr>
                <a:t>B </a:t>
              </a:r>
              <a:r>
                <a:rPr lang="en-US" altLang="ru-RU" dirty="0">
                  <a:cs typeface="Times New Roman" panose="02020603050405020304" pitchFamily="18" charset="0"/>
                </a:rPr>
                <a:t>&lt;</a:t>
              </a:r>
              <a:r>
                <a:rPr lang="ru-RU" altLang="ru-RU" dirty="0">
                  <a:cs typeface="Times New Roman" panose="02020603050405020304" pitchFamily="18" charset="0"/>
                </a:rPr>
                <a:t> </a:t>
              </a:r>
              <a:r>
                <a:rPr lang="en-US" altLang="ru-RU" i="1" dirty="0">
                  <a:cs typeface="Times New Roman" panose="02020603050405020304" pitchFamily="18" charset="0"/>
                </a:rPr>
                <a:t>AB</a:t>
              </a:r>
              <a:r>
                <a:rPr lang="ru-RU" altLang="ru-RU" dirty="0">
                  <a:cs typeface="Times New Roman" panose="02020603050405020304" pitchFamily="18" charset="0"/>
                </a:rPr>
                <a:t>. </a:t>
              </a:r>
            </a:p>
          </p:txBody>
        </p:sp>
        <p:pic>
          <p:nvPicPr>
            <p:cNvPr id="9223" name="Picture 12">
              <a:extLst>
                <a:ext uri="{FF2B5EF4-FFF2-40B4-BE49-F238E27FC236}">
                  <a16:creationId xmlns:a16="http://schemas.microsoft.com/office/drawing/2014/main" id="{0273E0E6-A356-4914-9E15-8380B3D50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1344"/>
              <a:ext cx="1811" cy="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72285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0235"/>
                                        </p:tgtEl>
                                        <p:attrNameLst>
                                          <p:attrName>style.visibility</p:attrName>
                                        </p:attrNameLst>
                                      </p:cBhvr>
                                      <p:to>
                                        <p:strVal val="visible"/>
                                      </p:to>
                                    </p:set>
                                    <p:animEffect transition="in" filter="wipe(up)">
                                      <p:cBhvr>
                                        <p:cTn id="7" dur="500"/>
                                        <p:tgtEl>
                                          <p:spTgt spid="1802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80237"/>
                                        </p:tgtEl>
                                        <p:attrNameLst>
                                          <p:attrName>style.visibility</p:attrName>
                                        </p:attrNameLst>
                                      </p:cBhvr>
                                      <p:to>
                                        <p:strVal val="visible"/>
                                      </p:to>
                                    </p:set>
                                    <p:animEffect transition="in" filter="wipe(up)">
                                      <p:cBhvr>
                                        <p:cTn id="12" dur="500"/>
                                        <p:tgtEl>
                                          <p:spTgt spid="18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8F8ED3A4-2D71-4758-9A6F-EFE80EE749D6}"/>
              </a:ext>
            </a:extLst>
          </p:cNvPr>
          <p:cNvSpPr txBox="1">
            <a:spLocks noChangeArrowheads="1"/>
          </p:cNvSpPr>
          <p:nvPr/>
        </p:nvSpPr>
        <p:spPr bwMode="auto">
          <a:xfrm>
            <a:off x="0" y="381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7. Рассмотрим случай, когда</a:t>
            </a:r>
            <a:r>
              <a:rPr lang="ru-RU" altLang="ru-RU" dirty="0">
                <a:cs typeface="Times New Roman" panose="02020603050405020304" pitchFamily="18" charset="0"/>
              </a:rPr>
              <a:t> точки </a:t>
            </a:r>
            <a:r>
              <a:rPr lang="en-US" altLang="ru-RU" i="1" dirty="0">
                <a:cs typeface="Times New Roman" panose="02020603050405020304" pitchFamily="18" charset="0"/>
              </a:rPr>
              <a:t>A </a:t>
            </a:r>
            <a:r>
              <a:rPr lang="ru-RU" altLang="ru-RU" dirty="0">
                <a:cs typeface="Times New Roman" panose="02020603050405020304" pitchFamily="18" charset="0"/>
              </a:rPr>
              <a:t>и </a:t>
            </a:r>
            <a:r>
              <a:rPr lang="en-US" altLang="ru-RU" i="1" dirty="0">
                <a:cs typeface="Times New Roman" panose="02020603050405020304" pitchFamily="18" charset="0"/>
              </a:rPr>
              <a:t>B</a:t>
            </a:r>
            <a:r>
              <a:rPr lang="ru-RU" altLang="ru-RU" dirty="0">
                <a:cs typeface="Times New Roman" panose="02020603050405020304" pitchFamily="18" charset="0"/>
              </a:rPr>
              <a:t> лежат по </a:t>
            </a:r>
            <a:r>
              <a:rPr lang="ru-RU" altLang="ru-RU" dirty="0"/>
              <a:t>разные</a:t>
            </a:r>
            <a:r>
              <a:rPr lang="ru-RU" altLang="ru-RU" dirty="0">
                <a:cs typeface="Times New Roman" panose="02020603050405020304" pitchFamily="18" charset="0"/>
              </a:rPr>
              <a:t> сторон</a:t>
            </a:r>
            <a:r>
              <a:rPr lang="ru-RU" altLang="ru-RU" dirty="0"/>
              <a:t>ы</a:t>
            </a:r>
            <a:r>
              <a:rPr lang="ru-RU" altLang="ru-RU" dirty="0">
                <a:cs typeface="Times New Roman" panose="02020603050405020304" pitchFamily="18" charset="0"/>
              </a:rPr>
              <a:t> от прямой </a:t>
            </a:r>
            <a:r>
              <a:rPr lang="en-US" altLang="ru-RU" i="1" dirty="0">
                <a:cs typeface="Times New Roman" panose="02020603050405020304" pitchFamily="18" charset="0"/>
              </a:rPr>
              <a:t>c</a:t>
            </a:r>
            <a:r>
              <a:rPr lang="ru-RU" altLang="ru-RU" dirty="0"/>
              <a:t>. </a:t>
            </a:r>
            <a:endParaRPr lang="en-US" altLang="ru-RU" dirty="0">
              <a:cs typeface="Times New Roman" panose="02020603050405020304" pitchFamily="18" charset="0"/>
            </a:endParaRPr>
          </a:p>
        </p:txBody>
      </p:sp>
      <p:pic>
        <p:nvPicPr>
          <p:cNvPr id="10244" name="Picture 8">
            <a:extLst>
              <a:ext uri="{FF2B5EF4-FFF2-40B4-BE49-F238E27FC236}">
                <a16:creationId xmlns:a16="http://schemas.microsoft.com/office/drawing/2014/main" id="{1E3E5768-C9D5-4EF4-ABAB-D01DFCD38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19200"/>
            <a:ext cx="287496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2282" name="Group 10">
            <a:extLst>
              <a:ext uri="{FF2B5EF4-FFF2-40B4-BE49-F238E27FC236}">
                <a16:creationId xmlns:a16="http://schemas.microsoft.com/office/drawing/2014/main" id="{845C156C-4FE5-4D4D-A3DD-9FF579AFE367}"/>
              </a:ext>
            </a:extLst>
          </p:cNvPr>
          <p:cNvGrpSpPr>
            <a:grpSpLocks/>
          </p:cNvGrpSpPr>
          <p:nvPr/>
        </p:nvGrpSpPr>
        <p:grpSpPr bwMode="auto">
          <a:xfrm>
            <a:off x="0" y="1219200"/>
            <a:ext cx="9144000" cy="5676900"/>
            <a:chOff x="0" y="768"/>
            <a:chExt cx="5760" cy="3576"/>
          </a:xfrm>
        </p:grpSpPr>
        <p:sp>
          <p:nvSpPr>
            <p:cNvPr id="10246" name="Text Box 6">
              <a:extLst>
                <a:ext uri="{FF2B5EF4-FFF2-40B4-BE49-F238E27FC236}">
                  <a16:creationId xmlns:a16="http://schemas.microsoft.com/office/drawing/2014/main" id="{36B89AC8-C66D-4694-B80C-582A4A2A819C}"/>
                </a:ext>
              </a:extLst>
            </p:cNvPr>
            <p:cNvSpPr txBox="1">
              <a:spLocks noChangeArrowheads="1"/>
            </p:cNvSpPr>
            <p:nvPr/>
          </p:nvSpPr>
          <p:spPr bwMode="auto">
            <a:xfrm>
              <a:off x="0" y="2192"/>
              <a:ext cx="5760" cy="2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В этом случае и</a:t>
              </a:r>
              <a:r>
                <a:rPr lang="ru-RU" altLang="ru-RU" dirty="0">
                  <a:cs typeface="Times New Roman" panose="02020603050405020304" pitchFamily="18" charset="0"/>
                </a:rPr>
                <a:t>з точки </a:t>
              </a:r>
              <a:r>
                <a:rPr lang="ru-RU" altLang="ru-RU" i="1" dirty="0">
                  <a:cs typeface="Times New Roman" panose="02020603050405020304" pitchFamily="18" charset="0"/>
                </a:rPr>
                <a:t>В</a:t>
              </a:r>
              <a:r>
                <a:rPr lang="ru-RU" altLang="ru-RU" dirty="0">
                  <a:cs typeface="Times New Roman" panose="02020603050405020304" pitchFamily="18" charset="0"/>
                </a:rPr>
                <a:t> опустим на прямую </a:t>
              </a:r>
              <a:r>
                <a:rPr lang="ru-RU" altLang="ru-RU" i="1" dirty="0">
                  <a:cs typeface="Times New Roman" panose="02020603050405020304" pitchFamily="18" charset="0"/>
                </a:rPr>
                <a:t>с</a:t>
              </a:r>
              <a:r>
                <a:rPr lang="ru-RU" altLang="ru-RU" dirty="0">
                  <a:cs typeface="Times New Roman" panose="02020603050405020304" pitchFamily="18" charset="0"/>
                </a:rPr>
                <a:t> перпендикуляр </a:t>
              </a:r>
              <a:r>
                <a:rPr lang="ru-RU" altLang="ru-RU" i="1" dirty="0">
                  <a:cs typeface="Times New Roman" panose="02020603050405020304" pitchFamily="18" charset="0"/>
                </a:rPr>
                <a:t>ВН</a:t>
              </a:r>
              <a:r>
                <a:rPr lang="ru-RU" altLang="ru-RU" dirty="0">
                  <a:cs typeface="Times New Roman" panose="02020603050405020304" pitchFamily="18" charset="0"/>
                </a:rPr>
                <a:t> и отложим отрезок </a:t>
              </a:r>
              <a:r>
                <a:rPr lang="ru-RU" altLang="ru-RU" i="1" dirty="0">
                  <a:cs typeface="Times New Roman" panose="02020603050405020304" pitchFamily="18" charset="0"/>
                </a:rPr>
                <a:t>НВ'</a:t>
              </a:r>
              <a:r>
                <a:rPr lang="ru-RU" altLang="ru-RU" dirty="0">
                  <a:cs typeface="Times New Roman" panose="02020603050405020304" pitchFamily="18" charset="0"/>
                </a:rPr>
                <a:t>, равный </a:t>
              </a:r>
              <a:r>
                <a:rPr lang="ru-RU" altLang="ru-RU" i="1" dirty="0">
                  <a:cs typeface="Times New Roman" panose="02020603050405020304" pitchFamily="18" charset="0"/>
                </a:rPr>
                <a:t>ВН</a:t>
              </a:r>
              <a:r>
                <a:rPr lang="ru-RU" altLang="ru-RU" dirty="0">
                  <a:cs typeface="Times New Roman" panose="02020603050405020304" pitchFamily="18" charset="0"/>
                </a:rPr>
                <a:t>. Пусть </a:t>
              </a:r>
              <a:r>
                <a:rPr lang="ru-RU" altLang="ru-RU" i="1" dirty="0">
                  <a:cs typeface="Times New Roman" panose="02020603050405020304" pitchFamily="18" charset="0"/>
                </a:rPr>
                <a:t>С'</a:t>
              </a:r>
              <a:r>
                <a:rPr lang="ru-RU" altLang="ru-RU" dirty="0">
                  <a:cs typeface="Times New Roman" panose="02020603050405020304" pitchFamily="18" charset="0"/>
                </a:rPr>
                <a:t> – </a:t>
              </a:r>
              <a:r>
                <a:rPr lang="ru-RU" altLang="ru-RU" dirty="0"/>
                <a:t>произвольная </a:t>
              </a:r>
              <a:r>
                <a:rPr lang="ru-RU" altLang="ru-RU" dirty="0">
                  <a:cs typeface="Times New Roman" panose="02020603050405020304" pitchFamily="18" charset="0"/>
                </a:rPr>
                <a:t>точка на прямой </a:t>
              </a:r>
              <a:r>
                <a:rPr lang="en-US" altLang="ru-RU" i="1" dirty="0">
                  <a:cs typeface="Times New Roman" panose="02020603050405020304" pitchFamily="18" charset="0"/>
                </a:rPr>
                <a:t>c</a:t>
              </a:r>
              <a:r>
                <a:rPr lang="ru-RU" altLang="ru-RU" dirty="0">
                  <a:cs typeface="Times New Roman" panose="02020603050405020304" pitchFamily="18" charset="0"/>
                </a:rPr>
                <a:t>. Прямоугольные треугольники </a:t>
              </a:r>
              <a:r>
                <a:rPr lang="en-US" altLang="ru-RU" i="1" dirty="0">
                  <a:cs typeface="Times New Roman" panose="02020603050405020304" pitchFamily="18" charset="0"/>
                </a:rPr>
                <a:t>BHC</a:t>
              </a:r>
              <a:r>
                <a:rPr lang="ru-RU" altLang="ru-RU" i="1" dirty="0">
                  <a:cs typeface="Times New Roman" panose="02020603050405020304" pitchFamily="18" charset="0"/>
                </a:rPr>
                <a:t>' </a:t>
              </a:r>
              <a:r>
                <a:rPr lang="ru-RU" altLang="ru-RU" dirty="0">
                  <a:cs typeface="Times New Roman" panose="02020603050405020304" pitchFamily="18" charset="0"/>
                </a:rPr>
                <a:t>и </a:t>
              </a:r>
              <a:r>
                <a:rPr lang="en-US" altLang="ru-RU" i="1" dirty="0">
                  <a:cs typeface="Times New Roman" panose="02020603050405020304" pitchFamily="18" charset="0"/>
                </a:rPr>
                <a:t>B</a:t>
              </a:r>
              <a:r>
                <a:rPr lang="ru-RU" altLang="ru-RU" i="1" dirty="0">
                  <a:cs typeface="Times New Roman" panose="02020603050405020304" pitchFamily="18" charset="0"/>
                </a:rPr>
                <a:t>'</a:t>
              </a:r>
              <a:r>
                <a:rPr lang="en-US" altLang="ru-RU" i="1" dirty="0">
                  <a:cs typeface="Times New Roman" panose="02020603050405020304" pitchFamily="18" charset="0"/>
                </a:rPr>
                <a:t>H</a:t>
              </a:r>
              <a:r>
                <a:rPr lang="ru-RU" altLang="ru-RU" i="1" dirty="0">
                  <a:cs typeface="Times New Roman" panose="02020603050405020304" pitchFamily="18" charset="0"/>
                </a:rPr>
                <a:t>'</a:t>
              </a:r>
              <a:r>
                <a:rPr lang="en-US" altLang="ru-RU" i="1" dirty="0">
                  <a:cs typeface="Times New Roman" panose="02020603050405020304" pitchFamily="18" charset="0"/>
                </a:rPr>
                <a:t>C</a:t>
              </a:r>
              <a:r>
                <a:rPr lang="ru-RU" altLang="ru-RU" i="1" dirty="0">
                  <a:cs typeface="Times New Roman" panose="02020603050405020304" pitchFamily="18" charset="0"/>
                </a:rPr>
                <a:t>' </a:t>
              </a:r>
              <a:r>
                <a:rPr lang="ru-RU" altLang="ru-RU" dirty="0">
                  <a:cs typeface="Times New Roman" panose="02020603050405020304" pitchFamily="18" charset="0"/>
                </a:rPr>
                <a:t>равны (по двум катетам), следовательно, имеет место равенство </a:t>
              </a:r>
              <a:r>
                <a:rPr lang="ru-RU" altLang="ru-RU" i="1" dirty="0">
                  <a:cs typeface="Times New Roman" panose="02020603050405020304" pitchFamily="18" charset="0"/>
                </a:rPr>
                <a:t>С'В</a:t>
              </a:r>
              <a:r>
                <a:rPr lang="ru-RU" altLang="ru-RU" dirty="0">
                  <a:cs typeface="Times New Roman" panose="02020603050405020304" pitchFamily="18" charset="0"/>
                </a:rPr>
                <a:t> = </a:t>
              </a:r>
              <a:r>
                <a:rPr lang="ru-RU" altLang="ru-RU" i="1" dirty="0">
                  <a:cs typeface="Times New Roman" panose="02020603050405020304" pitchFamily="18" charset="0"/>
                </a:rPr>
                <a:t>С'В'</a:t>
              </a:r>
              <a:r>
                <a:rPr lang="ru-RU" altLang="ru-RU" dirty="0">
                  <a:cs typeface="Times New Roman" panose="02020603050405020304" pitchFamily="18" charset="0"/>
                </a:rPr>
                <a:t>. Поэтому </a:t>
              </a:r>
              <a:r>
                <a:rPr lang="ru-RU" altLang="ru-RU" dirty="0"/>
                <a:t>разность</a:t>
              </a:r>
              <a:r>
                <a:rPr lang="ru-RU" altLang="ru-RU" dirty="0">
                  <a:cs typeface="Times New Roman" panose="02020603050405020304" pitchFamily="18" charset="0"/>
                </a:rPr>
                <a:t> </a:t>
              </a:r>
              <a:r>
                <a:rPr lang="ru-RU" altLang="ru-RU" i="1" dirty="0">
                  <a:cs typeface="Times New Roman" panose="02020603050405020304" pitchFamily="18" charset="0"/>
                </a:rPr>
                <a:t>АС' </a:t>
              </a:r>
              <a:r>
                <a:rPr lang="ru-RU" altLang="ru-RU" i="1" dirty="0"/>
                <a:t>–</a:t>
              </a:r>
              <a:r>
                <a:rPr lang="ru-RU" altLang="ru-RU" i="1" dirty="0">
                  <a:cs typeface="Times New Roman" panose="02020603050405020304" pitchFamily="18" charset="0"/>
                </a:rPr>
                <a:t> С'В</a:t>
              </a:r>
              <a:r>
                <a:rPr lang="ru-RU" altLang="ru-RU" dirty="0">
                  <a:cs typeface="Times New Roman" panose="02020603050405020304" pitchFamily="18" charset="0"/>
                </a:rPr>
                <a:t> будет наи</a:t>
              </a:r>
              <a:r>
                <a:rPr lang="ru-RU" altLang="ru-RU" dirty="0"/>
                <a:t>бол</a:t>
              </a:r>
              <a:r>
                <a:rPr lang="ru-RU" altLang="ru-RU" dirty="0">
                  <a:cs typeface="Times New Roman" panose="02020603050405020304" pitchFamily="18" charset="0"/>
                </a:rPr>
                <a:t>ьшей тогда и только тогда, когда наи</a:t>
              </a:r>
              <a:r>
                <a:rPr lang="ru-RU" altLang="ru-RU" dirty="0"/>
                <a:t>бол</a:t>
              </a:r>
              <a:r>
                <a:rPr lang="ru-RU" altLang="ru-RU" dirty="0">
                  <a:cs typeface="Times New Roman" panose="02020603050405020304" pitchFamily="18" charset="0"/>
                </a:rPr>
                <a:t>ьшей будет равная ей </a:t>
              </a:r>
              <a:r>
                <a:rPr lang="ru-RU" altLang="ru-RU" dirty="0"/>
                <a:t>разность</a:t>
              </a:r>
              <a:r>
                <a:rPr lang="ru-RU" altLang="ru-RU" dirty="0">
                  <a:cs typeface="Times New Roman" panose="02020603050405020304" pitchFamily="18" charset="0"/>
                </a:rPr>
                <a:t> </a:t>
              </a:r>
              <a:r>
                <a:rPr lang="ru-RU" altLang="ru-RU" i="1" dirty="0">
                  <a:cs typeface="Times New Roman" panose="02020603050405020304" pitchFamily="18" charset="0"/>
                </a:rPr>
                <a:t>АС' </a:t>
              </a:r>
              <a:r>
                <a:rPr lang="ru-RU" altLang="ru-RU" i="1" dirty="0"/>
                <a:t>–</a:t>
              </a:r>
              <a:r>
                <a:rPr lang="ru-RU" altLang="ru-RU" i="1" dirty="0">
                  <a:cs typeface="Times New Roman" panose="02020603050405020304" pitchFamily="18" charset="0"/>
                </a:rPr>
                <a:t> С'В'</a:t>
              </a:r>
              <a:r>
                <a:rPr lang="ru-RU" altLang="ru-RU" dirty="0">
                  <a:cs typeface="Times New Roman" panose="02020603050405020304" pitchFamily="18" charset="0"/>
                </a:rPr>
                <a:t>. Ясно, что последняя </a:t>
              </a:r>
              <a:r>
                <a:rPr lang="ru-RU" altLang="ru-RU" dirty="0"/>
                <a:t>разность</a:t>
              </a:r>
              <a:r>
                <a:rPr lang="ru-RU" altLang="ru-RU" dirty="0">
                  <a:cs typeface="Times New Roman" panose="02020603050405020304" pitchFamily="18" charset="0"/>
                </a:rPr>
                <a:t> является наи</a:t>
              </a:r>
              <a:r>
                <a:rPr lang="ru-RU" altLang="ru-RU" dirty="0"/>
                <a:t>бол</a:t>
              </a:r>
              <a:r>
                <a:rPr lang="ru-RU" altLang="ru-RU" dirty="0">
                  <a:cs typeface="Times New Roman" panose="02020603050405020304" pitchFamily="18" charset="0"/>
                </a:rPr>
                <a:t>ьшей в случае, если точки </a:t>
              </a:r>
              <a:r>
                <a:rPr lang="ru-RU" altLang="ru-RU" i="1" dirty="0">
                  <a:cs typeface="Times New Roman" panose="02020603050405020304" pitchFamily="18" charset="0"/>
                </a:rPr>
                <a:t>А</a:t>
              </a:r>
              <a:r>
                <a:rPr lang="ru-RU" altLang="ru-RU" dirty="0">
                  <a:cs typeface="Times New Roman" panose="02020603050405020304" pitchFamily="18" charset="0"/>
                </a:rPr>
                <a:t>,</a:t>
              </a:r>
              <a:r>
                <a:rPr lang="ru-RU" altLang="ru-RU" i="1" dirty="0">
                  <a:cs typeface="Times New Roman" panose="02020603050405020304" pitchFamily="18" charset="0"/>
                </a:rPr>
                <a:t> В'</a:t>
              </a:r>
              <a:r>
                <a:rPr lang="ru-RU" altLang="ru-RU" dirty="0">
                  <a:cs typeface="Times New Roman" panose="02020603050405020304" pitchFamily="18" charset="0"/>
                </a:rPr>
                <a:t>,</a:t>
              </a:r>
              <a:r>
                <a:rPr lang="ru-RU" altLang="ru-RU" i="1" dirty="0">
                  <a:cs typeface="Times New Roman" panose="02020603050405020304" pitchFamily="18" charset="0"/>
                </a:rPr>
                <a:t> С'</a:t>
              </a:r>
              <a:r>
                <a:rPr lang="ru-RU" altLang="ru-RU" dirty="0">
                  <a:cs typeface="Times New Roman" panose="02020603050405020304" pitchFamily="18" charset="0"/>
                </a:rPr>
                <a:t> лежат на одной прямой, т.е. искомая точка </a:t>
              </a:r>
              <a:r>
                <a:rPr lang="ru-RU" altLang="ru-RU" i="1" dirty="0">
                  <a:cs typeface="Times New Roman" panose="02020603050405020304" pitchFamily="18" charset="0"/>
                </a:rPr>
                <a:t>С</a:t>
              </a:r>
              <a:r>
                <a:rPr lang="ru-RU" altLang="ru-RU" dirty="0">
                  <a:cs typeface="Times New Roman" panose="02020603050405020304" pitchFamily="18" charset="0"/>
                </a:rPr>
                <a:t> является точкой пересечения </a:t>
              </a:r>
              <a:r>
                <a:rPr lang="ru-RU" altLang="ru-RU" dirty="0"/>
                <a:t>прямой</a:t>
              </a:r>
              <a:r>
                <a:rPr lang="ru-RU" altLang="ru-RU" dirty="0">
                  <a:cs typeface="Times New Roman" panose="02020603050405020304" pitchFamily="18" charset="0"/>
                </a:rPr>
                <a:t> </a:t>
              </a:r>
              <a:r>
                <a:rPr lang="ru-RU" altLang="ru-RU" i="1" dirty="0">
                  <a:cs typeface="Times New Roman" panose="02020603050405020304" pitchFamily="18" charset="0"/>
                </a:rPr>
                <a:t>АВ'</a:t>
              </a:r>
              <a:r>
                <a:rPr lang="ru-RU" altLang="ru-RU" dirty="0">
                  <a:cs typeface="Times New Roman" panose="02020603050405020304" pitchFamily="18" charset="0"/>
                </a:rPr>
                <a:t> с прямой </a:t>
              </a:r>
              <a:r>
                <a:rPr lang="ru-RU" altLang="ru-RU" i="1" dirty="0">
                  <a:cs typeface="Times New Roman" panose="02020603050405020304" pitchFamily="18" charset="0"/>
                </a:rPr>
                <a:t>с</a:t>
              </a:r>
              <a:r>
                <a:rPr lang="ru-RU" altLang="ru-RU" dirty="0">
                  <a:cs typeface="Times New Roman" panose="02020603050405020304" pitchFamily="18" charset="0"/>
                </a:rPr>
                <a:t>. </a:t>
              </a:r>
              <a:endParaRPr lang="en-US" altLang="ru-RU" dirty="0">
                <a:cs typeface="Times New Roman" panose="02020603050405020304" pitchFamily="18" charset="0"/>
              </a:endParaRPr>
            </a:p>
          </p:txBody>
        </p:sp>
        <p:pic>
          <p:nvPicPr>
            <p:cNvPr id="10247" name="Picture 9">
              <a:extLst>
                <a:ext uri="{FF2B5EF4-FFF2-40B4-BE49-F238E27FC236}">
                  <a16:creationId xmlns:a16="http://schemas.microsoft.com/office/drawing/2014/main" id="{290CA51D-1ED5-484D-BFC4-DD0EAB576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768"/>
              <a:ext cx="1811" cy="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54202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2282"/>
                                        </p:tgtEl>
                                        <p:attrNameLst>
                                          <p:attrName>style.visibility</p:attrName>
                                        </p:attrNameLst>
                                      </p:cBhvr>
                                      <p:to>
                                        <p:strVal val="visible"/>
                                      </p:to>
                                    </p:set>
                                    <p:animEffect transition="in" filter="wipe(up)">
                                      <p:cBhvr>
                                        <p:cTn id="7" dur="500"/>
                                        <p:tgtEl>
                                          <p:spTgt spid="182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a:extLst>
              <a:ext uri="{FF2B5EF4-FFF2-40B4-BE49-F238E27FC236}">
                <a16:creationId xmlns:a16="http://schemas.microsoft.com/office/drawing/2014/main" id="{2F0E21D7-E396-4693-BEC5-0DAFED6FF7E6}"/>
              </a:ext>
            </a:extLst>
          </p:cNvPr>
          <p:cNvSpPr txBox="1">
            <a:spLocks noChangeArrowheads="1"/>
          </p:cNvSpPr>
          <p:nvPr/>
        </p:nvSpPr>
        <p:spPr bwMode="auto">
          <a:xfrm>
            <a:off x="0" y="609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8. На прямой </a:t>
            </a:r>
            <a:r>
              <a:rPr lang="en-US" altLang="ru-RU" sz="2800" i="1" dirty="0"/>
              <a:t>c </a:t>
            </a:r>
            <a:r>
              <a:rPr lang="ru-RU" altLang="ru-RU" sz="2800" dirty="0"/>
              <a:t>укажите точку </a:t>
            </a:r>
            <a:r>
              <a:rPr lang="en-US" altLang="ru-RU" sz="2800" i="1" dirty="0"/>
              <a:t>C</a:t>
            </a:r>
            <a:r>
              <a:rPr lang="ru-RU" altLang="ru-RU" sz="2800" dirty="0"/>
              <a:t>, для которой разность </a:t>
            </a:r>
            <a:r>
              <a:rPr lang="en-US" altLang="ru-RU" sz="2800" i="1" dirty="0"/>
              <a:t>AC </a:t>
            </a:r>
            <a:r>
              <a:rPr lang="ru-RU" altLang="ru-RU" sz="2800" i="1" dirty="0"/>
              <a:t>– </a:t>
            </a:r>
            <a:r>
              <a:rPr lang="en-US" altLang="ru-RU" sz="2800" i="1" dirty="0"/>
              <a:t>CB </a:t>
            </a:r>
            <a:r>
              <a:rPr lang="ru-RU" altLang="ru-RU" sz="2800" dirty="0"/>
              <a:t>наибольшая.</a:t>
            </a:r>
            <a:r>
              <a:rPr lang="ru-RU" altLang="ru-RU" sz="2800" dirty="0">
                <a:cs typeface="Times New Roman" panose="02020603050405020304" pitchFamily="18" charset="0"/>
              </a:rPr>
              <a:t> </a:t>
            </a:r>
            <a:endParaRPr lang="en-US" altLang="ru-RU" sz="2800" dirty="0">
              <a:cs typeface="Times New Roman" panose="02020603050405020304" pitchFamily="18" charset="0"/>
            </a:endParaRPr>
          </a:p>
        </p:txBody>
      </p:sp>
      <p:pic>
        <p:nvPicPr>
          <p:cNvPr id="11268" name="Picture 8">
            <a:extLst>
              <a:ext uri="{FF2B5EF4-FFF2-40B4-BE49-F238E27FC236}">
                <a16:creationId xmlns:a16="http://schemas.microsoft.com/office/drawing/2014/main" id="{07EB152F-1EDE-4B7E-B8F8-55CBF86E4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363" y="2408238"/>
            <a:ext cx="2073275" cy="204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4330" name="Group 10">
            <a:extLst>
              <a:ext uri="{FF2B5EF4-FFF2-40B4-BE49-F238E27FC236}">
                <a16:creationId xmlns:a16="http://schemas.microsoft.com/office/drawing/2014/main" id="{B87EC432-D99D-40C0-ABD2-39BF977EB795}"/>
              </a:ext>
            </a:extLst>
          </p:cNvPr>
          <p:cNvGrpSpPr>
            <a:grpSpLocks/>
          </p:cNvGrpSpPr>
          <p:nvPr/>
        </p:nvGrpSpPr>
        <p:grpSpPr bwMode="auto">
          <a:xfrm>
            <a:off x="838200" y="2438400"/>
            <a:ext cx="4740275" cy="2881313"/>
            <a:chOff x="528" y="1536"/>
            <a:chExt cx="2986" cy="1815"/>
          </a:xfrm>
        </p:grpSpPr>
        <p:sp>
          <p:nvSpPr>
            <p:cNvPr id="11270" name="Text Box 6">
              <a:extLst>
                <a:ext uri="{FF2B5EF4-FFF2-40B4-BE49-F238E27FC236}">
                  <a16:creationId xmlns:a16="http://schemas.microsoft.com/office/drawing/2014/main" id="{317BA05B-4612-4821-9AF2-7A97924B16E6}"/>
                </a:ext>
              </a:extLst>
            </p:cNvPr>
            <p:cNvSpPr txBox="1">
              <a:spLocks noChangeArrowheads="1"/>
            </p:cNvSpPr>
            <p:nvPr/>
          </p:nvSpPr>
          <p:spPr bwMode="auto">
            <a:xfrm>
              <a:off x="528" y="3024"/>
              <a:ext cx="110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sz="2800">
                  <a:solidFill>
                    <a:srgbClr val="FF3300"/>
                  </a:solidFill>
                </a:rPr>
                <a:t>Ответ:</a:t>
              </a:r>
              <a:r>
                <a:rPr lang="ru-RU" altLang="ru-RU" sz="2800"/>
                <a:t> </a:t>
              </a:r>
            </a:p>
          </p:txBody>
        </p:sp>
        <p:pic>
          <p:nvPicPr>
            <p:cNvPr id="11271" name="Picture 9">
              <a:extLst>
                <a:ext uri="{FF2B5EF4-FFF2-40B4-BE49-F238E27FC236}">
                  <a16:creationId xmlns:a16="http://schemas.microsoft.com/office/drawing/2014/main" id="{AFDC3026-3095-474A-9BCC-C760F59E9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1536"/>
              <a:ext cx="1306" cy="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91290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4330"/>
                                        </p:tgtEl>
                                        <p:attrNameLst>
                                          <p:attrName>style.visibility</p:attrName>
                                        </p:attrNameLst>
                                      </p:cBhvr>
                                      <p:to>
                                        <p:strVal val="visible"/>
                                      </p:to>
                                    </p:set>
                                    <p:animEffect transition="in" filter="wipe(up)">
                                      <p:cBhvr>
                                        <p:cTn id="7" dur="500"/>
                                        <p:tgtEl>
                                          <p:spTgt spid="184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a:extLst>
              <a:ext uri="{FF2B5EF4-FFF2-40B4-BE49-F238E27FC236}">
                <a16:creationId xmlns:a16="http://schemas.microsoft.com/office/drawing/2014/main" id="{5C5BD344-75F2-4068-9293-173F17552373}"/>
              </a:ext>
            </a:extLst>
          </p:cNvPr>
          <p:cNvSpPr txBox="1">
            <a:spLocks noChangeArrowheads="1"/>
          </p:cNvSpPr>
          <p:nvPr/>
        </p:nvSpPr>
        <p:spPr bwMode="auto">
          <a:xfrm>
            <a:off x="0" y="6096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9. На прямой </a:t>
            </a:r>
            <a:r>
              <a:rPr lang="en-US" altLang="ru-RU" sz="2800" i="1" dirty="0"/>
              <a:t>c </a:t>
            </a:r>
            <a:r>
              <a:rPr lang="ru-RU" altLang="ru-RU" sz="2800" dirty="0"/>
              <a:t>укажите точку </a:t>
            </a:r>
            <a:r>
              <a:rPr lang="en-US" altLang="ru-RU" sz="2800" i="1" dirty="0"/>
              <a:t>C</a:t>
            </a:r>
            <a:r>
              <a:rPr lang="ru-RU" altLang="ru-RU" sz="2800" dirty="0"/>
              <a:t>, для которой разность </a:t>
            </a:r>
            <a:r>
              <a:rPr lang="en-US" altLang="ru-RU" sz="2800" i="1" dirty="0"/>
              <a:t>AC </a:t>
            </a:r>
            <a:r>
              <a:rPr lang="ru-RU" altLang="ru-RU" sz="2800" i="1" dirty="0"/>
              <a:t>– </a:t>
            </a:r>
            <a:r>
              <a:rPr lang="en-US" altLang="ru-RU" sz="2800" i="1" dirty="0"/>
              <a:t>CB </a:t>
            </a:r>
            <a:r>
              <a:rPr lang="ru-RU" altLang="ru-RU" sz="2800" dirty="0"/>
              <a:t>наибольшая. Найдите эту разность, считая стороны клеток равными 1.</a:t>
            </a:r>
            <a:endParaRPr lang="en-US" altLang="ru-RU" sz="2800" dirty="0"/>
          </a:p>
        </p:txBody>
      </p:sp>
      <p:pic>
        <p:nvPicPr>
          <p:cNvPr id="12292" name="Picture 10">
            <a:extLst>
              <a:ext uri="{FF2B5EF4-FFF2-40B4-BE49-F238E27FC236}">
                <a16:creationId xmlns:a16="http://schemas.microsoft.com/office/drawing/2014/main" id="{7F16C1DA-9E67-404B-8261-BD9338169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25" y="2413000"/>
            <a:ext cx="2062163" cy="203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6380" name="Group 12">
            <a:extLst>
              <a:ext uri="{FF2B5EF4-FFF2-40B4-BE49-F238E27FC236}">
                <a16:creationId xmlns:a16="http://schemas.microsoft.com/office/drawing/2014/main" id="{21EBE8FF-730C-4441-9180-A395E73FFC00}"/>
              </a:ext>
            </a:extLst>
          </p:cNvPr>
          <p:cNvGrpSpPr>
            <a:grpSpLocks/>
          </p:cNvGrpSpPr>
          <p:nvPr/>
        </p:nvGrpSpPr>
        <p:grpSpPr bwMode="auto">
          <a:xfrm>
            <a:off x="838200" y="2438400"/>
            <a:ext cx="4729163" cy="2881313"/>
            <a:chOff x="528" y="1536"/>
            <a:chExt cx="2979" cy="1815"/>
          </a:xfrm>
        </p:grpSpPr>
        <p:sp>
          <p:nvSpPr>
            <p:cNvPr id="12294" name="Text Box 6">
              <a:extLst>
                <a:ext uri="{FF2B5EF4-FFF2-40B4-BE49-F238E27FC236}">
                  <a16:creationId xmlns:a16="http://schemas.microsoft.com/office/drawing/2014/main" id="{C302C83F-7FCD-4F00-B98A-35099BA25EBA}"/>
                </a:ext>
              </a:extLst>
            </p:cNvPr>
            <p:cNvSpPr txBox="1">
              <a:spLocks noChangeArrowheads="1"/>
            </p:cNvSpPr>
            <p:nvPr/>
          </p:nvSpPr>
          <p:spPr bwMode="auto">
            <a:xfrm>
              <a:off x="528" y="3024"/>
              <a:ext cx="110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sz="2800">
                  <a:solidFill>
                    <a:srgbClr val="FF3300"/>
                  </a:solidFill>
                </a:rPr>
                <a:t>Ответ:</a:t>
              </a:r>
              <a:r>
                <a:rPr lang="ru-RU" altLang="ru-RU" sz="2800"/>
                <a:t> 2.</a:t>
              </a:r>
            </a:p>
          </p:txBody>
        </p:sp>
        <p:pic>
          <p:nvPicPr>
            <p:cNvPr id="12295" name="Picture 11">
              <a:extLst>
                <a:ext uri="{FF2B5EF4-FFF2-40B4-BE49-F238E27FC236}">
                  <a16:creationId xmlns:a16="http://schemas.microsoft.com/office/drawing/2014/main" id="{68622100-85EB-412B-84FE-4867E09A1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1536"/>
              <a:ext cx="1299" cy="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77509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6380"/>
                                        </p:tgtEl>
                                        <p:attrNameLst>
                                          <p:attrName>style.visibility</p:attrName>
                                        </p:attrNameLst>
                                      </p:cBhvr>
                                      <p:to>
                                        <p:strVal val="visible"/>
                                      </p:to>
                                    </p:set>
                                    <p:animEffect transition="in" filter="wipe(up)">
                                      <p:cBhvr>
                                        <p:cTn id="7" dur="500"/>
                                        <p:tgtEl>
                                          <p:spTgt spid="186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3528" y="256376"/>
            <a:ext cx="8496944" cy="457200"/>
          </a:xfrm>
        </p:spPr>
        <p:txBody>
          <a:bodyPr/>
          <a:lstStyle/>
          <a:p>
            <a:r>
              <a:rPr lang="ru-RU" altLang="ru-RU" sz="3200" dirty="0">
                <a:solidFill>
                  <a:srgbClr val="FF3300"/>
                </a:solidFill>
              </a:rPr>
              <a:t>Результаты обучения модулю «Треугольники»</a:t>
            </a:r>
          </a:p>
        </p:txBody>
      </p:sp>
      <p:sp>
        <p:nvSpPr>
          <p:cNvPr id="22531" name="Text Box 3"/>
          <p:cNvSpPr txBox="1">
            <a:spLocks noChangeArrowheads="1"/>
          </p:cNvSpPr>
          <p:nvPr/>
        </p:nvSpPr>
        <p:spPr bwMode="auto">
          <a:xfrm>
            <a:off x="22880" y="749032"/>
            <a:ext cx="9144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indent="450215" algn="just"/>
            <a:r>
              <a:rPr lang="en-US" altLang="ru-RU" dirty="0">
                <a:cs typeface="Times New Roman" panose="02020603050405020304" pitchFamily="18" charset="0"/>
              </a:rPr>
              <a:t>	</a:t>
            </a:r>
            <a:r>
              <a:rPr lang="ru-RU" altLang="ru-RU" dirty="0">
                <a:cs typeface="Times New Roman" panose="02020603050405020304" pitchFamily="18" charset="0"/>
              </a:rPr>
              <a:t>После изучения этого модуля учащиеся должны уметь:</a:t>
            </a:r>
          </a:p>
          <a:p>
            <a:pPr indent="450215" algn="just"/>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dirty="0">
                <a:effectLst/>
                <a:latin typeface="Times New Roman" panose="02020603050405020304" pitchFamily="18" charset="0"/>
                <a:ea typeface="Times New Roman" panose="02020603050405020304" pitchFamily="18" charset="0"/>
              </a:rPr>
              <a:t>1) формулировать определения: треугольника; видов треугольников; отрезков, связанных с треугольником (медиана, биссектриса, высота);</a:t>
            </a:r>
          </a:p>
          <a:p>
            <a:pPr indent="450215" algn="just"/>
            <a:r>
              <a:rPr lang="ru-RU" dirty="0">
                <a:ea typeface="Times New Roman" panose="02020603050405020304" pitchFamily="18" charset="0"/>
              </a:rPr>
              <a:t>	2) изображать и моделировать треугольники, а также отрезки, связанные с треугольником;</a:t>
            </a:r>
          </a:p>
          <a:p>
            <a:pPr indent="450215" algn="just"/>
            <a:r>
              <a:rPr lang="ru-RU" dirty="0">
                <a:effectLst/>
                <a:latin typeface="Times New Roman" panose="02020603050405020304" pitchFamily="18" charset="0"/>
                <a:ea typeface="Times New Roman" panose="02020603050405020304" pitchFamily="18" charset="0"/>
              </a:rPr>
              <a:t>	3) формулировать: определение равенства треугольников; признаки равенства треугольников; признаки и свойства равнобедренного треугольника;</a:t>
            </a:r>
          </a:p>
          <a:p>
            <a:pPr indent="450215" algn="just"/>
            <a:r>
              <a:rPr lang="ru-RU" dirty="0">
                <a:ea typeface="Times New Roman" panose="02020603050405020304" pitchFamily="18" charset="0"/>
              </a:rPr>
              <a:t>	4) применять признаки равенства треугольников, признаки и свойства равнобедренных треугольников для доказательства равенства треугольников, а также их сторон и углов;</a:t>
            </a:r>
          </a:p>
          <a:p>
            <a:pPr indent="450215" algn="just"/>
            <a:r>
              <a:rPr lang="ru-RU" dirty="0">
                <a:effectLst/>
                <a:latin typeface="Times New Roman" panose="02020603050405020304" pitchFamily="18" charset="0"/>
                <a:ea typeface="Times New Roman" panose="02020603050405020304" pitchFamily="18" charset="0"/>
              </a:rPr>
              <a:t>	5) </a:t>
            </a:r>
            <a:r>
              <a:rPr lang="ru-RU" dirty="0">
                <a:ea typeface="Times New Roman" panose="02020603050405020304" pitchFamily="18" charset="0"/>
              </a:rPr>
              <a:t>ф</a:t>
            </a:r>
            <a:r>
              <a:rPr lang="ru-RU" dirty="0">
                <a:effectLst/>
                <a:latin typeface="Times New Roman" panose="02020603050405020304" pitchFamily="18" charset="0"/>
                <a:ea typeface="Times New Roman" panose="02020603050405020304" pitchFamily="18" charset="0"/>
              </a:rPr>
              <a:t>ормулировать и доказывать теоремы о соотношениях между сторонами и углами треугольника;</a:t>
            </a:r>
          </a:p>
          <a:p>
            <a:pPr indent="450215" algn="just"/>
            <a:r>
              <a:rPr lang="ru-RU" dirty="0">
                <a:ea typeface="Times New Roman" panose="02020603050405020304" pitchFamily="18" charset="0"/>
              </a:rPr>
              <a:t>	6) применять теоремы о соотношениях между сторонами и углами треугольника для решения задач.</a:t>
            </a:r>
            <a:endParaRPr lang="ru-RU"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60572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0"/>
            <a:ext cx="9067800" cy="523220"/>
          </a:xfrm>
          <a:prstGeom prst="rect">
            <a:avLst/>
          </a:prstGeom>
          <a:noFill/>
        </p:spPr>
        <p:txBody>
          <a:bodyPr wrap="square" rtlCol="0">
            <a:spAutoFit/>
          </a:bodyPr>
          <a:lstStyle/>
          <a:p>
            <a:pPr algn="ctr"/>
            <a:r>
              <a:rPr lang="ru-RU" sz="2800" dirty="0">
                <a:solidFill>
                  <a:srgbClr val="FF0000"/>
                </a:solidFill>
              </a:rPr>
              <a:t>20. Прямоугольные треугольники</a:t>
            </a:r>
          </a:p>
        </p:txBody>
      </p:sp>
      <p:sp>
        <p:nvSpPr>
          <p:cNvPr id="8" name="Text Box 3"/>
          <p:cNvSpPr txBox="1">
            <a:spLocks noChangeArrowheads="1"/>
          </p:cNvSpPr>
          <p:nvPr/>
        </p:nvSpPr>
        <p:spPr bwMode="auto">
          <a:xfrm>
            <a:off x="0" y="966376"/>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chemeClr val="accent1"/>
                </a:solidFill>
              </a:rPr>
              <a:t>            </a:t>
            </a:r>
            <a:r>
              <a:rPr lang="ru-RU" altLang="ru-RU" dirty="0">
                <a:solidFill>
                  <a:srgbClr val="FF0000"/>
                </a:solidFill>
              </a:rPr>
              <a:t>Теорема 1. </a:t>
            </a:r>
            <a:r>
              <a:rPr lang="ru-RU" altLang="ru-RU" dirty="0"/>
              <a:t>Если катеты одного прямоугольного треугольника соответственно равны катетам другого прямоугольного треугольника, то такие треугольники равны.</a:t>
            </a:r>
            <a:endParaRPr lang="ru-RU" altLang="ru-RU" dirty="0">
              <a:cs typeface="Times New Roman" panose="02020603050405020304" pitchFamily="18" charset="0"/>
            </a:endParaRPr>
          </a:p>
        </p:txBody>
      </p:sp>
      <p:sp>
        <p:nvSpPr>
          <p:cNvPr id="9" name="Text Box 3"/>
          <p:cNvSpPr txBox="1">
            <a:spLocks noChangeArrowheads="1"/>
          </p:cNvSpPr>
          <p:nvPr/>
        </p:nvSpPr>
        <p:spPr bwMode="auto">
          <a:xfrm>
            <a:off x="0" y="2316805"/>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Теорема 2. </a:t>
            </a:r>
            <a:r>
              <a:rPr lang="ru-RU" altLang="ru-RU" dirty="0"/>
              <a:t>Е</a:t>
            </a:r>
            <a:r>
              <a:rPr lang="ru-RU" altLang="ru-RU" dirty="0">
                <a:cs typeface="Times New Roman" panose="02020603050405020304" pitchFamily="18" charset="0"/>
              </a:rPr>
              <a:t>сли катет и острый угол одного прямоугольного треугольника соответственно равны катету и острому углу другого прямоугольного треугольника, то такие треугольники равны.</a:t>
            </a:r>
          </a:p>
        </p:txBody>
      </p:sp>
      <p:sp>
        <p:nvSpPr>
          <p:cNvPr id="2" name="TextBox 1">
            <a:extLst>
              <a:ext uri="{FF2B5EF4-FFF2-40B4-BE49-F238E27FC236}">
                <a16:creationId xmlns:a16="http://schemas.microsoft.com/office/drawing/2014/main" id="{8463824E-6E5B-D0DE-31B3-B11A19440917}"/>
              </a:ext>
            </a:extLst>
          </p:cNvPr>
          <p:cNvSpPr txBox="1"/>
          <p:nvPr/>
        </p:nvSpPr>
        <p:spPr>
          <a:xfrm>
            <a:off x="76200" y="380371"/>
            <a:ext cx="9067800" cy="523220"/>
          </a:xfrm>
          <a:prstGeom prst="rect">
            <a:avLst/>
          </a:prstGeom>
          <a:noFill/>
        </p:spPr>
        <p:txBody>
          <a:bodyPr wrap="square" rtlCol="0">
            <a:spAutoFit/>
          </a:bodyPr>
          <a:lstStyle/>
          <a:p>
            <a:pPr algn="ctr"/>
            <a:r>
              <a:rPr lang="ru-RU" sz="2800" dirty="0">
                <a:solidFill>
                  <a:srgbClr val="FF0000"/>
                </a:solidFill>
              </a:rPr>
              <a:t>Признаки равенства прямоугольных треугольников</a:t>
            </a:r>
          </a:p>
        </p:txBody>
      </p:sp>
      <p:sp>
        <p:nvSpPr>
          <p:cNvPr id="3" name="Text Box 3">
            <a:extLst>
              <a:ext uri="{FF2B5EF4-FFF2-40B4-BE49-F238E27FC236}">
                <a16:creationId xmlns:a16="http://schemas.microsoft.com/office/drawing/2014/main" id="{2B9EC005-8B5D-99A6-7A67-3451AB0E36AD}"/>
              </a:ext>
            </a:extLst>
          </p:cNvPr>
          <p:cNvSpPr txBox="1">
            <a:spLocks noChangeArrowheads="1"/>
          </p:cNvSpPr>
          <p:nvPr/>
        </p:nvSpPr>
        <p:spPr bwMode="auto">
          <a:xfrm>
            <a:off x="0" y="3627007"/>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chemeClr val="accent1"/>
                </a:solidFill>
              </a:rPr>
              <a:t>            </a:t>
            </a:r>
            <a:r>
              <a:rPr lang="ru-RU" altLang="ru-RU" dirty="0">
                <a:solidFill>
                  <a:srgbClr val="FF0000"/>
                </a:solidFill>
              </a:rPr>
              <a:t>Теорема 3. </a:t>
            </a:r>
            <a:r>
              <a:rPr lang="ru-RU" altLang="ru-RU" dirty="0"/>
              <a:t>Если гипотенуза и катет одного прямоугольного треугольника соответственно равны гипотенузе и катету другого прямоугольного треугольника, то такие треугольники равны.</a:t>
            </a:r>
            <a:endParaRPr lang="ru-RU" altLang="ru-RU" dirty="0">
              <a:cs typeface="Times New Roman" panose="02020603050405020304" pitchFamily="18" charset="0"/>
            </a:endParaRPr>
          </a:p>
        </p:txBody>
      </p:sp>
      <p:sp>
        <p:nvSpPr>
          <p:cNvPr id="4" name="Text Box 3">
            <a:extLst>
              <a:ext uri="{FF2B5EF4-FFF2-40B4-BE49-F238E27FC236}">
                <a16:creationId xmlns:a16="http://schemas.microsoft.com/office/drawing/2014/main" id="{248F87F4-761F-B1C4-B1A2-9096C26C8105}"/>
              </a:ext>
            </a:extLst>
          </p:cNvPr>
          <p:cNvSpPr txBox="1">
            <a:spLocks noChangeArrowheads="1"/>
          </p:cNvSpPr>
          <p:nvPr/>
        </p:nvSpPr>
        <p:spPr bwMode="auto">
          <a:xfrm>
            <a:off x="0" y="4907969"/>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3300"/>
                </a:solidFill>
              </a:rPr>
              <a:t>	Теорема 4. </a:t>
            </a:r>
            <a:r>
              <a:rPr lang="ru-RU" altLang="ru-RU" dirty="0"/>
              <a:t>Е</a:t>
            </a:r>
            <a:r>
              <a:rPr lang="ru-RU" altLang="ru-RU" dirty="0">
                <a:cs typeface="Times New Roman" panose="02020603050405020304" pitchFamily="18" charset="0"/>
              </a:rPr>
              <a:t>сли гипотенуза и острый угол одного прямоугольного треугольника соответственно равны гипотенузе и острому углу другого прямоугольного треугольника, то такие треугольники равны.</a:t>
            </a:r>
          </a:p>
        </p:txBody>
      </p:sp>
    </p:spTree>
    <p:extLst>
      <p:ext uri="{BB962C8B-B14F-4D97-AF65-F5344CB8AC3E}">
        <p14:creationId xmlns:p14="http://schemas.microsoft.com/office/powerpoint/2010/main" val="30494406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6200" y="708675"/>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sz="2800" dirty="0"/>
              <a:t>1. Докажите, что если</a:t>
            </a:r>
            <a:r>
              <a:rPr lang="ru-RU" sz="2800" dirty="0">
                <a:cs typeface="Times New Roman" pitchFamily="18" charset="0"/>
              </a:rPr>
              <a:t> равнобедренных треугольниках </a:t>
            </a:r>
            <a:r>
              <a:rPr lang="en-US" sz="2800" i="1" dirty="0">
                <a:cs typeface="Times New Roman" pitchFamily="18" charset="0"/>
              </a:rPr>
              <a:t>ABC </a:t>
            </a:r>
            <a:r>
              <a:rPr lang="ru-RU" sz="2800" dirty="0">
                <a:cs typeface="Times New Roman" pitchFamily="18" charset="0"/>
              </a:rPr>
              <a:t>и </a:t>
            </a:r>
            <a:r>
              <a:rPr lang="en-US" sz="2800" i="1" dirty="0">
                <a:cs typeface="Times New Roman" pitchFamily="18" charset="0"/>
              </a:rPr>
              <a:t>A</a:t>
            </a:r>
            <a:r>
              <a:rPr lang="ru-RU" sz="2800" baseline="-30000" dirty="0">
                <a:cs typeface="Times New Roman" pitchFamily="18" charset="0"/>
              </a:rPr>
              <a:t>1</a:t>
            </a:r>
            <a:r>
              <a:rPr lang="en-US" sz="2800" i="1" dirty="0">
                <a:cs typeface="Times New Roman" pitchFamily="18" charset="0"/>
              </a:rPr>
              <a:t>B</a:t>
            </a:r>
            <a:r>
              <a:rPr lang="ru-RU" sz="2800" baseline="-30000" dirty="0">
                <a:cs typeface="Times New Roman" pitchFamily="18" charset="0"/>
              </a:rPr>
              <a:t>1</a:t>
            </a:r>
            <a:r>
              <a:rPr lang="en-US" sz="2800" i="1" dirty="0">
                <a:cs typeface="Times New Roman" pitchFamily="18" charset="0"/>
              </a:rPr>
              <a:t>C</a:t>
            </a:r>
            <a:r>
              <a:rPr lang="ru-RU" sz="2800" baseline="-30000" dirty="0">
                <a:cs typeface="Times New Roman" pitchFamily="18" charset="0"/>
              </a:rPr>
              <a:t>1</a:t>
            </a:r>
            <a:r>
              <a:rPr lang="ru-RU" sz="2800" dirty="0">
                <a:cs typeface="Times New Roman" pitchFamily="18" charset="0"/>
              </a:rPr>
              <a:t> равны основания </a:t>
            </a:r>
            <a:r>
              <a:rPr lang="en-US" sz="2800" i="1" dirty="0">
                <a:cs typeface="Times New Roman" pitchFamily="18" charset="0"/>
              </a:rPr>
              <a:t>AB</a:t>
            </a:r>
            <a:r>
              <a:rPr lang="ru-RU" sz="2800" dirty="0">
                <a:cs typeface="Times New Roman" pitchFamily="18" charset="0"/>
              </a:rPr>
              <a:t>, </a:t>
            </a:r>
            <a:r>
              <a:rPr lang="en-US" sz="2800" i="1" dirty="0">
                <a:cs typeface="Times New Roman" pitchFamily="18" charset="0"/>
              </a:rPr>
              <a:t>A</a:t>
            </a:r>
            <a:r>
              <a:rPr lang="ru-RU" sz="2800" baseline="-30000" dirty="0">
                <a:cs typeface="Times New Roman" pitchFamily="18" charset="0"/>
              </a:rPr>
              <a:t>1</a:t>
            </a:r>
            <a:r>
              <a:rPr lang="en-US" sz="2800" i="1" dirty="0">
                <a:cs typeface="Times New Roman" pitchFamily="18" charset="0"/>
              </a:rPr>
              <a:t>B</a:t>
            </a:r>
            <a:r>
              <a:rPr lang="ru-RU" sz="2800" baseline="-30000" dirty="0">
                <a:cs typeface="Times New Roman" pitchFamily="18" charset="0"/>
              </a:rPr>
              <a:t>1</a:t>
            </a:r>
            <a:r>
              <a:rPr lang="ru-RU" sz="2800" dirty="0">
                <a:cs typeface="Times New Roman" pitchFamily="18" charset="0"/>
              </a:rPr>
              <a:t> и высоты </a:t>
            </a:r>
            <a:r>
              <a:rPr lang="en-US" sz="2800" i="1" dirty="0">
                <a:cs typeface="Times New Roman" pitchFamily="18" charset="0"/>
              </a:rPr>
              <a:t>CH</a:t>
            </a:r>
            <a:r>
              <a:rPr lang="ru-RU" sz="2800" dirty="0">
                <a:cs typeface="Times New Roman" pitchFamily="18" charset="0"/>
              </a:rPr>
              <a:t>, </a:t>
            </a:r>
            <a:r>
              <a:rPr lang="en-US" sz="2800" i="1" dirty="0">
                <a:cs typeface="Times New Roman" pitchFamily="18" charset="0"/>
              </a:rPr>
              <a:t>C</a:t>
            </a:r>
            <a:r>
              <a:rPr lang="ru-RU" sz="2800" baseline="-30000" dirty="0">
                <a:cs typeface="Times New Roman" pitchFamily="18" charset="0"/>
              </a:rPr>
              <a:t>1</a:t>
            </a:r>
            <a:r>
              <a:rPr lang="en-US" sz="2800" i="1" dirty="0">
                <a:cs typeface="Times New Roman" pitchFamily="18" charset="0"/>
              </a:rPr>
              <a:t>H</a:t>
            </a:r>
            <a:r>
              <a:rPr lang="ru-RU" sz="2800" baseline="-30000" dirty="0">
                <a:cs typeface="Times New Roman" pitchFamily="18" charset="0"/>
              </a:rPr>
              <a:t>1</a:t>
            </a:r>
            <a:r>
              <a:rPr lang="ru-RU" sz="2800" dirty="0"/>
              <a:t>, т</a:t>
            </a:r>
            <a:r>
              <a:rPr lang="ru-RU" sz="2800" dirty="0">
                <a:cs typeface="Times New Roman" pitchFamily="18" charset="0"/>
              </a:rPr>
              <a:t>о треугольники </a:t>
            </a:r>
            <a:r>
              <a:rPr lang="en-US" sz="2800" i="1" dirty="0">
                <a:cs typeface="Times New Roman" pitchFamily="18" charset="0"/>
              </a:rPr>
              <a:t>ABC </a:t>
            </a:r>
            <a:r>
              <a:rPr lang="ru-RU" sz="2800" dirty="0">
                <a:cs typeface="Times New Roman" pitchFamily="18" charset="0"/>
              </a:rPr>
              <a:t>и </a:t>
            </a:r>
            <a:r>
              <a:rPr lang="en-US" sz="2800" i="1" dirty="0">
                <a:cs typeface="Times New Roman" pitchFamily="18" charset="0"/>
              </a:rPr>
              <a:t>A</a:t>
            </a:r>
            <a:r>
              <a:rPr lang="ru-RU" sz="2800" baseline="-30000" dirty="0">
                <a:cs typeface="Times New Roman" pitchFamily="18" charset="0"/>
              </a:rPr>
              <a:t>1</a:t>
            </a:r>
            <a:r>
              <a:rPr lang="en-US" sz="2800" i="1" dirty="0">
                <a:cs typeface="Times New Roman" pitchFamily="18" charset="0"/>
              </a:rPr>
              <a:t>B</a:t>
            </a:r>
            <a:r>
              <a:rPr lang="ru-RU" sz="2800" baseline="-30000" dirty="0">
                <a:cs typeface="Times New Roman" pitchFamily="18" charset="0"/>
              </a:rPr>
              <a:t>1</a:t>
            </a:r>
            <a:r>
              <a:rPr lang="en-US" sz="2800" i="1" dirty="0">
                <a:cs typeface="Times New Roman" pitchFamily="18" charset="0"/>
              </a:rPr>
              <a:t>C</a:t>
            </a:r>
            <a:r>
              <a:rPr lang="ru-RU" sz="2800" baseline="-30000" dirty="0">
                <a:cs typeface="Times New Roman" pitchFamily="18" charset="0"/>
              </a:rPr>
              <a:t>1</a:t>
            </a:r>
            <a:r>
              <a:rPr lang="ru-RU" sz="2800" dirty="0">
                <a:cs typeface="Times New Roman" pitchFamily="18" charset="0"/>
              </a:rPr>
              <a:t> равны. </a:t>
            </a:r>
          </a:p>
        </p:txBody>
      </p:sp>
      <p:pic>
        <p:nvPicPr>
          <p:cNvPr id="51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222" y="2564904"/>
            <a:ext cx="5697556" cy="26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0"/>
            <a:ext cx="9067800" cy="523220"/>
          </a:xfrm>
          <a:prstGeom prst="rect">
            <a:avLst/>
          </a:prstGeom>
          <a:noFill/>
        </p:spPr>
        <p:txBody>
          <a:bodyPr wrap="square" rtlCol="0">
            <a:spAutoFit/>
          </a:bodyPr>
          <a:lstStyle/>
          <a:p>
            <a:pPr algn="ctr"/>
            <a:r>
              <a:rPr lang="ru-RU" sz="2800" dirty="0">
                <a:solidFill>
                  <a:srgbClr val="FF0000"/>
                </a:solidFill>
              </a:rPr>
              <a:t>Упражнения</a:t>
            </a:r>
          </a:p>
        </p:txBody>
      </p:sp>
    </p:spTree>
    <p:extLst>
      <p:ext uri="{BB962C8B-B14F-4D97-AF65-F5344CB8AC3E}">
        <p14:creationId xmlns:p14="http://schemas.microsoft.com/office/powerpoint/2010/main" val="39256044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152" y="620688"/>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sz="2800" dirty="0"/>
              <a:t>2. </a:t>
            </a:r>
            <a:r>
              <a:rPr lang="ru-RU" sz="2800" dirty="0">
                <a:cs typeface="Times New Roman" pitchFamily="18" charset="0"/>
              </a:rPr>
              <a:t>Докажите, что высоты </a:t>
            </a:r>
            <a:r>
              <a:rPr lang="ru-RU" sz="2800" dirty="0"/>
              <a:t>равнобедренного </a:t>
            </a:r>
            <a:r>
              <a:rPr lang="ru-RU" sz="2800" dirty="0">
                <a:cs typeface="Times New Roman" pitchFamily="18" charset="0"/>
              </a:rPr>
              <a:t>треугольника</a:t>
            </a:r>
            <a:r>
              <a:rPr lang="ru-RU" sz="2800" dirty="0"/>
              <a:t>, проведенные к боковым сторонам, </a:t>
            </a:r>
            <a:r>
              <a:rPr lang="ru-RU" sz="2800" dirty="0">
                <a:cs typeface="Times New Roman" pitchFamily="18" charset="0"/>
              </a:rPr>
              <a:t>равны. </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5" y="1916832"/>
            <a:ext cx="3315477"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3488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188640"/>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sz="2800" dirty="0"/>
              <a:t>3. Докажите, что два треугольника равны, если две стороны и высота, опущенная на одну из них, одного треугольника соответственно равны двум сторонам и высоте другого треугольника.</a:t>
            </a:r>
            <a:endParaRPr lang="ru-RU" sz="2800" dirty="0">
              <a:cs typeface="Times New Roman"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492896"/>
            <a:ext cx="6735023" cy="2448272"/>
          </a:xfrm>
          <a:prstGeom prst="rect">
            <a:avLst/>
          </a:prstGeom>
          <a:noFill/>
          <a:ln>
            <a:noFill/>
          </a:ln>
        </p:spPr>
      </p:pic>
    </p:spTree>
    <p:extLst>
      <p:ext uri="{BB962C8B-B14F-4D97-AF65-F5344CB8AC3E}">
        <p14:creationId xmlns:p14="http://schemas.microsoft.com/office/powerpoint/2010/main" val="24498487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 y="116632"/>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sz="2800" dirty="0"/>
              <a:t>4. Докажите, что два треугольника равны, если две стороны и высота, опущенная на третью сторону, одного треугольника соответственно равны двум сторонам и высоте другого треугольника.</a:t>
            </a:r>
            <a:endParaRPr lang="ru-RU" sz="2800" dirty="0">
              <a:cs typeface="Times New Roman" pitchFamily="18" charset="0"/>
            </a:endParaRP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276872"/>
            <a:ext cx="6339950" cy="2304256"/>
          </a:xfrm>
          <a:prstGeom prst="rect">
            <a:avLst/>
          </a:prstGeom>
          <a:noFill/>
          <a:ln>
            <a:noFill/>
          </a:ln>
        </p:spPr>
      </p:pic>
    </p:spTree>
    <p:extLst>
      <p:ext uri="{BB962C8B-B14F-4D97-AF65-F5344CB8AC3E}">
        <p14:creationId xmlns:p14="http://schemas.microsoft.com/office/powerpoint/2010/main" val="20945339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0"/>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sz="2800" dirty="0"/>
              <a:t>5. Докажите, что если угол, сторона, прилежащая к этому углу, и высота, опущенная на эту сторону, одного треугольника соответственно равны углу, стороне и высоте другого треугольника, то эти треугольники равны.</a:t>
            </a:r>
            <a:endParaRPr lang="ru-RU" sz="2800" dirty="0">
              <a:cs typeface="Times New Roman"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315491" y="2348880"/>
            <a:ext cx="6513017" cy="2363396"/>
          </a:xfrm>
          <a:prstGeom prst="rect">
            <a:avLst/>
          </a:prstGeom>
          <a:noFill/>
          <a:ln>
            <a:noFill/>
          </a:ln>
        </p:spPr>
      </p:pic>
    </p:spTree>
    <p:extLst>
      <p:ext uri="{BB962C8B-B14F-4D97-AF65-F5344CB8AC3E}">
        <p14:creationId xmlns:p14="http://schemas.microsoft.com/office/powerpoint/2010/main" val="10780083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050" y="97886"/>
            <a:ext cx="9144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sz="2800" dirty="0"/>
              <a:t>6. Докажите, что если угол, сторона, прилежащая к этому углу, и высота, опущенная на сторону, противоположную данному углу, одного треугольника соответственно равны углу, стороне и высоте другого треугольника, то эти треугольники равны.</a:t>
            </a:r>
            <a:endParaRPr lang="ru-RU" sz="2800" dirty="0">
              <a:cs typeface="Times New Roman" pitchFamily="18" charset="0"/>
            </a:endParaRPr>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492896"/>
            <a:ext cx="6525324" cy="2246768"/>
          </a:xfrm>
          <a:prstGeom prst="rect">
            <a:avLst/>
          </a:prstGeom>
          <a:noFill/>
          <a:ln>
            <a:noFill/>
          </a:ln>
        </p:spPr>
      </p:pic>
    </p:spTree>
    <p:extLst>
      <p:ext uri="{BB962C8B-B14F-4D97-AF65-F5344CB8AC3E}">
        <p14:creationId xmlns:p14="http://schemas.microsoft.com/office/powerpoint/2010/main" val="37858128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0"/>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0" algn="just" eaLnBrk="1" hangingPunct="1">
              <a:spcBef>
                <a:spcPct val="50000"/>
              </a:spcBef>
            </a:pPr>
            <a:r>
              <a:rPr lang="ru-RU" dirty="0"/>
              <a:t>	</a:t>
            </a:r>
            <a:r>
              <a:rPr lang="ru-RU" sz="2800" dirty="0"/>
              <a:t>7. Докажите, что два треугольника равны, если два угла и высота, проведенная из вершины одного из них, соответственно равны двум углам и высоте другого треугольника.</a:t>
            </a:r>
            <a:endParaRPr lang="ru-RU" sz="2800" dirty="0">
              <a:cs typeface="Times New Roman" pitchFamily="18" charset="0"/>
            </a:endParaRPr>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060848"/>
            <a:ext cx="6693536" cy="2304256"/>
          </a:xfrm>
          <a:prstGeom prst="rect">
            <a:avLst/>
          </a:prstGeom>
          <a:noFill/>
          <a:ln>
            <a:noFill/>
          </a:ln>
        </p:spPr>
      </p:pic>
    </p:spTree>
    <p:extLst>
      <p:ext uri="{BB962C8B-B14F-4D97-AF65-F5344CB8AC3E}">
        <p14:creationId xmlns:p14="http://schemas.microsoft.com/office/powerpoint/2010/main" val="18020490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8100" y="116632"/>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ru-RU" dirty="0"/>
              <a:t>	</a:t>
            </a:r>
            <a:r>
              <a:rPr lang="ru-RU" sz="2800" dirty="0"/>
              <a:t>8. Докажите, что если</a:t>
            </a:r>
            <a:r>
              <a:rPr lang="ru-RU" sz="2800" dirty="0">
                <a:cs typeface="Times New Roman" pitchFamily="18" charset="0"/>
              </a:rPr>
              <a:t> </a:t>
            </a:r>
            <a:r>
              <a:rPr lang="ru-RU" sz="2800" dirty="0"/>
              <a:t>в остроугольных </a:t>
            </a:r>
            <a:r>
              <a:rPr lang="ru-RU" sz="2800" dirty="0">
                <a:cs typeface="Times New Roman" pitchFamily="18" charset="0"/>
              </a:rPr>
              <a:t>треугольниках </a:t>
            </a:r>
            <a:r>
              <a:rPr lang="en-US" sz="2800" i="1" dirty="0">
                <a:cs typeface="Times New Roman" pitchFamily="18" charset="0"/>
              </a:rPr>
              <a:t>ABC </a:t>
            </a:r>
            <a:r>
              <a:rPr lang="ru-RU" sz="2800" dirty="0">
                <a:cs typeface="Times New Roman" pitchFamily="18" charset="0"/>
              </a:rPr>
              <a:t>и </a:t>
            </a:r>
            <a:r>
              <a:rPr lang="en-US" sz="2800" i="1" dirty="0">
                <a:cs typeface="Times New Roman" pitchFamily="18" charset="0"/>
              </a:rPr>
              <a:t>A</a:t>
            </a:r>
            <a:r>
              <a:rPr lang="ru-RU" sz="2800" baseline="-30000" dirty="0">
                <a:cs typeface="Times New Roman" pitchFamily="18" charset="0"/>
              </a:rPr>
              <a:t>1</a:t>
            </a:r>
            <a:r>
              <a:rPr lang="en-US" sz="2800" i="1" dirty="0">
                <a:cs typeface="Times New Roman" pitchFamily="18" charset="0"/>
              </a:rPr>
              <a:t>B</a:t>
            </a:r>
            <a:r>
              <a:rPr lang="ru-RU" sz="2800" baseline="-30000" dirty="0">
                <a:cs typeface="Times New Roman" pitchFamily="18" charset="0"/>
              </a:rPr>
              <a:t>1</a:t>
            </a:r>
            <a:r>
              <a:rPr lang="en-US" sz="2800" i="1" dirty="0">
                <a:cs typeface="Times New Roman" pitchFamily="18" charset="0"/>
              </a:rPr>
              <a:t>C</a:t>
            </a:r>
            <a:r>
              <a:rPr lang="ru-RU" sz="2800" baseline="-30000" dirty="0">
                <a:cs typeface="Times New Roman" pitchFamily="18" charset="0"/>
              </a:rPr>
              <a:t>1</a:t>
            </a:r>
            <a:r>
              <a:rPr lang="ru-RU" sz="2800" dirty="0">
                <a:cs typeface="Times New Roman" pitchFamily="18" charset="0"/>
              </a:rPr>
              <a:t> </a:t>
            </a:r>
            <a:r>
              <a:rPr lang="en-US" sz="2800" i="1" dirty="0">
                <a:cs typeface="Times New Roman" pitchFamily="18" charset="0"/>
              </a:rPr>
              <a:t>AB</a:t>
            </a:r>
            <a:r>
              <a:rPr lang="ru-RU" sz="2800" i="1" dirty="0">
                <a:cs typeface="Times New Roman" pitchFamily="18" charset="0"/>
              </a:rPr>
              <a:t> = </a:t>
            </a:r>
            <a:r>
              <a:rPr lang="en-US" sz="2800" i="1" dirty="0">
                <a:cs typeface="Times New Roman" pitchFamily="18" charset="0"/>
              </a:rPr>
              <a:t>A</a:t>
            </a:r>
            <a:r>
              <a:rPr lang="ru-RU" sz="2800" baseline="-30000" dirty="0">
                <a:cs typeface="Times New Roman" pitchFamily="18" charset="0"/>
              </a:rPr>
              <a:t>1</a:t>
            </a:r>
            <a:r>
              <a:rPr lang="en-US" sz="2800" i="1" dirty="0">
                <a:cs typeface="Times New Roman" pitchFamily="18" charset="0"/>
              </a:rPr>
              <a:t>B</a:t>
            </a:r>
            <a:r>
              <a:rPr lang="ru-RU" sz="2800" baseline="-30000" dirty="0">
                <a:cs typeface="Times New Roman" pitchFamily="18" charset="0"/>
              </a:rPr>
              <a:t>1</a:t>
            </a:r>
            <a:r>
              <a:rPr lang="ru-RU" sz="2800" dirty="0">
                <a:cs typeface="Times New Roman" pitchFamily="18" charset="0"/>
              </a:rPr>
              <a:t>, высота </a:t>
            </a:r>
            <a:r>
              <a:rPr lang="en-US" sz="2800" i="1" dirty="0">
                <a:cs typeface="Times New Roman" pitchFamily="18" charset="0"/>
              </a:rPr>
              <a:t>AH </a:t>
            </a:r>
            <a:r>
              <a:rPr lang="ru-RU" sz="2800" dirty="0">
                <a:cs typeface="Times New Roman" pitchFamily="18" charset="0"/>
              </a:rPr>
              <a:t>равна высоте </a:t>
            </a:r>
            <a:r>
              <a:rPr lang="en-US" sz="2800" i="1" dirty="0">
                <a:cs typeface="Times New Roman" pitchFamily="18" charset="0"/>
              </a:rPr>
              <a:t>A</a:t>
            </a:r>
            <a:r>
              <a:rPr lang="ru-RU" sz="2800" baseline="-30000" dirty="0">
                <a:cs typeface="Times New Roman" pitchFamily="18" charset="0"/>
              </a:rPr>
              <a:t>1</a:t>
            </a:r>
            <a:r>
              <a:rPr lang="en-US" sz="2800" i="1" dirty="0">
                <a:cs typeface="Times New Roman" pitchFamily="18" charset="0"/>
              </a:rPr>
              <a:t>H</a:t>
            </a:r>
            <a:r>
              <a:rPr lang="ru-RU" sz="2800" baseline="-30000" dirty="0">
                <a:cs typeface="Times New Roman" pitchFamily="18" charset="0"/>
              </a:rPr>
              <a:t>1</a:t>
            </a:r>
            <a:r>
              <a:rPr lang="ru-RU" sz="2800" dirty="0">
                <a:cs typeface="Times New Roman" pitchFamily="18" charset="0"/>
              </a:rPr>
              <a:t>, высота </a:t>
            </a:r>
            <a:r>
              <a:rPr lang="en-US" sz="2800" i="1" dirty="0">
                <a:cs typeface="Times New Roman" pitchFamily="18" charset="0"/>
              </a:rPr>
              <a:t>BG </a:t>
            </a:r>
            <a:r>
              <a:rPr lang="ru-RU" sz="2800" dirty="0">
                <a:cs typeface="Times New Roman" pitchFamily="18" charset="0"/>
              </a:rPr>
              <a:t>равна высоте </a:t>
            </a:r>
            <a:r>
              <a:rPr lang="en-US" sz="2800" i="1" dirty="0">
                <a:cs typeface="Times New Roman" pitchFamily="18" charset="0"/>
              </a:rPr>
              <a:t>B</a:t>
            </a:r>
            <a:r>
              <a:rPr lang="ru-RU" sz="2800" baseline="-30000" dirty="0">
                <a:cs typeface="Times New Roman" pitchFamily="18" charset="0"/>
              </a:rPr>
              <a:t>1</a:t>
            </a:r>
            <a:r>
              <a:rPr lang="en-US" sz="2800" i="1" dirty="0">
                <a:cs typeface="Times New Roman" pitchFamily="18" charset="0"/>
              </a:rPr>
              <a:t>G</a:t>
            </a:r>
            <a:r>
              <a:rPr lang="ru-RU" sz="2800" baseline="-30000" dirty="0">
                <a:cs typeface="Times New Roman" pitchFamily="18" charset="0"/>
              </a:rPr>
              <a:t>1</a:t>
            </a:r>
            <a:r>
              <a:rPr lang="ru-RU" sz="2800" dirty="0"/>
              <a:t>, </a:t>
            </a:r>
            <a:r>
              <a:rPr lang="ru-RU" sz="2800" dirty="0">
                <a:cs typeface="Times New Roman" pitchFamily="18" charset="0"/>
              </a:rPr>
              <a:t>то треугольники </a:t>
            </a:r>
            <a:r>
              <a:rPr lang="en-US" sz="2800" i="1" dirty="0">
                <a:cs typeface="Times New Roman" pitchFamily="18" charset="0"/>
              </a:rPr>
              <a:t>ABC </a:t>
            </a:r>
            <a:r>
              <a:rPr lang="ru-RU" sz="2800" dirty="0">
                <a:cs typeface="Times New Roman" pitchFamily="18" charset="0"/>
              </a:rPr>
              <a:t>и </a:t>
            </a:r>
            <a:r>
              <a:rPr lang="en-US" sz="2800" i="1" dirty="0">
                <a:cs typeface="Times New Roman" pitchFamily="18" charset="0"/>
              </a:rPr>
              <a:t>A</a:t>
            </a:r>
            <a:r>
              <a:rPr lang="ru-RU" sz="2800" baseline="-30000" dirty="0">
                <a:cs typeface="Times New Roman" pitchFamily="18" charset="0"/>
              </a:rPr>
              <a:t>1</a:t>
            </a:r>
            <a:r>
              <a:rPr lang="en-US" sz="2800" i="1" dirty="0">
                <a:cs typeface="Times New Roman" pitchFamily="18" charset="0"/>
              </a:rPr>
              <a:t>B</a:t>
            </a:r>
            <a:r>
              <a:rPr lang="ru-RU" sz="2800" baseline="-30000" dirty="0">
                <a:cs typeface="Times New Roman" pitchFamily="18" charset="0"/>
              </a:rPr>
              <a:t>1</a:t>
            </a:r>
            <a:r>
              <a:rPr lang="en-US" sz="2800" i="1" dirty="0">
                <a:cs typeface="Times New Roman" pitchFamily="18" charset="0"/>
              </a:rPr>
              <a:t>C</a:t>
            </a:r>
            <a:r>
              <a:rPr lang="ru-RU" sz="2800" baseline="-30000" dirty="0">
                <a:cs typeface="Times New Roman" pitchFamily="18" charset="0"/>
              </a:rPr>
              <a:t>1</a:t>
            </a:r>
            <a:r>
              <a:rPr lang="ru-RU" sz="2800" dirty="0">
                <a:cs typeface="Times New Roman" pitchFamily="18" charset="0"/>
              </a:rPr>
              <a:t> равны. </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204864"/>
            <a:ext cx="645322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158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ctrTitle"/>
          </p:nvPr>
        </p:nvSpPr>
        <p:spPr>
          <a:xfrm>
            <a:off x="0" y="26489"/>
            <a:ext cx="9144000" cy="997171"/>
          </a:xfrm>
        </p:spPr>
        <p:txBody>
          <a:bodyPr>
            <a:noAutofit/>
          </a:bodyPr>
          <a:lstStyle/>
          <a:p>
            <a:r>
              <a:rPr lang="ru-RU" sz="3200" dirty="0">
                <a:solidFill>
                  <a:srgbClr val="FF0000"/>
                </a:solidFill>
                <a:latin typeface="Times New Roman" pitchFamily="18" charset="0"/>
                <a:cs typeface="Times New Roman" pitchFamily="18" charset="0"/>
              </a:rPr>
              <a:t>Найдите ошибки в доказательствах следующих утверждений.</a:t>
            </a:r>
          </a:p>
        </p:txBody>
      </p:sp>
      <p:sp>
        <p:nvSpPr>
          <p:cNvPr id="6" name="TextBox 5"/>
          <p:cNvSpPr txBox="1"/>
          <p:nvPr/>
        </p:nvSpPr>
        <p:spPr>
          <a:xfrm>
            <a:off x="80262" y="1075279"/>
            <a:ext cx="9036496" cy="1354217"/>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000" b="1" dirty="0">
                <a:latin typeface="Times New Roman" pitchFamily="18" charset="0"/>
                <a:cs typeface="Times New Roman" pitchFamily="18" charset="0"/>
              </a:rPr>
              <a:t>Утверждение 1.</a:t>
            </a:r>
            <a:r>
              <a:rPr lang="ru-RU" sz="2000" dirty="0">
                <a:latin typeface="Times New Roman" pitchFamily="18" charset="0"/>
                <a:cs typeface="Times New Roman" pitchFamily="18" charset="0"/>
              </a:rPr>
              <a:t> Если две стороны и угол, лежащий против одной из них, одного треугольника соответственно равны двум сторонам и углу, лежащему против одной из них, другого треугольника, то такие треугольники равны.</a:t>
            </a:r>
            <a:r>
              <a:rPr lang="ru-RU" sz="2000" b="1"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TextBox 6"/>
              <p:cNvSpPr txBox="1"/>
              <p:nvPr/>
            </p:nvSpPr>
            <p:spPr>
              <a:xfrm>
                <a:off x="35963" y="3861048"/>
                <a:ext cx="6560515" cy="2893100"/>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000" dirty="0">
                    <a:latin typeface="Times New Roman" pitchFamily="18" charset="0"/>
                    <a:cs typeface="Times New Roman" pitchFamily="18" charset="0"/>
                  </a:rPr>
                  <a:t>Из равенства сторон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следует, что треугольник </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А</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равнобедренный, значит,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Из этого и равенства углов </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и </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следует равенство углов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и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Значит, треугольник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равнобедренный. Следовательно, его стороны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равны. Треугольники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равны по двум сторонам и углу между ними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a:t>
                </a:r>
                <a14:m>
                  <m:oMath xmlns:m="http://schemas.openxmlformats.org/officeDocument/2006/math">
                    <m:r>
                      <a:rPr lang="ru-RU" sz="2000" i="1">
                        <a:latin typeface="Cambria Math"/>
                      </a:rPr>
                      <m:t>∠</m:t>
                    </m:r>
                    <m:sSub>
                      <m:sSubPr>
                        <m:ctrlPr>
                          <a:rPr lang="ru-RU" sz="2000" i="1">
                            <a:latin typeface="Cambria Math" panose="02040503050406030204" pitchFamily="18" charset="0"/>
                          </a:rPr>
                        </m:ctrlPr>
                      </m:sSubPr>
                      <m:e>
                        <m:r>
                          <a:rPr lang="ru-RU" sz="2000" i="1">
                            <a:latin typeface="Cambria Math"/>
                          </a:rPr>
                          <m:t>𝐶</m:t>
                        </m:r>
                      </m:e>
                      <m:sub>
                        <m:r>
                          <a:rPr lang="ru-RU" sz="2000" i="1">
                            <a:latin typeface="Cambria Math"/>
                          </a:rPr>
                          <m:t>1</m:t>
                        </m:r>
                      </m:sub>
                    </m:sSub>
                    <m:r>
                      <a:rPr lang="ru-RU" sz="2000" i="1">
                        <a:latin typeface="Cambria Math"/>
                      </a:rPr>
                      <m:t>=∠</m:t>
                    </m:r>
                    <m:sSub>
                      <m:sSubPr>
                        <m:ctrlPr>
                          <a:rPr lang="ru-RU" sz="2000" i="1">
                            <a:latin typeface="Cambria Math" panose="02040503050406030204" pitchFamily="18" charset="0"/>
                          </a:rPr>
                        </m:ctrlPr>
                      </m:sSubPr>
                      <m:e>
                        <m:r>
                          <a:rPr lang="ru-RU" sz="2000" i="1">
                            <a:latin typeface="Cambria Math"/>
                          </a:rPr>
                          <m:t>𝐶</m:t>
                        </m:r>
                      </m:e>
                      <m:sub>
                        <m:r>
                          <a:rPr lang="ru-RU" sz="2000" i="1">
                            <a:latin typeface="Cambria Math"/>
                          </a:rPr>
                          <m:t>2</m:t>
                        </m:r>
                      </m:sub>
                    </m:sSub>
                  </m:oMath>
                </a14:m>
                <a:r>
                  <a:rPr lang="ru-RU" sz="2000" dirty="0">
                    <a:latin typeface="Times New Roman" pitchFamily="18" charset="0"/>
                    <a:cs typeface="Times New Roman" pitchFamily="18" charset="0"/>
                  </a:rPr>
                  <a:t>).</a:t>
                </a:r>
                <a:r>
                  <a:rPr lang="ru-RU" sz="2000" i="1" dirty="0">
                    <a:latin typeface="Times New Roman" pitchFamily="18" charset="0"/>
                    <a:cs typeface="Times New Roman" pitchFamily="18" charset="0"/>
                  </a:rPr>
                  <a:t> </a:t>
                </a:r>
                <a:r>
                  <a:rPr lang="ru-RU" sz="2000" dirty="0">
                    <a:latin typeface="Times New Roman" pitchFamily="18" charset="0"/>
                    <a:cs typeface="Times New Roman" pitchFamily="18" charset="0"/>
                  </a:rPr>
                  <a:t>Следовательно, равны и треугольники </a:t>
                </a:r>
                <a:r>
                  <a:rPr lang="ru-RU" sz="2000" i="1" dirty="0">
                    <a:latin typeface="Times New Roman" pitchFamily="18" charset="0"/>
                    <a:cs typeface="Times New Roman" pitchFamily="18" charset="0"/>
                  </a:rPr>
                  <a:t>АВС</a:t>
                </a:r>
                <a:r>
                  <a:rPr lang="ru-RU" sz="2000" dirty="0">
                    <a:latin typeface="Times New Roman" pitchFamily="18" charset="0"/>
                    <a:cs typeface="Times New Roman" pitchFamily="18" charset="0"/>
                  </a:rPr>
                  <a:t> и </a:t>
                </a:r>
                <a:r>
                  <a:rPr lang="ru-RU" sz="2000" i="1" dirty="0">
                    <a:latin typeface="Times New Roman" pitchFamily="18" charset="0"/>
                    <a:cs typeface="Times New Roman" pitchFamily="18" charset="0"/>
                  </a:rPr>
                  <a:t>А</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В</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ru-RU" sz="2000" b="1"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5963" y="3861048"/>
                <a:ext cx="6560515" cy="2893100"/>
              </a:xfrm>
              <a:prstGeom prst="rect">
                <a:avLst/>
              </a:prstGeom>
              <a:blipFill>
                <a:blip r:embed="rId2"/>
                <a:stretch>
                  <a:fillRect l="-1022" t="-211" r="-929" b="-2737"/>
                </a:stretch>
              </a:blipFill>
            </p:spPr>
            <p:txBody>
              <a:bodyPr/>
              <a:lstStyle/>
              <a:p>
                <a:r>
                  <a:rPr lang="ru-RU">
                    <a:noFill/>
                  </a:rPr>
                  <a:t> </a:t>
                </a:r>
              </a:p>
            </p:txBody>
          </p:sp>
        </mc:Fallback>
      </mc:AlternateContent>
      <p:pic>
        <p:nvPicPr>
          <p:cNvPr id="8" name="Рисунок 7"/>
          <p:cNvPicPr/>
          <p:nvPr/>
        </p:nvPicPr>
        <p:blipFill>
          <a:blip r:embed="rId3" cstate="print"/>
          <a:stretch>
            <a:fillRect/>
          </a:stretch>
        </p:blipFill>
        <p:spPr>
          <a:xfrm>
            <a:off x="6923521" y="2564904"/>
            <a:ext cx="2220479" cy="2841258"/>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80262" y="2318326"/>
                <a:ext cx="6516216" cy="1661993"/>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000" b="1" dirty="0">
                    <a:latin typeface="Times New Roman" pitchFamily="18" charset="0"/>
                    <a:cs typeface="Times New Roman" pitchFamily="18" charset="0"/>
                  </a:rPr>
                  <a:t>Доказательство</a:t>
                </a:r>
                <a:r>
                  <a:rPr lang="ru-RU" sz="2000" dirty="0">
                    <a:latin typeface="Times New Roman" pitchFamily="18" charset="0"/>
                    <a:cs typeface="Times New Roman" pitchFamily="18" charset="0"/>
                  </a:rPr>
                  <a:t>. Пусть в треугольниках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AB</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AC</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14:m>
                  <m:oMath xmlns:m="http://schemas.openxmlformats.org/officeDocument/2006/math">
                    <m:r>
                      <a:rPr lang="ru-RU" sz="2000" i="1">
                        <a:latin typeface="Cambria Math"/>
                      </a:rPr>
                      <m:t>∠</m:t>
                    </m:r>
                    <m:r>
                      <a:rPr lang="ru-RU" sz="2000" i="1">
                        <a:latin typeface="Cambria Math"/>
                      </a:rPr>
                      <m:t>𝐶</m:t>
                    </m:r>
                    <m:r>
                      <a:rPr lang="ru-RU" sz="2000" i="1">
                        <a:latin typeface="Cambria Math"/>
                      </a:rPr>
                      <m:t>=∠</m:t>
                    </m:r>
                    <m:sSub>
                      <m:sSubPr>
                        <m:ctrlPr>
                          <a:rPr lang="ru-RU" sz="2000" i="1">
                            <a:latin typeface="Cambria Math" panose="02040503050406030204" pitchFamily="18" charset="0"/>
                          </a:rPr>
                        </m:ctrlPr>
                      </m:sSubPr>
                      <m:e>
                        <m:r>
                          <a:rPr lang="ru-RU" sz="2000" i="1">
                            <a:latin typeface="Cambria Math"/>
                          </a:rPr>
                          <m:t>𝐶</m:t>
                        </m:r>
                      </m:e>
                      <m:sub>
                        <m:r>
                          <a:rPr lang="ru-RU" sz="2000" i="1">
                            <a:latin typeface="Cambria Math"/>
                          </a:rPr>
                          <m:t>1</m:t>
                        </m:r>
                      </m:sub>
                    </m:sSub>
                  </m:oMath>
                </a14:m>
                <a:r>
                  <a:rPr lang="ru-RU" sz="2000" dirty="0">
                    <a:latin typeface="Times New Roman" pitchFamily="18" charset="0"/>
                    <a:cs typeface="Times New Roman" pitchFamily="18" charset="0"/>
                  </a:rPr>
                  <a:t>. Отложим треугольник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от луча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так, чтобы вершина </a:t>
                </a:r>
                <a:r>
                  <a:rPr lang="ru-RU" sz="2000" i="1" dirty="0">
                    <a:latin typeface="Times New Roman" pitchFamily="18" charset="0"/>
                    <a:cs typeface="Times New Roman" pitchFamily="18" charset="0"/>
                  </a:rPr>
                  <a:t>С</a:t>
                </a:r>
                <a:r>
                  <a:rPr lang="ru-RU" sz="2000" dirty="0">
                    <a:latin typeface="Times New Roman" pitchFamily="18" charset="0"/>
                    <a:cs typeface="Times New Roman" pitchFamily="18" charset="0"/>
                  </a:rPr>
                  <a:t> перешла в точку </a:t>
                </a:r>
                <a:r>
                  <a:rPr lang="ru-RU" sz="2000" i="1" dirty="0">
                    <a:latin typeface="Times New Roman" pitchFamily="18" charset="0"/>
                    <a:cs typeface="Times New Roman" pitchFamily="18" charset="0"/>
                  </a:rPr>
                  <a:t>С</a:t>
                </a:r>
                <a:r>
                  <a:rPr lang="ru-RU" sz="2000" i="1" baseline="-25000" dirty="0">
                    <a:latin typeface="Times New Roman" pitchFamily="18" charset="0"/>
                    <a:cs typeface="Times New Roman" pitchFamily="18" charset="0"/>
                  </a:rPr>
                  <a:t>2</a:t>
                </a:r>
                <a:r>
                  <a:rPr lang="ru-RU" sz="2000" dirty="0">
                    <a:latin typeface="Times New Roman" pitchFamily="18" charset="0"/>
                    <a:cs typeface="Times New Roman" pitchFamily="18" charset="0"/>
                  </a:rPr>
                  <a:t>, лежащую по другую сторону от точки </a:t>
                </a:r>
                <a:r>
                  <a:rPr lang="ru-RU" sz="2000" i="1" dirty="0">
                    <a:latin typeface="Times New Roman" pitchFamily="18" charset="0"/>
                    <a:cs typeface="Times New Roman" pitchFamily="18" charset="0"/>
                  </a:rPr>
                  <a:t>С</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относительно прямой </a:t>
                </a:r>
                <a:r>
                  <a:rPr lang="ru-RU" sz="2000" i="1" dirty="0">
                    <a:latin typeface="Times New Roman" pitchFamily="18" charset="0"/>
                    <a:cs typeface="Times New Roman" pitchFamily="18" charset="0"/>
                  </a:rPr>
                  <a:t>А</a:t>
                </a:r>
                <a:r>
                  <a:rPr lang="ru-RU" sz="2000" baseline="-25000" dirty="0">
                    <a:latin typeface="Times New Roman" pitchFamily="18" charset="0"/>
                    <a:cs typeface="Times New Roman" pitchFamily="18" charset="0"/>
                  </a:rPr>
                  <a:t>1</a:t>
                </a:r>
                <a:r>
                  <a:rPr lang="ru-RU" sz="2000" i="1" dirty="0">
                    <a:latin typeface="Times New Roman" pitchFamily="18" charset="0"/>
                    <a:cs typeface="Times New Roman" pitchFamily="18" charset="0"/>
                  </a:rPr>
                  <a:t>В</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(рис. 50).</a:t>
                </a:r>
              </a:p>
            </p:txBody>
          </p:sp>
        </mc:Choice>
        <mc:Fallback xmlns="">
          <p:sp>
            <p:nvSpPr>
              <p:cNvPr id="9" name="TextBox 8"/>
              <p:cNvSpPr txBox="1">
                <a:spLocks noRot="1" noChangeAspect="1" noMove="1" noResize="1" noEditPoints="1" noAdjustHandles="1" noChangeArrowheads="1" noChangeShapeType="1" noTextEdit="1"/>
              </p:cNvSpPr>
              <p:nvPr/>
            </p:nvSpPr>
            <p:spPr>
              <a:xfrm>
                <a:off x="80262" y="2318326"/>
                <a:ext cx="6516216" cy="1661993"/>
              </a:xfrm>
              <a:prstGeom prst="rect">
                <a:avLst/>
              </a:prstGeom>
              <a:blipFill>
                <a:blip r:embed="rId4"/>
                <a:stretch>
                  <a:fillRect l="-935" t="-366" r="-1029" b="-5495"/>
                </a:stretch>
              </a:blipFill>
            </p:spPr>
            <p:txBody>
              <a:bodyPr/>
              <a:lstStyle/>
              <a:p>
                <a:r>
                  <a:rPr lang="ru-RU">
                    <a:noFill/>
                  </a:rPr>
                  <a:t> </a:t>
                </a:r>
              </a:p>
            </p:txBody>
          </p:sp>
        </mc:Fallback>
      </mc:AlternateContent>
    </p:spTree>
    <p:extLst>
      <p:ext uri="{BB962C8B-B14F-4D97-AF65-F5344CB8AC3E}">
        <p14:creationId xmlns:p14="http://schemas.microsoft.com/office/powerpoint/2010/main" val="1647463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CF0144-9712-A047-F71E-D8355F0A7D39}"/>
              </a:ext>
            </a:extLst>
          </p:cNvPr>
          <p:cNvSpPr>
            <a:spLocks noGrp="1" noChangeArrowheads="1"/>
          </p:cNvSpPr>
          <p:nvPr>
            <p:ph type="title"/>
          </p:nvPr>
        </p:nvSpPr>
        <p:spPr>
          <a:xfrm>
            <a:off x="0" y="291090"/>
            <a:ext cx="9143999" cy="932688"/>
          </a:xfrm>
        </p:spPr>
        <p:txBody>
          <a:bodyPr vert="horz" lIns="91440" tIns="45720" rIns="91440" bIns="45720" rtlCol="0" anchor="b">
            <a:normAutofit/>
          </a:bodyPr>
          <a:lstStyle/>
          <a:p>
            <a:pPr>
              <a:lnSpc>
                <a:spcPct val="90000"/>
              </a:lnSpc>
            </a:pPr>
            <a:r>
              <a:rPr lang="en-US" altLang="ru-RU" sz="2800" kern="1200" dirty="0" err="1">
                <a:solidFill>
                  <a:srgbClr val="FF0000"/>
                </a:solidFill>
                <a:latin typeface="+mj-lt"/>
                <a:ea typeface="+mj-ea"/>
                <a:cs typeface="+mj-cs"/>
              </a:rPr>
              <a:t>Определение</a:t>
            </a:r>
            <a:r>
              <a:rPr lang="en-US" altLang="ru-RU" sz="2800" kern="1200" dirty="0">
                <a:solidFill>
                  <a:srgbClr val="FF0000"/>
                </a:solidFill>
                <a:latin typeface="+mj-lt"/>
                <a:ea typeface="+mj-ea"/>
                <a:cs typeface="+mj-cs"/>
              </a:rPr>
              <a:t> </a:t>
            </a:r>
            <a:r>
              <a:rPr lang="en-US" altLang="ru-RU" sz="2800" kern="1200" dirty="0" err="1">
                <a:solidFill>
                  <a:srgbClr val="FF0000"/>
                </a:solidFill>
                <a:latin typeface="+mj-lt"/>
                <a:ea typeface="+mj-ea"/>
                <a:cs typeface="+mj-cs"/>
              </a:rPr>
              <a:t>треугольника</a:t>
            </a:r>
            <a:r>
              <a:rPr lang="en-US" altLang="ru-RU" sz="2800" kern="1200" dirty="0">
                <a:solidFill>
                  <a:srgbClr val="FF0000"/>
                </a:solidFill>
                <a:latin typeface="+mj-lt"/>
                <a:ea typeface="+mj-ea"/>
                <a:cs typeface="+mj-cs"/>
              </a:rPr>
              <a:t> в </a:t>
            </a:r>
            <a:r>
              <a:rPr lang="en-US" altLang="ru-RU" sz="2800" kern="1200" dirty="0" err="1">
                <a:solidFill>
                  <a:srgbClr val="FF0000"/>
                </a:solidFill>
                <a:latin typeface="+mj-lt"/>
                <a:ea typeface="+mj-ea"/>
                <a:cs typeface="+mj-cs"/>
              </a:rPr>
              <a:t>учебнике</a:t>
            </a:r>
            <a:r>
              <a:rPr lang="en-US" altLang="ru-RU" sz="2800" kern="1200" dirty="0">
                <a:solidFill>
                  <a:srgbClr val="FF0000"/>
                </a:solidFill>
                <a:latin typeface="+mj-lt"/>
                <a:ea typeface="+mj-ea"/>
                <a:cs typeface="+mj-cs"/>
              </a:rPr>
              <a:t> Л.С. </a:t>
            </a:r>
            <a:r>
              <a:rPr lang="en-US" altLang="ru-RU" sz="2800" kern="1200" dirty="0" err="1">
                <a:solidFill>
                  <a:srgbClr val="FF0000"/>
                </a:solidFill>
                <a:latin typeface="+mj-lt"/>
                <a:ea typeface="+mj-ea"/>
                <a:cs typeface="+mj-cs"/>
              </a:rPr>
              <a:t>Атанасяна</a:t>
            </a:r>
            <a:r>
              <a:rPr lang="en-US" altLang="ru-RU" sz="2800" kern="1200" dirty="0">
                <a:solidFill>
                  <a:srgbClr val="FF0000"/>
                </a:solidFill>
                <a:latin typeface="+mj-lt"/>
                <a:ea typeface="+mj-ea"/>
                <a:cs typeface="+mj-cs"/>
              </a:rPr>
              <a:t> и </a:t>
            </a:r>
            <a:r>
              <a:rPr lang="en-US" altLang="ru-RU" sz="2800" kern="1200" dirty="0" err="1">
                <a:solidFill>
                  <a:srgbClr val="FF0000"/>
                </a:solidFill>
                <a:latin typeface="+mj-lt"/>
                <a:ea typeface="+mj-ea"/>
                <a:cs typeface="+mj-cs"/>
              </a:rPr>
              <a:t>др</a:t>
            </a:r>
            <a:r>
              <a:rPr lang="en-US" altLang="ru-RU" sz="2800" kern="1200" dirty="0">
                <a:solidFill>
                  <a:srgbClr val="FF0000"/>
                </a:solidFill>
                <a:latin typeface="+mj-lt"/>
                <a:ea typeface="+mj-ea"/>
                <a:cs typeface="+mj-cs"/>
              </a:rPr>
              <a:t>.</a:t>
            </a:r>
          </a:p>
        </p:txBody>
      </p:sp>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id="{7CD552C8-7331-FA8F-2EC4-66359B9D3264}"/>
              </a:ext>
            </a:extLst>
          </p:cNvPr>
          <p:cNvPicPr>
            <a:picLocks noChangeAspect="1"/>
          </p:cNvPicPr>
          <p:nvPr/>
        </p:nvPicPr>
        <p:blipFill>
          <a:blip r:embed="rId3"/>
          <a:stretch>
            <a:fillRect/>
          </a:stretch>
        </p:blipFill>
        <p:spPr>
          <a:xfrm>
            <a:off x="132854" y="1412776"/>
            <a:ext cx="8878292" cy="3640099"/>
          </a:xfrm>
          <a:prstGeom prst="rect">
            <a:avLst/>
          </a:prstGeom>
        </p:spPr>
      </p:pic>
    </p:spTree>
    <p:extLst>
      <p:ext uri="{BB962C8B-B14F-4D97-AF65-F5344CB8AC3E}">
        <p14:creationId xmlns:p14="http://schemas.microsoft.com/office/powerpoint/2010/main" val="13309222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0" y="1207678"/>
                <a:ext cx="9144000" cy="1200329"/>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400" dirty="0" err="1">
                    <a:latin typeface="Times New Roman" pitchFamily="18" charset="0"/>
                    <a:cs typeface="Times New Roman" pitchFamily="18" charset="0"/>
                  </a:rPr>
                  <a:t>Контрпример</a:t>
                </a:r>
                <a:r>
                  <a:rPr lang="ru-RU" sz="2400" dirty="0">
                    <a:latin typeface="Times New Roman" pitchFamily="18" charset="0"/>
                    <a:cs typeface="Times New Roman" pitchFamily="18" charset="0"/>
                  </a:rPr>
                  <a:t> приведён на рисунке</a:t>
                </a:r>
                <a:r>
                  <a:rPr lang="ru-RU" sz="2400" b="1" dirty="0">
                    <a:latin typeface="Times New Roman" pitchFamily="18" charset="0"/>
                    <a:cs typeface="Times New Roman" pitchFamily="18" charset="0"/>
                  </a:rPr>
                  <a:t>. </a:t>
                </a:r>
                <a:r>
                  <a:rPr lang="ru-RU" sz="2400" dirty="0">
                    <a:latin typeface="Times New Roman" pitchFamily="18" charset="0"/>
                    <a:cs typeface="Times New Roman" pitchFamily="18" charset="0"/>
                  </a:rPr>
                  <a:t>В треугольниках </a:t>
                </a:r>
                <a:r>
                  <a:rPr lang="en-US" sz="2400" i="1" dirty="0">
                    <a:latin typeface="Times New Roman" pitchFamily="18" charset="0"/>
                    <a:cs typeface="Times New Roman" pitchFamily="18" charset="0"/>
                  </a:rPr>
                  <a:t>ACD </a:t>
                </a:r>
                <a:r>
                  <a:rPr lang="ru-RU" sz="2400" dirty="0">
                    <a:latin typeface="Times New Roman" pitchFamily="18" charset="0"/>
                    <a:cs typeface="Times New Roman" pitchFamily="18" charset="0"/>
                  </a:rPr>
                  <a:t>и </a:t>
                </a:r>
                <a:r>
                  <a:rPr lang="en-US" sz="2400" i="1" dirty="0">
                    <a:latin typeface="Times New Roman" pitchFamily="18" charset="0"/>
                    <a:cs typeface="Times New Roman" pitchFamily="18" charset="0"/>
                  </a:rPr>
                  <a:t>BCD AC = BC, CD </a:t>
                </a:r>
                <a:r>
                  <a:rPr lang="ru-RU" sz="2400" dirty="0">
                    <a:latin typeface="Times New Roman" pitchFamily="18" charset="0"/>
                    <a:cs typeface="Times New Roman" pitchFamily="18" charset="0"/>
                  </a:rPr>
                  <a:t>– общая сторона, </a:t>
                </a:r>
                <a14:m>
                  <m:oMath xmlns:m="http://schemas.openxmlformats.org/officeDocument/2006/math">
                    <m:r>
                      <a:rPr lang="ru-RU" sz="2400" i="1" smtClean="0">
                        <a:latin typeface="Cambria Math"/>
                        <a:ea typeface="Cambria Math"/>
                        <a:cs typeface="Times New Roman" pitchFamily="18" charset="0"/>
                      </a:rPr>
                      <m:t>∠</m:t>
                    </m:r>
                    <m:r>
                      <a:rPr lang="en-US" sz="2400" b="0" i="1" smtClean="0">
                        <a:latin typeface="Cambria Math"/>
                        <a:ea typeface="Cambria Math"/>
                        <a:cs typeface="Times New Roman" pitchFamily="18" charset="0"/>
                      </a:rPr>
                      <m:t>𝐴</m:t>
                    </m:r>
                    <m:r>
                      <a:rPr lang="en-US" sz="2400" b="0" i="1" smtClean="0">
                        <a:latin typeface="Cambria Math"/>
                        <a:ea typeface="Cambria Math"/>
                        <a:cs typeface="Times New Roman" pitchFamily="18" charset="0"/>
                      </a:rPr>
                      <m:t>=∠</m:t>
                    </m:r>
                    <m:r>
                      <a:rPr lang="en-US" sz="2400" b="0" i="1" smtClean="0">
                        <a:latin typeface="Cambria Math"/>
                        <a:ea typeface="Cambria Math"/>
                        <a:cs typeface="Times New Roman" pitchFamily="18" charset="0"/>
                      </a:rPr>
                      <m:t>𝐵</m:t>
                    </m:r>
                  </m:oMath>
                </a14:m>
                <a:r>
                  <a:rPr lang="ru-RU" sz="2400" dirty="0">
                    <a:latin typeface="Times New Roman" pitchFamily="18" charset="0"/>
                    <a:cs typeface="Times New Roman" pitchFamily="18" charset="0"/>
                  </a:rPr>
                  <a:t>, однако треугольники не равны.</a:t>
                </a:r>
              </a:p>
            </p:txBody>
          </p:sp>
        </mc:Choice>
        <mc:Fallback xmlns="">
          <p:sp>
            <p:nvSpPr>
              <p:cNvPr id="6" name="TextBox 5"/>
              <p:cNvSpPr txBox="1">
                <a:spLocks noRot="1" noChangeAspect="1" noMove="1" noResize="1" noEditPoints="1" noAdjustHandles="1" noChangeArrowheads="1" noChangeShapeType="1" noTextEdit="1"/>
              </p:cNvSpPr>
              <p:nvPr/>
            </p:nvSpPr>
            <p:spPr>
              <a:xfrm>
                <a:off x="0" y="1207678"/>
                <a:ext cx="9144000" cy="1200329"/>
              </a:xfrm>
              <a:prstGeom prst="rect">
                <a:avLst/>
              </a:prstGeom>
              <a:blipFill rotWithShape="1">
                <a:blip r:embed="rId2" cstate="print"/>
                <a:stretch>
                  <a:fillRect l="-1000" t="-4061" r="-1000" b="-10660"/>
                </a:stretch>
              </a:blipFill>
            </p:spPr>
            <p:txBody>
              <a:bodyPr/>
              <a:lstStyle/>
              <a:p>
                <a:r>
                  <a:rPr lang="ru-RU">
                    <a:noFill/>
                  </a:rPr>
                  <a:t> </a:t>
                </a:r>
              </a:p>
            </p:txBody>
          </p:sp>
        </mc:Fallback>
      </mc:AlternateContent>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4650" y="2506662"/>
            <a:ext cx="3850374" cy="214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3456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902" y="206061"/>
            <a:ext cx="8820000" cy="1046440"/>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000" b="1" dirty="0">
                <a:latin typeface="Times New Roman" pitchFamily="18" charset="0"/>
                <a:cs typeface="Times New Roman" pitchFamily="18" charset="0"/>
              </a:rPr>
              <a:t>Утверждение 2.</a:t>
            </a:r>
            <a:r>
              <a:rPr lang="ru-RU" sz="2000" dirty="0">
                <a:latin typeface="Times New Roman" pitchFamily="18" charset="0"/>
                <a:cs typeface="Times New Roman" pitchFamily="18" charset="0"/>
              </a:rPr>
              <a:t> Если две стороны и высота, проведённая к одной из них, одного треугольника соответственно равны двум сторонам и высоте другого треугольника, то такие треугольники равны.</a:t>
            </a:r>
          </a:p>
        </p:txBody>
      </p:sp>
      <p:sp>
        <p:nvSpPr>
          <p:cNvPr id="9" name="TextBox 8"/>
          <p:cNvSpPr txBox="1"/>
          <p:nvPr/>
        </p:nvSpPr>
        <p:spPr>
          <a:xfrm>
            <a:off x="148902" y="1412776"/>
            <a:ext cx="8820000" cy="1661993"/>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000" b="1" dirty="0">
                <a:latin typeface="Times New Roman" pitchFamily="18" charset="0"/>
                <a:cs typeface="Times New Roman" pitchFamily="18" charset="0"/>
              </a:rPr>
              <a:t>Доказательство</a:t>
            </a:r>
            <a:r>
              <a:rPr lang="ru-RU" sz="2000" dirty="0">
                <a:latin typeface="Times New Roman" pitchFamily="18" charset="0"/>
                <a:cs typeface="Times New Roman" pitchFamily="18" charset="0"/>
              </a:rPr>
              <a:t>. Пусть в треугольниках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AB</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BC</a:t>
            </a:r>
            <a:r>
              <a:rPr lang="ru-RU" sz="2000" i="1" dirty="0">
                <a:latin typeface="Times New Roman" pitchFamily="18" charset="0"/>
                <a:cs typeface="Times New Roman" pitchFamily="18" charset="0"/>
              </a:rPr>
              <a:t> =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высота </a:t>
            </a:r>
            <a:r>
              <a:rPr lang="en-US" sz="2000" i="1" dirty="0">
                <a:latin typeface="Times New Roman" pitchFamily="18" charset="0"/>
                <a:cs typeface="Times New Roman" pitchFamily="18" charset="0"/>
              </a:rPr>
              <a:t>CH </a:t>
            </a:r>
            <a:r>
              <a:rPr lang="ru-RU" sz="2000" dirty="0">
                <a:latin typeface="Times New Roman" pitchFamily="18" charset="0"/>
                <a:cs typeface="Times New Roman" pitchFamily="18" charset="0"/>
              </a:rPr>
              <a:t>равна высоте </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H</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(рис. 51). Прямоугольные треугольники </a:t>
            </a:r>
            <a:r>
              <a:rPr lang="en-US" sz="2000" i="1" dirty="0">
                <a:latin typeface="Times New Roman" pitchFamily="18" charset="0"/>
                <a:cs typeface="Times New Roman" pitchFamily="18" charset="0"/>
              </a:rPr>
              <a:t>BCH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H</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равны по гипотенузе и катету. Следовательно, угол </a:t>
            </a:r>
            <a:r>
              <a:rPr lang="en-US" sz="2000" i="1" dirty="0">
                <a:latin typeface="Times New Roman" pitchFamily="18" charset="0"/>
                <a:cs typeface="Times New Roman" pitchFamily="18" charset="0"/>
              </a:rPr>
              <a:t>CBH </a:t>
            </a:r>
            <a:r>
              <a:rPr lang="ru-RU" sz="2000" dirty="0">
                <a:latin typeface="Times New Roman" pitchFamily="18" charset="0"/>
                <a:cs typeface="Times New Roman" pitchFamily="18" charset="0"/>
              </a:rPr>
              <a:t>равен углу </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H</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Значит, треугольники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B</a:t>
            </a:r>
            <a:r>
              <a:rPr lang="ru-RU" sz="2000" baseline="-25000" dirty="0">
                <a:latin typeface="Times New Roman" pitchFamily="18" charset="0"/>
                <a:cs typeface="Times New Roman" pitchFamily="18" charset="0"/>
              </a:rPr>
              <a:t>1</a:t>
            </a:r>
            <a:r>
              <a:rPr lang="en-US" sz="2000" i="1" dirty="0">
                <a:latin typeface="Times New Roman" pitchFamily="18" charset="0"/>
                <a:cs typeface="Times New Roman" pitchFamily="18" charset="0"/>
              </a:rPr>
              <a:t>C</a:t>
            </a:r>
            <a:r>
              <a:rPr lang="ru-RU" sz="2000" baseline="-25000" dirty="0">
                <a:latin typeface="Times New Roman" pitchFamily="18" charset="0"/>
                <a:cs typeface="Times New Roman" pitchFamily="18" charset="0"/>
              </a:rPr>
              <a:t>1</a:t>
            </a:r>
            <a:r>
              <a:rPr lang="ru-RU" sz="2000" dirty="0">
                <a:latin typeface="Times New Roman" pitchFamily="18" charset="0"/>
                <a:cs typeface="Times New Roman" pitchFamily="18" charset="0"/>
              </a:rPr>
              <a:t> равны по двум сторонам и углу между ними.</a:t>
            </a:r>
          </a:p>
        </p:txBody>
      </p:sp>
      <p:pic>
        <p:nvPicPr>
          <p:cNvPr id="10" name="Рисунок 9"/>
          <p:cNvPicPr/>
          <p:nvPr/>
        </p:nvPicPr>
        <p:blipFill>
          <a:blip r:embed="rId2" cstate="print"/>
          <a:stretch>
            <a:fillRect/>
          </a:stretch>
        </p:blipFill>
        <p:spPr>
          <a:xfrm>
            <a:off x="2123728" y="3789040"/>
            <a:ext cx="5341319" cy="2592288"/>
          </a:xfrm>
          <a:prstGeom prst="rect">
            <a:avLst/>
          </a:prstGeom>
        </p:spPr>
      </p:pic>
    </p:spTree>
    <p:extLst>
      <p:ext uri="{BB962C8B-B14F-4D97-AF65-F5344CB8AC3E}">
        <p14:creationId xmlns:p14="http://schemas.microsoft.com/office/powerpoint/2010/main" val="16115265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2000" y="911755"/>
            <a:ext cx="8820000" cy="830997"/>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400" dirty="0">
                <a:latin typeface="Times New Roman" pitchFamily="18" charset="0"/>
                <a:cs typeface="Times New Roman" pitchFamily="18" charset="0"/>
              </a:rPr>
              <a:t>Контрпример приведён на рисунке</a:t>
            </a:r>
            <a:r>
              <a:rPr lang="ru-RU" sz="2400" b="1" dirty="0">
                <a:latin typeface="Times New Roman" pitchFamily="18" charset="0"/>
                <a:cs typeface="Times New Roman" pitchFamily="18" charset="0"/>
              </a:rPr>
              <a:t>. </a:t>
            </a:r>
            <a:r>
              <a:rPr lang="ru-RU" sz="2400" dirty="0">
                <a:latin typeface="Times New Roman" pitchFamily="18" charset="0"/>
                <a:cs typeface="Times New Roman" pitchFamily="18" charset="0"/>
              </a:rPr>
              <a:t>В треугольниках </a:t>
            </a:r>
            <a:r>
              <a:rPr lang="en-US" sz="2400" i="1" dirty="0">
                <a:latin typeface="Times New Roman" pitchFamily="18" charset="0"/>
                <a:cs typeface="Times New Roman" pitchFamily="18" charset="0"/>
              </a:rPr>
              <a:t>ABC </a:t>
            </a:r>
            <a:r>
              <a:rPr lang="ru-RU" sz="2400" dirty="0">
                <a:latin typeface="Times New Roman" pitchFamily="18" charset="0"/>
                <a:cs typeface="Times New Roman" pitchFamily="18" charset="0"/>
              </a:rPr>
              <a:t>и </a:t>
            </a:r>
            <a:r>
              <a:rPr lang="en-US" sz="2400" i="1" dirty="0">
                <a:latin typeface="Times New Roman" pitchFamily="18" charset="0"/>
                <a:cs typeface="Times New Roman" pitchFamily="18" charset="0"/>
              </a:rPr>
              <a:t>ABC</a:t>
            </a:r>
            <a:r>
              <a:rPr lang="en-US" sz="2400" baseline="-25000" dirty="0">
                <a:latin typeface="Times New Roman" pitchFamily="18" charset="0"/>
                <a:cs typeface="Times New Roman" pitchFamily="18" charset="0"/>
              </a:rPr>
              <a:t>1</a:t>
            </a:r>
            <a:r>
              <a:rPr lang="en-US" sz="2400" i="1" dirty="0">
                <a:latin typeface="Times New Roman" pitchFamily="18" charset="0"/>
                <a:cs typeface="Times New Roman" pitchFamily="18" charset="0"/>
              </a:rPr>
              <a:t> BC = BC</a:t>
            </a:r>
            <a:r>
              <a:rPr lang="en-US" sz="2400" baseline="-25000" dirty="0">
                <a:latin typeface="Times New Roman" pitchFamily="18" charset="0"/>
                <a:cs typeface="Times New Roman" pitchFamily="18" charset="0"/>
              </a:rPr>
              <a:t>1</a:t>
            </a:r>
            <a:r>
              <a:rPr lang="en-US" sz="2400" i="1" dirty="0">
                <a:latin typeface="Times New Roman" pitchFamily="18" charset="0"/>
                <a:cs typeface="Times New Roman" pitchFamily="18" charset="0"/>
              </a:rPr>
              <a:t>, CH = C</a:t>
            </a:r>
            <a:r>
              <a:rPr lang="en-US" sz="2400" baseline="-25000" dirty="0">
                <a:latin typeface="Times New Roman" pitchFamily="18" charset="0"/>
                <a:cs typeface="Times New Roman" pitchFamily="18" charset="0"/>
              </a:rPr>
              <a:t>1</a:t>
            </a:r>
            <a:r>
              <a:rPr lang="en-US" sz="2400" i="1" dirty="0">
                <a:latin typeface="Times New Roman" pitchFamily="18" charset="0"/>
                <a:cs typeface="Times New Roman" pitchFamily="18" charset="0"/>
              </a:rPr>
              <a:t>H</a:t>
            </a:r>
            <a:r>
              <a:rPr lang="en-US" sz="2400" baseline="-25000" dirty="0">
                <a:latin typeface="Times New Roman" pitchFamily="18" charset="0"/>
                <a:cs typeface="Times New Roman" pitchFamily="18" charset="0"/>
              </a:rPr>
              <a:t>1</a:t>
            </a:r>
            <a:r>
              <a:rPr lang="ru-RU" sz="2400" dirty="0">
                <a:latin typeface="Times New Roman" pitchFamily="18" charset="0"/>
                <a:cs typeface="Times New Roman" pitchFamily="18" charset="0"/>
              </a:rPr>
              <a:t>, однако треугольники не равны.</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0332" y="2132856"/>
            <a:ext cx="4043337" cy="321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6041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2000" y="2032"/>
            <a:ext cx="8820000" cy="738664"/>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000" b="1" dirty="0">
                <a:latin typeface="Times New Roman" pitchFamily="18" charset="0"/>
                <a:cs typeface="Times New Roman" pitchFamily="18" charset="0"/>
              </a:rPr>
              <a:t>Утверждение 3.</a:t>
            </a:r>
            <a:r>
              <a:rPr lang="ru-RU" sz="2000" dirty="0">
                <a:latin typeface="Times New Roman" pitchFamily="18" charset="0"/>
                <a:cs typeface="Times New Roman" pitchFamily="18" charset="0"/>
              </a:rPr>
              <a:t> Гипотенуза прямоугольного треугольника равна его катету.</a:t>
            </a:r>
          </a:p>
        </p:txBody>
      </p:sp>
      <p:sp>
        <p:nvSpPr>
          <p:cNvPr id="9" name="TextBox 8"/>
          <p:cNvSpPr txBox="1"/>
          <p:nvPr/>
        </p:nvSpPr>
        <p:spPr>
          <a:xfrm>
            <a:off x="0" y="740696"/>
            <a:ext cx="9144000" cy="3816429"/>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000" b="1" dirty="0">
                <a:latin typeface="Times New Roman" pitchFamily="18" charset="0"/>
                <a:cs typeface="Times New Roman" pitchFamily="18" charset="0"/>
              </a:rPr>
              <a:t>Доказательство.</a:t>
            </a:r>
            <a:r>
              <a:rPr lang="ru-RU" sz="2000" dirty="0">
                <a:latin typeface="Times New Roman" pitchFamily="18" charset="0"/>
                <a:cs typeface="Times New Roman" pitchFamily="18" charset="0"/>
              </a:rPr>
              <a:t> Пусть </a:t>
            </a:r>
            <a:r>
              <a:rPr lang="en-US" sz="2000" i="1" dirty="0">
                <a:latin typeface="Times New Roman" pitchFamily="18" charset="0"/>
                <a:cs typeface="Times New Roman" pitchFamily="18" charset="0"/>
              </a:rPr>
              <a:t>ABC </a:t>
            </a:r>
            <a:r>
              <a:rPr lang="ru-RU" sz="2000" dirty="0">
                <a:latin typeface="Times New Roman" pitchFamily="18" charset="0"/>
                <a:cs typeface="Times New Roman" pitchFamily="18" charset="0"/>
              </a:rPr>
              <a:t>– прямоугольный треугольник (угол </a:t>
            </a:r>
            <a:r>
              <a:rPr lang="en-US" sz="2000" i="1" dirty="0">
                <a:latin typeface="Times New Roman" pitchFamily="18" charset="0"/>
                <a:cs typeface="Times New Roman" pitchFamily="18" charset="0"/>
              </a:rPr>
              <a:t>C </a:t>
            </a:r>
            <a:r>
              <a:rPr lang="ru-RU" sz="2000" dirty="0">
                <a:latin typeface="Times New Roman" pitchFamily="18" charset="0"/>
                <a:cs typeface="Times New Roman" pitchFamily="18" charset="0"/>
              </a:rPr>
              <a:t>– прямой) (рис. 62). Докажем, что гипотенуза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равна катету </a:t>
            </a:r>
            <a:r>
              <a:rPr lang="en-US" sz="2000" i="1" dirty="0">
                <a:latin typeface="Times New Roman" pitchFamily="18" charset="0"/>
                <a:cs typeface="Times New Roman" pitchFamily="18" charset="0"/>
              </a:rPr>
              <a:t>AC</a:t>
            </a:r>
            <a:r>
              <a:rPr lang="ru-RU" sz="2000" dirty="0">
                <a:latin typeface="Times New Roman" pitchFamily="18" charset="0"/>
                <a:cs typeface="Times New Roman" pitchFamily="18" charset="0"/>
              </a:rPr>
              <a:t>.</a:t>
            </a:r>
            <a:r>
              <a:rPr lang="ru-RU" sz="2000" i="1" dirty="0">
                <a:latin typeface="Times New Roman" pitchFamily="18" charset="0"/>
                <a:cs typeface="Times New Roman" pitchFamily="18" charset="0"/>
              </a:rPr>
              <a:t> </a:t>
            </a:r>
            <a:r>
              <a:rPr lang="ru-RU" sz="2000" dirty="0">
                <a:latin typeface="Times New Roman" pitchFamily="18" charset="0"/>
                <a:cs typeface="Times New Roman" pitchFamily="18" charset="0"/>
              </a:rPr>
              <a:t>Проведём биссектрису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и серединный перпендикуляр к стороне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Обозначим через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их точку пересечения. Соединим отрезками точку </a:t>
            </a:r>
            <a:r>
              <a:rPr lang="en-US" sz="2000" i="1" dirty="0">
                <a:latin typeface="Times New Roman" pitchFamily="18" charset="0"/>
                <a:cs typeface="Times New Roman" pitchFamily="18" charset="0"/>
              </a:rPr>
              <a:t>E</a:t>
            </a:r>
            <a:r>
              <a:rPr lang="ru-RU" sz="2000" dirty="0">
                <a:latin typeface="Times New Roman" pitchFamily="18" charset="0"/>
                <a:cs typeface="Times New Roman" pitchFamily="18" charset="0"/>
              </a:rPr>
              <a:t> с вершинами </a:t>
            </a:r>
            <a:r>
              <a:rPr lang="en-US" sz="2000" i="1" dirty="0">
                <a:latin typeface="Times New Roman" pitchFamily="18" charset="0"/>
                <a:cs typeface="Times New Roman" pitchFamily="18" charset="0"/>
              </a:rPr>
              <a:t>B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a:t>
            </a:r>
            <a:r>
              <a:rPr lang="ru-RU" sz="2000" dirty="0">
                <a:latin typeface="Times New Roman" pitchFamily="18" charset="0"/>
                <a:cs typeface="Times New Roman" pitchFamily="18" charset="0"/>
              </a:rPr>
              <a:t>. Из точки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опустим перпендикуляры </a:t>
            </a:r>
            <a:r>
              <a:rPr lang="en-US" sz="2000" i="1" dirty="0">
                <a:latin typeface="Times New Roman" pitchFamily="18" charset="0"/>
                <a:cs typeface="Times New Roman" pitchFamily="18" charset="0"/>
              </a:rPr>
              <a:t>EF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EG </a:t>
            </a:r>
            <a:r>
              <a:rPr lang="ru-RU" sz="2000" dirty="0">
                <a:latin typeface="Times New Roman" pitchFamily="18" charset="0"/>
                <a:cs typeface="Times New Roman" pitchFamily="18" charset="0"/>
              </a:rPr>
              <a:t>соответственно на стороны </a:t>
            </a:r>
            <a:r>
              <a:rPr lang="en-US" sz="2000" i="1" dirty="0">
                <a:latin typeface="Times New Roman" pitchFamily="18" charset="0"/>
                <a:cs typeface="Times New Roman" pitchFamily="18" charset="0"/>
              </a:rPr>
              <a:t>AC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треугольника </a:t>
            </a:r>
            <a:r>
              <a:rPr lang="en-US" sz="2000" i="1" dirty="0">
                <a:latin typeface="Times New Roman" pitchFamily="18" charset="0"/>
                <a:cs typeface="Times New Roman" pitchFamily="18" charset="0"/>
              </a:rPr>
              <a:t>ABC</a:t>
            </a:r>
            <a:r>
              <a:rPr lang="ru-RU" sz="2000" dirty="0">
                <a:latin typeface="Times New Roman" pitchFamily="18" charset="0"/>
                <a:cs typeface="Times New Roman" pitchFamily="18" charset="0"/>
              </a:rPr>
              <a:t>. Так как точка </a:t>
            </a:r>
            <a:r>
              <a:rPr lang="en-US" sz="2000" i="1" dirty="0">
                <a:latin typeface="Times New Roman" pitchFamily="18" charset="0"/>
                <a:cs typeface="Times New Roman" pitchFamily="18" charset="0"/>
              </a:rPr>
              <a:t>E </a:t>
            </a:r>
            <a:r>
              <a:rPr lang="ru-RU" sz="2000" dirty="0">
                <a:latin typeface="Times New Roman" pitchFamily="18" charset="0"/>
                <a:cs typeface="Times New Roman" pitchFamily="18" charset="0"/>
              </a:rPr>
              <a:t>принадлежит серединному перпендикуляру к отрезку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то отрезки </a:t>
            </a:r>
            <a:r>
              <a:rPr lang="en-US" sz="2000" i="1" dirty="0">
                <a:latin typeface="Times New Roman" pitchFamily="18" charset="0"/>
                <a:cs typeface="Times New Roman" pitchFamily="18" charset="0"/>
              </a:rPr>
              <a:t>BE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CE </a:t>
            </a:r>
            <a:r>
              <a:rPr lang="ru-RU" sz="2000" dirty="0">
                <a:latin typeface="Times New Roman" pitchFamily="18" charset="0"/>
                <a:cs typeface="Times New Roman" pitchFamily="18" charset="0"/>
              </a:rPr>
              <a:t>равны. Так как точка </a:t>
            </a:r>
            <a:r>
              <a:rPr lang="ru-RU" sz="2000" i="1" dirty="0">
                <a:latin typeface="Times New Roman" pitchFamily="18" charset="0"/>
                <a:cs typeface="Times New Roman" pitchFamily="18" charset="0"/>
              </a:rPr>
              <a:t>Е </a:t>
            </a:r>
            <a:r>
              <a:rPr lang="ru-RU" sz="2000" dirty="0">
                <a:latin typeface="Times New Roman" pitchFamily="18" charset="0"/>
                <a:cs typeface="Times New Roman" pitchFamily="18" charset="0"/>
              </a:rPr>
              <a:t>принадлежит биссектрисе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то отрезки </a:t>
            </a:r>
            <a:r>
              <a:rPr lang="en-US" sz="2000" i="1" dirty="0">
                <a:latin typeface="Times New Roman" pitchFamily="18" charset="0"/>
                <a:cs typeface="Times New Roman" pitchFamily="18" charset="0"/>
              </a:rPr>
              <a:t>EF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EG </a:t>
            </a:r>
            <a:r>
              <a:rPr lang="ru-RU" sz="2000" dirty="0">
                <a:latin typeface="Times New Roman" pitchFamily="18" charset="0"/>
                <a:cs typeface="Times New Roman" pitchFamily="18" charset="0"/>
              </a:rPr>
              <a:t>равны. Прямоугольные треугольники </a:t>
            </a:r>
            <a:r>
              <a:rPr lang="en-US" sz="2000" i="1" dirty="0">
                <a:latin typeface="Times New Roman" pitchFamily="18" charset="0"/>
                <a:cs typeface="Times New Roman" pitchFamily="18" charset="0"/>
              </a:rPr>
              <a:t>BEG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CEF </a:t>
            </a:r>
            <a:r>
              <a:rPr lang="ru-RU" sz="2000" dirty="0">
                <a:latin typeface="Times New Roman" pitchFamily="18" charset="0"/>
                <a:cs typeface="Times New Roman" pitchFamily="18" charset="0"/>
              </a:rPr>
              <a:t>равны по катету и гипотенузе. Следовательно, отрезки </a:t>
            </a:r>
            <a:r>
              <a:rPr lang="en-US" sz="2000" i="1" dirty="0">
                <a:latin typeface="Times New Roman" pitchFamily="18" charset="0"/>
                <a:cs typeface="Times New Roman" pitchFamily="18" charset="0"/>
              </a:rPr>
              <a:t>BG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CF </a:t>
            </a:r>
            <a:r>
              <a:rPr lang="ru-RU" sz="2000" dirty="0">
                <a:latin typeface="Times New Roman" pitchFamily="18" charset="0"/>
                <a:cs typeface="Times New Roman" pitchFamily="18" charset="0"/>
              </a:rPr>
              <a:t>равны. Прямоугольные треугольники </a:t>
            </a:r>
            <a:r>
              <a:rPr lang="en-US" sz="2000" i="1" dirty="0">
                <a:latin typeface="Times New Roman" pitchFamily="18" charset="0"/>
                <a:cs typeface="Times New Roman" pitchFamily="18" charset="0"/>
              </a:rPr>
              <a:t>AEG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AEF </a:t>
            </a:r>
            <a:r>
              <a:rPr lang="ru-RU" sz="2000" dirty="0">
                <a:latin typeface="Times New Roman" pitchFamily="18" charset="0"/>
                <a:cs typeface="Times New Roman" pitchFamily="18" charset="0"/>
              </a:rPr>
              <a:t>равны по катету и гипотенузе. Следовательно, отрезки </a:t>
            </a:r>
            <a:r>
              <a:rPr lang="en-US" sz="2000" i="1" dirty="0">
                <a:latin typeface="Times New Roman" pitchFamily="18" charset="0"/>
                <a:cs typeface="Times New Roman" pitchFamily="18" charset="0"/>
              </a:rPr>
              <a:t>AG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AF </a:t>
            </a:r>
            <a:r>
              <a:rPr lang="ru-RU" sz="2000" dirty="0">
                <a:latin typeface="Times New Roman" pitchFamily="18" charset="0"/>
                <a:cs typeface="Times New Roman" pitchFamily="18" charset="0"/>
              </a:rPr>
              <a:t>равны. Складывая отрезки </a:t>
            </a:r>
            <a:r>
              <a:rPr lang="en-US" sz="2000" i="1" dirty="0">
                <a:latin typeface="Times New Roman" pitchFamily="18" charset="0"/>
                <a:cs typeface="Times New Roman" pitchFamily="18" charset="0"/>
              </a:rPr>
              <a:t>AG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BG</a:t>
            </a:r>
            <a:r>
              <a:rPr lang="ru-RU"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AF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CF</a:t>
            </a:r>
            <a:r>
              <a:rPr lang="ru-RU" sz="2000" dirty="0">
                <a:latin typeface="Times New Roman" pitchFamily="18" charset="0"/>
                <a:cs typeface="Times New Roman" pitchFamily="18" charset="0"/>
              </a:rPr>
              <a:t>, получаем равенство гипотенузы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и катета </a:t>
            </a:r>
            <a:r>
              <a:rPr lang="en-US" sz="2000" i="1" dirty="0">
                <a:latin typeface="Times New Roman" pitchFamily="18" charset="0"/>
                <a:cs typeface="Times New Roman" pitchFamily="18" charset="0"/>
              </a:rPr>
              <a:t>AC</a:t>
            </a:r>
            <a:r>
              <a:rPr lang="ru-RU" sz="2000" dirty="0">
                <a:latin typeface="Times New Roman" pitchFamily="18" charset="0"/>
                <a:cs typeface="Times New Roman" pitchFamily="18" charset="0"/>
              </a:rPr>
              <a:t>.    </a:t>
            </a:r>
          </a:p>
        </p:txBody>
      </p:sp>
      <p:pic>
        <p:nvPicPr>
          <p:cNvPr id="8" name="Рисунок 7"/>
          <p:cNvPicPr/>
          <p:nvPr/>
        </p:nvPicPr>
        <p:blipFill>
          <a:blip r:embed="rId2" cstate="print"/>
          <a:stretch>
            <a:fillRect/>
          </a:stretch>
        </p:blipFill>
        <p:spPr>
          <a:xfrm>
            <a:off x="2555776" y="4437112"/>
            <a:ext cx="4239197" cy="2420888"/>
          </a:xfrm>
          <a:prstGeom prst="rect">
            <a:avLst/>
          </a:prstGeom>
        </p:spPr>
      </p:pic>
    </p:spTree>
    <p:extLst>
      <p:ext uri="{BB962C8B-B14F-4D97-AF65-F5344CB8AC3E}">
        <p14:creationId xmlns:p14="http://schemas.microsoft.com/office/powerpoint/2010/main" val="369470626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8820000" cy="1969770"/>
          </a:xfrm>
          <a:prstGeom prst="rect">
            <a:avLst/>
          </a:prstGeom>
          <a:noFill/>
        </p:spPr>
        <p:txBody>
          <a:bodyPr wrap="square" rtlCol="0">
            <a:spAutoFit/>
          </a:bodyPr>
          <a:lstStyle/>
          <a:p>
            <a:pPr algn="just"/>
            <a:r>
              <a:rPr lang="ru-RU" sz="2200" dirty="0">
                <a:latin typeface="Times New Roman" pitchFamily="18" charset="0"/>
                <a:cs typeface="Times New Roman" pitchFamily="18" charset="0"/>
              </a:rPr>
              <a:t>	</a:t>
            </a:r>
            <a:r>
              <a:rPr lang="ru-RU" sz="2000" b="1" dirty="0">
                <a:latin typeface="Times New Roman" pitchFamily="18" charset="0"/>
                <a:cs typeface="Times New Roman" pitchFamily="18" charset="0"/>
              </a:rPr>
              <a:t>Решение. </a:t>
            </a:r>
            <a:r>
              <a:rPr lang="ru-RU" sz="2000" dirty="0">
                <a:latin typeface="Times New Roman" pitchFamily="18" charset="0"/>
                <a:cs typeface="Times New Roman" pitchFamily="18" charset="0"/>
              </a:rPr>
              <a:t>Неправильно выполнен рисунок. Построить правильный рисунок поможет программа </a:t>
            </a:r>
            <a:r>
              <a:rPr lang="en-US" sz="2000" dirty="0" err="1">
                <a:latin typeface="Times New Roman" pitchFamily="18" charset="0"/>
                <a:cs typeface="Times New Roman" pitchFamily="18" charset="0"/>
              </a:rPr>
              <a:t>GeoGebra</a:t>
            </a:r>
            <a:r>
              <a:rPr lang="ru-RU" sz="2000" dirty="0">
                <a:latin typeface="Times New Roman" pitchFamily="18" charset="0"/>
                <a:cs typeface="Times New Roman" pitchFamily="18" charset="0"/>
              </a:rPr>
              <a:t>. В ней можно построить прямоугольный треугольник </a:t>
            </a:r>
            <a:r>
              <a:rPr lang="en-US" sz="2000" i="1" dirty="0">
                <a:latin typeface="Times New Roman" pitchFamily="18" charset="0"/>
                <a:cs typeface="Times New Roman" pitchFamily="18" charset="0"/>
              </a:rPr>
              <a:t>ABC</a:t>
            </a:r>
            <a:r>
              <a:rPr lang="ru-RU" sz="2000" dirty="0">
                <a:latin typeface="Times New Roman" pitchFamily="18" charset="0"/>
                <a:cs typeface="Times New Roman" pitchFamily="18" charset="0"/>
              </a:rPr>
              <a:t>, провести биссектрису угла </a:t>
            </a:r>
            <a:r>
              <a:rPr lang="en-US" sz="2000" i="1" dirty="0">
                <a:latin typeface="Times New Roman" pitchFamily="18" charset="0"/>
                <a:cs typeface="Times New Roman" pitchFamily="18" charset="0"/>
              </a:rPr>
              <a:t>A</a:t>
            </a:r>
            <a:r>
              <a:rPr lang="ru-RU" sz="2000" dirty="0">
                <a:latin typeface="Times New Roman" pitchFamily="18" charset="0"/>
                <a:cs typeface="Times New Roman" pitchFamily="18" charset="0"/>
              </a:rPr>
              <a:t> и серединный перпендикуляр к отрезку </a:t>
            </a:r>
            <a:r>
              <a:rPr lang="en-US" sz="2000" i="1" dirty="0">
                <a:latin typeface="Times New Roman" pitchFamily="18" charset="0"/>
                <a:cs typeface="Times New Roman" pitchFamily="18" charset="0"/>
              </a:rPr>
              <a:t>BC</a:t>
            </a:r>
            <a:r>
              <a:rPr lang="ru-RU" sz="2000" dirty="0">
                <a:latin typeface="Times New Roman" pitchFamily="18" charset="0"/>
                <a:cs typeface="Times New Roman" pitchFamily="18" charset="0"/>
              </a:rPr>
              <a:t>, найти их точку пересечения </a:t>
            </a:r>
            <a:r>
              <a:rPr lang="en-US" sz="2000" i="1" dirty="0">
                <a:latin typeface="Times New Roman" pitchFamily="18" charset="0"/>
                <a:cs typeface="Times New Roman" pitchFamily="18" charset="0"/>
              </a:rPr>
              <a:t>E</a:t>
            </a:r>
            <a:r>
              <a:rPr lang="ru-RU" sz="2000" dirty="0">
                <a:latin typeface="Times New Roman" pitchFamily="18" charset="0"/>
                <a:cs typeface="Times New Roman" pitchFamily="18" charset="0"/>
              </a:rPr>
              <a:t>, опустить из неё перпендикуляры на прямые, содержащие стороны </a:t>
            </a:r>
            <a:r>
              <a:rPr lang="en-US" sz="2000" i="1" dirty="0">
                <a:latin typeface="Times New Roman" pitchFamily="18" charset="0"/>
                <a:cs typeface="Times New Roman" pitchFamily="18" charset="0"/>
              </a:rPr>
              <a:t>AC </a:t>
            </a:r>
            <a:r>
              <a:rPr lang="ru-RU" sz="2000" dirty="0">
                <a:latin typeface="Times New Roman" pitchFamily="18" charset="0"/>
                <a:cs typeface="Times New Roman" pitchFamily="18" charset="0"/>
              </a:rPr>
              <a:t>и </a:t>
            </a:r>
            <a:r>
              <a:rPr lang="en-US" sz="2000" i="1" dirty="0">
                <a:latin typeface="Times New Roman" pitchFamily="18" charset="0"/>
                <a:cs typeface="Times New Roman" pitchFamily="18" charset="0"/>
              </a:rPr>
              <a:t>AB </a:t>
            </a:r>
            <a:r>
              <a:rPr lang="ru-RU" sz="2000" dirty="0">
                <a:latin typeface="Times New Roman" pitchFamily="18" charset="0"/>
                <a:cs typeface="Times New Roman" pitchFamily="18" charset="0"/>
              </a:rPr>
              <a:t>(рис. 78). </a:t>
            </a:r>
          </a:p>
          <a:p>
            <a:pPr algn="just"/>
            <a:r>
              <a:rPr lang="ru-RU" sz="2000" dirty="0">
                <a:latin typeface="Times New Roman" pitchFamily="18" charset="0"/>
                <a:cs typeface="Times New Roman" pitchFamily="18" charset="0"/>
              </a:rPr>
              <a:t> </a:t>
            </a:r>
          </a:p>
        </p:txBody>
      </p:sp>
      <p:pic>
        <p:nvPicPr>
          <p:cNvPr id="7" name="Рисунок 6"/>
          <p:cNvPicPr/>
          <p:nvPr/>
        </p:nvPicPr>
        <p:blipFill>
          <a:blip r:embed="rId2" cstate="print"/>
          <a:stretch>
            <a:fillRect/>
          </a:stretch>
        </p:blipFill>
        <p:spPr>
          <a:xfrm>
            <a:off x="1331640" y="1999957"/>
            <a:ext cx="6046398" cy="3959105"/>
          </a:xfrm>
          <a:prstGeom prst="rect">
            <a:avLst/>
          </a:prstGeom>
        </p:spPr>
      </p:pic>
    </p:spTree>
    <p:extLst>
      <p:ext uri="{BB962C8B-B14F-4D97-AF65-F5344CB8AC3E}">
        <p14:creationId xmlns:p14="http://schemas.microsoft.com/office/powerpoint/2010/main" val="2731486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CF0144-9712-A047-F71E-D8355F0A7D39}"/>
              </a:ext>
            </a:extLst>
          </p:cNvPr>
          <p:cNvSpPr>
            <a:spLocks noGrp="1" noChangeArrowheads="1"/>
          </p:cNvSpPr>
          <p:nvPr>
            <p:ph type="title"/>
          </p:nvPr>
        </p:nvSpPr>
        <p:spPr>
          <a:xfrm>
            <a:off x="0" y="291090"/>
            <a:ext cx="9143999" cy="932688"/>
          </a:xfrm>
        </p:spPr>
        <p:txBody>
          <a:bodyPr vert="horz" lIns="91440" tIns="45720" rIns="91440" bIns="45720" rtlCol="0" anchor="b">
            <a:normAutofit/>
          </a:bodyPr>
          <a:lstStyle/>
          <a:p>
            <a:pPr>
              <a:lnSpc>
                <a:spcPct val="90000"/>
              </a:lnSpc>
            </a:pPr>
            <a:r>
              <a:rPr lang="en-US" altLang="ru-RU" sz="2800" kern="1200" dirty="0" err="1">
                <a:solidFill>
                  <a:srgbClr val="FF0000"/>
                </a:solidFill>
                <a:latin typeface="+mj-lt"/>
                <a:ea typeface="+mj-ea"/>
                <a:cs typeface="+mj-cs"/>
              </a:rPr>
              <a:t>Определение</a:t>
            </a:r>
            <a:r>
              <a:rPr lang="en-US" altLang="ru-RU" sz="2800" kern="1200" dirty="0">
                <a:solidFill>
                  <a:srgbClr val="FF0000"/>
                </a:solidFill>
                <a:latin typeface="+mj-lt"/>
                <a:ea typeface="+mj-ea"/>
                <a:cs typeface="+mj-cs"/>
              </a:rPr>
              <a:t> </a:t>
            </a:r>
            <a:r>
              <a:rPr lang="en-US" altLang="ru-RU" sz="2800" kern="1200" dirty="0" err="1">
                <a:solidFill>
                  <a:srgbClr val="FF0000"/>
                </a:solidFill>
                <a:latin typeface="+mj-lt"/>
                <a:ea typeface="+mj-ea"/>
                <a:cs typeface="+mj-cs"/>
              </a:rPr>
              <a:t>треугольника</a:t>
            </a:r>
            <a:r>
              <a:rPr lang="en-US" altLang="ru-RU" sz="2800" kern="1200" dirty="0">
                <a:solidFill>
                  <a:srgbClr val="FF0000"/>
                </a:solidFill>
                <a:latin typeface="+mj-lt"/>
                <a:ea typeface="+mj-ea"/>
                <a:cs typeface="+mj-cs"/>
              </a:rPr>
              <a:t> в </a:t>
            </a:r>
            <a:r>
              <a:rPr lang="en-US" altLang="ru-RU" sz="2800" kern="1200" dirty="0" err="1">
                <a:solidFill>
                  <a:srgbClr val="FF0000"/>
                </a:solidFill>
                <a:latin typeface="+mj-lt"/>
                <a:ea typeface="+mj-ea"/>
                <a:cs typeface="+mj-cs"/>
              </a:rPr>
              <a:t>учебнике</a:t>
            </a:r>
            <a:r>
              <a:rPr lang="en-US" altLang="ru-RU" sz="2800" kern="1200" dirty="0">
                <a:solidFill>
                  <a:srgbClr val="FF0000"/>
                </a:solidFill>
                <a:latin typeface="+mj-lt"/>
                <a:ea typeface="+mj-ea"/>
                <a:cs typeface="+mj-cs"/>
              </a:rPr>
              <a:t> </a:t>
            </a:r>
            <a:r>
              <a:rPr lang="ru-RU" altLang="ru-RU" sz="2800" kern="1200" dirty="0">
                <a:solidFill>
                  <a:srgbClr val="FF0000"/>
                </a:solidFill>
                <a:latin typeface="+mj-lt"/>
                <a:ea typeface="+mj-ea"/>
                <a:cs typeface="+mj-cs"/>
              </a:rPr>
              <a:t>А.В. Погорелова</a:t>
            </a:r>
            <a:r>
              <a:rPr lang="en-US" altLang="ru-RU" sz="2800" kern="1200" dirty="0">
                <a:solidFill>
                  <a:srgbClr val="FF0000"/>
                </a:solidFill>
                <a:latin typeface="+mj-lt"/>
                <a:ea typeface="+mj-ea"/>
                <a:cs typeface="+mj-cs"/>
              </a:rPr>
              <a:t>.</a:t>
            </a:r>
          </a:p>
        </p:txBody>
      </p:sp>
      <p:pic>
        <p:nvPicPr>
          <p:cNvPr id="4" name="Рисунок 3">
            <a:extLst>
              <a:ext uri="{FF2B5EF4-FFF2-40B4-BE49-F238E27FC236}">
                <a16:creationId xmlns:a16="http://schemas.microsoft.com/office/drawing/2014/main" id="{2134CE93-5FEA-5482-6CD9-54D15D9C9AD9}"/>
              </a:ext>
            </a:extLst>
          </p:cNvPr>
          <p:cNvPicPr>
            <a:picLocks noChangeAspect="1"/>
          </p:cNvPicPr>
          <p:nvPr/>
        </p:nvPicPr>
        <p:blipFill>
          <a:blip r:embed="rId3"/>
          <a:stretch>
            <a:fillRect/>
          </a:stretch>
        </p:blipFill>
        <p:spPr>
          <a:xfrm>
            <a:off x="-1" y="1844824"/>
            <a:ext cx="9143999" cy="2880320"/>
          </a:xfrm>
          <a:prstGeom prst="rect">
            <a:avLst/>
          </a:prstGeom>
        </p:spPr>
      </p:pic>
    </p:spTree>
    <p:extLst>
      <p:ext uri="{BB962C8B-B14F-4D97-AF65-F5344CB8AC3E}">
        <p14:creationId xmlns:p14="http://schemas.microsoft.com/office/powerpoint/2010/main" val="1729907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43C3B6F-62AB-FB9C-1469-06C9B6ED69E6}"/>
              </a:ext>
            </a:extLst>
          </p:cNvPr>
          <p:cNvPicPr>
            <a:picLocks noChangeAspect="1"/>
          </p:cNvPicPr>
          <p:nvPr/>
        </p:nvPicPr>
        <p:blipFill>
          <a:blip r:embed="rId3"/>
          <a:stretch>
            <a:fillRect/>
          </a:stretch>
        </p:blipFill>
        <p:spPr>
          <a:xfrm>
            <a:off x="399180" y="1494548"/>
            <a:ext cx="7758000" cy="1479352"/>
          </a:xfrm>
          <a:prstGeom prst="rect">
            <a:avLst/>
          </a:prstGeom>
        </p:spPr>
      </p:pic>
      <p:sp>
        <p:nvSpPr>
          <p:cNvPr id="5" name="Rectangle 2">
            <a:extLst>
              <a:ext uri="{FF2B5EF4-FFF2-40B4-BE49-F238E27FC236}">
                <a16:creationId xmlns:a16="http://schemas.microsoft.com/office/drawing/2014/main" id="{25CF0144-9712-A047-F71E-D8355F0A7D39}"/>
              </a:ext>
            </a:extLst>
          </p:cNvPr>
          <p:cNvSpPr>
            <a:spLocks noGrp="1" noChangeArrowheads="1"/>
          </p:cNvSpPr>
          <p:nvPr>
            <p:ph type="title"/>
          </p:nvPr>
        </p:nvSpPr>
        <p:spPr>
          <a:xfrm>
            <a:off x="0" y="191504"/>
            <a:ext cx="9144000" cy="1012384"/>
          </a:xfrm>
        </p:spPr>
        <p:txBody>
          <a:bodyPr/>
          <a:lstStyle/>
          <a:p>
            <a:r>
              <a:rPr lang="ru-RU" altLang="ru-RU" sz="2800" dirty="0">
                <a:solidFill>
                  <a:srgbClr val="FF3300"/>
                </a:solidFill>
              </a:rPr>
              <a:t>Определение равенства треугольников в учебнике Л.С. Атанасяна и др.</a:t>
            </a:r>
          </a:p>
        </p:txBody>
      </p:sp>
      <p:pic>
        <p:nvPicPr>
          <p:cNvPr id="8" name="Рисунок 7">
            <a:extLst>
              <a:ext uri="{FF2B5EF4-FFF2-40B4-BE49-F238E27FC236}">
                <a16:creationId xmlns:a16="http://schemas.microsoft.com/office/drawing/2014/main" id="{3214798B-0114-C3E6-FA42-C4FE3FF6E023}"/>
              </a:ext>
            </a:extLst>
          </p:cNvPr>
          <p:cNvPicPr>
            <a:picLocks noChangeAspect="1"/>
          </p:cNvPicPr>
          <p:nvPr/>
        </p:nvPicPr>
        <p:blipFill>
          <a:blip r:embed="rId4"/>
          <a:stretch>
            <a:fillRect/>
          </a:stretch>
        </p:blipFill>
        <p:spPr>
          <a:xfrm>
            <a:off x="3275856" y="3068960"/>
            <a:ext cx="2304256" cy="3313219"/>
          </a:xfrm>
          <a:prstGeom prst="rect">
            <a:avLst/>
          </a:prstGeom>
        </p:spPr>
      </p:pic>
    </p:spTree>
    <p:extLst>
      <p:ext uri="{BB962C8B-B14F-4D97-AF65-F5344CB8AC3E}">
        <p14:creationId xmlns:p14="http://schemas.microsoft.com/office/powerpoint/2010/main" val="130025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25CF0144-9712-A047-F71E-D8355F0A7D39}"/>
              </a:ext>
            </a:extLst>
          </p:cNvPr>
          <p:cNvSpPr>
            <a:spLocks noGrp="1" noChangeArrowheads="1"/>
          </p:cNvSpPr>
          <p:nvPr>
            <p:ph type="title"/>
          </p:nvPr>
        </p:nvSpPr>
        <p:spPr>
          <a:xfrm>
            <a:off x="0" y="191504"/>
            <a:ext cx="9144000" cy="1012384"/>
          </a:xfrm>
        </p:spPr>
        <p:txBody>
          <a:bodyPr/>
          <a:lstStyle/>
          <a:p>
            <a:r>
              <a:rPr lang="ru-RU" altLang="ru-RU" sz="2800" dirty="0">
                <a:solidFill>
                  <a:srgbClr val="FF3300"/>
                </a:solidFill>
              </a:rPr>
              <a:t>Определение равенства треугольников в учебнике А.В. Погорелова</a:t>
            </a:r>
          </a:p>
        </p:txBody>
      </p:sp>
      <p:pic>
        <p:nvPicPr>
          <p:cNvPr id="3" name="Рисунок 2">
            <a:extLst>
              <a:ext uri="{FF2B5EF4-FFF2-40B4-BE49-F238E27FC236}">
                <a16:creationId xmlns:a16="http://schemas.microsoft.com/office/drawing/2014/main" id="{B2AFB1CA-606E-67A1-E7A6-96B05AF3672B}"/>
              </a:ext>
            </a:extLst>
          </p:cNvPr>
          <p:cNvPicPr>
            <a:picLocks noChangeAspect="1"/>
          </p:cNvPicPr>
          <p:nvPr/>
        </p:nvPicPr>
        <p:blipFill>
          <a:blip r:embed="rId3"/>
          <a:stretch>
            <a:fillRect/>
          </a:stretch>
        </p:blipFill>
        <p:spPr>
          <a:xfrm>
            <a:off x="179512" y="1210248"/>
            <a:ext cx="6230219" cy="5249008"/>
          </a:xfrm>
          <a:prstGeom prst="rect">
            <a:avLst/>
          </a:prstGeom>
        </p:spPr>
      </p:pic>
      <p:pic>
        <p:nvPicPr>
          <p:cNvPr id="9" name="Рисунок 8">
            <a:extLst>
              <a:ext uri="{FF2B5EF4-FFF2-40B4-BE49-F238E27FC236}">
                <a16:creationId xmlns:a16="http://schemas.microsoft.com/office/drawing/2014/main" id="{733201D8-9E5E-5A59-E945-1333455ECDEF}"/>
              </a:ext>
            </a:extLst>
          </p:cNvPr>
          <p:cNvPicPr>
            <a:picLocks noChangeAspect="1"/>
          </p:cNvPicPr>
          <p:nvPr/>
        </p:nvPicPr>
        <p:blipFill>
          <a:blip r:embed="rId4"/>
          <a:stretch>
            <a:fillRect/>
          </a:stretch>
        </p:blipFill>
        <p:spPr>
          <a:xfrm>
            <a:off x="6516216" y="1286459"/>
            <a:ext cx="2514951" cy="5096586"/>
          </a:xfrm>
          <a:prstGeom prst="rect">
            <a:avLst/>
          </a:prstGeom>
        </p:spPr>
      </p:pic>
    </p:spTree>
    <p:extLst>
      <p:ext uri="{BB962C8B-B14F-4D97-AF65-F5344CB8AC3E}">
        <p14:creationId xmlns:p14="http://schemas.microsoft.com/office/powerpoint/2010/main" val="3339967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43139"/>
            <a:ext cx="9144000" cy="917481"/>
          </a:xfrm>
        </p:spPr>
        <p:txBody>
          <a:bodyPr/>
          <a:lstStyle/>
          <a:p>
            <a:r>
              <a:rPr lang="ru-RU" altLang="ru-RU" sz="2800" dirty="0">
                <a:solidFill>
                  <a:srgbClr val="FF3300"/>
                </a:solidFill>
              </a:rPr>
              <a:t>Аксиома равенства треугольников в учебнике А.В. Погорелова</a:t>
            </a:r>
          </a:p>
        </p:txBody>
      </p:sp>
      <p:pic>
        <p:nvPicPr>
          <p:cNvPr id="6" name="Рисунок 5">
            <a:extLst>
              <a:ext uri="{FF2B5EF4-FFF2-40B4-BE49-F238E27FC236}">
                <a16:creationId xmlns:a16="http://schemas.microsoft.com/office/drawing/2014/main" id="{5ACA1EFF-0D3C-76DD-55E3-00C3EF521611}"/>
              </a:ext>
            </a:extLst>
          </p:cNvPr>
          <p:cNvPicPr>
            <a:picLocks noChangeAspect="1"/>
          </p:cNvPicPr>
          <p:nvPr/>
        </p:nvPicPr>
        <p:blipFill>
          <a:blip r:embed="rId3"/>
          <a:stretch>
            <a:fillRect/>
          </a:stretch>
        </p:blipFill>
        <p:spPr>
          <a:xfrm>
            <a:off x="23664" y="4577353"/>
            <a:ext cx="6287377" cy="1238423"/>
          </a:xfrm>
          <a:prstGeom prst="rect">
            <a:avLst/>
          </a:prstGeom>
        </p:spPr>
      </p:pic>
      <p:pic>
        <p:nvPicPr>
          <p:cNvPr id="8" name="Рисунок 7">
            <a:extLst>
              <a:ext uri="{FF2B5EF4-FFF2-40B4-BE49-F238E27FC236}">
                <a16:creationId xmlns:a16="http://schemas.microsoft.com/office/drawing/2014/main" id="{B9006091-51AC-CCD0-C09A-8E211B4EDB13}"/>
              </a:ext>
            </a:extLst>
          </p:cNvPr>
          <p:cNvPicPr>
            <a:picLocks noChangeAspect="1"/>
          </p:cNvPicPr>
          <p:nvPr/>
        </p:nvPicPr>
        <p:blipFill>
          <a:blip r:embed="rId4"/>
          <a:stretch>
            <a:fillRect/>
          </a:stretch>
        </p:blipFill>
        <p:spPr>
          <a:xfrm>
            <a:off x="20216" y="1052736"/>
            <a:ext cx="6277851" cy="3543795"/>
          </a:xfrm>
          <a:prstGeom prst="rect">
            <a:avLst/>
          </a:prstGeom>
        </p:spPr>
      </p:pic>
      <p:pic>
        <p:nvPicPr>
          <p:cNvPr id="10" name="Рисунок 9">
            <a:extLst>
              <a:ext uri="{FF2B5EF4-FFF2-40B4-BE49-F238E27FC236}">
                <a16:creationId xmlns:a16="http://schemas.microsoft.com/office/drawing/2014/main" id="{CF964DF2-35D5-56EA-EBD4-0D1FB53F7D1B}"/>
              </a:ext>
            </a:extLst>
          </p:cNvPr>
          <p:cNvPicPr>
            <a:picLocks noChangeAspect="1"/>
          </p:cNvPicPr>
          <p:nvPr/>
        </p:nvPicPr>
        <p:blipFill>
          <a:blip r:embed="rId5"/>
          <a:stretch>
            <a:fillRect/>
          </a:stretch>
        </p:blipFill>
        <p:spPr>
          <a:xfrm>
            <a:off x="6588224" y="752101"/>
            <a:ext cx="2391109" cy="5353797"/>
          </a:xfrm>
          <a:prstGeom prst="rect">
            <a:avLst/>
          </a:prstGeom>
        </p:spPr>
      </p:pic>
    </p:spTree>
    <p:extLst>
      <p:ext uri="{BB962C8B-B14F-4D97-AF65-F5344CB8AC3E}">
        <p14:creationId xmlns:p14="http://schemas.microsoft.com/office/powerpoint/2010/main" val="17447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24516"/>
            <a:ext cx="9144000" cy="954107"/>
          </a:xfrm>
          <a:prstGeom prst="rect">
            <a:avLst/>
          </a:prstGeom>
          <a:noFill/>
        </p:spPr>
        <p:txBody>
          <a:bodyPr wrap="square" rtlCol="0">
            <a:spAutoFit/>
          </a:bodyPr>
          <a:lstStyle/>
          <a:p>
            <a:pPr algn="ctr"/>
            <a:r>
              <a:rPr lang="ru-RU" sz="2800" dirty="0">
                <a:solidFill>
                  <a:srgbClr val="FF0000"/>
                </a:solidFill>
              </a:rPr>
              <a:t>Наши новые учебники геометрии, входящие в Федеральный перечень 2023-2024 уч. г.</a:t>
            </a:r>
          </a:p>
        </p:txBody>
      </p:sp>
      <p:pic>
        <p:nvPicPr>
          <p:cNvPr id="13" name="Рисунок 12">
            <a:extLst>
              <a:ext uri="{FF2B5EF4-FFF2-40B4-BE49-F238E27FC236}">
                <a16:creationId xmlns:a16="http://schemas.microsoft.com/office/drawing/2014/main" id="{031C0151-C55F-B20A-4DF6-AB1882565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30" y="1761933"/>
            <a:ext cx="2736304" cy="3480656"/>
          </a:xfrm>
          <a:prstGeom prst="rect">
            <a:avLst/>
          </a:prstGeom>
        </p:spPr>
      </p:pic>
      <p:pic>
        <p:nvPicPr>
          <p:cNvPr id="4" name="Рисунок 3">
            <a:extLst>
              <a:ext uri="{FF2B5EF4-FFF2-40B4-BE49-F238E27FC236}">
                <a16:creationId xmlns:a16="http://schemas.microsoft.com/office/drawing/2014/main" id="{D945E6D8-5443-8FA3-B618-9FF3FDF745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8298" y="1761933"/>
            <a:ext cx="2747404" cy="3480292"/>
          </a:xfrm>
          <a:prstGeom prst="rect">
            <a:avLst/>
          </a:prstGeom>
        </p:spPr>
      </p:pic>
      <p:pic>
        <p:nvPicPr>
          <p:cNvPr id="8" name="Рисунок 7">
            <a:extLst>
              <a:ext uri="{FF2B5EF4-FFF2-40B4-BE49-F238E27FC236}">
                <a16:creationId xmlns:a16="http://schemas.microsoft.com/office/drawing/2014/main" id="{B6365ACF-0EAF-9AF3-A934-6C5FE7630A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1761933"/>
            <a:ext cx="2736305" cy="3480657"/>
          </a:xfrm>
          <a:prstGeom prst="rect">
            <a:avLst/>
          </a:prstGeom>
        </p:spPr>
      </p:pic>
    </p:spTree>
    <p:extLst>
      <p:ext uri="{BB962C8B-B14F-4D97-AF65-F5344CB8AC3E}">
        <p14:creationId xmlns:p14="http://schemas.microsoft.com/office/powerpoint/2010/main" val="17064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37" name="Group 21">
            <a:extLst>
              <a:ext uri="{FF2B5EF4-FFF2-40B4-BE49-F238E27FC236}">
                <a16:creationId xmlns:a16="http://schemas.microsoft.com/office/drawing/2014/main" id="{A26128AD-1A24-476C-9B3C-59D57BAA5FBB}"/>
              </a:ext>
            </a:extLst>
          </p:cNvPr>
          <p:cNvGrpSpPr>
            <a:grpSpLocks/>
          </p:cNvGrpSpPr>
          <p:nvPr/>
        </p:nvGrpSpPr>
        <p:grpSpPr bwMode="auto">
          <a:xfrm>
            <a:off x="152400" y="80644"/>
            <a:ext cx="8991600" cy="4733925"/>
            <a:chOff x="96" y="205"/>
            <a:chExt cx="5664" cy="2982"/>
          </a:xfrm>
        </p:grpSpPr>
        <p:sp>
          <p:nvSpPr>
            <p:cNvPr id="2059" name="Text Box 7">
              <a:extLst>
                <a:ext uri="{FF2B5EF4-FFF2-40B4-BE49-F238E27FC236}">
                  <a16:creationId xmlns:a16="http://schemas.microsoft.com/office/drawing/2014/main" id="{B18863CA-29A9-4FFC-879B-89D0FC0383F6}"/>
                </a:ext>
              </a:extLst>
            </p:cNvPr>
            <p:cNvSpPr txBox="1">
              <a:spLocks noChangeArrowheads="1"/>
            </p:cNvSpPr>
            <p:nvPr/>
          </p:nvSpPr>
          <p:spPr bwMode="auto">
            <a:xfrm>
              <a:off x="96" y="205"/>
              <a:ext cx="5664" cy="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0"/>
                </a:spcBef>
              </a:pPr>
              <a:r>
                <a:rPr lang="en-US" altLang="ru-RU" dirty="0">
                  <a:solidFill>
                    <a:srgbClr val="FF0000"/>
                  </a:solidFill>
                </a:rPr>
                <a:t>11</a:t>
              </a:r>
              <a:r>
                <a:rPr lang="ru-RU" altLang="ru-RU" dirty="0">
                  <a:solidFill>
                    <a:srgbClr val="FF0000"/>
                  </a:solidFill>
                </a:rPr>
                <a:t>.</a:t>
              </a:r>
              <a:r>
                <a:rPr lang="en-US" altLang="ru-RU" dirty="0">
                  <a:solidFill>
                    <a:srgbClr val="FF0000"/>
                  </a:solidFill>
                </a:rPr>
                <a:t> </a:t>
              </a:r>
              <a:r>
                <a:rPr lang="ru-RU" altLang="ru-RU" dirty="0">
                  <a:solidFill>
                    <a:srgbClr val="FF0000"/>
                  </a:solidFill>
                </a:rPr>
                <a:t>Равенство треугольников</a:t>
              </a:r>
            </a:p>
            <a:p>
              <a:pPr algn="just" eaLnBrk="1" hangingPunct="1">
                <a:spcBef>
                  <a:spcPts val="0"/>
                </a:spcBef>
              </a:pPr>
              <a:r>
                <a:rPr lang="ru-RU" altLang="ru-RU" dirty="0"/>
                <a:t>	</a:t>
              </a:r>
              <a:r>
                <a:rPr lang="ru-RU" altLang="ru-RU" dirty="0">
                  <a:solidFill>
                    <a:srgbClr val="FF0000"/>
                  </a:solidFill>
                </a:rPr>
                <a:t>Треугольником</a:t>
              </a:r>
              <a:r>
                <a:rPr lang="ru-RU" altLang="ru-RU" dirty="0"/>
                <a:t> называется фигура, образованная тремя точками, не принадлежащими одной прямой, и тремя отрезками, соединяющими попарно эти точки.</a:t>
              </a:r>
            </a:p>
            <a:p>
              <a:pPr algn="just" eaLnBrk="1" hangingPunct="1">
                <a:spcBef>
                  <a:spcPts val="0"/>
                </a:spcBef>
              </a:pPr>
              <a:r>
                <a:rPr lang="ru-RU" altLang="ru-RU" dirty="0"/>
                <a:t>	Два треугольника называются</a:t>
              </a:r>
              <a:r>
                <a:rPr lang="ru-RU" altLang="ru-RU" dirty="0">
                  <a:solidFill>
                    <a:schemeClr val="accent1"/>
                  </a:solidFill>
                </a:rPr>
                <a:t> </a:t>
              </a:r>
              <a:r>
                <a:rPr lang="ru-RU" altLang="ru-RU" dirty="0">
                  <a:solidFill>
                    <a:srgbClr val="FF3300"/>
                  </a:solidFill>
                </a:rPr>
                <a:t>равными</a:t>
              </a:r>
              <a:r>
                <a:rPr lang="ru-RU" altLang="ru-RU" dirty="0"/>
                <a:t>, если стороны одного соответственно равны сторонам другого и углы, заключенные между соответственно равными сторонами, равны.</a:t>
              </a:r>
              <a:endParaRPr lang="ru-RU" altLang="ru-RU" dirty="0">
                <a:cs typeface="Times New Roman" panose="02020603050405020304" pitchFamily="18" charset="0"/>
              </a:endParaRPr>
            </a:p>
          </p:txBody>
        </p:sp>
        <p:pic>
          <p:nvPicPr>
            <p:cNvPr id="2060" name="Picture 20">
              <a:extLst>
                <a:ext uri="{FF2B5EF4-FFF2-40B4-BE49-F238E27FC236}">
                  <a16:creationId xmlns:a16="http://schemas.microsoft.com/office/drawing/2014/main" id="{8A43F7CC-56BC-425A-8297-9174F6C4A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 y="2124"/>
              <a:ext cx="3325" cy="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149C52A-7A9B-4520-9A22-A3CB46DF123C}"/>
                  </a:ext>
                </a:extLst>
              </p:cNvPr>
              <p:cNvSpPr txBox="1"/>
              <p:nvPr/>
            </p:nvSpPr>
            <p:spPr>
              <a:xfrm>
                <a:off x="107504" y="4941168"/>
                <a:ext cx="8928992" cy="1569660"/>
              </a:xfrm>
              <a:prstGeom prst="rect">
                <a:avLst/>
              </a:prstGeom>
              <a:noFill/>
            </p:spPr>
            <p:txBody>
              <a:bodyPr wrap="square" rtlCol="0">
                <a:spAutoFit/>
              </a:bodyPr>
              <a:lstStyle/>
              <a:p>
                <a:pPr algn="just"/>
                <a:r>
                  <a:rPr lang="en-US" dirty="0"/>
                  <a:t>	</a:t>
                </a:r>
                <a:r>
                  <a:rPr lang="ru-RU" dirty="0"/>
                  <a:t>Равенство треугольников </a:t>
                </a:r>
                <a:r>
                  <a:rPr lang="en-US" i="1" dirty="0"/>
                  <a:t>ABC </a:t>
                </a:r>
                <a:r>
                  <a:rPr lang="ru-RU" dirty="0"/>
                  <a:t>и </a:t>
                </a:r>
                <a:r>
                  <a:rPr lang="en-US" i="1" dirty="0"/>
                  <a:t>A</a:t>
                </a:r>
                <a:r>
                  <a:rPr lang="en-US" baseline="-25000" dirty="0"/>
                  <a:t>1</a:t>
                </a:r>
                <a:r>
                  <a:rPr lang="en-US" i="1" dirty="0"/>
                  <a:t>B</a:t>
                </a:r>
                <a:r>
                  <a:rPr lang="en-US" baseline="-25000" dirty="0"/>
                  <a:t>1</a:t>
                </a:r>
                <a:r>
                  <a:rPr lang="en-US" i="1" dirty="0"/>
                  <a:t>C</a:t>
                </a:r>
                <a:r>
                  <a:rPr lang="en-US" baseline="-25000" dirty="0"/>
                  <a:t>1 </a:t>
                </a:r>
                <a:r>
                  <a:rPr lang="ru-RU" dirty="0"/>
                  <a:t>записывается в виде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𝐴𝐵𝐶</m:t>
                    </m:r>
                    <m:r>
                      <a:rPr lang="en-US"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1</m:t>
                        </m:r>
                      </m:sub>
                    </m:sSub>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1</m:t>
                        </m:r>
                      </m:sub>
                    </m:sSub>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oMath>
                </a14:m>
                <a:r>
                  <a:rPr lang="en-US" dirty="0"/>
                  <a:t> </a:t>
                </a:r>
                <a:endParaRPr lang="ru-RU" dirty="0"/>
              </a:p>
              <a:p>
                <a:pPr algn="just"/>
                <a:r>
                  <a:rPr lang="ru-RU" dirty="0"/>
                  <a:t>	Эта запись означает, что выполняются равенства: </a:t>
                </a:r>
              </a:p>
              <a:p>
                <a:pPr algn="just"/>
                <a:r>
                  <a:rPr lang="en-US" i="1" dirty="0"/>
                  <a:t>AB = A</a:t>
                </a:r>
                <a:r>
                  <a:rPr lang="en-US" baseline="-25000" dirty="0"/>
                  <a:t>1</a:t>
                </a:r>
                <a:r>
                  <a:rPr lang="en-US" i="1" dirty="0"/>
                  <a:t>B</a:t>
                </a:r>
                <a:r>
                  <a:rPr lang="en-US" baseline="-25000" dirty="0"/>
                  <a:t>1</a:t>
                </a:r>
                <a:r>
                  <a:rPr lang="en-US" dirty="0"/>
                  <a:t>, </a:t>
                </a:r>
                <a:r>
                  <a:rPr lang="en-US" i="1" dirty="0"/>
                  <a:t>AC = A</a:t>
                </a:r>
                <a:r>
                  <a:rPr lang="en-US" baseline="-25000" dirty="0"/>
                  <a:t>1</a:t>
                </a:r>
                <a:r>
                  <a:rPr lang="en-US" i="1" dirty="0"/>
                  <a:t>C</a:t>
                </a:r>
                <a:r>
                  <a:rPr lang="en-US" baseline="-25000" dirty="0"/>
                  <a:t>1</a:t>
                </a:r>
                <a:r>
                  <a:rPr lang="en-US" dirty="0"/>
                  <a:t>, </a:t>
                </a:r>
                <a:r>
                  <a:rPr lang="en-US" i="1" dirty="0"/>
                  <a:t>BC = B</a:t>
                </a:r>
                <a:r>
                  <a:rPr lang="en-US" baseline="-25000" dirty="0"/>
                  <a:t>1</a:t>
                </a:r>
                <a:r>
                  <a:rPr lang="en-US" i="1" dirty="0"/>
                  <a:t>C</a:t>
                </a:r>
                <a:r>
                  <a:rPr lang="en-US" baseline="-25000" dirty="0"/>
                  <a:t>1</a:t>
                </a:r>
                <a:r>
                  <a:rPr lang="ru-RU" dirty="0"/>
                  <a:t>; </a:t>
                </a:r>
                <a14:m>
                  <m:oMath xmlns:m="http://schemas.openxmlformats.org/officeDocument/2006/math">
                    <m:r>
                      <a:rPr lang="ru-RU"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sSub>
                      <m:sSubPr>
                        <m:ctrlPr>
                          <a:rPr lang="ru-RU"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ru-RU"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m:t>
                    </m:r>
                    <m:sSub>
                      <m:sSubPr>
                        <m:ctrlPr>
                          <a:rPr lang="ru-RU"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ru-RU"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sSub>
                      <m:sSubPr>
                        <m:ctrlPr>
                          <a:rPr lang="ru-RU"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oMath>
                </a14:m>
                <a:endParaRPr lang="ru-RU" dirty="0"/>
              </a:p>
            </p:txBody>
          </p:sp>
        </mc:Choice>
        <mc:Fallback xmlns="">
          <p:sp>
            <p:nvSpPr>
              <p:cNvPr id="2" name="TextBox 1">
                <a:extLst>
                  <a:ext uri="{FF2B5EF4-FFF2-40B4-BE49-F238E27FC236}">
                    <a16:creationId xmlns:a16="http://schemas.microsoft.com/office/drawing/2014/main" id="{A149C52A-7A9B-4520-9A22-A3CB46DF123C}"/>
                  </a:ext>
                </a:extLst>
              </p:cNvPr>
              <p:cNvSpPr txBox="1">
                <a:spLocks noRot="1" noChangeAspect="1" noMove="1" noResize="1" noEditPoints="1" noAdjustHandles="1" noChangeArrowheads="1" noChangeShapeType="1" noTextEdit="1"/>
              </p:cNvSpPr>
              <p:nvPr/>
            </p:nvSpPr>
            <p:spPr>
              <a:xfrm>
                <a:off x="107504" y="4941168"/>
                <a:ext cx="8928992" cy="1569660"/>
              </a:xfrm>
              <a:prstGeom prst="rect">
                <a:avLst/>
              </a:prstGeom>
              <a:blipFill>
                <a:blip r:embed="rId4"/>
                <a:stretch>
                  <a:fillRect l="-1093" t="-3113" r="-1093" b="-8171"/>
                </a:stretch>
              </a:blipFill>
            </p:spPr>
            <p:txBody>
              <a:bodyPr/>
              <a:lstStyle/>
              <a:p>
                <a:r>
                  <a:rPr lang="ru-RU">
                    <a:noFill/>
                  </a:rPr>
                  <a:t> </a:t>
                </a:r>
              </a:p>
            </p:txBody>
          </p:sp>
        </mc:Fallback>
      </mc:AlternateContent>
    </p:spTree>
    <p:extLst>
      <p:ext uri="{BB962C8B-B14F-4D97-AF65-F5344CB8AC3E}">
        <p14:creationId xmlns:p14="http://schemas.microsoft.com/office/powerpoint/2010/main" val="1643449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3" name="Text Box 11">
            <a:extLst>
              <a:ext uri="{FF2B5EF4-FFF2-40B4-BE49-F238E27FC236}">
                <a16:creationId xmlns:a16="http://schemas.microsoft.com/office/drawing/2014/main" id="{299ADDF9-DAE7-4475-852E-46961B7DB78F}"/>
              </a:ext>
            </a:extLst>
          </p:cNvPr>
          <p:cNvSpPr txBox="1">
            <a:spLocks noChangeArrowheads="1"/>
          </p:cNvSpPr>
          <p:nvPr/>
        </p:nvSpPr>
        <p:spPr bwMode="auto">
          <a:xfrm>
            <a:off x="0" y="9660"/>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t>	</a:t>
            </a:r>
            <a:r>
              <a:rPr lang="ru-RU" dirty="0"/>
              <a:t>Мы принимаем за аксиому следующее свойство равенства треугольников.</a:t>
            </a:r>
          </a:p>
          <a:p>
            <a:pPr algn="just"/>
            <a:r>
              <a:rPr lang="en-US" i="1" dirty="0"/>
              <a:t>	</a:t>
            </a:r>
            <a:r>
              <a:rPr lang="ru-RU" i="1" dirty="0">
                <a:solidFill>
                  <a:srgbClr val="FF0000"/>
                </a:solidFill>
              </a:rPr>
              <a:t>Каковы бы ни были треугольник и луч на плоскости</a:t>
            </a:r>
            <a:r>
              <a:rPr lang="ru-RU" dirty="0">
                <a:solidFill>
                  <a:srgbClr val="FF0000"/>
                </a:solidFill>
              </a:rPr>
              <a:t>,</a:t>
            </a:r>
            <a:r>
              <a:rPr lang="ru-RU" i="1" dirty="0">
                <a:solidFill>
                  <a:srgbClr val="FF0000"/>
                </a:solidFill>
              </a:rPr>
              <a:t> существует тре­угольник</a:t>
            </a:r>
            <a:r>
              <a:rPr lang="ru-RU" dirty="0">
                <a:solidFill>
                  <a:srgbClr val="FF0000"/>
                </a:solidFill>
              </a:rPr>
              <a:t>,</a:t>
            </a:r>
            <a:r>
              <a:rPr lang="ru-RU" i="1" dirty="0">
                <a:solidFill>
                  <a:srgbClr val="FF0000"/>
                </a:solidFill>
              </a:rPr>
              <a:t> равный данному</a:t>
            </a:r>
            <a:r>
              <a:rPr lang="ru-RU" dirty="0">
                <a:solidFill>
                  <a:srgbClr val="FF0000"/>
                </a:solidFill>
              </a:rPr>
              <a:t>,</a:t>
            </a:r>
            <a:r>
              <a:rPr lang="ru-RU" i="1" dirty="0">
                <a:solidFill>
                  <a:srgbClr val="FF0000"/>
                </a:solidFill>
              </a:rPr>
              <a:t> у которого первая вершина совпадает с верши­ной луча</a:t>
            </a:r>
            <a:r>
              <a:rPr lang="ru-RU" dirty="0">
                <a:solidFill>
                  <a:srgbClr val="FF0000"/>
                </a:solidFill>
              </a:rPr>
              <a:t>,</a:t>
            </a:r>
            <a:r>
              <a:rPr lang="ru-RU" i="1" dirty="0">
                <a:solidFill>
                  <a:srgbClr val="FF0000"/>
                </a:solidFill>
              </a:rPr>
              <a:t> вторая - лежит на луче</a:t>
            </a:r>
            <a:r>
              <a:rPr lang="ru-RU" dirty="0">
                <a:solidFill>
                  <a:srgbClr val="FF0000"/>
                </a:solidFill>
              </a:rPr>
              <a:t>,</a:t>
            </a:r>
            <a:r>
              <a:rPr lang="ru-RU" i="1" dirty="0">
                <a:solidFill>
                  <a:srgbClr val="FF0000"/>
                </a:solidFill>
              </a:rPr>
              <a:t> а третья расположена в заданной по­луплоскости относительно луча</a:t>
            </a:r>
            <a:r>
              <a:rPr lang="ru-RU" i="1" dirty="0"/>
              <a:t>.</a:t>
            </a:r>
            <a:r>
              <a:rPr lang="en-US" dirty="0"/>
              <a:t>	</a:t>
            </a:r>
            <a:endParaRPr lang="ru-RU" altLang="ru-RU" dirty="0">
              <a:solidFill>
                <a:schemeClr val="accent1"/>
              </a:solidFill>
              <a:cs typeface="Times New Roman" panose="02020603050405020304" pitchFamily="18" charset="0"/>
            </a:endParaRPr>
          </a:p>
        </p:txBody>
      </p:sp>
      <p:pic>
        <p:nvPicPr>
          <p:cNvPr id="7" name="Рисунок 6">
            <a:extLst>
              <a:ext uri="{FF2B5EF4-FFF2-40B4-BE49-F238E27FC236}">
                <a16:creationId xmlns:a16="http://schemas.microsoft.com/office/drawing/2014/main" id="{B6B8AE7E-863F-4705-AD87-6E128924FDD7}"/>
              </a:ext>
            </a:extLst>
          </p:cNvPr>
          <p:cNvPicPr>
            <a:picLocks noChangeAspect="1"/>
          </p:cNvPicPr>
          <p:nvPr/>
        </p:nvPicPr>
        <p:blipFill>
          <a:blip r:embed="rId3"/>
          <a:stretch>
            <a:fillRect/>
          </a:stretch>
        </p:blipFill>
        <p:spPr>
          <a:xfrm>
            <a:off x="2123728" y="2492896"/>
            <a:ext cx="4596319" cy="2576724"/>
          </a:xfrm>
          <a:prstGeom prst="rect">
            <a:avLst/>
          </a:prstGeom>
        </p:spPr>
      </p:pic>
      <p:sp>
        <p:nvSpPr>
          <p:cNvPr id="21" name="Text Box 11">
            <a:extLst>
              <a:ext uri="{FF2B5EF4-FFF2-40B4-BE49-F238E27FC236}">
                <a16:creationId xmlns:a16="http://schemas.microsoft.com/office/drawing/2014/main" id="{5A0AC03F-5B4B-4690-A4CB-FEA5710B683B}"/>
              </a:ext>
            </a:extLst>
          </p:cNvPr>
          <p:cNvSpPr txBox="1">
            <a:spLocks noChangeArrowheads="1"/>
          </p:cNvSpPr>
          <p:nvPr/>
        </p:nvSpPr>
        <p:spPr bwMode="auto">
          <a:xfrm>
            <a:off x="-50800" y="506962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dirty="0"/>
              <a:t>	</a:t>
            </a:r>
            <a:r>
              <a:rPr lang="ru-RU" dirty="0"/>
              <a:t> Другими словами, это свойство означает, что в заданной полуплос­кости относительно заданного луча можно отложить треугольник, равный данному, у которого одна вершина совпадает с вершиной луча, а </a:t>
            </a:r>
            <a:r>
              <a:rPr lang="ru-RU" dirty="0" err="1"/>
              <a:t>дугая</a:t>
            </a:r>
            <a:r>
              <a:rPr lang="ru-RU" dirty="0"/>
              <a:t> - принадлежит лучу.</a:t>
            </a:r>
            <a:endParaRPr lang="ru-RU" altLang="ru-RU" dirty="0">
              <a:solidFill>
                <a:schemeClr val="accent1"/>
              </a:solidFill>
              <a:cs typeface="Times New Roman" panose="02020603050405020304" pitchFamily="18" charset="0"/>
            </a:endParaRPr>
          </a:p>
        </p:txBody>
      </p:sp>
    </p:spTree>
    <p:extLst>
      <p:ext uri="{BB962C8B-B14F-4D97-AF65-F5344CB8AC3E}">
        <p14:creationId xmlns:p14="http://schemas.microsoft.com/office/powerpoint/2010/main" val="359917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5CA51A0-E295-D838-27EA-3B0F3D664901}"/>
              </a:ext>
            </a:extLst>
          </p:cNvPr>
          <p:cNvSpPr>
            <a:spLocks noGrp="1" noChangeArrowheads="1"/>
          </p:cNvSpPr>
          <p:nvPr>
            <p:ph type="title"/>
          </p:nvPr>
        </p:nvSpPr>
        <p:spPr>
          <a:xfrm>
            <a:off x="685800" y="304800"/>
            <a:ext cx="7772400" cy="457200"/>
          </a:xfrm>
        </p:spPr>
        <p:txBody>
          <a:bodyPr/>
          <a:lstStyle/>
          <a:p>
            <a:pPr eaLnBrk="1" hangingPunct="1"/>
            <a:r>
              <a:rPr lang="ru-RU" altLang="ru-RU" sz="3600">
                <a:solidFill>
                  <a:srgbClr val="FF3300"/>
                </a:solidFill>
              </a:rPr>
              <a:t>Упражнение 1</a:t>
            </a:r>
          </a:p>
        </p:txBody>
      </p:sp>
      <p:sp>
        <p:nvSpPr>
          <p:cNvPr id="21507" name="Text Box 3">
            <a:extLst>
              <a:ext uri="{FF2B5EF4-FFF2-40B4-BE49-F238E27FC236}">
                <a16:creationId xmlns:a16="http://schemas.microsoft.com/office/drawing/2014/main" id="{FEC0A5B5-AD49-43DF-D071-3DCDD43C4BAC}"/>
              </a:ext>
            </a:extLst>
          </p:cNvPr>
          <p:cNvSpPr txBox="1">
            <a:spLocks noChangeArrowheads="1"/>
          </p:cNvSpPr>
          <p:nvPr/>
        </p:nvSpPr>
        <p:spPr bwMode="auto">
          <a:xfrm>
            <a:off x="0" y="762000"/>
            <a:ext cx="914400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sz="2800">
                <a:cs typeface="Times New Roman" panose="02020603050405020304" pitchFamily="18" charset="0"/>
              </a:rPr>
              <a:t>Изобразите какой-нибудь </a:t>
            </a:r>
            <a:r>
              <a:rPr lang="ru-RU" altLang="ru-RU" sz="2800"/>
              <a:t>остро</a:t>
            </a:r>
            <a:r>
              <a:rPr lang="ru-RU" altLang="ru-RU" sz="2800">
                <a:cs typeface="Times New Roman" panose="02020603050405020304" pitchFamily="18" charset="0"/>
              </a:rPr>
              <a:t>угольный треугольник</a:t>
            </a:r>
            <a:r>
              <a:rPr lang="ru-RU" altLang="ru-RU" sz="2800"/>
              <a:t> </a:t>
            </a:r>
            <a:r>
              <a:rPr lang="en-US" altLang="ru-RU" sz="2800" i="1"/>
              <a:t>ABC</a:t>
            </a:r>
            <a:r>
              <a:rPr lang="ru-RU" altLang="ru-RU" sz="2800">
                <a:cs typeface="Times New Roman" panose="02020603050405020304" pitchFamily="18" charset="0"/>
              </a:rPr>
              <a:t>, </a:t>
            </a:r>
            <a:r>
              <a:rPr lang="ru-RU" altLang="ru-RU" sz="2800"/>
              <a:t>одной стороной</a:t>
            </a:r>
            <a:r>
              <a:rPr lang="ru-RU" altLang="ru-RU" sz="2800">
                <a:cs typeface="Times New Roman" panose="02020603050405020304" pitchFamily="18" charset="0"/>
              </a:rPr>
              <a:t> которого является отрезок </a:t>
            </a:r>
            <a:r>
              <a:rPr lang="en-US" altLang="ru-RU" sz="2800" i="1">
                <a:cs typeface="Times New Roman" panose="02020603050405020304" pitchFamily="18" charset="0"/>
              </a:rPr>
              <a:t>AB</a:t>
            </a:r>
            <a:r>
              <a:rPr lang="ru-RU" altLang="ru-RU" sz="2800">
                <a:cs typeface="Times New Roman" panose="02020603050405020304" pitchFamily="18" charset="0"/>
              </a:rPr>
              <a:t>, а вершина </a:t>
            </a:r>
            <a:r>
              <a:rPr lang="en-US" altLang="ru-RU" sz="2800" i="1">
                <a:cs typeface="Times New Roman" panose="02020603050405020304" pitchFamily="18" charset="0"/>
              </a:rPr>
              <a:t>C</a:t>
            </a:r>
            <a:r>
              <a:rPr lang="ru-RU" altLang="ru-RU" sz="2800">
                <a:cs typeface="Times New Roman" panose="02020603050405020304" pitchFamily="18" charset="0"/>
              </a:rPr>
              <a:t> находится в одном из узлов сетки. </a:t>
            </a:r>
            <a:endParaRPr lang="ru-RU" altLang="ru-RU" sz="2800"/>
          </a:p>
        </p:txBody>
      </p:sp>
      <p:pic>
        <p:nvPicPr>
          <p:cNvPr id="21508" name="Picture 4">
            <a:extLst>
              <a:ext uri="{FF2B5EF4-FFF2-40B4-BE49-F238E27FC236}">
                <a16:creationId xmlns:a16="http://schemas.microsoft.com/office/drawing/2014/main" id="{49ECCA5C-8A48-D4A5-9036-178A7A733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95600"/>
            <a:ext cx="3119438"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8789" name="Group 5">
            <a:extLst>
              <a:ext uri="{FF2B5EF4-FFF2-40B4-BE49-F238E27FC236}">
                <a16:creationId xmlns:a16="http://schemas.microsoft.com/office/drawing/2014/main" id="{7EEFC46A-3625-1C68-5C79-3E7F29977594}"/>
              </a:ext>
            </a:extLst>
          </p:cNvPr>
          <p:cNvGrpSpPr>
            <a:grpSpLocks/>
          </p:cNvGrpSpPr>
          <p:nvPr/>
        </p:nvGrpSpPr>
        <p:grpSpPr bwMode="auto">
          <a:xfrm>
            <a:off x="304800" y="2895600"/>
            <a:ext cx="5862638" cy="3190875"/>
            <a:chOff x="192" y="1824"/>
            <a:chExt cx="3693" cy="2010"/>
          </a:xfrm>
        </p:grpSpPr>
        <p:pic>
          <p:nvPicPr>
            <p:cNvPr id="21510" name="Picture 6">
              <a:extLst>
                <a:ext uri="{FF2B5EF4-FFF2-40B4-BE49-F238E27FC236}">
                  <a16:creationId xmlns:a16="http://schemas.microsoft.com/office/drawing/2014/main" id="{9C9BD3DF-0FE0-B592-8BCA-8E82618EBE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824"/>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1" name="Text Box 7">
              <a:extLst>
                <a:ext uri="{FF2B5EF4-FFF2-40B4-BE49-F238E27FC236}">
                  <a16:creationId xmlns:a16="http://schemas.microsoft.com/office/drawing/2014/main" id="{EB29787C-6B58-9EC0-1CBC-ED3955E19817}"/>
                </a:ext>
              </a:extLst>
            </p:cNvPr>
            <p:cNvSpPr txBox="1">
              <a:spLocks noChangeArrowheads="1"/>
            </p:cNvSpPr>
            <p:nvPr/>
          </p:nvSpPr>
          <p:spPr bwMode="auto">
            <a:xfrm>
              <a:off x="192" y="3504"/>
              <a:ext cx="148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2800" dirty="0">
                  <a:solidFill>
                    <a:srgbClr val="FF3300"/>
                  </a:solidFill>
                </a:rPr>
                <a:t>Ответ:</a:t>
              </a:r>
              <a:endParaRPr lang="ru-RU" altLang="ru-RU" sz="2800"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wipe(up)">
                                      <p:cBhvr>
                                        <p:cTn id="7" dur="500"/>
                                        <p:tgtEl>
                                          <p:spTgt spid="11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382FFF9-E010-948C-D882-73F33F0E76E6}"/>
              </a:ext>
            </a:extLst>
          </p:cNvPr>
          <p:cNvSpPr>
            <a:spLocks noGrp="1" noChangeArrowheads="1"/>
          </p:cNvSpPr>
          <p:nvPr>
            <p:ph type="title"/>
          </p:nvPr>
        </p:nvSpPr>
        <p:spPr>
          <a:xfrm>
            <a:off x="685800" y="304800"/>
            <a:ext cx="7772400" cy="457200"/>
          </a:xfrm>
        </p:spPr>
        <p:txBody>
          <a:bodyPr/>
          <a:lstStyle/>
          <a:p>
            <a:pPr eaLnBrk="1" hangingPunct="1"/>
            <a:r>
              <a:rPr lang="ru-RU" altLang="ru-RU" sz="3600">
                <a:solidFill>
                  <a:srgbClr val="FF3300"/>
                </a:solidFill>
              </a:rPr>
              <a:t>Упражнение </a:t>
            </a:r>
            <a:r>
              <a:rPr lang="en-US" altLang="ru-RU" sz="3600">
                <a:solidFill>
                  <a:srgbClr val="FF3300"/>
                </a:solidFill>
              </a:rPr>
              <a:t>2</a:t>
            </a:r>
            <a:endParaRPr lang="ru-RU" altLang="ru-RU" sz="3600">
              <a:solidFill>
                <a:srgbClr val="FF3300"/>
              </a:solidFill>
            </a:endParaRPr>
          </a:p>
        </p:txBody>
      </p:sp>
      <p:sp>
        <p:nvSpPr>
          <p:cNvPr id="23555" name="Text Box 3">
            <a:extLst>
              <a:ext uri="{FF2B5EF4-FFF2-40B4-BE49-F238E27FC236}">
                <a16:creationId xmlns:a16="http://schemas.microsoft.com/office/drawing/2014/main" id="{9A685597-66A5-C6EA-0E3E-47D77845AD53}"/>
              </a:ext>
            </a:extLst>
          </p:cNvPr>
          <p:cNvSpPr txBox="1">
            <a:spLocks noChangeArrowheads="1"/>
          </p:cNvSpPr>
          <p:nvPr/>
        </p:nvSpPr>
        <p:spPr bwMode="auto">
          <a:xfrm>
            <a:off x="0" y="762000"/>
            <a:ext cx="914400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sz="2800">
                <a:cs typeface="Times New Roman" panose="02020603050405020304" pitchFamily="18" charset="0"/>
              </a:rPr>
              <a:t>Изобразите какой-нибудь </a:t>
            </a:r>
            <a:r>
              <a:rPr lang="ru-RU" altLang="ru-RU" sz="2800"/>
              <a:t>тупо</a:t>
            </a:r>
            <a:r>
              <a:rPr lang="ru-RU" altLang="ru-RU" sz="2800">
                <a:cs typeface="Times New Roman" panose="02020603050405020304" pitchFamily="18" charset="0"/>
              </a:rPr>
              <a:t>угольный треугольник</a:t>
            </a:r>
            <a:r>
              <a:rPr lang="ru-RU" altLang="ru-RU" sz="2800"/>
              <a:t> </a:t>
            </a:r>
            <a:r>
              <a:rPr lang="en-US" altLang="ru-RU" sz="2800" i="1"/>
              <a:t>ABC</a:t>
            </a:r>
            <a:r>
              <a:rPr lang="ru-RU" altLang="ru-RU" sz="2800">
                <a:cs typeface="Times New Roman" panose="02020603050405020304" pitchFamily="18" charset="0"/>
              </a:rPr>
              <a:t>, </a:t>
            </a:r>
            <a:r>
              <a:rPr lang="ru-RU" altLang="ru-RU" sz="2800"/>
              <a:t>одной стороной</a:t>
            </a:r>
            <a:r>
              <a:rPr lang="ru-RU" altLang="ru-RU" sz="2800">
                <a:cs typeface="Times New Roman" panose="02020603050405020304" pitchFamily="18" charset="0"/>
              </a:rPr>
              <a:t> которого является отрезок </a:t>
            </a:r>
            <a:r>
              <a:rPr lang="en-US" altLang="ru-RU" sz="2800" i="1">
                <a:cs typeface="Times New Roman" panose="02020603050405020304" pitchFamily="18" charset="0"/>
              </a:rPr>
              <a:t>AB</a:t>
            </a:r>
            <a:r>
              <a:rPr lang="ru-RU" altLang="ru-RU" sz="2800">
                <a:cs typeface="Times New Roman" panose="02020603050405020304" pitchFamily="18" charset="0"/>
              </a:rPr>
              <a:t>, а вершина </a:t>
            </a:r>
            <a:r>
              <a:rPr lang="en-US" altLang="ru-RU" sz="2800" i="1">
                <a:cs typeface="Times New Roman" panose="02020603050405020304" pitchFamily="18" charset="0"/>
              </a:rPr>
              <a:t>C</a:t>
            </a:r>
            <a:r>
              <a:rPr lang="ru-RU" altLang="ru-RU" sz="2800">
                <a:cs typeface="Times New Roman" panose="02020603050405020304" pitchFamily="18" charset="0"/>
              </a:rPr>
              <a:t> находится в одном из узлов сетки. </a:t>
            </a:r>
            <a:endParaRPr lang="ru-RU" altLang="ru-RU" sz="2800"/>
          </a:p>
        </p:txBody>
      </p:sp>
      <p:pic>
        <p:nvPicPr>
          <p:cNvPr id="23556" name="Picture 4">
            <a:extLst>
              <a:ext uri="{FF2B5EF4-FFF2-40B4-BE49-F238E27FC236}">
                <a16:creationId xmlns:a16="http://schemas.microsoft.com/office/drawing/2014/main" id="{476E2710-CCB9-D6C3-C4DB-AC0E9B663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743200"/>
            <a:ext cx="31210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0837" name="Group 5">
            <a:extLst>
              <a:ext uri="{FF2B5EF4-FFF2-40B4-BE49-F238E27FC236}">
                <a16:creationId xmlns:a16="http://schemas.microsoft.com/office/drawing/2014/main" id="{3A5A087E-A78D-BD56-51EB-C6C64BC8F4AE}"/>
              </a:ext>
            </a:extLst>
          </p:cNvPr>
          <p:cNvGrpSpPr>
            <a:grpSpLocks/>
          </p:cNvGrpSpPr>
          <p:nvPr/>
        </p:nvGrpSpPr>
        <p:grpSpPr bwMode="auto">
          <a:xfrm>
            <a:off x="609600" y="2743200"/>
            <a:ext cx="5340350" cy="3114675"/>
            <a:chOff x="384" y="1728"/>
            <a:chExt cx="3364" cy="1962"/>
          </a:xfrm>
        </p:grpSpPr>
        <p:pic>
          <p:nvPicPr>
            <p:cNvPr id="23558" name="Picture 6">
              <a:extLst>
                <a:ext uri="{FF2B5EF4-FFF2-40B4-BE49-F238E27FC236}">
                  <a16:creationId xmlns:a16="http://schemas.microsoft.com/office/drawing/2014/main" id="{DBDE2C06-8D74-2199-1C4D-4D8C868D3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 y="1728"/>
              <a:ext cx="1972"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9" name="Text Box 7">
              <a:extLst>
                <a:ext uri="{FF2B5EF4-FFF2-40B4-BE49-F238E27FC236}">
                  <a16:creationId xmlns:a16="http://schemas.microsoft.com/office/drawing/2014/main" id="{157F70F5-E9AE-97B8-2CD8-F2441414248C}"/>
                </a:ext>
              </a:extLst>
            </p:cNvPr>
            <p:cNvSpPr txBox="1">
              <a:spLocks noChangeArrowheads="1"/>
            </p:cNvSpPr>
            <p:nvPr/>
          </p:nvSpPr>
          <p:spPr bwMode="auto">
            <a:xfrm>
              <a:off x="384" y="3360"/>
              <a:ext cx="129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2800" dirty="0">
                  <a:solidFill>
                    <a:srgbClr val="FF3300"/>
                  </a:solidFill>
                </a:rPr>
                <a:t>Ответ:</a:t>
              </a:r>
              <a:endParaRPr lang="ru-RU" altLang="ru-RU" sz="2800"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wipe(up)">
                                      <p:cBhvr>
                                        <p:cTn id="7"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81C8CE7-96F4-86DD-0015-6106BC984E30}"/>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3</a:t>
            </a:r>
          </a:p>
        </p:txBody>
      </p:sp>
      <p:sp>
        <p:nvSpPr>
          <p:cNvPr id="25603" name="Text Box 3">
            <a:extLst>
              <a:ext uri="{FF2B5EF4-FFF2-40B4-BE49-F238E27FC236}">
                <a16:creationId xmlns:a16="http://schemas.microsoft.com/office/drawing/2014/main" id="{2CBCE31E-A471-04DA-2585-354170253019}"/>
              </a:ext>
            </a:extLst>
          </p:cNvPr>
          <p:cNvSpPr txBox="1">
            <a:spLocks noChangeArrowheads="1"/>
          </p:cNvSpPr>
          <p:nvPr/>
        </p:nvSpPr>
        <p:spPr bwMode="auto">
          <a:xfrm>
            <a:off x="0" y="685800"/>
            <a:ext cx="91440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a:cs typeface="Times New Roman" panose="02020603050405020304" pitchFamily="18" charset="0"/>
              </a:rPr>
              <a:t>Изобразите какой-нибудь равнобедренный треугольник, основанием которого является отрезок </a:t>
            </a:r>
            <a:r>
              <a:rPr lang="en-US" altLang="ru-RU" i="1">
                <a:cs typeface="Times New Roman" panose="02020603050405020304" pitchFamily="18" charset="0"/>
              </a:rPr>
              <a:t>AB</a:t>
            </a:r>
            <a:r>
              <a:rPr lang="ru-RU" altLang="ru-RU">
                <a:cs typeface="Times New Roman" panose="02020603050405020304" pitchFamily="18" charset="0"/>
              </a:rPr>
              <a:t>, а вершина </a:t>
            </a:r>
            <a:r>
              <a:rPr lang="en-US" altLang="ru-RU" i="1">
                <a:cs typeface="Times New Roman" panose="02020603050405020304" pitchFamily="18" charset="0"/>
              </a:rPr>
              <a:t>C</a:t>
            </a:r>
            <a:r>
              <a:rPr lang="ru-RU" altLang="ru-RU">
                <a:cs typeface="Times New Roman" panose="02020603050405020304" pitchFamily="18" charset="0"/>
              </a:rPr>
              <a:t> находится в одном из узлов сетки. </a:t>
            </a:r>
          </a:p>
        </p:txBody>
      </p:sp>
      <p:pic>
        <p:nvPicPr>
          <p:cNvPr id="25604" name="Picture 4">
            <a:extLst>
              <a:ext uri="{FF2B5EF4-FFF2-40B4-BE49-F238E27FC236}">
                <a16:creationId xmlns:a16="http://schemas.microsoft.com/office/drawing/2014/main" id="{F08A30BE-815A-6468-0843-64AE4E51E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895600"/>
            <a:ext cx="308768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6981" name="Group 5">
            <a:extLst>
              <a:ext uri="{FF2B5EF4-FFF2-40B4-BE49-F238E27FC236}">
                <a16:creationId xmlns:a16="http://schemas.microsoft.com/office/drawing/2014/main" id="{68CB16BB-454B-7778-BB91-5BCEB2CFB958}"/>
              </a:ext>
            </a:extLst>
          </p:cNvPr>
          <p:cNvGrpSpPr>
            <a:grpSpLocks/>
          </p:cNvGrpSpPr>
          <p:nvPr/>
        </p:nvGrpSpPr>
        <p:grpSpPr bwMode="auto">
          <a:xfrm>
            <a:off x="533400" y="2895600"/>
            <a:ext cx="7772400" cy="3048000"/>
            <a:chOff x="336" y="1824"/>
            <a:chExt cx="4896" cy="1920"/>
          </a:xfrm>
        </p:grpSpPr>
        <p:sp>
          <p:nvSpPr>
            <p:cNvPr id="25606" name="Text Box 6">
              <a:extLst>
                <a:ext uri="{FF2B5EF4-FFF2-40B4-BE49-F238E27FC236}">
                  <a16:creationId xmlns:a16="http://schemas.microsoft.com/office/drawing/2014/main" id="{076293A2-E796-2126-55E9-C83647DD1742}"/>
                </a:ext>
              </a:extLst>
            </p:cNvPr>
            <p:cNvSpPr txBox="1">
              <a:spLocks noChangeArrowheads="1"/>
            </p:cNvSpPr>
            <p:nvPr/>
          </p:nvSpPr>
          <p:spPr bwMode="auto">
            <a:xfrm>
              <a:off x="336" y="3312"/>
              <a:ext cx="489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solidFill>
                    <a:srgbClr val="FF3300"/>
                  </a:solidFill>
                </a:rPr>
                <a:t>Ответ:</a:t>
              </a:r>
              <a:endParaRPr lang="ru-RU" altLang="ru-RU" dirty="0"/>
            </a:p>
          </p:txBody>
        </p:sp>
        <p:pic>
          <p:nvPicPr>
            <p:cNvPr id="25607" name="Picture 7">
              <a:extLst>
                <a:ext uri="{FF2B5EF4-FFF2-40B4-BE49-F238E27FC236}">
                  <a16:creationId xmlns:a16="http://schemas.microsoft.com/office/drawing/2014/main" id="{C6A4A462-3F45-185D-5B2E-DB459F0EA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1824"/>
              <a:ext cx="1945" cy="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6981"/>
                                        </p:tgtEl>
                                        <p:attrNameLst>
                                          <p:attrName>style.visibility</p:attrName>
                                        </p:attrNameLst>
                                      </p:cBhvr>
                                      <p:to>
                                        <p:strVal val="visible"/>
                                      </p:to>
                                    </p:set>
                                    <p:animEffect transition="in" filter="wipe(left)">
                                      <p:cBhvr>
                                        <p:cTn id="7" dur="500"/>
                                        <p:tgtEl>
                                          <p:spTgt spid="12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6F23388-FDD2-34AA-C39E-FAEEDB3242E6}"/>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4</a:t>
            </a:r>
          </a:p>
        </p:txBody>
      </p:sp>
      <p:sp>
        <p:nvSpPr>
          <p:cNvPr id="27651" name="Text Box 3">
            <a:extLst>
              <a:ext uri="{FF2B5EF4-FFF2-40B4-BE49-F238E27FC236}">
                <a16:creationId xmlns:a16="http://schemas.microsoft.com/office/drawing/2014/main" id="{7D4D8C7D-DB7D-2E84-2CD2-2311E60B70DD}"/>
              </a:ext>
            </a:extLst>
          </p:cNvPr>
          <p:cNvSpPr txBox="1">
            <a:spLocks noChangeArrowheads="1"/>
          </p:cNvSpPr>
          <p:nvPr/>
        </p:nvSpPr>
        <p:spPr bwMode="auto">
          <a:xfrm>
            <a:off x="0" y="685800"/>
            <a:ext cx="91440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a:cs typeface="Times New Roman" panose="02020603050405020304" pitchFamily="18" charset="0"/>
              </a:rPr>
              <a:t>Изобразите какой-нибудь равнобедренный треугольник, основанием которого является отрезок </a:t>
            </a:r>
            <a:r>
              <a:rPr lang="en-US" altLang="ru-RU" i="1">
                <a:cs typeface="Times New Roman" panose="02020603050405020304" pitchFamily="18" charset="0"/>
              </a:rPr>
              <a:t>AB</a:t>
            </a:r>
            <a:r>
              <a:rPr lang="ru-RU" altLang="ru-RU">
                <a:cs typeface="Times New Roman" panose="02020603050405020304" pitchFamily="18" charset="0"/>
              </a:rPr>
              <a:t>, а вершина </a:t>
            </a:r>
            <a:r>
              <a:rPr lang="en-US" altLang="ru-RU" i="1">
                <a:cs typeface="Times New Roman" panose="02020603050405020304" pitchFamily="18" charset="0"/>
              </a:rPr>
              <a:t>C</a:t>
            </a:r>
            <a:r>
              <a:rPr lang="ru-RU" altLang="ru-RU">
                <a:cs typeface="Times New Roman" panose="02020603050405020304" pitchFamily="18" charset="0"/>
              </a:rPr>
              <a:t> находится в одном из узлов сетки. </a:t>
            </a:r>
          </a:p>
        </p:txBody>
      </p:sp>
      <p:pic>
        <p:nvPicPr>
          <p:cNvPr id="27652" name="Picture 4">
            <a:extLst>
              <a:ext uri="{FF2B5EF4-FFF2-40B4-BE49-F238E27FC236}">
                <a16:creationId xmlns:a16="http://schemas.microsoft.com/office/drawing/2014/main" id="{FB09706E-4927-69D1-8C1F-308DB0C2B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2667000"/>
            <a:ext cx="3130550" cy="308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9029" name="Group 5">
            <a:extLst>
              <a:ext uri="{FF2B5EF4-FFF2-40B4-BE49-F238E27FC236}">
                <a16:creationId xmlns:a16="http://schemas.microsoft.com/office/drawing/2014/main" id="{622AC4CE-F933-117C-CAD0-2DA5B823F92D}"/>
              </a:ext>
            </a:extLst>
          </p:cNvPr>
          <p:cNvGrpSpPr>
            <a:grpSpLocks/>
          </p:cNvGrpSpPr>
          <p:nvPr/>
        </p:nvGrpSpPr>
        <p:grpSpPr bwMode="auto">
          <a:xfrm>
            <a:off x="533400" y="2667000"/>
            <a:ext cx="7772400" cy="3170238"/>
            <a:chOff x="336" y="1680"/>
            <a:chExt cx="4896" cy="1997"/>
          </a:xfrm>
        </p:grpSpPr>
        <p:sp>
          <p:nvSpPr>
            <p:cNvPr id="27654" name="Text Box 6">
              <a:extLst>
                <a:ext uri="{FF2B5EF4-FFF2-40B4-BE49-F238E27FC236}">
                  <a16:creationId xmlns:a16="http://schemas.microsoft.com/office/drawing/2014/main" id="{185AADC2-6276-A26F-1F59-4D3E1CF9C269}"/>
                </a:ext>
              </a:extLst>
            </p:cNvPr>
            <p:cNvSpPr txBox="1">
              <a:spLocks noChangeArrowheads="1"/>
            </p:cNvSpPr>
            <p:nvPr/>
          </p:nvSpPr>
          <p:spPr bwMode="auto">
            <a:xfrm>
              <a:off x="336" y="3312"/>
              <a:ext cx="489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solidFill>
                    <a:srgbClr val="FF3300"/>
                  </a:solidFill>
                </a:rPr>
                <a:t>Ответ:</a:t>
              </a:r>
              <a:endParaRPr lang="ru-RU" altLang="ru-RU" dirty="0"/>
            </a:p>
          </p:txBody>
        </p:sp>
        <p:pic>
          <p:nvPicPr>
            <p:cNvPr id="27655" name="Picture 7">
              <a:extLst>
                <a:ext uri="{FF2B5EF4-FFF2-40B4-BE49-F238E27FC236}">
                  <a16:creationId xmlns:a16="http://schemas.microsoft.com/office/drawing/2014/main" id="{3EF02931-6E23-771B-D635-42F3F0D02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 y="1680"/>
              <a:ext cx="1972" cy="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wipe(up)">
                                      <p:cBhvr>
                                        <p:cTn id="7" dur="5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9212BE4-D8C1-FE58-689C-1DB7F460057C}"/>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5</a:t>
            </a:r>
          </a:p>
        </p:txBody>
      </p:sp>
      <p:sp>
        <p:nvSpPr>
          <p:cNvPr id="29699" name="Text Box 3">
            <a:extLst>
              <a:ext uri="{FF2B5EF4-FFF2-40B4-BE49-F238E27FC236}">
                <a16:creationId xmlns:a16="http://schemas.microsoft.com/office/drawing/2014/main" id="{458E5D3E-E1BC-F1DD-F867-FD3B320EC48C}"/>
              </a:ext>
            </a:extLst>
          </p:cNvPr>
          <p:cNvSpPr txBox="1">
            <a:spLocks noChangeArrowheads="1"/>
          </p:cNvSpPr>
          <p:nvPr/>
        </p:nvSpPr>
        <p:spPr bwMode="auto">
          <a:xfrm>
            <a:off x="0" y="685800"/>
            <a:ext cx="91440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a:cs typeface="Times New Roman" panose="02020603050405020304" pitchFamily="18" charset="0"/>
              </a:rPr>
              <a:t>Изобразите какой-нибудь равнобедренный треугольник, основанием которого является отрезок </a:t>
            </a:r>
            <a:r>
              <a:rPr lang="en-US" altLang="ru-RU" i="1">
                <a:cs typeface="Times New Roman" panose="02020603050405020304" pitchFamily="18" charset="0"/>
              </a:rPr>
              <a:t>AB</a:t>
            </a:r>
            <a:r>
              <a:rPr lang="ru-RU" altLang="ru-RU">
                <a:cs typeface="Times New Roman" panose="02020603050405020304" pitchFamily="18" charset="0"/>
              </a:rPr>
              <a:t>, а вершина </a:t>
            </a:r>
            <a:r>
              <a:rPr lang="en-US" altLang="ru-RU" i="1">
                <a:cs typeface="Times New Roman" panose="02020603050405020304" pitchFamily="18" charset="0"/>
              </a:rPr>
              <a:t>C</a:t>
            </a:r>
            <a:r>
              <a:rPr lang="ru-RU" altLang="ru-RU">
                <a:cs typeface="Times New Roman" panose="02020603050405020304" pitchFamily="18" charset="0"/>
              </a:rPr>
              <a:t> находится в одном из узлов сетки. </a:t>
            </a:r>
          </a:p>
        </p:txBody>
      </p:sp>
      <p:pic>
        <p:nvPicPr>
          <p:cNvPr id="29700" name="Picture 4">
            <a:extLst>
              <a:ext uri="{FF2B5EF4-FFF2-40B4-BE49-F238E27FC236}">
                <a16:creationId xmlns:a16="http://schemas.microsoft.com/office/drawing/2014/main" id="{2EF3516F-E5BE-57C8-269D-34927DED2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00" y="2819400"/>
            <a:ext cx="3098800"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1077" name="Group 5">
            <a:extLst>
              <a:ext uri="{FF2B5EF4-FFF2-40B4-BE49-F238E27FC236}">
                <a16:creationId xmlns:a16="http://schemas.microsoft.com/office/drawing/2014/main" id="{B35388E4-82A9-0DDB-0EF0-424262F08D9B}"/>
              </a:ext>
            </a:extLst>
          </p:cNvPr>
          <p:cNvGrpSpPr>
            <a:grpSpLocks/>
          </p:cNvGrpSpPr>
          <p:nvPr/>
        </p:nvGrpSpPr>
        <p:grpSpPr bwMode="auto">
          <a:xfrm>
            <a:off x="533400" y="2819400"/>
            <a:ext cx="7772400" cy="3059113"/>
            <a:chOff x="336" y="1776"/>
            <a:chExt cx="4896" cy="1927"/>
          </a:xfrm>
        </p:grpSpPr>
        <p:sp>
          <p:nvSpPr>
            <p:cNvPr id="29702" name="Text Box 6">
              <a:extLst>
                <a:ext uri="{FF2B5EF4-FFF2-40B4-BE49-F238E27FC236}">
                  <a16:creationId xmlns:a16="http://schemas.microsoft.com/office/drawing/2014/main" id="{CED3F08A-9F70-9E29-A4BC-2708319D6399}"/>
                </a:ext>
              </a:extLst>
            </p:cNvPr>
            <p:cNvSpPr txBox="1">
              <a:spLocks noChangeArrowheads="1"/>
            </p:cNvSpPr>
            <p:nvPr/>
          </p:nvSpPr>
          <p:spPr bwMode="auto">
            <a:xfrm>
              <a:off x="336" y="3312"/>
              <a:ext cx="489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solidFill>
                    <a:srgbClr val="FF3300"/>
                  </a:solidFill>
                </a:rPr>
                <a:t>Ответ:</a:t>
              </a:r>
              <a:endParaRPr lang="ru-RU" altLang="ru-RU" dirty="0"/>
            </a:p>
          </p:txBody>
        </p:sp>
        <p:pic>
          <p:nvPicPr>
            <p:cNvPr id="29703" name="Picture 7">
              <a:extLst>
                <a:ext uri="{FF2B5EF4-FFF2-40B4-BE49-F238E27FC236}">
                  <a16:creationId xmlns:a16="http://schemas.microsoft.com/office/drawing/2014/main" id="{448A5D56-2C8E-0FA6-2891-981EE296E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 y="1776"/>
              <a:ext cx="1952" cy="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1077"/>
                                        </p:tgtEl>
                                        <p:attrNameLst>
                                          <p:attrName>style.visibility</p:attrName>
                                        </p:attrNameLst>
                                      </p:cBhvr>
                                      <p:to>
                                        <p:strVal val="visible"/>
                                      </p:to>
                                    </p:set>
                                    <p:animEffect transition="in" filter="wipe(left)">
                                      <p:cBhvr>
                                        <p:cTn id="7" dur="500"/>
                                        <p:tgtEl>
                                          <p:spTgt spid="13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BD5F4ACA-F971-3789-DEAB-A9B5C1E4EF7C}"/>
              </a:ext>
            </a:extLst>
          </p:cNvPr>
          <p:cNvSpPr>
            <a:spLocks noGrp="1" noChangeArrowheads="1"/>
          </p:cNvSpPr>
          <p:nvPr>
            <p:ph type="title"/>
          </p:nvPr>
        </p:nvSpPr>
        <p:spPr>
          <a:xfrm>
            <a:off x="685800" y="304800"/>
            <a:ext cx="7772400" cy="457200"/>
          </a:xfrm>
        </p:spPr>
        <p:txBody>
          <a:bodyPr/>
          <a:lstStyle/>
          <a:p>
            <a:pPr eaLnBrk="1" hangingPunct="1"/>
            <a:r>
              <a:rPr lang="ru-RU" altLang="ru-RU" sz="3600">
                <a:solidFill>
                  <a:srgbClr val="FF3300"/>
                </a:solidFill>
              </a:rPr>
              <a:t>Упражнение 6</a:t>
            </a:r>
          </a:p>
        </p:txBody>
      </p:sp>
      <p:sp>
        <p:nvSpPr>
          <p:cNvPr id="31747" name="Text Box 1027">
            <a:extLst>
              <a:ext uri="{FF2B5EF4-FFF2-40B4-BE49-F238E27FC236}">
                <a16:creationId xmlns:a16="http://schemas.microsoft.com/office/drawing/2014/main" id="{2EE956A5-3F60-952F-B2BC-9325D8292091}"/>
              </a:ext>
            </a:extLst>
          </p:cNvPr>
          <p:cNvSpPr txBox="1">
            <a:spLocks noChangeArrowheads="1"/>
          </p:cNvSpPr>
          <p:nvPr/>
        </p:nvSpPr>
        <p:spPr bwMode="auto">
          <a:xfrm>
            <a:off x="0" y="762000"/>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t>	</a:t>
            </a:r>
            <a:r>
              <a:rPr lang="ru-RU" altLang="ru-RU" sz="2800" dirty="0">
                <a:cs typeface="Times New Roman" panose="02020603050405020304" pitchFamily="18" charset="0"/>
              </a:rPr>
              <a:t>Изобразите какой-нибудь прямоугольный треугольник, гипотенузой которого является отрезок </a:t>
            </a:r>
            <a:r>
              <a:rPr lang="en-US" altLang="ru-RU" sz="2800" i="1" dirty="0">
                <a:cs typeface="Times New Roman" panose="02020603050405020304" pitchFamily="18" charset="0"/>
              </a:rPr>
              <a:t>AB</a:t>
            </a:r>
            <a:r>
              <a:rPr lang="ru-RU" altLang="ru-RU" sz="2800" dirty="0">
                <a:cs typeface="Times New Roman" panose="02020603050405020304" pitchFamily="18" charset="0"/>
              </a:rPr>
              <a:t>, а вершина </a:t>
            </a:r>
            <a:r>
              <a:rPr lang="en-US" altLang="ru-RU" sz="2800" i="1" dirty="0">
                <a:cs typeface="Times New Roman" panose="02020603050405020304" pitchFamily="18" charset="0"/>
              </a:rPr>
              <a:t>C</a:t>
            </a:r>
            <a:r>
              <a:rPr lang="ru-RU" altLang="ru-RU" sz="2800" dirty="0">
                <a:cs typeface="Times New Roman" panose="02020603050405020304" pitchFamily="18" charset="0"/>
              </a:rPr>
              <a:t> находится в одном из узлов сетки. </a:t>
            </a:r>
            <a:endParaRPr lang="ru-RU" altLang="ru-RU" sz="2800" dirty="0"/>
          </a:p>
        </p:txBody>
      </p:sp>
      <p:pic>
        <p:nvPicPr>
          <p:cNvPr id="31748" name="Picture 1028">
            <a:extLst>
              <a:ext uri="{FF2B5EF4-FFF2-40B4-BE49-F238E27FC236}">
                <a16:creationId xmlns:a16="http://schemas.microsoft.com/office/drawing/2014/main" id="{958C7470-928B-56E4-30EA-72FD6E2E3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10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7" name="Group 1029">
            <a:extLst>
              <a:ext uri="{FF2B5EF4-FFF2-40B4-BE49-F238E27FC236}">
                <a16:creationId xmlns:a16="http://schemas.microsoft.com/office/drawing/2014/main" id="{E381B8D4-FB47-6A18-43E6-1C2F6EACFA15}"/>
              </a:ext>
            </a:extLst>
          </p:cNvPr>
          <p:cNvGrpSpPr>
            <a:grpSpLocks/>
          </p:cNvGrpSpPr>
          <p:nvPr/>
        </p:nvGrpSpPr>
        <p:grpSpPr bwMode="auto">
          <a:xfrm>
            <a:off x="228600" y="2819400"/>
            <a:ext cx="5943600" cy="3081338"/>
            <a:chOff x="144" y="1776"/>
            <a:chExt cx="3744" cy="1941"/>
          </a:xfrm>
        </p:grpSpPr>
        <p:sp>
          <p:nvSpPr>
            <p:cNvPr id="31750" name="Text Box 1030">
              <a:extLst>
                <a:ext uri="{FF2B5EF4-FFF2-40B4-BE49-F238E27FC236}">
                  <a16:creationId xmlns:a16="http://schemas.microsoft.com/office/drawing/2014/main" id="{555012E0-4240-A5D2-9088-46CFA9396FF5}"/>
                </a:ext>
              </a:extLst>
            </p:cNvPr>
            <p:cNvSpPr txBox="1">
              <a:spLocks noChangeArrowheads="1"/>
            </p:cNvSpPr>
            <p:nvPr/>
          </p:nvSpPr>
          <p:spPr bwMode="auto">
            <a:xfrm>
              <a:off x="144" y="3264"/>
              <a:ext cx="15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dirty="0">
                  <a:solidFill>
                    <a:srgbClr val="FF3300"/>
                  </a:solidFill>
                </a:rPr>
                <a:t>Ответ: </a:t>
              </a:r>
              <a:endParaRPr lang="ru-RU" altLang="ru-RU" i="1" dirty="0">
                <a:cs typeface="Times New Roman" panose="02020603050405020304" pitchFamily="18" charset="0"/>
              </a:endParaRPr>
            </a:p>
          </p:txBody>
        </p:sp>
        <p:pic>
          <p:nvPicPr>
            <p:cNvPr id="31751" name="Picture 1031">
              <a:extLst>
                <a:ext uri="{FF2B5EF4-FFF2-40B4-BE49-F238E27FC236}">
                  <a16:creationId xmlns:a16="http://schemas.microsoft.com/office/drawing/2014/main" id="{F27563EE-47EC-A6CB-5607-7788C61DC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776"/>
              <a:ext cx="1968" cy="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0357"/>
                                        </p:tgtEl>
                                        <p:attrNameLst>
                                          <p:attrName>style.visibility</p:attrName>
                                        </p:attrNameLst>
                                      </p:cBhvr>
                                      <p:to>
                                        <p:strVal val="visible"/>
                                      </p:to>
                                    </p:set>
                                    <p:animEffect transition="in" filter="wipe(up)">
                                      <p:cBhvr>
                                        <p:cTn id="7" dur="500"/>
                                        <p:tgtEl>
                                          <p:spTgt spid="100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48F4D3D-32C1-F48C-2A74-EFF9A70C009F}"/>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7</a:t>
            </a:r>
          </a:p>
        </p:txBody>
      </p:sp>
      <p:sp>
        <p:nvSpPr>
          <p:cNvPr id="33795" name="Text Box 3">
            <a:extLst>
              <a:ext uri="{FF2B5EF4-FFF2-40B4-BE49-F238E27FC236}">
                <a16:creationId xmlns:a16="http://schemas.microsoft.com/office/drawing/2014/main" id="{0B50FBA5-41A2-CC96-6C75-8B095E3EEE55}"/>
              </a:ext>
            </a:extLst>
          </p:cNvPr>
          <p:cNvSpPr txBox="1">
            <a:spLocks noChangeArrowheads="1"/>
          </p:cNvSpPr>
          <p:nvPr/>
        </p:nvSpPr>
        <p:spPr bwMode="auto">
          <a:xfrm>
            <a:off x="0" y="685800"/>
            <a:ext cx="91440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a:cs typeface="Times New Roman" panose="02020603050405020304" pitchFamily="18" charset="0"/>
              </a:rPr>
              <a:t>Изобразите какой-нибудь </a:t>
            </a:r>
            <a:r>
              <a:rPr lang="ru-RU" altLang="ru-RU"/>
              <a:t>равнобедренный </a:t>
            </a:r>
            <a:r>
              <a:rPr lang="ru-RU" altLang="ru-RU">
                <a:cs typeface="Times New Roman" panose="02020603050405020304" pitchFamily="18" charset="0"/>
              </a:rPr>
              <a:t>прямоугольный треугольник, катетом которого является отрезок </a:t>
            </a:r>
            <a:r>
              <a:rPr lang="en-US" altLang="ru-RU" i="1">
                <a:cs typeface="Times New Roman" panose="02020603050405020304" pitchFamily="18" charset="0"/>
              </a:rPr>
              <a:t>AC</a:t>
            </a:r>
            <a:r>
              <a:rPr lang="ru-RU" altLang="ru-RU">
                <a:cs typeface="Times New Roman" panose="02020603050405020304" pitchFamily="18" charset="0"/>
              </a:rPr>
              <a:t>.</a:t>
            </a:r>
            <a:r>
              <a:rPr lang="ru-RU" altLang="ru-RU"/>
              <a:t> Найдите его гипотенузу, если стороны клеток равны 1.</a:t>
            </a:r>
            <a:r>
              <a:rPr lang="ru-RU" altLang="ru-RU">
                <a:cs typeface="Times New Roman" panose="02020603050405020304" pitchFamily="18" charset="0"/>
              </a:rPr>
              <a:t> </a:t>
            </a:r>
          </a:p>
        </p:txBody>
      </p:sp>
      <p:pic>
        <p:nvPicPr>
          <p:cNvPr id="33796" name="Picture 4">
            <a:extLst>
              <a:ext uri="{FF2B5EF4-FFF2-40B4-BE49-F238E27FC236}">
                <a16:creationId xmlns:a16="http://schemas.microsoft.com/office/drawing/2014/main" id="{75F4F28C-9850-40A2-A1D6-6D7A162DF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2895600"/>
            <a:ext cx="3130550" cy="308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885" name="Group 5">
            <a:extLst>
              <a:ext uri="{FF2B5EF4-FFF2-40B4-BE49-F238E27FC236}">
                <a16:creationId xmlns:a16="http://schemas.microsoft.com/office/drawing/2014/main" id="{624B715B-C6FA-B222-7C9D-AE8F1371FF8C}"/>
              </a:ext>
            </a:extLst>
          </p:cNvPr>
          <p:cNvGrpSpPr>
            <a:grpSpLocks/>
          </p:cNvGrpSpPr>
          <p:nvPr/>
        </p:nvGrpSpPr>
        <p:grpSpPr bwMode="auto">
          <a:xfrm>
            <a:off x="533400" y="2895600"/>
            <a:ext cx="7772400" cy="3089275"/>
            <a:chOff x="336" y="1824"/>
            <a:chExt cx="4896" cy="1946"/>
          </a:xfrm>
        </p:grpSpPr>
        <p:sp>
          <p:nvSpPr>
            <p:cNvPr id="33798" name="Text Box 6">
              <a:extLst>
                <a:ext uri="{FF2B5EF4-FFF2-40B4-BE49-F238E27FC236}">
                  <a16:creationId xmlns:a16="http://schemas.microsoft.com/office/drawing/2014/main" id="{E26C2A87-DBA3-4274-9867-80BEF6FAA313}"/>
                </a:ext>
              </a:extLst>
            </p:cNvPr>
            <p:cNvSpPr txBox="1">
              <a:spLocks noChangeArrowheads="1"/>
            </p:cNvSpPr>
            <p:nvPr/>
          </p:nvSpPr>
          <p:spPr bwMode="auto">
            <a:xfrm>
              <a:off x="336" y="3312"/>
              <a:ext cx="489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solidFill>
                    <a:srgbClr val="FF3300"/>
                  </a:solidFill>
                </a:rPr>
                <a:t>Ответ:</a:t>
              </a:r>
              <a:r>
                <a:rPr lang="ru-RU" altLang="ru-RU" dirty="0"/>
                <a:t> 4.</a:t>
              </a:r>
            </a:p>
          </p:txBody>
        </p:sp>
        <p:pic>
          <p:nvPicPr>
            <p:cNvPr id="33799" name="Picture 7">
              <a:extLst>
                <a:ext uri="{FF2B5EF4-FFF2-40B4-BE49-F238E27FC236}">
                  <a16:creationId xmlns:a16="http://schemas.microsoft.com/office/drawing/2014/main" id="{CC68897F-DFB3-94C5-AC86-B71CBB840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4" y="1824"/>
              <a:ext cx="1972" cy="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2885"/>
                                        </p:tgtEl>
                                        <p:attrNameLst>
                                          <p:attrName>style.visibility</p:attrName>
                                        </p:attrNameLst>
                                      </p:cBhvr>
                                      <p:to>
                                        <p:strVal val="visible"/>
                                      </p:to>
                                    </p:set>
                                    <p:animEffect transition="in" filter="wipe(left)">
                                      <p:cBhvr>
                                        <p:cTn id="7" dur="500"/>
                                        <p:tgtEl>
                                          <p:spTgt spid="122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5823645-B8AF-527D-0DB0-C194799532B7}"/>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8</a:t>
            </a:r>
          </a:p>
        </p:txBody>
      </p:sp>
      <p:sp>
        <p:nvSpPr>
          <p:cNvPr id="35843" name="Text Box 3">
            <a:extLst>
              <a:ext uri="{FF2B5EF4-FFF2-40B4-BE49-F238E27FC236}">
                <a16:creationId xmlns:a16="http://schemas.microsoft.com/office/drawing/2014/main" id="{307FECD2-B7AA-ADCC-4EC3-62796AF1E1F5}"/>
              </a:ext>
            </a:extLst>
          </p:cNvPr>
          <p:cNvSpPr txBox="1">
            <a:spLocks noChangeArrowheads="1"/>
          </p:cNvSpPr>
          <p:nvPr/>
        </p:nvSpPr>
        <p:spPr bwMode="auto">
          <a:xfrm>
            <a:off x="0" y="685800"/>
            <a:ext cx="9144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a:cs typeface="Times New Roman" panose="02020603050405020304" pitchFamily="18" charset="0"/>
              </a:rPr>
              <a:t>Изобразите какой-нибудь прямоугольный треугольник, катетом которого является отрезок </a:t>
            </a:r>
            <a:r>
              <a:rPr lang="en-US" altLang="ru-RU" i="1">
                <a:cs typeface="Times New Roman" panose="02020603050405020304" pitchFamily="18" charset="0"/>
              </a:rPr>
              <a:t>AC</a:t>
            </a:r>
            <a:r>
              <a:rPr lang="ru-RU" altLang="ru-RU">
                <a:cs typeface="Times New Roman" panose="02020603050405020304" pitchFamily="18" charset="0"/>
              </a:rPr>
              <a:t>, а вершина </a:t>
            </a:r>
            <a:r>
              <a:rPr lang="en-US" altLang="ru-RU" i="1">
                <a:cs typeface="Times New Roman" panose="02020603050405020304" pitchFamily="18" charset="0"/>
              </a:rPr>
              <a:t>B</a:t>
            </a:r>
            <a:r>
              <a:rPr lang="ru-RU" altLang="ru-RU">
                <a:cs typeface="Times New Roman" panose="02020603050405020304" pitchFamily="18" charset="0"/>
              </a:rPr>
              <a:t> находится в одном из узлов сетки. </a:t>
            </a:r>
          </a:p>
        </p:txBody>
      </p:sp>
      <p:pic>
        <p:nvPicPr>
          <p:cNvPr id="35844" name="Picture 4">
            <a:extLst>
              <a:ext uri="{FF2B5EF4-FFF2-40B4-BE49-F238E27FC236}">
                <a16:creationId xmlns:a16="http://schemas.microsoft.com/office/drawing/2014/main" id="{2205D8EB-70DF-8F35-AF3E-DEBF9D006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5" y="2667000"/>
            <a:ext cx="3078163" cy="303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4933" name="Group 5">
            <a:extLst>
              <a:ext uri="{FF2B5EF4-FFF2-40B4-BE49-F238E27FC236}">
                <a16:creationId xmlns:a16="http://schemas.microsoft.com/office/drawing/2014/main" id="{7320E193-EA00-9BF8-C9D4-96183D8D3FE7}"/>
              </a:ext>
            </a:extLst>
          </p:cNvPr>
          <p:cNvGrpSpPr>
            <a:grpSpLocks/>
          </p:cNvGrpSpPr>
          <p:nvPr/>
        </p:nvGrpSpPr>
        <p:grpSpPr bwMode="auto">
          <a:xfrm>
            <a:off x="533400" y="2667000"/>
            <a:ext cx="7772400" cy="3170238"/>
            <a:chOff x="336" y="1680"/>
            <a:chExt cx="4896" cy="1997"/>
          </a:xfrm>
        </p:grpSpPr>
        <p:sp>
          <p:nvSpPr>
            <p:cNvPr id="35846" name="Text Box 6">
              <a:extLst>
                <a:ext uri="{FF2B5EF4-FFF2-40B4-BE49-F238E27FC236}">
                  <a16:creationId xmlns:a16="http://schemas.microsoft.com/office/drawing/2014/main" id="{4E5142D4-1010-8AF3-039A-360BB5D42E6A}"/>
                </a:ext>
              </a:extLst>
            </p:cNvPr>
            <p:cNvSpPr txBox="1">
              <a:spLocks noChangeArrowheads="1"/>
            </p:cNvSpPr>
            <p:nvPr/>
          </p:nvSpPr>
          <p:spPr bwMode="auto">
            <a:xfrm>
              <a:off x="336" y="3312"/>
              <a:ext cx="489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dirty="0">
                  <a:solidFill>
                    <a:srgbClr val="FF3300"/>
                  </a:solidFill>
                </a:rPr>
                <a:t>Ответ:</a:t>
              </a:r>
              <a:endParaRPr lang="ru-RU" altLang="ru-RU" dirty="0"/>
            </a:p>
          </p:txBody>
        </p:sp>
        <p:pic>
          <p:nvPicPr>
            <p:cNvPr id="35847" name="Picture 7">
              <a:extLst>
                <a:ext uri="{FF2B5EF4-FFF2-40B4-BE49-F238E27FC236}">
                  <a16:creationId xmlns:a16="http://schemas.microsoft.com/office/drawing/2014/main" id="{BD8AFD3D-E8BD-BE97-200E-CCD45E3EE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 y="1680"/>
              <a:ext cx="1939" cy="1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wipe(left)">
                                      <p:cBhvr>
                                        <p:cTn id="7" dur="5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pPr algn="ctr"/>
            <a:r>
              <a:rPr lang="ru-RU" dirty="0"/>
              <a:t>	</a:t>
            </a:r>
            <a:r>
              <a:rPr lang="ru-RU" sz="2800" dirty="0">
                <a:solidFill>
                  <a:srgbClr val="FF0000"/>
                </a:solidFill>
              </a:rPr>
              <a:t>Авторский сайт: </a:t>
            </a:r>
            <a:r>
              <a:rPr lang="en-US" sz="2800" dirty="0">
                <a:solidFill>
                  <a:srgbClr val="FF0000"/>
                </a:solidFill>
              </a:rPr>
              <a:t>vasmirnov.ru</a:t>
            </a:r>
            <a:r>
              <a:rPr lang="ru-RU" sz="2800" dirty="0">
                <a:solidFill>
                  <a:srgbClr val="FF0000"/>
                </a:solidFill>
              </a:rPr>
              <a:t>	</a:t>
            </a:r>
          </a:p>
        </p:txBody>
      </p:sp>
      <p:pic>
        <p:nvPicPr>
          <p:cNvPr id="4" name="Рисунок 3">
            <a:extLst>
              <a:ext uri="{FF2B5EF4-FFF2-40B4-BE49-F238E27FC236}">
                <a16:creationId xmlns:a16="http://schemas.microsoft.com/office/drawing/2014/main" id="{39955895-AF42-F1DD-86A0-07588A1EA733}"/>
              </a:ext>
            </a:extLst>
          </p:cNvPr>
          <p:cNvPicPr>
            <a:picLocks noChangeAspect="1"/>
          </p:cNvPicPr>
          <p:nvPr/>
        </p:nvPicPr>
        <p:blipFill>
          <a:blip r:embed="rId3"/>
          <a:stretch>
            <a:fillRect/>
          </a:stretch>
        </p:blipFill>
        <p:spPr>
          <a:xfrm>
            <a:off x="1187624" y="492504"/>
            <a:ext cx="7180280" cy="6365496"/>
          </a:xfrm>
          <a:prstGeom prst="rect">
            <a:avLst/>
          </a:prstGeom>
        </p:spPr>
      </p:pic>
    </p:spTree>
    <p:extLst>
      <p:ext uri="{BB962C8B-B14F-4D97-AF65-F5344CB8AC3E}">
        <p14:creationId xmlns:p14="http://schemas.microsoft.com/office/powerpoint/2010/main" val="118692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BB1C610-0675-D998-87B8-EF8E2770ACD5}"/>
              </a:ext>
            </a:extLst>
          </p:cNvPr>
          <p:cNvSpPr>
            <a:spLocks noGrp="1" noChangeArrowheads="1"/>
          </p:cNvSpPr>
          <p:nvPr>
            <p:ph type="title"/>
          </p:nvPr>
        </p:nvSpPr>
        <p:spPr>
          <a:xfrm>
            <a:off x="685800" y="304800"/>
            <a:ext cx="7772400" cy="457200"/>
          </a:xfrm>
        </p:spPr>
        <p:txBody>
          <a:bodyPr/>
          <a:lstStyle/>
          <a:p>
            <a:pPr eaLnBrk="1" hangingPunct="1"/>
            <a:r>
              <a:rPr lang="ru-RU" altLang="ru-RU" sz="3600">
                <a:solidFill>
                  <a:srgbClr val="FF3300"/>
                </a:solidFill>
              </a:rPr>
              <a:t>Упражнение 9</a:t>
            </a:r>
          </a:p>
        </p:txBody>
      </p:sp>
      <p:sp>
        <p:nvSpPr>
          <p:cNvPr id="37891" name="Text Box 3">
            <a:extLst>
              <a:ext uri="{FF2B5EF4-FFF2-40B4-BE49-F238E27FC236}">
                <a16:creationId xmlns:a16="http://schemas.microsoft.com/office/drawing/2014/main" id="{014C3E2A-A7AC-3746-D3BA-387A3ADDBD17}"/>
              </a:ext>
            </a:extLst>
          </p:cNvPr>
          <p:cNvSpPr txBox="1">
            <a:spLocks noChangeArrowheads="1"/>
          </p:cNvSpPr>
          <p:nvPr/>
        </p:nvSpPr>
        <p:spPr bwMode="auto">
          <a:xfrm>
            <a:off x="0" y="762000"/>
            <a:ext cx="914400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sz="2800">
                <a:cs typeface="Times New Roman" panose="02020603050405020304" pitchFamily="18" charset="0"/>
              </a:rPr>
              <a:t>Изобразите какой-нибудь прямоугольный треугольник, гипотенузой которого является отрезок </a:t>
            </a:r>
            <a:r>
              <a:rPr lang="en-US" altLang="ru-RU" sz="2800" i="1">
                <a:cs typeface="Times New Roman" panose="02020603050405020304" pitchFamily="18" charset="0"/>
              </a:rPr>
              <a:t>AB</a:t>
            </a:r>
            <a:r>
              <a:rPr lang="ru-RU" altLang="ru-RU" sz="2800">
                <a:cs typeface="Times New Roman" panose="02020603050405020304" pitchFamily="18" charset="0"/>
              </a:rPr>
              <a:t>, а вершина </a:t>
            </a:r>
            <a:r>
              <a:rPr lang="en-US" altLang="ru-RU" sz="2800" i="1">
                <a:cs typeface="Times New Roman" panose="02020603050405020304" pitchFamily="18" charset="0"/>
              </a:rPr>
              <a:t>C</a:t>
            </a:r>
            <a:r>
              <a:rPr lang="ru-RU" altLang="ru-RU" sz="2800">
                <a:cs typeface="Times New Roman" panose="02020603050405020304" pitchFamily="18" charset="0"/>
              </a:rPr>
              <a:t> находится в одном из узлов сетки. </a:t>
            </a:r>
            <a:r>
              <a:rPr lang="ru-RU" altLang="ru-RU" sz="2800"/>
              <a:t>Сколько таких треугольников?</a:t>
            </a:r>
          </a:p>
        </p:txBody>
      </p:sp>
      <p:pic>
        <p:nvPicPr>
          <p:cNvPr id="37892" name="Picture 9">
            <a:extLst>
              <a:ext uri="{FF2B5EF4-FFF2-40B4-BE49-F238E27FC236}">
                <a16:creationId xmlns:a16="http://schemas.microsoft.com/office/drawing/2014/main" id="{B4766976-8826-FE03-1C50-365A22818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675" y="2667000"/>
            <a:ext cx="31210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67" name="Group 11">
            <a:extLst>
              <a:ext uri="{FF2B5EF4-FFF2-40B4-BE49-F238E27FC236}">
                <a16:creationId xmlns:a16="http://schemas.microsoft.com/office/drawing/2014/main" id="{5FBFF00B-6213-9562-0CCC-604098432CE4}"/>
              </a:ext>
            </a:extLst>
          </p:cNvPr>
          <p:cNvGrpSpPr>
            <a:grpSpLocks/>
          </p:cNvGrpSpPr>
          <p:nvPr/>
        </p:nvGrpSpPr>
        <p:grpSpPr bwMode="auto">
          <a:xfrm>
            <a:off x="228600" y="2667000"/>
            <a:ext cx="6515100" cy="3094038"/>
            <a:chOff x="144" y="1680"/>
            <a:chExt cx="4104" cy="1949"/>
          </a:xfrm>
        </p:grpSpPr>
        <p:sp>
          <p:nvSpPr>
            <p:cNvPr id="37894" name="Text Box 6">
              <a:extLst>
                <a:ext uri="{FF2B5EF4-FFF2-40B4-BE49-F238E27FC236}">
                  <a16:creationId xmlns:a16="http://schemas.microsoft.com/office/drawing/2014/main" id="{A92F4F6D-A9FD-C573-ED48-C705D89D9BC4}"/>
                </a:ext>
              </a:extLst>
            </p:cNvPr>
            <p:cNvSpPr txBox="1">
              <a:spLocks noChangeArrowheads="1"/>
            </p:cNvSpPr>
            <p:nvPr/>
          </p:nvSpPr>
          <p:spPr bwMode="auto">
            <a:xfrm>
              <a:off x="144" y="3264"/>
              <a:ext cx="15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a:solidFill>
                    <a:srgbClr val="FF3300"/>
                  </a:solidFill>
                </a:rPr>
                <a:t>Ответ: </a:t>
              </a:r>
              <a:r>
                <a:rPr lang="ru-RU" altLang="ru-RU"/>
                <a:t>2.</a:t>
              </a:r>
              <a:endParaRPr lang="ru-RU" altLang="ru-RU" i="1">
                <a:cs typeface="Times New Roman" panose="02020603050405020304" pitchFamily="18" charset="0"/>
              </a:endParaRPr>
            </a:p>
          </p:txBody>
        </p:sp>
        <p:pic>
          <p:nvPicPr>
            <p:cNvPr id="37895" name="Picture 10">
              <a:extLst>
                <a:ext uri="{FF2B5EF4-FFF2-40B4-BE49-F238E27FC236}">
                  <a16:creationId xmlns:a16="http://schemas.microsoft.com/office/drawing/2014/main" id="{96E32FEF-70F6-04E0-0C3A-5344840A8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 y="1680"/>
              <a:ext cx="1968" cy="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6267"/>
                                        </p:tgtEl>
                                        <p:attrNameLst>
                                          <p:attrName>style.visibility</p:attrName>
                                        </p:attrNameLst>
                                      </p:cBhvr>
                                      <p:to>
                                        <p:strVal val="visible"/>
                                      </p:to>
                                    </p:set>
                                    <p:animEffect transition="in" filter="wipe(up)">
                                      <p:cBhvr>
                                        <p:cTn id="7"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a:extLst>
              <a:ext uri="{FF2B5EF4-FFF2-40B4-BE49-F238E27FC236}">
                <a16:creationId xmlns:a16="http://schemas.microsoft.com/office/drawing/2014/main" id="{4BF86F8D-EDD5-0B98-E13D-0E6491DEA112}"/>
              </a:ext>
            </a:extLst>
          </p:cNvPr>
          <p:cNvSpPr>
            <a:spLocks noGrp="1" noChangeArrowheads="1"/>
          </p:cNvSpPr>
          <p:nvPr>
            <p:ph type="title"/>
          </p:nvPr>
        </p:nvSpPr>
        <p:spPr>
          <a:xfrm>
            <a:off x="685800" y="304800"/>
            <a:ext cx="7772400" cy="457200"/>
          </a:xfrm>
        </p:spPr>
        <p:txBody>
          <a:bodyPr/>
          <a:lstStyle/>
          <a:p>
            <a:pPr eaLnBrk="1" hangingPunct="1"/>
            <a:r>
              <a:rPr lang="ru-RU" altLang="ru-RU" sz="3600">
                <a:solidFill>
                  <a:srgbClr val="FF3300"/>
                </a:solidFill>
              </a:rPr>
              <a:t>Упражнение 10</a:t>
            </a:r>
          </a:p>
        </p:txBody>
      </p:sp>
      <p:sp>
        <p:nvSpPr>
          <p:cNvPr id="39939" name="Text Box 1027">
            <a:extLst>
              <a:ext uri="{FF2B5EF4-FFF2-40B4-BE49-F238E27FC236}">
                <a16:creationId xmlns:a16="http://schemas.microsoft.com/office/drawing/2014/main" id="{A0EEAF8F-1A43-43DC-5232-2AEDF1952187}"/>
              </a:ext>
            </a:extLst>
          </p:cNvPr>
          <p:cNvSpPr txBox="1">
            <a:spLocks noChangeArrowheads="1"/>
          </p:cNvSpPr>
          <p:nvPr/>
        </p:nvSpPr>
        <p:spPr bwMode="auto">
          <a:xfrm>
            <a:off x="0" y="762000"/>
            <a:ext cx="914400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t>	</a:t>
            </a:r>
            <a:r>
              <a:rPr lang="ru-RU" altLang="ru-RU" sz="2800">
                <a:cs typeface="Times New Roman" panose="02020603050405020304" pitchFamily="18" charset="0"/>
              </a:rPr>
              <a:t>Изобразите какой-нибудь прямоугольный треугольник, гипотенузой которого является отрезок </a:t>
            </a:r>
            <a:r>
              <a:rPr lang="en-US" altLang="ru-RU" sz="2800" i="1">
                <a:cs typeface="Times New Roman" panose="02020603050405020304" pitchFamily="18" charset="0"/>
              </a:rPr>
              <a:t>AB</a:t>
            </a:r>
            <a:r>
              <a:rPr lang="ru-RU" altLang="ru-RU" sz="2800">
                <a:cs typeface="Times New Roman" panose="02020603050405020304" pitchFamily="18" charset="0"/>
              </a:rPr>
              <a:t>, а вершина </a:t>
            </a:r>
            <a:r>
              <a:rPr lang="en-US" altLang="ru-RU" sz="2800" i="1">
                <a:cs typeface="Times New Roman" panose="02020603050405020304" pitchFamily="18" charset="0"/>
              </a:rPr>
              <a:t>C</a:t>
            </a:r>
            <a:r>
              <a:rPr lang="ru-RU" altLang="ru-RU" sz="2800">
                <a:cs typeface="Times New Roman" panose="02020603050405020304" pitchFamily="18" charset="0"/>
              </a:rPr>
              <a:t> находится в одном из узлов сетки. </a:t>
            </a:r>
            <a:r>
              <a:rPr lang="ru-RU" altLang="ru-RU" sz="2800"/>
              <a:t>Сколько таких треугольников?</a:t>
            </a:r>
          </a:p>
        </p:txBody>
      </p:sp>
      <p:pic>
        <p:nvPicPr>
          <p:cNvPr id="39940" name="Picture 1031">
            <a:extLst>
              <a:ext uri="{FF2B5EF4-FFF2-40B4-BE49-F238E27FC236}">
                <a16:creationId xmlns:a16="http://schemas.microsoft.com/office/drawing/2014/main" id="{F2B3A29A-85E3-62BD-19B8-5BB82DB79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43200"/>
            <a:ext cx="31210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13" name="Group 1033">
            <a:extLst>
              <a:ext uri="{FF2B5EF4-FFF2-40B4-BE49-F238E27FC236}">
                <a16:creationId xmlns:a16="http://schemas.microsoft.com/office/drawing/2014/main" id="{A8B31FD1-F061-B679-1E19-0D743D1486EB}"/>
              </a:ext>
            </a:extLst>
          </p:cNvPr>
          <p:cNvGrpSpPr>
            <a:grpSpLocks/>
          </p:cNvGrpSpPr>
          <p:nvPr/>
        </p:nvGrpSpPr>
        <p:grpSpPr bwMode="auto">
          <a:xfrm>
            <a:off x="228600" y="2743200"/>
            <a:ext cx="5943600" cy="3081338"/>
            <a:chOff x="144" y="1728"/>
            <a:chExt cx="3744" cy="1941"/>
          </a:xfrm>
        </p:grpSpPr>
        <p:sp>
          <p:nvSpPr>
            <p:cNvPr id="39942" name="Text Box 1028">
              <a:extLst>
                <a:ext uri="{FF2B5EF4-FFF2-40B4-BE49-F238E27FC236}">
                  <a16:creationId xmlns:a16="http://schemas.microsoft.com/office/drawing/2014/main" id="{03D8567D-6328-BBE5-F3B7-6B166F4C2019}"/>
                </a:ext>
              </a:extLst>
            </p:cNvPr>
            <p:cNvSpPr txBox="1">
              <a:spLocks noChangeArrowheads="1"/>
            </p:cNvSpPr>
            <p:nvPr/>
          </p:nvSpPr>
          <p:spPr bwMode="auto">
            <a:xfrm>
              <a:off x="144" y="3264"/>
              <a:ext cx="15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a:solidFill>
                    <a:srgbClr val="FF3300"/>
                  </a:solidFill>
                </a:rPr>
                <a:t>Ответ: </a:t>
              </a:r>
              <a:r>
                <a:rPr lang="ru-RU" altLang="ru-RU"/>
                <a:t>6.</a:t>
              </a:r>
              <a:endParaRPr lang="ru-RU" altLang="ru-RU" i="1">
                <a:cs typeface="Times New Roman" panose="02020603050405020304" pitchFamily="18" charset="0"/>
              </a:endParaRPr>
            </a:p>
          </p:txBody>
        </p:sp>
        <p:pic>
          <p:nvPicPr>
            <p:cNvPr id="39943" name="Picture 1032">
              <a:extLst>
                <a:ext uri="{FF2B5EF4-FFF2-40B4-BE49-F238E27FC236}">
                  <a16:creationId xmlns:a16="http://schemas.microsoft.com/office/drawing/2014/main" id="{DAB95DAA-4371-E638-44A4-601E8146C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728"/>
              <a:ext cx="1968" cy="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8313"/>
                                        </p:tgtEl>
                                        <p:attrNameLst>
                                          <p:attrName>style.visibility</p:attrName>
                                        </p:attrNameLst>
                                      </p:cBhvr>
                                      <p:to>
                                        <p:strVal val="visible"/>
                                      </p:to>
                                    </p:set>
                                    <p:animEffect transition="in" filter="wipe(up)">
                                      <p:cBhvr>
                                        <p:cTn id="7" dur="500"/>
                                        <p:tgtEl>
                                          <p:spTgt spid="98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DD10981-F9B9-ABA4-BBAA-9838344A17EE}"/>
              </a:ext>
            </a:extLst>
          </p:cNvPr>
          <p:cNvSpPr>
            <a:spLocks noGrp="1" noChangeArrowheads="1"/>
          </p:cNvSpPr>
          <p:nvPr>
            <p:ph type="title"/>
          </p:nvPr>
        </p:nvSpPr>
        <p:spPr>
          <a:xfrm>
            <a:off x="685800" y="304800"/>
            <a:ext cx="7772400" cy="457200"/>
          </a:xfrm>
        </p:spPr>
        <p:txBody>
          <a:bodyPr/>
          <a:lstStyle/>
          <a:p>
            <a:pPr eaLnBrk="1" hangingPunct="1"/>
            <a:r>
              <a:rPr lang="ru-RU" altLang="ru-RU" sz="3600">
                <a:solidFill>
                  <a:srgbClr val="FF3300"/>
                </a:solidFill>
              </a:rPr>
              <a:t>Упражнение 11</a:t>
            </a:r>
          </a:p>
        </p:txBody>
      </p:sp>
      <p:sp>
        <p:nvSpPr>
          <p:cNvPr id="41987" name="Text Box 3">
            <a:extLst>
              <a:ext uri="{FF2B5EF4-FFF2-40B4-BE49-F238E27FC236}">
                <a16:creationId xmlns:a16="http://schemas.microsoft.com/office/drawing/2014/main" id="{19C4E95D-C8D2-4077-BF09-DFF4187C96C1}"/>
              </a:ext>
            </a:extLst>
          </p:cNvPr>
          <p:cNvSpPr txBox="1">
            <a:spLocks noChangeArrowheads="1"/>
          </p:cNvSpPr>
          <p:nvPr/>
        </p:nvSpPr>
        <p:spPr bwMode="auto">
          <a:xfrm>
            <a:off x="304800" y="762000"/>
            <a:ext cx="853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a:cs typeface="Times New Roman" panose="02020603050405020304" pitchFamily="18" charset="0"/>
              </a:rPr>
              <a:t>Перечислите все треугольники, изображенные на рисунке.</a:t>
            </a:r>
          </a:p>
        </p:txBody>
      </p:sp>
      <p:sp>
        <p:nvSpPr>
          <p:cNvPr id="94212" name="Text Box 4">
            <a:extLst>
              <a:ext uri="{FF2B5EF4-FFF2-40B4-BE49-F238E27FC236}">
                <a16:creationId xmlns:a16="http://schemas.microsoft.com/office/drawing/2014/main" id="{5C974169-1356-7437-1A8B-C0572D4B2158}"/>
              </a:ext>
            </a:extLst>
          </p:cNvPr>
          <p:cNvSpPr txBox="1">
            <a:spLocks noChangeArrowheads="1"/>
          </p:cNvSpPr>
          <p:nvPr/>
        </p:nvSpPr>
        <p:spPr bwMode="auto">
          <a:xfrm>
            <a:off x="611560" y="5229200"/>
            <a:ext cx="671547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dirty="0">
                <a:solidFill>
                  <a:srgbClr val="FF3300"/>
                </a:solidFill>
              </a:rPr>
              <a:t>Ответ: </a:t>
            </a:r>
            <a:r>
              <a:rPr lang="ru-RU" altLang="ru-RU" dirty="0">
                <a:solidFill>
                  <a:schemeClr val="accent1"/>
                </a:solidFill>
                <a:cs typeface="Times New Roman" panose="02020603050405020304" pitchFamily="18" charset="0"/>
              </a:rPr>
              <a:t> </a:t>
            </a:r>
            <a:r>
              <a:rPr lang="en-US" altLang="ru-RU" i="1" dirty="0">
                <a:cs typeface="Times New Roman" panose="02020603050405020304" pitchFamily="18" charset="0"/>
              </a:rPr>
              <a:t>ABC</a:t>
            </a:r>
            <a:r>
              <a:rPr lang="ru-RU" altLang="ru-RU" i="1" dirty="0">
                <a:cs typeface="Times New Roman" panose="02020603050405020304" pitchFamily="18" charset="0"/>
              </a:rPr>
              <a:t>, </a:t>
            </a:r>
            <a:r>
              <a:rPr lang="en-US" altLang="ru-RU" i="1" dirty="0">
                <a:cs typeface="Times New Roman" panose="02020603050405020304" pitchFamily="18" charset="0"/>
              </a:rPr>
              <a:t>ADC</a:t>
            </a:r>
            <a:r>
              <a:rPr lang="ru-RU" altLang="ru-RU" i="1" dirty="0">
                <a:cs typeface="Times New Roman" panose="02020603050405020304" pitchFamily="18" charset="0"/>
              </a:rPr>
              <a:t>, </a:t>
            </a:r>
            <a:r>
              <a:rPr lang="en-US" altLang="ru-RU" i="1" dirty="0">
                <a:cs typeface="Times New Roman" panose="02020603050405020304" pitchFamily="18" charset="0"/>
              </a:rPr>
              <a:t>BDC</a:t>
            </a:r>
            <a:r>
              <a:rPr lang="ru-RU" altLang="ru-RU" i="1" dirty="0">
                <a:cs typeface="Times New Roman" panose="02020603050405020304" pitchFamily="18" charset="0"/>
              </a:rPr>
              <a:t>, </a:t>
            </a:r>
            <a:r>
              <a:rPr lang="en-US" altLang="ru-RU" i="1" dirty="0">
                <a:cs typeface="Times New Roman" panose="02020603050405020304" pitchFamily="18" charset="0"/>
              </a:rPr>
              <a:t>BDE</a:t>
            </a:r>
            <a:r>
              <a:rPr lang="ru-RU" altLang="ru-RU" i="1" dirty="0">
                <a:cs typeface="Times New Roman" panose="02020603050405020304" pitchFamily="18" charset="0"/>
              </a:rPr>
              <a:t>, </a:t>
            </a:r>
            <a:r>
              <a:rPr lang="en-US" altLang="ru-RU" i="1" dirty="0">
                <a:cs typeface="Times New Roman" panose="02020603050405020304" pitchFamily="18" charset="0"/>
              </a:rPr>
              <a:t>CDE</a:t>
            </a:r>
            <a:r>
              <a:rPr lang="ru-RU" altLang="ru-RU" i="1" dirty="0">
                <a:cs typeface="Times New Roman" panose="02020603050405020304" pitchFamily="18" charset="0"/>
              </a:rPr>
              <a:t>. </a:t>
            </a:r>
          </a:p>
        </p:txBody>
      </p:sp>
      <p:pic>
        <p:nvPicPr>
          <p:cNvPr id="41989" name="Picture 5">
            <a:extLst>
              <a:ext uri="{FF2B5EF4-FFF2-40B4-BE49-F238E27FC236}">
                <a16:creationId xmlns:a16="http://schemas.microsoft.com/office/drawing/2014/main" id="{A458DBA3-204D-45F2-0DEB-D92381CDA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81200"/>
            <a:ext cx="392112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wipe(left)">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E76F50F1-B83D-A0C8-D9D1-3AAFB9222C83}"/>
              </a:ext>
            </a:extLst>
          </p:cNvPr>
          <p:cNvSpPr>
            <a:spLocks noGrp="1" noChangeArrowheads="1"/>
          </p:cNvSpPr>
          <p:nvPr>
            <p:ph type="title"/>
          </p:nvPr>
        </p:nvSpPr>
        <p:spPr>
          <a:xfrm>
            <a:off x="685800" y="163513"/>
            <a:ext cx="7772400" cy="457200"/>
          </a:xfrm>
        </p:spPr>
        <p:txBody>
          <a:bodyPr/>
          <a:lstStyle/>
          <a:p>
            <a:pPr eaLnBrk="1" hangingPunct="1"/>
            <a:r>
              <a:rPr lang="ru-RU" altLang="ru-RU" sz="3600" dirty="0">
                <a:solidFill>
                  <a:srgbClr val="FF3300"/>
                </a:solidFill>
              </a:rPr>
              <a:t>Упражнение 12*</a:t>
            </a:r>
          </a:p>
        </p:txBody>
      </p:sp>
      <p:sp>
        <p:nvSpPr>
          <p:cNvPr id="46083" name="Text Box 3">
            <a:extLst>
              <a:ext uri="{FF2B5EF4-FFF2-40B4-BE49-F238E27FC236}">
                <a16:creationId xmlns:a16="http://schemas.microsoft.com/office/drawing/2014/main" id="{F45C95A9-ACC3-DCAF-1ECC-7499791A5DD6}"/>
              </a:ext>
            </a:extLst>
          </p:cNvPr>
          <p:cNvSpPr txBox="1">
            <a:spLocks noChangeArrowheads="1"/>
          </p:cNvSpPr>
          <p:nvPr/>
        </p:nvSpPr>
        <p:spPr bwMode="auto">
          <a:xfrm>
            <a:off x="609600" y="620713"/>
            <a:ext cx="8229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u-RU" altLang="ru-RU" sz="2800"/>
              <a:t>Сколько</a:t>
            </a:r>
            <a:r>
              <a:rPr lang="ru-RU" altLang="ru-RU" sz="2800">
                <a:cs typeface="Times New Roman" panose="02020603050405020304" pitchFamily="18" charset="0"/>
              </a:rPr>
              <a:t> треугольник</a:t>
            </a:r>
            <a:r>
              <a:rPr lang="ru-RU" altLang="ru-RU" sz="2800"/>
              <a:t>ов</a:t>
            </a:r>
            <a:r>
              <a:rPr lang="ru-RU" altLang="ru-RU" sz="2800">
                <a:cs typeface="Times New Roman" panose="02020603050405020304" pitchFamily="18" charset="0"/>
              </a:rPr>
              <a:t> изображен</a:t>
            </a:r>
            <a:r>
              <a:rPr lang="ru-RU" altLang="ru-RU" sz="2800"/>
              <a:t>о</a:t>
            </a:r>
            <a:r>
              <a:rPr lang="ru-RU" altLang="ru-RU" sz="2800">
                <a:cs typeface="Times New Roman" panose="02020603050405020304" pitchFamily="18" charset="0"/>
              </a:rPr>
              <a:t> на рисунке</a:t>
            </a:r>
            <a:r>
              <a:rPr lang="ru-RU" altLang="ru-RU" sz="2800"/>
              <a:t>?</a:t>
            </a:r>
          </a:p>
        </p:txBody>
      </p:sp>
      <p:sp>
        <p:nvSpPr>
          <p:cNvPr id="92164" name="Text Box 4">
            <a:extLst>
              <a:ext uri="{FF2B5EF4-FFF2-40B4-BE49-F238E27FC236}">
                <a16:creationId xmlns:a16="http://schemas.microsoft.com/office/drawing/2014/main" id="{64666856-81D5-35C1-5DD0-448AF1AFC41D}"/>
              </a:ext>
            </a:extLst>
          </p:cNvPr>
          <p:cNvSpPr txBox="1">
            <a:spLocks noChangeArrowheads="1"/>
          </p:cNvSpPr>
          <p:nvPr/>
        </p:nvSpPr>
        <p:spPr bwMode="auto">
          <a:xfrm>
            <a:off x="0" y="4262438"/>
            <a:ext cx="9036050"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a:solidFill>
                  <a:srgbClr val="FF3300"/>
                </a:solidFill>
              </a:rPr>
              <a:t>	</a:t>
            </a:r>
            <a:r>
              <a:rPr lang="ru-RU" altLang="ru-RU" sz="2400">
                <a:solidFill>
                  <a:srgbClr val="FF3300"/>
                </a:solidFill>
              </a:rPr>
              <a:t>Ответ: </a:t>
            </a:r>
            <a:r>
              <a:rPr lang="ru-RU" altLang="ru-RU" sz="2400">
                <a:solidFill>
                  <a:schemeClr val="accent1"/>
                </a:solidFill>
                <a:cs typeface="Times New Roman" panose="02020603050405020304" pitchFamily="18" charset="0"/>
              </a:rPr>
              <a:t> </a:t>
            </a:r>
            <a:r>
              <a:rPr lang="ru-RU" altLang="ru-RU" sz="2400"/>
              <a:t>Число треугольников, две стороны которых являются сторонами правильного пятиугольника, равно 5. Число треугольников, только одна сторона которых является стороной правильного пятиугольника, равно 20. Число треугольников, стороны которых не являются сторонами правильного пятиугольника, равно 10. Общее число треугольников равно 35.</a:t>
            </a:r>
            <a:r>
              <a:rPr lang="ru-RU" altLang="ru-RU" sz="2400" i="1">
                <a:cs typeface="Times New Roman" panose="02020603050405020304" pitchFamily="18" charset="0"/>
              </a:rPr>
              <a:t> </a:t>
            </a:r>
          </a:p>
        </p:txBody>
      </p:sp>
      <p:pic>
        <p:nvPicPr>
          <p:cNvPr id="46085" name="Picture 5">
            <a:extLst>
              <a:ext uri="{FF2B5EF4-FFF2-40B4-BE49-F238E27FC236}">
                <a16:creationId xmlns:a16="http://schemas.microsoft.com/office/drawing/2014/main" id="{231DB169-7CE4-E6A8-A694-2812F3BFE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341438"/>
            <a:ext cx="2690812" cy="252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ipe(up)">
                                      <p:cBhvr>
                                        <p:cTn id="7" dur="5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a:extLst>
              <a:ext uri="{FF2B5EF4-FFF2-40B4-BE49-F238E27FC236}">
                <a16:creationId xmlns:a16="http://schemas.microsoft.com/office/drawing/2014/main" id="{48C9977E-2B97-74CB-FAB5-237778480FBC}"/>
              </a:ext>
            </a:extLst>
          </p:cNvPr>
          <p:cNvSpPr txBox="1">
            <a:spLocks noChangeArrowheads="1"/>
          </p:cNvSpPr>
          <p:nvPr/>
        </p:nvSpPr>
        <p:spPr bwMode="auto">
          <a:xfrm>
            <a:off x="0" y="836712"/>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ts val="0"/>
              </a:spcBef>
              <a:buFontTx/>
              <a:buNone/>
            </a:pPr>
            <a:r>
              <a:rPr lang="ru-RU" altLang="ru-RU" sz="2800" dirty="0"/>
              <a:t>	</a:t>
            </a:r>
            <a:r>
              <a:rPr lang="ru-RU" altLang="ru-RU" sz="2400" dirty="0"/>
              <a:t>Для построения медианы </a:t>
            </a:r>
            <a:r>
              <a:rPr lang="en-US" altLang="ru-RU" sz="2400" i="1" dirty="0"/>
              <a:t>CM </a:t>
            </a:r>
            <a:r>
              <a:rPr lang="ru-RU" altLang="ru-RU" sz="2400" dirty="0"/>
              <a:t>сначала воспользуемся инструментом «Середина или центр» и построим середину отрезка </a:t>
            </a:r>
            <a:r>
              <a:rPr lang="en-US" altLang="ru-RU" sz="2400" i="1" dirty="0"/>
              <a:t>AB</a:t>
            </a:r>
            <a:r>
              <a:rPr lang="ru-RU" altLang="ru-RU" sz="2400" i="1" dirty="0"/>
              <a:t>.</a:t>
            </a:r>
            <a:r>
              <a:rPr lang="ru-RU" altLang="ru-RU" sz="2400" dirty="0"/>
              <a:t> Затем, с помощью инструмента «Отрезок» проведём отрезок </a:t>
            </a:r>
            <a:r>
              <a:rPr lang="en-US" altLang="ru-RU" sz="2400" i="1" dirty="0"/>
              <a:t>CM</a:t>
            </a:r>
            <a:r>
              <a:rPr lang="ru-RU" altLang="ru-RU" sz="2400" i="1" dirty="0"/>
              <a:t>.</a:t>
            </a:r>
            <a:r>
              <a:rPr lang="en-US" altLang="ru-RU" sz="2400" dirty="0"/>
              <a:t>	</a:t>
            </a:r>
            <a:endParaRPr lang="ru-RU" altLang="ru-RU" sz="2400" dirty="0"/>
          </a:p>
        </p:txBody>
      </p:sp>
      <p:pic>
        <p:nvPicPr>
          <p:cNvPr id="3" name="Рисунок 2">
            <a:extLst>
              <a:ext uri="{FF2B5EF4-FFF2-40B4-BE49-F238E27FC236}">
                <a16:creationId xmlns:a16="http://schemas.microsoft.com/office/drawing/2014/main" id="{20EA9D79-ED35-FD3D-5E35-28F962138E92}"/>
              </a:ext>
            </a:extLst>
          </p:cNvPr>
          <p:cNvPicPr>
            <a:picLocks noChangeAspect="1"/>
          </p:cNvPicPr>
          <p:nvPr/>
        </p:nvPicPr>
        <p:blipFill>
          <a:blip r:embed="rId3"/>
          <a:stretch>
            <a:fillRect/>
          </a:stretch>
        </p:blipFill>
        <p:spPr>
          <a:xfrm>
            <a:off x="1547664" y="2380994"/>
            <a:ext cx="5904111" cy="4454374"/>
          </a:xfrm>
          <a:prstGeom prst="rect">
            <a:avLst/>
          </a:prstGeom>
        </p:spPr>
      </p:pic>
      <p:sp>
        <p:nvSpPr>
          <p:cNvPr id="2" name="Text Box 3">
            <a:extLst>
              <a:ext uri="{FF2B5EF4-FFF2-40B4-BE49-F238E27FC236}">
                <a16:creationId xmlns:a16="http://schemas.microsoft.com/office/drawing/2014/main" id="{0C5AC1C2-E8C8-8520-4ED5-1710A15E82BF}"/>
              </a:ext>
            </a:extLst>
          </p:cNvPr>
          <p:cNvSpPr txBox="1">
            <a:spLocks noChangeArrowheads="1"/>
          </p:cNvSpPr>
          <p:nvPr/>
        </p:nvSpPr>
        <p:spPr bwMode="auto">
          <a:xfrm>
            <a:off x="0" y="-23336"/>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ts val="0"/>
              </a:spcBef>
              <a:buFontTx/>
              <a:buNone/>
            </a:pPr>
            <a:r>
              <a:rPr lang="ru-RU" altLang="ru-RU" sz="2800" dirty="0">
                <a:solidFill>
                  <a:srgbClr val="FF0000"/>
                </a:solidFill>
              </a:rPr>
              <a:t>12. Отрезки, связанные с треугольником</a:t>
            </a:r>
          </a:p>
          <a:p>
            <a:pPr algn="ctr" eaLnBrk="1" hangingPunct="1">
              <a:spcBef>
                <a:spcPts val="0"/>
              </a:spcBef>
              <a:buFontTx/>
              <a:buNone/>
            </a:pPr>
            <a:r>
              <a:rPr lang="ru-RU" altLang="ru-RU" sz="2800" dirty="0">
                <a:solidFill>
                  <a:srgbClr val="FF0000"/>
                </a:solidFill>
              </a:rPr>
              <a:t>(медиана, биссектриса, высота) </a:t>
            </a:r>
          </a:p>
        </p:txBody>
      </p:sp>
    </p:spTree>
    <p:extLst>
      <p:ext uri="{BB962C8B-B14F-4D97-AF65-F5344CB8AC3E}">
        <p14:creationId xmlns:p14="http://schemas.microsoft.com/office/powerpoint/2010/main" val="2480602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a:extLst>
              <a:ext uri="{FF2B5EF4-FFF2-40B4-BE49-F238E27FC236}">
                <a16:creationId xmlns:a16="http://schemas.microsoft.com/office/drawing/2014/main" id="{48C9977E-2B97-74CB-FAB5-237778480FBC}"/>
              </a:ext>
            </a:extLst>
          </p:cNvPr>
          <p:cNvSpPr txBox="1">
            <a:spLocks noChangeArrowheads="1"/>
          </p:cNvSpPr>
          <p:nvPr/>
        </p:nvSpPr>
        <p:spPr bwMode="auto">
          <a:xfrm>
            <a:off x="0" y="0"/>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ts val="0"/>
              </a:spcBef>
              <a:buFontTx/>
              <a:buNone/>
            </a:pPr>
            <a:r>
              <a:rPr lang="ru-RU" altLang="ru-RU" sz="2800" dirty="0"/>
              <a:t>	</a:t>
            </a:r>
            <a:r>
              <a:rPr lang="ru-RU" altLang="ru-RU" sz="2400" dirty="0"/>
              <a:t>Для построения биссектрисы </a:t>
            </a:r>
            <a:r>
              <a:rPr lang="en-US" altLang="ru-RU" sz="2400" i="1" dirty="0"/>
              <a:t>CD</a:t>
            </a:r>
            <a:r>
              <a:rPr lang="ru-RU" altLang="ru-RU" sz="2400" dirty="0"/>
              <a:t> воспользуемся инструментом</a:t>
            </a:r>
            <a:r>
              <a:rPr lang="en-US" altLang="ru-RU" sz="2400" dirty="0"/>
              <a:t> </a:t>
            </a:r>
            <a:r>
              <a:rPr lang="ru-RU" altLang="ru-RU" sz="2400" dirty="0"/>
              <a:t>«Биссектриса угла» и проведём биссектрису угла </a:t>
            </a:r>
            <a:r>
              <a:rPr lang="en-US" altLang="ru-RU" sz="2400" i="1" dirty="0"/>
              <a:t>C</a:t>
            </a:r>
            <a:r>
              <a:rPr lang="ru-RU" altLang="ru-RU" sz="2400" dirty="0"/>
              <a:t>. Затем с помощью инструмента «Пересечение» найдём точку </a:t>
            </a:r>
            <a:r>
              <a:rPr lang="en-US" altLang="ru-RU" sz="2400" i="1" dirty="0"/>
              <a:t>D </a:t>
            </a:r>
            <a:r>
              <a:rPr lang="ru-RU" altLang="ru-RU" sz="2400" dirty="0"/>
              <a:t>пересечения этой биссектрисы со стороной </a:t>
            </a:r>
            <a:r>
              <a:rPr lang="en-US" altLang="ru-RU" sz="2400" i="1" dirty="0"/>
              <a:t>AB</a:t>
            </a:r>
            <a:r>
              <a:rPr lang="ru-RU" altLang="ru-RU" sz="2400" dirty="0"/>
              <a:t>. С помощью инструмента «Отрезок» проведём отрезок </a:t>
            </a:r>
            <a:r>
              <a:rPr lang="en-US" altLang="ru-RU" sz="2400" i="1" dirty="0"/>
              <a:t>CD</a:t>
            </a:r>
            <a:r>
              <a:rPr lang="ru-RU" altLang="ru-RU" sz="2400" i="1" dirty="0"/>
              <a:t>.</a:t>
            </a:r>
            <a:endParaRPr lang="ru-RU" altLang="ru-RU" sz="2400" dirty="0"/>
          </a:p>
        </p:txBody>
      </p:sp>
      <p:pic>
        <p:nvPicPr>
          <p:cNvPr id="3" name="Рисунок 2">
            <a:extLst>
              <a:ext uri="{FF2B5EF4-FFF2-40B4-BE49-F238E27FC236}">
                <a16:creationId xmlns:a16="http://schemas.microsoft.com/office/drawing/2014/main" id="{2C87BDC0-35CE-32B0-9CBE-20C8039EBE19}"/>
              </a:ext>
            </a:extLst>
          </p:cNvPr>
          <p:cNvPicPr>
            <a:picLocks noChangeAspect="1"/>
          </p:cNvPicPr>
          <p:nvPr/>
        </p:nvPicPr>
        <p:blipFill>
          <a:blip r:embed="rId3"/>
          <a:stretch>
            <a:fillRect/>
          </a:stretch>
        </p:blipFill>
        <p:spPr>
          <a:xfrm>
            <a:off x="1043609" y="2000548"/>
            <a:ext cx="6192688" cy="4672092"/>
          </a:xfrm>
          <a:prstGeom prst="rect">
            <a:avLst/>
          </a:prstGeom>
        </p:spPr>
      </p:pic>
    </p:spTree>
    <p:extLst>
      <p:ext uri="{BB962C8B-B14F-4D97-AF65-F5344CB8AC3E}">
        <p14:creationId xmlns:p14="http://schemas.microsoft.com/office/powerpoint/2010/main" val="900316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a:extLst>
              <a:ext uri="{FF2B5EF4-FFF2-40B4-BE49-F238E27FC236}">
                <a16:creationId xmlns:a16="http://schemas.microsoft.com/office/drawing/2014/main" id="{48C9977E-2B97-74CB-FAB5-237778480FBC}"/>
              </a:ext>
            </a:extLst>
          </p:cNvPr>
          <p:cNvSpPr txBox="1">
            <a:spLocks noChangeArrowheads="1"/>
          </p:cNvSpPr>
          <p:nvPr/>
        </p:nvSpPr>
        <p:spPr bwMode="auto">
          <a:xfrm>
            <a:off x="0" y="0"/>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ts val="0"/>
              </a:spcBef>
              <a:buFontTx/>
              <a:buNone/>
            </a:pPr>
            <a:r>
              <a:rPr lang="ru-RU" altLang="ru-RU" sz="2800" dirty="0"/>
              <a:t>	</a:t>
            </a:r>
            <a:r>
              <a:rPr lang="ru-RU" altLang="ru-RU" sz="2400" dirty="0"/>
              <a:t>Для построения высоты </a:t>
            </a:r>
            <a:r>
              <a:rPr lang="en-US" altLang="ru-RU" sz="2400" i="1" dirty="0"/>
              <a:t>CH</a:t>
            </a:r>
            <a:r>
              <a:rPr lang="ru-RU" altLang="ru-RU" sz="2400" dirty="0"/>
              <a:t> воспользуемся инструментом</a:t>
            </a:r>
            <a:r>
              <a:rPr lang="en-US" altLang="ru-RU" sz="2400" dirty="0"/>
              <a:t> </a:t>
            </a:r>
            <a:r>
              <a:rPr lang="ru-RU" altLang="ru-RU" sz="2400" dirty="0"/>
              <a:t>«Перпендикулярная прямая» и через точку </a:t>
            </a:r>
            <a:r>
              <a:rPr lang="en-US" altLang="ru-RU" sz="2400" i="1" dirty="0"/>
              <a:t>C </a:t>
            </a:r>
            <a:r>
              <a:rPr lang="ru-RU" altLang="ru-RU" sz="2400" dirty="0"/>
              <a:t>проведём прямую, перпендикулярную прямой </a:t>
            </a:r>
            <a:r>
              <a:rPr lang="en-US" altLang="ru-RU" sz="2400" i="1" dirty="0"/>
              <a:t>AB</a:t>
            </a:r>
            <a:r>
              <a:rPr lang="ru-RU" altLang="ru-RU" sz="2400" dirty="0"/>
              <a:t>. Затем с помощью инструмента «Пересечение» найдём точку </a:t>
            </a:r>
            <a:r>
              <a:rPr lang="en-US" altLang="ru-RU" sz="2400" i="1" dirty="0"/>
              <a:t>H </a:t>
            </a:r>
            <a:r>
              <a:rPr lang="ru-RU" altLang="ru-RU" sz="2400" dirty="0"/>
              <a:t>пересечения этой прямой с прямой </a:t>
            </a:r>
            <a:r>
              <a:rPr lang="en-US" altLang="ru-RU" sz="2400" i="1" dirty="0"/>
              <a:t>AB</a:t>
            </a:r>
            <a:r>
              <a:rPr lang="ru-RU" altLang="ru-RU" sz="2400" dirty="0"/>
              <a:t>. С помощью инструмента «Отрезок» проведём отрезок </a:t>
            </a:r>
            <a:r>
              <a:rPr lang="en-US" altLang="ru-RU" sz="2400" i="1" dirty="0"/>
              <a:t>CH</a:t>
            </a:r>
            <a:r>
              <a:rPr lang="ru-RU" altLang="ru-RU" sz="2400" i="1" dirty="0"/>
              <a:t>.</a:t>
            </a:r>
            <a:endParaRPr lang="ru-RU" altLang="ru-RU" sz="2400" dirty="0"/>
          </a:p>
        </p:txBody>
      </p:sp>
      <p:pic>
        <p:nvPicPr>
          <p:cNvPr id="4" name="Рисунок 3">
            <a:extLst>
              <a:ext uri="{FF2B5EF4-FFF2-40B4-BE49-F238E27FC236}">
                <a16:creationId xmlns:a16="http://schemas.microsoft.com/office/drawing/2014/main" id="{0604FE83-D9B7-96B0-BEF3-2EE925AB4147}"/>
              </a:ext>
            </a:extLst>
          </p:cNvPr>
          <p:cNvPicPr>
            <a:picLocks noChangeAspect="1"/>
          </p:cNvPicPr>
          <p:nvPr/>
        </p:nvPicPr>
        <p:blipFill>
          <a:blip r:embed="rId3"/>
          <a:stretch>
            <a:fillRect/>
          </a:stretch>
        </p:blipFill>
        <p:spPr>
          <a:xfrm>
            <a:off x="1187624" y="2132856"/>
            <a:ext cx="5975573" cy="4508289"/>
          </a:xfrm>
          <a:prstGeom prst="rect">
            <a:avLst/>
          </a:prstGeom>
        </p:spPr>
      </p:pic>
    </p:spTree>
    <p:extLst>
      <p:ext uri="{BB962C8B-B14F-4D97-AF65-F5344CB8AC3E}">
        <p14:creationId xmlns:p14="http://schemas.microsoft.com/office/powerpoint/2010/main" val="1804389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46C8B78-CEA4-36E4-212C-D0337EE506BC}"/>
              </a:ext>
            </a:extLst>
          </p:cNvPr>
          <p:cNvSpPr>
            <a:spLocks noGrp="1" noChangeArrowheads="1"/>
          </p:cNvSpPr>
          <p:nvPr>
            <p:ph type="title"/>
          </p:nvPr>
        </p:nvSpPr>
        <p:spPr>
          <a:xfrm>
            <a:off x="685800" y="304800"/>
            <a:ext cx="7772400" cy="457200"/>
          </a:xfrm>
        </p:spPr>
        <p:txBody>
          <a:bodyPr/>
          <a:lstStyle/>
          <a:p>
            <a:pPr eaLnBrk="1" hangingPunct="1"/>
            <a:r>
              <a:rPr lang="ru-RU" altLang="ru-RU" sz="3600">
                <a:solidFill>
                  <a:srgbClr val="FF3300"/>
                </a:solidFill>
              </a:rPr>
              <a:t>Упражнение 1</a:t>
            </a:r>
          </a:p>
        </p:txBody>
      </p:sp>
      <p:sp>
        <p:nvSpPr>
          <p:cNvPr id="6147" name="Text Box 3">
            <a:extLst>
              <a:ext uri="{FF2B5EF4-FFF2-40B4-BE49-F238E27FC236}">
                <a16:creationId xmlns:a16="http://schemas.microsoft.com/office/drawing/2014/main" id="{0B737063-6644-2A6D-6F1B-B90271D5B0B8}"/>
              </a:ext>
            </a:extLst>
          </p:cNvPr>
          <p:cNvSpPr txBox="1">
            <a:spLocks noChangeArrowheads="1"/>
          </p:cNvSpPr>
          <p:nvPr/>
        </p:nvSpPr>
        <p:spPr bwMode="auto">
          <a:xfrm>
            <a:off x="0" y="7620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В треугольнике </a:t>
            </a:r>
            <a:r>
              <a:rPr lang="en-US" altLang="ru-RU" sz="3200" i="1" dirty="0"/>
              <a:t>ABC </a:t>
            </a:r>
            <a:r>
              <a:rPr lang="ru-RU" altLang="ru-RU" sz="3200" dirty="0"/>
              <a:t>проведите медиану </a:t>
            </a:r>
            <a:r>
              <a:rPr lang="en-US" altLang="ru-RU" sz="3200" i="1" dirty="0"/>
              <a:t>CM</a:t>
            </a:r>
            <a:r>
              <a:rPr lang="en-US" altLang="ru-RU" sz="3200" dirty="0"/>
              <a:t>.</a:t>
            </a:r>
            <a:endParaRPr lang="ru-RU" altLang="ru-RU" sz="3200" dirty="0"/>
          </a:p>
        </p:txBody>
      </p:sp>
      <p:pic>
        <p:nvPicPr>
          <p:cNvPr id="6148" name="Picture 6">
            <a:extLst>
              <a:ext uri="{FF2B5EF4-FFF2-40B4-BE49-F238E27FC236}">
                <a16:creationId xmlns:a16="http://schemas.microsoft.com/office/drawing/2014/main" id="{3C5FA068-A6C7-F162-6368-5AC30CD36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456" name="Group 8">
            <a:extLst>
              <a:ext uri="{FF2B5EF4-FFF2-40B4-BE49-F238E27FC236}">
                <a16:creationId xmlns:a16="http://schemas.microsoft.com/office/drawing/2014/main" id="{10DF181E-37E4-0C22-B753-152D6389D3D4}"/>
              </a:ext>
            </a:extLst>
          </p:cNvPr>
          <p:cNvGrpSpPr>
            <a:grpSpLocks/>
          </p:cNvGrpSpPr>
          <p:nvPr/>
        </p:nvGrpSpPr>
        <p:grpSpPr bwMode="auto">
          <a:xfrm>
            <a:off x="914400" y="1905000"/>
            <a:ext cx="5253038" cy="3475038"/>
            <a:chOff x="576" y="1200"/>
            <a:chExt cx="3309" cy="2189"/>
          </a:xfrm>
        </p:grpSpPr>
        <p:sp>
          <p:nvSpPr>
            <p:cNvPr id="6150" name="Text Box 4">
              <a:extLst>
                <a:ext uri="{FF2B5EF4-FFF2-40B4-BE49-F238E27FC236}">
                  <a16:creationId xmlns:a16="http://schemas.microsoft.com/office/drawing/2014/main" id="{4B1D3712-91DC-6B07-ABA2-C95E1E5BBA7A}"/>
                </a:ext>
              </a:extLst>
            </p:cNvPr>
            <p:cNvSpPr txBox="1">
              <a:spLocks noChangeArrowheads="1"/>
            </p:cNvSpPr>
            <p:nvPr/>
          </p:nvSpPr>
          <p:spPr bwMode="auto">
            <a:xfrm>
              <a:off x="576" y="3024"/>
              <a:ext cx="17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i="1">
                <a:cs typeface="Times New Roman" panose="02020603050405020304" pitchFamily="18" charset="0"/>
              </a:endParaRPr>
            </a:p>
          </p:txBody>
        </p:sp>
        <p:pic>
          <p:nvPicPr>
            <p:cNvPr id="6151" name="Picture 7">
              <a:extLst>
                <a:ext uri="{FF2B5EF4-FFF2-40B4-BE49-F238E27FC236}">
                  <a16:creationId xmlns:a16="http://schemas.microsoft.com/office/drawing/2014/main" id="{4979C7C5-ECFA-DF5A-CEA3-DED4B24F7F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4456"/>
                                        </p:tgtEl>
                                        <p:attrNameLst>
                                          <p:attrName>style.visibility</p:attrName>
                                        </p:attrNameLst>
                                      </p:cBhvr>
                                      <p:to>
                                        <p:strVal val="visible"/>
                                      </p:to>
                                    </p:set>
                                    <p:animEffect transition="in" filter="wipe(up)">
                                      <p:cBhvr>
                                        <p:cTn id="7" dur="500"/>
                                        <p:tgtEl>
                                          <p:spTgt spid="104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A6BD38F-8BE7-7A38-9673-F54D0AAE8826}"/>
              </a:ext>
            </a:extLst>
          </p:cNvPr>
          <p:cNvSpPr>
            <a:spLocks noGrp="1" noChangeArrowheads="1"/>
          </p:cNvSpPr>
          <p:nvPr>
            <p:ph type="title"/>
          </p:nvPr>
        </p:nvSpPr>
        <p:spPr>
          <a:xfrm>
            <a:off x="685800" y="304800"/>
            <a:ext cx="7772400" cy="457200"/>
          </a:xfrm>
        </p:spPr>
        <p:txBody>
          <a:bodyPr/>
          <a:lstStyle/>
          <a:p>
            <a:pPr eaLnBrk="1" hangingPunct="1"/>
            <a:r>
              <a:rPr lang="ru-RU" altLang="ru-RU" sz="3600">
                <a:solidFill>
                  <a:srgbClr val="FF3300"/>
                </a:solidFill>
              </a:rPr>
              <a:t>Упражнение </a:t>
            </a:r>
            <a:r>
              <a:rPr lang="en-US" altLang="ru-RU" sz="3600">
                <a:solidFill>
                  <a:srgbClr val="FF3300"/>
                </a:solidFill>
              </a:rPr>
              <a:t>2</a:t>
            </a:r>
            <a:endParaRPr lang="ru-RU" altLang="ru-RU" sz="3600">
              <a:solidFill>
                <a:srgbClr val="FF3300"/>
              </a:solidFill>
            </a:endParaRPr>
          </a:p>
        </p:txBody>
      </p:sp>
      <p:sp>
        <p:nvSpPr>
          <p:cNvPr id="7171" name="Text Box 3">
            <a:extLst>
              <a:ext uri="{FF2B5EF4-FFF2-40B4-BE49-F238E27FC236}">
                <a16:creationId xmlns:a16="http://schemas.microsoft.com/office/drawing/2014/main" id="{06CC614B-6B1E-50AD-5D2C-BDB809837C85}"/>
              </a:ext>
            </a:extLst>
          </p:cNvPr>
          <p:cNvSpPr txBox="1">
            <a:spLocks noChangeArrowheads="1"/>
          </p:cNvSpPr>
          <p:nvPr/>
        </p:nvSpPr>
        <p:spPr bwMode="auto">
          <a:xfrm>
            <a:off x="0" y="7620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В треугольнике </a:t>
            </a:r>
            <a:r>
              <a:rPr lang="en-US" altLang="ru-RU" sz="3200" i="1" dirty="0"/>
              <a:t>ABC </a:t>
            </a:r>
            <a:r>
              <a:rPr lang="ru-RU" altLang="ru-RU" sz="3200" dirty="0"/>
              <a:t>проведите медиану </a:t>
            </a:r>
            <a:r>
              <a:rPr lang="en-US" altLang="ru-RU" sz="3200" i="1" dirty="0"/>
              <a:t>CM</a:t>
            </a:r>
            <a:r>
              <a:rPr lang="en-US" altLang="ru-RU" sz="3200" dirty="0"/>
              <a:t>.</a:t>
            </a:r>
            <a:endParaRPr lang="ru-RU" altLang="ru-RU" sz="3200" dirty="0"/>
          </a:p>
        </p:txBody>
      </p:sp>
      <p:pic>
        <p:nvPicPr>
          <p:cNvPr id="7172" name="Picture 8">
            <a:extLst>
              <a:ext uri="{FF2B5EF4-FFF2-40B4-BE49-F238E27FC236}">
                <a16:creationId xmlns:a16="http://schemas.microsoft.com/office/drawing/2014/main" id="{C7A776B6-0B63-62D2-0900-22E3CAE87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506" name="Group 10">
            <a:extLst>
              <a:ext uri="{FF2B5EF4-FFF2-40B4-BE49-F238E27FC236}">
                <a16:creationId xmlns:a16="http://schemas.microsoft.com/office/drawing/2014/main" id="{FE5DDDAF-CBED-4BCA-461C-47D7120200E3}"/>
              </a:ext>
            </a:extLst>
          </p:cNvPr>
          <p:cNvGrpSpPr>
            <a:grpSpLocks/>
          </p:cNvGrpSpPr>
          <p:nvPr/>
        </p:nvGrpSpPr>
        <p:grpSpPr bwMode="auto">
          <a:xfrm>
            <a:off x="914400" y="1905000"/>
            <a:ext cx="5253038" cy="3475038"/>
            <a:chOff x="576" y="1200"/>
            <a:chExt cx="3309" cy="2189"/>
          </a:xfrm>
        </p:grpSpPr>
        <p:sp>
          <p:nvSpPr>
            <p:cNvPr id="7174" name="Text Box 6">
              <a:extLst>
                <a:ext uri="{FF2B5EF4-FFF2-40B4-BE49-F238E27FC236}">
                  <a16:creationId xmlns:a16="http://schemas.microsoft.com/office/drawing/2014/main" id="{2568710D-150E-88E5-D512-32E8B555E881}"/>
                </a:ext>
              </a:extLst>
            </p:cNvPr>
            <p:cNvSpPr txBox="1">
              <a:spLocks noChangeArrowheads="1"/>
            </p:cNvSpPr>
            <p:nvPr/>
          </p:nvSpPr>
          <p:spPr bwMode="auto">
            <a:xfrm>
              <a:off x="576" y="3024"/>
              <a:ext cx="17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i="1">
                <a:cs typeface="Times New Roman" panose="02020603050405020304" pitchFamily="18" charset="0"/>
              </a:endParaRPr>
            </a:p>
          </p:txBody>
        </p:sp>
        <p:pic>
          <p:nvPicPr>
            <p:cNvPr id="7175" name="Picture 9">
              <a:extLst>
                <a:ext uri="{FF2B5EF4-FFF2-40B4-BE49-F238E27FC236}">
                  <a16:creationId xmlns:a16="http://schemas.microsoft.com/office/drawing/2014/main" id="{BCC5E53F-0DC7-4B1A-A5D0-FCA55CC69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6506"/>
                                        </p:tgtEl>
                                        <p:attrNameLst>
                                          <p:attrName>style.visibility</p:attrName>
                                        </p:attrNameLst>
                                      </p:cBhvr>
                                      <p:to>
                                        <p:strVal val="visible"/>
                                      </p:to>
                                    </p:set>
                                    <p:animEffect transition="in" filter="wipe(up)">
                                      <p:cBhvr>
                                        <p:cTn id="7" dur="500"/>
                                        <p:tgtEl>
                                          <p:spTgt spid="10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6DB9C3A-0CFF-EC08-8B11-91332218D977}"/>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a:t>
            </a:r>
            <a:r>
              <a:rPr lang="en-US" altLang="ru-RU" sz="3600">
                <a:solidFill>
                  <a:srgbClr val="FF3300"/>
                </a:solidFill>
              </a:rPr>
              <a:t>3</a:t>
            </a:r>
            <a:endParaRPr lang="ru-RU" altLang="ru-RU" sz="3600">
              <a:solidFill>
                <a:srgbClr val="FF3300"/>
              </a:solidFill>
            </a:endParaRPr>
          </a:p>
        </p:txBody>
      </p:sp>
      <p:sp>
        <p:nvSpPr>
          <p:cNvPr id="8195" name="Text Box 3">
            <a:extLst>
              <a:ext uri="{FF2B5EF4-FFF2-40B4-BE49-F238E27FC236}">
                <a16:creationId xmlns:a16="http://schemas.microsoft.com/office/drawing/2014/main" id="{453D2FB0-2202-A5F4-71CA-912553470755}"/>
              </a:ext>
            </a:extLst>
          </p:cNvPr>
          <p:cNvSpPr txBox="1">
            <a:spLocks noChangeArrowheads="1"/>
          </p:cNvSpPr>
          <p:nvPr/>
        </p:nvSpPr>
        <p:spPr bwMode="auto">
          <a:xfrm>
            <a:off x="0" y="685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cs typeface="Times New Roman" panose="02020603050405020304" pitchFamily="18" charset="0"/>
              </a:rPr>
              <a:t>	Изобразите </a:t>
            </a:r>
            <a:r>
              <a:rPr lang="ru-RU" altLang="ru-RU" sz="3200" dirty="0"/>
              <a:t>медианы </a:t>
            </a:r>
            <a:r>
              <a:rPr lang="en-US" altLang="ru-RU" sz="3200" i="1" dirty="0"/>
              <a:t>AD</a:t>
            </a:r>
            <a:r>
              <a:rPr lang="en-US" altLang="ru-RU" sz="3200" dirty="0"/>
              <a:t>, </a:t>
            </a:r>
            <a:r>
              <a:rPr lang="en-US" altLang="ru-RU" sz="3200" i="1" dirty="0"/>
              <a:t>BE</a:t>
            </a:r>
            <a:r>
              <a:rPr lang="en-US" altLang="ru-RU" sz="3200" dirty="0"/>
              <a:t> </a:t>
            </a:r>
            <a:r>
              <a:rPr lang="ru-RU" altLang="ru-RU" sz="3200" dirty="0"/>
              <a:t>и </a:t>
            </a:r>
            <a:r>
              <a:rPr lang="en-US" altLang="ru-RU" sz="3200" i="1" dirty="0"/>
              <a:t>CF </a:t>
            </a:r>
            <a:r>
              <a:rPr lang="ru-RU" altLang="ru-RU" sz="3200" dirty="0"/>
              <a:t>треугольника </a:t>
            </a:r>
            <a:r>
              <a:rPr lang="en-US" altLang="ru-RU" sz="3200" i="1" dirty="0"/>
              <a:t>ABC</a:t>
            </a:r>
            <a:r>
              <a:rPr lang="ru-RU" altLang="ru-RU" sz="3200" dirty="0">
                <a:cs typeface="Times New Roman" panose="02020603050405020304" pitchFamily="18" charset="0"/>
              </a:rPr>
              <a:t>. </a:t>
            </a:r>
          </a:p>
        </p:txBody>
      </p:sp>
      <p:pic>
        <p:nvPicPr>
          <p:cNvPr id="8196" name="Picture 4">
            <a:extLst>
              <a:ext uri="{FF2B5EF4-FFF2-40B4-BE49-F238E27FC236}">
                <a16:creationId xmlns:a16="http://schemas.microsoft.com/office/drawing/2014/main" id="{F091DB2D-34E4-BB7B-D399-2AFC7472B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125" name="Group 5">
            <a:extLst>
              <a:ext uri="{FF2B5EF4-FFF2-40B4-BE49-F238E27FC236}">
                <a16:creationId xmlns:a16="http://schemas.microsoft.com/office/drawing/2014/main" id="{119CD0F5-F3DE-2AC1-BBAF-9D62EF935E09}"/>
              </a:ext>
            </a:extLst>
          </p:cNvPr>
          <p:cNvGrpSpPr>
            <a:grpSpLocks/>
          </p:cNvGrpSpPr>
          <p:nvPr/>
        </p:nvGrpSpPr>
        <p:grpSpPr bwMode="auto">
          <a:xfrm>
            <a:off x="533400" y="1905000"/>
            <a:ext cx="5634038" cy="3094038"/>
            <a:chOff x="336" y="1200"/>
            <a:chExt cx="3549" cy="1949"/>
          </a:xfrm>
        </p:grpSpPr>
        <p:sp>
          <p:nvSpPr>
            <p:cNvPr id="8198" name="Text Box 6">
              <a:extLst>
                <a:ext uri="{FF2B5EF4-FFF2-40B4-BE49-F238E27FC236}">
                  <a16:creationId xmlns:a16="http://schemas.microsoft.com/office/drawing/2014/main" id="{925AF1F4-6ABC-4AC5-9D18-6A7867B7BAD4}"/>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a:p>
          </p:txBody>
        </p:sp>
        <p:pic>
          <p:nvPicPr>
            <p:cNvPr id="8199" name="Picture 7">
              <a:extLst>
                <a:ext uri="{FF2B5EF4-FFF2-40B4-BE49-F238E27FC236}">
                  <a16:creationId xmlns:a16="http://schemas.microsoft.com/office/drawing/2014/main" id="{AE329804-6464-A922-23C8-DD08EFF07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wipe(up)">
                                      <p:cBhvr>
                                        <p:cTn id="7" dur="500"/>
                                        <p:tgtEl>
                                          <p:spTgt spid="133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24516"/>
            <a:ext cx="9144000" cy="954107"/>
          </a:xfrm>
          <a:prstGeom prst="rect">
            <a:avLst/>
          </a:prstGeom>
          <a:noFill/>
        </p:spPr>
        <p:txBody>
          <a:bodyPr wrap="square" rtlCol="0">
            <a:spAutoFit/>
          </a:bodyPr>
          <a:lstStyle/>
          <a:p>
            <a:pPr algn="ctr"/>
            <a:r>
              <a:rPr lang="ru-RU" sz="2800" dirty="0">
                <a:solidFill>
                  <a:srgbClr val="FF0000"/>
                </a:solidFill>
              </a:rPr>
              <a:t>Наши первые учебники геометрии 1997, 2001 годов, входившие в Федеральный перечень</a:t>
            </a:r>
          </a:p>
        </p:txBody>
      </p:sp>
      <p:pic>
        <p:nvPicPr>
          <p:cNvPr id="4" name="Рисунок 3">
            <a:extLst>
              <a:ext uri="{FF2B5EF4-FFF2-40B4-BE49-F238E27FC236}">
                <a16:creationId xmlns:a16="http://schemas.microsoft.com/office/drawing/2014/main" id="{5E3B63FB-29CD-C159-CC81-0606D921B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844824"/>
            <a:ext cx="2878482" cy="3819690"/>
          </a:xfrm>
          <a:prstGeom prst="rect">
            <a:avLst/>
          </a:prstGeom>
        </p:spPr>
      </p:pic>
      <p:pic>
        <p:nvPicPr>
          <p:cNvPr id="8" name="Рисунок 7" descr="Изображение выглядит как текст, седзи, здание, клетка&#10;&#10;Автоматически созданное описание">
            <a:extLst>
              <a:ext uri="{FF2B5EF4-FFF2-40B4-BE49-F238E27FC236}">
                <a16:creationId xmlns:a16="http://schemas.microsoft.com/office/drawing/2014/main" id="{14ABA8D5-574E-E431-EA63-A9ED891147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1502" y="1842708"/>
            <a:ext cx="2904994" cy="3819690"/>
          </a:xfrm>
          <a:prstGeom prst="rect">
            <a:avLst/>
          </a:prstGeom>
        </p:spPr>
      </p:pic>
      <p:pic>
        <p:nvPicPr>
          <p:cNvPr id="5" name="Рисунок 4">
            <a:extLst>
              <a:ext uri="{FF2B5EF4-FFF2-40B4-BE49-F238E27FC236}">
                <a16:creationId xmlns:a16="http://schemas.microsoft.com/office/drawing/2014/main" id="{1A98A22B-014F-39C2-22A7-6CAB59ADD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0" y="1842708"/>
            <a:ext cx="2808312" cy="3819690"/>
          </a:xfrm>
          <a:prstGeom prst="rect">
            <a:avLst/>
          </a:prstGeom>
        </p:spPr>
      </p:pic>
    </p:spTree>
    <p:extLst>
      <p:ext uri="{BB962C8B-B14F-4D97-AF65-F5344CB8AC3E}">
        <p14:creationId xmlns:p14="http://schemas.microsoft.com/office/powerpoint/2010/main" val="4138286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2A3EF38-E17E-76AE-02A1-62714D707BBB}"/>
              </a:ext>
            </a:extLst>
          </p:cNvPr>
          <p:cNvSpPr>
            <a:spLocks noGrp="1" noChangeArrowheads="1"/>
          </p:cNvSpPr>
          <p:nvPr>
            <p:ph type="title"/>
          </p:nvPr>
        </p:nvSpPr>
        <p:spPr>
          <a:xfrm>
            <a:off x="685800" y="152400"/>
            <a:ext cx="7772400" cy="457200"/>
          </a:xfrm>
        </p:spPr>
        <p:txBody>
          <a:bodyPr/>
          <a:lstStyle/>
          <a:p>
            <a:pPr eaLnBrk="1" hangingPunct="1"/>
            <a:r>
              <a:rPr lang="ru-RU" altLang="ru-RU" sz="3600" dirty="0">
                <a:solidFill>
                  <a:srgbClr val="FF3300"/>
                </a:solidFill>
              </a:rPr>
              <a:t>Упражнение 4</a:t>
            </a:r>
          </a:p>
        </p:txBody>
      </p:sp>
      <p:sp>
        <p:nvSpPr>
          <p:cNvPr id="14339" name="Text Box 3">
            <a:extLst>
              <a:ext uri="{FF2B5EF4-FFF2-40B4-BE49-F238E27FC236}">
                <a16:creationId xmlns:a16="http://schemas.microsoft.com/office/drawing/2014/main" id="{B142FECC-441C-90CE-FD97-559550E90F66}"/>
              </a:ext>
            </a:extLst>
          </p:cNvPr>
          <p:cNvSpPr txBox="1">
            <a:spLocks noChangeArrowheads="1"/>
          </p:cNvSpPr>
          <p:nvPr/>
        </p:nvSpPr>
        <p:spPr bwMode="auto">
          <a:xfrm>
            <a:off x="0" y="6858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cs typeface="Times New Roman" panose="02020603050405020304" pitchFamily="18" charset="0"/>
              </a:rPr>
              <a:t>	Изобразите </a:t>
            </a:r>
            <a:r>
              <a:rPr lang="ru-RU" altLang="ru-RU" sz="3200" dirty="0"/>
              <a:t>биссектрису </a:t>
            </a:r>
            <a:r>
              <a:rPr lang="en-US" altLang="ru-RU" sz="3200" i="1" dirty="0"/>
              <a:t>CD </a:t>
            </a:r>
            <a:r>
              <a:rPr lang="ru-RU" altLang="ru-RU" sz="3200" dirty="0"/>
              <a:t>треугольника </a:t>
            </a:r>
            <a:r>
              <a:rPr lang="en-US" altLang="ru-RU" sz="3200" i="1" dirty="0"/>
              <a:t>ABC</a:t>
            </a:r>
            <a:r>
              <a:rPr lang="ru-RU" altLang="ru-RU" sz="3200" dirty="0">
                <a:cs typeface="Times New Roman" panose="02020603050405020304" pitchFamily="18" charset="0"/>
              </a:rPr>
              <a:t>.</a:t>
            </a:r>
            <a:r>
              <a:rPr lang="en-US" altLang="ru-RU" sz="3200" dirty="0">
                <a:cs typeface="Times New Roman" panose="02020603050405020304" pitchFamily="18" charset="0"/>
              </a:rPr>
              <a:t> </a:t>
            </a:r>
            <a:r>
              <a:rPr lang="ru-RU" altLang="ru-RU" sz="3200" dirty="0"/>
              <a:t>Найдите ее длину, если стороны клеток равны 1.</a:t>
            </a:r>
            <a:r>
              <a:rPr lang="ru-RU" altLang="ru-RU" sz="3200" dirty="0">
                <a:cs typeface="Times New Roman" panose="02020603050405020304" pitchFamily="18" charset="0"/>
              </a:rPr>
              <a:t> </a:t>
            </a:r>
          </a:p>
        </p:txBody>
      </p:sp>
      <p:pic>
        <p:nvPicPr>
          <p:cNvPr id="14340" name="Picture 4">
            <a:extLst>
              <a:ext uri="{FF2B5EF4-FFF2-40B4-BE49-F238E27FC236}">
                <a16:creationId xmlns:a16="http://schemas.microsoft.com/office/drawing/2014/main" id="{F0E4386B-374D-9A4F-6167-A860EC7A6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77492"/>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9269" name="Group 5">
            <a:extLst>
              <a:ext uri="{FF2B5EF4-FFF2-40B4-BE49-F238E27FC236}">
                <a16:creationId xmlns:a16="http://schemas.microsoft.com/office/drawing/2014/main" id="{2B740881-96D6-CD9C-87D2-7D4BEADC3644}"/>
              </a:ext>
            </a:extLst>
          </p:cNvPr>
          <p:cNvGrpSpPr>
            <a:grpSpLocks/>
          </p:cNvGrpSpPr>
          <p:nvPr/>
        </p:nvGrpSpPr>
        <p:grpSpPr bwMode="auto">
          <a:xfrm>
            <a:off x="533400" y="2636912"/>
            <a:ext cx="5634038" cy="3094038"/>
            <a:chOff x="336" y="1200"/>
            <a:chExt cx="3549" cy="1949"/>
          </a:xfrm>
        </p:grpSpPr>
        <p:sp>
          <p:nvSpPr>
            <p:cNvPr id="14342" name="Text Box 6">
              <a:extLst>
                <a:ext uri="{FF2B5EF4-FFF2-40B4-BE49-F238E27FC236}">
                  <a16:creationId xmlns:a16="http://schemas.microsoft.com/office/drawing/2014/main" id="{B3854757-9409-C477-BA10-AD5550BAE687}"/>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 </a:t>
              </a:r>
              <a:r>
                <a:rPr lang="ru-RU" altLang="ru-RU" sz="3200"/>
                <a:t>4.</a:t>
              </a:r>
            </a:p>
          </p:txBody>
        </p:sp>
        <p:pic>
          <p:nvPicPr>
            <p:cNvPr id="14343" name="Picture 7">
              <a:extLst>
                <a:ext uri="{FF2B5EF4-FFF2-40B4-BE49-F238E27FC236}">
                  <a16:creationId xmlns:a16="http://schemas.microsoft.com/office/drawing/2014/main" id="{4C35427A-9F28-4089-AA37-8D74A66F9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97114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9269"/>
                                        </p:tgtEl>
                                        <p:attrNameLst>
                                          <p:attrName>style.visibility</p:attrName>
                                        </p:attrNameLst>
                                      </p:cBhvr>
                                      <p:to>
                                        <p:strVal val="visible"/>
                                      </p:to>
                                    </p:set>
                                    <p:animEffect transition="in" filter="wipe(up)">
                                      <p:cBhvr>
                                        <p:cTn id="7" dur="5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4D6BA9E-C9D6-62EF-00CD-36228AB1C98E}"/>
              </a:ext>
            </a:extLst>
          </p:cNvPr>
          <p:cNvSpPr>
            <a:spLocks noGrp="1" noChangeArrowheads="1"/>
          </p:cNvSpPr>
          <p:nvPr>
            <p:ph type="title"/>
          </p:nvPr>
        </p:nvSpPr>
        <p:spPr>
          <a:xfrm>
            <a:off x="685800" y="304800"/>
            <a:ext cx="7772400" cy="457200"/>
          </a:xfrm>
        </p:spPr>
        <p:txBody>
          <a:bodyPr/>
          <a:lstStyle/>
          <a:p>
            <a:pPr eaLnBrk="1" hangingPunct="1"/>
            <a:r>
              <a:rPr lang="ru-RU" altLang="ru-RU" sz="3600" dirty="0">
                <a:solidFill>
                  <a:srgbClr val="FF3300"/>
                </a:solidFill>
              </a:rPr>
              <a:t>Упражнение 5</a:t>
            </a:r>
          </a:p>
        </p:txBody>
      </p:sp>
      <p:sp>
        <p:nvSpPr>
          <p:cNvPr id="15363" name="Text Box 3">
            <a:extLst>
              <a:ext uri="{FF2B5EF4-FFF2-40B4-BE49-F238E27FC236}">
                <a16:creationId xmlns:a16="http://schemas.microsoft.com/office/drawing/2014/main" id="{67E7A8DA-1830-98CD-0C60-A9323871F8EE}"/>
              </a:ext>
            </a:extLst>
          </p:cNvPr>
          <p:cNvSpPr txBox="1">
            <a:spLocks noChangeArrowheads="1"/>
          </p:cNvSpPr>
          <p:nvPr/>
        </p:nvSpPr>
        <p:spPr bwMode="auto">
          <a:xfrm>
            <a:off x="0" y="762000"/>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В треугольнике </a:t>
            </a:r>
            <a:r>
              <a:rPr lang="en-US" altLang="ru-RU" sz="3200" i="1" dirty="0"/>
              <a:t>ABC </a:t>
            </a:r>
            <a:r>
              <a:rPr lang="ru-RU" altLang="ru-RU" sz="3200" dirty="0"/>
              <a:t>проведите биссектрису </a:t>
            </a:r>
            <a:r>
              <a:rPr lang="en-US" altLang="ru-RU" sz="3200" i="1" dirty="0"/>
              <a:t>CD</a:t>
            </a:r>
            <a:r>
              <a:rPr lang="en-US" altLang="ru-RU" sz="3200" dirty="0"/>
              <a:t>.</a:t>
            </a:r>
            <a:endParaRPr lang="ru-RU" altLang="ru-RU" sz="3200" dirty="0"/>
          </a:p>
        </p:txBody>
      </p:sp>
      <p:pic>
        <p:nvPicPr>
          <p:cNvPr id="15364" name="Picture 4">
            <a:extLst>
              <a:ext uri="{FF2B5EF4-FFF2-40B4-BE49-F238E27FC236}">
                <a16:creationId xmlns:a16="http://schemas.microsoft.com/office/drawing/2014/main" id="{983394C4-CD26-5A48-18CB-E9A8FC87F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5413" name="Group 5">
            <a:extLst>
              <a:ext uri="{FF2B5EF4-FFF2-40B4-BE49-F238E27FC236}">
                <a16:creationId xmlns:a16="http://schemas.microsoft.com/office/drawing/2014/main" id="{59CA824A-8D3E-E119-C2E0-937CECCB2775}"/>
              </a:ext>
            </a:extLst>
          </p:cNvPr>
          <p:cNvGrpSpPr>
            <a:grpSpLocks/>
          </p:cNvGrpSpPr>
          <p:nvPr/>
        </p:nvGrpSpPr>
        <p:grpSpPr bwMode="auto">
          <a:xfrm>
            <a:off x="914400" y="1905000"/>
            <a:ext cx="5253038" cy="3475038"/>
            <a:chOff x="576" y="1200"/>
            <a:chExt cx="3309" cy="2189"/>
          </a:xfrm>
        </p:grpSpPr>
        <p:sp>
          <p:nvSpPr>
            <p:cNvPr id="15366" name="Text Box 6">
              <a:extLst>
                <a:ext uri="{FF2B5EF4-FFF2-40B4-BE49-F238E27FC236}">
                  <a16:creationId xmlns:a16="http://schemas.microsoft.com/office/drawing/2014/main" id="{0F0C3868-868B-A4DA-3C9D-4DAE1E0F1168}"/>
                </a:ext>
              </a:extLst>
            </p:cNvPr>
            <p:cNvSpPr txBox="1">
              <a:spLocks noChangeArrowheads="1"/>
            </p:cNvSpPr>
            <p:nvPr/>
          </p:nvSpPr>
          <p:spPr bwMode="auto">
            <a:xfrm>
              <a:off x="576" y="3024"/>
              <a:ext cx="17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i="1">
                <a:cs typeface="Times New Roman" panose="02020603050405020304" pitchFamily="18" charset="0"/>
              </a:endParaRPr>
            </a:p>
          </p:txBody>
        </p:sp>
        <p:pic>
          <p:nvPicPr>
            <p:cNvPr id="15367" name="Picture 7">
              <a:extLst>
                <a:ext uri="{FF2B5EF4-FFF2-40B4-BE49-F238E27FC236}">
                  <a16:creationId xmlns:a16="http://schemas.microsoft.com/office/drawing/2014/main" id="{E5585B39-EEA2-4D60-EC78-B18B61527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15786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5510EAD-9A8E-F865-8175-C43694DCFF16}"/>
              </a:ext>
            </a:extLst>
          </p:cNvPr>
          <p:cNvSpPr>
            <a:spLocks noGrp="1" noChangeArrowheads="1"/>
          </p:cNvSpPr>
          <p:nvPr>
            <p:ph type="title"/>
          </p:nvPr>
        </p:nvSpPr>
        <p:spPr>
          <a:xfrm>
            <a:off x="685800" y="152400"/>
            <a:ext cx="7772400" cy="457200"/>
          </a:xfrm>
        </p:spPr>
        <p:txBody>
          <a:bodyPr/>
          <a:lstStyle/>
          <a:p>
            <a:pPr eaLnBrk="1" hangingPunct="1"/>
            <a:r>
              <a:rPr lang="ru-RU" altLang="ru-RU" sz="3600" dirty="0">
                <a:solidFill>
                  <a:srgbClr val="FF3300"/>
                </a:solidFill>
              </a:rPr>
              <a:t>Упражнение 6</a:t>
            </a:r>
          </a:p>
        </p:txBody>
      </p:sp>
      <p:sp>
        <p:nvSpPr>
          <p:cNvPr id="16387" name="Text Box 3">
            <a:extLst>
              <a:ext uri="{FF2B5EF4-FFF2-40B4-BE49-F238E27FC236}">
                <a16:creationId xmlns:a16="http://schemas.microsoft.com/office/drawing/2014/main" id="{75938CEA-F45D-B6A9-9F6F-699B9657CBFA}"/>
              </a:ext>
            </a:extLst>
          </p:cNvPr>
          <p:cNvSpPr txBox="1">
            <a:spLocks noChangeArrowheads="1"/>
          </p:cNvSpPr>
          <p:nvPr/>
        </p:nvSpPr>
        <p:spPr bwMode="auto">
          <a:xfrm>
            <a:off x="0" y="685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ru-RU" altLang="ru-RU" sz="3200">
                <a:cs typeface="Times New Roman" panose="02020603050405020304" pitchFamily="18" charset="0"/>
              </a:rPr>
              <a:t>Изобразите </a:t>
            </a:r>
            <a:r>
              <a:rPr lang="ru-RU" altLang="ru-RU" sz="3200"/>
              <a:t>биссектрису </a:t>
            </a:r>
            <a:r>
              <a:rPr lang="en-US" altLang="ru-RU" sz="3200" i="1"/>
              <a:t>CD </a:t>
            </a:r>
            <a:r>
              <a:rPr lang="ru-RU" altLang="ru-RU" sz="3200"/>
              <a:t>треугольника </a:t>
            </a:r>
            <a:r>
              <a:rPr lang="en-US" altLang="ru-RU" sz="3200" i="1"/>
              <a:t>ABC</a:t>
            </a:r>
            <a:r>
              <a:rPr lang="ru-RU" altLang="ru-RU" sz="3200">
                <a:cs typeface="Times New Roman" panose="02020603050405020304" pitchFamily="18" charset="0"/>
              </a:rPr>
              <a:t>. </a:t>
            </a:r>
          </a:p>
        </p:txBody>
      </p:sp>
      <p:pic>
        <p:nvPicPr>
          <p:cNvPr id="16388" name="Picture 4">
            <a:extLst>
              <a:ext uri="{FF2B5EF4-FFF2-40B4-BE49-F238E27FC236}">
                <a16:creationId xmlns:a16="http://schemas.microsoft.com/office/drawing/2014/main" id="{33A8A4E4-086D-C3BA-E4C5-B37DD83E9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1317" name="Group 5">
            <a:extLst>
              <a:ext uri="{FF2B5EF4-FFF2-40B4-BE49-F238E27FC236}">
                <a16:creationId xmlns:a16="http://schemas.microsoft.com/office/drawing/2014/main" id="{DA9E77B8-91E9-D9C1-1CCC-27C9143B5D98}"/>
              </a:ext>
            </a:extLst>
          </p:cNvPr>
          <p:cNvGrpSpPr>
            <a:grpSpLocks/>
          </p:cNvGrpSpPr>
          <p:nvPr/>
        </p:nvGrpSpPr>
        <p:grpSpPr bwMode="auto">
          <a:xfrm>
            <a:off x="533400" y="1905000"/>
            <a:ext cx="5634038" cy="3094038"/>
            <a:chOff x="336" y="1200"/>
            <a:chExt cx="3549" cy="1949"/>
          </a:xfrm>
        </p:grpSpPr>
        <p:sp>
          <p:nvSpPr>
            <p:cNvPr id="16390" name="Text Box 6">
              <a:extLst>
                <a:ext uri="{FF2B5EF4-FFF2-40B4-BE49-F238E27FC236}">
                  <a16:creationId xmlns:a16="http://schemas.microsoft.com/office/drawing/2014/main" id="{1BB02B32-6554-EB3E-31AC-3DAF61834FF8}"/>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a:p>
          </p:txBody>
        </p:sp>
        <p:pic>
          <p:nvPicPr>
            <p:cNvPr id="16391" name="Picture 7">
              <a:extLst>
                <a:ext uri="{FF2B5EF4-FFF2-40B4-BE49-F238E27FC236}">
                  <a16:creationId xmlns:a16="http://schemas.microsoft.com/office/drawing/2014/main" id="{32179E5D-014F-74F2-A271-220F8792D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89118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wipe(up)">
                                      <p:cBhvr>
                                        <p:cTn id="7" dur="5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D0D307-E664-C8A6-D489-B0877A5E3ACA}"/>
              </a:ext>
            </a:extLst>
          </p:cNvPr>
          <p:cNvSpPr>
            <a:spLocks noGrp="1" noChangeArrowheads="1"/>
          </p:cNvSpPr>
          <p:nvPr>
            <p:ph type="title"/>
          </p:nvPr>
        </p:nvSpPr>
        <p:spPr>
          <a:xfrm>
            <a:off x="685800" y="152400"/>
            <a:ext cx="7772400" cy="457200"/>
          </a:xfrm>
        </p:spPr>
        <p:txBody>
          <a:bodyPr/>
          <a:lstStyle/>
          <a:p>
            <a:pPr eaLnBrk="1" hangingPunct="1"/>
            <a:r>
              <a:rPr lang="ru-RU" altLang="ru-RU" sz="3600" dirty="0">
                <a:solidFill>
                  <a:srgbClr val="FF3300"/>
                </a:solidFill>
              </a:rPr>
              <a:t>Упражнение 7</a:t>
            </a:r>
          </a:p>
        </p:txBody>
      </p:sp>
      <p:sp>
        <p:nvSpPr>
          <p:cNvPr id="17411" name="Text Box 3">
            <a:extLst>
              <a:ext uri="{FF2B5EF4-FFF2-40B4-BE49-F238E27FC236}">
                <a16:creationId xmlns:a16="http://schemas.microsoft.com/office/drawing/2014/main" id="{1C657683-68F1-D14F-CA21-30995335CD66}"/>
              </a:ext>
            </a:extLst>
          </p:cNvPr>
          <p:cNvSpPr txBox="1">
            <a:spLocks noChangeArrowheads="1"/>
          </p:cNvSpPr>
          <p:nvPr/>
        </p:nvSpPr>
        <p:spPr bwMode="auto">
          <a:xfrm>
            <a:off x="0" y="685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ru-RU" altLang="ru-RU" sz="3200">
                <a:cs typeface="Times New Roman" panose="02020603050405020304" pitchFamily="18" charset="0"/>
              </a:rPr>
              <a:t>Изобразите </a:t>
            </a:r>
            <a:r>
              <a:rPr lang="ru-RU" altLang="ru-RU" sz="3200"/>
              <a:t>биссектрису </a:t>
            </a:r>
            <a:r>
              <a:rPr lang="en-US" altLang="ru-RU" sz="3200" i="1"/>
              <a:t>AD </a:t>
            </a:r>
            <a:r>
              <a:rPr lang="ru-RU" altLang="ru-RU" sz="3200"/>
              <a:t>треугольника </a:t>
            </a:r>
            <a:r>
              <a:rPr lang="en-US" altLang="ru-RU" sz="3200" i="1"/>
              <a:t>ABC</a:t>
            </a:r>
            <a:r>
              <a:rPr lang="ru-RU" altLang="ru-RU" sz="3200">
                <a:cs typeface="Times New Roman" panose="02020603050405020304" pitchFamily="18" charset="0"/>
              </a:rPr>
              <a:t>. </a:t>
            </a:r>
          </a:p>
        </p:txBody>
      </p:sp>
      <p:pic>
        <p:nvPicPr>
          <p:cNvPr id="17412" name="Picture 4">
            <a:extLst>
              <a:ext uri="{FF2B5EF4-FFF2-40B4-BE49-F238E27FC236}">
                <a16:creationId xmlns:a16="http://schemas.microsoft.com/office/drawing/2014/main" id="{9AB400F4-7D3C-BF0F-2383-A50F46E9E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3365" name="Group 5">
            <a:extLst>
              <a:ext uri="{FF2B5EF4-FFF2-40B4-BE49-F238E27FC236}">
                <a16:creationId xmlns:a16="http://schemas.microsoft.com/office/drawing/2014/main" id="{504208B4-0F45-DA5B-3C7A-BF23F170FEE2}"/>
              </a:ext>
            </a:extLst>
          </p:cNvPr>
          <p:cNvGrpSpPr>
            <a:grpSpLocks/>
          </p:cNvGrpSpPr>
          <p:nvPr/>
        </p:nvGrpSpPr>
        <p:grpSpPr bwMode="auto">
          <a:xfrm>
            <a:off x="533400" y="1905000"/>
            <a:ext cx="5634038" cy="3094038"/>
            <a:chOff x="336" y="1200"/>
            <a:chExt cx="3549" cy="1949"/>
          </a:xfrm>
        </p:grpSpPr>
        <p:sp>
          <p:nvSpPr>
            <p:cNvPr id="17414" name="Text Box 6">
              <a:extLst>
                <a:ext uri="{FF2B5EF4-FFF2-40B4-BE49-F238E27FC236}">
                  <a16:creationId xmlns:a16="http://schemas.microsoft.com/office/drawing/2014/main" id="{54DBB54E-65EF-C888-33DD-4C1EFA5FD2C7}"/>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a:p>
          </p:txBody>
        </p:sp>
        <p:pic>
          <p:nvPicPr>
            <p:cNvPr id="17415" name="Picture 7">
              <a:extLst>
                <a:ext uri="{FF2B5EF4-FFF2-40B4-BE49-F238E27FC236}">
                  <a16:creationId xmlns:a16="http://schemas.microsoft.com/office/drawing/2014/main" id="{1A70DB42-CD0D-3867-B4A4-F21B5BF7C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113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3365"/>
                                        </p:tgtEl>
                                        <p:attrNameLst>
                                          <p:attrName>style.visibility</p:attrName>
                                        </p:attrNameLst>
                                      </p:cBhvr>
                                      <p:to>
                                        <p:strVal val="visible"/>
                                      </p:to>
                                    </p:set>
                                    <p:animEffect transition="in" filter="wipe(up)">
                                      <p:cBhvr>
                                        <p:cTn id="7" dur="5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a:extLst>
              <a:ext uri="{FF2B5EF4-FFF2-40B4-BE49-F238E27FC236}">
                <a16:creationId xmlns:a16="http://schemas.microsoft.com/office/drawing/2014/main" id="{400E13F3-8232-C57C-3947-ED2103976526}"/>
              </a:ext>
            </a:extLst>
          </p:cNvPr>
          <p:cNvSpPr>
            <a:spLocks noGrp="1" noChangeArrowheads="1"/>
          </p:cNvSpPr>
          <p:nvPr>
            <p:ph type="title"/>
          </p:nvPr>
        </p:nvSpPr>
        <p:spPr>
          <a:xfrm>
            <a:off x="685800" y="304800"/>
            <a:ext cx="7772400" cy="457200"/>
          </a:xfrm>
        </p:spPr>
        <p:txBody>
          <a:bodyPr/>
          <a:lstStyle/>
          <a:p>
            <a:pPr eaLnBrk="1" hangingPunct="1"/>
            <a:r>
              <a:rPr lang="ru-RU" altLang="ru-RU" sz="3600" dirty="0">
                <a:solidFill>
                  <a:srgbClr val="FF3300"/>
                </a:solidFill>
              </a:rPr>
              <a:t>Упражнение 8</a:t>
            </a:r>
          </a:p>
        </p:txBody>
      </p:sp>
      <p:sp>
        <p:nvSpPr>
          <p:cNvPr id="9219" name="Text Box 1027">
            <a:extLst>
              <a:ext uri="{FF2B5EF4-FFF2-40B4-BE49-F238E27FC236}">
                <a16:creationId xmlns:a16="http://schemas.microsoft.com/office/drawing/2014/main" id="{06891952-C31B-E3C2-BC21-B4F71D6EF28D}"/>
              </a:ext>
            </a:extLst>
          </p:cNvPr>
          <p:cNvSpPr txBox="1">
            <a:spLocks noChangeArrowheads="1"/>
          </p:cNvSpPr>
          <p:nvPr/>
        </p:nvSpPr>
        <p:spPr bwMode="auto">
          <a:xfrm>
            <a:off x="0" y="7620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В треугольнике </a:t>
            </a:r>
            <a:r>
              <a:rPr lang="en-US" altLang="ru-RU" sz="3200" i="1" dirty="0"/>
              <a:t>ABC </a:t>
            </a:r>
            <a:r>
              <a:rPr lang="ru-RU" altLang="ru-RU" sz="3200" dirty="0"/>
              <a:t>проведите высоту </a:t>
            </a:r>
            <a:r>
              <a:rPr lang="en-US" altLang="ru-RU" sz="3200" i="1" dirty="0"/>
              <a:t>CH</a:t>
            </a:r>
            <a:r>
              <a:rPr lang="en-US" altLang="ru-RU" sz="3200" dirty="0"/>
              <a:t>.</a:t>
            </a:r>
            <a:endParaRPr lang="ru-RU" altLang="ru-RU" sz="3200" dirty="0"/>
          </a:p>
        </p:txBody>
      </p:sp>
      <p:pic>
        <p:nvPicPr>
          <p:cNvPr id="9220" name="Picture 1032">
            <a:extLst>
              <a:ext uri="{FF2B5EF4-FFF2-40B4-BE49-F238E27FC236}">
                <a16:creationId xmlns:a16="http://schemas.microsoft.com/office/drawing/2014/main" id="{9BA56FFC-6A61-7FFD-565B-3B12D7355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8554" name="Group 1034">
            <a:extLst>
              <a:ext uri="{FF2B5EF4-FFF2-40B4-BE49-F238E27FC236}">
                <a16:creationId xmlns:a16="http://schemas.microsoft.com/office/drawing/2014/main" id="{267C4E8A-C5FA-97F8-6BD2-71BF338EB943}"/>
              </a:ext>
            </a:extLst>
          </p:cNvPr>
          <p:cNvGrpSpPr>
            <a:grpSpLocks/>
          </p:cNvGrpSpPr>
          <p:nvPr/>
        </p:nvGrpSpPr>
        <p:grpSpPr bwMode="auto">
          <a:xfrm>
            <a:off x="914400" y="1905000"/>
            <a:ext cx="5253038" cy="3475038"/>
            <a:chOff x="576" y="1200"/>
            <a:chExt cx="3309" cy="2189"/>
          </a:xfrm>
        </p:grpSpPr>
        <p:sp>
          <p:nvSpPr>
            <p:cNvPr id="9222" name="Text Box 1030">
              <a:extLst>
                <a:ext uri="{FF2B5EF4-FFF2-40B4-BE49-F238E27FC236}">
                  <a16:creationId xmlns:a16="http://schemas.microsoft.com/office/drawing/2014/main" id="{D0F60227-6B3A-232A-1CC7-AE3CFC2D6DC3}"/>
                </a:ext>
              </a:extLst>
            </p:cNvPr>
            <p:cNvSpPr txBox="1">
              <a:spLocks noChangeArrowheads="1"/>
            </p:cNvSpPr>
            <p:nvPr/>
          </p:nvSpPr>
          <p:spPr bwMode="auto">
            <a:xfrm>
              <a:off x="576" y="3024"/>
              <a:ext cx="17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i="1">
                <a:cs typeface="Times New Roman" panose="02020603050405020304" pitchFamily="18" charset="0"/>
              </a:endParaRPr>
            </a:p>
          </p:txBody>
        </p:sp>
        <p:pic>
          <p:nvPicPr>
            <p:cNvPr id="9223" name="Picture 1033">
              <a:extLst>
                <a:ext uri="{FF2B5EF4-FFF2-40B4-BE49-F238E27FC236}">
                  <a16:creationId xmlns:a16="http://schemas.microsoft.com/office/drawing/2014/main" id="{714ACA94-8B5A-7B45-8A1F-D16890C80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8554"/>
                                        </p:tgtEl>
                                        <p:attrNameLst>
                                          <p:attrName>style.visibility</p:attrName>
                                        </p:attrNameLst>
                                      </p:cBhvr>
                                      <p:to>
                                        <p:strVal val="visible"/>
                                      </p:to>
                                    </p:set>
                                    <p:animEffect transition="in" filter="wipe(up)">
                                      <p:cBhvr>
                                        <p:cTn id="7" dur="500"/>
                                        <p:tgtEl>
                                          <p:spTgt spid="108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EB7219C6-21A8-6EEC-B30A-369DED736996}"/>
              </a:ext>
            </a:extLst>
          </p:cNvPr>
          <p:cNvSpPr>
            <a:spLocks noGrp="1" noChangeArrowheads="1"/>
          </p:cNvSpPr>
          <p:nvPr>
            <p:ph type="title"/>
          </p:nvPr>
        </p:nvSpPr>
        <p:spPr>
          <a:xfrm>
            <a:off x="685800" y="304800"/>
            <a:ext cx="7772400" cy="457200"/>
          </a:xfrm>
        </p:spPr>
        <p:txBody>
          <a:bodyPr/>
          <a:lstStyle/>
          <a:p>
            <a:pPr eaLnBrk="1" hangingPunct="1"/>
            <a:r>
              <a:rPr lang="ru-RU" altLang="ru-RU" sz="3600" dirty="0">
                <a:solidFill>
                  <a:srgbClr val="FF3300"/>
                </a:solidFill>
              </a:rPr>
              <a:t>Упражнение 9</a:t>
            </a:r>
          </a:p>
        </p:txBody>
      </p:sp>
      <p:sp>
        <p:nvSpPr>
          <p:cNvPr id="10243" name="Text Box 1027">
            <a:extLst>
              <a:ext uri="{FF2B5EF4-FFF2-40B4-BE49-F238E27FC236}">
                <a16:creationId xmlns:a16="http://schemas.microsoft.com/office/drawing/2014/main" id="{18510D80-24BE-65D5-F776-E8CCAAC30966}"/>
              </a:ext>
            </a:extLst>
          </p:cNvPr>
          <p:cNvSpPr txBox="1">
            <a:spLocks noChangeArrowheads="1"/>
          </p:cNvSpPr>
          <p:nvPr/>
        </p:nvSpPr>
        <p:spPr bwMode="auto">
          <a:xfrm>
            <a:off x="0" y="7620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В треугольнике </a:t>
            </a:r>
            <a:r>
              <a:rPr lang="en-US" altLang="ru-RU" sz="3200" i="1" dirty="0"/>
              <a:t>ABC </a:t>
            </a:r>
            <a:r>
              <a:rPr lang="ru-RU" altLang="ru-RU" sz="3200" dirty="0"/>
              <a:t>проведите высоту </a:t>
            </a:r>
            <a:r>
              <a:rPr lang="en-US" altLang="ru-RU" sz="3200" i="1" dirty="0"/>
              <a:t>CH</a:t>
            </a:r>
            <a:r>
              <a:rPr lang="en-US" altLang="ru-RU" sz="3200" dirty="0"/>
              <a:t>.</a:t>
            </a:r>
            <a:endParaRPr lang="ru-RU" altLang="ru-RU" sz="3200" dirty="0"/>
          </a:p>
        </p:txBody>
      </p:sp>
      <p:pic>
        <p:nvPicPr>
          <p:cNvPr id="10244" name="Picture 1032">
            <a:extLst>
              <a:ext uri="{FF2B5EF4-FFF2-40B4-BE49-F238E27FC236}">
                <a16:creationId xmlns:a16="http://schemas.microsoft.com/office/drawing/2014/main" id="{0CB57042-6D35-466A-3F87-2BB861175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0602" name="Group 1034">
            <a:extLst>
              <a:ext uri="{FF2B5EF4-FFF2-40B4-BE49-F238E27FC236}">
                <a16:creationId xmlns:a16="http://schemas.microsoft.com/office/drawing/2014/main" id="{0996A950-1AEC-FB46-A912-59DFC52DF064}"/>
              </a:ext>
            </a:extLst>
          </p:cNvPr>
          <p:cNvGrpSpPr>
            <a:grpSpLocks/>
          </p:cNvGrpSpPr>
          <p:nvPr/>
        </p:nvGrpSpPr>
        <p:grpSpPr bwMode="auto">
          <a:xfrm>
            <a:off x="914400" y="1905000"/>
            <a:ext cx="5253038" cy="3475038"/>
            <a:chOff x="576" y="1200"/>
            <a:chExt cx="3309" cy="2189"/>
          </a:xfrm>
        </p:grpSpPr>
        <p:sp>
          <p:nvSpPr>
            <p:cNvPr id="10246" name="Text Box 1030">
              <a:extLst>
                <a:ext uri="{FF2B5EF4-FFF2-40B4-BE49-F238E27FC236}">
                  <a16:creationId xmlns:a16="http://schemas.microsoft.com/office/drawing/2014/main" id="{5C1521EE-746B-EF41-89B4-ECAE12AA14E7}"/>
                </a:ext>
              </a:extLst>
            </p:cNvPr>
            <p:cNvSpPr txBox="1">
              <a:spLocks noChangeArrowheads="1"/>
            </p:cNvSpPr>
            <p:nvPr/>
          </p:nvSpPr>
          <p:spPr bwMode="auto">
            <a:xfrm>
              <a:off x="576" y="3024"/>
              <a:ext cx="17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i="1">
                <a:cs typeface="Times New Roman" panose="02020603050405020304" pitchFamily="18" charset="0"/>
              </a:endParaRPr>
            </a:p>
          </p:txBody>
        </p:sp>
        <p:pic>
          <p:nvPicPr>
            <p:cNvPr id="10247" name="Picture 1033">
              <a:extLst>
                <a:ext uri="{FF2B5EF4-FFF2-40B4-BE49-F238E27FC236}">
                  <a16:creationId xmlns:a16="http://schemas.microsoft.com/office/drawing/2014/main" id="{AECA3F0D-CA9E-FB21-FBEA-DE7C2A3B9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0602"/>
                                        </p:tgtEl>
                                        <p:attrNameLst>
                                          <p:attrName>style.visibility</p:attrName>
                                        </p:attrNameLst>
                                      </p:cBhvr>
                                      <p:to>
                                        <p:strVal val="visible"/>
                                      </p:to>
                                    </p:set>
                                    <p:animEffect transition="in" filter="wipe(up)">
                                      <p:cBhvr>
                                        <p:cTn id="7"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203E61E0-ADE0-81B0-8E46-5C2E9603B53A}"/>
              </a:ext>
            </a:extLst>
          </p:cNvPr>
          <p:cNvSpPr>
            <a:spLocks noGrp="1" noChangeArrowheads="1"/>
          </p:cNvSpPr>
          <p:nvPr>
            <p:ph type="title"/>
          </p:nvPr>
        </p:nvSpPr>
        <p:spPr>
          <a:xfrm>
            <a:off x="685800" y="152400"/>
            <a:ext cx="7772400" cy="457200"/>
          </a:xfrm>
        </p:spPr>
        <p:txBody>
          <a:bodyPr/>
          <a:lstStyle/>
          <a:p>
            <a:pPr eaLnBrk="1" hangingPunct="1"/>
            <a:r>
              <a:rPr lang="ru-RU" altLang="ru-RU" sz="3600" dirty="0">
                <a:solidFill>
                  <a:srgbClr val="FF3300"/>
                </a:solidFill>
              </a:rPr>
              <a:t>Упражнение 10</a:t>
            </a:r>
          </a:p>
        </p:txBody>
      </p:sp>
      <p:sp>
        <p:nvSpPr>
          <p:cNvPr id="11267" name="Text Box 3">
            <a:extLst>
              <a:ext uri="{FF2B5EF4-FFF2-40B4-BE49-F238E27FC236}">
                <a16:creationId xmlns:a16="http://schemas.microsoft.com/office/drawing/2014/main" id="{56B79379-113E-8D3C-4194-5A5027445244}"/>
              </a:ext>
            </a:extLst>
          </p:cNvPr>
          <p:cNvSpPr txBox="1">
            <a:spLocks noChangeArrowheads="1"/>
          </p:cNvSpPr>
          <p:nvPr/>
        </p:nvSpPr>
        <p:spPr bwMode="auto">
          <a:xfrm>
            <a:off x="0" y="685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cs typeface="Times New Roman" panose="02020603050405020304" pitchFamily="18" charset="0"/>
              </a:rPr>
              <a:t>	Изобразите </a:t>
            </a:r>
            <a:r>
              <a:rPr lang="ru-RU" altLang="ru-RU" sz="3200" dirty="0"/>
              <a:t>высоту </a:t>
            </a:r>
            <a:r>
              <a:rPr lang="en-US" altLang="ru-RU" sz="3200" i="1" dirty="0"/>
              <a:t>CD </a:t>
            </a:r>
            <a:r>
              <a:rPr lang="ru-RU" altLang="ru-RU" sz="3200" dirty="0"/>
              <a:t>треугольника </a:t>
            </a:r>
            <a:r>
              <a:rPr lang="en-US" altLang="ru-RU" sz="3200" i="1" dirty="0"/>
              <a:t>ABC</a:t>
            </a:r>
            <a:r>
              <a:rPr lang="ru-RU" altLang="ru-RU" sz="3200" dirty="0">
                <a:cs typeface="Times New Roman" panose="02020603050405020304" pitchFamily="18" charset="0"/>
              </a:rPr>
              <a:t>. </a:t>
            </a:r>
          </a:p>
        </p:txBody>
      </p:sp>
      <p:pic>
        <p:nvPicPr>
          <p:cNvPr id="11268" name="Picture 4">
            <a:extLst>
              <a:ext uri="{FF2B5EF4-FFF2-40B4-BE49-F238E27FC236}">
                <a16:creationId xmlns:a16="http://schemas.microsoft.com/office/drawing/2014/main" id="{7F2ADD7B-6CAE-8C59-1D62-28078C066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5173" name="Group 5">
            <a:extLst>
              <a:ext uri="{FF2B5EF4-FFF2-40B4-BE49-F238E27FC236}">
                <a16:creationId xmlns:a16="http://schemas.microsoft.com/office/drawing/2014/main" id="{EF6DA6D6-7143-3FEA-6053-31821B78D501}"/>
              </a:ext>
            </a:extLst>
          </p:cNvPr>
          <p:cNvGrpSpPr>
            <a:grpSpLocks/>
          </p:cNvGrpSpPr>
          <p:nvPr/>
        </p:nvGrpSpPr>
        <p:grpSpPr bwMode="auto">
          <a:xfrm>
            <a:off x="533400" y="1905000"/>
            <a:ext cx="5634038" cy="3094038"/>
            <a:chOff x="336" y="1200"/>
            <a:chExt cx="3549" cy="1949"/>
          </a:xfrm>
        </p:grpSpPr>
        <p:sp>
          <p:nvSpPr>
            <p:cNvPr id="11270" name="Text Box 6">
              <a:extLst>
                <a:ext uri="{FF2B5EF4-FFF2-40B4-BE49-F238E27FC236}">
                  <a16:creationId xmlns:a16="http://schemas.microsoft.com/office/drawing/2014/main" id="{0AB9B22D-DB43-CA71-E8D8-672ECE64D945}"/>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a:p>
          </p:txBody>
        </p:sp>
        <p:pic>
          <p:nvPicPr>
            <p:cNvPr id="11271" name="Picture 7">
              <a:extLst>
                <a:ext uri="{FF2B5EF4-FFF2-40B4-BE49-F238E27FC236}">
                  <a16:creationId xmlns:a16="http://schemas.microsoft.com/office/drawing/2014/main" id="{62B211D6-35B7-8476-0521-CB42C578C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5173"/>
                                        </p:tgtEl>
                                        <p:attrNameLst>
                                          <p:attrName>style.visibility</p:attrName>
                                        </p:attrNameLst>
                                      </p:cBhvr>
                                      <p:to>
                                        <p:strVal val="visible"/>
                                      </p:to>
                                    </p:set>
                                    <p:animEffect transition="in" filter="wipe(up)">
                                      <p:cBhvr>
                                        <p:cTn id="7" dur="500"/>
                                        <p:tgtEl>
                                          <p:spTgt spid="13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50">
            <a:extLst>
              <a:ext uri="{FF2B5EF4-FFF2-40B4-BE49-F238E27FC236}">
                <a16:creationId xmlns:a16="http://schemas.microsoft.com/office/drawing/2014/main" id="{57585ED1-F591-4D15-4E42-850A315BDB49}"/>
              </a:ext>
            </a:extLst>
          </p:cNvPr>
          <p:cNvSpPr>
            <a:spLocks noGrp="1" noChangeArrowheads="1"/>
          </p:cNvSpPr>
          <p:nvPr>
            <p:ph type="title"/>
          </p:nvPr>
        </p:nvSpPr>
        <p:spPr>
          <a:xfrm>
            <a:off x="685800" y="304800"/>
            <a:ext cx="7772400" cy="457200"/>
          </a:xfrm>
        </p:spPr>
        <p:txBody>
          <a:bodyPr/>
          <a:lstStyle/>
          <a:p>
            <a:pPr eaLnBrk="1" hangingPunct="1"/>
            <a:r>
              <a:rPr lang="ru-RU" altLang="ru-RU" sz="3600" dirty="0">
                <a:solidFill>
                  <a:srgbClr val="FF3300"/>
                </a:solidFill>
              </a:rPr>
              <a:t>Упражнение 11</a:t>
            </a:r>
          </a:p>
        </p:txBody>
      </p:sp>
      <p:sp>
        <p:nvSpPr>
          <p:cNvPr id="12291" name="Text Box 2051">
            <a:extLst>
              <a:ext uri="{FF2B5EF4-FFF2-40B4-BE49-F238E27FC236}">
                <a16:creationId xmlns:a16="http://schemas.microsoft.com/office/drawing/2014/main" id="{DA93DADF-F541-07D4-059F-F3CEC0442E81}"/>
              </a:ext>
            </a:extLst>
          </p:cNvPr>
          <p:cNvSpPr txBox="1">
            <a:spLocks noChangeArrowheads="1"/>
          </p:cNvSpPr>
          <p:nvPr/>
        </p:nvSpPr>
        <p:spPr bwMode="auto">
          <a:xfrm>
            <a:off x="0" y="7620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В треугольнике </a:t>
            </a:r>
            <a:r>
              <a:rPr lang="en-US" altLang="ru-RU" sz="3200" i="1" dirty="0"/>
              <a:t>ABC </a:t>
            </a:r>
            <a:r>
              <a:rPr lang="ru-RU" altLang="ru-RU" sz="3200" dirty="0"/>
              <a:t>проведите высоту </a:t>
            </a:r>
            <a:r>
              <a:rPr lang="en-US" altLang="ru-RU" sz="3200" i="1" dirty="0"/>
              <a:t>CH</a:t>
            </a:r>
            <a:r>
              <a:rPr lang="en-US" altLang="ru-RU" sz="3200" dirty="0"/>
              <a:t>.</a:t>
            </a:r>
            <a:endParaRPr lang="ru-RU" altLang="ru-RU" sz="3200" dirty="0"/>
          </a:p>
        </p:txBody>
      </p:sp>
      <p:pic>
        <p:nvPicPr>
          <p:cNvPr id="12292" name="Picture 2056">
            <a:extLst>
              <a:ext uri="{FF2B5EF4-FFF2-40B4-BE49-F238E27FC236}">
                <a16:creationId xmlns:a16="http://schemas.microsoft.com/office/drawing/2014/main" id="{A575B8D9-1F84-E4C2-8AC9-1C9C5DEDA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90713"/>
            <a:ext cx="3119437"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650" name="Group 2058">
            <a:extLst>
              <a:ext uri="{FF2B5EF4-FFF2-40B4-BE49-F238E27FC236}">
                <a16:creationId xmlns:a16="http://schemas.microsoft.com/office/drawing/2014/main" id="{E4874421-7D84-F732-3596-CD974DCC5A4C}"/>
              </a:ext>
            </a:extLst>
          </p:cNvPr>
          <p:cNvGrpSpPr>
            <a:grpSpLocks/>
          </p:cNvGrpSpPr>
          <p:nvPr/>
        </p:nvGrpSpPr>
        <p:grpSpPr bwMode="auto">
          <a:xfrm>
            <a:off x="914400" y="1905000"/>
            <a:ext cx="5253038" cy="3475038"/>
            <a:chOff x="576" y="1200"/>
            <a:chExt cx="3309" cy="2189"/>
          </a:xfrm>
        </p:grpSpPr>
        <p:sp>
          <p:nvSpPr>
            <p:cNvPr id="12294" name="Text Box 2054">
              <a:extLst>
                <a:ext uri="{FF2B5EF4-FFF2-40B4-BE49-F238E27FC236}">
                  <a16:creationId xmlns:a16="http://schemas.microsoft.com/office/drawing/2014/main" id="{DE6C7B8B-7CEB-C477-A72A-4767F7FBF226}"/>
                </a:ext>
              </a:extLst>
            </p:cNvPr>
            <p:cNvSpPr txBox="1">
              <a:spLocks noChangeArrowheads="1"/>
            </p:cNvSpPr>
            <p:nvPr/>
          </p:nvSpPr>
          <p:spPr bwMode="auto">
            <a:xfrm>
              <a:off x="576" y="3024"/>
              <a:ext cx="17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i="1">
                <a:cs typeface="Times New Roman" panose="02020603050405020304" pitchFamily="18" charset="0"/>
              </a:endParaRPr>
            </a:p>
          </p:txBody>
        </p:sp>
        <p:pic>
          <p:nvPicPr>
            <p:cNvPr id="12295" name="Picture 2057">
              <a:extLst>
                <a:ext uri="{FF2B5EF4-FFF2-40B4-BE49-F238E27FC236}">
                  <a16:creationId xmlns:a16="http://schemas.microsoft.com/office/drawing/2014/main" id="{2FE8CB2B-A471-7945-E313-886BE85A2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65" cy="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2650"/>
                                        </p:tgtEl>
                                        <p:attrNameLst>
                                          <p:attrName>style.visibility</p:attrName>
                                        </p:attrNameLst>
                                      </p:cBhvr>
                                      <p:to>
                                        <p:strVal val="visible"/>
                                      </p:to>
                                    </p:set>
                                    <p:animEffect transition="in" filter="wipe(up)">
                                      <p:cBhvr>
                                        <p:cTn id="7" dur="500"/>
                                        <p:tgtEl>
                                          <p:spTgt spid="112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623A963-8864-9F18-63D1-29089C8EB78E}"/>
              </a:ext>
            </a:extLst>
          </p:cNvPr>
          <p:cNvSpPr>
            <a:spLocks noGrp="1" noChangeArrowheads="1"/>
          </p:cNvSpPr>
          <p:nvPr>
            <p:ph type="title"/>
          </p:nvPr>
        </p:nvSpPr>
        <p:spPr>
          <a:xfrm>
            <a:off x="685800" y="152400"/>
            <a:ext cx="7772400" cy="457200"/>
          </a:xfrm>
        </p:spPr>
        <p:txBody>
          <a:bodyPr/>
          <a:lstStyle/>
          <a:p>
            <a:pPr eaLnBrk="1" hangingPunct="1"/>
            <a:r>
              <a:rPr lang="ru-RU" altLang="ru-RU" sz="3600" dirty="0">
                <a:solidFill>
                  <a:srgbClr val="FF3300"/>
                </a:solidFill>
              </a:rPr>
              <a:t>Упражнение 12</a:t>
            </a:r>
          </a:p>
        </p:txBody>
      </p:sp>
      <p:sp>
        <p:nvSpPr>
          <p:cNvPr id="13315" name="Text Box 3">
            <a:extLst>
              <a:ext uri="{FF2B5EF4-FFF2-40B4-BE49-F238E27FC236}">
                <a16:creationId xmlns:a16="http://schemas.microsoft.com/office/drawing/2014/main" id="{316DFBFC-7D9D-680A-D795-6E3C1B10766E}"/>
              </a:ext>
            </a:extLst>
          </p:cNvPr>
          <p:cNvSpPr txBox="1">
            <a:spLocks noChangeArrowheads="1"/>
          </p:cNvSpPr>
          <p:nvPr/>
        </p:nvSpPr>
        <p:spPr bwMode="auto">
          <a:xfrm>
            <a:off x="0" y="6858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cs typeface="Times New Roman" panose="02020603050405020304" pitchFamily="18" charset="0"/>
              </a:rPr>
              <a:t>	Изобразите </a:t>
            </a:r>
            <a:r>
              <a:rPr lang="ru-RU" altLang="ru-RU" sz="3200" dirty="0"/>
              <a:t>высоту </a:t>
            </a:r>
            <a:r>
              <a:rPr lang="en-US" altLang="ru-RU" sz="3200" i="1" dirty="0"/>
              <a:t>AD </a:t>
            </a:r>
            <a:r>
              <a:rPr lang="ru-RU" altLang="ru-RU" sz="3200" dirty="0"/>
              <a:t>треугольника </a:t>
            </a:r>
            <a:r>
              <a:rPr lang="en-US" altLang="ru-RU" sz="3200" i="1" dirty="0"/>
              <a:t>ABC</a:t>
            </a:r>
            <a:r>
              <a:rPr lang="ru-RU" altLang="ru-RU" sz="3200" dirty="0">
                <a:cs typeface="Times New Roman" panose="02020603050405020304" pitchFamily="18" charset="0"/>
              </a:rPr>
              <a:t>. </a:t>
            </a:r>
          </a:p>
        </p:txBody>
      </p:sp>
      <p:pic>
        <p:nvPicPr>
          <p:cNvPr id="13316" name="Picture 4">
            <a:extLst>
              <a:ext uri="{FF2B5EF4-FFF2-40B4-BE49-F238E27FC236}">
                <a16:creationId xmlns:a16="http://schemas.microsoft.com/office/drawing/2014/main" id="{1866D9CD-3FFE-A4B7-83A7-82917002D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1885950"/>
            <a:ext cx="3119437" cy="308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7221" name="Group 5">
            <a:extLst>
              <a:ext uri="{FF2B5EF4-FFF2-40B4-BE49-F238E27FC236}">
                <a16:creationId xmlns:a16="http://schemas.microsoft.com/office/drawing/2014/main" id="{C276D40E-8969-9EA8-94B4-1251FDEA198A}"/>
              </a:ext>
            </a:extLst>
          </p:cNvPr>
          <p:cNvGrpSpPr>
            <a:grpSpLocks/>
          </p:cNvGrpSpPr>
          <p:nvPr/>
        </p:nvGrpSpPr>
        <p:grpSpPr bwMode="auto">
          <a:xfrm>
            <a:off x="533400" y="1905000"/>
            <a:ext cx="5645150" cy="3094038"/>
            <a:chOff x="336" y="1200"/>
            <a:chExt cx="3556" cy="1949"/>
          </a:xfrm>
        </p:grpSpPr>
        <p:sp>
          <p:nvSpPr>
            <p:cNvPr id="13318" name="Text Box 6">
              <a:extLst>
                <a:ext uri="{FF2B5EF4-FFF2-40B4-BE49-F238E27FC236}">
                  <a16:creationId xmlns:a16="http://schemas.microsoft.com/office/drawing/2014/main" id="{BE4117D0-52B3-4C20-9FE2-E35054B074C3}"/>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a:p>
          </p:txBody>
        </p:sp>
        <p:pic>
          <p:nvPicPr>
            <p:cNvPr id="13319" name="Picture 7">
              <a:extLst>
                <a:ext uri="{FF2B5EF4-FFF2-40B4-BE49-F238E27FC236}">
                  <a16:creationId xmlns:a16="http://schemas.microsoft.com/office/drawing/2014/main" id="{7C93623E-7DE4-64DE-13F1-AF0EA515B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72" cy="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7221"/>
                                        </p:tgtEl>
                                        <p:attrNameLst>
                                          <p:attrName>style.visibility</p:attrName>
                                        </p:attrNameLst>
                                      </p:cBhvr>
                                      <p:to>
                                        <p:strVal val="visible"/>
                                      </p:to>
                                    </p:set>
                                    <p:animEffect transition="in" filter="wipe(up)">
                                      <p:cBhvr>
                                        <p:cTn id="7" dur="5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FAF7738B-567B-39FD-8F1E-D8F8F73C99E7}"/>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a:t>
            </a:r>
            <a:r>
              <a:rPr lang="en-US" altLang="ru-RU" sz="3600">
                <a:solidFill>
                  <a:srgbClr val="FF3300"/>
                </a:solidFill>
              </a:rPr>
              <a:t>13</a:t>
            </a:r>
            <a:endParaRPr lang="ru-RU" altLang="ru-RU" sz="3600">
              <a:solidFill>
                <a:srgbClr val="FF3300"/>
              </a:solidFill>
            </a:endParaRPr>
          </a:p>
        </p:txBody>
      </p:sp>
      <p:sp>
        <p:nvSpPr>
          <p:cNvPr id="18435" name="Text Box 3">
            <a:extLst>
              <a:ext uri="{FF2B5EF4-FFF2-40B4-BE49-F238E27FC236}">
                <a16:creationId xmlns:a16="http://schemas.microsoft.com/office/drawing/2014/main" id="{5D125787-F6F4-EE9B-62AD-76C59DD0332F}"/>
              </a:ext>
            </a:extLst>
          </p:cNvPr>
          <p:cNvSpPr txBox="1">
            <a:spLocks noChangeArrowheads="1"/>
          </p:cNvSpPr>
          <p:nvPr/>
        </p:nvSpPr>
        <p:spPr bwMode="auto">
          <a:xfrm>
            <a:off x="0" y="685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Из вершины </a:t>
            </a:r>
            <a:r>
              <a:rPr lang="en-US" altLang="ru-RU" sz="3200" i="1" dirty="0"/>
              <a:t>C</a:t>
            </a:r>
            <a:r>
              <a:rPr lang="en-US" altLang="ru-RU" sz="3200" dirty="0"/>
              <a:t> </a:t>
            </a:r>
            <a:r>
              <a:rPr lang="ru-RU" altLang="ru-RU" sz="3200" dirty="0"/>
              <a:t>остроугольного треугольника </a:t>
            </a:r>
            <a:r>
              <a:rPr lang="en-US" altLang="ru-RU" sz="3200" i="1" dirty="0"/>
              <a:t>ABC </a:t>
            </a:r>
            <a:r>
              <a:rPr lang="ru-RU" altLang="ru-RU" sz="3200" dirty="0"/>
              <a:t>проведите медиану, биссектрису и высоту.</a:t>
            </a:r>
          </a:p>
        </p:txBody>
      </p:sp>
      <p:pic>
        <p:nvPicPr>
          <p:cNvPr id="18436" name="Picture 4">
            <a:extLst>
              <a:ext uri="{FF2B5EF4-FFF2-40B4-BE49-F238E27FC236}">
                <a16:creationId xmlns:a16="http://schemas.microsoft.com/office/drawing/2014/main" id="{61A82807-E75A-E2FF-2FB2-CD9AF42B1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3098800"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7461" name="Group 5">
            <a:extLst>
              <a:ext uri="{FF2B5EF4-FFF2-40B4-BE49-F238E27FC236}">
                <a16:creationId xmlns:a16="http://schemas.microsoft.com/office/drawing/2014/main" id="{43537744-1ECC-BE3C-519D-92A7606FCDE4}"/>
              </a:ext>
            </a:extLst>
          </p:cNvPr>
          <p:cNvGrpSpPr>
            <a:grpSpLocks/>
          </p:cNvGrpSpPr>
          <p:nvPr/>
        </p:nvGrpSpPr>
        <p:grpSpPr bwMode="auto">
          <a:xfrm>
            <a:off x="533400" y="1981200"/>
            <a:ext cx="5689600" cy="3059113"/>
            <a:chOff x="336" y="1248"/>
            <a:chExt cx="3584" cy="1927"/>
          </a:xfrm>
        </p:grpSpPr>
        <p:sp>
          <p:nvSpPr>
            <p:cNvPr id="18438" name="Text Box 6">
              <a:extLst>
                <a:ext uri="{FF2B5EF4-FFF2-40B4-BE49-F238E27FC236}">
                  <a16:creationId xmlns:a16="http://schemas.microsoft.com/office/drawing/2014/main" id="{FDE85C61-CAC0-16A4-8BA5-B94C3EDD01E4}"/>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a:p>
          </p:txBody>
        </p:sp>
        <p:pic>
          <p:nvPicPr>
            <p:cNvPr id="18439" name="Picture 7">
              <a:extLst>
                <a:ext uri="{FF2B5EF4-FFF2-40B4-BE49-F238E27FC236}">
                  <a16:creationId xmlns:a16="http://schemas.microsoft.com/office/drawing/2014/main" id="{C3D74538-FCDD-E07D-1F82-FFF32CA9A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1248"/>
              <a:ext cx="1952" cy="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7461"/>
                                        </p:tgtEl>
                                        <p:attrNameLst>
                                          <p:attrName>style.visibility</p:attrName>
                                        </p:attrNameLst>
                                      </p:cBhvr>
                                      <p:to>
                                        <p:strVal val="visible"/>
                                      </p:to>
                                    </p:set>
                                    <p:animEffect transition="in" filter="wipe(up)">
                                      <p:cBhvr>
                                        <p:cTn id="7" dur="5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0140"/>
            <a:ext cx="9144000" cy="523220"/>
          </a:xfrm>
          <a:prstGeom prst="rect">
            <a:avLst/>
          </a:prstGeom>
          <a:noFill/>
        </p:spPr>
        <p:txBody>
          <a:bodyPr wrap="square" rtlCol="0">
            <a:spAutoFit/>
          </a:bodyPr>
          <a:lstStyle/>
          <a:p>
            <a:pPr algn="ctr"/>
            <a:r>
              <a:rPr lang="ru-RU" sz="2800" dirty="0">
                <a:solidFill>
                  <a:srgbClr val="FF0000"/>
                </a:solidFill>
              </a:rPr>
              <a:t>Наши учебники геометрии, рекомендованные в Казахстане</a:t>
            </a:r>
          </a:p>
        </p:txBody>
      </p:sp>
      <p:pic>
        <p:nvPicPr>
          <p:cNvPr id="4" name="Рисунок 3">
            <a:extLst>
              <a:ext uri="{FF2B5EF4-FFF2-40B4-BE49-F238E27FC236}">
                <a16:creationId xmlns:a16="http://schemas.microsoft.com/office/drawing/2014/main" id="{D9A67AA0-B56A-55E8-4C6B-A42A58152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488" y="641243"/>
            <a:ext cx="2013990" cy="2973274"/>
          </a:xfrm>
          <a:prstGeom prst="rect">
            <a:avLst/>
          </a:prstGeom>
        </p:spPr>
      </p:pic>
      <p:pic>
        <p:nvPicPr>
          <p:cNvPr id="8" name="Рисунок 7">
            <a:extLst>
              <a:ext uri="{FF2B5EF4-FFF2-40B4-BE49-F238E27FC236}">
                <a16:creationId xmlns:a16="http://schemas.microsoft.com/office/drawing/2014/main" id="{09DBB989-A6F6-0FE1-5441-AEAFB55FC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716" y="635385"/>
            <a:ext cx="2048255" cy="3023860"/>
          </a:xfrm>
          <a:prstGeom prst="rect">
            <a:avLst/>
          </a:prstGeom>
        </p:spPr>
      </p:pic>
      <p:pic>
        <p:nvPicPr>
          <p:cNvPr id="10" name="Рисунок 9">
            <a:extLst>
              <a:ext uri="{FF2B5EF4-FFF2-40B4-BE49-F238E27FC236}">
                <a16:creationId xmlns:a16="http://schemas.microsoft.com/office/drawing/2014/main" id="{0252C93E-14C5-9C05-CB2D-482AC2004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206" y="630597"/>
            <a:ext cx="2117052" cy="3023860"/>
          </a:xfrm>
          <a:prstGeom prst="rect">
            <a:avLst/>
          </a:prstGeom>
        </p:spPr>
      </p:pic>
      <p:pic>
        <p:nvPicPr>
          <p:cNvPr id="12" name="Рисунок 11">
            <a:extLst>
              <a:ext uri="{FF2B5EF4-FFF2-40B4-BE49-F238E27FC236}">
                <a16:creationId xmlns:a16="http://schemas.microsoft.com/office/drawing/2014/main" id="{5A6B9160-76EF-317D-BE85-190E915657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382" y="3955255"/>
            <a:ext cx="1989083" cy="2849813"/>
          </a:xfrm>
          <a:prstGeom prst="rect">
            <a:avLst/>
          </a:prstGeom>
        </p:spPr>
      </p:pic>
      <p:pic>
        <p:nvPicPr>
          <p:cNvPr id="15" name="Рисунок 14">
            <a:extLst>
              <a:ext uri="{FF2B5EF4-FFF2-40B4-BE49-F238E27FC236}">
                <a16:creationId xmlns:a16="http://schemas.microsoft.com/office/drawing/2014/main" id="{C7D80B82-D681-1584-0570-143E761B22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5061" y="3955257"/>
            <a:ext cx="1986370" cy="2837203"/>
          </a:xfrm>
          <a:prstGeom prst="rect">
            <a:avLst/>
          </a:prstGeom>
        </p:spPr>
      </p:pic>
      <p:pic>
        <p:nvPicPr>
          <p:cNvPr id="17" name="Рисунок 16">
            <a:extLst>
              <a:ext uri="{FF2B5EF4-FFF2-40B4-BE49-F238E27FC236}">
                <a16:creationId xmlns:a16="http://schemas.microsoft.com/office/drawing/2014/main" id="{77E05013-B89A-82A3-96EE-59A0ED53B1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6651" y="3955257"/>
            <a:ext cx="1988446" cy="2837203"/>
          </a:xfrm>
          <a:prstGeom prst="rect">
            <a:avLst/>
          </a:prstGeom>
        </p:spPr>
      </p:pic>
      <p:pic>
        <p:nvPicPr>
          <p:cNvPr id="19" name="Рисунок 18">
            <a:extLst>
              <a:ext uri="{FF2B5EF4-FFF2-40B4-BE49-F238E27FC236}">
                <a16:creationId xmlns:a16="http://schemas.microsoft.com/office/drawing/2014/main" id="{B8287115-A195-7C5B-5C0D-5C26AF8D7A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93248" y="3955256"/>
            <a:ext cx="1986370" cy="2837203"/>
          </a:xfrm>
          <a:prstGeom prst="rect">
            <a:avLst/>
          </a:prstGeom>
        </p:spPr>
      </p:pic>
    </p:spTree>
    <p:extLst>
      <p:ext uri="{BB962C8B-B14F-4D97-AF65-F5344CB8AC3E}">
        <p14:creationId xmlns:p14="http://schemas.microsoft.com/office/powerpoint/2010/main" val="2809747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84879A8-5EB3-970A-0A6F-AAC5BE50F678}"/>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a:t>
            </a:r>
            <a:r>
              <a:rPr lang="en-US" altLang="ru-RU" sz="3600">
                <a:solidFill>
                  <a:srgbClr val="FF3300"/>
                </a:solidFill>
              </a:rPr>
              <a:t>14</a:t>
            </a:r>
            <a:endParaRPr lang="ru-RU" altLang="ru-RU" sz="3600">
              <a:solidFill>
                <a:srgbClr val="FF3300"/>
              </a:solidFill>
            </a:endParaRPr>
          </a:p>
        </p:txBody>
      </p:sp>
      <p:sp>
        <p:nvSpPr>
          <p:cNvPr id="19459" name="Text Box 3">
            <a:extLst>
              <a:ext uri="{FF2B5EF4-FFF2-40B4-BE49-F238E27FC236}">
                <a16:creationId xmlns:a16="http://schemas.microsoft.com/office/drawing/2014/main" id="{69F11017-F6F3-C883-6A0F-82F66A3FCDF3}"/>
              </a:ext>
            </a:extLst>
          </p:cNvPr>
          <p:cNvSpPr txBox="1">
            <a:spLocks noChangeArrowheads="1"/>
          </p:cNvSpPr>
          <p:nvPr/>
        </p:nvSpPr>
        <p:spPr bwMode="auto">
          <a:xfrm>
            <a:off x="0" y="685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Из вершины </a:t>
            </a:r>
            <a:r>
              <a:rPr lang="en-US" altLang="ru-RU" sz="3200" i="1" dirty="0"/>
              <a:t>C </a:t>
            </a:r>
            <a:r>
              <a:rPr lang="ru-RU" altLang="ru-RU" sz="3200" dirty="0"/>
              <a:t>прямоугольного треугольника </a:t>
            </a:r>
            <a:r>
              <a:rPr lang="en-US" altLang="ru-RU" sz="3200" i="1" dirty="0"/>
              <a:t>ABC </a:t>
            </a:r>
            <a:r>
              <a:rPr lang="ru-RU" altLang="ru-RU" sz="3200" dirty="0"/>
              <a:t>проведите медиану, биссектрису и высоту.</a:t>
            </a:r>
          </a:p>
        </p:txBody>
      </p:sp>
      <p:pic>
        <p:nvPicPr>
          <p:cNvPr id="19460" name="Picture 4">
            <a:extLst>
              <a:ext uri="{FF2B5EF4-FFF2-40B4-BE49-F238E27FC236}">
                <a16:creationId xmlns:a16="http://schemas.microsoft.com/office/drawing/2014/main" id="{E84E31D6-0BD8-EF62-94BA-440EE2433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00" y="1901825"/>
            <a:ext cx="3098800"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9509" name="Group 5">
            <a:extLst>
              <a:ext uri="{FF2B5EF4-FFF2-40B4-BE49-F238E27FC236}">
                <a16:creationId xmlns:a16="http://schemas.microsoft.com/office/drawing/2014/main" id="{9125F176-7D03-152A-3F93-F636E578DD95}"/>
              </a:ext>
            </a:extLst>
          </p:cNvPr>
          <p:cNvGrpSpPr>
            <a:grpSpLocks/>
          </p:cNvGrpSpPr>
          <p:nvPr/>
        </p:nvGrpSpPr>
        <p:grpSpPr bwMode="auto">
          <a:xfrm>
            <a:off x="533400" y="1905000"/>
            <a:ext cx="5613400" cy="3094038"/>
            <a:chOff x="336" y="1200"/>
            <a:chExt cx="3536" cy="1949"/>
          </a:xfrm>
        </p:grpSpPr>
        <p:sp>
          <p:nvSpPr>
            <p:cNvPr id="19462" name="Text Box 6">
              <a:extLst>
                <a:ext uri="{FF2B5EF4-FFF2-40B4-BE49-F238E27FC236}">
                  <a16:creationId xmlns:a16="http://schemas.microsoft.com/office/drawing/2014/main" id="{84E34E5D-8526-AA99-7EB3-0635BC62BF34}"/>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a:p>
          </p:txBody>
        </p:sp>
        <p:pic>
          <p:nvPicPr>
            <p:cNvPr id="19463" name="Picture 7">
              <a:extLst>
                <a:ext uri="{FF2B5EF4-FFF2-40B4-BE49-F238E27FC236}">
                  <a16:creationId xmlns:a16="http://schemas.microsoft.com/office/drawing/2014/main" id="{F66F94E4-9045-750F-E8DF-02E6EC852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00"/>
              <a:ext cx="1952" cy="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wipe(up)">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A62543E-1193-2A9D-5440-E8304144B59B}"/>
              </a:ext>
            </a:extLst>
          </p:cNvPr>
          <p:cNvSpPr>
            <a:spLocks noGrp="1" noChangeArrowheads="1"/>
          </p:cNvSpPr>
          <p:nvPr>
            <p:ph type="title"/>
          </p:nvPr>
        </p:nvSpPr>
        <p:spPr>
          <a:xfrm>
            <a:off x="685800" y="152400"/>
            <a:ext cx="7772400" cy="457200"/>
          </a:xfrm>
        </p:spPr>
        <p:txBody>
          <a:bodyPr/>
          <a:lstStyle/>
          <a:p>
            <a:pPr eaLnBrk="1" hangingPunct="1"/>
            <a:r>
              <a:rPr lang="ru-RU" altLang="ru-RU" sz="3600">
                <a:solidFill>
                  <a:srgbClr val="FF3300"/>
                </a:solidFill>
              </a:rPr>
              <a:t>Упражнение </a:t>
            </a:r>
            <a:r>
              <a:rPr lang="en-US" altLang="ru-RU" sz="3600">
                <a:solidFill>
                  <a:srgbClr val="FF3300"/>
                </a:solidFill>
              </a:rPr>
              <a:t>15</a:t>
            </a:r>
            <a:endParaRPr lang="ru-RU" altLang="ru-RU" sz="3600">
              <a:solidFill>
                <a:srgbClr val="FF3300"/>
              </a:solidFill>
            </a:endParaRPr>
          </a:p>
        </p:txBody>
      </p:sp>
      <p:sp>
        <p:nvSpPr>
          <p:cNvPr id="20483" name="Text Box 3">
            <a:extLst>
              <a:ext uri="{FF2B5EF4-FFF2-40B4-BE49-F238E27FC236}">
                <a16:creationId xmlns:a16="http://schemas.microsoft.com/office/drawing/2014/main" id="{20B12F60-0E87-220A-6BF8-666C770574D9}"/>
              </a:ext>
            </a:extLst>
          </p:cNvPr>
          <p:cNvSpPr txBox="1">
            <a:spLocks noChangeArrowheads="1"/>
          </p:cNvSpPr>
          <p:nvPr/>
        </p:nvSpPr>
        <p:spPr bwMode="auto">
          <a:xfrm>
            <a:off x="0" y="685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t>	Из вершины </a:t>
            </a:r>
            <a:r>
              <a:rPr lang="en-US" altLang="ru-RU" sz="3200" i="1" dirty="0"/>
              <a:t>C </a:t>
            </a:r>
            <a:r>
              <a:rPr lang="ru-RU" altLang="ru-RU" sz="3200" dirty="0"/>
              <a:t>тупоугольного треугольника </a:t>
            </a:r>
            <a:r>
              <a:rPr lang="en-US" altLang="ru-RU" sz="3200" i="1" dirty="0"/>
              <a:t>ABC </a:t>
            </a:r>
            <a:r>
              <a:rPr lang="ru-RU" altLang="ru-RU" sz="3200" dirty="0"/>
              <a:t>проведите медиану, биссектрису и высоту.</a:t>
            </a:r>
          </a:p>
        </p:txBody>
      </p:sp>
      <p:pic>
        <p:nvPicPr>
          <p:cNvPr id="20484" name="Picture 4">
            <a:extLst>
              <a:ext uri="{FF2B5EF4-FFF2-40B4-BE49-F238E27FC236}">
                <a16:creationId xmlns:a16="http://schemas.microsoft.com/office/drawing/2014/main" id="{49660EE9-C3F3-5FFC-9D71-D0CB556B8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763" y="1901825"/>
            <a:ext cx="3290887"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1557" name="Group 5">
            <a:extLst>
              <a:ext uri="{FF2B5EF4-FFF2-40B4-BE49-F238E27FC236}">
                <a16:creationId xmlns:a16="http://schemas.microsoft.com/office/drawing/2014/main" id="{6D02BC48-EF9F-C8D3-16BC-5FF21B8CC653}"/>
              </a:ext>
            </a:extLst>
          </p:cNvPr>
          <p:cNvGrpSpPr>
            <a:grpSpLocks/>
          </p:cNvGrpSpPr>
          <p:nvPr/>
        </p:nvGrpSpPr>
        <p:grpSpPr bwMode="auto">
          <a:xfrm>
            <a:off x="533400" y="1905000"/>
            <a:ext cx="5653088" cy="3094038"/>
            <a:chOff x="336" y="1200"/>
            <a:chExt cx="3561" cy="1949"/>
          </a:xfrm>
        </p:grpSpPr>
        <p:sp>
          <p:nvSpPr>
            <p:cNvPr id="20486" name="Text Box 6">
              <a:extLst>
                <a:ext uri="{FF2B5EF4-FFF2-40B4-BE49-F238E27FC236}">
                  <a16:creationId xmlns:a16="http://schemas.microsoft.com/office/drawing/2014/main" id="{72BA39EB-0D4C-1412-80F3-D539EBF24A27}"/>
                </a:ext>
              </a:extLst>
            </p:cNvPr>
            <p:cNvSpPr txBox="1">
              <a:spLocks noChangeArrowheads="1"/>
            </p:cNvSpPr>
            <p:nvPr/>
          </p:nvSpPr>
          <p:spPr bwMode="auto">
            <a:xfrm>
              <a:off x="336" y="2784"/>
              <a:ext cx="139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ru-RU" altLang="ru-RU" sz="3200">
                  <a:solidFill>
                    <a:srgbClr val="FF3300"/>
                  </a:solidFill>
                </a:rPr>
                <a:t>Ответ:</a:t>
              </a:r>
              <a:endParaRPr lang="ru-RU" altLang="ru-RU" sz="3200"/>
            </a:p>
          </p:txBody>
        </p:sp>
        <p:pic>
          <p:nvPicPr>
            <p:cNvPr id="20487" name="Picture 7">
              <a:extLst>
                <a:ext uri="{FF2B5EF4-FFF2-40B4-BE49-F238E27FC236}">
                  <a16:creationId xmlns:a16="http://schemas.microsoft.com/office/drawing/2014/main" id="{F27936FA-9AEA-1B04-B7F3-E90AD2FD9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 y="1200"/>
              <a:ext cx="2073" cy="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51557"/>
                                        </p:tgtEl>
                                        <p:attrNameLst>
                                          <p:attrName>style.visibility</p:attrName>
                                        </p:attrNameLst>
                                      </p:cBhvr>
                                      <p:to>
                                        <p:strVal val="visible"/>
                                      </p:to>
                                    </p:set>
                                    <p:animEffect transition="in" filter="wipe(up)">
                                      <p:cBhvr>
                                        <p:cTn id="7"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40676"/>
            <a:ext cx="7772400" cy="819944"/>
          </a:xfrm>
        </p:spPr>
        <p:txBody>
          <a:bodyPr/>
          <a:lstStyle/>
          <a:p>
            <a:r>
              <a:rPr lang="ru-RU" altLang="ru-RU" sz="2800" dirty="0">
                <a:solidFill>
                  <a:srgbClr val="FF3300"/>
                </a:solidFill>
              </a:rPr>
              <a:t>Первый признак равенства треугольников в учебнике Л.С. Атанасяна и др.</a:t>
            </a:r>
          </a:p>
        </p:txBody>
      </p:sp>
      <p:pic>
        <p:nvPicPr>
          <p:cNvPr id="3" name="Рисунок 2">
            <a:extLst>
              <a:ext uri="{FF2B5EF4-FFF2-40B4-BE49-F238E27FC236}">
                <a16:creationId xmlns:a16="http://schemas.microsoft.com/office/drawing/2014/main" id="{03102F8E-8F7C-0E41-8C62-104CFF584538}"/>
              </a:ext>
            </a:extLst>
          </p:cNvPr>
          <p:cNvPicPr>
            <a:picLocks noChangeAspect="1"/>
          </p:cNvPicPr>
          <p:nvPr/>
        </p:nvPicPr>
        <p:blipFill>
          <a:blip r:embed="rId3"/>
          <a:stretch>
            <a:fillRect/>
          </a:stretch>
        </p:blipFill>
        <p:spPr>
          <a:xfrm>
            <a:off x="539552" y="1222281"/>
            <a:ext cx="5144218" cy="5296639"/>
          </a:xfrm>
          <a:prstGeom prst="rect">
            <a:avLst/>
          </a:prstGeom>
        </p:spPr>
      </p:pic>
      <p:pic>
        <p:nvPicPr>
          <p:cNvPr id="5" name="Рисунок 4">
            <a:extLst>
              <a:ext uri="{FF2B5EF4-FFF2-40B4-BE49-F238E27FC236}">
                <a16:creationId xmlns:a16="http://schemas.microsoft.com/office/drawing/2014/main" id="{E2AE3AFC-D7B0-BEE0-C1A0-47751868880E}"/>
              </a:ext>
            </a:extLst>
          </p:cNvPr>
          <p:cNvPicPr>
            <a:picLocks noChangeAspect="1"/>
          </p:cNvPicPr>
          <p:nvPr/>
        </p:nvPicPr>
        <p:blipFill>
          <a:blip r:embed="rId4"/>
          <a:stretch>
            <a:fillRect/>
          </a:stretch>
        </p:blipFill>
        <p:spPr>
          <a:xfrm>
            <a:off x="6012160" y="1628800"/>
            <a:ext cx="2446040" cy="4268580"/>
          </a:xfrm>
          <a:prstGeom prst="rect">
            <a:avLst/>
          </a:prstGeom>
        </p:spPr>
      </p:pic>
    </p:spTree>
    <p:extLst>
      <p:ext uri="{BB962C8B-B14F-4D97-AF65-F5344CB8AC3E}">
        <p14:creationId xmlns:p14="http://schemas.microsoft.com/office/powerpoint/2010/main" val="2768232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43139"/>
            <a:ext cx="9144000" cy="917481"/>
          </a:xfrm>
        </p:spPr>
        <p:txBody>
          <a:bodyPr/>
          <a:lstStyle/>
          <a:p>
            <a:r>
              <a:rPr lang="ru-RU" altLang="ru-RU" sz="2800" dirty="0">
                <a:solidFill>
                  <a:srgbClr val="FF3300"/>
                </a:solidFill>
              </a:rPr>
              <a:t>Первый признак равенства треугольников в учебнике А.В. Погорелова</a:t>
            </a:r>
          </a:p>
        </p:txBody>
      </p:sp>
      <p:pic>
        <p:nvPicPr>
          <p:cNvPr id="3" name="Рисунок 2">
            <a:extLst>
              <a:ext uri="{FF2B5EF4-FFF2-40B4-BE49-F238E27FC236}">
                <a16:creationId xmlns:a16="http://schemas.microsoft.com/office/drawing/2014/main" id="{4C052C8A-A94A-A36C-6FF8-A8CC4C969992}"/>
              </a:ext>
            </a:extLst>
          </p:cNvPr>
          <p:cNvPicPr>
            <a:picLocks noChangeAspect="1"/>
          </p:cNvPicPr>
          <p:nvPr/>
        </p:nvPicPr>
        <p:blipFill>
          <a:blip r:embed="rId3"/>
          <a:stretch>
            <a:fillRect/>
          </a:stretch>
        </p:blipFill>
        <p:spPr>
          <a:xfrm>
            <a:off x="179512" y="961860"/>
            <a:ext cx="6067739" cy="5472608"/>
          </a:xfrm>
          <a:prstGeom prst="rect">
            <a:avLst/>
          </a:prstGeom>
        </p:spPr>
      </p:pic>
      <p:pic>
        <p:nvPicPr>
          <p:cNvPr id="5" name="Рисунок 4">
            <a:extLst>
              <a:ext uri="{FF2B5EF4-FFF2-40B4-BE49-F238E27FC236}">
                <a16:creationId xmlns:a16="http://schemas.microsoft.com/office/drawing/2014/main" id="{EF25D6FF-A3E2-CD0E-7AD5-B00FB78FE20E}"/>
              </a:ext>
            </a:extLst>
          </p:cNvPr>
          <p:cNvPicPr>
            <a:picLocks noChangeAspect="1"/>
          </p:cNvPicPr>
          <p:nvPr/>
        </p:nvPicPr>
        <p:blipFill>
          <a:blip r:embed="rId4"/>
          <a:stretch>
            <a:fillRect/>
          </a:stretch>
        </p:blipFill>
        <p:spPr>
          <a:xfrm>
            <a:off x="6258507" y="2564904"/>
            <a:ext cx="2505879" cy="3456384"/>
          </a:xfrm>
          <a:prstGeom prst="rect">
            <a:avLst/>
          </a:prstGeom>
        </p:spPr>
      </p:pic>
    </p:spTree>
    <p:extLst>
      <p:ext uri="{BB962C8B-B14F-4D97-AF65-F5344CB8AC3E}">
        <p14:creationId xmlns:p14="http://schemas.microsoft.com/office/powerpoint/2010/main" val="176192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a:extLst>
              <a:ext uri="{FF2B5EF4-FFF2-40B4-BE49-F238E27FC236}">
                <a16:creationId xmlns:a16="http://schemas.microsoft.com/office/drawing/2014/main" id="{CC7386D9-5463-4F1C-8CD8-8351CAD1B5DD}"/>
              </a:ext>
            </a:extLst>
          </p:cNvPr>
          <p:cNvSpPr txBox="1">
            <a:spLocks noChangeArrowheads="1"/>
          </p:cNvSpPr>
          <p:nvPr/>
        </p:nvSpPr>
        <p:spPr bwMode="auto">
          <a:xfrm>
            <a:off x="0" y="34672"/>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defRPr sz="2400">
                <a:solidFill>
                  <a:schemeClr val="tx1"/>
                </a:solidFill>
                <a:latin typeface="Times New Roman" panose="02020603050405020304" pitchFamily="18" charset="0"/>
              </a:defRPr>
            </a:lvl1pPr>
            <a:lvl2pPr marL="742950" indent="-285750" algn="r">
              <a:defRPr sz="2400">
                <a:solidFill>
                  <a:schemeClr val="tx1"/>
                </a:solidFill>
                <a:latin typeface="Times New Roman" panose="02020603050405020304" pitchFamily="18" charset="0"/>
              </a:defRPr>
            </a:lvl2pPr>
            <a:lvl3pPr marL="1143000" indent="-228600" algn="r">
              <a:defRPr sz="2400">
                <a:solidFill>
                  <a:schemeClr val="tx1"/>
                </a:solidFill>
                <a:latin typeface="Times New Roman" panose="02020603050405020304" pitchFamily="18" charset="0"/>
              </a:defRPr>
            </a:lvl3pPr>
            <a:lvl4pPr marL="1600200" indent="-228600" algn="r">
              <a:defRPr sz="2400">
                <a:solidFill>
                  <a:schemeClr val="tx1"/>
                </a:solidFill>
                <a:latin typeface="Times New Roman" panose="02020603050405020304" pitchFamily="18" charset="0"/>
              </a:defRPr>
            </a:lvl4pPr>
            <a:lvl5pPr marL="2057400" indent="-228600" algn="r">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ru-RU" altLang="ru-RU" sz="2800" dirty="0">
                <a:solidFill>
                  <a:srgbClr val="FF0000"/>
                </a:solidFill>
                <a:cs typeface="Times New Roman" panose="02020603050405020304" pitchFamily="18" charset="0"/>
              </a:rPr>
              <a:t>13. Первый признак равенства треугольников</a:t>
            </a:r>
            <a:endParaRPr lang="ru-RU" altLang="ru-RU" sz="2800" dirty="0"/>
          </a:p>
        </p:txBody>
      </p:sp>
      <p:pic>
        <p:nvPicPr>
          <p:cNvPr id="3076" name="Picture 8">
            <a:extLst>
              <a:ext uri="{FF2B5EF4-FFF2-40B4-BE49-F238E27FC236}">
                <a16:creationId xmlns:a16="http://schemas.microsoft.com/office/drawing/2014/main" id="{8E771EDC-094D-42E4-B850-9BD6342F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739610"/>
            <a:ext cx="5273105" cy="163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Text Box 3">
                <a:extLst>
                  <a:ext uri="{FF2B5EF4-FFF2-40B4-BE49-F238E27FC236}">
                    <a16:creationId xmlns:a16="http://schemas.microsoft.com/office/drawing/2014/main" id="{BAD813F0-C15C-4834-BD4D-C64A28500C6C}"/>
                  </a:ext>
                </a:extLst>
              </p:cNvPr>
              <p:cNvSpPr txBox="1">
                <a:spLocks noChangeArrowheads="1"/>
              </p:cNvSpPr>
              <p:nvPr/>
            </p:nvSpPr>
            <p:spPr bwMode="auto">
              <a:xfrm>
                <a:off x="0" y="3284984"/>
                <a:ext cx="9144000" cy="353943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lgn="r">
                  <a:defRPr sz="2400">
                    <a:solidFill>
                      <a:schemeClr val="tx1"/>
                    </a:solidFill>
                    <a:latin typeface="Times New Roman" panose="02020603050405020304" pitchFamily="18" charset="0"/>
                  </a:defRPr>
                </a:lvl1pPr>
                <a:lvl2pPr marL="742950" indent="-285750" algn="r">
                  <a:defRPr sz="2400">
                    <a:solidFill>
                      <a:schemeClr val="tx1"/>
                    </a:solidFill>
                    <a:latin typeface="Times New Roman" panose="02020603050405020304" pitchFamily="18" charset="0"/>
                  </a:defRPr>
                </a:lvl2pPr>
                <a:lvl3pPr marL="1143000" indent="-228600" algn="r">
                  <a:defRPr sz="2400">
                    <a:solidFill>
                      <a:schemeClr val="tx1"/>
                    </a:solidFill>
                    <a:latin typeface="Times New Roman" panose="02020603050405020304" pitchFamily="18" charset="0"/>
                  </a:defRPr>
                </a:lvl3pPr>
                <a:lvl4pPr marL="1600200" indent="-228600" algn="r">
                  <a:defRPr sz="2400">
                    <a:solidFill>
                      <a:schemeClr val="tx1"/>
                    </a:solidFill>
                    <a:latin typeface="Times New Roman" panose="02020603050405020304" pitchFamily="18" charset="0"/>
                  </a:defRPr>
                </a:lvl4pPr>
                <a:lvl5pPr marL="2057400" indent="-228600" algn="r">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solidFill>
                      <a:srgbClr val="FF0000"/>
                    </a:solidFill>
                    <a:cs typeface="Times New Roman" panose="02020603050405020304" pitchFamily="18" charset="0"/>
                  </a:rPr>
                  <a:t>	</a:t>
                </a:r>
                <a:r>
                  <a:rPr lang="ru-RU" dirty="0">
                    <a:solidFill>
                      <a:srgbClr val="FF0000"/>
                    </a:solidFill>
                    <a:effectLst/>
                    <a:ea typeface="Times New Roman" panose="02020603050405020304" pitchFamily="18" charset="0"/>
                  </a:rPr>
                  <a:t>Доказательство.</a:t>
                </a:r>
                <a:r>
                  <a:rPr lang="ru-RU" dirty="0">
                    <a:effectLst/>
                    <a:ea typeface="Times New Roman" panose="02020603050405020304" pitchFamily="18" charset="0"/>
                  </a:rPr>
                  <a:t> Пусть </a:t>
                </a:r>
                <a:r>
                  <a:rPr lang="ru-RU" i="1" dirty="0">
                    <a:effectLst/>
                    <a:ea typeface="Times New Roman" panose="02020603050405020304" pitchFamily="18" charset="0"/>
                  </a:rPr>
                  <a:t>ABC</a:t>
                </a:r>
                <a:r>
                  <a:rPr lang="ru-RU" dirty="0">
                    <a:effectLst/>
                    <a:ea typeface="Times New Roman" panose="02020603050405020304" pitchFamily="18" charset="0"/>
                  </a:rPr>
                  <a:t> и </a:t>
                </a:r>
                <a:r>
                  <a:rPr lang="ru-RU" i="1" dirty="0">
                    <a:effectLst/>
                    <a:ea typeface="Times New Roman" panose="02020603050405020304" pitchFamily="18" charset="0"/>
                  </a:rPr>
                  <a:t>A</a:t>
                </a:r>
                <a:r>
                  <a:rPr lang="ru-RU" baseline="-25000" dirty="0">
                    <a:effectLst/>
                    <a:ea typeface="Times New Roman" panose="02020603050405020304" pitchFamily="18" charset="0"/>
                  </a:rPr>
                  <a:t>1</a:t>
                </a:r>
                <a:r>
                  <a:rPr lang="ru-RU" i="1" dirty="0">
                    <a:effectLst/>
                    <a:ea typeface="Times New Roman" panose="02020603050405020304" pitchFamily="18" charset="0"/>
                  </a:rPr>
                  <a:t>B</a:t>
                </a:r>
                <a:r>
                  <a:rPr lang="ru-RU" baseline="-25000" dirty="0">
                    <a:effectLst/>
                    <a:ea typeface="Times New Roman" panose="02020603050405020304" pitchFamily="18" charset="0"/>
                  </a:rPr>
                  <a:t>1</a:t>
                </a:r>
                <a:r>
                  <a:rPr lang="ru-RU" i="1" dirty="0">
                    <a:effectLst/>
                    <a:ea typeface="Times New Roman" panose="02020603050405020304" pitchFamily="18" charset="0"/>
                  </a:rPr>
                  <a:t>C</a:t>
                </a:r>
                <a:r>
                  <a:rPr lang="ru-RU" baseline="-25000" dirty="0">
                    <a:effectLst/>
                    <a:ea typeface="Times New Roman" panose="02020603050405020304" pitchFamily="18" charset="0"/>
                  </a:rPr>
                  <a:t>1</a:t>
                </a:r>
                <a:r>
                  <a:rPr lang="ru-RU" dirty="0">
                    <a:effectLst/>
                    <a:ea typeface="Times New Roman" panose="02020603050405020304" pitchFamily="18" charset="0"/>
                  </a:rPr>
                  <a:t> – два треугольника, у которых </a:t>
                </a:r>
                <a:r>
                  <a:rPr lang="ru-RU" i="1" dirty="0">
                    <a:effectLst/>
                    <a:ea typeface="Times New Roman" panose="02020603050405020304" pitchFamily="18" charset="0"/>
                  </a:rPr>
                  <a:t>AB = A</a:t>
                </a:r>
                <a:r>
                  <a:rPr lang="ru-RU" baseline="-25000" dirty="0">
                    <a:effectLst/>
                    <a:ea typeface="Times New Roman" panose="02020603050405020304" pitchFamily="18" charset="0"/>
                  </a:rPr>
                  <a:t>1</a:t>
                </a:r>
                <a:r>
                  <a:rPr lang="ru-RU" i="1" dirty="0">
                    <a:effectLst/>
                    <a:ea typeface="Times New Roman" panose="02020603050405020304" pitchFamily="18" charset="0"/>
                  </a:rPr>
                  <a:t>B</a:t>
                </a:r>
                <a:r>
                  <a:rPr lang="ru-RU" baseline="-25000" dirty="0">
                    <a:effectLst/>
                    <a:ea typeface="Times New Roman" panose="02020603050405020304" pitchFamily="18" charset="0"/>
                  </a:rPr>
                  <a:t>1</a:t>
                </a:r>
                <a:r>
                  <a:rPr lang="ru-RU" dirty="0">
                    <a:effectLst/>
                    <a:ea typeface="Times New Roman" panose="02020603050405020304" pitchFamily="18" charset="0"/>
                  </a:rPr>
                  <a:t>,</a:t>
                </a:r>
                <a:r>
                  <a:rPr lang="ru-RU" i="1" dirty="0">
                    <a:effectLst/>
                    <a:ea typeface="Times New Roman" panose="02020603050405020304" pitchFamily="18" charset="0"/>
                  </a:rPr>
                  <a:t> AC = A</a:t>
                </a:r>
                <a:r>
                  <a:rPr lang="ru-RU" baseline="-25000" dirty="0">
                    <a:effectLst/>
                    <a:ea typeface="Times New Roman" panose="02020603050405020304" pitchFamily="18" charset="0"/>
                  </a:rPr>
                  <a:t>1</a:t>
                </a:r>
                <a:r>
                  <a:rPr lang="ru-RU" i="1" dirty="0">
                    <a:effectLst/>
                    <a:ea typeface="Times New Roman" panose="02020603050405020304" pitchFamily="18" charset="0"/>
                  </a:rPr>
                  <a:t>C</a:t>
                </a:r>
                <a:r>
                  <a:rPr lang="ru-RU" baseline="-25000" dirty="0">
                    <a:effectLst/>
                    <a:ea typeface="Times New Roman" panose="02020603050405020304" pitchFamily="18" charset="0"/>
                  </a:rPr>
                  <a:t>1</a:t>
                </a:r>
                <a:r>
                  <a:rPr lang="ru-RU" dirty="0">
                    <a:effectLst/>
                    <a:ea typeface="Times New Roman" panose="02020603050405020304" pitchFamily="18" charset="0"/>
                  </a:rPr>
                  <a:t>,</a:t>
                </a:r>
                <a:r>
                  <a:rPr lang="ru-RU" i="1" dirty="0">
                    <a:effectLst/>
                    <a:ea typeface="Times New Roman" panose="02020603050405020304" pitchFamily="18" charset="0"/>
                  </a:rPr>
                  <a:t> </a:t>
                </a:r>
                <a14:m>
                  <m:oMath xmlns:m="http://schemas.openxmlformats.org/officeDocument/2006/math">
                    <m:r>
                      <a:rPr lang="ru-RU" i="1" smtClean="0">
                        <a:effectLst/>
                        <a:latin typeface="Cambria Math" panose="02040503050406030204" pitchFamily="18" charset="0"/>
                        <a:ea typeface="Cambria Math" panose="02040503050406030204" pitchFamily="18" charset="0"/>
                      </a:rPr>
                      <m:t>∠ </m:t>
                    </m:r>
                  </m:oMath>
                </a14:m>
                <a:r>
                  <a:rPr lang="ru-RU" i="1" dirty="0">
                    <a:effectLst/>
                    <a:ea typeface="Times New Roman" panose="02020603050405020304" pitchFamily="18" charset="0"/>
                  </a:rPr>
                  <a:t>A = </a:t>
                </a:r>
                <a14:m>
                  <m:oMath xmlns:m="http://schemas.openxmlformats.org/officeDocument/2006/math">
                    <m:r>
                      <a:rPr lang="ru-RU" i="1">
                        <a:latin typeface="Cambria Math" panose="02040503050406030204" pitchFamily="18" charset="0"/>
                        <a:ea typeface="Cambria Math" panose="02040503050406030204" pitchFamily="18" charset="0"/>
                      </a:rPr>
                      <m:t>∠ </m:t>
                    </m:r>
                  </m:oMath>
                </a14:m>
                <a:r>
                  <a:rPr lang="ru-RU" i="1" dirty="0">
                    <a:effectLst/>
                    <a:ea typeface="Times New Roman" panose="02020603050405020304" pitchFamily="18" charset="0"/>
                  </a:rPr>
                  <a:t>A</a:t>
                </a:r>
                <a:r>
                  <a:rPr lang="ru-RU" baseline="-25000" dirty="0">
                    <a:effectLst/>
                    <a:ea typeface="Times New Roman" panose="02020603050405020304" pitchFamily="18" charset="0"/>
                  </a:rPr>
                  <a:t>1</a:t>
                </a:r>
                <a:r>
                  <a:rPr lang="ru-RU" dirty="0">
                    <a:effectLst/>
                    <a:ea typeface="Times New Roman" panose="02020603050405020304" pitchFamily="18" charset="0"/>
                  </a:rPr>
                  <a:t>. Отложим треугольник </a:t>
                </a:r>
                <a:r>
                  <a:rPr lang="ru-RU" i="1" dirty="0">
                    <a:effectLst/>
                    <a:ea typeface="Times New Roman" panose="02020603050405020304" pitchFamily="18" charset="0"/>
                  </a:rPr>
                  <a:t>ABC</a:t>
                </a:r>
                <a:r>
                  <a:rPr lang="ru-RU" dirty="0">
                    <a:effectLst/>
                    <a:ea typeface="Times New Roman" panose="02020603050405020304" pitchFamily="18" charset="0"/>
                  </a:rPr>
                  <a:t> от луча </a:t>
                </a:r>
                <a:r>
                  <a:rPr lang="ru-RU" i="1" dirty="0">
                    <a:effectLst/>
                    <a:ea typeface="Times New Roman" panose="02020603050405020304" pitchFamily="18" charset="0"/>
                  </a:rPr>
                  <a:t>A</a:t>
                </a:r>
                <a:r>
                  <a:rPr lang="ru-RU" baseline="-25000" dirty="0">
                    <a:effectLst/>
                    <a:ea typeface="Times New Roman" panose="02020603050405020304" pitchFamily="18" charset="0"/>
                  </a:rPr>
                  <a:t>1</a:t>
                </a:r>
                <a:r>
                  <a:rPr lang="ru-RU" i="1" dirty="0">
                    <a:effectLst/>
                    <a:ea typeface="Times New Roman" panose="02020603050405020304" pitchFamily="18" charset="0"/>
                  </a:rPr>
                  <a:t>B</a:t>
                </a:r>
                <a:r>
                  <a:rPr lang="ru-RU" baseline="-25000" dirty="0">
                    <a:effectLst/>
                    <a:ea typeface="Times New Roman" panose="02020603050405020304" pitchFamily="18" charset="0"/>
                  </a:rPr>
                  <a:t>1</a:t>
                </a:r>
                <a:r>
                  <a:rPr lang="ru-RU" dirty="0">
                    <a:effectLst/>
                    <a:ea typeface="Times New Roman" panose="02020603050405020304" pitchFamily="18" charset="0"/>
                  </a:rPr>
                  <a:t> в полуплос­кости, определяемой вершиной </a:t>
                </a:r>
                <a:r>
                  <a:rPr lang="ru-RU" i="1" dirty="0">
                    <a:effectLst/>
                    <a:ea typeface="Times New Roman" panose="02020603050405020304" pitchFamily="18" charset="0"/>
                  </a:rPr>
                  <a:t>С</a:t>
                </a:r>
                <a:r>
                  <a:rPr lang="ru-RU" baseline="-25000" dirty="0">
                    <a:effectLst/>
                    <a:ea typeface="Times New Roman" panose="02020603050405020304" pitchFamily="18" charset="0"/>
                  </a:rPr>
                  <a:t>1</a:t>
                </a:r>
                <a:r>
                  <a:rPr lang="ru-RU" dirty="0">
                    <a:effectLst/>
                    <a:ea typeface="Times New Roman" panose="02020603050405020304" pitchFamily="18" charset="0"/>
                  </a:rPr>
                  <a:t>. При этом вершина </a:t>
                </a:r>
                <a:r>
                  <a:rPr lang="ru-RU" i="1" dirty="0">
                    <a:effectLst/>
                    <a:ea typeface="Times New Roman" panose="02020603050405020304" pitchFamily="18" charset="0"/>
                  </a:rPr>
                  <a:t>A</a:t>
                </a:r>
                <a:r>
                  <a:rPr lang="ru-RU" dirty="0">
                    <a:effectLst/>
                    <a:ea typeface="Times New Roman" panose="02020603050405020304" pitchFamily="18" charset="0"/>
                  </a:rPr>
                  <a:t> совместится с вер­шиной </a:t>
                </a:r>
                <a:r>
                  <a:rPr lang="ru-RU" i="1" dirty="0">
                    <a:effectLst/>
                    <a:ea typeface="Times New Roman" panose="02020603050405020304" pitchFamily="18" charset="0"/>
                  </a:rPr>
                  <a:t>A</a:t>
                </a:r>
                <a:r>
                  <a:rPr lang="ru-RU" baseline="-25000" dirty="0">
                    <a:effectLst/>
                    <a:ea typeface="Times New Roman" panose="02020603050405020304" pitchFamily="18" charset="0"/>
                  </a:rPr>
                  <a:t>1</a:t>
                </a:r>
                <a:r>
                  <a:rPr lang="ru-RU" dirty="0">
                    <a:effectLst/>
                    <a:ea typeface="Times New Roman" panose="02020603050405020304" pitchFamily="18" charset="0"/>
                  </a:rPr>
                  <a:t>. В силу равенства сторон </a:t>
                </a:r>
                <a:r>
                  <a:rPr lang="ru-RU" i="1" dirty="0">
                    <a:effectLst/>
                    <a:ea typeface="Times New Roman" panose="02020603050405020304" pitchFamily="18" charset="0"/>
                  </a:rPr>
                  <a:t>AB</a:t>
                </a:r>
                <a:r>
                  <a:rPr lang="ru-RU" dirty="0">
                    <a:effectLst/>
                    <a:ea typeface="Times New Roman" panose="02020603050405020304" pitchFamily="18" charset="0"/>
                  </a:rPr>
                  <a:t> и </a:t>
                </a:r>
                <a:r>
                  <a:rPr lang="ru-RU" i="1" dirty="0">
                    <a:effectLst/>
                    <a:ea typeface="Times New Roman" panose="02020603050405020304" pitchFamily="18" charset="0"/>
                  </a:rPr>
                  <a:t>A</a:t>
                </a:r>
                <a:r>
                  <a:rPr lang="ru-RU" baseline="-25000" dirty="0">
                    <a:effectLst/>
                    <a:ea typeface="Times New Roman" panose="02020603050405020304" pitchFamily="18" charset="0"/>
                  </a:rPr>
                  <a:t>1</a:t>
                </a:r>
                <a:r>
                  <a:rPr lang="ru-RU" i="1" dirty="0">
                    <a:effectLst/>
                    <a:ea typeface="Times New Roman" panose="02020603050405020304" pitchFamily="18" charset="0"/>
                  </a:rPr>
                  <a:t>B</a:t>
                </a:r>
                <a:r>
                  <a:rPr lang="ru-RU" baseline="-25000" dirty="0">
                    <a:effectLst/>
                    <a:ea typeface="Times New Roman" panose="02020603050405020304" pitchFamily="18" charset="0"/>
                  </a:rPr>
                  <a:t>1</a:t>
                </a:r>
                <a:r>
                  <a:rPr lang="ru-RU" dirty="0">
                    <a:effectLst/>
                    <a:ea typeface="Times New Roman" panose="02020603050405020304" pitchFamily="18" charset="0"/>
                  </a:rPr>
                  <a:t>, вершина </a:t>
                </a:r>
                <a:r>
                  <a:rPr lang="ru-RU" i="1" dirty="0">
                    <a:effectLst/>
                    <a:ea typeface="Times New Roman" panose="02020603050405020304" pitchFamily="18" charset="0"/>
                  </a:rPr>
                  <a:t>B</a:t>
                </a:r>
                <a:r>
                  <a:rPr lang="ru-RU" dirty="0">
                    <a:effectLst/>
                    <a:ea typeface="Times New Roman" panose="02020603050405020304" pitchFamily="18" charset="0"/>
                  </a:rPr>
                  <a:t> совместится с вершиной </a:t>
                </a:r>
                <a:r>
                  <a:rPr lang="ru-RU" i="1" dirty="0">
                    <a:effectLst/>
                    <a:ea typeface="Times New Roman" panose="02020603050405020304" pitchFamily="18" charset="0"/>
                  </a:rPr>
                  <a:t>B</a:t>
                </a:r>
                <a:r>
                  <a:rPr lang="ru-RU" baseline="-25000" dirty="0">
                    <a:effectLst/>
                    <a:ea typeface="Times New Roman" panose="02020603050405020304" pitchFamily="18" charset="0"/>
                  </a:rPr>
                  <a:t>1</a:t>
                </a:r>
                <a:r>
                  <a:rPr lang="ru-RU" dirty="0">
                    <a:effectLst/>
                    <a:ea typeface="Times New Roman" panose="02020603050405020304" pitchFamily="18" charset="0"/>
                  </a:rPr>
                  <a:t>. В силу равенства углов </a:t>
                </a:r>
                <a:r>
                  <a:rPr lang="ru-RU" i="1" dirty="0">
                    <a:effectLst/>
                    <a:ea typeface="Times New Roman" panose="02020603050405020304" pitchFamily="18" charset="0"/>
                  </a:rPr>
                  <a:t>A</a:t>
                </a:r>
                <a:r>
                  <a:rPr lang="ru-RU" dirty="0">
                    <a:effectLst/>
                    <a:ea typeface="Times New Roman" panose="02020603050405020304" pitchFamily="18" charset="0"/>
                  </a:rPr>
                  <a:t> и </a:t>
                </a:r>
                <a:r>
                  <a:rPr lang="ru-RU" i="1" dirty="0">
                    <a:effectLst/>
                    <a:ea typeface="Times New Roman" panose="02020603050405020304" pitchFamily="18" charset="0"/>
                  </a:rPr>
                  <a:t>A</a:t>
                </a:r>
                <a:r>
                  <a:rPr lang="ru-RU" baseline="-25000" dirty="0">
                    <a:effectLst/>
                    <a:ea typeface="Times New Roman" panose="02020603050405020304" pitchFamily="18" charset="0"/>
                  </a:rPr>
                  <a:t>1</a:t>
                </a:r>
                <a:r>
                  <a:rPr lang="ru-RU" dirty="0">
                    <a:effectLst/>
                    <a:ea typeface="Times New Roman" panose="02020603050405020304" pitchFamily="18" charset="0"/>
                  </a:rPr>
                  <a:t>, сторона </a:t>
                </a:r>
                <a:r>
                  <a:rPr lang="ru-RU" i="1" dirty="0">
                    <a:effectLst/>
                    <a:ea typeface="Times New Roman" panose="02020603050405020304" pitchFamily="18" charset="0"/>
                  </a:rPr>
                  <a:t>AC</a:t>
                </a:r>
                <a:r>
                  <a:rPr lang="ru-RU" dirty="0">
                    <a:effectLst/>
                    <a:ea typeface="Times New Roman" panose="02020603050405020304" pitchFamily="18" charset="0"/>
                  </a:rPr>
                  <a:t> пойдет по сто­роне </a:t>
                </a:r>
                <a:r>
                  <a:rPr lang="ru-RU" i="1" dirty="0">
                    <a:effectLst/>
                    <a:ea typeface="Times New Roman" panose="02020603050405020304" pitchFamily="18" charset="0"/>
                  </a:rPr>
                  <a:t>A</a:t>
                </a:r>
                <a:r>
                  <a:rPr lang="ru-RU" baseline="-25000" dirty="0">
                    <a:effectLst/>
                    <a:ea typeface="Times New Roman" panose="02020603050405020304" pitchFamily="18" charset="0"/>
                  </a:rPr>
                  <a:t>1</a:t>
                </a:r>
                <a:r>
                  <a:rPr lang="ru-RU" i="1" dirty="0">
                    <a:effectLst/>
                    <a:ea typeface="Times New Roman" panose="02020603050405020304" pitchFamily="18" charset="0"/>
                  </a:rPr>
                  <a:t>C</a:t>
                </a:r>
                <a:r>
                  <a:rPr lang="ru-RU" baseline="-25000" dirty="0">
                    <a:effectLst/>
                    <a:ea typeface="Times New Roman" panose="02020603050405020304" pitchFamily="18" charset="0"/>
                  </a:rPr>
                  <a:t>1</a:t>
                </a:r>
                <a:r>
                  <a:rPr lang="ru-RU" dirty="0">
                    <a:effectLst/>
                    <a:ea typeface="Times New Roman" panose="02020603050405020304" pitchFamily="18" charset="0"/>
                  </a:rPr>
                  <a:t>, и в силу равенства этих сторон, вершина </a:t>
                </a:r>
                <a:r>
                  <a:rPr lang="ru-RU" i="1" dirty="0">
                    <a:effectLst/>
                    <a:ea typeface="Times New Roman" panose="02020603050405020304" pitchFamily="18" charset="0"/>
                  </a:rPr>
                  <a:t>С</a:t>
                </a:r>
                <a:r>
                  <a:rPr lang="ru-RU" dirty="0">
                    <a:effectLst/>
                    <a:ea typeface="Times New Roman" panose="02020603050405020304" pitchFamily="18" charset="0"/>
                  </a:rPr>
                  <a:t> совместится с вершиной </a:t>
                </a:r>
                <a:r>
                  <a:rPr lang="ru-RU" i="1" dirty="0">
                    <a:effectLst/>
                    <a:ea typeface="Times New Roman" panose="02020603050405020304" pitchFamily="18" charset="0"/>
                  </a:rPr>
                  <a:t>С</a:t>
                </a:r>
                <a:r>
                  <a:rPr lang="ru-RU" baseline="-25000" dirty="0">
                    <a:effectLst/>
                    <a:ea typeface="Times New Roman" panose="02020603050405020304" pitchFamily="18" charset="0"/>
                  </a:rPr>
                  <a:t>1</a:t>
                </a:r>
                <a:r>
                  <a:rPr lang="ru-RU" dirty="0">
                    <a:effectLst/>
                    <a:ea typeface="Times New Roman" panose="02020603050405020304" pitchFamily="18" charset="0"/>
                  </a:rPr>
                  <a:t>. Таким образом, треугольник </a:t>
                </a:r>
                <a:r>
                  <a:rPr lang="ru-RU" i="1" dirty="0">
                    <a:effectLst/>
                    <a:ea typeface="Times New Roman" panose="02020603050405020304" pitchFamily="18" charset="0"/>
                  </a:rPr>
                  <a:t>АВС</a:t>
                </a:r>
                <a:r>
                  <a:rPr lang="ru-RU" dirty="0">
                    <a:effectLst/>
                    <a:ea typeface="Times New Roman" panose="02020603050405020304" pitchFamily="18" charset="0"/>
                  </a:rPr>
                  <a:t> совместится с треугольни­ком </a:t>
                </a:r>
                <a:r>
                  <a:rPr lang="ru-RU" i="1" dirty="0">
                    <a:effectLst/>
                    <a:ea typeface="Times New Roman" panose="02020603050405020304" pitchFamily="18" charset="0"/>
                  </a:rPr>
                  <a:t>А</a:t>
                </a:r>
                <a:r>
                  <a:rPr lang="ru-RU" baseline="-25000" dirty="0">
                    <a:effectLst/>
                    <a:ea typeface="Times New Roman" panose="02020603050405020304" pitchFamily="18" charset="0"/>
                  </a:rPr>
                  <a:t>1</a:t>
                </a:r>
                <a:r>
                  <a:rPr lang="ru-RU" i="1" dirty="0">
                    <a:effectLst/>
                    <a:ea typeface="Times New Roman" panose="02020603050405020304" pitchFamily="18" charset="0"/>
                  </a:rPr>
                  <a:t>В</a:t>
                </a:r>
                <a:r>
                  <a:rPr lang="ru-RU" baseline="-25000" dirty="0">
                    <a:effectLst/>
                    <a:ea typeface="Times New Roman" panose="02020603050405020304" pitchFamily="18" charset="0"/>
                  </a:rPr>
                  <a:t>1</a:t>
                </a:r>
                <a:r>
                  <a:rPr lang="ru-RU" i="1" dirty="0">
                    <a:effectLst/>
                    <a:ea typeface="Times New Roman" panose="02020603050405020304" pitchFamily="18" charset="0"/>
                  </a:rPr>
                  <a:t>С</a:t>
                </a:r>
                <a:r>
                  <a:rPr lang="ru-RU" baseline="-25000" dirty="0">
                    <a:effectLst/>
                    <a:ea typeface="Times New Roman" panose="02020603050405020304" pitchFamily="18" charset="0"/>
                  </a:rPr>
                  <a:t>1</a:t>
                </a:r>
                <a:r>
                  <a:rPr lang="ru-RU" dirty="0">
                    <a:effectLst/>
                    <a:ea typeface="Times New Roman" panose="02020603050405020304" pitchFamily="18" charset="0"/>
                  </a:rPr>
                  <a:t>. Следовательно, эти треугольники равны. </a:t>
                </a:r>
                <a:endParaRPr lang="ru-RU" altLang="ru-RU" dirty="0"/>
              </a:p>
            </p:txBody>
          </p:sp>
        </mc:Choice>
        <mc:Fallback xmlns="">
          <p:sp>
            <p:nvSpPr>
              <p:cNvPr id="6" name="Text Box 3">
                <a:extLst>
                  <a:ext uri="{FF2B5EF4-FFF2-40B4-BE49-F238E27FC236}">
                    <a16:creationId xmlns:a16="http://schemas.microsoft.com/office/drawing/2014/main" id="{BAD813F0-C15C-4834-BD4D-C64A28500C6C}"/>
                  </a:ext>
                </a:extLst>
              </p:cNvPr>
              <p:cNvSpPr txBox="1">
                <a:spLocks noRot="1" noChangeAspect="1" noMove="1" noResize="1" noEditPoints="1" noAdjustHandles="1" noChangeArrowheads="1" noChangeShapeType="1" noTextEdit="1"/>
              </p:cNvSpPr>
              <p:nvPr/>
            </p:nvSpPr>
            <p:spPr bwMode="auto">
              <a:xfrm>
                <a:off x="0" y="3284984"/>
                <a:ext cx="9144000" cy="3539430"/>
              </a:xfrm>
              <a:prstGeom prst="rect">
                <a:avLst/>
              </a:prstGeom>
              <a:blipFill>
                <a:blip r:embed="rId4"/>
                <a:stretch>
                  <a:fillRect l="-1000" r="-1000" b="-310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2" name="Text Box 3">
            <a:extLst>
              <a:ext uri="{FF2B5EF4-FFF2-40B4-BE49-F238E27FC236}">
                <a16:creationId xmlns:a16="http://schemas.microsoft.com/office/drawing/2014/main" id="{8B095B3F-7790-4FF3-4A88-859C73469DBF}"/>
              </a:ext>
            </a:extLst>
          </p:cNvPr>
          <p:cNvSpPr txBox="1">
            <a:spLocks noChangeArrowheads="1"/>
          </p:cNvSpPr>
          <p:nvPr/>
        </p:nvSpPr>
        <p:spPr bwMode="auto">
          <a:xfrm>
            <a:off x="0" y="404664"/>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defRPr sz="2400">
                <a:solidFill>
                  <a:schemeClr val="tx1"/>
                </a:solidFill>
                <a:latin typeface="Times New Roman" panose="02020603050405020304" pitchFamily="18" charset="0"/>
              </a:defRPr>
            </a:lvl1pPr>
            <a:lvl2pPr marL="742950" indent="-285750" algn="r">
              <a:defRPr sz="2400">
                <a:solidFill>
                  <a:schemeClr val="tx1"/>
                </a:solidFill>
                <a:latin typeface="Times New Roman" panose="02020603050405020304" pitchFamily="18" charset="0"/>
              </a:defRPr>
            </a:lvl2pPr>
            <a:lvl3pPr marL="1143000" indent="-228600" algn="r">
              <a:defRPr sz="2400">
                <a:solidFill>
                  <a:schemeClr val="tx1"/>
                </a:solidFill>
                <a:latin typeface="Times New Roman" panose="02020603050405020304" pitchFamily="18" charset="0"/>
              </a:defRPr>
            </a:lvl3pPr>
            <a:lvl4pPr marL="1600200" indent="-228600" algn="r">
              <a:defRPr sz="2400">
                <a:solidFill>
                  <a:schemeClr val="tx1"/>
                </a:solidFill>
                <a:latin typeface="Times New Roman" panose="02020603050405020304" pitchFamily="18" charset="0"/>
              </a:defRPr>
            </a:lvl4pPr>
            <a:lvl5pPr marL="2057400" indent="-228600" algn="r">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3200" dirty="0">
                <a:solidFill>
                  <a:srgbClr val="FF0000"/>
                </a:solidFill>
                <a:cs typeface="Times New Roman" panose="02020603050405020304" pitchFamily="18" charset="0"/>
              </a:rPr>
              <a:t>	</a:t>
            </a:r>
            <a:r>
              <a:rPr lang="ru-RU" altLang="ru-RU" dirty="0">
                <a:solidFill>
                  <a:srgbClr val="FF0000"/>
                </a:solidFill>
                <a:cs typeface="Times New Roman" panose="02020603050405020304" pitchFamily="18" charset="0"/>
              </a:rPr>
              <a:t>Теорема </a:t>
            </a:r>
            <a:r>
              <a:rPr lang="ru-RU" altLang="ru-RU" dirty="0">
                <a:cs typeface="Times New Roman" panose="02020603050405020304" pitchFamily="18" charset="0"/>
              </a:rPr>
              <a:t>Если две стороны и угол между ними одного треугольника соответственно равны двум сторонам и углу между ними другого треугольника, то такие треугольники равны.</a:t>
            </a:r>
            <a:r>
              <a:rPr lang="ru-RU" altLang="ru-RU" dirty="0"/>
              <a:t> </a:t>
            </a:r>
          </a:p>
        </p:txBody>
      </p:sp>
    </p:spTree>
    <p:extLst>
      <p:ext uri="{BB962C8B-B14F-4D97-AF65-F5344CB8AC3E}">
        <p14:creationId xmlns:p14="http://schemas.microsoft.com/office/powerpoint/2010/main" val="68701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0" y="49530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ABD</a:t>
            </a:r>
            <a:r>
              <a:rPr lang="ru-RU" altLang="ru-RU" dirty="0">
                <a:cs typeface="Times New Roman" panose="02020603050405020304" pitchFamily="18" charset="0"/>
              </a:rPr>
              <a:t> и </a:t>
            </a:r>
            <a:r>
              <a:rPr lang="en-US" altLang="ru-RU" i="1" dirty="0">
                <a:cs typeface="Times New Roman" panose="02020603050405020304" pitchFamily="18" charset="0"/>
              </a:rPr>
              <a:t>ACE</a:t>
            </a:r>
            <a:r>
              <a:rPr lang="ru-RU" altLang="ru-RU" dirty="0">
                <a:cs typeface="Times New Roman" panose="02020603050405020304" pitchFamily="18" charset="0"/>
              </a:rPr>
              <a:t> равны по первому признаку равенства треугольников (</a:t>
            </a:r>
            <a:r>
              <a:rPr lang="ru-RU" altLang="ru-RU" i="1" dirty="0">
                <a:cs typeface="Times New Roman" panose="02020603050405020304" pitchFamily="18" charset="0"/>
              </a:rPr>
              <a:t>АВ=АС</a:t>
            </a:r>
            <a:r>
              <a:rPr lang="ru-RU" altLang="ru-RU" dirty="0">
                <a:cs typeface="Times New Roman" panose="02020603050405020304" pitchFamily="18" charset="0"/>
              </a:rPr>
              <a:t>,</a:t>
            </a:r>
            <a:r>
              <a:rPr lang="ru-RU" altLang="ru-RU" i="1" dirty="0">
                <a:cs typeface="Times New Roman" panose="02020603050405020304" pitchFamily="18" charset="0"/>
              </a:rPr>
              <a:t> АЕ=А</a:t>
            </a:r>
            <a:r>
              <a:rPr lang="en-US" altLang="ru-RU" i="1" dirty="0">
                <a:cs typeface="Times New Roman" panose="02020603050405020304" pitchFamily="18" charset="0"/>
              </a:rPr>
              <a:t>D</a:t>
            </a:r>
            <a:r>
              <a:rPr lang="ru-RU" altLang="ru-RU" dirty="0">
                <a:cs typeface="Times New Roman" panose="02020603050405020304" pitchFamily="18" charset="0"/>
              </a:rPr>
              <a:t>, угол </a:t>
            </a:r>
            <a:r>
              <a:rPr lang="en-US" altLang="ru-RU" i="1" dirty="0">
                <a:cs typeface="Times New Roman" panose="02020603050405020304" pitchFamily="18" charset="0"/>
              </a:rPr>
              <a:t>A</a:t>
            </a:r>
            <a:r>
              <a:rPr lang="ru-RU" altLang="ru-RU" dirty="0">
                <a:cs typeface="Times New Roman" panose="02020603050405020304" pitchFamily="18" charset="0"/>
              </a:rPr>
              <a:t> общий). Следовательно, </a:t>
            </a:r>
            <a:r>
              <a:rPr lang="en-US" altLang="ru-RU" i="1" dirty="0">
                <a:cs typeface="Times New Roman" panose="02020603050405020304" pitchFamily="18" charset="0"/>
              </a:rPr>
              <a:t>BD</a:t>
            </a:r>
            <a:r>
              <a:rPr lang="ru-RU" altLang="ru-RU" i="1" dirty="0">
                <a:cs typeface="Times New Roman" panose="02020603050405020304" pitchFamily="18" charset="0"/>
              </a:rPr>
              <a:t>=</a:t>
            </a:r>
            <a:r>
              <a:rPr lang="en-US" altLang="ru-RU" i="1" dirty="0">
                <a:cs typeface="Times New Roman" panose="02020603050405020304" pitchFamily="18" charset="0"/>
              </a:rPr>
              <a:t>CE</a:t>
            </a:r>
            <a:r>
              <a:rPr lang="ru-RU" altLang="ru-RU" dirty="0">
                <a:cs typeface="Times New Roman" panose="02020603050405020304" pitchFamily="18" charset="0"/>
              </a:rPr>
              <a:t>.</a:t>
            </a:r>
            <a:endParaRPr lang="ru-RU" altLang="ru-RU" dirty="0"/>
          </a:p>
        </p:txBody>
      </p:sp>
      <p:sp>
        <p:nvSpPr>
          <p:cNvPr id="77828" name="Text Box 4"/>
          <p:cNvSpPr txBox="1">
            <a:spLocks noChangeArrowheads="1"/>
          </p:cNvSpPr>
          <p:nvPr/>
        </p:nvSpPr>
        <p:spPr bwMode="auto">
          <a:xfrm>
            <a:off x="0" y="7620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1. На рисунке </a:t>
            </a:r>
            <a:r>
              <a:rPr lang="ru-RU" altLang="ru-RU" sz="2800" i="1" dirty="0">
                <a:cs typeface="Times New Roman" panose="02020603050405020304" pitchFamily="18" charset="0"/>
              </a:rPr>
              <a:t>АВ=АС</a:t>
            </a:r>
            <a:r>
              <a:rPr lang="ru-RU" altLang="ru-RU" sz="2800" dirty="0">
                <a:cs typeface="Times New Roman" panose="02020603050405020304" pitchFamily="18" charset="0"/>
              </a:rPr>
              <a:t>,</a:t>
            </a:r>
            <a:r>
              <a:rPr lang="ru-RU" altLang="ru-RU" sz="2800" i="1" dirty="0">
                <a:cs typeface="Times New Roman" panose="02020603050405020304" pitchFamily="18" charset="0"/>
              </a:rPr>
              <a:t> АЕ=А</a:t>
            </a:r>
            <a:r>
              <a:rPr lang="en-US" altLang="ru-RU" sz="2800" i="1" dirty="0">
                <a:cs typeface="Times New Roman" panose="02020603050405020304" pitchFamily="18" charset="0"/>
              </a:rPr>
              <a:t>D</a:t>
            </a:r>
            <a:r>
              <a:rPr lang="ru-RU" altLang="ru-RU" sz="2800" dirty="0">
                <a:cs typeface="Times New Roman" panose="02020603050405020304" pitchFamily="18" charset="0"/>
              </a:rPr>
              <a:t>. Докажите, что </a:t>
            </a:r>
            <a:r>
              <a:rPr lang="en-US" altLang="ru-RU" sz="2800" i="1" dirty="0">
                <a:cs typeface="Times New Roman" panose="02020603050405020304" pitchFamily="18" charset="0"/>
              </a:rPr>
              <a:t>BD</a:t>
            </a:r>
            <a:r>
              <a:rPr lang="ru-RU" altLang="ru-RU" sz="2800" i="1" dirty="0">
                <a:cs typeface="Times New Roman" panose="02020603050405020304" pitchFamily="18" charset="0"/>
              </a:rPr>
              <a:t>=</a:t>
            </a:r>
            <a:r>
              <a:rPr lang="en-US" altLang="ru-RU" sz="2800" i="1" dirty="0">
                <a:cs typeface="Times New Roman" panose="02020603050405020304" pitchFamily="18" charset="0"/>
              </a:rPr>
              <a:t>CE</a:t>
            </a:r>
            <a:r>
              <a:rPr lang="ru-RU" altLang="ru-RU" sz="2800" dirty="0">
                <a:cs typeface="Times New Roman" panose="02020603050405020304" pitchFamily="18" charset="0"/>
              </a:rPr>
              <a:t>.</a:t>
            </a:r>
          </a:p>
        </p:txBody>
      </p:sp>
      <p:pic>
        <p:nvPicPr>
          <p:cNvPr id="778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2168525"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379634B6-4001-B972-2D55-89820B3BDB23}"/>
              </a:ext>
            </a:extLst>
          </p:cNvPr>
          <p:cNvSpPr>
            <a:spLocks noGrp="1" noChangeArrowheads="1"/>
          </p:cNvSpPr>
          <p:nvPr>
            <p:ph type="title"/>
          </p:nvPr>
        </p:nvSpPr>
        <p:spPr>
          <a:xfrm>
            <a:off x="685800" y="71438"/>
            <a:ext cx="7772400" cy="457200"/>
          </a:xfrm>
        </p:spPr>
        <p:txBody>
          <a:bodyPr/>
          <a:lstStyle/>
          <a:p>
            <a:pPr eaLnBrk="1" hangingPunct="1"/>
            <a:r>
              <a:rPr lang="ru-RU" altLang="ru-RU" sz="3600" dirty="0">
                <a:solidFill>
                  <a:srgbClr val="FF3300"/>
                </a:solidFill>
              </a:rPr>
              <a:t>Упражнения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wipe(up)">
                                      <p:cBhvr>
                                        <p:cTn id="7" dur="500"/>
                                        <p:tgtEl>
                                          <p:spTgt spid="7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3"/>
          <p:cNvSpPr txBox="1">
            <a:spLocks noChangeArrowheads="1"/>
          </p:cNvSpPr>
          <p:nvPr/>
        </p:nvSpPr>
        <p:spPr bwMode="auto">
          <a:xfrm>
            <a:off x="0" y="49530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t>Т</a:t>
            </a:r>
            <a:r>
              <a:rPr lang="ru-RU" altLang="ru-RU" dirty="0">
                <a:cs typeface="Times New Roman" panose="02020603050405020304" pitchFamily="18" charset="0"/>
              </a:rPr>
              <a:t>реугольники </a:t>
            </a:r>
            <a:r>
              <a:rPr lang="en-US" altLang="ru-RU" i="1" dirty="0"/>
              <a:t>OCE</a:t>
            </a:r>
            <a:r>
              <a:rPr lang="ru-RU" altLang="ru-RU" dirty="0">
                <a:cs typeface="Times New Roman" panose="02020603050405020304" pitchFamily="18" charset="0"/>
              </a:rPr>
              <a:t> и </a:t>
            </a:r>
            <a:r>
              <a:rPr lang="en-US" altLang="ru-RU" i="1" dirty="0">
                <a:cs typeface="Times New Roman" panose="02020603050405020304" pitchFamily="18" charset="0"/>
              </a:rPr>
              <a:t>ODE</a:t>
            </a:r>
            <a:r>
              <a:rPr lang="ru-RU" altLang="ru-RU" dirty="0">
                <a:cs typeface="Times New Roman" panose="02020603050405020304" pitchFamily="18" charset="0"/>
              </a:rPr>
              <a:t> равны по первому признаку равенства треугольников (</a:t>
            </a:r>
            <a:r>
              <a:rPr lang="en-US" altLang="ru-RU" i="1" dirty="0">
                <a:cs typeface="Times New Roman" panose="02020603050405020304" pitchFamily="18" charset="0"/>
              </a:rPr>
              <a:t>OC = CE</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OE </a:t>
            </a:r>
            <a:r>
              <a:rPr lang="ru-RU" altLang="ru-RU" dirty="0"/>
              <a:t>- общая</a:t>
            </a:r>
            <a:r>
              <a:rPr lang="ru-RU" altLang="ru-RU" dirty="0">
                <a:cs typeface="Times New Roman" panose="02020603050405020304" pitchFamily="18" charset="0"/>
              </a:rPr>
              <a:t>, </a:t>
            </a:r>
            <a:r>
              <a:rPr lang="ru-RU" altLang="ru-RU" dirty="0"/>
              <a:t>  </a:t>
            </a:r>
            <a:r>
              <a:rPr lang="ru-RU" altLang="ru-RU" dirty="0">
                <a:cs typeface="Times New Roman" panose="02020603050405020304" pitchFamily="18" charset="0"/>
              </a:rPr>
              <a:t>угол </a:t>
            </a:r>
            <a:r>
              <a:rPr lang="en-US" altLang="ru-RU" i="1" dirty="0"/>
              <a:t>COE</a:t>
            </a:r>
            <a:r>
              <a:rPr lang="ru-RU" altLang="ru-RU" dirty="0"/>
              <a:t> равен углу </a:t>
            </a:r>
            <a:r>
              <a:rPr lang="en-US" altLang="ru-RU" i="1" dirty="0"/>
              <a:t>DOE</a:t>
            </a:r>
            <a:r>
              <a:rPr lang="ru-RU" altLang="ru-RU" dirty="0">
                <a:cs typeface="Times New Roman" panose="02020603050405020304" pitchFamily="18" charset="0"/>
              </a:rPr>
              <a:t>).</a:t>
            </a:r>
            <a:r>
              <a:rPr lang="en-US" altLang="ru-RU" dirty="0">
                <a:cs typeface="Times New Roman" panose="02020603050405020304" pitchFamily="18" charset="0"/>
              </a:rPr>
              <a:t> </a:t>
            </a:r>
            <a:r>
              <a:rPr lang="ru-RU" altLang="ru-RU" dirty="0"/>
              <a:t>Следовательно, </a:t>
            </a:r>
            <a:r>
              <a:rPr lang="en-US" altLang="ru-RU" i="1" dirty="0"/>
              <a:t>EC = ED</a:t>
            </a:r>
            <a:r>
              <a:rPr lang="en-US" altLang="ru-RU" dirty="0"/>
              <a:t>.</a:t>
            </a:r>
            <a:endParaRPr lang="ru-RU" altLang="ru-RU" dirty="0"/>
          </a:p>
        </p:txBody>
      </p:sp>
      <p:sp>
        <p:nvSpPr>
          <p:cNvPr id="47108" name="Text Box 4"/>
          <p:cNvSpPr txBox="1">
            <a:spLocks noChangeArrowheads="1"/>
          </p:cNvSpPr>
          <p:nvPr/>
        </p:nvSpPr>
        <p:spPr bwMode="auto">
          <a:xfrm>
            <a:off x="0" y="249456"/>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2. На  сторонах  угла  </a:t>
            </a:r>
            <a:r>
              <a:rPr lang="ru-RU" altLang="ru-RU" sz="2800" i="1" dirty="0">
                <a:cs typeface="Times New Roman" panose="02020603050405020304" pitchFamily="18" charset="0"/>
              </a:rPr>
              <a:t>АОВ</a:t>
            </a:r>
            <a:r>
              <a:rPr lang="ru-RU" altLang="ru-RU" sz="2800" dirty="0">
                <a:cs typeface="Times New Roman" panose="02020603050405020304" pitchFamily="18" charset="0"/>
              </a:rPr>
              <a:t>  отложены равные отрезки </a:t>
            </a:r>
            <a:r>
              <a:rPr lang="ru-RU" altLang="ru-RU" sz="2800" i="1" dirty="0">
                <a:cs typeface="Times New Roman" panose="02020603050405020304" pitchFamily="18" charset="0"/>
              </a:rPr>
              <a:t>ОС</a:t>
            </a:r>
            <a:r>
              <a:rPr lang="ru-RU" altLang="ru-RU" sz="2800" dirty="0">
                <a:cs typeface="Times New Roman" panose="02020603050405020304" pitchFamily="18" charset="0"/>
              </a:rPr>
              <a:t> и </a:t>
            </a:r>
            <a:r>
              <a:rPr lang="ru-RU" altLang="ru-RU" sz="2800" i="1" dirty="0">
                <a:cs typeface="Times New Roman" panose="02020603050405020304" pitchFamily="18" charset="0"/>
              </a:rPr>
              <a:t>О</a:t>
            </a:r>
            <a:r>
              <a:rPr lang="en-US" altLang="ru-RU" sz="2800" i="1" dirty="0">
                <a:cs typeface="Times New Roman" panose="02020603050405020304" pitchFamily="18" charset="0"/>
              </a:rPr>
              <a:t>D</a:t>
            </a:r>
            <a:r>
              <a:rPr lang="ru-RU" altLang="ru-RU" sz="2800" dirty="0">
                <a:cs typeface="Times New Roman" panose="02020603050405020304" pitchFamily="18" charset="0"/>
              </a:rPr>
              <a:t>. Произвольная точка </a:t>
            </a:r>
            <a:r>
              <a:rPr lang="en-US" altLang="ru-RU" sz="2800" i="1" dirty="0">
                <a:cs typeface="Times New Roman" panose="02020603050405020304" pitchFamily="18" charset="0"/>
              </a:rPr>
              <a:t>E</a:t>
            </a:r>
            <a:r>
              <a:rPr lang="ru-RU" altLang="ru-RU" sz="2800" dirty="0">
                <a:cs typeface="Times New Roman" panose="02020603050405020304" pitchFamily="18" charset="0"/>
              </a:rPr>
              <a:t> биссектрисы этого угла соединена с точками </a:t>
            </a:r>
            <a:r>
              <a:rPr lang="ru-RU" altLang="ru-RU" sz="2800" i="1" dirty="0">
                <a:cs typeface="Times New Roman" panose="02020603050405020304" pitchFamily="18" charset="0"/>
              </a:rPr>
              <a:t>С</a:t>
            </a:r>
            <a:r>
              <a:rPr lang="ru-RU" altLang="ru-RU" sz="2800" dirty="0">
                <a:cs typeface="Times New Roman" panose="02020603050405020304" pitchFamily="18" charset="0"/>
              </a:rPr>
              <a:t> и </a:t>
            </a:r>
            <a:r>
              <a:rPr lang="en-US" altLang="ru-RU" sz="2800" i="1" dirty="0">
                <a:cs typeface="Times New Roman" panose="02020603050405020304" pitchFamily="18" charset="0"/>
              </a:rPr>
              <a:t>D</a:t>
            </a:r>
            <a:r>
              <a:rPr lang="ru-RU" altLang="ru-RU" sz="2800" dirty="0">
                <a:cs typeface="Times New Roman" panose="02020603050405020304" pitchFamily="18" charset="0"/>
              </a:rPr>
              <a:t>. Докажите, что </a:t>
            </a:r>
            <a:r>
              <a:rPr lang="ru-RU" altLang="ru-RU" sz="2800" i="1" dirty="0">
                <a:cs typeface="Times New Roman" panose="02020603050405020304" pitchFamily="18" charset="0"/>
              </a:rPr>
              <a:t>ЕС = Е</a:t>
            </a:r>
            <a:r>
              <a:rPr lang="en-US" altLang="ru-RU" sz="2800" i="1" dirty="0">
                <a:cs typeface="Times New Roman" panose="02020603050405020304" pitchFamily="18" charset="0"/>
              </a:rPr>
              <a:t>D</a:t>
            </a:r>
            <a:r>
              <a:rPr lang="ru-RU" altLang="ru-RU" sz="2800" dirty="0">
                <a:cs typeface="Times New Roman" panose="02020603050405020304" pitchFamily="18" charset="0"/>
              </a:rPr>
              <a:t>.</a:t>
            </a:r>
            <a:endParaRPr lang="en-US" altLang="ru-RU" sz="2800" dirty="0">
              <a:cs typeface="Times New Roman" panose="02020603050405020304" pitchFamily="18" charset="0"/>
            </a:endParaRPr>
          </a:p>
        </p:txBody>
      </p:sp>
      <p:pic>
        <p:nvPicPr>
          <p:cNvPr id="471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25" y="2065338"/>
            <a:ext cx="333375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wipe(up)">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0" y="165318"/>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3. На  сторонах  угла  </a:t>
            </a:r>
            <a:r>
              <a:rPr lang="ru-RU" altLang="ru-RU" sz="2800" i="1" dirty="0">
                <a:cs typeface="Times New Roman" panose="02020603050405020304" pitchFamily="18" charset="0"/>
              </a:rPr>
              <a:t>CAD</a:t>
            </a:r>
            <a:r>
              <a:rPr lang="ru-RU" altLang="ru-RU" sz="2800" dirty="0">
                <a:cs typeface="Times New Roman" panose="02020603050405020304" pitchFamily="18" charset="0"/>
              </a:rPr>
              <a:t> отмечены точки </a:t>
            </a:r>
            <a:r>
              <a:rPr lang="en-US" altLang="ru-RU" sz="2800" i="1" dirty="0">
                <a:cs typeface="Times New Roman" panose="02020603050405020304" pitchFamily="18" charset="0"/>
              </a:rPr>
              <a:t>B </a:t>
            </a:r>
            <a:r>
              <a:rPr lang="ru-RU" altLang="ru-RU" sz="2800" dirty="0">
                <a:cs typeface="Times New Roman" panose="02020603050405020304" pitchFamily="18" charset="0"/>
              </a:rPr>
              <a:t>и </a:t>
            </a:r>
            <a:r>
              <a:rPr lang="en-US" altLang="ru-RU" sz="2800" i="1" dirty="0">
                <a:cs typeface="Times New Roman" panose="02020603050405020304" pitchFamily="18" charset="0"/>
              </a:rPr>
              <a:t>E </a:t>
            </a:r>
            <a:r>
              <a:rPr lang="ru-RU" altLang="ru-RU" sz="2800" dirty="0">
                <a:cs typeface="Times New Roman" panose="02020603050405020304" pitchFamily="18" charset="0"/>
              </a:rPr>
              <a:t>так, что точка </a:t>
            </a:r>
            <a:r>
              <a:rPr lang="en-US" altLang="ru-RU" sz="2800" i="1" dirty="0">
                <a:cs typeface="Times New Roman" panose="02020603050405020304" pitchFamily="18" charset="0"/>
              </a:rPr>
              <a:t>B </a:t>
            </a:r>
            <a:r>
              <a:rPr lang="ru-RU" altLang="ru-RU" sz="2800" dirty="0">
                <a:cs typeface="Times New Roman" panose="02020603050405020304" pitchFamily="18" charset="0"/>
              </a:rPr>
              <a:t>лежит на стороне </a:t>
            </a:r>
            <a:r>
              <a:rPr lang="en-US" altLang="ru-RU" sz="2800" i="1" dirty="0">
                <a:cs typeface="Times New Roman" panose="02020603050405020304" pitchFamily="18" charset="0"/>
              </a:rPr>
              <a:t>AC</a:t>
            </a:r>
            <a:r>
              <a:rPr lang="ru-RU" altLang="ru-RU" sz="2800" dirty="0">
                <a:cs typeface="Times New Roman" panose="02020603050405020304" pitchFamily="18" charset="0"/>
              </a:rPr>
              <a:t>, а точка </a:t>
            </a:r>
            <a:r>
              <a:rPr lang="en-US" altLang="ru-RU" sz="2800" i="1" dirty="0">
                <a:cs typeface="Times New Roman" panose="02020603050405020304" pitchFamily="18" charset="0"/>
              </a:rPr>
              <a:t>E </a:t>
            </a:r>
            <a:r>
              <a:rPr lang="ru-RU" altLang="ru-RU" sz="2800" dirty="0">
                <a:cs typeface="Times New Roman" panose="02020603050405020304" pitchFamily="18" charset="0"/>
              </a:rPr>
              <a:t>– на стороне </a:t>
            </a:r>
            <a:r>
              <a:rPr lang="en-US" altLang="ru-RU" sz="2800" i="1" dirty="0">
                <a:cs typeface="Times New Roman" panose="02020603050405020304" pitchFamily="18" charset="0"/>
              </a:rPr>
              <a:t>AD</a:t>
            </a:r>
            <a:r>
              <a:rPr lang="ru-RU" altLang="ru-RU" sz="2800" dirty="0">
                <a:cs typeface="Times New Roman" panose="02020603050405020304" pitchFamily="18" charset="0"/>
              </a:rPr>
              <a:t>, причем </a:t>
            </a:r>
            <a:r>
              <a:rPr lang="en-US" altLang="ru-RU" sz="2800" i="1" dirty="0">
                <a:cs typeface="Times New Roman" panose="02020603050405020304" pitchFamily="18" charset="0"/>
              </a:rPr>
              <a:t>AC</a:t>
            </a:r>
            <a:r>
              <a:rPr lang="ru-RU" altLang="ru-RU" sz="2800" i="1" dirty="0">
                <a:cs typeface="Times New Roman" panose="02020603050405020304" pitchFamily="18" charset="0"/>
              </a:rPr>
              <a:t> = </a:t>
            </a:r>
            <a:r>
              <a:rPr lang="en-US" altLang="ru-RU" sz="2800" i="1" dirty="0">
                <a:cs typeface="Times New Roman" panose="02020603050405020304" pitchFamily="18" charset="0"/>
              </a:rPr>
              <a:t>AD </a:t>
            </a:r>
            <a:r>
              <a:rPr lang="ru-RU" altLang="ru-RU" sz="2800" dirty="0">
                <a:cs typeface="Times New Roman" panose="02020603050405020304" pitchFamily="18" charset="0"/>
              </a:rPr>
              <a:t>и </a:t>
            </a:r>
            <a:r>
              <a:rPr lang="en-US" altLang="ru-RU" sz="2800" i="1" dirty="0">
                <a:cs typeface="Times New Roman" panose="02020603050405020304" pitchFamily="18" charset="0"/>
              </a:rPr>
              <a:t>AB</a:t>
            </a:r>
            <a:r>
              <a:rPr lang="ru-RU" altLang="ru-RU" sz="2800" i="1" dirty="0">
                <a:cs typeface="Times New Roman" panose="02020603050405020304" pitchFamily="18" charset="0"/>
              </a:rPr>
              <a:t> = </a:t>
            </a:r>
            <a:r>
              <a:rPr lang="en-US" altLang="ru-RU" sz="2800" i="1" dirty="0">
                <a:cs typeface="Times New Roman" panose="02020603050405020304" pitchFamily="18" charset="0"/>
              </a:rPr>
              <a:t>AE</a:t>
            </a:r>
            <a:r>
              <a:rPr lang="ru-RU" altLang="ru-RU" sz="2800" dirty="0">
                <a:cs typeface="Times New Roman" panose="02020603050405020304" pitchFamily="18" charset="0"/>
              </a:rPr>
              <a:t>. Докажите, что </a:t>
            </a:r>
            <a:r>
              <a:rPr lang="ru-RU" altLang="ru-RU" sz="2800" dirty="0"/>
              <a:t>угол </a:t>
            </a:r>
            <a:r>
              <a:rPr lang="en-US" altLang="ru-RU" sz="2800" i="1" dirty="0">
                <a:cs typeface="Times New Roman" panose="02020603050405020304" pitchFamily="18" charset="0"/>
              </a:rPr>
              <a:t>CBD</a:t>
            </a:r>
            <a:r>
              <a:rPr lang="ru-RU" altLang="ru-RU" sz="2800" i="1" dirty="0">
                <a:cs typeface="Times New Roman" panose="02020603050405020304" pitchFamily="18" charset="0"/>
              </a:rPr>
              <a:t> </a:t>
            </a:r>
            <a:r>
              <a:rPr lang="ru-RU" altLang="ru-RU" sz="2800" dirty="0"/>
              <a:t>равен</a:t>
            </a:r>
            <a:r>
              <a:rPr lang="ru-RU" altLang="ru-RU" sz="2800" i="1" dirty="0">
                <a:cs typeface="Times New Roman" panose="02020603050405020304" pitchFamily="18" charset="0"/>
              </a:rPr>
              <a:t> </a:t>
            </a:r>
            <a:r>
              <a:rPr lang="ru-RU" altLang="ru-RU" sz="2800" dirty="0"/>
              <a:t>углу </a:t>
            </a:r>
            <a:r>
              <a:rPr lang="en-US" altLang="ru-RU" sz="2800" i="1" dirty="0">
                <a:cs typeface="Times New Roman" panose="02020603050405020304" pitchFamily="18" charset="0"/>
              </a:rPr>
              <a:t>DEC</a:t>
            </a:r>
            <a:r>
              <a:rPr lang="ru-RU" altLang="ru-RU" sz="2800" dirty="0">
                <a:cs typeface="Times New Roman" panose="02020603050405020304" pitchFamily="18" charset="0"/>
              </a:rPr>
              <a:t>. </a:t>
            </a:r>
          </a:p>
        </p:txBody>
      </p:sp>
      <p:sp>
        <p:nvSpPr>
          <p:cNvPr id="81923" name="Text Box 3"/>
          <p:cNvSpPr txBox="1">
            <a:spLocks noChangeArrowheads="1"/>
          </p:cNvSpPr>
          <p:nvPr/>
        </p:nvSpPr>
        <p:spPr bwMode="auto">
          <a:xfrm>
            <a:off x="0" y="43434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ABD </a:t>
            </a:r>
            <a:r>
              <a:rPr lang="ru-RU" altLang="ru-RU" dirty="0">
                <a:cs typeface="Times New Roman" panose="02020603050405020304" pitchFamily="18" charset="0"/>
              </a:rPr>
              <a:t>и </a:t>
            </a:r>
            <a:r>
              <a:rPr lang="en-US" altLang="ru-RU" i="1" dirty="0">
                <a:cs typeface="Times New Roman" panose="02020603050405020304" pitchFamily="18" charset="0"/>
              </a:rPr>
              <a:t>ACE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AD</a:t>
            </a:r>
            <a:r>
              <a:rPr lang="ru-RU" altLang="ru-RU" dirty="0">
                <a:cs typeface="Times New Roman" panose="02020603050405020304" pitchFamily="18" charset="0"/>
              </a:rPr>
              <a:t>,</a:t>
            </a:r>
            <a:r>
              <a:rPr lang="ru-RU" altLang="ru-RU" i="1" dirty="0">
                <a:cs typeface="Times New Roman" panose="02020603050405020304" pitchFamily="18" charset="0"/>
              </a:rPr>
              <a:t> АВ=АС</a:t>
            </a:r>
            <a:r>
              <a:rPr lang="ru-RU" altLang="ru-RU" dirty="0">
                <a:cs typeface="Times New Roman" panose="02020603050405020304" pitchFamily="18" charset="0"/>
              </a:rPr>
              <a:t>,</a:t>
            </a:r>
            <a:r>
              <a:rPr lang="ru-RU" altLang="ru-RU" i="1" dirty="0">
                <a:cs typeface="Times New Roman" panose="02020603050405020304" pitchFamily="18" charset="0"/>
              </a:rPr>
              <a:t> </a:t>
            </a:r>
            <a:r>
              <a:rPr lang="ru-RU" altLang="ru-RU" dirty="0">
                <a:cs typeface="Times New Roman" panose="02020603050405020304" pitchFamily="18" charset="0"/>
              </a:rPr>
              <a:t>угол </a:t>
            </a:r>
            <a:r>
              <a:rPr lang="en-US" altLang="ru-RU" i="1" dirty="0">
                <a:cs typeface="Times New Roman" panose="02020603050405020304" pitchFamily="18" charset="0"/>
              </a:rPr>
              <a:t>A </a:t>
            </a:r>
            <a:r>
              <a:rPr lang="ru-RU" altLang="ru-RU" dirty="0">
                <a:cs typeface="Times New Roman" panose="02020603050405020304" pitchFamily="18" charset="0"/>
              </a:rPr>
              <a:t>общий). Следовательно, равны соответствующие углы </a:t>
            </a:r>
            <a:r>
              <a:rPr lang="en-US" altLang="ru-RU" i="1" dirty="0">
                <a:cs typeface="Times New Roman" panose="02020603050405020304" pitchFamily="18" charset="0"/>
              </a:rPr>
              <a:t>ABD </a:t>
            </a:r>
            <a:r>
              <a:rPr lang="ru-RU" altLang="ru-RU" dirty="0">
                <a:cs typeface="Times New Roman" panose="02020603050405020304" pitchFamily="18" charset="0"/>
              </a:rPr>
              <a:t> и </a:t>
            </a:r>
            <a:r>
              <a:rPr lang="en-US" altLang="ru-RU" i="1" dirty="0">
                <a:cs typeface="Times New Roman" panose="02020603050405020304" pitchFamily="18" charset="0"/>
              </a:rPr>
              <a:t>AEC</a:t>
            </a:r>
            <a:r>
              <a:rPr lang="ru-RU" altLang="ru-RU" dirty="0">
                <a:cs typeface="Times New Roman" panose="02020603050405020304" pitchFamily="18" charset="0"/>
              </a:rPr>
              <a:t>. Из равенства этих углов следует равенство смежных углов </a:t>
            </a:r>
            <a:r>
              <a:rPr lang="en-US" altLang="ru-RU" i="1" dirty="0">
                <a:cs typeface="Times New Roman" panose="02020603050405020304" pitchFamily="18" charset="0"/>
              </a:rPr>
              <a:t>CBD </a:t>
            </a:r>
            <a:r>
              <a:rPr lang="ru-RU" altLang="ru-RU" dirty="0">
                <a:cs typeface="Times New Roman" panose="02020603050405020304" pitchFamily="18" charset="0"/>
              </a:rPr>
              <a:t>и</a:t>
            </a:r>
            <a:r>
              <a:rPr lang="ru-RU" altLang="ru-RU" i="1" dirty="0">
                <a:cs typeface="Times New Roman" panose="02020603050405020304" pitchFamily="18" charset="0"/>
              </a:rPr>
              <a:t> </a:t>
            </a:r>
            <a:r>
              <a:rPr lang="en-US" altLang="ru-RU" i="1" dirty="0">
                <a:cs typeface="Times New Roman" panose="02020603050405020304" pitchFamily="18" charset="0"/>
              </a:rPr>
              <a:t>DEC</a:t>
            </a:r>
            <a:r>
              <a:rPr lang="ru-RU" altLang="ru-RU" dirty="0">
                <a:cs typeface="Times New Roman" panose="02020603050405020304" pitchFamily="18" charset="0"/>
              </a:rPr>
              <a:t>. </a:t>
            </a:r>
          </a:p>
        </p:txBody>
      </p:sp>
      <p:pic>
        <p:nvPicPr>
          <p:cNvPr id="819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133600"/>
            <a:ext cx="289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wipe(up)">
                                      <p:cBhvr>
                                        <p:cTn id="7" dur="5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16904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4. В четырехугольнике </a:t>
            </a:r>
            <a:r>
              <a:rPr lang="en-US" altLang="ru-RU" sz="2800" i="1" dirty="0">
                <a:cs typeface="Times New Roman" panose="02020603050405020304" pitchFamily="18" charset="0"/>
              </a:rPr>
              <a:t>ABCD AB </a:t>
            </a:r>
            <a:r>
              <a:rPr lang="ru-RU" altLang="ru-RU" sz="2800" dirty="0">
                <a:cs typeface="Times New Roman" panose="02020603050405020304" pitchFamily="18" charset="0"/>
              </a:rPr>
              <a:t>= </a:t>
            </a:r>
            <a:r>
              <a:rPr lang="en-US" altLang="ru-RU" sz="2800" i="1" dirty="0">
                <a:cs typeface="Times New Roman" panose="02020603050405020304" pitchFamily="18" charset="0"/>
              </a:rPr>
              <a:t>DC</a:t>
            </a:r>
            <a:r>
              <a:rPr lang="ru-RU" altLang="ru-RU" sz="2800" dirty="0">
                <a:cs typeface="Times New Roman" panose="02020603050405020304" pitchFamily="18" charset="0"/>
              </a:rPr>
              <a:t> и </a:t>
            </a:r>
            <a:r>
              <a:rPr lang="ru-RU" altLang="ru-RU" sz="2800" dirty="0"/>
              <a:t>угол </a:t>
            </a:r>
            <a:r>
              <a:rPr lang="en-US" altLang="ru-RU" sz="2800" i="1" dirty="0">
                <a:cs typeface="Times New Roman" panose="02020603050405020304" pitchFamily="18" charset="0"/>
              </a:rPr>
              <a:t>BAC</a:t>
            </a:r>
            <a:r>
              <a:rPr lang="ru-RU" altLang="ru-RU" sz="2800" dirty="0">
                <a:cs typeface="Times New Roman" panose="02020603050405020304" pitchFamily="18" charset="0"/>
              </a:rPr>
              <a:t> </a:t>
            </a:r>
            <a:r>
              <a:rPr lang="ru-RU" altLang="ru-RU" sz="2800" dirty="0"/>
              <a:t>равен углу</a:t>
            </a:r>
            <a:r>
              <a:rPr lang="ru-RU" altLang="ru-RU" sz="2800" dirty="0">
                <a:cs typeface="Times New Roman" panose="02020603050405020304" pitchFamily="18" charset="0"/>
              </a:rPr>
              <a:t> </a:t>
            </a:r>
            <a:r>
              <a:rPr lang="en-US" altLang="ru-RU" sz="2800" i="1" dirty="0">
                <a:cs typeface="Times New Roman" panose="02020603050405020304" pitchFamily="18" charset="0"/>
              </a:rPr>
              <a:t>ACD</a:t>
            </a:r>
            <a:r>
              <a:rPr lang="ru-RU" altLang="ru-RU" sz="2800" dirty="0">
                <a:cs typeface="Times New Roman" panose="02020603050405020304" pitchFamily="18" charset="0"/>
              </a:rPr>
              <a:t>. Докажите, что угол  </a:t>
            </a:r>
            <a:r>
              <a:rPr lang="en-US" altLang="ru-RU" sz="2800" i="1" dirty="0">
                <a:cs typeface="Times New Roman" panose="02020603050405020304" pitchFamily="18" charset="0"/>
              </a:rPr>
              <a:t>B</a:t>
            </a:r>
            <a:r>
              <a:rPr lang="ru-RU" altLang="ru-RU" sz="2800" dirty="0">
                <a:cs typeface="Times New Roman" panose="02020603050405020304" pitchFamily="18" charset="0"/>
              </a:rPr>
              <a:t> равен углу </a:t>
            </a:r>
            <a:r>
              <a:rPr lang="en-US" altLang="ru-RU" sz="2800" i="1" dirty="0">
                <a:cs typeface="Times New Roman" panose="02020603050405020304" pitchFamily="18" charset="0"/>
              </a:rPr>
              <a:t>D</a:t>
            </a:r>
            <a:r>
              <a:rPr lang="ru-RU" altLang="ru-RU" sz="2800" dirty="0">
                <a:cs typeface="Times New Roman" panose="02020603050405020304" pitchFamily="18" charset="0"/>
              </a:rPr>
              <a:t>. </a:t>
            </a:r>
          </a:p>
        </p:txBody>
      </p:sp>
      <p:sp>
        <p:nvSpPr>
          <p:cNvPr id="82947" name="Text Box 3"/>
          <p:cNvSpPr txBox="1">
            <a:spLocks noChangeArrowheads="1"/>
          </p:cNvSpPr>
          <p:nvPr/>
        </p:nvSpPr>
        <p:spPr bwMode="auto">
          <a:xfrm>
            <a:off x="0" y="4343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CDA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r>
              <a:rPr lang="en-US" altLang="ru-RU" i="1" dirty="0">
                <a:cs typeface="Times New Roman" panose="02020603050405020304" pitchFamily="18" charset="0"/>
              </a:rPr>
              <a:t>AC </a:t>
            </a:r>
            <a:r>
              <a:rPr lang="ru-RU" altLang="ru-RU" dirty="0">
                <a:cs typeface="Times New Roman" panose="02020603050405020304" pitchFamily="18" charset="0"/>
              </a:rPr>
              <a:t>– общая сторона,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ACD</a:t>
            </a:r>
            <a:r>
              <a:rPr lang="ru-RU" altLang="ru-RU" dirty="0">
                <a:cs typeface="Times New Roman" panose="02020603050405020304" pitchFamily="18" charset="0"/>
              </a:rPr>
              <a:t>). Следовательно, равны соответствующие углы  </a:t>
            </a:r>
            <a:r>
              <a:rPr lang="en-US" altLang="ru-RU" i="1" dirty="0">
                <a:cs typeface="Times New Roman" panose="02020603050405020304" pitchFamily="18" charset="0"/>
              </a:rPr>
              <a:t>B</a:t>
            </a:r>
            <a:r>
              <a:rPr lang="ru-RU" altLang="ru-RU" dirty="0">
                <a:cs typeface="Times New Roman" panose="02020603050405020304" pitchFamily="18" charset="0"/>
              </a:rPr>
              <a:t> и </a:t>
            </a:r>
            <a:r>
              <a:rPr lang="en-US" altLang="ru-RU" i="1" dirty="0">
                <a:cs typeface="Times New Roman" panose="02020603050405020304" pitchFamily="18" charset="0"/>
              </a:rPr>
              <a:t>D</a:t>
            </a:r>
            <a:r>
              <a:rPr lang="ru-RU" altLang="ru-RU" dirty="0">
                <a:cs typeface="Times New Roman" panose="02020603050405020304" pitchFamily="18" charset="0"/>
              </a:rPr>
              <a:t> этих треугольников. </a:t>
            </a:r>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05000"/>
            <a:ext cx="4038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wipe(up)">
                                      <p:cBhvr>
                                        <p:cTn id="7" dur="5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18864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5. В четырехугольнике </a:t>
            </a:r>
            <a:r>
              <a:rPr lang="en-US" altLang="ru-RU" sz="2800" i="1" dirty="0">
                <a:cs typeface="Times New Roman" panose="02020603050405020304" pitchFamily="18" charset="0"/>
              </a:rPr>
              <a:t>ABCD AB </a:t>
            </a:r>
            <a:r>
              <a:rPr lang="ru-RU" altLang="ru-RU" sz="2800" dirty="0">
                <a:cs typeface="Times New Roman" panose="02020603050405020304" pitchFamily="18" charset="0"/>
              </a:rPr>
              <a:t>= </a:t>
            </a:r>
            <a:r>
              <a:rPr lang="en-US" altLang="ru-RU" sz="2800" i="1" dirty="0">
                <a:cs typeface="Times New Roman" panose="02020603050405020304" pitchFamily="18" charset="0"/>
              </a:rPr>
              <a:t>DC</a:t>
            </a:r>
            <a:r>
              <a:rPr lang="ru-RU" altLang="ru-RU" sz="2800" dirty="0">
                <a:cs typeface="Times New Roman" panose="02020603050405020304" pitchFamily="18" charset="0"/>
              </a:rPr>
              <a:t> и </a:t>
            </a:r>
            <a:r>
              <a:rPr lang="ru-RU" altLang="ru-RU" sz="2800" dirty="0"/>
              <a:t>угол </a:t>
            </a:r>
            <a:r>
              <a:rPr lang="en-US" altLang="ru-RU" sz="2800" i="1" dirty="0">
                <a:cs typeface="Times New Roman" panose="02020603050405020304" pitchFamily="18" charset="0"/>
              </a:rPr>
              <a:t>BAC</a:t>
            </a:r>
            <a:r>
              <a:rPr lang="ru-RU" altLang="ru-RU" sz="2800" dirty="0">
                <a:cs typeface="Times New Roman" panose="02020603050405020304" pitchFamily="18" charset="0"/>
              </a:rPr>
              <a:t> </a:t>
            </a:r>
            <a:r>
              <a:rPr lang="ru-RU" altLang="ru-RU" sz="2800" dirty="0"/>
              <a:t>равен углу</a:t>
            </a:r>
            <a:r>
              <a:rPr lang="ru-RU" altLang="ru-RU" sz="2800" dirty="0">
                <a:cs typeface="Times New Roman" panose="02020603050405020304" pitchFamily="18" charset="0"/>
              </a:rPr>
              <a:t> </a:t>
            </a:r>
            <a:r>
              <a:rPr lang="en-US" altLang="ru-RU" sz="2800" i="1" dirty="0">
                <a:cs typeface="Times New Roman" panose="02020603050405020304" pitchFamily="18" charset="0"/>
              </a:rPr>
              <a:t>ACD</a:t>
            </a:r>
            <a:r>
              <a:rPr lang="ru-RU" altLang="ru-RU" sz="2800" dirty="0">
                <a:cs typeface="Times New Roman" panose="02020603050405020304" pitchFamily="18" charset="0"/>
              </a:rPr>
              <a:t>. Докажите, что </a:t>
            </a:r>
            <a:r>
              <a:rPr lang="en-US" altLang="ru-RU" sz="2800" i="1" dirty="0">
                <a:cs typeface="Times New Roman" panose="02020603050405020304" pitchFamily="18" charset="0"/>
              </a:rPr>
              <a:t>AD</a:t>
            </a:r>
            <a:r>
              <a:rPr lang="ru-RU" altLang="ru-RU" sz="2800" i="1" dirty="0">
                <a:cs typeface="Times New Roman" panose="02020603050405020304" pitchFamily="18" charset="0"/>
              </a:rPr>
              <a:t> = </a:t>
            </a:r>
            <a:r>
              <a:rPr lang="en-US" altLang="ru-RU" sz="2800" i="1" dirty="0">
                <a:cs typeface="Times New Roman" panose="02020603050405020304" pitchFamily="18" charset="0"/>
              </a:rPr>
              <a:t>BC</a:t>
            </a:r>
            <a:r>
              <a:rPr lang="ru-RU" altLang="ru-RU" sz="2800" dirty="0">
                <a:cs typeface="Times New Roman" panose="02020603050405020304" pitchFamily="18" charset="0"/>
              </a:rPr>
              <a:t>. </a:t>
            </a:r>
          </a:p>
        </p:txBody>
      </p:sp>
      <p:sp>
        <p:nvSpPr>
          <p:cNvPr id="83971" name="Text Box 3"/>
          <p:cNvSpPr txBox="1">
            <a:spLocks noChangeArrowheads="1"/>
          </p:cNvSpPr>
          <p:nvPr/>
        </p:nvSpPr>
        <p:spPr bwMode="auto">
          <a:xfrm>
            <a:off x="0" y="4343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CDA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r>
              <a:rPr lang="en-US" altLang="ru-RU" i="1" dirty="0">
                <a:cs typeface="Times New Roman" panose="02020603050405020304" pitchFamily="18" charset="0"/>
              </a:rPr>
              <a:t>AC </a:t>
            </a:r>
            <a:r>
              <a:rPr lang="ru-RU" altLang="ru-RU" dirty="0">
                <a:cs typeface="Times New Roman" panose="02020603050405020304" pitchFamily="18" charset="0"/>
              </a:rPr>
              <a:t>– общая сторона,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равен углу </a:t>
            </a:r>
            <a:r>
              <a:rPr lang="en-US" altLang="ru-RU" i="1" dirty="0">
                <a:cs typeface="Times New Roman" panose="02020603050405020304" pitchFamily="18" charset="0"/>
              </a:rPr>
              <a:t>ACD</a:t>
            </a:r>
            <a:r>
              <a:rPr lang="ru-RU" altLang="ru-RU" dirty="0">
                <a:cs typeface="Times New Roman" panose="02020603050405020304" pitchFamily="18" charset="0"/>
              </a:rPr>
              <a:t>). Следовательно, равны соответствующие стороны </a:t>
            </a:r>
            <a:r>
              <a:rPr lang="en-US" altLang="ru-RU" i="1" dirty="0">
                <a:cs typeface="Times New Roman" panose="02020603050405020304" pitchFamily="18" charset="0"/>
              </a:rPr>
              <a:t>AD </a:t>
            </a:r>
            <a:r>
              <a:rPr lang="ru-RU" altLang="ru-RU" dirty="0">
                <a:cs typeface="Times New Roman" panose="02020603050405020304" pitchFamily="18" charset="0"/>
              </a:rPr>
              <a:t>и </a:t>
            </a:r>
            <a:r>
              <a:rPr lang="en-US" altLang="ru-RU" i="1" dirty="0">
                <a:cs typeface="Times New Roman" panose="02020603050405020304" pitchFamily="18" charset="0"/>
              </a:rPr>
              <a:t>BC</a:t>
            </a:r>
            <a:r>
              <a:rPr lang="ru-RU" altLang="ru-RU" dirty="0">
                <a:cs typeface="Times New Roman" panose="02020603050405020304" pitchFamily="18" charset="0"/>
              </a:rPr>
              <a:t> этих треугольников. </a:t>
            </a:r>
          </a:p>
        </p:txBody>
      </p:sp>
      <p:pic>
        <p:nvPicPr>
          <p:cNvPr id="839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8138"/>
            <a:ext cx="4249738"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animEffect transition="in" filter="wipe(up)">
                                      <p:cBhvr>
                                        <p:cTn id="7"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a16="http://schemas.microsoft.com/office/drawing/2014/main" id="{3D9EFEB3-AFB1-3ACB-C7F8-DB1F773CED16}"/>
              </a:ext>
            </a:extLst>
          </p:cNvPr>
          <p:cNvSpPr txBox="1">
            <a:spLocks noChangeArrowheads="1"/>
          </p:cNvSpPr>
          <p:nvPr/>
        </p:nvSpPr>
        <p:spPr bwMode="auto">
          <a:xfrm>
            <a:off x="0" y="1146074"/>
            <a:ext cx="90734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Рисунки, похожие на рисунки из наших учебников 7 класса</a:t>
            </a:r>
          </a:p>
        </p:txBody>
      </p:sp>
      <p:sp>
        <p:nvSpPr>
          <p:cNvPr id="13" name="Номер слайда 5"/>
          <p:cNvSpPr txBox="1">
            <a:spLocks/>
          </p:cNvSpPr>
          <p:nvPr/>
        </p:nvSpPr>
        <p:spPr bwMode="auto">
          <a:xfrm>
            <a:off x="8642176" y="6581056"/>
            <a:ext cx="501824" cy="2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E1DA6B-3281-4421-9C24-6F83840074F0}" type="slidenum">
              <a:rPr kumimoji="0" lang="ru-RU"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ru-RU"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4" name="Рисунок 3">
            <a:extLst>
              <a:ext uri="{FF2B5EF4-FFF2-40B4-BE49-F238E27FC236}">
                <a16:creationId xmlns:a16="http://schemas.microsoft.com/office/drawing/2014/main" id="{B884FA4E-DAA7-BD01-0D4A-A2CE2F850212}"/>
              </a:ext>
            </a:extLst>
          </p:cNvPr>
          <p:cNvPicPr>
            <a:picLocks noChangeAspect="1"/>
          </p:cNvPicPr>
          <p:nvPr/>
        </p:nvPicPr>
        <p:blipFill>
          <a:blip r:embed="rId3"/>
          <a:stretch>
            <a:fillRect/>
          </a:stretch>
        </p:blipFill>
        <p:spPr>
          <a:xfrm>
            <a:off x="1835696" y="2284187"/>
            <a:ext cx="1865573" cy="1968776"/>
          </a:xfrm>
          <a:prstGeom prst="rect">
            <a:avLst/>
          </a:prstGeom>
        </p:spPr>
      </p:pic>
      <p:pic>
        <p:nvPicPr>
          <p:cNvPr id="9" name="Рисунок 8">
            <a:extLst>
              <a:ext uri="{FF2B5EF4-FFF2-40B4-BE49-F238E27FC236}">
                <a16:creationId xmlns:a16="http://schemas.microsoft.com/office/drawing/2014/main" id="{66A72745-8155-0713-CE4A-992C1E397AD2}"/>
              </a:ext>
            </a:extLst>
          </p:cNvPr>
          <p:cNvPicPr>
            <a:picLocks noChangeAspect="1"/>
          </p:cNvPicPr>
          <p:nvPr/>
        </p:nvPicPr>
        <p:blipFill>
          <a:blip r:embed="rId4"/>
          <a:stretch>
            <a:fillRect/>
          </a:stretch>
        </p:blipFill>
        <p:spPr>
          <a:xfrm>
            <a:off x="5769989" y="2464685"/>
            <a:ext cx="2160240" cy="1788278"/>
          </a:xfrm>
          <a:prstGeom prst="rect">
            <a:avLst/>
          </a:prstGeom>
        </p:spPr>
      </p:pic>
      <p:pic>
        <p:nvPicPr>
          <p:cNvPr id="12" name="Рисунок 11">
            <a:extLst>
              <a:ext uri="{FF2B5EF4-FFF2-40B4-BE49-F238E27FC236}">
                <a16:creationId xmlns:a16="http://schemas.microsoft.com/office/drawing/2014/main" id="{EF0D85CC-0EAB-2EB1-E298-99777534DC75}"/>
              </a:ext>
            </a:extLst>
          </p:cNvPr>
          <p:cNvPicPr>
            <a:picLocks noChangeAspect="1"/>
          </p:cNvPicPr>
          <p:nvPr/>
        </p:nvPicPr>
        <p:blipFill>
          <a:blip r:embed="rId5"/>
          <a:stretch>
            <a:fillRect/>
          </a:stretch>
        </p:blipFill>
        <p:spPr>
          <a:xfrm>
            <a:off x="0" y="4538584"/>
            <a:ext cx="5073888" cy="1579248"/>
          </a:xfrm>
          <a:prstGeom prst="rect">
            <a:avLst/>
          </a:prstGeom>
        </p:spPr>
      </p:pic>
      <p:sp>
        <p:nvSpPr>
          <p:cNvPr id="23" name="Text Box 23">
            <a:extLst>
              <a:ext uri="{FF2B5EF4-FFF2-40B4-BE49-F238E27FC236}">
                <a16:creationId xmlns:a16="http://schemas.microsoft.com/office/drawing/2014/main" id="{5A3D29BC-6920-C9B6-E8CE-C05A51CA900A}"/>
              </a:ext>
            </a:extLst>
          </p:cNvPr>
          <p:cNvSpPr txBox="1">
            <a:spLocks noChangeArrowheads="1"/>
          </p:cNvSpPr>
          <p:nvPr/>
        </p:nvSpPr>
        <p:spPr bwMode="auto">
          <a:xfrm>
            <a:off x="-35290" y="179970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Учебник Узбекистана 2013 г.        Наш учебник 2003 г.</a:t>
            </a:r>
          </a:p>
        </p:txBody>
      </p:sp>
      <p:sp>
        <p:nvSpPr>
          <p:cNvPr id="3" name="Text Box 23">
            <a:extLst>
              <a:ext uri="{FF2B5EF4-FFF2-40B4-BE49-F238E27FC236}">
                <a16:creationId xmlns:a16="http://schemas.microsoft.com/office/drawing/2014/main" id="{3B603870-EB39-DEAD-4665-BF5FD752471D}"/>
              </a:ext>
            </a:extLst>
          </p:cNvPr>
          <p:cNvSpPr txBox="1">
            <a:spLocks noChangeArrowheads="1"/>
          </p:cNvSpPr>
          <p:nvPr/>
        </p:nvSpPr>
        <p:spPr bwMode="auto">
          <a:xfrm>
            <a:off x="0" y="0"/>
            <a:ext cx="907342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sz="2800" dirty="0">
                <a:solidFill>
                  <a:srgbClr val="FF0000"/>
                </a:solidFill>
              </a:rPr>
              <a:t>Учебники по геометрии Узбекистана</a:t>
            </a:r>
            <a:r>
              <a:rPr lang="en-US" sz="2800" dirty="0">
                <a:solidFill>
                  <a:srgbClr val="FF0000"/>
                </a:solidFill>
              </a:rPr>
              <a:t> </a:t>
            </a:r>
            <a:r>
              <a:rPr lang="ru-RU" sz="2800" dirty="0">
                <a:solidFill>
                  <a:srgbClr val="FF0000"/>
                </a:solidFill>
              </a:rPr>
              <a:t>используют научный подход, основанный на аксиомах</a:t>
            </a:r>
          </a:p>
        </p:txBody>
      </p:sp>
      <p:pic>
        <p:nvPicPr>
          <p:cNvPr id="6" name="Рисунок 5">
            <a:extLst>
              <a:ext uri="{FF2B5EF4-FFF2-40B4-BE49-F238E27FC236}">
                <a16:creationId xmlns:a16="http://schemas.microsoft.com/office/drawing/2014/main" id="{9CD807B6-BC8B-21CD-E887-02579A9FB5C2}"/>
              </a:ext>
            </a:extLst>
          </p:cNvPr>
          <p:cNvPicPr>
            <a:picLocks noChangeAspect="1"/>
          </p:cNvPicPr>
          <p:nvPr/>
        </p:nvPicPr>
        <p:blipFill>
          <a:blip r:embed="rId6"/>
          <a:stretch>
            <a:fillRect/>
          </a:stretch>
        </p:blipFill>
        <p:spPr>
          <a:xfrm>
            <a:off x="5551810" y="4456277"/>
            <a:ext cx="3090366" cy="1956347"/>
          </a:xfrm>
          <a:prstGeom prst="rect">
            <a:avLst/>
          </a:prstGeom>
        </p:spPr>
      </p:pic>
    </p:spTree>
    <p:extLst>
      <p:ext uri="{BB962C8B-B14F-4D97-AF65-F5344CB8AC3E}">
        <p14:creationId xmlns:p14="http://schemas.microsoft.com/office/powerpoint/2010/main" val="3752656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0" y="250866"/>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6. На рисунке </a:t>
            </a:r>
            <a:r>
              <a:rPr lang="ru-RU" altLang="ru-RU" sz="2800" i="1" dirty="0">
                <a:cs typeface="Times New Roman" panose="02020603050405020304" pitchFamily="18" charset="0"/>
              </a:rPr>
              <a:t>АВ = </a:t>
            </a:r>
            <a:r>
              <a:rPr lang="en-US" altLang="ru-RU" sz="2800" i="1" dirty="0">
                <a:cs typeface="Times New Roman" panose="02020603050405020304" pitchFamily="18" charset="0"/>
              </a:rPr>
              <a:t>AD</a:t>
            </a:r>
            <a:r>
              <a:rPr lang="ru-RU" altLang="ru-RU" sz="2800" dirty="0">
                <a:cs typeface="Times New Roman" panose="02020603050405020304" pitchFamily="18" charset="0"/>
              </a:rPr>
              <a:t> и </a:t>
            </a:r>
            <a:r>
              <a:rPr lang="ru-RU" altLang="ru-RU" sz="2800" dirty="0"/>
              <a:t>угол </a:t>
            </a:r>
            <a:r>
              <a:rPr lang="en-US" altLang="ru-RU" sz="2800" i="1" dirty="0">
                <a:cs typeface="Times New Roman" panose="02020603050405020304" pitchFamily="18" charset="0"/>
              </a:rPr>
              <a:t>BAC</a:t>
            </a:r>
            <a:r>
              <a:rPr lang="ru-RU" altLang="ru-RU" sz="2800" dirty="0">
                <a:cs typeface="Times New Roman" panose="02020603050405020304" pitchFamily="18" charset="0"/>
              </a:rPr>
              <a:t> </a:t>
            </a:r>
            <a:r>
              <a:rPr lang="ru-RU" altLang="ru-RU" sz="2800" dirty="0"/>
              <a:t>равен углу </a:t>
            </a:r>
            <a:r>
              <a:rPr lang="en-US" altLang="ru-RU" sz="2800" i="1" dirty="0">
                <a:cs typeface="Times New Roman" panose="02020603050405020304" pitchFamily="18" charset="0"/>
              </a:rPr>
              <a:t>DAC</a:t>
            </a:r>
            <a:r>
              <a:rPr lang="ru-RU" altLang="ru-RU" sz="2800" dirty="0">
                <a:cs typeface="Times New Roman" panose="02020603050405020304" pitchFamily="18" charset="0"/>
              </a:rPr>
              <a:t>. Докажите, что </a:t>
            </a:r>
            <a:r>
              <a:rPr lang="en-US" altLang="ru-RU" sz="2800" i="1" dirty="0">
                <a:cs typeface="Times New Roman" panose="02020603050405020304" pitchFamily="18" charset="0"/>
              </a:rPr>
              <a:t>BC</a:t>
            </a:r>
            <a:r>
              <a:rPr lang="ru-RU" altLang="ru-RU" sz="2800" i="1" dirty="0">
                <a:cs typeface="Times New Roman" panose="02020603050405020304" pitchFamily="18" charset="0"/>
              </a:rPr>
              <a:t> = </a:t>
            </a:r>
            <a:r>
              <a:rPr lang="en-US" altLang="ru-RU" sz="2800" i="1" dirty="0">
                <a:cs typeface="Times New Roman" panose="02020603050405020304" pitchFamily="18" charset="0"/>
              </a:rPr>
              <a:t>CD</a:t>
            </a:r>
            <a:r>
              <a:rPr lang="ru-RU" altLang="ru-RU" sz="2800" dirty="0">
                <a:cs typeface="Times New Roman" panose="02020603050405020304" pitchFamily="18" charset="0"/>
              </a:rPr>
              <a:t>. </a:t>
            </a:r>
          </a:p>
        </p:txBody>
      </p:sp>
      <p:sp>
        <p:nvSpPr>
          <p:cNvPr id="84995" name="Text Box 3"/>
          <p:cNvSpPr txBox="1">
            <a:spLocks noChangeArrowheads="1"/>
          </p:cNvSpPr>
          <p:nvPr/>
        </p:nvSpPr>
        <p:spPr bwMode="auto">
          <a:xfrm>
            <a:off x="0" y="4343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ADC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AD</a:t>
            </a:r>
            <a:r>
              <a:rPr lang="ru-RU" altLang="ru-RU" dirty="0">
                <a:cs typeface="Times New Roman" panose="02020603050405020304" pitchFamily="18" charset="0"/>
              </a:rPr>
              <a:t>, </a:t>
            </a:r>
            <a:r>
              <a:rPr lang="en-US" altLang="ru-RU" i="1" dirty="0">
                <a:cs typeface="Times New Roman" panose="02020603050405020304" pitchFamily="18" charset="0"/>
              </a:rPr>
              <a:t>AC </a:t>
            </a:r>
            <a:r>
              <a:rPr lang="ru-RU" altLang="ru-RU" dirty="0">
                <a:cs typeface="Times New Roman" panose="02020603050405020304" pitchFamily="18" charset="0"/>
              </a:rPr>
              <a:t>– общая сторона,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DAC</a:t>
            </a:r>
            <a:r>
              <a:rPr lang="ru-RU" altLang="ru-RU" dirty="0">
                <a:cs typeface="Times New Roman" panose="02020603050405020304" pitchFamily="18" charset="0"/>
              </a:rPr>
              <a:t>). Следовательно, равны соответствующие стороны </a:t>
            </a:r>
            <a:r>
              <a:rPr lang="en-US" altLang="ru-RU" i="1" dirty="0">
                <a:cs typeface="Times New Roman" panose="02020603050405020304" pitchFamily="18" charset="0"/>
              </a:rPr>
              <a:t>BC </a:t>
            </a:r>
            <a:r>
              <a:rPr lang="ru-RU" altLang="ru-RU" dirty="0">
                <a:cs typeface="Times New Roman" panose="02020603050405020304" pitchFamily="18" charset="0"/>
              </a:rPr>
              <a:t>и </a:t>
            </a:r>
            <a:r>
              <a:rPr lang="en-US" altLang="ru-RU" i="1" dirty="0">
                <a:cs typeface="Times New Roman" panose="02020603050405020304" pitchFamily="18" charset="0"/>
              </a:rPr>
              <a:t>CD</a:t>
            </a:r>
            <a:r>
              <a:rPr lang="ru-RU" altLang="ru-RU" dirty="0">
                <a:cs typeface="Times New Roman" panose="02020603050405020304" pitchFamily="18" charset="0"/>
              </a:rPr>
              <a:t> этих треугольников. </a:t>
            </a:r>
          </a:p>
        </p:txBody>
      </p:sp>
      <p:pic>
        <p:nvPicPr>
          <p:cNvPr id="849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828800"/>
            <a:ext cx="31242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wipe(up)">
                                      <p:cBhvr>
                                        <p:cTn id="7" dur="500"/>
                                        <p:tgtEl>
                                          <p:spTgt spid="84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0" y="1183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7. На рисунке </a:t>
            </a:r>
            <a:r>
              <a:rPr lang="ru-RU" altLang="ru-RU" sz="2800" i="1" dirty="0">
                <a:cs typeface="Times New Roman" panose="02020603050405020304" pitchFamily="18" charset="0"/>
              </a:rPr>
              <a:t>АВ = </a:t>
            </a:r>
            <a:r>
              <a:rPr lang="en-US" altLang="ru-RU" sz="2800" i="1" dirty="0">
                <a:cs typeface="Times New Roman" panose="02020603050405020304" pitchFamily="18" charset="0"/>
              </a:rPr>
              <a:t>AD</a:t>
            </a:r>
            <a:r>
              <a:rPr lang="ru-RU" altLang="ru-RU" sz="2800" dirty="0">
                <a:cs typeface="Times New Roman" panose="02020603050405020304" pitchFamily="18" charset="0"/>
              </a:rPr>
              <a:t> и </a:t>
            </a:r>
            <a:r>
              <a:rPr lang="en-US" altLang="ru-RU" sz="2800" i="1" dirty="0">
                <a:cs typeface="Times New Roman" panose="02020603050405020304" pitchFamily="18" charset="0"/>
              </a:rPr>
              <a:t>BAC</a:t>
            </a:r>
            <a:r>
              <a:rPr lang="ru-RU" altLang="ru-RU" sz="2800" dirty="0">
                <a:cs typeface="Times New Roman" panose="02020603050405020304" pitchFamily="18" charset="0"/>
              </a:rPr>
              <a:t> = </a:t>
            </a:r>
            <a:r>
              <a:rPr lang="en-US" altLang="ru-RU" sz="2800" i="1" dirty="0">
                <a:cs typeface="Times New Roman" panose="02020603050405020304" pitchFamily="18" charset="0"/>
              </a:rPr>
              <a:t>DAC</a:t>
            </a:r>
            <a:r>
              <a:rPr lang="ru-RU" altLang="ru-RU" sz="2800" dirty="0">
                <a:cs typeface="Times New Roman" panose="02020603050405020304" pitchFamily="18" charset="0"/>
              </a:rPr>
              <a:t>. Докажите, что </a:t>
            </a:r>
            <a:r>
              <a:rPr lang="ru-RU" altLang="ru-RU" sz="2800" dirty="0"/>
              <a:t>угол </a:t>
            </a:r>
            <a:r>
              <a:rPr lang="en-US" altLang="ru-RU" sz="2800" i="1" dirty="0">
                <a:cs typeface="Times New Roman" panose="02020603050405020304" pitchFamily="18" charset="0"/>
              </a:rPr>
              <a:t>B</a:t>
            </a:r>
            <a:r>
              <a:rPr lang="ru-RU" altLang="ru-RU" sz="2800" dirty="0">
                <a:cs typeface="Times New Roman" panose="02020603050405020304" pitchFamily="18" charset="0"/>
              </a:rPr>
              <a:t> </a:t>
            </a:r>
            <a:r>
              <a:rPr lang="ru-RU" altLang="ru-RU" sz="2800" dirty="0"/>
              <a:t>равен углу </a:t>
            </a:r>
            <a:r>
              <a:rPr lang="ru-RU" altLang="ru-RU" sz="2800" dirty="0">
                <a:cs typeface="Times New Roman" panose="02020603050405020304" pitchFamily="18" charset="0"/>
              </a:rPr>
              <a:t> </a:t>
            </a:r>
            <a:r>
              <a:rPr lang="en-US" altLang="ru-RU" sz="2800" i="1" dirty="0">
                <a:cs typeface="Times New Roman" panose="02020603050405020304" pitchFamily="18" charset="0"/>
              </a:rPr>
              <a:t>D</a:t>
            </a:r>
            <a:r>
              <a:rPr lang="ru-RU" altLang="ru-RU" sz="2800" dirty="0">
                <a:cs typeface="Times New Roman" panose="02020603050405020304" pitchFamily="18" charset="0"/>
              </a:rPr>
              <a:t>.</a:t>
            </a:r>
          </a:p>
        </p:txBody>
      </p:sp>
      <p:sp>
        <p:nvSpPr>
          <p:cNvPr id="86019" name="Text Box 3"/>
          <p:cNvSpPr txBox="1">
            <a:spLocks noChangeArrowheads="1"/>
          </p:cNvSpPr>
          <p:nvPr/>
        </p:nvSpPr>
        <p:spPr bwMode="auto">
          <a:xfrm>
            <a:off x="0" y="4343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ADC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AD</a:t>
            </a:r>
            <a:r>
              <a:rPr lang="ru-RU" altLang="ru-RU" dirty="0">
                <a:cs typeface="Times New Roman" panose="02020603050405020304" pitchFamily="18" charset="0"/>
              </a:rPr>
              <a:t>, </a:t>
            </a:r>
            <a:r>
              <a:rPr lang="en-US" altLang="ru-RU" i="1" dirty="0">
                <a:cs typeface="Times New Roman" panose="02020603050405020304" pitchFamily="18" charset="0"/>
              </a:rPr>
              <a:t>AC </a:t>
            </a:r>
            <a:r>
              <a:rPr lang="ru-RU" altLang="ru-RU" dirty="0">
                <a:cs typeface="Times New Roman" panose="02020603050405020304" pitchFamily="18" charset="0"/>
              </a:rPr>
              <a:t>– общая сторона,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DAC</a:t>
            </a:r>
            <a:r>
              <a:rPr lang="ru-RU" altLang="ru-RU" dirty="0">
                <a:cs typeface="Times New Roman" panose="02020603050405020304" pitchFamily="18" charset="0"/>
              </a:rPr>
              <a:t>). Следовательно, равны соответствующие углы </a:t>
            </a:r>
            <a:r>
              <a:rPr lang="en-US" altLang="ru-RU" i="1" dirty="0">
                <a:cs typeface="Times New Roman" panose="02020603050405020304" pitchFamily="18" charset="0"/>
              </a:rPr>
              <a:t>B</a:t>
            </a:r>
            <a:r>
              <a:rPr lang="ru-RU" altLang="ru-RU" dirty="0">
                <a:cs typeface="Times New Roman" panose="02020603050405020304" pitchFamily="18" charset="0"/>
              </a:rPr>
              <a:t> и </a:t>
            </a:r>
            <a:r>
              <a:rPr lang="en-US" altLang="ru-RU" i="1" dirty="0">
                <a:cs typeface="Times New Roman" panose="02020603050405020304" pitchFamily="18" charset="0"/>
              </a:rPr>
              <a:t>D</a:t>
            </a:r>
            <a:r>
              <a:rPr lang="ru-RU" altLang="ru-RU" dirty="0">
                <a:cs typeface="Times New Roman" panose="02020603050405020304" pitchFamily="18" charset="0"/>
              </a:rPr>
              <a:t> этих треугольников. </a:t>
            </a:r>
          </a:p>
        </p:txBody>
      </p:sp>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752600"/>
            <a:ext cx="3352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wipe(up)">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0" y="472440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t>Т</a:t>
            </a:r>
            <a:r>
              <a:rPr lang="ru-RU" altLang="ru-RU" dirty="0">
                <a:cs typeface="Times New Roman" panose="02020603050405020304" pitchFamily="18" charset="0"/>
              </a:rPr>
              <a:t>реугольники </a:t>
            </a:r>
            <a:r>
              <a:rPr lang="en-US" altLang="ru-RU" i="1" dirty="0"/>
              <a:t>AOD</a:t>
            </a:r>
            <a:r>
              <a:rPr lang="ru-RU" altLang="ru-RU" dirty="0">
                <a:cs typeface="Times New Roman" panose="02020603050405020304" pitchFamily="18" charset="0"/>
              </a:rPr>
              <a:t> и </a:t>
            </a:r>
            <a:r>
              <a:rPr lang="en-US" altLang="ru-RU" i="1" dirty="0">
                <a:cs typeface="Times New Roman" panose="02020603050405020304" pitchFamily="18" charset="0"/>
              </a:rPr>
              <a:t>BOC</a:t>
            </a:r>
            <a:r>
              <a:rPr lang="ru-RU" altLang="ru-RU" dirty="0">
                <a:cs typeface="Times New Roman" panose="02020603050405020304" pitchFamily="18" charset="0"/>
              </a:rPr>
              <a:t> равны по первому признаку равенства треугольников (</a:t>
            </a:r>
            <a:r>
              <a:rPr lang="en-US" altLang="ru-RU" i="1" dirty="0">
                <a:cs typeface="Times New Roman" panose="02020603050405020304" pitchFamily="18" charset="0"/>
              </a:rPr>
              <a:t>AO = BO</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DO = CO</a:t>
            </a:r>
            <a:r>
              <a:rPr lang="ru-RU" altLang="ru-RU" dirty="0">
                <a:cs typeface="Times New Roman" panose="02020603050405020304" pitchFamily="18" charset="0"/>
              </a:rPr>
              <a:t>, </a:t>
            </a:r>
            <a:r>
              <a:rPr lang="ru-RU" altLang="ru-RU" dirty="0"/>
              <a:t>  </a:t>
            </a:r>
            <a:r>
              <a:rPr lang="ru-RU" altLang="ru-RU" dirty="0">
                <a:cs typeface="Times New Roman" panose="02020603050405020304" pitchFamily="18" charset="0"/>
              </a:rPr>
              <a:t>угол </a:t>
            </a:r>
            <a:r>
              <a:rPr lang="en-US" altLang="ru-RU" i="1" dirty="0"/>
              <a:t>AOD</a:t>
            </a:r>
            <a:r>
              <a:rPr lang="ru-RU" altLang="ru-RU" dirty="0"/>
              <a:t> равен углу </a:t>
            </a:r>
            <a:r>
              <a:rPr lang="en-US" altLang="ru-RU" i="1" dirty="0"/>
              <a:t>BOC</a:t>
            </a:r>
            <a:r>
              <a:rPr lang="ru-RU" altLang="ru-RU" dirty="0">
                <a:cs typeface="Times New Roman" panose="02020603050405020304" pitchFamily="18" charset="0"/>
              </a:rPr>
              <a:t>).</a:t>
            </a:r>
            <a:r>
              <a:rPr lang="en-US" altLang="ru-RU" dirty="0">
                <a:cs typeface="Times New Roman" panose="02020603050405020304" pitchFamily="18" charset="0"/>
              </a:rPr>
              <a:t> </a:t>
            </a:r>
            <a:r>
              <a:rPr lang="ru-RU" altLang="ru-RU" dirty="0"/>
              <a:t>Следовательно, </a:t>
            </a:r>
            <a:r>
              <a:rPr lang="en-US" altLang="ru-RU" i="1" dirty="0"/>
              <a:t>AD = BC</a:t>
            </a:r>
            <a:r>
              <a:rPr lang="en-US" altLang="ru-RU" dirty="0"/>
              <a:t>.</a:t>
            </a:r>
            <a:endParaRPr lang="ru-RU" altLang="ru-RU" dirty="0"/>
          </a:p>
        </p:txBody>
      </p:sp>
      <p:sp>
        <p:nvSpPr>
          <p:cNvPr id="49156" name="Text Box 4"/>
          <p:cNvSpPr txBox="1">
            <a:spLocks noChangeArrowheads="1"/>
          </p:cNvSpPr>
          <p:nvPr/>
        </p:nvSpPr>
        <p:spPr bwMode="auto">
          <a:xfrm>
            <a:off x="0" y="6858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8. На рисунке </a:t>
            </a:r>
            <a:r>
              <a:rPr lang="ru-RU" altLang="ru-RU" sz="2800" i="1" dirty="0">
                <a:cs typeface="Times New Roman" panose="02020603050405020304" pitchFamily="18" charset="0"/>
              </a:rPr>
              <a:t>АО = ОВ </a:t>
            </a:r>
            <a:r>
              <a:rPr lang="ru-RU" altLang="ru-RU" sz="2800" dirty="0">
                <a:cs typeface="Times New Roman" panose="02020603050405020304" pitchFamily="18" charset="0"/>
              </a:rPr>
              <a:t>и</a:t>
            </a:r>
            <a:r>
              <a:rPr lang="ru-RU" altLang="ru-RU" sz="2800" i="1" dirty="0">
                <a:cs typeface="Times New Roman" panose="02020603050405020304" pitchFamily="18" charset="0"/>
              </a:rPr>
              <a:t> </a:t>
            </a:r>
            <a:r>
              <a:rPr lang="en-US" altLang="ru-RU" sz="2800" i="1" dirty="0">
                <a:cs typeface="Times New Roman" panose="02020603050405020304" pitchFamily="18" charset="0"/>
              </a:rPr>
              <a:t>DO</a:t>
            </a:r>
            <a:r>
              <a:rPr lang="ru-RU" altLang="ru-RU" sz="2800" i="1" dirty="0">
                <a:cs typeface="Times New Roman" panose="02020603050405020304" pitchFamily="18" charset="0"/>
              </a:rPr>
              <a:t> = </a:t>
            </a:r>
            <a:r>
              <a:rPr lang="en-US" altLang="ru-RU" sz="2800" i="1" dirty="0">
                <a:cs typeface="Times New Roman" panose="02020603050405020304" pitchFamily="18" charset="0"/>
              </a:rPr>
              <a:t>OC</a:t>
            </a:r>
            <a:r>
              <a:rPr lang="ru-RU" altLang="ru-RU" sz="2800" dirty="0">
                <a:cs typeface="Times New Roman" panose="02020603050405020304" pitchFamily="18" charset="0"/>
              </a:rPr>
              <a:t>. Докажите равенство отрезков </a:t>
            </a:r>
            <a:r>
              <a:rPr lang="en-US" altLang="ru-RU" sz="2800" i="1" dirty="0">
                <a:cs typeface="Times New Roman" panose="02020603050405020304" pitchFamily="18" charset="0"/>
              </a:rPr>
              <a:t>AD</a:t>
            </a:r>
            <a:r>
              <a:rPr lang="ru-RU" altLang="ru-RU" sz="2800" dirty="0">
                <a:cs typeface="Times New Roman" panose="02020603050405020304" pitchFamily="18" charset="0"/>
              </a:rPr>
              <a:t> и </a:t>
            </a:r>
            <a:r>
              <a:rPr lang="ru-RU" altLang="ru-RU" sz="2800" i="1" dirty="0">
                <a:cs typeface="Times New Roman" panose="02020603050405020304" pitchFamily="18" charset="0"/>
              </a:rPr>
              <a:t>ВС</a:t>
            </a:r>
            <a:r>
              <a:rPr lang="ru-RU" altLang="ru-RU" sz="2800" dirty="0">
                <a:cs typeface="Times New Roman" panose="02020603050405020304" pitchFamily="18" charset="0"/>
              </a:rPr>
              <a:t>.</a:t>
            </a:r>
            <a:endParaRPr lang="en-US" altLang="ru-RU" sz="2800" dirty="0">
              <a:cs typeface="Times New Roman" panose="02020603050405020304" pitchFamily="18" charset="0"/>
            </a:endParaRPr>
          </a:p>
        </p:txBody>
      </p:sp>
      <p:pic>
        <p:nvPicPr>
          <p:cNvPr id="49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057400"/>
            <a:ext cx="333375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up)">
                                      <p:cBhvr>
                                        <p:cTn id="7"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0" y="148402"/>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t>	</a:t>
            </a:r>
            <a:r>
              <a:rPr lang="ru-RU" altLang="ru-RU" sz="2800" dirty="0"/>
              <a:t>9. На</a:t>
            </a:r>
            <a:r>
              <a:rPr lang="en-US" altLang="ru-RU" sz="2800" dirty="0">
                <a:cs typeface="Times New Roman" panose="02020603050405020304" pitchFamily="18" charset="0"/>
              </a:rPr>
              <a:t> </a:t>
            </a:r>
            <a:r>
              <a:rPr lang="ru-RU" altLang="ru-RU" sz="2800" dirty="0">
                <a:cs typeface="Times New Roman" panose="02020603050405020304" pitchFamily="18" charset="0"/>
              </a:rPr>
              <a:t>рисунке</a:t>
            </a:r>
            <a:r>
              <a:rPr lang="en-US" altLang="ru-RU" sz="2800" dirty="0">
                <a:cs typeface="Times New Roman" panose="02020603050405020304" pitchFamily="18" charset="0"/>
              </a:rPr>
              <a:t> </a:t>
            </a:r>
            <a:r>
              <a:rPr lang="ru-RU" altLang="ru-RU" sz="2800" dirty="0"/>
              <a:t>угол </a:t>
            </a:r>
            <a:r>
              <a:rPr lang="en-US" altLang="ru-RU" sz="2800" i="1" dirty="0">
                <a:cs typeface="Times New Roman" panose="02020603050405020304" pitchFamily="18" charset="0"/>
              </a:rPr>
              <a:t>A</a:t>
            </a:r>
            <a:r>
              <a:rPr lang="en-US" altLang="ru-RU" sz="2800" dirty="0">
                <a:cs typeface="Times New Roman" panose="02020603050405020304" pitchFamily="18" charset="0"/>
              </a:rPr>
              <a:t> </a:t>
            </a:r>
            <a:r>
              <a:rPr lang="ru-RU" altLang="ru-RU" sz="2800" dirty="0"/>
              <a:t>равен углу</a:t>
            </a:r>
            <a:r>
              <a:rPr lang="en-US" altLang="ru-RU" sz="2800" dirty="0">
                <a:cs typeface="Times New Roman" panose="02020603050405020304" pitchFamily="18" charset="0"/>
              </a:rPr>
              <a:t> </a:t>
            </a:r>
            <a:r>
              <a:rPr lang="en-US" altLang="ru-RU" sz="2800" i="1" dirty="0">
                <a:cs typeface="Times New Roman" panose="02020603050405020304" pitchFamily="18" charset="0"/>
              </a:rPr>
              <a:t>B</a:t>
            </a:r>
            <a:r>
              <a:rPr lang="en-US" altLang="ru-RU" sz="2800" dirty="0">
                <a:cs typeface="Times New Roman" panose="02020603050405020304" pitchFamily="18" charset="0"/>
              </a:rPr>
              <a:t>, </a:t>
            </a:r>
            <a:r>
              <a:rPr lang="en-US" altLang="ru-RU" sz="2800" i="1" dirty="0">
                <a:cs typeface="Times New Roman" panose="02020603050405020304" pitchFamily="18" charset="0"/>
              </a:rPr>
              <a:t>AD = BC</a:t>
            </a:r>
            <a:r>
              <a:rPr lang="en-US" altLang="ru-RU" sz="2800" dirty="0">
                <a:cs typeface="Times New Roman" panose="02020603050405020304" pitchFamily="18" charset="0"/>
              </a:rPr>
              <a:t>.  </a:t>
            </a:r>
            <a:r>
              <a:rPr lang="ru-RU" altLang="ru-RU" sz="2800" dirty="0">
                <a:cs typeface="Times New Roman" panose="02020603050405020304" pitchFamily="18" charset="0"/>
              </a:rPr>
              <a:t>Докажите, что </a:t>
            </a:r>
            <a:r>
              <a:rPr lang="en-US" altLang="ru-RU" sz="2800" i="1" dirty="0">
                <a:cs typeface="Times New Roman" panose="02020603050405020304" pitchFamily="18" charset="0"/>
              </a:rPr>
              <a:t>AC</a:t>
            </a:r>
            <a:r>
              <a:rPr lang="ru-RU" altLang="ru-RU" sz="2800" i="1" dirty="0">
                <a:cs typeface="Times New Roman" panose="02020603050405020304" pitchFamily="18" charset="0"/>
              </a:rPr>
              <a:t> = </a:t>
            </a:r>
            <a:r>
              <a:rPr lang="en-US" altLang="ru-RU" sz="2800" i="1" dirty="0">
                <a:cs typeface="Times New Roman" panose="02020603050405020304" pitchFamily="18" charset="0"/>
              </a:rPr>
              <a:t>BD</a:t>
            </a:r>
            <a:r>
              <a:rPr lang="ru-RU" altLang="ru-RU" sz="2800" dirty="0"/>
              <a:t>.</a:t>
            </a:r>
          </a:p>
        </p:txBody>
      </p:sp>
      <p:sp>
        <p:nvSpPr>
          <p:cNvPr id="92163" name="Text Box 3"/>
          <p:cNvSpPr txBox="1">
            <a:spLocks noChangeArrowheads="1"/>
          </p:cNvSpPr>
          <p:nvPr/>
        </p:nvSpPr>
        <p:spPr bwMode="auto">
          <a:xfrm>
            <a:off x="0" y="4343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BAD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AB </a:t>
            </a:r>
            <a:r>
              <a:rPr lang="ru-RU" altLang="ru-RU" dirty="0">
                <a:cs typeface="Times New Roman" panose="02020603050405020304" pitchFamily="18" charset="0"/>
              </a:rPr>
              <a:t>– общая сторона, </a:t>
            </a:r>
            <a:r>
              <a:rPr lang="en-US" altLang="ru-RU" i="1" dirty="0">
                <a:cs typeface="Times New Roman" panose="02020603050405020304" pitchFamily="18" charset="0"/>
              </a:rPr>
              <a:t>BC</a:t>
            </a:r>
            <a:r>
              <a:rPr lang="ru-RU" altLang="ru-RU" i="1" dirty="0">
                <a:cs typeface="Times New Roman" panose="02020603050405020304" pitchFamily="18" charset="0"/>
              </a:rPr>
              <a:t> = </a:t>
            </a:r>
            <a:r>
              <a:rPr lang="en-US" altLang="ru-RU" i="1" dirty="0">
                <a:cs typeface="Times New Roman" panose="02020603050405020304" pitchFamily="18" charset="0"/>
              </a:rPr>
              <a:t>AD</a:t>
            </a:r>
            <a:r>
              <a:rPr lang="ru-RU" altLang="ru-RU" dirty="0">
                <a:cs typeface="Times New Roman" panose="02020603050405020304" pitchFamily="18" charset="0"/>
              </a:rPr>
              <a:t>, </a:t>
            </a:r>
            <a:r>
              <a:rPr lang="ru-RU" altLang="ru-RU" dirty="0"/>
              <a:t>угол </a:t>
            </a:r>
            <a:r>
              <a:rPr lang="en-US" altLang="ru-RU" i="1" dirty="0">
                <a:cs typeface="Times New Roman" panose="02020603050405020304" pitchFamily="18" charset="0"/>
              </a:rPr>
              <a:t>ABC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BAD</a:t>
            </a:r>
            <a:r>
              <a:rPr lang="ru-RU" altLang="ru-RU" dirty="0">
                <a:cs typeface="Times New Roman" panose="02020603050405020304" pitchFamily="18" charset="0"/>
              </a:rPr>
              <a:t>). Следовательно, равны соответствующие стороны </a:t>
            </a:r>
            <a:r>
              <a:rPr lang="en-US" altLang="ru-RU" i="1" dirty="0">
                <a:cs typeface="Times New Roman" panose="02020603050405020304" pitchFamily="18" charset="0"/>
              </a:rPr>
              <a:t>AC </a:t>
            </a:r>
            <a:r>
              <a:rPr lang="ru-RU" altLang="ru-RU" dirty="0">
                <a:cs typeface="Times New Roman" panose="02020603050405020304" pitchFamily="18" charset="0"/>
              </a:rPr>
              <a:t>и</a:t>
            </a:r>
            <a:r>
              <a:rPr lang="ru-RU" altLang="ru-RU" i="1" dirty="0">
                <a:cs typeface="Times New Roman" panose="02020603050405020304" pitchFamily="18" charset="0"/>
              </a:rPr>
              <a:t> </a:t>
            </a:r>
            <a:r>
              <a:rPr lang="en-US" altLang="ru-RU" i="1" dirty="0">
                <a:cs typeface="Times New Roman" panose="02020603050405020304" pitchFamily="18" charset="0"/>
              </a:rPr>
              <a:t>BD</a:t>
            </a:r>
            <a:r>
              <a:rPr lang="ru-RU" altLang="ru-RU" dirty="0">
                <a:cs typeface="Times New Roman" panose="02020603050405020304" pitchFamily="18" charset="0"/>
              </a:rPr>
              <a:t> этих треугольников. </a:t>
            </a:r>
          </a:p>
        </p:txBody>
      </p:sp>
      <p:pic>
        <p:nvPicPr>
          <p:cNvPr id="921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905000"/>
            <a:ext cx="32766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wipe(up)">
                                      <p:cBhvr>
                                        <p:cTn id="7" dur="5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36512" y="150366"/>
            <a:ext cx="91805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10. Точки </a:t>
            </a:r>
            <a:r>
              <a:rPr lang="en-US" altLang="ru-RU" sz="2800" i="1" dirty="0">
                <a:cs typeface="Times New Roman" panose="02020603050405020304" pitchFamily="18" charset="0"/>
              </a:rPr>
              <a:t>A</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B</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C</a:t>
            </a:r>
            <a:r>
              <a:rPr lang="ru-RU" altLang="ru-RU" sz="2800" dirty="0">
                <a:cs typeface="Times New Roman" panose="02020603050405020304" pitchFamily="18" charset="0"/>
              </a:rPr>
              <a:t> принадлежат одной прямой. Точки </a:t>
            </a:r>
            <a:r>
              <a:rPr lang="en-US" altLang="ru-RU" sz="2800" i="1" dirty="0">
                <a:cs typeface="Times New Roman" panose="02020603050405020304" pitchFamily="18" charset="0"/>
              </a:rPr>
              <a:t>D</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и </a:t>
            </a:r>
            <a:r>
              <a:rPr lang="en-US" altLang="ru-RU" sz="2800" i="1" dirty="0">
                <a:cs typeface="Times New Roman" panose="02020603050405020304" pitchFamily="18" charset="0"/>
              </a:rPr>
              <a:t>D</a:t>
            </a:r>
            <a:r>
              <a:rPr lang="ru-RU" altLang="ru-RU" sz="2800" baseline="-30000" dirty="0">
                <a:cs typeface="Times New Roman" panose="02020603050405020304" pitchFamily="18" charset="0"/>
              </a:rPr>
              <a:t>2</a:t>
            </a:r>
            <a:r>
              <a:rPr lang="ru-RU" altLang="ru-RU" sz="2800" dirty="0">
                <a:cs typeface="Times New Roman" panose="02020603050405020304" pitchFamily="18" charset="0"/>
              </a:rPr>
              <a:t> лежат по разные стороны от этой прямой.</a:t>
            </a:r>
            <a:r>
              <a:rPr lang="ru-RU" altLang="ru-RU" sz="2800" i="1" dirty="0">
                <a:cs typeface="Times New Roman" panose="02020603050405020304" pitchFamily="18" charset="0"/>
              </a:rPr>
              <a:t> </a:t>
            </a:r>
            <a:r>
              <a:rPr lang="ru-RU" altLang="ru-RU" sz="2800" dirty="0">
                <a:cs typeface="Times New Roman" panose="02020603050405020304" pitchFamily="18" charset="0"/>
              </a:rPr>
              <a:t>Докажите, что если треугольники </a:t>
            </a:r>
            <a:r>
              <a:rPr lang="en-US" altLang="ru-RU" sz="2800" i="1" dirty="0">
                <a:cs typeface="Times New Roman" panose="02020603050405020304" pitchFamily="18" charset="0"/>
              </a:rPr>
              <a:t>ABD</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и </a:t>
            </a:r>
            <a:r>
              <a:rPr lang="en-US" altLang="ru-RU" sz="2800" i="1" dirty="0">
                <a:cs typeface="Times New Roman" panose="02020603050405020304" pitchFamily="18" charset="0"/>
              </a:rPr>
              <a:t>ABD</a:t>
            </a:r>
            <a:r>
              <a:rPr lang="ru-RU" altLang="ru-RU" sz="2800" baseline="-30000" dirty="0">
                <a:cs typeface="Times New Roman" panose="02020603050405020304" pitchFamily="18" charset="0"/>
              </a:rPr>
              <a:t>2</a:t>
            </a:r>
            <a:r>
              <a:rPr lang="ru-RU" altLang="ru-RU" sz="2800" dirty="0">
                <a:cs typeface="Times New Roman" panose="02020603050405020304" pitchFamily="18" charset="0"/>
              </a:rPr>
              <a:t> равны, то треугольники </a:t>
            </a:r>
            <a:r>
              <a:rPr lang="en-US" altLang="ru-RU" sz="2800" i="1" dirty="0">
                <a:cs typeface="Times New Roman" panose="02020603050405020304" pitchFamily="18" charset="0"/>
              </a:rPr>
              <a:t>BCD</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и </a:t>
            </a:r>
            <a:r>
              <a:rPr lang="en-US" altLang="ru-RU" sz="2800" i="1" dirty="0">
                <a:cs typeface="Times New Roman" panose="02020603050405020304" pitchFamily="18" charset="0"/>
              </a:rPr>
              <a:t>BCD</a:t>
            </a:r>
            <a:r>
              <a:rPr lang="ru-RU" altLang="ru-RU" sz="2800" baseline="-30000" dirty="0">
                <a:cs typeface="Times New Roman" panose="02020603050405020304" pitchFamily="18" charset="0"/>
              </a:rPr>
              <a:t>2</a:t>
            </a:r>
            <a:r>
              <a:rPr lang="ru-RU" altLang="ru-RU" sz="2800" dirty="0">
                <a:cs typeface="Times New Roman" panose="02020603050405020304" pitchFamily="18" charset="0"/>
              </a:rPr>
              <a:t> тоже равны. </a:t>
            </a:r>
          </a:p>
        </p:txBody>
      </p:sp>
      <p:sp>
        <p:nvSpPr>
          <p:cNvPr id="93187" name="Text Box 3"/>
          <p:cNvSpPr txBox="1">
            <a:spLocks noChangeArrowheads="1"/>
          </p:cNvSpPr>
          <p:nvPr/>
        </p:nvSpPr>
        <p:spPr bwMode="auto">
          <a:xfrm>
            <a:off x="0" y="4210050"/>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Из равенства треугольников </a:t>
            </a:r>
            <a:r>
              <a:rPr lang="en-US" altLang="ru-RU" i="1" dirty="0">
                <a:cs typeface="Times New Roman" panose="02020603050405020304" pitchFamily="18" charset="0"/>
              </a:rPr>
              <a:t>ABD</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ABD</a:t>
            </a:r>
            <a:r>
              <a:rPr lang="ru-RU" altLang="ru-RU" baseline="-30000" dirty="0">
                <a:cs typeface="Times New Roman" panose="02020603050405020304" pitchFamily="18" charset="0"/>
              </a:rPr>
              <a:t>2</a:t>
            </a:r>
            <a:r>
              <a:rPr lang="ru-RU" altLang="ru-RU" dirty="0">
                <a:cs typeface="Times New Roman" panose="02020603050405020304" pitchFamily="18" charset="0"/>
              </a:rPr>
              <a:t> следует равенство соответствующих сторон </a:t>
            </a:r>
            <a:r>
              <a:rPr lang="en-US" altLang="ru-RU" i="1" dirty="0">
                <a:cs typeface="Times New Roman" panose="02020603050405020304" pitchFamily="18" charset="0"/>
              </a:rPr>
              <a:t>BD</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BD</a:t>
            </a:r>
            <a:r>
              <a:rPr lang="ru-RU" altLang="ru-RU" baseline="-30000" dirty="0">
                <a:cs typeface="Times New Roman" panose="02020603050405020304" pitchFamily="18" charset="0"/>
              </a:rPr>
              <a:t>2</a:t>
            </a:r>
            <a:r>
              <a:rPr lang="ru-RU" altLang="ru-RU" dirty="0">
                <a:cs typeface="Times New Roman" panose="02020603050405020304" pitchFamily="18" charset="0"/>
              </a:rPr>
              <a:t>, а также равенство соответствующих углов </a:t>
            </a:r>
            <a:r>
              <a:rPr lang="en-US" altLang="ru-RU" i="1" dirty="0">
                <a:cs typeface="Times New Roman" panose="02020603050405020304" pitchFamily="18" charset="0"/>
              </a:rPr>
              <a:t>ABD</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ABD</a:t>
            </a:r>
            <a:r>
              <a:rPr lang="ru-RU" altLang="ru-RU" baseline="-30000" dirty="0">
                <a:cs typeface="Times New Roman" panose="02020603050405020304" pitchFamily="18" charset="0"/>
              </a:rPr>
              <a:t>2</a:t>
            </a:r>
            <a:r>
              <a:rPr lang="ru-RU" altLang="ru-RU" dirty="0">
                <a:cs typeface="Times New Roman" panose="02020603050405020304" pitchFamily="18" charset="0"/>
              </a:rPr>
              <a:t>. Из равенства указанных углов следует равенство смежных с ними углов </a:t>
            </a:r>
            <a:r>
              <a:rPr lang="en-US" altLang="ru-RU" i="1" dirty="0">
                <a:cs typeface="Times New Roman" panose="02020603050405020304" pitchFamily="18" charset="0"/>
              </a:rPr>
              <a:t>CBD</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CBD</a:t>
            </a:r>
            <a:r>
              <a:rPr lang="ru-RU" altLang="ru-RU" baseline="-30000" dirty="0">
                <a:cs typeface="Times New Roman" panose="02020603050405020304" pitchFamily="18" charset="0"/>
              </a:rPr>
              <a:t>2</a:t>
            </a:r>
            <a:r>
              <a:rPr lang="ru-RU" altLang="ru-RU" dirty="0">
                <a:cs typeface="Times New Roman" panose="02020603050405020304" pitchFamily="18" charset="0"/>
              </a:rPr>
              <a:t>. Треугольники </a:t>
            </a:r>
            <a:r>
              <a:rPr lang="en-US" altLang="ru-RU" i="1" dirty="0">
                <a:cs typeface="Times New Roman" panose="02020603050405020304" pitchFamily="18" charset="0"/>
              </a:rPr>
              <a:t>BCD</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BCD</a:t>
            </a:r>
            <a:r>
              <a:rPr lang="ru-RU" altLang="ru-RU" baseline="-30000" dirty="0">
                <a:cs typeface="Times New Roman" panose="02020603050405020304" pitchFamily="18" charset="0"/>
              </a:rPr>
              <a:t>2</a:t>
            </a:r>
            <a:r>
              <a:rPr lang="ru-RU" altLang="ru-RU" dirty="0">
                <a:cs typeface="Times New Roman" panose="02020603050405020304" pitchFamily="18" charset="0"/>
              </a:rPr>
              <a:t> равны по первому признаку равенства треугольников (</a:t>
            </a:r>
            <a:r>
              <a:rPr lang="en-US" altLang="ru-RU" i="1" dirty="0">
                <a:cs typeface="Times New Roman" panose="02020603050405020304" pitchFamily="18" charset="0"/>
              </a:rPr>
              <a:t>BD</a:t>
            </a:r>
            <a:r>
              <a:rPr lang="ru-RU" altLang="ru-RU" baseline="-30000" dirty="0">
                <a:cs typeface="Times New Roman" panose="02020603050405020304" pitchFamily="18" charset="0"/>
              </a:rPr>
              <a:t>1</a:t>
            </a:r>
            <a:r>
              <a:rPr lang="ru-RU" altLang="ru-RU" dirty="0">
                <a:cs typeface="Times New Roman" panose="02020603050405020304" pitchFamily="18" charset="0"/>
              </a:rPr>
              <a:t> = </a:t>
            </a:r>
            <a:r>
              <a:rPr lang="en-US" altLang="ru-RU" i="1" dirty="0">
                <a:cs typeface="Times New Roman" panose="02020603050405020304" pitchFamily="18" charset="0"/>
              </a:rPr>
              <a:t>BD</a:t>
            </a:r>
            <a:r>
              <a:rPr lang="ru-RU" altLang="ru-RU" baseline="-30000" dirty="0">
                <a:cs typeface="Times New Roman" panose="02020603050405020304" pitchFamily="18" charset="0"/>
              </a:rPr>
              <a:t>2</a:t>
            </a:r>
            <a:r>
              <a:rPr lang="ru-RU" altLang="ru-RU" dirty="0">
                <a:cs typeface="Times New Roman" panose="02020603050405020304" pitchFamily="18" charset="0"/>
              </a:rPr>
              <a:t>, </a:t>
            </a:r>
            <a:r>
              <a:rPr lang="en-US" altLang="ru-RU" i="1" dirty="0">
                <a:cs typeface="Times New Roman" panose="02020603050405020304" pitchFamily="18" charset="0"/>
              </a:rPr>
              <a:t>BC </a:t>
            </a:r>
            <a:r>
              <a:rPr lang="ru-RU" altLang="ru-RU" dirty="0">
                <a:cs typeface="Times New Roman" panose="02020603050405020304" pitchFamily="18" charset="0"/>
              </a:rPr>
              <a:t>– общая сторона, </a:t>
            </a:r>
            <a:r>
              <a:rPr lang="ru-RU" altLang="ru-RU" dirty="0"/>
              <a:t>угол </a:t>
            </a:r>
            <a:r>
              <a:rPr lang="ru-RU" altLang="ru-RU" i="1" dirty="0">
                <a:cs typeface="Times New Roman" panose="02020603050405020304" pitchFamily="18" charset="0"/>
              </a:rPr>
              <a:t>CBD</a:t>
            </a:r>
            <a:r>
              <a:rPr lang="ru-RU" altLang="ru-RU" baseline="-30000" dirty="0">
                <a:cs typeface="Times New Roman" panose="02020603050405020304" pitchFamily="18" charset="0"/>
              </a:rPr>
              <a:t>1</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CBD</a:t>
            </a:r>
            <a:r>
              <a:rPr lang="ru-RU" altLang="ru-RU" baseline="-30000" dirty="0">
                <a:cs typeface="Times New Roman" panose="02020603050405020304" pitchFamily="18" charset="0"/>
              </a:rPr>
              <a:t>2</a:t>
            </a:r>
            <a:r>
              <a:rPr lang="ru-RU" altLang="ru-RU" dirty="0">
                <a:cs typeface="Times New Roman" panose="02020603050405020304" pitchFamily="18" charset="0"/>
              </a:rPr>
              <a:t>. </a:t>
            </a:r>
          </a:p>
        </p:txBody>
      </p:sp>
      <p:pic>
        <p:nvPicPr>
          <p:cNvPr id="93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981200"/>
            <a:ext cx="25146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wipe(up)">
                                      <p:cBhvr>
                                        <p:cTn id="7"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0" y="165318"/>
            <a:ext cx="9144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11. Точки </a:t>
            </a:r>
            <a:r>
              <a:rPr lang="en-US" altLang="ru-RU" sz="2800" i="1" dirty="0">
                <a:cs typeface="Times New Roman" panose="02020603050405020304" pitchFamily="18" charset="0"/>
              </a:rPr>
              <a:t>A</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B</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C</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D</a:t>
            </a:r>
            <a:r>
              <a:rPr lang="ru-RU" altLang="ru-RU" sz="2800" dirty="0">
                <a:cs typeface="Times New Roman" panose="02020603050405020304" pitchFamily="18" charset="0"/>
              </a:rPr>
              <a:t> принадлежат одной прямой. Точки </a:t>
            </a:r>
            <a:r>
              <a:rPr lang="en-US" altLang="ru-RU" sz="2800" i="1" dirty="0">
                <a:cs typeface="Times New Roman" panose="02020603050405020304" pitchFamily="18" charset="0"/>
              </a:rPr>
              <a:t>E</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и </a:t>
            </a:r>
            <a:r>
              <a:rPr lang="en-US" altLang="ru-RU" sz="2800" i="1" dirty="0">
                <a:cs typeface="Times New Roman" panose="02020603050405020304" pitchFamily="18" charset="0"/>
              </a:rPr>
              <a:t>E</a:t>
            </a:r>
            <a:r>
              <a:rPr lang="ru-RU" altLang="ru-RU" sz="2800" baseline="-30000" dirty="0">
                <a:cs typeface="Times New Roman" panose="02020603050405020304" pitchFamily="18" charset="0"/>
              </a:rPr>
              <a:t>2</a:t>
            </a:r>
            <a:r>
              <a:rPr lang="ru-RU" altLang="ru-RU" sz="2800" dirty="0">
                <a:cs typeface="Times New Roman" panose="02020603050405020304" pitchFamily="18" charset="0"/>
              </a:rPr>
              <a:t> лежат по разные стороны от этой прямой. Докажите, что если треугольники </a:t>
            </a:r>
            <a:r>
              <a:rPr lang="en-US" altLang="ru-RU" sz="2800" i="1" dirty="0">
                <a:cs typeface="Times New Roman" panose="02020603050405020304" pitchFamily="18" charset="0"/>
              </a:rPr>
              <a:t>ABE</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и </a:t>
            </a:r>
            <a:r>
              <a:rPr lang="en-US" altLang="ru-RU" sz="2800" i="1" dirty="0">
                <a:cs typeface="Times New Roman" panose="02020603050405020304" pitchFamily="18" charset="0"/>
              </a:rPr>
              <a:t>ABE</a:t>
            </a:r>
            <a:r>
              <a:rPr lang="ru-RU" altLang="ru-RU" sz="2800" baseline="-30000" dirty="0">
                <a:cs typeface="Times New Roman" panose="02020603050405020304" pitchFamily="18" charset="0"/>
              </a:rPr>
              <a:t>2</a:t>
            </a:r>
            <a:r>
              <a:rPr lang="ru-RU" altLang="ru-RU" sz="2800" dirty="0">
                <a:cs typeface="Times New Roman" panose="02020603050405020304" pitchFamily="18" charset="0"/>
              </a:rPr>
              <a:t> равны, то треугольники </a:t>
            </a:r>
            <a:r>
              <a:rPr lang="en-US" altLang="ru-RU" sz="2800" i="1" dirty="0">
                <a:cs typeface="Times New Roman" panose="02020603050405020304" pitchFamily="18" charset="0"/>
              </a:rPr>
              <a:t>CDE</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и </a:t>
            </a:r>
            <a:r>
              <a:rPr lang="en-US" altLang="ru-RU" sz="2800" i="1" dirty="0">
                <a:cs typeface="Times New Roman" panose="02020603050405020304" pitchFamily="18" charset="0"/>
              </a:rPr>
              <a:t>CDE</a:t>
            </a:r>
            <a:r>
              <a:rPr lang="ru-RU" altLang="ru-RU" sz="2800" baseline="-30000" dirty="0">
                <a:cs typeface="Times New Roman" panose="02020603050405020304" pitchFamily="18" charset="0"/>
              </a:rPr>
              <a:t>2</a:t>
            </a:r>
            <a:r>
              <a:rPr lang="ru-RU" altLang="ru-RU" sz="2800" dirty="0">
                <a:cs typeface="Times New Roman" panose="02020603050405020304" pitchFamily="18" charset="0"/>
              </a:rPr>
              <a:t> тоже равны. </a:t>
            </a:r>
          </a:p>
        </p:txBody>
      </p:sp>
      <p:sp>
        <p:nvSpPr>
          <p:cNvPr id="94211" name="Text Box 3"/>
          <p:cNvSpPr txBox="1">
            <a:spLocks noChangeArrowheads="1"/>
          </p:cNvSpPr>
          <p:nvPr/>
        </p:nvSpPr>
        <p:spPr bwMode="auto">
          <a:xfrm>
            <a:off x="0" y="48768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Из предыдущей задачи следует, что из равенства треугольников </a:t>
            </a:r>
            <a:r>
              <a:rPr lang="en-US" altLang="ru-RU" i="1" dirty="0">
                <a:cs typeface="Times New Roman" panose="02020603050405020304" pitchFamily="18" charset="0"/>
              </a:rPr>
              <a:t>ABE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ABE</a:t>
            </a:r>
            <a:r>
              <a:rPr lang="ru-RU" altLang="ru-RU" baseline="-30000" dirty="0">
                <a:cs typeface="Times New Roman" panose="02020603050405020304" pitchFamily="18" charset="0"/>
              </a:rPr>
              <a:t>2</a:t>
            </a:r>
            <a:r>
              <a:rPr lang="ru-RU" altLang="ru-RU" dirty="0">
                <a:cs typeface="Times New Roman" panose="02020603050405020304" pitchFamily="18" charset="0"/>
              </a:rPr>
              <a:t> вытекает равенство треугольников </a:t>
            </a:r>
            <a:r>
              <a:rPr lang="en-US" altLang="ru-RU" i="1" dirty="0">
                <a:cs typeface="Times New Roman" panose="02020603050405020304" pitchFamily="18" charset="0"/>
              </a:rPr>
              <a:t>BCE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BCE</a:t>
            </a:r>
            <a:r>
              <a:rPr lang="ru-RU" altLang="ru-RU" baseline="-30000" dirty="0">
                <a:cs typeface="Times New Roman" panose="02020603050405020304" pitchFamily="18" charset="0"/>
              </a:rPr>
              <a:t>2</a:t>
            </a:r>
            <a:r>
              <a:rPr lang="ru-RU" altLang="ru-RU" dirty="0">
                <a:cs typeface="Times New Roman" panose="02020603050405020304" pitchFamily="18" charset="0"/>
              </a:rPr>
              <a:t>, которое, в свою очередь, влечет равенство треугольников </a:t>
            </a:r>
            <a:r>
              <a:rPr lang="en-US" altLang="ru-RU" i="1" dirty="0">
                <a:cs typeface="Times New Roman" panose="02020603050405020304" pitchFamily="18" charset="0"/>
              </a:rPr>
              <a:t>CDE</a:t>
            </a:r>
            <a:r>
              <a:rPr lang="ru-RU" altLang="ru-RU" baseline="-30000" dirty="0">
                <a:cs typeface="Times New Roman" panose="02020603050405020304" pitchFamily="18" charset="0"/>
              </a:rPr>
              <a:t>1</a:t>
            </a:r>
            <a:r>
              <a:rPr lang="ru-RU" altLang="ru-RU" dirty="0">
                <a:cs typeface="Times New Roman" panose="02020603050405020304" pitchFamily="18" charset="0"/>
              </a:rPr>
              <a:t> и </a:t>
            </a:r>
            <a:r>
              <a:rPr lang="en-US" altLang="ru-RU" i="1" dirty="0">
                <a:cs typeface="Times New Roman" panose="02020603050405020304" pitchFamily="18" charset="0"/>
              </a:rPr>
              <a:t>CDE</a:t>
            </a:r>
            <a:r>
              <a:rPr lang="ru-RU" altLang="ru-RU" baseline="-30000" dirty="0">
                <a:cs typeface="Times New Roman" panose="02020603050405020304" pitchFamily="18" charset="0"/>
              </a:rPr>
              <a:t>2</a:t>
            </a:r>
            <a:r>
              <a:rPr lang="ru-RU" altLang="ru-RU" dirty="0">
                <a:cs typeface="Times New Roman" panose="02020603050405020304" pitchFamily="18" charset="0"/>
              </a:rPr>
              <a:t>. </a:t>
            </a:r>
          </a:p>
        </p:txBody>
      </p:sp>
      <p:pic>
        <p:nvPicPr>
          <p:cNvPr id="942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57400"/>
            <a:ext cx="2971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wipe(up)">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0" y="472440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2800" dirty="0">
                <a:solidFill>
                  <a:srgbClr val="FF3300"/>
                </a:solidFill>
              </a:rPr>
              <a:t>	</a:t>
            </a:r>
            <a:r>
              <a:rPr lang="ru-RU" altLang="ru-RU" dirty="0">
                <a:solidFill>
                  <a:srgbClr val="FF3300"/>
                </a:solidFill>
              </a:rPr>
              <a:t> Доказательство. </a:t>
            </a:r>
            <a:r>
              <a:rPr lang="ru-RU" altLang="ru-RU" dirty="0"/>
              <a:t>Т</a:t>
            </a:r>
            <a:r>
              <a:rPr lang="ru-RU" altLang="ru-RU" dirty="0">
                <a:cs typeface="Times New Roman" panose="02020603050405020304" pitchFamily="18" charset="0"/>
              </a:rPr>
              <a:t>реугольники </a:t>
            </a:r>
            <a:r>
              <a:rPr lang="en-US" altLang="ru-RU" i="1" dirty="0"/>
              <a:t>AOD</a:t>
            </a:r>
            <a:r>
              <a:rPr lang="ru-RU" altLang="ru-RU" dirty="0">
                <a:cs typeface="Times New Roman" panose="02020603050405020304" pitchFamily="18" charset="0"/>
              </a:rPr>
              <a:t> и </a:t>
            </a:r>
            <a:r>
              <a:rPr lang="en-US" altLang="ru-RU" i="1" dirty="0">
                <a:cs typeface="Times New Roman" panose="02020603050405020304" pitchFamily="18" charset="0"/>
              </a:rPr>
              <a:t>BOC</a:t>
            </a:r>
            <a:r>
              <a:rPr lang="ru-RU" altLang="ru-RU" dirty="0">
                <a:cs typeface="Times New Roman" panose="02020603050405020304" pitchFamily="18" charset="0"/>
              </a:rPr>
              <a:t> равны по первому признаку равенства треугольников (</a:t>
            </a:r>
            <a:r>
              <a:rPr lang="en-US" altLang="ru-RU" i="1" dirty="0">
                <a:cs typeface="Times New Roman" panose="02020603050405020304" pitchFamily="18" charset="0"/>
              </a:rPr>
              <a:t>AO = BO</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DO = CO</a:t>
            </a:r>
            <a:r>
              <a:rPr lang="ru-RU" altLang="ru-RU" dirty="0">
                <a:cs typeface="Times New Roman" panose="02020603050405020304" pitchFamily="18" charset="0"/>
              </a:rPr>
              <a:t>, </a:t>
            </a:r>
            <a:r>
              <a:rPr lang="ru-RU" altLang="ru-RU" dirty="0"/>
              <a:t>  </a:t>
            </a:r>
            <a:r>
              <a:rPr lang="ru-RU" altLang="ru-RU" dirty="0">
                <a:cs typeface="Times New Roman" panose="02020603050405020304" pitchFamily="18" charset="0"/>
              </a:rPr>
              <a:t>угол </a:t>
            </a:r>
            <a:r>
              <a:rPr lang="en-US" altLang="ru-RU" i="1" dirty="0"/>
              <a:t>AOD</a:t>
            </a:r>
            <a:r>
              <a:rPr lang="ru-RU" altLang="ru-RU" dirty="0"/>
              <a:t> равен углу </a:t>
            </a:r>
            <a:r>
              <a:rPr lang="en-US" altLang="ru-RU" i="1" dirty="0"/>
              <a:t>BOC</a:t>
            </a:r>
            <a:r>
              <a:rPr lang="ru-RU" altLang="ru-RU" dirty="0">
                <a:cs typeface="Times New Roman" panose="02020603050405020304" pitchFamily="18" charset="0"/>
              </a:rPr>
              <a:t>).</a:t>
            </a:r>
            <a:r>
              <a:rPr lang="en-US" altLang="ru-RU" dirty="0">
                <a:cs typeface="Times New Roman" panose="02020603050405020304" pitchFamily="18" charset="0"/>
              </a:rPr>
              <a:t> </a:t>
            </a:r>
            <a:r>
              <a:rPr lang="ru-RU" altLang="ru-RU" dirty="0"/>
              <a:t>Следовательно, </a:t>
            </a:r>
            <a:r>
              <a:rPr lang="en-US" altLang="ru-RU" i="1" dirty="0"/>
              <a:t>AD = BC</a:t>
            </a:r>
            <a:r>
              <a:rPr lang="en-US" altLang="ru-RU" dirty="0"/>
              <a:t>.</a:t>
            </a:r>
            <a:endParaRPr lang="ru-RU" altLang="ru-RU" dirty="0"/>
          </a:p>
        </p:txBody>
      </p:sp>
      <p:sp>
        <p:nvSpPr>
          <p:cNvPr id="49156" name="Text Box 4"/>
          <p:cNvSpPr txBox="1">
            <a:spLocks noChangeArrowheads="1"/>
          </p:cNvSpPr>
          <p:nvPr/>
        </p:nvSpPr>
        <p:spPr bwMode="auto">
          <a:xfrm>
            <a:off x="0" y="260648"/>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12. На рисунке </a:t>
            </a:r>
            <a:r>
              <a:rPr lang="ru-RU" altLang="ru-RU" sz="2800" i="1" dirty="0">
                <a:cs typeface="Times New Roman" panose="02020603050405020304" pitchFamily="18" charset="0"/>
              </a:rPr>
              <a:t>АО = ОВ </a:t>
            </a:r>
            <a:r>
              <a:rPr lang="ru-RU" altLang="ru-RU" sz="2800" dirty="0">
                <a:cs typeface="Times New Roman" panose="02020603050405020304" pitchFamily="18" charset="0"/>
              </a:rPr>
              <a:t>и</a:t>
            </a:r>
            <a:r>
              <a:rPr lang="ru-RU" altLang="ru-RU" sz="2800" i="1" dirty="0">
                <a:cs typeface="Times New Roman" panose="02020603050405020304" pitchFamily="18" charset="0"/>
              </a:rPr>
              <a:t> </a:t>
            </a:r>
            <a:r>
              <a:rPr lang="en-US" altLang="ru-RU" sz="2800" i="1" dirty="0">
                <a:cs typeface="Times New Roman" panose="02020603050405020304" pitchFamily="18" charset="0"/>
              </a:rPr>
              <a:t>DO</a:t>
            </a:r>
            <a:r>
              <a:rPr lang="ru-RU" altLang="ru-RU" sz="2800" i="1" dirty="0">
                <a:cs typeface="Times New Roman" panose="02020603050405020304" pitchFamily="18" charset="0"/>
              </a:rPr>
              <a:t> = </a:t>
            </a:r>
            <a:r>
              <a:rPr lang="en-US" altLang="ru-RU" sz="2800" i="1" dirty="0">
                <a:cs typeface="Times New Roman" panose="02020603050405020304" pitchFamily="18" charset="0"/>
              </a:rPr>
              <a:t>OC</a:t>
            </a:r>
            <a:r>
              <a:rPr lang="ru-RU" altLang="ru-RU" sz="2800" dirty="0">
                <a:cs typeface="Times New Roman" panose="02020603050405020304" pitchFamily="18" charset="0"/>
              </a:rPr>
              <a:t>. Докажите равенство отрезков </a:t>
            </a:r>
            <a:r>
              <a:rPr lang="en-US" altLang="ru-RU" sz="2800" i="1" dirty="0">
                <a:cs typeface="Times New Roman" panose="02020603050405020304" pitchFamily="18" charset="0"/>
              </a:rPr>
              <a:t>AD</a:t>
            </a:r>
            <a:r>
              <a:rPr lang="ru-RU" altLang="ru-RU" sz="2800" dirty="0">
                <a:cs typeface="Times New Roman" panose="02020603050405020304" pitchFamily="18" charset="0"/>
              </a:rPr>
              <a:t> и </a:t>
            </a:r>
            <a:r>
              <a:rPr lang="ru-RU" altLang="ru-RU" sz="2800" i="1" dirty="0">
                <a:cs typeface="Times New Roman" panose="02020603050405020304" pitchFamily="18" charset="0"/>
              </a:rPr>
              <a:t>ВС</a:t>
            </a:r>
            <a:r>
              <a:rPr lang="ru-RU" altLang="ru-RU" sz="2800" dirty="0">
                <a:cs typeface="Times New Roman" panose="02020603050405020304" pitchFamily="18" charset="0"/>
              </a:rPr>
              <a:t>.</a:t>
            </a:r>
            <a:endParaRPr lang="en-US" altLang="ru-RU" sz="2800" dirty="0">
              <a:cs typeface="Times New Roman" panose="02020603050405020304" pitchFamily="18" charset="0"/>
            </a:endParaRPr>
          </a:p>
        </p:txBody>
      </p:sp>
      <p:pic>
        <p:nvPicPr>
          <p:cNvPr id="49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057400"/>
            <a:ext cx="333375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4811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wipe(up)">
                                      <p:cBhvr>
                                        <p:cTn id="7"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685800" y="304800"/>
            <a:ext cx="7772400" cy="457200"/>
          </a:xfrm>
        </p:spPr>
        <p:txBody>
          <a:bodyPr/>
          <a:lstStyle/>
          <a:p>
            <a:r>
              <a:rPr lang="en-US" altLang="ru-RU" sz="2800" dirty="0">
                <a:solidFill>
                  <a:srgbClr val="FF3300"/>
                </a:solidFill>
              </a:rPr>
              <a:t>1</a:t>
            </a:r>
            <a:r>
              <a:rPr lang="ru-RU" altLang="ru-RU" sz="2800" dirty="0">
                <a:solidFill>
                  <a:srgbClr val="FF3300"/>
                </a:solidFill>
              </a:rPr>
              <a:t>4. Второй признак равенства треугольников</a:t>
            </a:r>
          </a:p>
        </p:txBody>
      </p:sp>
      <p:sp>
        <p:nvSpPr>
          <p:cNvPr id="34819" name="Text Box 1027"/>
          <p:cNvSpPr txBox="1">
            <a:spLocks noChangeArrowheads="1"/>
          </p:cNvSpPr>
          <p:nvPr/>
        </p:nvSpPr>
        <p:spPr bwMode="auto">
          <a:xfrm>
            <a:off x="0" y="1295400"/>
            <a:ext cx="914400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3200" dirty="0">
                <a:cs typeface="Times New Roman" panose="02020603050405020304" pitchFamily="18" charset="0"/>
              </a:rPr>
              <a:t>	</a:t>
            </a:r>
            <a:r>
              <a:rPr lang="ru-RU" altLang="ru-RU" sz="2800" dirty="0">
                <a:solidFill>
                  <a:srgbClr val="FF0000"/>
                </a:solidFill>
                <a:cs typeface="Times New Roman" panose="02020603050405020304" pitchFamily="18" charset="0"/>
              </a:rPr>
              <a:t>Теорема. </a:t>
            </a:r>
            <a:r>
              <a:rPr lang="ru-RU" altLang="ru-RU" sz="2800" dirty="0">
                <a:cs typeface="Times New Roman" panose="02020603050405020304" pitchFamily="18" charset="0"/>
              </a:rPr>
              <a:t>Если сторона и два прилежащих к ней угла одного треугольника соответственно равны стороне и двум прилежащим к ней углам другого треугольника, то такие треугольники равны.</a:t>
            </a:r>
            <a:r>
              <a:rPr lang="ru-RU" altLang="ru-RU" sz="2800" dirty="0"/>
              <a:t> </a:t>
            </a:r>
          </a:p>
        </p:txBody>
      </p:sp>
      <p:pic>
        <p:nvPicPr>
          <p:cNvPr id="34821"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581400"/>
            <a:ext cx="6646863"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652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0" y="6858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1. На рисунке </a:t>
            </a:r>
            <a:r>
              <a:rPr lang="en-US" altLang="ru-RU" i="1" dirty="0">
                <a:cs typeface="Times New Roman" panose="02020603050405020304" pitchFamily="18" charset="0"/>
              </a:rPr>
              <a:t>BC</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r>
              <a:rPr lang="ru-RU" altLang="ru-RU" dirty="0"/>
              <a:t>угол </a:t>
            </a:r>
            <a:r>
              <a:rPr lang="en-US" altLang="ru-RU" i="1" dirty="0">
                <a:cs typeface="Times New Roman" panose="02020603050405020304" pitchFamily="18" charset="0"/>
              </a:rPr>
              <a:t>B</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D</a:t>
            </a:r>
            <a:r>
              <a:rPr lang="ru-RU" altLang="ru-RU" dirty="0">
                <a:cs typeface="Times New Roman" panose="02020603050405020304" pitchFamily="18" charset="0"/>
              </a:rPr>
              <a:t>. Докажите, что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CE</a:t>
            </a:r>
            <a:r>
              <a:rPr lang="ru-RU" altLang="ru-RU" dirty="0">
                <a:cs typeface="Times New Roman" panose="02020603050405020304" pitchFamily="18" charset="0"/>
              </a:rPr>
              <a:t>. </a:t>
            </a:r>
          </a:p>
        </p:txBody>
      </p:sp>
      <p:sp>
        <p:nvSpPr>
          <p:cNvPr id="93187" name="Text Box 3"/>
          <p:cNvSpPr txBox="1">
            <a:spLocks noChangeArrowheads="1"/>
          </p:cNvSpPr>
          <p:nvPr/>
        </p:nvSpPr>
        <p:spPr bwMode="auto">
          <a:xfrm>
            <a:off x="0" y="42672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Углы </a:t>
            </a:r>
            <a:r>
              <a:rPr lang="en-US" altLang="ru-RU" i="1" dirty="0">
                <a:cs typeface="Times New Roman" panose="02020603050405020304" pitchFamily="18" charset="0"/>
              </a:rPr>
              <a:t>ACB </a:t>
            </a:r>
            <a:r>
              <a:rPr lang="ru-RU" altLang="ru-RU" dirty="0">
                <a:cs typeface="Times New Roman" panose="02020603050405020304" pitchFamily="18" charset="0"/>
              </a:rPr>
              <a:t>и </a:t>
            </a:r>
            <a:r>
              <a:rPr lang="en-US" altLang="ru-RU" i="1" dirty="0">
                <a:cs typeface="Times New Roman" panose="02020603050405020304" pitchFamily="18" charset="0"/>
              </a:rPr>
              <a:t>ECD </a:t>
            </a:r>
            <a:r>
              <a:rPr lang="ru-RU" altLang="ru-RU" dirty="0">
                <a:cs typeface="Times New Roman" panose="02020603050405020304" pitchFamily="18" charset="0"/>
              </a:rPr>
              <a:t>равны как вертикальные. Треугольники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EDC </a:t>
            </a:r>
            <a:r>
              <a:rPr lang="ru-RU" altLang="ru-RU" dirty="0">
                <a:cs typeface="Times New Roman" panose="02020603050405020304" pitchFamily="18" charset="0"/>
              </a:rPr>
              <a:t>равны по второму признаку равенства треугольников (</a:t>
            </a:r>
            <a:r>
              <a:rPr lang="en-US" altLang="ru-RU" i="1" dirty="0">
                <a:cs typeface="Times New Roman" panose="02020603050405020304" pitchFamily="18" charset="0"/>
              </a:rPr>
              <a:t>BC</a:t>
            </a:r>
            <a:r>
              <a:rPr lang="ru-RU" altLang="ru-RU" i="1" dirty="0">
                <a:cs typeface="Times New Roman" panose="02020603050405020304" pitchFamily="18" charset="0"/>
              </a:rPr>
              <a:t> = </a:t>
            </a:r>
            <a:r>
              <a:rPr lang="en-US" altLang="ru-RU" i="1" dirty="0">
                <a:cs typeface="Times New Roman" panose="02020603050405020304" pitchFamily="18" charset="0"/>
              </a:rPr>
              <a:t>DC</a:t>
            </a:r>
            <a:r>
              <a:rPr lang="ru-RU" altLang="ru-RU" dirty="0">
                <a:cs typeface="Times New Roman" panose="02020603050405020304" pitchFamily="18" charset="0"/>
              </a:rPr>
              <a:t>, </a:t>
            </a:r>
            <a:r>
              <a:rPr lang="ru-RU" altLang="ru-RU" dirty="0"/>
              <a:t>угол </a:t>
            </a:r>
            <a:r>
              <a:rPr lang="en-US" altLang="ru-RU" i="1" dirty="0">
                <a:cs typeface="Times New Roman" panose="02020603050405020304" pitchFamily="18" charset="0"/>
              </a:rPr>
              <a:t>ABC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EDC</a:t>
            </a:r>
            <a:r>
              <a:rPr lang="ru-RU" altLang="ru-RU" dirty="0">
                <a:cs typeface="Times New Roman" panose="02020603050405020304" pitchFamily="18" charset="0"/>
              </a:rPr>
              <a:t>, </a:t>
            </a:r>
            <a:r>
              <a:rPr lang="ru-RU" altLang="ru-RU" dirty="0"/>
              <a:t>угол </a:t>
            </a:r>
            <a:r>
              <a:rPr lang="en-US" altLang="ru-RU" i="1" dirty="0">
                <a:cs typeface="Times New Roman" panose="02020603050405020304" pitchFamily="18" charset="0"/>
              </a:rPr>
              <a:t>ACB</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ECD</a:t>
            </a:r>
            <a:r>
              <a:rPr lang="ru-RU" altLang="ru-RU" dirty="0">
                <a:cs typeface="Times New Roman" panose="02020603050405020304" pitchFamily="18" charset="0"/>
              </a:rPr>
              <a:t>). Следовательно, равны соответствующие стороны </a:t>
            </a:r>
            <a:r>
              <a:rPr lang="en-US" altLang="ru-RU" i="1" dirty="0">
                <a:cs typeface="Times New Roman" panose="02020603050405020304" pitchFamily="18" charset="0"/>
              </a:rPr>
              <a:t>AC </a:t>
            </a:r>
            <a:r>
              <a:rPr lang="ru-RU" altLang="ru-RU" dirty="0">
                <a:cs typeface="Times New Roman" panose="02020603050405020304" pitchFamily="18" charset="0"/>
              </a:rPr>
              <a:t>и</a:t>
            </a:r>
            <a:r>
              <a:rPr lang="ru-RU" altLang="ru-RU" i="1" dirty="0">
                <a:cs typeface="Times New Roman" panose="02020603050405020304" pitchFamily="18" charset="0"/>
              </a:rPr>
              <a:t> </a:t>
            </a:r>
            <a:r>
              <a:rPr lang="en-US" altLang="ru-RU" i="1" dirty="0">
                <a:cs typeface="Times New Roman" panose="02020603050405020304" pitchFamily="18" charset="0"/>
              </a:rPr>
              <a:t>CE</a:t>
            </a:r>
            <a:r>
              <a:rPr lang="ru-RU" altLang="ru-RU" dirty="0">
                <a:cs typeface="Times New Roman" panose="02020603050405020304" pitchFamily="18" charset="0"/>
              </a:rPr>
              <a:t> этих треугольников. </a:t>
            </a:r>
          </a:p>
        </p:txBody>
      </p:sp>
      <p:pic>
        <p:nvPicPr>
          <p:cNvPr id="93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524000"/>
            <a:ext cx="25908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F711E17C-58BE-F191-69EA-9A609296CAA0}"/>
              </a:ext>
            </a:extLst>
          </p:cNvPr>
          <p:cNvSpPr txBox="1">
            <a:spLocks noChangeArrowheads="1"/>
          </p:cNvSpPr>
          <p:nvPr/>
        </p:nvSpPr>
        <p:spPr bwMode="auto">
          <a:xfrm>
            <a:off x="685800" y="1690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r>
              <a:rPr lang="ru-RU" altLang="ru-RU" sz="3600">
                <a:solidFill>
                  <a:srgbClr val="FF3300"/>
                </a:solidFill>
              </a:rPr>
              <a:t>Упражнения</a:t>
            </a:r>
            <a:endParaRPr lang="ru-RU" altLang="ru-RU" sz="3600" dirty="0">
              <a:solidFill>
                <a:srgbClr val="FF3300"/>
              </a:solidFill>
            </a:endParaRPr>
          </a:p>
        </p:txBody>
      </p:sp>
    </p:spTree>
    <p:extLst>
      <p:ext uri="{BB962C8B-B14F-4D97-AF65-F5344CB8AC3E}">
        <p14:creationId xmlns:p14="http://schemas.microsoft.com/office/powerpoint/2010/main" val="2161455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wipe(up)">
                                      <p:cBhvr>
                                        <p:cTn id="7"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0" y="260648"/>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2. На рисунке </a:t>
            </a:r>
            <a:r>
              <a:rPr lang="en-US" altLang="ru-RU" sz="2800" i="1" dirty="0">
                <a:cs typeface="Times New Roman" panose="02020603050405020304" pitchFamily="18" charset="0"/>
              </a:rPr>
              <a:t>ABCD</a:t>
            </a:r>
            <a:r>
              <a:rPr lang="en-US" altLang="ru-RU" sz="2800" dirty="0">
                <a:cs typeface="Times New Roman" panose="02020603050405020304" pitchFamily="18" charset="0"/>
              </a:rPr>
              <a:t> </a:t>
            </a:r>
            <a:r>
              <a:rPr lang="ru-RU" altLang="ru-RU" sz="2800" dirty="0"/>
              <a:t>угол </a:t>
            </a:r>
            <a:r>
              <a:rPr lang="ru-RU" altLang="ru-RU" sz="2800" dirty="0">
                <a:cs typeface="Times New Roman" panose="02020603050405020304" pitchFamily="18" charset="0"/>
              </a:rPr>
              <a:t>1</a:t>
            </a:r>
            <a:r>
              <a:rPr lang="ru-RU" altLang="ru-RU" sz="2800" i="1" dirty="0">
                <a:cs typeface="Times New Roman" panose="02020603050405020304" pitchFamily="18" charset="0"/>
              </a:rPr>
              <a:t> </a:t>
            </a:r>
            <a:r>
              <a:rPr lang="ru-RU" altLang="ru-RU" sz="2800" dirty="0"/>
              <a:t>равен углу</a:t>
            </a:r>
            <a:r>
              <a:rPr lang="ru-RU" altLang="ru-RU" sz="2800" i="1" dirty="0">
                <a:cs typeface="Times New Roman" panose="02020603050405020304" pitchFamily="18" charset="0"/>
              </a:rPr>
              <a:t> </a:t>
            </a:r>
            <a:r>
              <a:rPr lang="ru-RU" altLang="ru-RU" sz="2800" dirty="0">
                <a:cs typeface="Times New Roman" panose="02020603050405020304" pitchFamily="18" charset="0"/>
              </a:rPr>
              <a:t>2</a:t>
            </a:r>
            <a:r>
              <a:rPr lang="ru-RU" altLang="ru-RU" sz="2800" dirty="0"/>
              <a:t>,</a:t>
            </a:r>
            <a:r>
              <a:rPr lang="ru-RU" altLang="ru-RU" sz="2800" dirty="0">
                <a:cs typeface="Times New Roman" panose="02020603050405020304" pitchFamily="18" charset="0"/>
              </a:rPr>
              <a:t> </a:t>
            </a:r>
            <a:r>
              <a:rPr lang="ru-RU" altLang="ru-RU" sz="2800" dirty="0"/>
              <a:t>угол </a:t>
            </a:r>
            <a:r>
              <a:rPr lang="ru-RU" altLang="ru-RU" sz="2800" dirty="0">
                <a:cs typeface="Times New Roman" panose="02020603050405020304" pitchFamily="18" charset="0"/>
              </a:rPr>
              <a:t>3</a:t>
            </a:r>
            <a:r>
              <a:rPr lang="ru-RU" altLang="ru-RU" sz="2800" i="1" dirty="0">
                <a:cs typeface="Times New Roman" panose="02020603050405020304" pitchFamily="18" charset="0"/>
              </a:rPr>
              <a:t> </a:t>
            </a:r>
            <a:r>
              <a:rPr lang="ru-RU" altLang="ru-RU" sz="2800" dirty="0"/>
              <a:t>равен углу</a:t>
            </a:r>
            <a:r>
              <a:rPr lang="ru-RU" altLang="ru-RU" sz="2800" i="1" dirty="0">
                <a:cs typeface="Times New Roman" panose="02020603050405020304" pitchFamily="18" charset="0"/>
              </a:rPr>
              <a:t> </a:t>
            </a:r>
            <a:r>
              <a:rPr lang="ru-RU" altLang="ru-RU" sz="2800" dirty="0">
                <a:cs typeface="Times New Roman" panose="02020603050405020304" pitchFamily="18" charset="0"/>
              </a:rPr>
              <a:t>4. Докажите, что </a:t>
            </a:r>
            <a:r>
              <a:rPr lang="ru-RU" altLang="ru-RU" sz="2800" i="1" dirty="0">
                <a:cs typeface="Times New Roman" panose="02020603050405020304" pitchFamily="18" charset="0"/>
              </a:rPr>
              <a:t>А</a:t>
            </a:r>
            <a:r>
              <a:rPr lang="en-US" altLang="ru-RU" sz="2800" i="1" dirty="0">
                <a:cs typeface="Times New Roman" panose="02020603050405020304" pitchFamily="18" charset="0"/>
              </a:rPr>
              <a:t>B</a:t>
            </a:r>
            <a:r>
              <a:rPr lang="ru-RU" altLang="ru-RU" sz="2800" dirty="0">
                <a:cs typeface="Times New Roman" panose="02020603050405020304" pitchFamily="18" charset="0"/>
              </a:rPr>
              <a:t> = </a:t>
            </a:r>
            <a:r>
              <a:rPr lang="en-US" altLang="ru-RU" sz="2800" i="1" dirty="0"/>
              <a:t>A</a:t>
            </a:r>
            <a:r>
              <a:rPr lang="en-US" altLang="ru-RU" sz="2800" i="1" dirty="0">
                <a:cs typeface="Times New Roman" panose="02020603050405020304" pitchFamily="18" charset="0"/>
              </a:rPr>
              <a:t>D</a:t>
            </a:r>
            <a:r>
              <a:rPr lang="ru-RU" altLang="ru-RU" sz="2800" dirty="0">
                <a:cs typeface="Times New Roman" panose="02020603050405020304" pitchFamily="18" charset="0"/>
              </a:rPr>
              <a:t>. </a:t>
            </a:r>
          </a:p>
        </p:txBody>
      </p:sp>
      <p:sp>
        <p:nvSpPr>
          <p:cNvPr id="86019" name="Text Box 3"/>
          <p:cNvSpPr txBox="1">
            <a:spLocks noChangeArrowheads="1"/>
          </p:cNvSpPr>
          <p:nvPr/>
        </p:nvSpPr>
        <p:spPr bwMode="auto">
          <a:xfrm>
            <a:off x="-36512" y="3962400"/>
            <a:ext cx="91805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ADC </a:t>
            </a:r>
            <a:r>
              <a:rPr lang="ru-RU" altLang="ru-RU" dirty="0">
                <a:cs typeface="Times New Roman" panose="02020603050405020304" pitchFamily="18" charset="0"/>
              </a:rPr>
              <a:t>равны по второму признаку равенства треугольников (</a:t>
            </a:r>
            <a:r>
              <a:rPr lang="en-US" altLang="ru-RU" i="1" dirty="0">
                <a:cs typeface="Times New Roman" panose="02020603050405020304" pitchFamily="18" charset="0"/>
              </a:rPr>
              <a:t>AC </a:t>
            </a:r>
            <a:r>
              <a:rPr lang="ru-RU" altLang="ru-RU" dirty="0">
                <a:cs typeface="Times New Roman" panose="02020603050405020304" pitchFamily="18" charset="0"/>
              </a:rPr>
              <a:t>– общая сторона, </a:t>
            </a:r>
            <a:r>
              <a:rPr lang="ru-RU" altLang="ru-RU" dirty="0"/>
              <a:t>угол </a:t>
            </a:r>
            <a:r>
              <a:rPr lang="ru-RU" altLang="ru-RU" dirty="0">
                <a:cs typeface="Times New Roman" panose="02020603050405020304" pitchFamily="18" charset="0"/>
              </a:rPr>
              <a:t>1</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ru-RU" altLang="ru-RU" dirty="0">
                <a:cs typeface="Times New Roman" panose="02020603050405020304" pitchFamily="18" charset="0"/>
              </a:rPr>
              <a:t>2</a:t>
            </a:r>
            <a:r>
              <a:rPr lang="ru-RU" altLang="ru-RU" dirty="0"/>
              <a:t>,</a:t>
            </a:r>
            <a:r>
              <a:rPr lang="ru-RU" altLang="ru-RU" dirty="0">
                <a:cs typeface="Times New Roman" panose="02020603050405020304" pitchFamily="18" charset="0"/>
              </a:rPr>
              <a:t> </a:t>
            </a:r>
            <a:r>
              <a:rPr lang="ru-RU" altLang="ru-RU" dirty="0"/>
              <a:t>угол </a:t>
            </a:r>
            <a:r>
              <a:rPr lang="ru-RU" altLang="ru-RU" dirty="0">
                <a:cs typeface="Times New Roman" panose="02020603050405020304" pitchFamily="18" charset="0"/>
              </a:rPr>
              <a:t>3</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ru-RU" altLang="ru-RU" dirty="0">
                <a:cs typeface="Times New Roman" panose="02020603050405020304" pitchFamily="18" charset="0"/>
              </a:rPr>
              <a:t>4)</a:t>
            </a:r>
            <a:r>
              <a:rPr lang="ru-RU" altLang="ru-RU" i="1" dirty="0">
                <a:cs typeface="Times New Roman" panose="02020603050405020304" pitchFamily="18" charset="0"/>
              </a:rPr>
              <a:t>.</a:t>
            </a:r>
            <a:r>
              <a:rPr lang="ru-RU" altLang="ru-RU" dirty="0">
                <a:cs typeface="Times New Roman" panose="02020603050405020304" pitchFamily="18" charset="0"/>
              </a:rPr>
              <a:t> Следовательно, равны их соответствующие стороны </a:t>
            </a:r>
            <a:r>
              <a:rPr lang="en-US" altLang="ru-RU" i="1" dirty="0">
                <a:cs typeface="Times New Roman" panose="02020603050405020304" pitchFamily="18" charset="0"/>
              </a:rPr>
              <a:t>AB </a:t>
            </a:r>
            <a:r>
              <a:rPr lang="ru-RU" altLang="ru-RU" dirty="0">
                <a:cs typeface="Times New Roman" panose="02020603050405020304" pitchFamily="18" charset="0"/>
              </a:rPr>
              <a:t>и </a:t>
            </a:r>
            <a:r>
              <a:rPr lang="en-US" altLang="ru-RU" i="1" dirty="0">
                <a:cs typeface="Times New Roman" panose="02020603050405020304" pitchFamily="18" charset="0"/>
              </a:rPr>
              <a:t>AD</a:t>
            </a:r>
            <a:r>
              <a:rPr lang="ru-RU" altLang="ru-RU" dirty="0">
                <a:cs typeface="Times New Roman" panose="02020603050405020304" pitchFamily="18" charset="0"/>
              </a:rPr>
              <a:t>. </a:t>
            </a:r>
          </a:p>
        </p:txBody>
      </p:sp>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00200"/>
            <a:ext cx="36576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603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wipe(up)">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txBox="1">
            <a:spLocks/>
          </p:cNvSpPr>
          <p:nvPr/>
        </p:nvSpPr>
        <p:spPr bwMode="auto">
          <a:xfrm>
            <a:off x="8642176" y="6581056"/>
            <a:ext cx="501824" cy="2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E1DA6B-3281-4421-9C24-6F83840074F0}" type="slidenum">
              <a:rPr kumimoji="0" lang="ru-RU"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ru-RU"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5" name="Рисунок 4">
            <a:extLst>
              <a:ext uri="{FF2B5EF4-FFF2-40B4-BE49-F238E27FC236}">
                <a16:creationId xmlns:a16="http://schemas.microsoft.com/office/drawing/2014/main" id="{BED8BB90-47EE-DD01-BDCA-CCE7891A36F6}"/>
              </a:ext>
            </a:extLst>
          </p:cNvPr>
          <p:cNvPicPr>
            <a:picLocks noChangeAspect="1"/>
          </p:cNvPicPr>
          <p:nvPr/>
        </p:nvPicPr>
        <p:blipFill>
          <a:blip r:embed="rId3"/>
          <a:stretch>
            <a:fillRect/>
          </a:stretch>
        </p:blipFill>
        <p:spPr>
          <a:xfrm>
            <a:off x="198344" y="3451595"/>
            <a:ext cx="2160240" cy="2819794"/>
          </a:xfrm>
          <a:prstGeom prst="rect">
            <a:avLst/>
          </a:prstGeom>
        </p:spPr>
      </p:pic>
      <p:pic>
        <p:nvPicPr>
          <p:cNvPr id="7" name="Рисунок 6">
            <a:extLst>
              <a:ext uri="{FF2B5EF4-FFF2-40B4-BE49-F238E27FC236}">
                <a16:creationId xmlns:a16="http://schemas.microsoft.com/office/drawing/2014/main" id="{F14FBB10-E948-DC61-279D-C82909E8D61E}"/>
              </a:ext>
            </a:extLst>
          </p:cNvPr>
          <p:cNvPicPr>
            <a:picLocks noChangeAspect="1"/>
          </p:cNvPicPr>
          <p:nvPr/>
        </p:nvPicPr>
        <p:blipFill>
          <a:blip r:embed="rId4"/>
          <a:stretch>
            <a:fillRect/>
          </a:stretch>
        </p:blipFill>
        <p:spPr>
          <a:xfrm>
            <a:off x="2502601" y="3451595"/>
            <a:ext cx="2088231" cy="2734057"/>
          </a:xfrm>
          <a:prstGeom prst="rect">
            <a:avLst/>
          </a:prstGeom>
        </p:spPr>
      </p:pic>
      <p:pic>
        <p:nvPicPr>
          <p:cNvPr id="10" name="Рисунок 9">
            <a:extLst>
              <a:ext uri="{FF2B5EF4-FFF2-40B4-BE49-F238E27FC236}">
                <a16:creationId xmlns:a16="http://schemas.microsoft.com/office/drawing/2014/main" id="{B756AA0A-53F2-3640-D4E6-B676DE1C1D2A}"/>
              </a:ext>
            </a:extLst>
          </p:cNvPr>
          <p:cNvPicPr>
            <a:picLocks noChangeAspect="1"/>
          </p:cNvPicPr>
          <p:nvPr/>
        </p:nvPicPr>
        <p:blipFill>
          <a:blip r:embed="rId5"/>
          <a:stretch>
            <a:fillRect/>
          </a:stretch>
        </p:blipFill>
        <p:spPr>
          <a:xfrm>
            <a:off x="5004048" y="3435075"/>
            <a:ext cx="1971284" cy="2763794"/>
          </a:xfrm>
          <a:prstGeom prst="rect">
            <a:avLst/>
          </a:prstGeom>
        </p:spPr>
      </p:pic>
      <p:pic>
        <p:nvPicPr>
          <p:cNvPr id="16" name="Рисунок 15">
            <a:extLst>
              <a:ext uri="{FF2B5EF4-FFF2-40B4-BE49-F238E27FC236}">
                <a16:creationId xmlns:a16="http://schemas.microsoft.com/office/drawing/2014/main" id="{F1EBC1A8-D8C6-B26C-B3F5-698981DDC9A8}"/>
              </a:ext>
            </a:extLst>
          </p:cNvPr>
          <p:cNvPicPr>
            <a:picLocks noChangeAspect="1"/>
          </p:cNvPicPr>
          <p:nvPr/>
        </p:nvPicPr>
        <p:blipFill>
          <a:blip r:embed="rId6"/>
          <a:stretch>
            <a:fillRect/>
          </a:stretch>
        </p:blipFill>
        <p:spPr>
          <a:xfrm>
            <a:off x="7073302" y="3451595"/>
            <a:ext cx="1979013" cy="2763794"/>
          </a:xfrm>
          <a:prstGeom prst="rect">
            <a:avLst/>
          </a:prstGeom>
        </p:spPr>
      </p:pic>
      <p:pic>
        <p:nvPicPr>
          <p:cNvPr id="19" name="Рисунок 18">
            <a:extLst>
              <a:ext uri="{FF2B5EF4-FFF2-40B4-BE49-F238E27FC236}">
                <a16:creationId xmlns:a16="http://schemas.microsoft.com/office/drawing/2014/main" id="{B80959EE-EB0C-21E7-AA00-715FF54340DF}"/>
              </a:ext>
            </a:extLst>
          </p:cNvPr>
          <p:cNvPicPr>
            <a:picLocks noChangeAspect="1"/>
          </p:cNvPicPr>
          <p:nvPr/>
        </p:nvPicPr>
        <p:blipFill>
          <a:blip r:embed="rId7"/>
          <a:stretch>
            <a:fillRect/>
          </a:stretch>
        </p:blipFill>
        <p:spPr>
          <a:xfrm>
            <a:off x="1475656" y="1330269"/>
            <a:ext cx="2600065" cy="1887511"/>
          </a:xfrm>
          <a:prstGeom prst="rect">
            <a:avLst/>
          </a:prstGeom>
        </p:spPr>
      </p:pic>
      <p:pic>
        <p:nvPicPr>
          <p:cNvPr id="21" name="Рисунок 20">
            <a:extLst>
              <a:ext uri="{FF2B5EF4-FFF2-40B4-BE49-F238E27FC236}">
                <a16:creationId xmlns:a16="http://schemas.microsoft.com/office/drawing/2014/main" id="{2068D454-0B51-7B0A-636E-E56F48D77CC1}"/>
              </a:ext>
            </a:extLst>
          </p:cNvPr>
          <p:cNvPicPr>
            <a:picLocks noChangeAspect="1"/>
          </p:cNvPicPr>
          <p:nvPr/>
        </p:nvPicPr>
        <p:blipFill>
          <a:blip r:embed="rId8"/>
          <a:stretch>
            <a:fillRect/>
          </a:stretch>
        </p:blipFill>
        <p:spPr>
          <a:xfrm>
            <a:off x="5668337" y="1242735"/>
            <a:ext cx="2809930" cy="1975045"/>
          </a:xfrm>
          <a:prstGeom prst="rect">
            <a:avLst/>
          </a:prstGeom>
        </p:spPr>
      </p:pic>
      <p:sp>
        <p:nvSpPr>
          <p:cNvPr id="23" name="Text Box 23">
            <a:extLst>
              <a:ext uri="{FF2B5EF4-FFF2-40B4-BE49-F238E27FC236}">
                <a16:creationId xmlns:a16="http://schemas.microsoft.com/office/drawing/2014/main" id="{835F8B50-5A47-0532-FBDA-DB6ABEFDBFEA}"/>
              </a:ext>
            </a:extLst>
          </p:cNvPr>
          <p:cNvSpPr txBox="1">
            <a:spLocks noChangeArrowheads="1"/>
          </p:cNvSpPr>
          <p:nvPr/>
        </p:nvSpPr>
        <p:spPr bwMode="auto">
          <a:xfrm>
            <a:off x="-35290" y="64958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Учебник Узбекистана 2013 г.        Наш учебник 2003 г.</a:t>
            </a:r>
          </a:p>
        </p:txBody>
      </p:sp>
    </p:spTree>
    <p:extLst>
      <p:ext uri="{BB962C8B-B14F-4D97-AF65-F5344CB8AC3E}">
        <p14:creationId xmlns:p14="http://schemas.microsoft.com/office/powerpoint/2010/main" val="1181441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4"/>
          <p:cNvSpPr txBox="1">
            <a:spLocks noChangeArrowheads="1"/>
          </p:cNvSpPr>
          <p:nvPr/>
        </p:nvSpPr>
        <p:spPr bwMode="auto">
          <a:xfrm>
            <a:off x="0" y="503238"/>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3. На рисунке</a:t>
            </a:r>
            <a:r>
              <a:rPr lang="ru-RU" altLang="ru-RU" sz="2800" dirty="0"/>
              <a:t> угол </a:t>
            </a:r>
            <a:r>
              <a:rPr lang="en-US" altLang="ru-RU" sz="2800" i="1" dirty="0">
                <a:cs typeface="Times New Roman" panose="02020603050405020304" pitchFamily="18" charset="0"/>
              </a:rPr>
              <a:t>DBC</a:t>
            </a:r>
            <a:r>
              <a:rPr lang="ru-RU" altLang="ru-RU" sz="2800" i="1" dirty="0">
                <a:cs typeface="Times New Roman" panose="02020603050405020304" pitchFamily="18" charset="0"/>
              </a:rPr>
              <a:t> </a:t>
            </a:r>
            <a:r>
              <a:rPr lang="ru-RU" altLang="ru-RU" sz="2800" dirty="0"/>
              <a:t>равен углу </a:t>
            </a:r>
            <a:r>
              <a:rPr lang="en-US" altLang="ru-RU" sz="2800" i="1" dirty="0">
                <a:cs typeface="Times New Roman" panose="02020603050405020304" pitchFamily="18" charset="0"/>
              </a:rPr>
              <a:t>DAC</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BO</a:t>
            </a:r>
            <a:r>
              <a:rPr lang="ru-RU" altLang="ru-RU" sz="2800" i="1" dirty="0">
                <a:cs typeface="Times New Roman" panose="02020603050405020304" pitchFamily="18" charset="0"/>
              </a:rPr>
              <a:t> = </a:t>
            </a:r>
            <a:r>
              <a:rPr lang="en-US" altLang="ru-RU" sz="2800" i="1" dirty="0">
                <a:cs typeface="Times New Roman" panose="02020603050405020304" pitchFamily="18" charset="0"/>
              </a:rPr>
              <a:t>AO</a:t>
            </a:r>
            <a:r>
              <a:rPr lang="ru-RU" altLang="ru-RU" sz="2800" dirty="0">
                <a:cs typeface="Times New Roman" panose="02020603050405020304" pitchFamily="18" charset="0"/>
              </a:rPr>
              <a:t>. Докажите, что </a:t>
            </a:r>
            <a:r>
              <a:rPr lang="ru-RU" altLang="ru-RU" sz="2800" dirty="0"/>
              <a:t>угол </a:t>
            </a:r>
            <a:r>
              <a:rPr lang="en-US" altLang="ru-RU" sz="2800" i="1" dirty="0">
                <a:cs typeface="Times New Roman" panose="02020603050405020304" pitchFamily="18" charset="0"/>
              </a:rPr>
              <a:t>C</a:t>
            </a:r>
            <a:r>
              <a:rPr lang="ru-RU" altLang="ru-RU" sz="2800" dirty="0">
                <a:cs typeface="Times New Roman" panose="02020603050405020304" pitchFamily="18" charset="0"/>
              </a:rPr>
              <a:t> </a:t>
            </a:r>
            <a:r>
              <a:rPr lang="ru-RU" altLang="ru-RU" sz="2800" dirty="0"/>
              <a:t>равен углу </a:t>
            </a:r>
            <a:r>
              <a:rPr lang="en-US" altLang="ru-RU" sz="2800" i="1" dirty="0">
                <a:cs typeface="Times New Roman" panose="02020603050405020304" pitchFamily="18" charset="0"/>
              </a:rPr>
              <a:t>D</a:t>
            </a:r>
            <a:r>
              <a:rPr lang="ru-RU" altLang="ru-RU" sz="2800" dirty="0">
                <a:cs typeface="Times New Roman" panose="02020603050405020304" pitchFamily="18" charset="0"/>
              </a:rPr>
              <a:t> и </a:t>
            </a:r>
            <a:r>
              <a:rPr lang="en-US" altLang="ru-RU" sz="2800" i="1" dirty="0">
                <a:cs typeface="Times New Roman" panose="02020603050405020304" pitchFamily="18" charset="0"/>
              </a:rPr>
              <a:t>AC</a:t>
            </a:r>
            <a:r>
              <a:rPr lang="ru-RU" altLang="ru-RU" sz="2800" i="1" dirty="0">
                <a:cs typeface="Times New Roman" panose="02020603050405020304" pitchFamily="18" charset="0"/>
              </a:rPr>
              <a:t> = </a:t>
            </a:r>
            <a:r>
              <a:rPr lang="en-US" altLang="ru-RU" sz="2800" i="1" dirty="0">
                <a:cs typeface="Times New Roman" panose="02020603050405020304" pitchFamily="18" charset="0"/>
              </a:rPr>
              <a:t>BD</a:t>
            </a:r>
            <a:r>
              <a:rPr lang="ru-RU" altLang="ru-RU" sz="2800" dirty="0">
                <a:cs typeface="Times New Roman" panose="02020603050405020304" pitchFamily="18" charset="0"/>
              </a:rPr>
              <a:t>.</a:t>
            </a:r>
          </a:p>
        </p:txBody>
      </p:sp>
      <p:pic>
        <p:nvPicPr>
          <p:cNvPr id="942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28800"/>
            <a:ext cx="3344863"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9" name="Text Box 11"/>
          <p:cNvSpPr txBox="1">
            <a:spLocks noChangeArrowheads="1"/>
          </p:cNvSpPr>
          <p:nvPr/>
        </p:nvSpPr>
        <p:spPr bwMode="auto">
          <a:xfrm>
            <a:off x="0" y="48006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AOC</a:t>
            </a:r>
            <a:r>
              <a:rPr lang="ru-RU" altLang="ru-RU" dirty="0">
                <a:cs typeface="Times New Roman" panose="02020603050405020304" pitchFamily="18" charset="0"/>
              </a:rPr>
              <a:t> и </a:t>
            </a:r>
            <a:r>
              <a:rPr lang="en-US" altLang="ru-RU" i="1" dirty="0">
                <a:cs typeface="Times New Roman" panose="02020603050405020304" pitchFamily="18" charset="0"/>
              </a:rPr>
              <a:t>BOD</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AO</a:t>
            </a:r>
            <a:r>
              <a:rPr lang="ru-RU" altLang="ru-RU" i="1" dirty="0">
                <a:cs typeface="Times New Roman" panose="02020603050405020304" pitchFamily="18" charset="0"/>
              </a:rPr>
              <a:t> = </a:t>
            </a:r>
            <a:r>
              <a:rPr lang="en-US" altLang="ru-RU" i="1" dirty="0">
                <a:cs typeface="Times New Roman" panose="02020603050405020304" pitchFamily="18" charset="0"/>
              </a:rPr>
              <a:t>BO</a:t>
            </a:r>
            <a:r>
              <a:rPr lang="ru-RU" altLang="ru-RU" dirty="0">
                <a:cs typeface="Times New Roman" panose="02020603050405020304" pitchFamily="18" charset="0"/>
              </a:rPr>
              <a:t>,</a:t>
            </a:r>
            <a:r>
              <a:rPr lang="ru-RU" altLang="ru-RU" dirty="0"/>
              <a:t> </a:t>
            </a:r>
            <a:r>
              <a:rPr lang="ru-RU" altLang="ru-RU" sz="2800" dirty="0"/>
              <a:t>угол</a:t>
            </a:r>
            <a:r>
              <a:rPr lang="ru-RU" altLang="ru-RU" dirty="0"/>
              <a:t> </a:t>
            </a:r>
            <a:r>
              <a:rPr lang="en-US" altLang="ru-RU" i="1" dirty="0">
                <a:cs typeface="Times New Roman" panose="02020603050405020304" pitchFamily="18" charset="0"/>
              </a:rPr>
              <a:t>OAC</a:t>
            </a:r>
            <a:r>
              <a:rPr lang="ru-RU" altLang="ru-RU" i="1" dirty="0">
                <a:cs typeface="Times New Roman" panose="02020603050405020304" pitchFamily="18" charset="0"/>
              </a:rPr>
              <a:t> </a:t>
            </a:r>
            <a:r>
              <a:rPr lang="ru-RU" altLang="ru-RU" dirty="0"/>
              <a:t>равен углу</a:t>
            </a:r>
            <a:r>
              <a:rPr lang="ru-RU" altLang="ru-RU" i="1" dirty="0"/>
              <a:t> </a:t>
            </a:r>
            <a:r>
              <a:rPr lang="en-US" altLang="ru-RU" i="1" dirty="0">
                <a:cs typeface="Times New Roman" panose="02020603050405020304" pitchFamily="18" charset="0"/>
              </a:rPr>
              <a:t>OBD</a:t>
            </a:r>
            <a:r>
              <a:rPr lang="ru-RU" altLang="ru-RU" dirty="0">
                <a:cs typeface="Times New Roman" panose="02020603050405020304" pitchFamily="18" charset="0"/>
              </a:rPr>
              <a:t>, </a:t>
            </a:r>
            <a:r>
              <a:rPr lang="ru-RU" altLang="ru-RU" sz="2800" dirty="0"/>
              <a:t>угол</a:t>
            </a:r>
            <a:r>
              <a:rPr lang="ru-RU" altLang="ru-RU" dirty="0"/>
              <a:t> </a:t>
            </a:r>
            <a:r>
              <a:rPr lang="en-US" altLang="ru-RU" i="1" dirty="0">
                <a:cs typeface="Times New Roman" panose="02020603050405020304" pitchFamily="18" charset="0"/>
              </a:rPr>
              <a:t>AOC</a:t>
            </a:r>
            <a:r>
              <a:rPr lang="ru-RU" altLang="ru-RU" i="1" dirty="0">
                <a:cs typeface="Times New Roman" panose="02020603050405020304" pitchFamily="18" charset="0"/>
              </a:rPr>
              <a:t> </a:t>
            </a:r>
            <a:r>
              <a:rPr lang="ru-RU" altLang="ru-RU" dirty="0"/>
              <a:t>равен углу</a:t>
            </a:r>
            <a:r>
              <a:rPr lang="ru-RU" altLang="ru-RU" i="1" dirty="0"/>
              <a:t> </a:t>
            </a:r>
            <a:r>
              <a:rPr lang="en-US" altLang="ru-RU" i="1" dirty="0">
                <a:cs typeface="Times New Roman" panose="02020603050405020304" pitchFamily="18" charset="0"/>
              </a:rPr>
              <a:t>BOD</a:t>
            </a:r>
            <a:r>
              <a:rPr lang="ru-RU" altLang="ru-RU" dirty="0">
                <a:cs typeface="Times New Roman" panose="02020603050405020304" pitchFamily="18" charset="0"/>
              </a:rPr>
              <a:t>). Следовательно, </a:t>
            </a:r>
            <a:r>
              <a:rPr lang="ru-RU" altLang="ru-RU" sz="2800" dirty="0"/>
              <a:t>угол</a:t>
            </a:r>
            <a:r>
              <a:rPr lang="ru-RU" altLang="ru-RU" dirty="0"/>
              <a:t> </a:t>
            </a:r>
            <a:r>
              <a:rPr lang="en-US" altLang="ru-RU" i="1" dirty="0">
                <a:cs typeface="Times New Roman" panose="02020603050405020304" pitchFamily="18" charset="0"/>
              </a:rPr>
              <a:t>C</a:t>
            </a:r>
            <a:r>
              <a:rPr lang="ru-RU" altLang="ru-RU" dirty="0">
                <a:cs typeface="Times New Roman" panose="02020603050405020304" pitchFamily="18" charset="0"/>
              </a:rPr>
              <a:t> </a:t>
            </a:r>
            <a:r>
              <a:rPr lang="ru-RU" altLang="ru-RU" dirty="0"/>
              <a:t>равен углу </a:t>
            </a:r>
            <a:r>
              <a:rPr lang="en-US" altLang="ru-RU" i="1" dirty="0">
                <a:cs typeface="Times New Roman" panose="02020603050405020304" pitchFamily="18" charset="0"/>
              </a:rPr>
              <a:t>D</a:t>
            </a:r>
            <a:r>
              <a:rPr lang="ru-RU" altLang="ru-RU" dirty="0">
                <a:cs typeface="Times New Roman" panose="02020603050405020304" pitchFamily="18" charset="0"/>
              </a:rPr>
              <a:t> и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BD</a:t>
            </a:r>
            <a:r>
              <a:rPr lang="ru-RU" altLang="ru-RU" dirty="0">
                <a:cs typeface="Times New Roman" panose="02020603050405020304" pitchFamily="18" charset="0"/>
              </a:rPr>
              <a:t>.</a:t>
            </a:r>
          </a:p>
        </p:txBody>
      </p:sp>
    </p:spTree>
    <p:extLst>
      <p:ext uri="{BB962C8B-B14F-4D97-AF65-F5344CB8AC3E}">
        <p14:creationId xmlns:p14="http://schemas.microsoft.com/office/powerpoint/2010/main" val="3767466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4219"/>
                                        </p:tgtEl>
                                        <p:attrNameLst>
                                          <p:attrName>style.visibility</p:attrName>
                                        </p:attrNameLst>
                                      </p:cBhvr>
                                      <p:to>
                                        <p:strVal val="visible"/>
                                      </p:to>
                                    </p:set>
                                    <p:animEffect transition="in" filter="wipe(up)">
                                      <p:cBhvr>
                                        <p:cTn id="7" dur="500"/>
                                        <p:tgtEl>
                                          <p:spTgt spid="9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9"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3" name="Text Box 11"/>
          <p:cNvSpPr txBox="1">
            <a:spLocks noChangeArrowheads="1"/>
          </p:cNvSpPr>
          <p:nvPr/>
        </p:nvSpPr>
        <p:spPr bwMode="auto">
          <a:xfrm>
            <a:off x="0" y="5334000"/>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a:t>
            </a:r>
            <a:r>
              <a:rPr lang="ru-RU" altLang="ru-RU" dirty="0">
                <a:cs typeface="Times New Roman" panose="02020603050405020304" pitchFamily="18" charset="0"/>
              </a:rPr>
              <a:t> и </a:t>
            </a:r>
            <a:r>
              <a:rPr lang="en-US" altLang="ru-RU" i="1" dirty="0">
                <a:cs typeface="Times New Roman" panose="02020603050405020304" pitchFamily="18" charset="0"/>
              </a:rPr>
              <a:t>DEF</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AC</a:t>
            </a:r>
            <a:r>
              <a:rPr lang="ru-RU" altLang="ru-RU" i="1" dirty="0">
                <a:cs typeface="Times New Roman" panose="02020603050405020304" pitchFamily="18" charset="0"/>
              </a:rPr>
              <a:t> = </a:t>
            </a:r>
            <a:r>
              <a:rPr lang="en-US" altLang="ru-RU" i="1" dirty="0">
                <a:cs typeface="Times New Roman" panose="02020603050405020304" pitchFamily="18" charset="0"/>
              </a:rPr>
              <a:t>DF</a:t>
            </a:r>
            <a:r>
              <a:rPr lang="ru-RU" altLang="ru-RU" dirty="0">
                <a:cs typeface="Times New Roman" panose="02020603050405020304" pitchFamily="18" charset="0"/>
              </a:rPr>
              <a:t>,</a:t>
            </a:r>
            <a:r>
              <a:rPr lang="ru-RU" altLang="ru-RU" dirty="0"/>
              <a:t> </a:t>
            </a:r>
            <a:r>
              <a:rPr lang="ru-RU" altLang="ru-RU" sz="2800" dirty="0"/>
              <a:t>угол</a:t>
            </a:r>
            <a:r>
              <a:rPr lang="ru-RU" altLang="ru-RU" dirty="0"/>
              <a:t> </a:t>
            </a:r>
            <a:r>
              <a:rPr lang="en-US" altLang="ru-RU" i="1" dirty="0">
                <a:cs typeface="Times New Roman" panose="02020603050405020304" pitchFamily="18" charset="0"/>
              </a:rPr>
              <a:t>BAC</a:t>
            </a:r>
            <a:r>
              <a:rPr lang="ru-RU" altLang="ru-RU" i="1" dirty="0">
                <a:cs typeface="Times New Roman" panose="02020603050405020304" pitchFamily="18" charset="0"/>
              </a:rPr>
              <a:t> </a:t>
            </a:r>
            <a:r>
              <a:rPr lang="ru-RU" altLang="ru-RU" dirty="0"/>
              <a:t>равен углу</a:t>
            </a:r>
            <a:r>
              <a:rPr lang="en-US" altLang="ru-RU" i="1" dirty="0"/>
              <a:t> </a:t>
            </a:r>
            <a:r>
              <a:rPr lang="en-US" altLang="ru-RU" i="1" dirty="0">
                <a:cs typeface="Times New Roman" panose="02020603050405020304" pitchFamily="18" charset="0"/>
              </a:rPr>
              <a:t>EDF</a:t>
            </a:r>
            <a:r>
              <a:rPr lang="ru-RU" altLang="ru-RU" dirty="0">
                <a:cs typeface="Times New Roman" panose="02020603050405020304" pitchFamily="18" charset="0"/>
              </a:rPr>
              <a:t>, </a:t>
            </a:r>
            <a:r>
              <a:rPr lang="ru-RU" altLang="ru-RU" sz="2800" dirty="0"/>
              <a:t>угол</a:t>
            </a:r>
            <a:r>
              <a:rPr lang="ru-RU" altLang="ru-RU" dirty="0"/>
              <a:t> </a:t>
            </a:r>
            <a:r>
              <a:rPr lang="en-US" altLang="ru-RU" i="1" dirty="0">
                <a:cs typeface="Times New Roman" panose="02020603050405020304" pitchFamily="18" charset="0"/>
              </a:rPr>
              <a:t>ACB</a:t>
            </a:r>
            <a:r>
              <a:rPr lang="ru-RU" altLang="ru-RU" i="1" dirty="0">
                <a:cs typeface="Times New Roman" panose="02020603050405020304" pitchFamily="18" charset="0"/>
              </a:rPr>
              <a:t> </a:t>
            </a:r>
            <a:r>
              <a:rPr lang="ru-RU" altLang="ru-RU" dirty="0"/>
              <a:t>равен углу</a:t>
            </a:r>
            <a:r>
              <a:rPr lang="ru-RU" altLang="ru-RU" i="1" dirty="0"/>
              <a:t> </a:t>
            </a:r>
            <a:r>
              <a:rPr lang="en-US" altLang="ru-RU" i="1" dirty="0">
                <a:cs typeface="Times New Roman" panose="02020603050405020304" pitchFamily="18" charset="0"/>
              </a:rPr>
              <a:t>DFE</a:t>
            </a:r>
            <a:r>
              <a:rPr lang="ru-RU" altLang="ru-RU" dirty="0">
                <a:cs typeface="Times New Roman" panose="02020603050405020304" pitchFamily="18" charset="0"/>
              </a:rPr>
              <a:t>). </a:t>
            </a:r>
          </a:p>
        </p:txBody>
      </p:sp>
      <p:pic>
        <p:nvPicPr>
          <p:cNvPr id="4917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209800"/>
            <a:ext cx="3494088"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 Box 4"/>
          <p:cNvSpPr txBox="1">
            <a:spLocks noChangeArrowheads="1"/>
          </p:cNvSpPr>
          <p:nvPr/>
        </p:nvSpPr>
        <p:spPr bwMode="auto">
          <a:xfrm>
            <a:off x="0" y="620688"/>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4. На рисунке </a:t>
            </a:r>
            <a:r>
              <a:rPr lang="ru-RU" altLang="ru-RU" sz="2800" dirty="0"/>
              <a:t>изображена</a:t>
            </a:r>
            <a:r>
              <a:rPr lang="ru-RU" altLang="ru-RU" sz="2800" dirty="0">
                <a:cs typeface="Times New Roman" panose="02020603050405020304" pitchFamily="18" charset="0"/>
              </a:rPr>
              <a:t> фигура, у которой </a:t>
            </a:r>
            <a:r>
              <a:rPr lang="en-US" altLang="ru-RU" sz="2800" i="1" dirty="0">
                <a:cs typeface="Times New Roman" panose="02020603050405020304" pitchFamily="18" charset="0"/>
              </a:rPr>
              <a:t>AD</a:t>
            </a:r>
            <a:r>
              <a:rPr lang="ru-RU" altLang="ru-RU" sz="2800" i="1" dirty="0">
                <a:cs typeface="Times New Roman" panose="02020603050405020304" pitchFamily="18" charset="0"/>
              </a:rPr>
              <a:t> = </a:t>
            </a:r>
            <a:r>
              <a:rPr lang="en-US" altLang="ru-RU" sz="2800" i="1" dirty="0">
                <a:cs typeface="Times New Roman" panose="02020603050405020304" pitchFamily="18" charset="0"/>
              </a:rPr>
              <a:t>CF</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ru-RU" altLang="ru-RU" sz="2800" dirty="0"/>
              <a:t>угол</a:t>
            </a:r>
            <a:r>
              <a:rPr lang="ru-RU" altLang="ru-RU" sz="2800" i="1" dirty="0"/>
              <a:t> </a:t>
            </a:r>
            <a:r>
              <a:rPr lang="ru-RU" altLang="ru-RU" sz="2800" i="1" dirty="0">
                <a:cs typeface="Times New Roman" panose="02020603050405020304" pitchFamily="18" charset="0"/>
              </a:rPr>
              <a:t>В</a:t>
            </a:r>
            <a:r>
              <a:rPr lang="en-US" altLang="ru-RU" sz="2800" i="1" dirty="0">
                <a:cs typeface="Times New Roman" panose="02020603050405020304" pitchFamily="18" charset="0"/>
              </a:rPr>
              <a:t>AC</a:t>
            </a:r>
            <a:r>
              <a:rPr lang="ru-RU" altLang="ru-RU" sz="2800" i="1" dirty="0">
                <a:cs typeface="Times New Roman" panose="02020603050405020304" pitchFamily="18" charset="0"/>
              </a:rPr>
              <a:t> </a:t>
            </a:r>
            <a:r>
              <a:rPr lang="ru-RU" altLang="ru-RU" sz="2800" dirty="0"/>
              <a:t>равен углу</a:t>
            </a:r>
            <a:r>
              <a:rPr lang="ru-RU" altLang="ru-RU" sz="2800" i="1" dirty="0"/>
              <a:t> </a:t>
            </a:r>
            <a:r>
              <a:rPr lang="en-US" altLang="ru-RU" sz="2800" i="1" dirty="0">
                <a:cs typeface="Times New Roman" panose="02020603050405020304" pitchFamily="18" charset="0"/>
              </a:rPr>
              <a:t>EDF</a:t>
            </a:r>
            <a:r>
              <a:rPr lang="ru-RU" altLang="ru-RU" sz="2800" dirty="0">
                <a:cs typeface="Times New Roman" panose="02020603050405020304" pitchFamily="18" charset="0"/>
              </a:rPr>
              <a:t>, </a:t>
            </a:r>
            <a:r>
              <a:rPr lang="ru-RU" altLang="ru-RU" sz="2800" dirty="0"/>
              <a:t>угол </a:t>
            </a:r>
            <a:r>
              <a:rPr lang="ru-RU" altLang="ru-RU" sz="2800" dirty="0">
                <a:cs typeface="Times New Roman" panose="02020603050405020304" pitchFamily="18" charset="0"/>
              </a:rPr>
              <a:t>1</a:t>
            </a:r>
            <a:r>
              <a:rPr lang="ru-RU" altLang="ru-RU" sz="2800" i="1" dirty="0">
                <a:cs typeface="Times New Roman" panose="02020603050405020304" pitchFamily="18" charset="0"/>
              </a:rPr>
              <a:t> </a:t>
            </a:r>
            <a:r>
              <a:rPr lang="ru-RU" altLang="ru-RU" sz="2800" dirty="0"/>
              <a:t>равен углу </a:t>
            </a:r>
            <a:r>
              <a:rPr lang="ru-RU" altLang="ru-RU" sz="2800" dirty="0">
                <a:cs typeface="Times New Roman" panose="02020603050405020304" pitchFamily="18" charset="0"/>
              </a:rPr>
              <a:t>2</a:t>
            </a:r>
            <a:r>
              <a:rPr lang="ru-RU" altLang="ru-RU" sz="2800" i="1" dirty="0">
                <a:cs typeface="Times New Roman" panose="02020603050405020304" pitchFamily="18" charset="0"/>
              </a:rPr>
              <a:t>.</a:t>
            </a:r>
            <a:r>
              <a:rPr lang="ru-RU" altLang="ru-RU" sz="2800" dirty="0">
                <a:cs typeface="Times New Roman" panose="02020603050405020304" pitchFamily="18" charset="0"/>
              </a:rPr>
              <a:t> Докажите, что треугольники </a:t>
            </a:r>
            <a:r>
              <a:rPr lang="ru-RU" altLang="ru-RU" sz="2800" i="1" dirty="0">
                <a:cs typeface="Times New Roman" panose="02020603050405020304" pitchFamily="18" charset="0"/>
              </a:rPr>
              <a:t>АВС</a:t>
            </a:r>
            <a:r>
              <a:rPr lang="ru-RU" altLang="ru-RU" sz="2800" dirty="0">
                <a:cs typeface="Times New Roman" panose="02020603050405020304" pitchFamily="18" charset="0"/>
              </a:rPr>
              <a:t> и </a:t>
            </a:r>
            <a:r>
              <a:rPr lang="en-US" altLang="ru-RU" sz="2800" i="1" dirty="0">
                <a:cs typeface="Times New Roman" panose="02020603050405020304" pitchFamily="18" charset="0"/>
              </a:rPr>
              <a:t>DEF</a:t>
            </a:r>
            <a:r>
              <a:rPr lang="ru-RU" altLang="ru-RU" sz="2800" dirty="0">
                <a:cs typeface="Times New Roman" panose="02020603050405020304" pitchFamily="18" charset="0"/>
              </a:rPr>
              <a:t> равны.</a:t>
            </a:r>
            <a:endParaRPr lang="en-US" altLang="ru-RU" sz="2800" dirty="0">
              <a:cs typeface="Times New Roman" panose="02020603050405020304" pitchFamily="18" charset="0"/>
            </a:endParaRPr>
          </a:p>
        </p:txBody>
      </p:sp>
    </p:spTree>
    <p:extLst>
      <p:ext uri="{BB962C8B-B14F-4D97-AF65-F5344CB8AC3E}">
        <p14:creationId xmlns:p14="http://schemas.microsoft.com/office/powerpoint/2010/main" val="35628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up)">
                                      <p:cBhvr>
                                        <p:cTn id="7" dur="500"/>
                                        <p:tgtEl>
                                          <p:spTgt spid="49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0" y="4800600"/>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AOC</a:t>
            </a:r>
            <a:r>
              <a:rPr lang="ru-RU" altLang="ru-RU" dirty="0">
                <a:cs typeface="Times New Roman" panose="02020603050405020304" pitchFamily="18" charset="0"/>
              </a:rPr>
              <a:t> и </a:t>
            </a:r>
            <a:r>
              <a:rPr lang="en-US" altLang="ru-RU" i="1" dirty="0">
                <a:cs typeface="Times New Roman" panose="02020603050405020304" pitchFamily="18" charset="0"/>
              </a:rPr>
              <a:t>DOB</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OC</a:t>
            </a:r>
            <a:r>
              <a:rPr lang="ru-RU" altLang="ru-RU" i="1" dirty="0">
                <a:cs typeface="Times New Roman" panose="02020603050405020304" pitchFamily="18" charset="0"/>
              </a:rPr>
              <a:t> = </a:t>
            </a:r>
            <a:r>
              <a:rPr lang="en-US" altLang="ru-RU" i="1" dirty="0">
                <a:cs typeface="Times New Roman" panose="02020603050405020304" pitchFamily="18" charset="0"/>
              </a:rPr>
              <a:t>OB</a:t>
            </a:r>
            <a:r>
              <a:rPr lang="ru-RU" altLang="ru-RU" dirty="0">
                <a:cs typeface="Times New Roman" panose="02020603050405020304" pitchFamily="18" charset="0"/>
              </a:rPr>
              <a:t>,</a:t>
            </a:r>
            <a:r>
              <a:rPr lang="ru-RU" altLang="ru-RU" dirty="0"/>
              <a:t> </a:t>
            </a:r>
            <a:r>
              <a:rPr lang="ru-RU" altLang="ru-RU" sz="2800" dirty="0"/>
              <a:t>угол</a:t>
            </a:r>
            <a:r>
              <a:rPr lang="ru-RU" altLang="ru-RU" dirty="0"/>
              <a:t> </a:t>
            </a:r>
            <a:r>
              <a:rPr lang="en-US" altLang="ru-RU" i="1" dirty="0">
                <a:cs typeface="Times New Roman" panose="02020603050405020304" pitchFamily="18" charset="0"/>
              </a:rPr>
              <a:t>ACO</a:t>
            </a:r>
            <a:r>
              <a:rPr lang="ru-RU" altLang="ru-RU" i="1" dirty="0">
                <a:cs typeface="Times New Roman" panose="02020603050405020304" pitchFamily="18" charset="0"/>
              </a:rPr>
              <a:t> </a:t>
            </a:r>
            <a:r>
              <a:rPr lang="ru-RU" altLang="ru-RU" dirty="0"/>
              <a:t>равен углу</a:t>
            </a:r>
            <a:r>
              <a:rPr lang="en-US" altLang="ru-RU" i="1" dirty="0"/>
              <a:t> </a:t>
            </a:r>
            <a:r>
              <a:rPr lang="en-US" altLang="ru-RU" i="1" dirty="0">
                <a:cs typeface="Times New Roman" panose="02020603050405020304" pitchFamily="18" charset="0"/>
              </a:rPr>
              <a:t>DOB</a:t>
            </a:r>
            <a:r>
              <a:rPr lang="ru-RU" altLang="ru-RU" dirty="0">
                <a:cs typeface="Times New Roman" panose="02020603050405020304" pitchFamily="18" charset="0"/>
              </a:rPr>
              <a:t>, </a:t>
            </a:r>
            <a:r>
              <a:rPr lang="ru-RU" altLang="ru-RU" sz="2800" dirty="0"/>
              <a:t>угол</a:t>
            </a:r>
            <a:r>
              <a:rPr lang="ru-RU" altLang="ru-RU" dirty="0"/>
              <a:t> </a:t>
            </a:r>
            <a:r>
              <a:rPr lang="en-US" altLang="ru-RU" i="1" dirty="0">
                <a:cs typeface="Times New Roman" panose="02020603050405020304" pitchFamily="18" charset="0"/>
              </a:rPr>
              <a:t>AOC</a:t>
            </a:r>
            <a:r>
              <a:rPr lang="ru-RU" altLang="ru-RU" i="1" dirty="0">
                <a:cs typeface="Times New Roman" panose="02020603050405020304" pitchFamily="18" charset="0"/>
              </a:rPr>
              <a:t> </a:t>
            </a:r>
            <a:r>
              <a:rPr lang="ru-RU" altLang="ru-RU" dirty="0"/>
              <a:t>равен углу</a:t>
            </a:r>
            <a:r>
              <a:rPr lang="ru-RU" altLang="ru-RU" i="1" dirty="0"/>
              <a:t> </a:t>
            </a:r>
            <a:r>
              <a:rPr lang="en-US" altLang="ru-RU" i="1" dirty="0">
                <a:cs typeface="Times New Roman" panose="02020603050405020304" pitchFamily="18" charset="0"/>
              </a:rPr>
              <a:t>DOB</a:t>
            </a:r>
            <a:r>
              <a:rPr lang="ru-RU" altLang="ru-RU" dirty="0">
                <a:cs typeface="Times New Roman" panose="02020603050405020304" pitchFamily="18" charset="0"/>
              </a:rPr>
              <a:t>). </a:t>
            </a:r>
          </a:p>
        </p:txBody>
      </p:sp>
      <p:sp>
        <p:nvSpPr>
          <p:cNvPr id="51210" name="Text Box 10"/>
          <p:cNvSpPr txBox="1">
            <a:spLocks noChangeArrowheads="1"/>
          </p:cNvSpPr>
          <p:nvPr/>
        </p:nvSpPr>
        <p:spPr bwMode="auto">
          <a:xfrm>
            <a:off x="0" y="7620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5. Отрезки </a:t>
            </a:r>
            <a:r>
              <a:rPr lang="ru-RU" altLang="ru-RU" sz="2800" i="1" dirty="0">
                <a:cs typeface="Times New Roman" panose="02020603050405020304" pitchFamily="18" charset="0"/>
              </a:rPr>
              <a:t>АВ</a:t>
            </a:r>
            <a:r>
              <a:rPr lang="ru-RU" altLang="ru-RU" sz="2800" dirty="0">
                <a:cs typeface="Times New Roman" panose="02020603050405020304" pitchFamily="18" charset="0"/>
              </a:rPr>
              <a:t> и </a:t>
            </a:r>
            <a:r>
              <a:rPr lang="en-US" altLang="ru-RU" sz="2800" i="1" dirty="0">
                <a:cs typeface="Times New Roman" panose="02020603050405020304" pitchFamily="18" charset="0"/>
              </a:rPr>
              <a:t>CD</a:t>
            </a:r>
            <a:r>
              <a:rPr lang="ru-RU" altLang="ru-RU" sz="2800" dirty="0">
                <a:cs typeface="Times New Roman" panose="02020603050405020304" pitchFamily="18" charset="0"/>
              </a:rPr>
              <a:t> пересекаются в точке </a:t>
            </a:r>
            <a:r>
              <a:rPr lang="ru-RU" altLang="ru-RU" sz="2800" i="1" dirty="0">
                <a:cs typeface="Times New Roman" panose="02020603050405020304" pitchFamily="18" charset="0"/>
              </a:rPr>
              <a:t>О</a:t>
            </a:r>
            <a:r>
              <a:rPr lang="ru-RU" altLang="ru-RU" sz="2800" dirty="0"/>
              <a:t>,</a:t>
            </a:r>
            <a:r>
              <a:rPr lang="en-US" altLang="ru-RU" sz="2800" dirty="0">
                <a:cs typeface="Times New Roman" panose="02020603050405020304" pitchFamily="18" charset="0"/>
              </a:rPr>
              <a:t>  </a:t>
            </a:r>
            <a:r>
              <a:rPr lang="ru-RU" altLang="ru-RU" sz="2800" i="1" dirty="0">
                <a:cs typeface="Times New Roman" panose="02020603050405020304" pitchFamily="18" charset="0"/>
              </a:rPr>
              <a:t>ОВ = ОС</a:t>
            </a:r>
            <a:r>
              <a:rPr lang="ru-RU" altLang="ru-RU" sz="2800" dirty="0">
                <a:cs typeface="Times New Roman" panose="02020603050405020304" pitchFamily="18" charset="0"/>
              </a:rPr>
              <a:t> и </a:t>
            </a:r>
            <a:r>
              <a:rPr lang="ru-RU" altLang="ru-RU" sz="2800" dirty="0"/>
              <a:t>угол</a:t>
            </a:r>
            <a:r>
              <a:rPr lang="en-US" altLang="ru-RU" sz="2800" dirty="0">
                <a:cs typeface="Times New Roman" panose="02020603050405020304" pitchFamily="18" charset="0"/>
              </a:rPr>
              <a:t> </a:t>
            </a:r>
            <a:r>
              <a:rPr lang="en-US" altLang="ru-RU" sz="2800" i="1" dirty="0">
                <a:cs typeface="Times New Roman" panose="02020603050405020304" pitchFamily="18" charset="0"/>
              </a:rPr>
              <a:t>B</a:t>
            </a:r>
            <a:r>
              <a:rPr lang="ru-RU" altLang="ru-RU" sz="2800" i="1" dirty="0">
                <a:cs typeface="Times New Roman" panose="02020603050405020304" pitchFamily="18" charset="0"/>
              </a:rPr>
              <a:t> </a:t>
            </a:r>
            <a:r>
              <a:rPr lang="ru-RU" altLang="ru-RU" sz="2800" dirty="0"/>
              <a:t>равен углу </a:t>
            </a:r>
            <a:r>
              <a:rPr lang="en-US" altLang="ru-RU" sz="2800" i="1" dirty="0">
                <a:cs typeface="Times New Roman" panose="02020603050405020304" pitchFamily="18" charset="0"/>
              </a:rPr>
              <a:t>C</a:t>
            </a:r>
            <a:r>
              <a:rPr lang="ru-RU" altLang="ru-RU" sz="2800" dirty="0">
                <a:cs typeface="Times New Roman" panose="02020603050405020304" pitchFamily="18" charset="0"/>
              </a:rPr>
              <a:t>. Докажите равенство треугольников </a:t>
            </a:r>
            <a:r>
              <a:rPr lang="ru-RU" altLang="ru-RU" sz="2800" i="1" dirty="0">
                <a:cs typeface="Times New Roman" panose="02020603050405020304" pitchFamily="18" charset="0"/>
              </a:rPr>
              <a:t>АОС</a:t>
            </a:r>
            <a:r>
              <a:rPr lang="ru-RU" altLang="ru-RU" sz="2800" dirty="0">
                <a:cs typeface="Times New Roman" panose="02020603050405020304" pitchFamily="18" charset="0"/>
              </a:rPr>
              <a:t> и </a:t>
            </a:r>
            <a:r>
              <a:rPr lang="en-US" altLang="ru-RU" sz="2800" i="1" dirty="0">
                <a:cs typeface="Times New Roman" panose="02020603050405020304" pitchFamily="18" charset="0"/>
              </a:rPr>
              <a:t>DOB</a:t>
            </a:r>
            <a:r>
              <a:rPr lang="ru-RU" altLang="ru-RU" sz="2800" dirty="0">
                <a:cs typeface="Times New Roman" panose="02020603050405020304" pitchFamily="18" charset="0"/>
              </a:rPr>
              <a:t>.</a:t>
            </a:r>
            <a:endParaRPr lang="en-US" altLang="ru-RU" sz="2800" dirty="0">
              <a:cs typeface="Times New Roman" panose="02020603050405020304" pitchFamily="18" charset="0"/>
            </a:endParaRPr>
          </a:p>
        </p:txBody>
      </p:sp>
      <p:pic>
        <p:nvPicPr>
          <p:cNvPr id="5121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3152775"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256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wipe(up)">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0" y="4800600"/>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AOB</a:t>
            </a:r>
            <a:r>
              <a:rPr lang="ru-RU" altLang="ru-RU" dirty="0">
                <a:cs typeface="Times New Roman" panose="02020603050405020304" pitchFamily="18" charset="0"/>
              </a:rPr>
              <a:t> и </a:t>
            </a:r>
            <a:r>
              <a:rPr lang="en-US" altLang="ru-RU" i="1" dirty="0">
                <a:cs typeface="Times New Roman" panose="02020603050405020304" pitchFamily="18" charset="0"/>
              </a:rPr>
              <a:t>COD</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OA</a:t>
            </a:r>
            <a:r>
              <a:rPr lang="ru-RU" altLang="ru-RU" i="1" dirty="0">
                <a:cs typeface="Times New Roman" panose="02020603050405020304" pitchFamily="18" charset="0"/>
              </a:rPr>
              <a:t> = </a:t>
            </a:r>
            <a:r>
              <a:rPr lang="en-US" altLang="ru-RU" i="1" dirty="0">
                <a:cs typeface="Times New Roman" panose="02020603050405020304" pitchFamily="18" charset="0"/>
              </a:rPr>
              <a:t>OC</a:t>
            </a:r>
            <a:r>
              <a:rPr lang="ru-RU" altLang="ru-RU" dirty="0">
                <a:cs typeface="Times New Roman" panose="02020603050405020304" pitchFamily="18" charset="0"/>
              </a:rPr>
              <a:t>,</a:t>
            </a:r>
            <a:r>
              <a:rPr lang="ru-RU" altLang="ru-RU" dirty="0"/>
              <a:t> </a:t>
            </a:r>
            <a:r>
              <a:rPr lang="ru-RU" altLang="ru-RU" sz="2800" dirty="0"/>
              <a:t>угол</a:t>
            </a:r>
            <a:r>
              <a:rPr lang="ru-RU" altLang="ru-RU" dirty="0"/>
              <a:t> </a:t>
            </a:r>
            <a:r>
              <a:rPr lang="en-US" altLang="ru-RU" i="1" dirty="0">
                <a:cs typeface="Times New Roman" panose="02020603050405020304" pitchFamily="18" charset="0"/>
              </a:rPr>
              <a:t>BAO</a:t>
            </a:r>
            <a:r>
              <a:rPr lang="ru-RU" altLang="ru-RU" i="1" dirty="0">
                <a:cs typeface="Times New Roman" panose="02020603050405020304" pitchFamily="18" charset="0"/>
              </a:rPr>
              <a:t> </a:t>
            </a:r>
            <a:r>
              <a:rPr lang="ru-RU" altLang="ru-RU" dirty="0"/>
              <a:t>равен углу</a:t>
            </a:r>
            <a:r>
              <a:rPr lang="en-US" altLang="ru-RU" i="1" dirty="0"/>
              <a:t> </a:t>
            </a:r>
            <a:r>
              <a:rPr lang="en-US" altLang="ru-RU" i="1" dirty="0">
                <a:cs typeface="Times New Roman" panose="02020603050405020304" pitchFamily="18" charset="0"/>
              </a:rPr>
              <a:t>DCO</a:t>
            </a:r>
            <a:r>
              <a:rPr lang="ru-RU" altLang="ru-RU" dirty="0">
                <a:cs typeface="Times New Roman" panose="02020603050405020304" pitchFamily="18" charset="0"/>
              </a:rPr>
              <a:t>, </a:t>
            </a:r>
            <a:r>
              <a:rPr lang="ru-RU" altLang="ru-RU" sz="2800" dirty="0"/>
              <a:t>угол</a:t>
            </a:r>
            <a:r>
              <a:rPr lang="ru-RU" altLang="ru-RU" dirty="0"/>
              <a:t> </a:t>
            </a:r>
            <a:r>
              <a:rPr lang="en-US" altLang="ru-RU" i="1" dirty="0">
                <a:cs typeface="Times New Roman" panose="02020603050405020304" pitchFamily="18" charset="0"/>
              </a:rPr>
              <a:t>AOB</a:t>
            </a:r>
            <a:r>
              <a:rPr lang="ru-RU" altLang="ru-RU" dirty="0">
                <a:cs typeface="Times New Roman" panose="02020603050405020304" pitchFamily="18" charset="0"/>
              </a:rPr>
              <a:t> </a:t>
            </a:r>
            <a:r>
              <a:rPr lang="ru-RU" altLang="ru-RU" dirty="0"/>
              <a:t>равен углу</a:t>
            </a:r>
            <a:r>
              <a:rPr lang="ru-RU" altLang="ru-RU" i="1" dirty="0"/>
              <a:t> </a:t>
            </a:r>
            <a:r>
              <a:rPr lang="en-US" altLang="ru-RU" i="1" dirty="0">
                <a:cs typeface="Times New Roman" panose="02020603050405020304" pitchFamily="18" charset="0"/>
              </a:rPr>
              <a:t>COD</a:t>
            </a:r>
            <a:r>
              <a:rPr lang="ru-RU" altLang="ru-RU" dirty="0">
                <a:cs typeface="Times New Roman" panose="02020603050405020304" pitchFamily="18" charset="0"/>
              </a:rPr>
              <a:t>). </a:t>
            </a:r>
          </a:p>
        </p:txBody>
      </p:sp>
      <p:sp>
        <p:nvSpPr>
          <p:cNvPr id="53258" name="Text Box 10"/>
          <p:cNvSpPr txBox="1">
            <a:spLocks noChangeArrowheads="1"/>
          </p:cNvSpPr>
          <p:nvPr/>
        </p:nvSpPr>
        <p:spPr bwMode="auto">
          <a:xfrm>
            <a:off x="0" y="7620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6. Отрезки </a:t>
            </a:r>
            <a:r>
              <a:rPr lang="ru-RU" altLang="ru-RU" sz="2800" i="1" dirty="0">
                <a:cs typeface="Times New Roman" panose="02020603050405020304" pitchFamily="18" charset="0"/>
              </a:rPr>
              <a:t>АС</a:t>
            </a:r>
            <a:r>
              <a:rPr lang="ru-RU" altLang="ru-RU" sz="2800" dirty="0">
                <a:cs typeface="Times New Roman" panose="02020603050405020304" pitchFamily="18" charset="0"/>
              </a:rPr>
              <a:t> и </a:t>
            </a:r>
            <a:r>
              <a:rPr lang="en-US" altLang="ru-RU" sz="2800" i="1" dirty="0">
                <a:cs typeface="Times New Roman" panose="02020603050405020304" pitchFamily="18" charset="0"/>
              </a:rPr>
              <a:t>BD</a:t>
            </a:r>
            <a:r>
              <a:rPr lang="ru-RU" altLang="ru-RU" sz="2800" dirty="0">
                <a:cs typeface="Times New Roman" panose="02020603050405020304" pitchFamily="18" charset="0"/>
              </a:rPr>
              <a:t> пересекаются в точке </a:t>
            </a:r>
            <a:r>
              <a:rPr lang="ru-RU" altLang="ru-RU" sz="2800" i="1" dirty="0">
                <a:cs typeface="Times New Roman" panose="02020603050405020304" pitchFamily="18" charset="0"/>
              </a:rPr>
              <a:t>О</a:t>
            </a:r>
            <a:r>
              <a:rPr lang="ru-RU" altLang="ru-RU" sz="2800" dirty="0"/>
              <a:t>,</a:t>
            </a:r>
            <a:r>
              <a:rPr lang="en-US" altLang="ru-RU" sz="2800" dirty="0">
                <a:cs typeface="Times New Roman" panose="02020603050405020304" pitchFamily="18" charset="0"/>
              </a:rPr>
              <a:t>  </a:t>
            </a:r>
            <a:r>
              <a:rPr lang="ru-RU" altLang="ru-RU" sz="2800" i="1" dirty="0">
                <a:cs typeface="Times New Roman" panose="02020603050405020304" pitchFamily="18" charset="0"/>
              </a:rPr>
              <a:t>АО = ОС</a:t>
            </a:r>
            <a:r>
              <a:rPr lang="ru-RU" altLang="ru-RU" sz="2800" dirty="0">
                <a:cs typeface="Times New Roman" panose="02020603050405020304" pitchFamily="18" charset="0"/>
              </a:rPr>
              <a:t> и </a:t>
            </a:r>
            <a:r>
              <a:rPr lang="ru-RU" altLang="ru-RU" sz="2800" dirty="0"/>
              <a:t>угол </a:t>
            </a:r>
            <a:r>
              <a:rPr lang="en-US" altLang="ru-RU" sz="2800" i="1" dirty="0">
                <a:cs typeface="Times New Roman" panose="02020603050405020304" pitchFamily="18" charset="0"/>
              </a:rPr>
              <a:t>A</a:t>
            </a:r>
            <a:r>
              <a:rPr lang="ru-RU" altLang="ru-RU" sz="2800" i="1" dirty="0">
                <a:cs typeface="Times New Roman" panose="02020603050405020304" pitchFamily="18" charset="0"/>
              </a:rPr>
              <a:t> </a:t>
            </a:r>
            <a:r>
              <a:rPr lang="ru-RU" altLang="ru-RU" sz="2800" dirty="0"/>
              <a:t>равен углу </a:t>
            </a:r>
            <a:r>
              <a:rPr lang="en-US" altLang="ru-RU" sz="2800" i="1" dirty="0">
                <a:cs typeface="Times New Roman" panose="02020603050405020304" pitchFamily="18" charset="0"/>
              </a:rPr>
              <a:t>C</a:t>
            </a:r>
            <a:r>
              <a:rPr lang="ru-RU" altLang="ru-RU" sz="2800" dirty="0">
                <a:cs typeface="Times New Roman" panose="02020603050405020304" pitchFamily="18" charset="0"/>
              </a:rPr>
              <a:t>. Докажите равенство треугольников </a:t>
            </a:r>
            <a:r>
              <a:rPr lang="ru-RU" altLang="ru-RU" sz="2800" i="1" dirty="0">
                <a:cs typeface="Times New Roman" panose="02020603050405020304" pitchFamily="18" charset="0"/>
              </a:rPr>
              <a:t>АОВ</a:t>
            </a:r>
            <a:r>
              <a:rPr lang="ru-RU" altLang="ru-RU" sz="2800" dirty="0">
                <a:cs typeface="Times New Roman" panose="02020603050405020304" pitchFamily="18" charset="0"/>
              </a:rPr>
              <a:t> и </a:t>
            </a:r>
            <a:r>
              <a:rPr lang="en-US" altLang="ru-RU" sz="2800" i="1" dirty="0">
                <a:cs typeface="Times New Roman" panose="02020603050405020304" pitchFamily="18" charset="0"/>
              </a:rPr>
              <a:t>COD</a:t>
            </a:r>
            <a:r>
              <a:rPr lang="ru-RU" altLang="ru-RU" sz="2800" dirty="0">
                <a:cs typeface="Times New Roman" panose="02020603050405020304" pitchFamily="18" charset="0"/>
              </a:rPr>
              <a:t>.</a:t>
            </a:r>
            <a:endParaRPr lang="en-US" altLang="ru-RU" sz="2800" dirty="0">
              <a:cs typeface="Times New Roman" panose="02020603050405020304" pitchFamily="18" charset="0"/>
            </a:endParaRPr>
          </a:p>
        </p:txBody>
      </p:sp>
      <p:pic>
        <p:nvPicPr>
          <p:cNvPr id="5326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4252913"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19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ipe(up)">
                                      <p:cBhvr>
                                        <p:cTn id="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Text Box 4"/>
          <p:cNvSpPr txBox="1">
            <a:spLocks noChangeArrowheads="1"/>
          </p:cNvSpPr>
          <p:nvPr/>
        </p:nvSpPr>
        <p:spPr bwMode="auto">
          <a:xfrm>
            <a:off x="0" y="260648"/>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7. Лучи </a:t>
            </a:r>
            <a:r>
              <a:rPr lang="en-US" altLang="ru-RU" sz="2800" i="1" dirty="0">
                <a:cs typeface="Times New Roman" panose="02020603050405020304" pitchFamily="18" charset="0"/>
              </a:rPr>
              <a:t>AD</a:t>
            </a:r>
            <a:r>
              <a:rPr lang="ru-RU" altLang="ru-RU" sz="2800" dirty="0">
                <a:cs typeface="Times New Roman" panose="02020603050405020304" pitchFamily="18" charset="0"/>
              </a:rPr>
              <a:t> и </a:t>
            </a:r>
            <a:r>
              <a:rPr lang="ru-RU" altLang="ru-RU" sz="2800" i="1" dirty="0">
                <a:cs typeface="Times New Roman" panose="02020603050405020304" pitchFamily="18" charset="0"/>
              </a:rPr>
              <a:t>ВС</a:t>
            </a:r>
            <a:r>
              <a:rPr lang="ru-RU" altLang="ru-RU" sz="2800" dirty="0">
                <a:cs typeface="Times New Roman" panose="02020603050405020304" pitchFamily="18" charset="0"/>
              </a:rPr>
              <a:t> пересекаются в точке </a:t>
            </a:r>
            <a:r>
              <a:rPr lang="ru-RU" altLang="ru-RU" sz="2800" i="1" dirty="0">
                <a:cs typeface="Times New Roman" panose="02020603050405020304" pitchFamily="18" charset="0"/>
              </a:rPr>
              <a:t>О</a:t>
            </a:r>
            <a:r>
              <a:rPr lang="ru-RU" altLang="ru-RU" sz="2800" dirty="0"/>
              <a:t>,</a:t>
            </a:r>
            <a:r>
              <a:rPr lang="en-US" altLang="ru-RU" sz="2800" dirty="0">
                <a:cs typeface="Times New Roman" panose="02020603050405020304" pitchFamily="18" charset="0"/>
              </a:rPr>
              <a:t> </a:t>
            </a:r>
            <a:r>
              <a:rPr lang="ru-RU" altLang="ru-RU" sz="2800" dirty="0"/>
              <a:t>угол </a:t>
            </a:r>
            <a:r>
              <a:rPr lang="en-US" altLang="ru-RU" sz="2800" dirty="0">
                <a:cs typeface="Times New Roman" panose="02020603050405020304" pitchFamily="18" charset="0"/>
              </a:rPr>
              <a:t>1</a:t>
            </a:r>
            <a:r>
              <a:rPr lang="en-US" altLang="ru-RU" sz="2800" i="1" dirty="0">
                <a:cs typeface="Times New Roman" panose="02020603050405020304" pitchFamily="18" charset="0"/>
              </a:rPr>
              <a:t> </a:t>
            </a:r>
            <a:r>
              <a:rPr lang="ru-RU" altLang="ru-RU" sz="2800" dirty="0"/>
              <a:t>равен углу</a:t>
            </a:r>
            <a:r>
              <a:rPr lang="ru-RU" altLang="ru-RU" sz="2800" i="1" dirty="0"/>
              <a:t> </a:t>
            </a:r>
            <a:r>
              <a:rPr lang="en-US" altLang="ru-RU" sz="2800" dirty="0">
                <a:cs typeface="Times New Roman" panose="02020603050405020304" pitchFamily="18" charset="0"/>
              </a:rPr>
              <a:t>2,</a:t>
            </a:r>
            <a:r>
              <a:rPr lang="en-US" altLang="ru-RU" sz="2800" i="1" dirty="0">
                <a:cs typeface="Times New Roman" panose="02020603050405020304" pitchFamily="18" charset="0"/>
              </a:rPr>
              <a:t> OC =</a:t>
            </a:r>
            <a:r>
              <a:rPr lang="en-US" altLang="ru-RU" sz="2800" dirty="0">
                <a:cs typeface="Times New Roman" panose="02020603050405020304" pitchFamily="18" charset="0"/>
              </a:rPr>
              <a:t> </a:t>
            </a:r>
            <a:r>
              <a:rPr lang="en-US" altLang="ru-RU" sz="2800" i="1" dirty="0">
                <a:cs typeface="Times New Roman" panose="02020603050405020304" pitchFamily="18" charset="0"/>
              </a:rPr>
              <a:t>OD</a:t>
            </a:r>
            <a:r>
              <a:rPr lang="en-US" altLang="ru-RU" sz="2800" dirty="0">
                <a:cs typeface="Times New Roman" panose="02020603050405020304" pitchFamily="18" charset="0"/>
              </a:rPr>
              <a:t>. </a:t>
            </a:r>
            <a:r>
              <a:rPr lang="ru-RU" altLang="ru-RU" sz="2800" dirty="0">
                <a:cs typeface="Times New Roman" panose="02020603050405020304" pitchFamily="18" charset="0"/>
              </a:rPr>
              <a:t>Докажите, что </a:t>
            </a:r>
            <a:r>
              <a:rPr lang="ru-RU" altLang="ru-RU" sz="2800" dirty="0"/>
              <a:t>угол</a:t>
            </a:r>
            <a:r>
              <a:rPr lang="en-US" altLang="ru-RU" sz="2800" dirty="0"/>
              <a:t> </a:t>
            </a:r>
            <a:r>
              <a:rPr lang="en-US" altLang="ru-RU" sz="2800" i="1" dirty="0">
                <a:cs typeface="Times New Roman" panose="02020603050405020304" pitchFamily="18" charset="0"/>
              </a:rPr>
              <a:t>A</a:t>
            </a:r>
            <a:r>
              <a:rPr lang="ru-RU" altLang="ru-RU" sz="2800" i="1" dirty="0">
                <a:cs typeface="Times New Roman" panose="02020603050405020304" pitchFamily="18" charset="0"/>
              </a:rPr>
              <a:t> </a:t>
            </a:r>
            <a:r>
              <a:rPr lang="ru-RU" altLang="ru-RU" sz="2800" dirty="0"/>
              <a:t>равен углу</a:t>
            </a:r>
            <a:r>
              <a:rPr lang="ru-RU" altLang="ru-RU" sz="2800" i="1" dirty="0"/>
              <a:t> </a:t>
            </a:r>
            <a:r>
              <a:rPr lang="en-US" altLang="ru-RU" sz="2800" i="1" dirty="0">
                <a:cs typeface="Times New Roman" panose="02020603050405020304" pitchFamily="18" charset="0"/>
              </a:rPr>
              <a:t>B</a:t>
            </a:r>
            <a:r>
              <a:rPr lang="ru-RU" altLang="ru-RU" sz="2800" dirty="0">
                <a:cs typeface="Times New Roman" panose="02020603050405020304" pitchFamily="18" charset="0"/>
              </a:rPr>
              <a:t>.</a:t>
            </a:r>
            <a:endParaRPr lang="en-US" altLang="ru-RU" sz="2800" dirty="0">
              <a:cs typeface="Times New Roman" panose="02020603050405020304" pitchFamily="18" charset="0"/>
            </a:endParaRPr>
          </a:p>
        </p:txBody>
      </p:sp>
      <p:pic>
        <p:nvPicPr>
          <p:cNvPr id="870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28800"/>
            <a:ext cx="3590925"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51" name="Text Box 11"/>
          <p:cNvSpPr txBox="1">
            <a:spLocks noChangeArrowheads="1"/>
          </p:cNvSpPr>
          <p:nvPr/>
        </p:nvSpPr>
        <p:spPr bwMode="auto">
          <a:xfrm>
            <a:off x="0" y="4800600"/>
            <a:ext cx="91440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a:t>
            </a:r>
            <a:r>
              <a:rPr lang="en-US" altLang="ru-RU" i="1" dirty="0"/>
              <a:t>O</a:t>
            </a:r>
            <a:r>
              <a:rPr lang="en-US" altLang="ru-RU" i="1" dirty="0">
                <a:cs typeface="Times New Roman" panose="02020603050405020304" pitchFamily="18" charset="0"/>
              </a:rPr>
              <a:t>C</a:t>
            </a:r>
            <a:r>
              <a:rPr lang="ru-RU" altLang="ru-RU" dirty="0">
                <a:cs typeface="Times New Roman" panose="02020603050405020304" pitchFamily="18" charset="0"/>
              </a:rPr>
              <a:t> и </a:t>
            </a:r>
            <a:r>
              <a:rPr lang="en-US" altLang="ru-RU" i="1" dirty="0">
                <a:cs typeface="Times New Roman" panose="02020603050405020304" pitchFamily="18" charset="0"/>
              </a:rPr>
              <a:t>BOD</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OC = OD</a:t>
            </a:r>
            <a:r>
              <a:rPr lang="ru-RU" altLang="ru-RU" dirty="0">
                <a:cs typeface="Times New Roman" panose="02020603050405020304" pitchFamily="18" charset="0"/>
              </a:rPr>
              <a:t>,</a:t>
            </a:r>
            <a:r>
              <a:rPr lang="ru-RU" altLang="ru-RU" dirty="0"/>
              <a:t> </a:t>
            </a:r>
            <a:r>
              <a:rPr lang="ru-RU" altLang="ru-RU" sz="2800" dirty="0"/>
              <a:t>угол</a:t>
            </a:r>
            <a:r>
              <a:rPr lang="en-US" altLang="ru-RU" dirty="0"/>
              <a:t> </a:t>
            </a:r>
            <a:r>
              <a:rPr lang="en-US" altLang="ru-RU" i="1" dirty="0"/>
              <a:t>AOC </a:t>
            </a:r>
            <a:r>
              <a:rPr lang="ru-RU" altLang="ru-RU" dirty="0"/>
              <a:t>равен углу</a:t>
            </a:r>
            <a:r>
              <a:rPr lang="en-US" altLang="ru-RU" i="1" dirty="0"/>
              <a:t> BOD</a:t>
            </a:r>
            <a:r>
              <a:rPr lang="ru-RU" altLang="ru-RU" dirty="0">
                <a:cs typeface="Times New Roman" panose="02020603050405020304" pitchFamily="18" charset="0"/>
              </a:rPr>
              <a:t>, </a:t>
            </a:r>
            <a:r>
              <a:rPr lang="ru-RU" altLang="ru-RU" sz="2800" dirty="0"/>
              <a:t>угол</a:t>
            </a:r>
            <a:r>
              <a:rPr lang="ru-RU" altLang="ru-RU" dirty="0"/>
              <a:t> </a:t>
            </a:r>
            <a:r>
              <a:rPr lang="en-US" altLang="ru-RU" i="1" dirty="0"/>
              <a:t>ACO </a:t>
            </a:r>
            <a:r>
              <a:rPr lang="ru-RU" altLang="ru-RU" dirty="0"/>
              <a:t>равен углу</a:t>
            </a:r>
            <a:r>
              <a:rPr lang="ru-RU" altLang="ru-RU" i="1" dirty="0"/>
              <a:t> </a:t>
            </a:r>
            <a:r>
              <a:rPr lang="en-US" altLang="ru-RU" i="1" dirty="0"/>
              <a:t>DCO</a:t>
            </a:r>
            <a:r>
              <a:rPr lang="ru-RU" altLang="ru-RU" dirty="0">
                <a:cs typeface="Times New Roman" panose="02020603050405020304" pitchFamily="18" charset="0"/>
              </a:rPr>
              <a:t>). </a:t>
            </a:r>
            <a:r>
              <a:rPr lang="ru-RU" altLang="ru-RU" dirty="0"/>
              <a:t>Следовательно,</a:t>
            </a:r>
            <a:r>
              <a:rPr lang="en-US" altLang="ru-RU" dirty="0"/>
              <a:t> </a:t>
            </a:r>
            <a:r>
              <a:rPr lang="ru-RU" altLang="ru-RU" sz="2800" dirty="0"/>
              <a:t>угол</a:t>
            </a:r>
            <a:r>
              <a:rPr lang="en-US" altLang="ru-RU" dirty="0"/>
              <a:t> </a:t>
            </a:r>
            <a:r>
              <a:rPr lang="en-US" altLang="ru-RU" i="1" dirty="0"/>
              <a:t>A </a:t>
            </a:r>
            <a:r>
              <a:rPr lang="ru-RU" altLang="ru-RU" dirty="0"/>
              <a:t>равен углу </a:t>
            </a:r>
            <a:r>
              <a:rPr lang="en-US" altLang="ru-RU" i="1" dirty="0"/>
              <a:t>B</a:t>
            </a:r>
            <a:r>
              <a:rPr lang="ru-RU" altLang="ru-RU" dirty="0"/>
              <a:t>.</a:t>
            </a:r>
          </a:p>
        </p:txBody>
      </p:sp>
    </p:spTree>
    <p:extLst>
      <p:ext uri="{BB962C8B-B14F-4D97-AF65-F5344CB8AC3E}">
        <p14:creationId xmlns:p14="http://schemas.microsoft.com/office/powerpoint/2010/main" val="681411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7051"/>
                                        </p:tgtEl>
                                        <p:attrNameLst>
                                          <p:attrName>style.visibility</p:attrName>
                                        </p:attrNameLst>
                                      </p:cBhvr>
                                      <p:to>
                                        <p:strVal val="visible"/>
                                      </p:to>
                                    </p:set>
                                    <p:animEffect transition="in" filter="wipe(up)">
                                      <p:cBhvr>
                                        <p:cTn id="7" dur="500"/>
                                        <p:tgtEl>
                                          <p:spTgt spid="87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4" name="Text Box 6"/>
          <p:cNvSpPr txBox="1">
            <a:spLocks noChangeArrowheads="1"/>
          </p:cNvSpPr>
          <p:nvPr/>
        </p:nvSpPr>
        <p:spPr bwMode="auto">
          <a:xfrm>
            <a:off x="0" y="188640"/>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8. Лучи </a:t>
            </a:r>
            <a:r>
              <a:rPr lang="en-US" altLang="ru-RU" sz="2800" i="1" dirty="0">
                <a:cs typeface="Times New Roman" panose="02020603050405020304" pitchFamily="18" charset="0"/>
              </a:rPr>
              <a:t>AD</a:t>
            </a:r>
            <a:r>
              <a:rPr lang="ru-RU" altLang="ru-RU" sz="2800" dirty="0">
                <a:cs typeface="Times New Roman" panose="02020603050405020304" pitchFamily="18" charset="0"/>
              </a:rPr>
              <a:t> и </a:t>
            </a:r>
            <a:r>
              <a:rPr lang="ru-RU" altLang="ru-RU" sz="2800" i="1" dirty="0">
                <a:cs typeface="Times New Roman" panose="02020603050405020304" pitchFamily="18" charset="0"/>
              </a:rPr>
              <a:t>ВС</a:t>
            </a:r>
            <a:r>
              <a:rPr lang="ru-RU" altLang="ru-RU" sz="2800" dirty="0">
                <a:cs typeface="Times New Roman" panose="02020603050405020304" pitchFamily="18" charset="0"/>
              </a:rPr>
              <a:t> пересекаются в точке </a:t>
            </a:r>
            <a:r>
              <a:rPr lang="ru-RU" altLang="ru-RU" sz="2800" i="1" dirty="0">
                <a:cs typeface="Times New Roman" panose="02020603050405020304" pitchFamily="18" charset="0"/>
              </a:rPr>
              <a:t>О</a:t>
            </a:r>
            <a:r>
              <a:rPr lang="ru-RU" altLang="ru-RU" sz="2800" dirty="0"/>
              <a:t>,</a:t>
            </a:r>
            <a:r>
              <a:rPr lang="en-US" altLang="ru-RU" sz="2800" dirty="0">
                <a:cs typeface="Times New Roman" panose="02020603050405020304" pitchFamily="18" charset="0"/>
              </a:rPr>
              <a:t> </a:t>
            </a:r>
            <a:r>
              <a:rPr lang="ru-RU" altLang="ru-RU" sz="2800" dirty="0"/>
              <a:t>угол </a:t>
            </a:r>
            <a:r>
              <a:rPr lang="en-US" altLang="ru-RU" sz="2800" dirty="0">
                <a:cs typeface="Times New Roman" panose="02020603050405020304" pitchFamily="18" charset="0"/>
              </a:rPr>
              <a:t>1</a:t>
            </a:r>
            <a:r>
              <a:rPr lang="en-US" altLang="ru-RU" sz="2800" i="1" dirty="0">
                <a:cs typeface="Times New Roman" panose="02020603050405020304" pitchFamily="18" charset="0"/>
              </a:rPr>
              <a:t> </a:t>
            </a:r>
            <a:r>
              <a:rPr lang="ru-RU" altLang="ru-RU" sz="2800" dirty="0"/>
              <a:t>равен углу</a:t>
            </a:r>
            <a:r>
              <a:rPr lang="en-US" altLang="ru-RU" sz="2800" i="1" dirty="0">
                <a:cs typeface="Times New Roman" panose="02020603050405020304" pitchFamily="18" charset="0"/>
              </a:rPr>
              <a:t> </a:t>
            </a:r>
            <a:r>
              <a:rPr lang="ru-RU" altLang="ru-RU" sz="2800" i="1" dirty="0"/>
              <a:t>   </a:t>
            </a:r>
            <a:r>
              <a:rPr lang="en-US" altLang="ru-RU" sz="2800" dirty="0">
                <a:cs typeface="Times New Roman" panose="02020603050405020304" pitchFamily="18" charset="0"/>
              </a:rPr>
              <a:t>2,</a:t>
            </a:r>
            <a:r>
              <a:rPr lang="en-US" altLang="ru-RU" sz="2800" i="1" dirty="0">
                <a:cs typeface="Times New Roman" panose="02020603050405020304" pitchFamily="18" charset="0"/>
              </a:rPr>
              <a:t> OC =</a:t>
            </a:r>
            <a:r>
              <a:rPr lang="en-US" altLang="ru-RU" sz="2800" dirty="0">
                <a:cs typeface="Times New Roman" panose="02020603050405020304" pitchFamily="18" charset="0"/>
              </a:rPr>
              <a:t> </a:t>
            </a:r>
            <a:r>
              <a:rPr lang="en-US" altLang="ru-RU" sz="2800" i="1" dirty="0">
                <a:cs typeface="Times New Roman" panose="02020603050405020304" pitchFamily="18" charset="0"/>
              </a:rPr>
              <a:t>OD</a:t>
            </a:r>
            <a:r>
              <a:rPr lang="ru-RU" altLang="ru-RU" sz="2800" dirty="0"/>
              <a:t>,</a:t>
            </a:r>
            <a:r>
              <a:rPr lang="en-US" altLang="ru-RU" sz="2800" dirty="0">
                <a:cs typeface="Times New Roman" panose="02020603050405020304" pitchFamily="18" charset="0"/>
              </a:rPr>
              <a:t> </a:t>
            </a:r>
            <a:r>
              <a:rPr lang="ru-RU" altLang="ru-RU" sz="2800" dirty="0"/>
              <a:t>угол</a:t>
            </a:r>
            <a:r>
              <a:rPr lang="en-US" altLang="ru-RU" sz="2800" dirty="0"/>
              <a:t> </a:t>
            </a:r>
            <a:r>
              <a:rPr lang="en-US" altLang="ru-RU" sz="2800" i="1" dirty="0">
                <a:cs typeface="Times New Roman" panose="02020603050405020304" pitchFamily="18" charset="0"/>
              </a:rPr>
              <a:t>A</a:t>
            </a:r>
            <a:r>
              <a:rPr lang="ru-RU" altLang="ru-RU" sz="2800" i="1" dirty="0">
                <a:cs typeface="Times New Roman" panose="02020603050405020304" pitchFamily="18" charset="0"/>
              </a:rPr>
              <a:t> </a:t>
            </a:r>
            <a:r>
              <a:rPr lang="ru-RU" altLang="ru-RU" sz="2800" dirty="0"/>
              <a:t>равен</a:t>
            </a:r>
            <a:r>
              <a:rPr lang="ru-RU" altLang="ru-RU" sz="2800" i="1" dirty="0">
                <a:cs typeface="Times New Roman" panose="02020603050405020304" pitchFamily="18" charset="0"/>
              </a:rPr>
              <a:t> </a:t>
            </a:r>
            <a:r>
              <a:rPr lang="ru-RU" altLang="ru-RU" sz="2800" dirty="0"/>
              <a:t>40</a:t>
            </a:r>
            <a:r>
              <a:rPr lang="ru-RU" altLang="ru-RU" sz="2800" baseline="30000" dirty="0"/>
              <a:t>о</a:t>
            </a:r>
            <a:r>
              <a:rPr lang="ru-RU" altLang="ru-RU" sz="2800" dirty="0">
                <a:cs typeface="Times New Roman" panose="02020603050405020304" pitchFamily="18" charset="0"/>
              </a:rPr>
              <a:t>.</a:t>
            </a:r>
            <a:r>
              <a:rPr lang="ru-RU" altLang="ru-RU" sz="2800" dirty="0"/>
              <a:t> Найдите угол </a:t>
            </a:r>
            <a:r>
              <a:rPr lang="en-US" altLang="ru-RU" sz="2800" i="1" dirty="0"/>
              <a:t>B</a:t>
            </a:r>
            <a:r>
              <a:rPr lang="en-US" altLang="ru-RU" sz="2800" dirty="0"/>
              <a:t>.</a:t>
            </a:r>
          </a:p>
        </p:txBody>
      </p:sp>
      <p:pic>
        <p:nvPicPr>
          <p:cNvPr id="890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90925"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9" name="Text Box 11"/>
          <p:cNvSpPr txBox="1">
            <a:spLocks noChangeArrowheads="1"/>
          </p:cNvSpPr>
          <p:nvPr/>
        </p:nvSpPr>
        <p:spPr bwMode="auto">
          <a:xfrm>
            <a:off x="0" y="480060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a:t>
            </a:r>
            <a:r>
              <a:rPr lang="en-US" altLang="ru-RU" i="1" dirty="0"/>
              <a:t>O</a:t>
            </a:r>
            <a:r>
              <a:rPr lang="en-US" altLang="ru-RU" i="1" dirty="0">
                <a:cs typeface="Times New Roman" panose="02020603050405020304" pitchFamily="18" charset="0"/>
              </a:rPr>
              <a:t>C</a:t>
            </a:r>
            <a:r>
              <a:rPr lang="ru-RU" altLang="ru-RU" dirty="0">
                <a:cs typeface="Times New Roman" panose="02020603050405020304" pitchFamily="18" charset="0"/>
              </a:rPr>
              <a:t> и </a:t>
            </a:r>
            <a:r>
              <a:rPr lang="en-US" altLang="ru-RU" i="1" dirty="0">
                <a:cs typeface="Times New Roman" panose="02020603050405020304" pitchFamily="18" charset="0"/>
              </a:rPr>
              <a:t>BOD</a:t>
            </a:r>
            <a:r>
              <a:rPr lang="ru-RU" altLang="ru-RU" dirty="0">
                <a:cs typeface="Times New Roman" panose="02020603050405020304" pitchFamily="18" charset="0"/>
              </a:rPr>
              <a:t> равны по второму признаку равенства треугольников. </a:t>
            </a:r>
            <a:r>
              <a:rPr lang="ru-RU" altLang="ru-RU" dirty="0"/>
              <a:t>Следовательно,</a:t>
            </a:r>
            <a:r>
              <a:rPr lang="en-US" altLang="ru-RU" dirty="0"/>
              <a:t> </a:t>
            </a:r>
            <a:r>
              <a:rPr lang="ru-RU" altLang="ru-RU" sz="2800" dirty="0"/>
              <a:t>угол</a:t>
            </a:r>
            <a:r>
              <a:rPr lang="en-US" altLang="ru-RU" dirty="0"/>
              <a:t> </a:t>
            </a:r>
            <a:r>
              <a:rPr lang="en-US" altLang="ru-RU" i="1" dirty="0"/>
              <a:t>B </a:t>
            </a:r>
            <a:r>
              <a:rPr lang="ru-RU" altLang="ru-RU" dirty="0"/>
              <a:t>равен углу</a:t>
            </a:r>
            <a:r>
              <a:rPr lang="en-US" altLang="ru-RU" i="1" dirty="0"/>
              <a:t> A </a:t>
            </a:r>
            <a:r>
              <a:rPr lang="ru-RU" altLang="ru-RU" dirty="0"/>
              <a:t>и равен</a:t>
            </a:r>
            <a:r>
              <a:rPr lang="en-US" altLang="ru-RU" i="1" dirty="0"/>
              <a:t> </a:t>
            </a:r>
            <a:r>
              <a:rPr lang="en-US" altLang="ru-RU" dirty="0"/>
              <a:t>40</a:t>
            </a:r>
            <a:r>
              <a:rPr lang="ru-RU" altLang="ru-RU" baseline="30000" dirty="0"/>
              <a:t>о</a:t>
            </a:r>
            <a:r>
              <a:rPr lang="ru-RU" altLang="ru-RU" dirty="0"/>
              <a:t>.</a:t>
            </a:r>
          </a:p>
        </p:txBody>
      </p:sp>
    </p:spTree>
    <p:extLst>
      <p:ext uri="{BB962C8B-B14F-4D97-AF65-F5344CB8AC3E}">
        <p14:creationId xmlns:p14="http://schemas.microsoft.com/office/powerpoint/2010/main" val="179708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9099"/>
                                        </p:tgtEl>
                                        <p:attrNameLst>
                                          <p:attrName>style.visibility</p:attrName>
                                        </p:attrNameLst>
                                      </p:cBhvr>
                                      <p:to>
                                        <p:strVal val="visible"/>
                                      </p:to>
                                    </p:set>
                                    <p:animEffect transition="in" filter="wipe(up)">
                                      <p:cBhvr>
                                        <p:cTn id="7" dur="500"/>
                                        <p:tgtEl>
                                          <p:spTgt spid="89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p:cNvSpPr txBox="1">
            <a:spLocks noChangeArrowheads="1"/>
          </p:cNvSpPr>
          <p:nvPr/>
        </p:nvSpPr>
        <p:spPr bwMode="auto">
          <a:xfrm>
            <a:off x="0" y="4800600"/>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a:t>
            </a:r>
            <a:r>
              <a:rPr lang="ru-RU" altLang="ru-RU" dirty="0">
                <a:cs typeface="Times New Roman" panose="02020603050405020304" pitchFamily="18" charset="0"/>
              </a:rPr>
              <a:t> и </a:t>
            </a:r>
            <a:r>
              <a:rPr lang="en-US" altLang="ru-RU" i="1" dirty="0">
                <a:cs typeface="Times New Roman" panose="02020603050405020304" pitchFamily="18" charset="0"/>
              </a:rPr>
              <a:t>CDA</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AC – </a:t>
            </a:r>
            <a:r>
              <a:rPr lang="ru-RU" altLang="ru-RU" dirty="0"/>
              <a:t>общая</a:t>
            </a:r>
            <a:r>
              <a:rPr lang="ru-RU" altLang="ru-RU" dirty="0">
                <a:cs typeface="Times New Roman" panose="02020603050405020304" pitchFamily="18" charset="0"/>
              </a:rPr>
              <a:t>,</a:t>
            </a:r>
            <a:r>
              <a:rPr lang="ru-RU" altLang="ru-RU" dirty="0"/>
              <a:t> </a:t>
            </a:r>
            <a:r>
              <a:rPr lang="ru-RU" altLang="ru-RU" sz="2800" dirty="0"/>
              <a:t>угол</a:t>
            </a:r>
            <a:r>
              <a:rPr lang="ru-RU" altLang="ru-RU" dirty="0"/>
              <a:t> 1 равен углу 2</a:t>
            </a:r>
            <a:r>
              <a:rPr lang="ru-RU" altLang="ru-RU" dirty="0">
                <a:cs typeface="Times New Roman" panose="02020603050405020304" pitchFamily="18" charset="0"/>
              </a:rPr>
              <a:t>, </a:t>
            </a:r>
            <a:r>
              <a:rPr lang="ru-RU" altLang="ru-RU" sz="2800" dirty="0"/>
              <a:t>угол</a:t>
            </a:r>
            <a:r>
              <a:rPr lang="ru-RU" altLang="ru-RU" dirty="0"/>
              <a:t> 3</a:t>
            </a:r>
            <a:r>
              <a:rPr lang="ru-RU" altLang="ru-RU" i="1" dirty="0">
                <a:cs typeface="Times New Roman" panose="02020603050405020304" pitchFamily="18" charset="0"/>
              </a:rPr>
              <a:t> </a:t>
            </a:r>
            <a:r>
              <a:rPr lang="ru-RU" altLang="ru-RU" dirty="0"/>
              <a:t>равен углу</a:t>
            </a:r>
            <a:r>
              <a:rPr lang="ru-RU" altLang="ru-RU" i="1" dirty="0"/>
              <a:t> </a:t>
            </a:r>
            <a:r>
              <a:rPr lang="ru-RU" altLang="ru-RU" dirty="0"/>
              <a:t>4</a:t>
            </a:r>
            <a:r>
              <a:rPr lang="ru-RU" altLang="ru-RU" dirty="0">
                <a:cs typeface="Times New Roman" panose="02020603050405020304" pitchFamily="18" charset="0"/>
              </a:rPr>
              <a:t>). </a:t>
            </a:r>
            <a:r>
              <a:rPr lang="ru-RU" altLang="ru-RU" dirty="0"/>
              <a:t>Следовательно, </a:t>
            </a:r>
            <a:r>
              <a:rPr lang="en-US" altLang="ru-RU" i="1" dirty="0"/>
              <a:t>AB = </a:t>
            </a:r>
            <a:r>
              <a:rPr lang="ru-RU" altLang="ru-RU" dirty="0"/>
              <a:t>11 см, </a:t>
            </a:r>
            <a:r>
              <a:rPr lang="en-US" altLang="ru-RU" i="1" dirty="0"/>
              <a:t>BC </a:t>
            </a:r>
            <a:r>
              <a:rPr lang="ru-RU" altLang="ru-RU" dirty="0"/>
              <a:t>= 19 см.</a:t>
            </a:r>
          </a:p>
        </p:txBody>
      </p:sp>
      <p:sp>
        <p:nvSpPr>
          <p:cNvPr id="55306" name="Text Box 10"/>
          <p:cNvSpPr txBox="1">
            <a:spLocks noChangeArrowheads="1"/>
          </p:cNvSpPr>
          <p:nvPr/>
        </p:nvSpPr>
        <p:spPr bwMode="auto">
          <a:xfrm>
            <a:off x="0" y="404664"/>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9. На рисунке </a:t>
            </a:r>
            <a:r>
              <a:rPr lang="ru-RU" altLang="ru-RU" sz="2800" dirty="0"/>
              <a:t>угол</a:t>
            </a:r>
            <a:r>
              <a:rPr lang="en-US" altLang="ru-RU" sz="2800" dirty="0">
                <a:cs typeface="Times New Roman" panose="02020603050405020304" pitchFamily="18" charset="0"/>
              </a:rPr>
              <a:t> </a:t>
            </a:r>
            <a:r>
              <a:rPr lang="ru-RU" altLang="ru-RU" sz="2800" dirty="0">
                <a:cs typeface="Times New Roman" panose="02020603050405020304" pitchFamily="18" charset="0"/>
              </a:rPr>
              <a:t>1</a:t>
            </a:r>
            <a:r>
              <a:rPr lang="ru-RU" altLang="ru-RU" sz="2800" i="1" dirty="0">
                <a:cs typeface="Times New Roman" panose="02020603050405020304" pitchFamily="18" charset="0"/>
              </a:rPr>
              <a:t> </a:t>
            </a:r>
            <a:r>
              <a:rPr lang="ru-RU" altLang="ru-RU" sz="2800" dirty="0"/>
              <a:t>равен углу</a:t>
            </a:r>
            <a:r>
              <a:rPr lang="en-US" altLang="ru-RU" sz="2800" i="1" dirty="0">
                <a:cs typeface="Times New Roman" panose="02020603050405020304" pitchFamily="18" charset="0"/>
              </a:rPr>
              <a:t> </a:t>
            </a:r>
            <a:r>
              <a:rPr lang="ru-RU" altLang="ru-RU" sz="2800" dirty="0">
                <a:cs typeface="Times New Roman" panose="02020603050405020304" pitchFamily="18" charset="0"/>
              </a:rPr>
              <a:t>2,</a:t>
            </a:r>
            <a:r>
              <a:rPr lang="ru-RU" altLang="ru-RU" sz="2800" i="1" dirty="0">
                <a:cs typeface="Times New Roman" panose="02020603050405020304" pitchFamily="18" charset="0"/>
              </a:rPr>
              <a:t> </a:t>
            </a:r>
            <a:r>
              <a:rPr lang="ru-RU" altLang="ru-RU" sz="2800" dirty="0"/>
              <a:t>угол</a:t>
            </a:r>
            <a:r>
              <a:rPr lang="en-US" altLang="ru-RU" sz="2800" i="1" dirty="0">
                <a:cs typeface="Times New Roman" panose="02020603050405020304" pitchFamily="18" charset="0"/>
              </a:rPr>
              <a:t> </a:t>
            </a:r>
            <a:r>
              <a:rPr lang="ru-RU" altLang="ru-RU" sz="2800" dirty="0">
                <a:cs typeface="Times New Roman" panose="02020603050405020304" pitchFamily="18" charset="0"/>
              </a:rPr>
              <a:t>3</a:t>
            </a:r>
            <a:r>
              <a:rPr lang="ru-RU" altLang="ru-RU" sz="2800" i="1" dirty="0">
                <a:cs typeface="Times New Roman" panose="02020603050405020304" pitchFamily="18" charset="0"/>
              </a:rPr>
              <a:t> </a:t>
            </a:r>
            <a:r>
              <a:rPr lang="ru-RU" altLang="ru-RU" sz="2800" dirty="0"/>
              <a:t>равен углу </a:t>
            </a:r>
            <a:r>
              <a:rPr lang="ru-RU" altLang="ru-RU" sz="2800" dirty="0">
                <a:cs typeface="Times New Roman" panose="02020603050405020304" pitchFamily="18" charset="0"/>
              </a:rPr>
              <a:t>4. Докажите, что треугольники </a:t>
            </a:r>
            <a:r>
              <a:rPr lang="ru-RU" altLang="ru-RU" sz="2800" i="1" dirty="0">
                <a:cs typeface="Times New Roman" panose="02020603050405020304" pitchFamily="18" charset="0"/>
              </a:rPr>
              <a:t>АВС</a:t>
            </a:r>
            <a:r>
              <a:rPr lang="ru-RU" altLang="ru-RU" sz="2800" dirty="0">
                <a:cs typeface="Times New Roman" panose="02020603050405020304" pitchFamily="18" charset="0"/>
              </a:rPr>
              <a:t> и </a:t>
            </a:r>
            <a:r>
              <a:rPr lang="en-US" altLang="ru-RU" sz="2800" i="1" dirty="0">
                <a:cs typeface="Times New Roman" panose="02020603050405020304" pitchFamily="18" charset="0"/>
              </a:rPr>
              <a:t>CDA</a:t>
            </a:r>
            <a:r>
              <a:rPr lang="ru-RU" altLang="ru-RU" sz="2800" dirty="0">
                <a:cs typeface="Times New Roman" panose="02020603050405020304" pitchFamily="18" charset="0"/>
              </a:rPr>
              <a:t> равны. Найдите </a:t>
            </a:r>
            <a:r>
              <a:rPr lang="ru-RU" altLang="ru-RU" sz="2800" i="1" dirty="0">
                <a:cs typeface="Times New Roman" panose="02020603050405020304" pitchFamily="18" charset="0"/>
              </a:rPr>
              <a:t>АВ</a:t>
            </a:r>
            <a:r>
              <a:rPr lang="ru-RU" altLang="ru-RU" sz="2800" dirty="0">
                <a:cs typeface="Times New Roman" panose="02020603050405020304" pitchFamily="18" charset="0"/>
              </a:rPr>
              <a:t> и </a:t>
            </a:r>
            <a:r>
              <a:rPr lang="ru-RU" altLang="ru-RU" sz="2800" i="1" dirty="0">
                <a:cs typeface="Times New Roman" panose="02020603050405020304" pitchFamily="18" charset="0"/>
              </a:rPr>
              <a:t>ВС</a:t>
            </a:r>
            <a:r>
              <a:rPr lang="ru-RU" altLang="ru-RU" sz="2800" dirty="0">
                <a:cs typeface="Times New Roman" panose="02020603050405020304" pitchFamily="18" charset="0"/>
              </a:rPr>
              <a:t>, если </a:t>
            </a:r>
            <a:r>
              <a:rPr lang="en-US" altLang="ru-RU" sz="2800" i="1" dirty="0">
                <a:cs typeface="Times New Roman" panose="02020603050405020304" pitchFamily="18" charset="0"/>
              </a:rPr>
              <a:t>AD</a:t>
            </a:r>
            <a:r>
              <a:rPr lang="ru-RU" altLang="ru-RU" sz="2800" dirty="0">
                <a:cs typeface="Times New Roman" panose="02020603050405020304" pitchFamily="18" charset="0"/>
              </a:rPr>
              <a:t> = 19 см, </a:t>
            </a:r>
            <a:r>
              <a:rPr lang="en-US" altLang="ru-RU" sz="2800" i="1" dirty="0">
                <a:cs typeface="Times New Roman" panose="02020603050405020304" pitchFamily="18" charset="0"/>
              </a:rPr>
              <a:t>CD</a:t>
            </a:r>
            <a:r>
              <a:rPr lang="ru-RU" altLang="ru-RU" sz="2800" dirty="0">
                <a:cs typeface="Times New Roman" panose="02020603050405020304" pitchFamily="18" charset="0"/>
              </a:rPr>
              <a:t> = 11 см.</a:t>
            </a:r>
          </a:p>
        </p:txBody>
      </p:sp>
      <p:pic>
        <p:nvPicPr>
          <p:cNvPr id="5531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293665"/>
            <a:ext cx="3665538"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771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wipe(up)">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Text Box 10"/>
          <p:cNvSpPr txBox="1">
            <a:spLocks noChangeArrowheads="1"/>
          </p:cNvSpPr>
          <p:nvPr/>
        </p:nvSpPr>
        <p:spPr bwMode="auto">
          <a:xfrm>
            <a:off x="0" y="5181600"/>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a:t>
            </a:r>
            <a:r>
              <a:rPr lang="en-US" altLang="ru-RU" i="1" dirty="0"/>
              <a:t>BC</a:t>
            </a:r>
            <a:r>
              <a:rPr lang="ru-RU" altLang="ru-RU" dirty="0">
                <a:cs typeface="Times New Roman" panose="02020603050405020304" pitchFamily="18" charset="0"/>
              </a:rPr>
              <a:t> и </a:t>
            </a:r>
            <a:r>
              <a:rPr lang="en-US" altLang="ru-RU" i="1" dirty="0">
                <a:cs typeface="Times New Roman" panose="02020603050405020304" pitchFamily="18" charset="0"/>
              </a:rPr>
              <a:t>BAD</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AB </a:t>
            </a:r>
            <a:r>
              <a:rPr lang="ru-RU" altLang="ru-RU" dirty="0"/>
              <a:t>– общая, </a:t>
            </a:r>
            <a:r>
              <a:rPr lang="ru-RU" altLang="ru-RU" sz="2800" dirty="0"/>
              <a:t>угол</a:t>
            </a:r>
            <a:r>
              <a:rPr lang="en-US" altLang="ru-RU" dirty="0"/>
              <a:t> </a:t>
            </a:r>
            <a:r>
              <a:rPr lang="en-US" altLang="ru-RU" i="1" dirty="0"/>
              <a:t>DAB </a:t>
            </a:r>
            <a:r>
              <a:rPr lang="ru-RU" altLang="ru-RU" dirty="0"/>
              <a:t>равен углу</a:t>
            </a:r>
            <a:r>
              <a:rPr lang="en-US" altLang="ru-RU" i="1" dirty="0"/>
              <a:t> CBA</a:t>
            </a:r>
            <a:r>
              <a:rPr lang="ru-RU" altLang="ru-RU" dirty="0">
                <a:cs typeface="Times New Roman" panose="02020603050405020304" pitchFamily="18" charset="0"/>
              </a:rPr>
              <a:t>, </a:t>
            </a:r>
            <a:r>
              <a:rPr lang="ru-RU" altLang="ru-RU" sz="2800" dirty="0"/>
              <a:t>угол</a:t>
            </a:r>
            <a:r>
              <a:rPr lang="ru-RU" altLang="ru-RU" dirty="0"/>
              <a:t> </a:t>
            </a:r>
            <a:r>
              <a:rPr lang="en-US" altLang="ru-RU" i="1" dirty="0"/>
              <a:t>CAB  </a:t>
            </a:r>
            <a:r>
              <a:rPr lang="ru-RU" altLang="ru-RU" dirty="0"/>
              <a:t>равен углу</a:t>
            </a:r>
            <a:r>
              <a:rPr lang="ru-RU" altLang="ru-RU" i="1" dirty="0"/>
              <a:t> </a:t>
            </a:r>
            <a:r>
              <a:rPr lang="en-US" altLang="ru-RU" i="1" dirty="0"/>
              <a:t>DBA</a:t>
            </a:r>
            <a:r>
              <a:rPr lang="ru-RU" altLang="ru-RU" dirty="0">
                <a:cs typeface="Times New Roman" panose="02020603050405020304" pitchFamily="18" charset="0"/>
              </a:rPr>
              <a:t>). </a:t>
            </a:r>
            <a:r>
              <a:rPr lang="ru-RU" altLang="ru-RU" dirty="0"/>
              <a:t>Следовательно,</a:t>
            </a:r>
            <a:r>
              <a:rPr lang="en-US" altLang="ru-RU" dirty="0"/>
              <a:t> </a:t>
            </a:r>
            <a:r>
              <a:rPr lang="en-US" altLang="ru-RU" i="1" dirty="0"/>
              <a:t>AC = BD</a:t>
            </a:r>
            <a:r>
              <a:rPr lang="ru-RU" altLang="ru-RU" dirty="0"/>
              <a:t>.</a:t>
            </a:r>
          </a:p>
        </p:txBody>
      </p:sp>
      <mc:AlternateContent xmlns:mc="http://schemas.openxmlformats.org/markup-compatibility/2006" xmlns:a14="http://schemas.microsoft.com/office/drawing/2010/main">
        <mc:Choice Requires="a14">
          <p:sp>
            <p:nvSpPr>
              <p:cNvPr id="65540" name="Text Box 4"/>
              <p:cNvSpPr txBox="1">
                <a:spLocks noChangeArrowheads="1"/>
              </p:cNvSpPr>
              <p:nvPr/>
            </p:nvSpPr>
            <p:spPr bwMode="auto">
              <a:xfrm>
                <a:off x="0" y="273784"/>
                <a:ext cx="9144000" cy="13849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10. На рисунке </a:t>
                </a:r>
                <a14:m>
                  <m:oMath xmlns:m="http://schemas.openxmlformats.org/officeDocument/2006/math">
                    <m:r>
                      <a:rPr lang="ru-RU" altLang="ru-RU" sz="28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ru-RU" sz="2800" i="1" dirty="0">
                    <a:cs typeface="Times New Roman" panose="02020603050405020304" pitchFamily="18" charset="0"/>
                  </a:rPr>
                  <a:t>DAB</a:t>
                </a:r>
                <a:r>
                  <a:rPr lang="ru-RU" altLang="ru-RU" sz="2800" i="1" dirty="0">
                    <a:cs typeface="Times New Roman" panose="02020603050405020304" pitchFamily="18" charset="0"/>
                  </a:rPr>
                  <a:t> = </a:t>
                </a:r>
                <a14:m>
                  <m:oMath xmlns:m="http://schemas.openxmlformats.org/officeDocument/2006/math">
                    <m:r>
                      <a:rPr lang="ru-RU" altLang="ru-RU" sz="2800" i="1">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ru-RU" sz="2800" i="1" dirty="0">
                    <a:cs typeface="Times New Roman" panose="02020603050405020304" pitchFamily="18" charset="0"/>
                  </a:rPr>
                  <a:t>CB</a:t>
                </a:r>
                <a:r>
                  <a:rPr lang="ru-RU" altLang="ru-RU" sz="2800" i="1" dirty="0">
                    <a:cs typeface="Times New Roman" panose="02020603050405020304" pitchFamily="18" charset="0"/>
                  </a:rPr>
                  <a:t>А</a:t>
                </a:r>
                <a:r>
                  <a:rPr lang="ru-RU" altLang="ru-RU" sz="2800" dirty="0"/>
                  <a:t>,</a:t>
                </a:r>
                <a:r>
                  <a:rPr lang="ru-RU" altLang="ru-RU" sz="2800" dirty="0">
                    <a:cs typeface="Times New Roman" panose="02020603050405020304" pitchFamily="18" charset="0"/>
                  </a:rPr>
                  <a:t> отрезки </a:t>
                </a:r>
                <a:r>
                  <a:rPr lang="ru-RU" altLang="ru-RU" sz="2800" i="1" dirty="0">
                    <a:cs typeface="Times New Roman" panose="02020603050405020304" pitchFamily="18" charset="0"/>
                  </a:rPr>
                  <a:t>АС</a:t>
                </a:r>
                <a:r>
                  <a:rPr lang="ru-RU" altLang="ru-RU" sz="2800" dirty="0">
                    <a:cs typeface="Times New Roman" panose="02020603050405020304" pitchFamily="18" charset="0"/>
                  </a:rPr>
                  <a:t> и </a:t>
                </a:r>
                <a:r>
                  <a:rPr lang="en-US" altLang="ru-RU" sz="2800" i="1" dirty="0">
                    <a:cs typeface="Times New Roman" panose="02020603050405020304" pitchFamily="18" charset="0"/>
                  </a:rPr>
                  <a:t>BD</a:t>
                </a:r>
                <a:r>
                  <a:rPr lang="ru-RU" altLang="ru-RU" sz="2800" dirty="0">
                    <a:cs typeface="Times New Roman" panose="02020603050405020304" pitchFamily="18" charset="0"/>
                  </a:rPr>
                  <a:t> образуют со стороной </a:t>
                </a:r>
                <a:r>
                  <a:rPr lang="ru-RU" altLang="ru-RU" sz="2800" i="1" dirty="0">
                    <a:cs typeface="Times New Roman" panose="02020603050405020304" pitchFamily="18" charset="0"/>
                  </a:rPr>
                  <a:t>АВ</a:t>
                </a:r>
                <a:r>
                  <a:rPr lang="ru-RU" altLang="ru-RU" sz="2800" dirty="0">
                    <a:cs typeface="Times New Roman" panose="02020603050405020304" pitchFamily="18" charset="0"/>
                  </a:rPr>
                  <a:t> равные углы. Докажите, что </a:t>
                </a:r>
                <a:r>
                  <a:rPr lang="ru-RU" altLang="ru-RU" sz="2800" i="1" dirty="0">
                    <a:cs typeface="Times New Roman" panose="02020603050405020304" pitchFamily="18" charset="0"/>
                  </a:rPr>
                  <a:t>АС</a:t>
                </a:r>
                <a:r>
                  <a:rPr lang="ru-RU" altLang="ru-RU" sz="2800" dirty="0">
                    <a:cs typeface="Times New Roman" panose="02020603050405020304" pitchFamily="18" charset="0"/>
                  </a:rPr>
                  <a:t> = </a:t>
                </a:r>
                <a:r>
                  <a:rPr lang="en-US" altLang="ru-RU" sz="2800" i="1" dirty="0">
                    <a:cs typeface="Times New Roman" panose="02020603050405020304" pitchFamily="18" charset="0"/>
                  </a:rPr>
                  <a:t>BD</a:t>
                </a:r>
                <a:r>
                  <a:rPr lang="ru-RU" altLang="ru-RU" sz="2800" dirty="0">
                    <a:cs typeface="Times New Roman" panose="02020603050405020304" pitchFamily="18" charset="0"/>
                  </a:rPr>
                  <a:t>.</a:t>
                </a:r>
              </a:p>
            </p:txBody>
          </p:sp>
        </mc:Choice>
        <mc:Fallback xmlns="">
          <p:sp>
            <p:nvSpPr>
              <p:cNvPr id="65540" name="Text Box 4"/>
              <p:cNvSpPr txBox="1">
                <a:spLocks noRot="1" noChangeAspect="1" noMove="1" noResize="1" noEditPoints="1" noAdjustHandles="1" noChangeArrowheads="1" noChangeShapeType="1" noTextEdit="1"/>
              </p:cNvSpPr>
              <p:nvPr/>
            </p:nvSpPr>
            <p:spPr bwMode="auto">
              <a:xfrm>
                <a:off x="0" y="273784"/>
                <a:ext cx="9144000" cy="1384995"/>
              </a:xfrm>
              <a:prstGeom prst="rect">
                <a:avLst/>
              </a:prstGeom>
              <a:blipFill>
                <a:blip r:embed="rId3"/>
                <a:stretch>
                  <a:fillRect l="-1333" t="-4846" r="-1333" b="-1145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65553"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980327"/>
            <a:ext cx="3676650"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99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546"/>
                                        </p:tgtEl>
                                        <p:attrNameLst>
                                          <p:attrName>style.visibility</p:attrName>
                                        </p:attrNameLst>
                                      </p:cBhvr>
                                      <p:to>
                                        <p:strVal val="visible"/>
                                      </p:to>
                                    </p:set>
                                    <p:animEffect transition="in" filter="wipe(up)">
                                      <p:cBhvr>
                                        <p:cTn id="7" dur="500"/>
                                        <p:tgtEl>
                                          <p:spTgt spid="65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4"/>
          <p:cNvSpPr txBox="1">
            <a:spLocks noChangeArrowheads="1"/>
          </p:cNvSpPr>
          <p:nvPr/>
        </p:nvSpPr>
        <p:spPr bwMode="auto">
          <a:xfrm>
            <a:off x="0" y="332656"/>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11. Треугольники </a:t>
            </a:r>
            <a:r>
              <a:rPr lang="ru-RU" altLang="ru-RU" sz="2800" i="1" dirty="0">
                <a:cs typeface="Times New Roman" panose="02020603050405020304" pitchFamily="18" charset="0"/>
              </a:rPr>
              <a:t>АВС</a:t>
            </a:r>
            <a:r>
              <a:rPr lang="ru-RU" altLang="ru-RU" sz="2800" dirty="0">
                <a:cs typeface="Times New Roman" panose="02020603050405020304" pitchFamily="18" charset="0"/>
              </a:rPr>
              <a:t> и </a:t>
            </a:r>
            <a:r>
              <a:rPr lang="ru-RU" altLang="ru-RU" sz="2800" i="1" dirty="0">
                <a:cs typeface="Times New Roman" panose="02020603050405020304" pitchFamily="18" charset="0"/>
              </a:rPr>
              <a:t>А</a:t>
            </a:r>
            <a:r>
              <a:rPr lang="ru-RU" altLang="ru-RU" sz="2800" baseline="-30000" dirty="0">
                <a:cs typeface="Times New Roman" panose="02020603050405020304" pitchFamily="18" charset="0"/>
              </a:rPr>
              <a:t>1</a:t>
            </a:r>
            <a:r>
              <a:rPr lang="ru-RU" altLang="ru-RU" sz="2800" i="1" dirty="0">
                <a:cs typeface="Times New Roman" panose="02020603050405020304" pitchFamily="18" charset="0"/>
              </a:rPr>
              <a:t>В</a:t>
            </a:r>
            <a:r>
              <a:rPr lang="ru-RU" altLang="ru-RU" sz="2800" baseline="-30000" dirty="0">
                <a:cs typeface="Times New Roman" panose="02020603050405020304" pitchFamily="18" charset="0"/>
              </a:rPr>
              <a:t>1</a:t>
            </a:r>
            <a:r>
              <a:rPr lang="ru-RU" altLang="ru-RU" sz="2800" i="1" dirty="0">
                <a:cs typeface="Times New Roman" panose="02020603050405020304" pitchFamily="18" charset="0"/>
              </a:rPr>
              <a:t>С</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равны. Отрезки </a:t>
            </a:r>
            <a:r>
              <a:rPr lang="en-US" altLang="ru-RU" sz="2800" i="1" dirty="0">
                <a:cs typeface="Times New Roman" panose="02020603050405020304" pitchFamily="18" charset="0"/>
              </a:rPr>
              <a:t>CD</a:t>
            </a:r>
            <a:r>
              <a:rPr lang="ru-RU" altLang="ru-RU" sz="2800" dirty="0">
                <a:cs typeface="Times New Roman" panose="02020603050405020304" pitchFamily="18" charset="0"/>
              </a:rPr>
              <a:t> и </a:t>
            </a:r>
            <a:r>
              <a:rPr lang="en-US" altLang="ru-RU" sz="2800" i="1" dirty="0">
                <a:cs typeface="Times New Roman" panose="02020603050405020304" pitchFamily="18" charset="0"/>
              </a:rPr>
              <a:t>C</a:t>
            </a:r>
            <a:r>
              <a:rPr lang="ru-RU" altLang="ru-RU" sz="2800" baseline="-30000" dirty="0">
                <a:cs typeface="Times New Roman" panose="02020603050405020304" pitchFamily="18" charset="0"/>
              </a:rPr>
              <a:t>1</a:t>
            </a:r>
            <a:r>
              <a:rPr lang="en-US" altLang="ru-RU" sz="2800" i="1" dirty="0">
                <a:cs typeface="Times New Roman" panose="02020603050405020304" pitchFamily="18" charset="0"/>
              </a:rPr>
              <a:t>D</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образуют со сторонами соответственно </a:t>
            </a:r>
            <a:r>
              <a:rPr lang="ru-RU" altLang="ru-RU" sz="2800" i="1" dirty="0">
                <a:cs typeface="Times New Roman" panose="02020603050405020304" pitchFamily="18" charset="0"/>
              </a:rPr>
              <a:t>СВ</a:t>
            </a:r>
            <a:r>
              <a:rPr lang="ru-RU" altLang="ru-RU" sz="2800" dirty="0">
                <a:cs typeface="Times New Roman" panose="02020603050405020304" pitchFamily="18" charset="0"/>
              </a:rPr>
              <a:t> и </a:t>
            </a:r>
            <a:r>
              <a:rPr lang="ru-RU" altLang="ru-RU" sz="2800" i="1" dirty="0">
                <a:cs typeface="Times New Roman" panose="02020603050405020304" pitchFamily="18" charset="0"/>
              </a:rPr>
              <a:t>С</a:t>
            </a:r>
            <a:r>
              <a:rPr lang="ru-RU" altLang="ru-RU" sz="2800" baseline="-30000" dirty="0">
                <a:cs typeface="Times New Roman" panose="02020603050405020304" pitchFamily="18" charset="0"/>
              </a:rPr>
              <a:t>1</a:t>
            </a:r>
            <a:r>
              <a:rPr lang="ru-RU" altLang="ru-RU" sz="2800" i="1" dirty="0">
                <a:cs typeface="Times New Roman" panose="02020603050405020304" pitchFamily="18" charset="0"/>
              </a:rPr>
              <a:t>В</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 равные углы. Докажите, что </a:t>
            </a:r>
            <a:r>
              <a:rPr lang="en-US" altLang="ru-RU" sz="2800" i="1" dirty="0">
                <a:cs typeface="Times New Roman" panose="02020603050405020304" pitchFamily="18" charset="0"/>
              </a:rPr>
              <a:t>AD</a:t>
            </a:r>
            <a:r>
              <a:rPr lang="ru-RU" altLang="ru-RU" sz="2800" i="1" dirty="0">
                <a:cs typeface="Times New Roman" panose="02020603050405020304" pitchFamily="18" charset="0"/>
              </a:rPr>
              <a:t> = </a:t>
            </a:r>
            <a:r>
              <a:rPr lang="en-US" altLang="ru-RU" sz="2800" i="1" dirty="0">
                <a:cs typeface="Times New Roman" panose="02020603050405020304" pitchFamily="18" charset="0"/>
              </a:rPr>
              <a:t>A</a:t>
            </a:r>
            <a:r>
              <a:rPr lang="ru-RU" altLang="ru-RU" sz="2800" baseline="-30000" dirty="0">
                <a:cs typeface="Times New Roman" panose="02020603050405020304" pitchFamily="18" charset="0"/>
              </a:rPr>
              <a:t>1</a:t>
            </a:r>
            <a:r>
              <a:rPr lang="en-US" altLang="ru-RU" sz="2800" i="1" dirty="0">
                <a:cs typeface="Times New Roman" panose="02020603050405020304" pitchFamily="18" charset="0"/>
              </a:rPr>
              <a:t>D</a:t>
            </a:r>
            <a:r>
              <a:rPr lang="ru-RU" altLang="ru-RU" sz="2800" baseline="-30000" dirty="0">
                <a:cs typeface="Times New Roman" panose="02020603050405020304" pitchFamily="18" charset="0"/>
              </a:rPr>
              <a:t>1</a:t>
            </a:r>
            <a:r>
              <a:rPr lang="ru-RU" altLang="ru-RU" sz="2800" dirty="0">
                <a:cs typeface="Times New Roman" panose="02020603050405020304" pitchFamily="18" charset="0"/>
              </a:rPr>
              <a:t>.</a:t>
            </a:r>
          </a:p>
        </p:txBody>
      </p:sp>
      <p:pic>
        <p:nvPicPr>
          <p:cNvPr id="6759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2287588"/>
            <a:ext cx="5815013" cy="228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2" name="Text Box 8"/>
          <p:cNvSpPr txBox="1">
            <a:spLocks noChangeArrowheads="1"/>
          </p:cNvSpPr>
          <p:nvPr/>
        </p:nvSpPr>
        <p:spPr bwMode="auto">
          <a:xfrm>
            <a:off x="0" y="4648200"/>
            <a:ext cx="91440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BCD</a:t>
            </a:r>
            <a:r>
              <a:rPr lang="ru-RU" altLang="ru-RU" dirty="0">
                <a:cs typeface="Times New Roman" panose="02020603050405020304" pitchFamily="18" charset="0"/>
              </a:rPr>
              <a:t> и </a:t>
            </a:r>
            <a:r>
              <a:rPr lang="en-US" altLang="ru-RU" i="1" dirty="0">
                <a:cs typeface="Times New Roman" panose="02020603050405020304" pitchFamily="18" charset="0"/>
              </a:rPr>
              <a:t>B</a:t>
            </a:r>
            <a:r>
              <a:rPr lang="en-US" altLang="ru-RU" baseline="-25000" dirty="0">
                <a:cs typeface="Times New Roman" panose="02020603050405020304" pitchFamily="18" charset="0"/>
              </a:rPr>
              <a:t>1</a:t>
            </a:r>
            <a:r>
              <a:rPr lang="en-US" altLang="ru-RU" i="1" dirty="0">
                <a:cs typeface="Times New Roman" panose="02020603050405020304" pitchFamily="18" charset="0"/>
              </a:rPr>
              <a:t>C</a:t>
            </a:r>
            <a:r>
              <a:rPr lang="en-US" altLang="ru-RU" baseline="-25000" dirty="0">
                <a:cs typeface="Times New Roman" panose="02020603050405020304" pitchFamily="18" charset="0"/>
              </a:rPr>
              <a:t>1</a:t>
            </a:r>
            <a:r>
              <a:rPr lang="en-US" altLang="ru-RU" i="1" dirty="0">
                <a:cs typeface="Times New Roman" panose="02020603050405020304" pitchFamily="18" charset="0"/>
              </a:rPr>
              <a:t>D</a:t>
            </a:r>
            <a:r>
              <a:rPr lang="en-US" altLang="ru-RU" baseline="-25000" dirty="0">
                <a:cs typeface="Times New Roman" panose="02020603050405020304" pitchFamily="18" charset="0"/>
              </a:rPr>
              <a:t>1</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BC = B</a:t>
            </a:r>
            <a:r>
              <a:rPr lang="en-US" altLang="ru-RU" baseline="-25000" dirty="0">
                <a:cs typeface="Times New Roman" panose="02020603050405020304" pitchFamily="18" charset="0"/>
              </a:rPr>
              <a:t>1</a:t>
            </a:r>
            <a:r>
              <a:rPr lang="en-US" altLang="ru-RU" i="1" dirty="0">
                <a:cs typeface="Times New Roman" panose="02020603050405020304" pitchFamily="18" charset="0"/>
              </a:rPr>
              <a:t>C</a:t>
            </a:r>
            <a:r>
              <a:rPr lang="en-US" altLang="ru-RU" baseline="-25000" dirty="0">
                <a:cs typeface="Times New Roman" panose="02020603050405020304" pitchFamily="18" charset="0"/>
              </a:rPr>
              <a:t>1</a:t>
            </a:r>
            <a:r>
              <a:rPr lang="ru-RU" altLang="ru-RU" dirty="0"/>
              <a:t>, </a:t>
            </a:r>
            <a:r>
              <a:rPr lang="ru-RU" altLang="ru-RU" sz="2800" dirty="0"/>
              <a:t>угол</a:t>
            </a:r>
            <a:r>
              <a:rPr lang="en-US" altLang="ru-RU" dirty="0"/>
              <a:t> </a:t>
            </a:r>
            <a:r>
              <a:rPr lang="en-US" altLang="ru-RU" i="1" dirty="0"/>
              <a:t>CBD </a:t>
            </a:r>
            <a:r>
              <a:rPr lang="ru-RU" altLang="ru-RU" dirty="0"/>
              <a:t>равен углу </a:t>
            </a:r>
            <a:r>
              <a:rPr lang="en-US" altLang="ru-RU" i="1" dirty="0"/>
              <a:t>C</a:t>
            </a:r>
            <a:r>
              <a:rPr lang="en-US" altLang="ru-RU" baseline="-25000" dirty="0"/>
              <a:t>1</a:t>
            </a:r>
            <a:r>
              <a:rPr lang="en-US" altLang="ru-RU" i="1" dirty="0"/>
              <a:t>B</a:t>
            </a:r>
            <a:r>
              <a:rPr lang="en-US" altLang="ru-RU" baseline="-25000" dirty="0"/>
              <a:t>1</a:t>
            </a:r>
            <a:r>
              <a:rPr lang="en-US" altLang="ru-RU" i="1" dirty="0"/>
              <a:t>D</a:t>
            </a:r>
            <a:r>
              <a:rPr lang="en-US" altLang="ru-RU" baseline="-25000" dirty="0"/>
              <a:t>1</a:t>
            </a:r>
            <a:r>
              <a:rPr lang="ru-RU" altLang="ru-RU" dirty="0">
                <a:cs typeface="Times New Roman" panose="02020603050405020304" pitchFamily="18" charset="0"/>
              </a:rPr>
              <a:t>, </a:t>
            </a:r>
            <a:r>
              <a:rPr lang="ru-RU" altLang="ru-RU" sz="2800" dirty="0"/>
              <a:t>угол</a:t>
            </a:r>
            <a:r>
              <a:rPr lang="ru-RU" altLang="ru-RU" dirty="0"/>
              <a:t> </a:t>
            </a:r>
            <a:r>
              <a:rPr lang="en-US" altLang="ru-RU" i="1" dirty="0"/>
              <a:t>BCD </a:t>
            </a:r>
            <a:r>
              <a:rPr lang="ru-RU" altLang="ru-RU" dirty="0"/>
              <a:t>равен углу</a:t>
            </a:r>
            <a:r>
              <a:rPr lang="ru-RU" altLang="ru-RU" i="1" dirty="0"/>
              <a:t> </a:t>
            </a:r>
            <a:r>
              <a:rPr lang="en-US" altLang="ru-RU" i="1" dirty="0"/>
              <a:t>B</a:t>
            </a:r>
            <a:r>
              <a:rPr lang="en-US" altLang="ru-RU" baseline="-25000" dirty="0"/>
              <a:t>1</a:t>
            </a:r>
            <a:r>
              <a:rPr lang="en-US" altLang="ru-RU" i="1" dirty="0"/>
              <a:t>C</a:t>
            </a:r>
            <a:r>
              <a:rPr lang="en-US" altLang="ru-RU" baseline="-25000" dirty="0"/>
              <a:t>1</a:t>
            </a:r>
            <a:r>
              <a:rPr lang="en-US" altLang="ru-RU" i="1" dirty="0"/>
              <a:t>D</a:t>
            </a:r>
            <a:r>
              <a:rPr lang="en-US" altLang="ru-RU" baseline="-25000" dirty="0"/>
              <a:t>1</a:t>
            </a:r>
            <a:r>
              <a:rPr lang="ru-RU" altLang="ru-RU" dirty="0">
                <a:cs typeface="Times New Roman" panose="02020603050405020304" pitchFamily="18" charset="0"/>
              </a:rPr>
              <a:t>). </a:t>
            </a:r>
            <a:r>
              <a:rPr lang="ru-RU" altLang="ru-RU" dirty="0"/>
              <a:t>Следовательно,</a:t>
            </a:r>
            <a:r>
              <a:rPr lang="en-US" altLang="ru-RU" dirty="0"/>
              <a:t> </a:t>
            </a:r>
            <a:r>
              <a:rPr lang="en-US" altLang="ru-RU" i="1" dirty="0"/>
              <a:t>BD = B</a:t>
            </a:r>
            <a:r>
              <a:rPr lang="en-US" altLang="ru-RU" baseline="-25000" dirty="0"/>
              <a:t>1</a:t>
            </a:r>
            <a:r>
              <a:rPr lang="en-US" altLang="ru-RU" i="1" dirty="0"/>
              <a:t>D</a:t>
            </a:r>
            <a:r>
              <a:rPr lang="en-US" altLang="ru-RU" baseline="-25000" dirty="0"/>
              <a:t>1</a:t>
            </a:r>
            <a:r>
              <a:rPr lang="ru-RU" altLang="ru-RU" dirty="0"/>
              <a:t>.</a:t>
            </a:r>
            <a:r>
              <a:rPr lang="en-US" altLang="ru-RU" dirty="0"/>
              <a:t> </a:t>
            </a:r>
            <a:r>
              <a:rPr lang="ru-RU" altLang="ru-RU" dirty="0"/>
              <a:t>Из этого и равенства сторон </a:t>
            </a:r>
            <a:r>
              <a:rPr lang="en-US" altLang="ru-RU" i="1" dirty="0"/>
              <a:t>AB </a:t>
            </a:r>
            <a:r>
              <a:rPr lang="ru-RU" altLang="ru-RU" dirty="0"/>
              <a:t>и </a:t>
            </a:r>
            <a:r>
              <a:rPr lang="en-US" altLang="ru-RU" i="1" dirty="0"/>
              <a:t>A</a:t>
            </a:r>
            <a:r>
              <a:rPr lang="en-US" altLang="ru-RU" baseline="-25000" dirty="0"/>
              <a:t>1</a:t>
            </a:r>
            <a:r>
              <a:rPr lang="en-US" altLang="ru-RU" i="1" dirty="0"/>
              <a:t>B</a:t>
            </a:r>
            <a:r>
              <a:rPr lang="en-US" altLang="ru-RU" baseline="-25000" dirty="0"/>
              <a:t>1</a:t>
            </a:r>
            <a:r>
              <a:rPr lang="en-US" altLang="ru-RU" dirty="0"/>
              <a:t> </a:t>
            </a:r>
            <a:r>
              <a:rPr lang="ru-RU" altLang="ru-RU" dirty="0"/>
              <a:t>вытекает равенство </a:t>
            </a:r>
            <a:r>
              <a:rPr lang="en-US" altLang="ru-RU" i="1" dirty="0"/>
              <a:t>AD = A</a:t>
            </a:r>
            <a:r>
              <a:rPr lang="ru-RU" altLang="ru-RU" baseline="-25000" dirty="0"/>
              <a:t>1</a:t>
            </a:r>
            <a:r>
              <a:rPr lang="en-US" altLang="ru-RU" i="1" dirty="0"/>
              <a:t>D</a:t>
            </a:r>
            <a:r>
              <a:rPr lang="en-US" altLang="ru-RU" baseline="-25000" dirty="0"/>
              <a:t>1</a:t>
            </a:r>
            <a:r>
              <a:rPr lang="en-US" altLang="ru-RU" dirty="0"/>
              <a:t>.</a:t>
            </a:r>
            <a:endParaRPr lang="ru-RU" altLang="ru-RU" dirty="0"/>
          </a:p>
        </p:txBody>
      </p:sp>
    </p:spTree>
    <p:extLst>
      <p:ext uri="{BB962C8B-B14F-4D97-AF65-F5344CB8AC3E}">
        <p14:creationId xmlns:p14="http://schemas.microsoft.com/office/powerpoint/2010/main" val="2937201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ipe(up)">
                                      <p:cBhvr>
                                        <p:cTn id="7"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0" y="18864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12. На рисунке </a:t>
            </a:r>
            <a:r>
              <a:rPr lang="en-US" altLang="ru-RU" sz="2800" i="1" dirty="0">
                <a:cs typeface="Times New Roman" panose="02020603050405020304" pitchFamily="18" charset="0"/>
              </a:rPr>
              <a:t>AE</a:t>
            </a:r>
            <a:r>
              <a:rPr lang="ru-RU" altLang="ru-RU" sz="2800" dirty="0">
                <a:cs typeface="Times New Roman" panose="02020603050405020304" pitchFamily="18" charset="0"/>
              </a:rPr>
              <a:t>=</a:t>
            </a:r>
            <a:r>
              <a:rPr lang="en-US" altLang="ru-RU" sz="2800" i="1" dirty="0">
                <a:cs typeface="Times New Roman" panose="02020603050405020304" pitchFamily="18" charset="0"/>
              </a:rPr>
              <a:t>AC</a:t>
            </a:r>
            <a:r>
              <a:rPr lang="ru-RU" altLang="ru-RU" sz="2800" dirty="0">
                <a:cs typeface="Times New Roman" panose="02020603050405020304" pitchFamily="18" charset="0"/>
              </a:rPr>
              <a:t>, угол 1 равен углу 2. Докажите, что треугольники </a:t>
            </a:r>
            <a:r>
              <a:rPr lang="en-US" altLang="ru-RU" sz="2800" i="1" dirty="0">
                <a:cs typeface="Times New Roman" panose="02020603050405020304" pitchFamily="18" charset="0"/>
              </a:rPr>
              <a:t>ABC</a:t>
            </a:r>
            <a:r>
              <a:rPr lang="ru-RU" altLang="ru-RU" sz="2800" dirty="0">
                <a:cs typeface="Times New Roman" panose="02020603050405020304" pitchFamily="18" charset="0"/>
              </a:rPr>
              <a:t> и </a:t>
            </a:r>
            <a:r>
              <a:rPr lang="en-US" altLang="ru-RU" sz="2800" i="1" dirty="0">
                <a:cs typeface="Times New Roman" panose="02020603050405020304" pitchFamily="18" charset="0"/>
              </a:rPr>
              <a:t>ADE</a:t>
            </a:r>
            <a:r>
              <a:rPr lang="ru-RU" altLang="ru-RU" sz="2800" dirty="0">
                <a:cs typeface="Times New Roman" panose="02020603050405020304" pitchFamily="18" charset="0"/>
              </a:rPr>
              <a:t> равны.</a:t>
            </a:r>
          </a:p>
        </p:txBody>
      </p:sp>
      <p:sp>
        <p:nvSpPr>
          <p:cNvPr id="69638" name="Text Box 6"/>
          <p:cNvSpPr txBox="1">
            <a:spLocks noChangeArrowheads="1"/>
          </p:cNvSpPr>
          <p:nvPr/>
        </p:nvSpPr>
        <p:spPr bwMode="auto">
          <a:xfrm>
            <a:off x="0" y="4648200"/>
            <a:ext cx="899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ABC</a:t>
            </a:r>
            <a:r>
              <a:rPr lang="ru-RU" altLang="ru-RU" dirty="0">
                <a:cs typeface="Times New Roman" panose="02020603050405020304" pitchFamily="18" charset="0"/>
              </a:rPr>
              <a:t> и </a:t>
            </a:r>
            <a:r>
              <a:rPr lang="en-US" altLang="ru-RU" i="1" dirty="0">
                <a:cs typeface="Times New Roman" panose="02020603050405020304" pitchFamily="18" charset="0"/>
              </a:rPr>
              <a:t>ADE</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AC = AE</a:t>
            </a:r>
            <a:r>
              <a:rPr lang="ru-RU" altLang="ru-RU" dirty="0"/>
              <a:t>, </a:t>
            </a:r>
            <a:r>
              <a:rPr lang="ru-RU" altLang="ru-RU" sz="2800" dirty="0"/>
              <a:t>угол</a:t>
            </a:r>
            <a:r>
              <a:rPr lang="ru-RU" altLang="ru-RU" dirty="0"/>
              <a:t> </a:t>
            </a:r>
            <a:r>
              <a:rPr lang="en-US" altLang="ru-RU" i="1" dirty="0"/>
              <a:t>ACB </a:t>
            </a:r>
            <a:r>
              <a:rPr lang="ru-RU" altLang="ru-RU" dirty="0"/>
              <a:t>равен углу</a:t>
            </a:r>
            <a:r>
              <a:rPr lang="ru-RU" altLang="ru-RU" i="1" dirty="0"/>
              <a:t> </a:t>
            </a:r>
            <a:r>
              <a:rPr lang="en-US" altLang="ru-RU" i="1" dirty="0"/>
              <a:t>AED</a:t>
            </a:r>
            <a:r>
              <a:rPr lang="ru-RU" altLang="ru-RU" dirty="0">
                <a:cs typeface="Times New Roman" panose="02020603050405020304" pitchFamily="18" charset="0"/>
              </a:rPr>
              <a:t>, </a:t>
            </a:r>
            <a:r>
              <a:rPr lang="ru-RU" altLang="ru-RU" sz="2800" dirty="0"/>
              <a:t>угол</a:t>
            </a:r>
            <a:r>
              <a:rPr lang="ru-RU" altLang="ru-RU" dirty="0"/>
              <a:t> </a:t>
            </a:r>
            <a:r>
              <a:rPr lang="en-US" altLang="ru-RU" i="1" dirty="0"/>
              <a:t>A – </a:t>
            </a:r>
            <a:r>
              <a:rPr lang="ru-RU" altLang="ru-RU" dirty="0"/>
              <a:t>общий</a:t>
            </a:r>
            <a:r>
              <a:rPr lang="ru-RU" altLang="ru-RU" dirty="0">
                <a:cs typeface="Times New Roman" panose="02020603050405020304" pitchFamily="18" charset="0"/>
              </a:rPr>
              <a:t>). </a:t>
            </a:r>
          </a:p>
        </p:txBody>
      </p:sp>
      <p:pic>
        <p:nvPicPr>
          <p:cNvPr id="6964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752600"/>
            <a:ext cx="3579813" cy="283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37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wipe(up)">
                                      <p:cBhvr>
                                        <p:cTn id="7" dur="500"/>
                                        <p:tgtEl>
                                          <p:spTgt spid="69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txBox="1">
            <a:spLocks/>
          </p:cNvSpPr>
          <p:nvPr/>
        </p:nvSpPr>
        <p:spPr bwMode="auto">
          <a:xfrm>
            <a:off x="8642176" y="6581056"/>
            <a:ext cx="501824" cy="2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E1DA6B-3281-4421-9C24-6F83840074F0}" type="slidenum">
              <a:rPr kumimoji="0" lang="ru-RU"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ru-RU"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23" name="Text Box 23">
            <a:extLst>
              <a:ext uri="{FF2B5EF4-FFF2-40B4-BE49-F238E27FC236}">
                <a16:creationId xmlns:a16="http://schemas.microsoft.com/office/drawing/2014/main" id="{835F8B50-5A47-0532-FBDA-DB6ABEFDBFEA}"/>
              </a:ext>
            </a:extLst>
          </p:cNvPr>
          <p:cNvSpPr txBox="1">
            <a:spLocks noChangeArrowheads="1"/>
          </p:cNvSpPr>
          <p:nvPr/>
        </p:nvSpPr>
        <p:spPr bwMode="auto">
          <a:xfrm>
            <a:off x="-35290" y="64958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Учебник Узбекистана 2013 г.        Наш учебник 2003 г.</a:t>
            </a:r>
          </a:p>
        </p:txBody>
      </p:sp>
      <p:pic>
        <p:nvPicPr>
          <p:cNvPr id="4" name="Рисунок 3">
            <a:extLst>
              <a:ext uri="{FF2B5EF4-FFF2-40B4-BE49-F238E27FC236}">
                <a16:creationId xmlns:a16="http://schemas.microsoft.com/office/drawing/2014/main" id="{A0DC3535-E655-7261-CA32-12A7D79ECE5B}"/>
              </a:ext>
            </a:extLst>
          </p:cNvPr>
          <p:cNvPicPr>
            <a:picLocks noChangeAspect="1"/>
          </p:cNvPicPr>
          <p:nvPr/>
        </p:nvPicPr>
        <p:blipFill>
          <a:blip r:embed="rId3"/>
          <a:stretch>
            <a:fillRect/>
          </a:stretch>
        </p:blipFill>
        <p:spPr>
          <a:xfrm>
            <a:off x="755576" y="1456155"/>
            <a:ext cx="3486637" cy="1981477"/>
          </a:xfrm>
          <a:prstGeom prst="rect">
            <a:avLst/>
          </a:prstGeom>
        </p:spPr>
      </p:pic>
      <p:pic>
        <p:nvPicPr>
          <p:cNvPr id="8" name="Рисунок 7">
            <a:extLst>
              <a:ext uri="{FF2B5EF4-FFF2-40B4-BE49-F238E27FC236}">
                <a16:creationId xmlns:a16="http://schemas.microsoft.com/office/drawing/2014/main" id="{91494D25-E384-068F-21A5-80B488732637}"/>
              </a:ext>
            </a:extLst>
          </p:cNvPr>
          <p:cNvPicPr>
            <a:picLocks noChangeAspect="1"/>
          </p:cNvPicPr>
          <p:nvPr/>
        </p:nvPicPr>
        <p:blipFill>
          <a:blip r:embed="rId4"/>
          <a:stretch>
            <a:fillRect/>
          </a:stretch>
        </p:blipFill>
        <p:spPr>
          <a:xfrm>
            <a:off x="5436096" y="1456155"/>
            <a:ext cx="2734057" cy="1981477"/>
          </a:xfrm>
          <a:prstGeom prst="rect">
            <a:avLst/>
          </a:prstGeom>
        </p:spPr>
      </p:pic>
      <p:pic>
        <p:nvPicPr>
          <p:cNvPr id="11" name="Рисунок 10">
            <a:extLst>
              <a:ext uri="{FF2B5EF4-FFF2-40B4-BE49-F238E27FC236}">
                <a16:creationId xmlns:a16="http://schemas.microsoft.com/office/drawing/2014/main" id="{BDF603CF-B605-03A1-6899-7F63047D7AA7}"/>
              </a:ext>
            </a:extLst>
          </p:cNvPr>
          <p:cNvPicPr>
            <a:picLocks noChangeAspect="1"/>
          </p:cNvPicPr>
          <p:nvPr/>
        </p:nvPicPr>
        <p:blipFill>
          <a:blip r:embed="rId5"/>
          <a:stretch>
            <a:fillRect/>
          </a:stretch>
        </p:blipFill>
        <p:spPr>
          <a:xfrm>
            <a:off x="888944" y="4077072"/>
            <a:ext cx="3219899" cy="1162212"/>
          </a:xfrm>
          <a:prstGeom prst="rect">
            <a:avLst/>
          </a:prstGeom>
        </p:spPr>
      </p:pic>
      <p:pic>
        <p:nvPicPr>
          <p:cNvPr id="14" name="Рисунок 13">
            <a:extLst>
              <a:ext uri="{FF2B5EF4-FFF2-40B4-BE49-F238E27FC236}">
                <a16:creationId xmlns:a16="http://schemas.microsoft.com/office/drawing/2014/main" id="{B8392335-6A75-C824-C623-97826B7B7D98}"/>
              </a:ext>
            </a:extLst>
          </p:cNvPr>
          <p:cNvPicPr>
            <a:picLocks noChangeAspect="1"/>
          </p:cNvPicPr>
          <p:nvPr/>
        </p:nvPicPr>
        <p:blipFill>
          <a:blip r:embed="rId6"/>
          <a:stretch>
            <a:fillRect/>
          </a:stretch>
        </p:blipFill>
        <p:spPr>
          <a:xfrm>
            <a:off x="4873831" y="4020848"/>
            <a:ext cx="4019257" cy="1218436"/>
          </a:xfrm>
          <a:prstGeom prst="rect">
            <a:avLst/>
          </a:prstGeom>
        </p:spPr>
      </p:pic>
      <p:sp>
        <p:nvSpPr>
          <p:cNvPr id="3" name="Text Box 23">
            <a:extLst>
              <a:ext uri="{FF2B5EF4-FFF2-40B4-BE49-F238E27FC236}">
                <a16:creationId xmlns:a16="http://schemas.microsoft.com/office/drawing/2014/main" id="{D7EB4432-20AA-3409-CCD4-8C39EA0418DD}"/>
              </a:ext>
            </a:extLst>
          </p:cNvPr>
          <p:cNvSpPr txBox="1">
            <a:spLocks noChangeArrowheads="1"/>
          </p:cNvSpPr>
          <p:nvPr/>
        </p:nvSpPr>
        <p:spPr bwMode="auto">
          <a:xfrm>
            <a:off x="0" y="105581"/>
            <a:ext cx="90734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Рисунки, похожие на рисунки из наших учебников 8 класса</a:t>
            </a:r>
          </a:p>
        </p:txBody>
      </p:sp>
    </p:spTree>
    <p:extLst>
      <p:ext uri="{BB962C8B-B14F-4D97-AF65-F5344CB8AC3E}">
        <p14:creationId xmlns:p14="http://schemas.microsoft.com/office/powerpoint/2010/main" val="35252092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457200"/>
          </a:xfrm>
        </p:spPr>
        <p:txBody>
          <a:bodyPr/>
          <a:lstStyle/>
          <a:p>
            <a:pPr eaLnBrk="1" hangingPunct="1"/>
            <a:r>
              <a:rPr lang="ru-RU" altLang="ru-RU" sz="2800" dirty="0">
                <a:solidFill>
                  <a:srgbClr val="FF3300"/>
                </a:solidFill>
              </a:rPr>
              <a:t>15. Равнобедренные треугольники</a:t>
            </a:r>
          </a:p>
        </p:txBody>
      </p:sp>
      <p:sp>
        <p:nvSpPr>
          <p:cNvPr id="8" name="Text Box 4"/>
          <p:cNvSpPr txBox="1">
            <a:spLocks noChangeArrowheads="1"/>
          </p:cNvSpPr>
          <p:nvPr/>
        </p:nvSpPr>
        <p:spPr bwMode="auto">
          <a:xfrm>
            <a:off x="0" y="1390577"/>
            <a:ext cx="91440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a:t>
            </a:r>
            <a:r>
              <a:rPr lang="ru-RU" altLang="ru-RU" sz="2800" dirty="0">
                <a:solidFill>
                  <a:srgbClr val="FF0000"/>
                </a:solidFill>
              </a:rPr>
              <a:t>Теорема.</a:t>
            </a:r>
            <a:r>
              <a:rPr lang="ru-RU" altLang="ru-RU" sz="2800" dirty="0"/>
              <a:t> В равнобедренном треугольнике углы при основании равны.</a:t>
            </a:r>
            <a:endParaRPr lang="ru-RU" altLang="ru-RU" sz="2800" dirty="0">
              <a:cs typeface="Times New Roman" panose="02020603050405020304" pitchFamily="18" charset="0"/>
            </a:endParaRPr>
          </a:p>
        </p:txBody>
      </p:sp>
      <p:sp>
        <p:nvSpPr>
          <p:cNvPr id="2" name="Text Box 4">
            <a:extLst>
              <a:ext uri="{FF2B5EF4-FFF2-40B4-BE49-F238E27FC236}">
                <a16:creationId xmlns:a16="http://schemas.microsoft.com/office/drawing/2014/main" id="{1C1C8B8C-7F43-E7A2-B32B-256303074ABF}"/>
              </a:ext>
            </a:extLst>
          </p:cNvPr>
          <p:cNvSpPr txBox="1">
            <a:spLocks noChangeArrowheads="1"/>
          </p:cNvSpPr>
          <p:nvPr/>
        </p:nvSpPr>
        <p:spPr bwMode="auto">
          <a:xfrm>
            <a:off x="0" y="594879"/>
            <a:ext cx="9144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Треугольник называется</a:t>
            </a:r>
            <a:r>
              <a:rPr lang="ru-RU" altLang="ru-RU" dirty="0">
                <a:solidFill>
                  <a:schemeClr val="accent1"/>
                </a:solidFill>
              </a:rPr>
              <a:t> </a:t>
            </a:r>
            <a:r>
              <a:rPr lang="ru-RU" altLang="ru-RU" dirty="0">
                <a:solidFill>
                  <a:srgbClr val="FF3300"/>
                </a:solidFill>
              </a:rPr>
              <a:t>равнобедренным</a:t>
            </a:r>
            <a:r>
              <a:rPr lang="ru-RU" altLang="ru-RU" dirty="0"/>
              <a:t>, если у него две стороны равны.</a:t>
            </a:r>
          </a:p>
        </p:txBody>
      </p:sp>
      <p:pic>
        <p:nvPicPr>
          <p:cNvPr id="13" name="Рисунок 12">
            <a:extLst>
              <a:ext uri="{FF2B5EF4-FFF2-40B4-BE49-F238E27FC236}">
                <a16:creationId xmlns:a16="http://schemas.microsoft.com/office/drawing/2014/main" id="{84D9B4A7-9F57-4370-76C2-6882E51C088C}"/>
              </a:ext>
            </a:extLst>
          </p:cNvPr>
          <p:cNvPicPr>
            <a:picLocks noChangeAspect="1"/>
          </p:cNvPicPr>
          <p:nvPr/>
        </p:nvPicPr>
        <p:blipFill>
          <a:blip r:embed="rId3"/>
          <a:stretch>
            <a:fillRect/>
          </a:stretch>
        </p:blipFill>
        <p:spPr>
          <a:xfrm>
            <a:off x="539552" y="2492896"/>
            <a:ext cx="2882113" cy="2624013"/>
          </a:xfrm>
          <a:prstGeom prst="rect">
            <a:avLst/>
          </a:prstGeom>
        </p:spPr>
      </p:pic>
      <p:grpSp>
        <p:nvGrpSpPr>
          <p:cNvPr id="19" name="Группа 18">
            <a:extLst>
              <a:ext uri="{FF2B5EF4-FFF2-40B4-BE49-F238E27FC236}">
                <a16:creationId xmlns:a16="http://schemas.microsoft.com/office/drawing/2014/main" id="{4CA09D99-70E4-91E5-2B6D-1C4FD583267E}"/>
              </a:ext>
            </a:extLst>
          </p:cNvPr>
          <p:cNvGrpSpPr/>
          <p:nvPr/>
        </p:nvGrpSpPr>
        <p:grpSpPr>
          <a:xfrm>
            <a:off x="3851920" y="2344665"/>
            <a:ext cx="5292080" cy="2907323"/>
            <a:chOff x="3851920" y="2344665"/>
            <a:chExt cx="5292080" cy="2907323"/>
          </a:xfrm>
        </p:grpSpPr>
        <p:sp>
          <p:nvSpPr>
            <p:cNvPr id="11" name="Text Box 4">
              <a:extLst>
                <a:ext uri="{FF2B5EF4-FFF2-40B4-BE49-F238E27FC236}">
                  <a16:creationId xmlns:a16="http://schemas.microsoft.com/office/drawing/2014/main" id="{30CB03A2-5A34-6D68-4B10-1BC71D609267}"/>
                </a:ext>
              </a:extLst>
            </p:cNvPr>
            <p:cNvSpPr txBox="1">
              <a:spLocks noChangeArrowheads="1"/>
            </p:cNvSpPr>
            <p:nvPr/>
          </p:nvSpPr>
          <p:spPr bwMode="auto">
            <a:xfrm>
              <a:off x="4139952" y="2344665"/>
              <a:ext cx="5004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ru-RU" altLang="ru-RU" dirty="0">
                  <a:solidFill>
                    <a:srgbClr val="FF0000"/>
                  </a:solidFill>
                </a:rPr>
                <a:t>Доказательство А.В. Погорелова. </a:t>
              </a:r>
              <a:endParaRPr lang="ru-RU" altLang="ru-RU" dirty="0">
                <a:cs typeface="Times New Roman" panose="02020603050405020304" pitchFamily="18" charset="0"/>
              </a:endParaRPr>
            </a:p>
          </p:txBody>
        </p:sp>
        <p:pic>
          <p:nvPicPr>
            <p:cNvPr id="18" name="Рисунок 17">
              <a:extLst>
                <a:ext uri="{FF2B5EF4-FFF2-40B4-BE49-F238E27FC236}">
                  <a16:creationId xmlns:a16="http://schemas.microsoft.com/office/drawing/2014/main" id="{12C3DC6A-94D1-9B80-99E1-10883C381F0F}"/>
                </a:ext>
              </a:extLst>
            </p:cNvPr>
            <p:cNvPicPr>
              <a:picLocks noChangeAspect="1"/>
            </p:cNvPicPr>
            <p:nvPr/>
          </p:nvPicPr>
          <p:blipFill>
            <a:blip r:embed="rId4"/>
            <a:stretch>
              <a:fillRect/>
            </a:stretch>
          </p:blipFill>
          <p:spPr>
            <a:xfrm>
              <a:off x="3851920" y="2851353"/>
              <a:ext cx="5077534" cy="2400635"/>
            </a:xfrm>
            <a:prstGeom prst="rect">
              <a:avLst/>
            </a:prstGeom>
          </p:spPr>
        </p:pic>
      </p:grpSp>
    </p:spTree>
    <p:extLst>
      <p:ext uri="{BB962C8B-B14F-4D97-AF65-F5344CB8AC3E}">
        <p14:creationId xmlns:p14="http://schemas.microsoft.com/office/powerpoint/2010/main" val="4702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0" y="335499"/>
            <a:ext cx="91440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a:t>
            </a:r>
            <a:r>
              <a:rPr lang="ru-RU" altLang="ru-RU" sz="2800" dirty="0">
                <a:solidFill>
                  <a:srgbClr val="FF0000"/>
                </a:solidFill>
              </a:rPr>
              <a:t>Теорема.</a:t>
            </a:r>
            <a:r>
              <a:rPr lang="ru-RU" altLang="ru-RU" sz="2800" dirty="0"/>
              <a:t> В равнобедренном треугольнике углы при основании равны.</a:t>
            </a:r>
            <a:endParaRPr lang="ru-RU" altLang="ru-RU" sz="2800" dirty="0">
              <a:cs typeface="Times New Roman" panose="02020603050405020304" pitchFamily="18" charset="0"/>
            </a:endParaRPr>
          </a:p>
        </p:txBody>
      </p:sp>
      <p:sp>
        <p:nvSpPr>
          <p:cNvPr id="11" name="Text Box 4">
            <a:extLst>
              <a:ext uri="{FF2B5EF4-FFF2-40B4-BE49-F238E27FC236}">
                <a16:creationId xmlns:a16="http://schemas.microsoft.com/office/drawing/2014/main" id="{30CB03A2-5A34-6D68-4B10-1BC71D609267}"/>
              </a:ext>
            </a:extLst>
          </p:cNvPr>
          <p:cNvSpPr txBox="1">
            <a:spLocks noChangeArrowheads="1"/>
          </p:cNvSpPr>
          <p:nvPr/>
        </p:nvSpPr>
        <p:spPr bwMode="auto">
          <a:xfrm>
            <a:off x="0" y="5449482"/>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sz="2800" dirty="0"/>
              <a:t>	</a:t>
            </a:r>
            <a:r>
              <a:rPr lang="ru-RU" altLang="ru-RU" dirty="0">
                <a:solidFill>
                  <a:srgbClr val="FF0000"/>
                </a:solidFill>
              </a:rPr>
              <a:t>Статья. </a:t>
            </a:r>
            <a:r>
              <a:rPr lang="ru-RU" dirty="0">
                <a:effectLst/>
                <a:latin typeface="Times New Roman" panose="02020603050405020304" pitchFamily="18" charset="0"/>
                <a:ea typeface="Times New Roman" panose="02020603050405020304" pitchFamily="18" charset="0"/>
              </a:rPr>
              <a:t>Смирнов В.А., Смирнова И.М. Об одном свойстве равнобедренного треугольника //Математика в школе, 2019. - № 5. - С. 75-78. (</a:t>
            </a:r>
            <a:r>
              <a:rPr lang="en-US" dirty="0">
                <a:effectLst/>
                <a:latin typeface="Times New Roman" panose="02020603050405020304" pitchFamily="18" charset="0"/>
                <a:ea typeface="Times New Roman" panose="02020603050405020304" pitchFamily="18" charset="0"/>
              </a:rPr>
              <a:t>vasmirnov.ru)</a:t>
            </a:r>
            <a:r>
              <a:rPr lang="ru-RU" dirty="0">
                <a:effectLst/>
                <a:latin typeface="Times New Roman" panose="02020603050405020304" pitchFamily="18" charset="0"/>
                <a:ea typeface="Times New Roman" panose="02020603050405020304" pitchFamily="18" charset="0"/>
              </a:rPr>
              <a:t> </a:t>
            </a:r>
            <a:endParaRPr lang="ru-RU" altLang="ru-RU" dirty="0">
              <a:cs typeface="Times New Roman" panose="02020603050405020304" pitchFamily="18" charset="0"/>
            </a:endParaRPr>
          </a:p>
        </p:txBody>
      </p:sp>
      <p:pic>
        <p:nvPicPr>
          <p:cNvPr id="5" name="Рисунок 4">
            <a:extLst>
              <a:ext uri="{FF2B5EF4-FFF2-40B4-BE49-F238E27FC236}">
                <a16:creationId xmlns:a16="http://schemas.microsoft.com/office/drawing/2014/main" id="{BB2E6E6E-80C5-48C2-6A82-97298A8E37EA}"/>
              </a:ext>
            </a:extLst>
          </p:cNvPr>
          <p:cNvPicPr>
            <a:picLocks noChangeAspect="1"/>
          </p:cNvPicPr>
          <p:nvPr/>
        </p:nvPicPr>
        <p:blipFill>
          <a:blip r:embed="rId3"/>
          <a:stretch>
            <a:fillRect/>
          </a:stretch>
        </p:blipFill>
        <p:spPr>
          <a:xfrm>
            <a:off x="323528" y="2028629"/>
            <a:ext cx="6096851" cy="2886478"/>
          </a:xfrm>
          <a:prstGeom prst="rect">
            <a:avLst/>
          </a:prstGeom>
        </p:spPr>
      </p:pic>
      <p:sp>
        <p:nvSpPr>
          <p:cNvPr id="6" name="Text Box 4">
            <a:extLst>
              <a:ext uri="{FF2B5EF4-FFF2-40B4-BE49-F238E27FC236}">
                <a16:creationId xmlns:a16="http://schemas.microsoft.com/office/drawing/2014/main" id="{DE847FF1-EF12-7F33-A4EC-113F7B15EA38}"/>
              </a:ext>
            </a:extLst>
          </p:cNvPr>
          <p:cNvSpPr txBox="1">
            <a:spLocks noChangeArrowheads="1"/>
          </p:cNvSpPr>
          <p:nvPr/>
        </p:nvSpPr>
        <p:spPr bwMode="auto">
          <a:xfrm>
            <a:off x="0" y="139299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solidFill>
                  <a:srgbClr val="FF0000"/>
                </a:solidFill>
              </a:rPr>
              <a:t>	Доказательство в учебнике Л.С. Атанасяна и др. </a:t>
            </a:r>
            <a:endParaRPr lang="ru-RU" altLang="ru-RU" dirty="0">
              <a:cs typeface="Times New Roman" panose="02020603050405020304" pitchFamily="18" charset="0"/>
            </a:endParaRPr>
          </a:p>
        </p:txBody>
      </p:sp>
      <p:pic>
        <p:nvPicPr>
          <p:cNvPr id="9" name="Рисунок 8">
            <a:extLst>
              <a:ext uri="{FF2B5EF4-FFF2-40B4-BE49-F238E27FC236}">
                <a16:creationId xmlns:a16="http://schemas.microsoft.com/office/drawing/2014/main" id="{E9BE3584-4A8A-137F-D504-5A4985A8D28E}"/>
              </a:ext>
            </a:extLst>
          </p:cNvPr>
          <p:cNvPicPr>
            <a:picLocks noChangeAspect="1"/>
          </p:cNvPicPr>
          <p:nvPr/>
        </p:nvPicPr>
        <p:blipFill>
          <a:blip r:embed="rId4"/>
          <a:stretch>
            <a:fillRect/>
          </a:stretch>
        </p:blipFill>
        <p:spPr>
          <a:xfrm>
            <a:off x="6660232" y="1942892"/>
            <a:ext cx="2019582" cy="2972215"/>
          </a:xfrm>
          <a:prstGeom prst="rect">
            <a:avLst/>
          </a:prstGeom>
        </p:spPr>
      </p:pic>
    </p:spTree>
    <p:extLst>
      <p:ext uri="{BB962C8B-B14F-4D97-AF65-F5344CB8AC3E}">
        <p14:creationId xmlns:p14="http://schemas.microsoft.com/office/powerpoint/2010/main" val="339494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0" y="794991"/>
            <a:ext cx="9001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cs typeface="Times New Roman" panose="02020603050405020304" pitchFamily="18" charset="0"/>
              </a:rPr>
              <a:t>	</a:t>
            </a:r>
            <a:r>
              <a:rPr lang="ru-RU" altLang="ru-RU" sz="2800" dirty="0">
                <a:cs typeface="Times New Roman" panose="02020603050405020304" pitchFamily="18" charset="0"/>
              </a:rPr>
              <a:t>1. На рисунке </a:t>
            </a:r>
            <a:r>
              <a:rPr lang="en-US" altLang="ru-RU" sz="2800" i="1" dirty="0">
                <a:cs typeface="Times New Roman" panose="02020603050405020304" pitchFamily="18" charset="0"/>
              </a:rPr>
              <a:t>AB</a:t>
            </a:r>
            <a:r>
              <a:rPr lang="ru-RU" altLang="ru-RU" sz="2800" i="1" dirty="0">
                <a:cs typeface="Times New Roman" panose="02020603050405020304" pitchFamily="18" charset="0"/>
              </a:rPr>
              <a:t> = </a:t>
            </a:r>
            <a:r>
              <a:rPr lang="en-US" altLang="ru-RU" sz="2800" i="1" dirty="0">
                <a:cs typeface="Times New Roman" panose="02020603050405020304" pitchFamily="18" charset="0"/>
              </a:rPr>
              <a:t>BC</a:t>
            </a:r>
            <a:r>
              <a:rPr lang="ru-RU" altLang="ru-RU" sz="2800" dirty="0">
                <a:cs typeface="Times New Roman" panose="02020603050405020304" pitchFamily="18" charset="0"/>
              </a:rPr>
              <a:t>. Докажите, что </a:t>
            </a:r>
            <a:r>
              <a:rPr lang="ru-RU" altLang="ru-RU" sz="2800" dirty="0"/>
              <a:t>угол </a:t>
            </a:r>
            <a:r>
              <a:rPr lang="ru-RU" altLang="ru-RU" sz="2800" dirty="0">
                <a:cs typeface="Times New Roman" panose="02020603050405020304" pitchFamily="18" charset="0"/>
              </a:rPr>
              <a:t>1 </a:t>
            </a:r>
            <a:r>
              <a:rPr lang="ru-RU" altLang="ru-RU" sz="2800" dirty="0"/>
              <a:t>равен углу </a:t>
            </a:r>
            <a:r>
              <a:rPr lang="ru-RU" altLang="ru-RU" sz="2800" dirty="0">
                <a:cs typeface="Times New Roman" panose="02020603050405020304" pitchFamily="18" charset="0"/>
              </a:rPr>
              <a:t>2. </a:t>
            </a:r>
          </a:p>
        </p:txBody>
      </p:sp>
      <p:sp>
        <p:nvSpPr>
          <p:cNvPr id="100356" name="Text Box 4"/>
          <p:cNvSpPr txBox="1">
            <a:spLocks noChangeArrowheads="1"/>
          </p:cNvSpPr>
          <p:nvPr/>
        </p:nvSpPr>
        <p:spPr bwMode="auto">
          <a:xfrm>
            <a:off x="0" y="4653136"/>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 </a:t>
            </a:r>
            <a:r>
              <a:rPr lang="en-US" altLang="ru-RU" i="1" dirty="0">
                <a:cs typeface="Times New Roman" panose="02020603050405020304" pitchFamily="18" charset="0"/>
              </a:rPr>
              <a:t>ABC</a:t>
            </a:r>
            <a:r>
              <a:rPr lang="ru-RU" altLang="ru-RU" dirty="0">
                <a:cs typeface="Times New Roman" panose="02020603050405020304" pitchFamily="18" charset="0"/>
              </a:rPr>
              <a:t> – равнобедренный, так как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Следовательно,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равен углу </a:t>
            </a:r>
            <a:r>
              <a:rPr lang="en-US" altLang="ru-RU" i="1" dirty="0">
                <a:cs typeface="Times New Roman" panose="02020603050405020304" pitchFamily="18" charset="0"/>
              </a:rPr>
              <a:t>BCA</a:t>
            </a:r>
            <a:r>
              <a:rPr lang="ru-RU" altLang="ru-RU" dirty="0">
                <a:cs typeface="Times New Roman" panose="02020603050405020304" pitchFamily="18" charset="0"/>
              </a:rPr>
              <a:t>, как углы при основании равнобедренного треугольника. Отсюда следует, что </a:t>
            </a:r>
            <a:r>
              <a:rPr lang="ru-RU" altLang="ru-RU" dirty="0"/>
              <a:t>   угол </a:t>
            </a:r>
            <a:r>
              <a:rPr lang="ru-RU" altLang="ru-RU" dirty="0">
                <a:cs typeface="Times New Roman" panose="02020603050405020304" pitchFamily="18" charset="0"/>
              </a:rPr>
              <a:t>1 </a:t>
            </a:r>
            <a:r>
              <a:rPr lang="ru-RU" altLang="ru-RU" dirty="0"/>
              <a:t>равен углу </a:t>
            </a:r>
            <a:r>
              <a:rPr lang="ru-RU" altLang="ru-RU" dirty="0">
                <a:cs typeface="Times New Roman" panose="02020603050405020304" pitchFamily="18" charset="0"/>
              </a:rPr>
              <a:t>2 как смежные углы соответственно равным углам.</a:t>
            </a:r>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1565905"/>
            <a:ext cx="2927350"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A4F0D965-9C11-69F7-0D74-7C0AA7D7D1C7}"/>
              </a:ext>
            </a:extLst>
          </p:cNvPr>
          <p:cNvSpPr>
            <a:spLocks noGrp="1" noChangeArrowheads="1"/>
          </p:cNvSpPr>
          <p:nvPr>
            <p:ph type="title"/>
          </p:nvPr>
        </p:nvSpPr>
        <p:spPr>
          <a:xfrm>
            <a:off x="685800" y="209744"/>
            <a:ext cx="7772400" cy="457200"/>
          </a:xfrm>
        </p:spPr>
        <p:txBody>
          <a:bodyPr/>
          <a:lstStyle/>
          <a:p>
            <a:pPr eaLnBrk="1" hangingPunct="1"/>
            <a:r>
              <a:rPr lang="ru-RU" altLang="ru-RU" sz="2800" dirty="0">
                <a:solidFill>
                  <a:srgbClr val="FF3300"/>
                </a:solidFill>
              </a:rPr>
              <a:t>Упражнения</a:t>
            </a:r>
          </a:p>
        </p:txBody>
      </p:sp>
    </p:spTree>
    <p:extLst>
      <p:ext uri="{BB962C8B-B14F-4D97-AF65-F5344CB8AC3E}">
        <p14:creationId xmlns:p14="http://schemas.microsoft.com/office/powerpoint/2010/main" val="2829556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wipe(up)">
                                      <p:cBhvr>
                                        <p:cTn id="7"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3"/>
          <p:cNvSpPr txBox="1">
            <a:spLocks noChangeArrowheads="1"/>
          </p:cNvSpPr>
          <p:nvPr/>
        </p:nvSpPr>
        <p:spPr bwMode="auto">
          <a:xfrm>
            <a:off x="0" y="50292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t>Пусть треугольник </a:t>
            </a:r>
            <a:r>
              <a:rPr lang="en-US" altLang="ru-RU" i="1" dirty="0"/>
              <a:t>ABC </a:t>
            </a:r>
            <a:r>
              <a:rPr lang="ru-RU" altLang="ru-RU" dirty="0"/>
              <a:t>равнобедренный (</a:t>
            </a:r>
            <a:r>
              <a:rPr lang="en-US" altLang="ru-RU" i="1" dirty="0"/>
              <a:t>AC = BC</a:t>
            </a:r>
            <a:r>
              <a:rPr lang="ru-RU" altLang="ru-RU" dirty="0"/>
              <a:t>). </a:t>
            </a:r>
            <a:r>
              <a:rPr lang="en-US" altLang="ru-RU" i="1" dirty="0"/>
              <a:t>N</a:t>
            </a:r>
            <a:r>
              <a:rPr lang="en-US" altLang="ru-RU" dirty="0"/>
              <a:t>, </a:t>
            </a:r>
            <a:r>
              <a:rPr lang="en-US" altLang="ru-RU" i="1" dirty="0"/>
              <a:t>M</a:t>
            </a:r>
            <a:r>
              <a:rPr lang="en-US" altLang="ru-RU" dirty="0"/>
              <a:t>, </a:t>
            </a:r>
            <a:r>
              <a:rPr lang="en-US" altLang="ru-RU" i="1" dirty="0"/>
              <a:t>K</a:t>
            </a:r>
            <a:r>
              <a:rPr lang="en-US" altLang="ru-RU" dirty="0"/>
              <a:t> </a:t>
            </a:r>
            <a:r>
              <a:rPr lang="ru-RU" altLang="ru-RU" dirty="0"/>
              <a:t>– середины сторон. Тогда треугольники </a:t>
            </a:r>
            <a:r>
              <a:rPr lang="en-US" altLang="ru-RU" i="1" dirty="0"/>
              <a:t>AMN </a:t>
            </a:r>
            <a:r>
              <a:rPr lang="ru-RU" altLang="ru-RU" dirty="0"/>
              <a:t>и </a:t>
            </a:r>
            <a:r>
              <a:rPr lang="en-US" altLang="ru-RU" i="1" dirty="0"/>
              <a:t>BMK </a:t>
            </a:r>
            <a:r>
              <a:rPr lang="ru-RU" altLang="ru-RU" dirty="0"/>
              <a:t>равны по первому признаку и, следовательно, </a:t>
            </a:r>
            <a:r>
              <a:rPr lang="en-US" altLang="ru-RU" i="1" dirty="0"/>
              <a:t>NM = MK</a:t>
            </a:r>
            <a:r>
              <a:rPr lang="ru-RU" altLang="ru-RU" dirty="0"/>
              <a:t>, т.е. треугольник </a:t>
            </a:r>
            <a:r>
              <a:rPr lang="en-US" altLang="ru-RU" i="1" dirty="0"/>
              <a:t>NMK </a:t>
            </a:r>
            <a:r>
              <a:rPr lang="ru-RU" altLang="ru-RU" dirty="0"/>
              <a:t>равнобедренный.</a:t>
            </a:r>
          </a:p>
        </p:txBody>
      </p:sp>
      <p:sp>
        <p:nvSpPr>
          <p:cNvPr id="10244" name="Text Box 4"/>
          <p:cNvSpPr txBox="1">
            <a:spLocks noChangeArrowheads="1"/>
          </p:cNvSpPr>
          <p:nvPr/>
        </p:nvSpPr>
        <p:spPr bwMode="auto">
          <a:xfrm>
            <a:off x="0" y="609600"/>
            <a:ext cx="9108504"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2. Докажите, что середины сторон равнобедренного треугольника являются вершинами также равнобедренного треугольника.</a:t>
            </a:r>
          </a:p>
        </p:txBody>
      </p:sp>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0" y="2065338"/>
            <a:ext cx="330200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161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wipe(up)">
                                      <p:cBhvr>
                                        <p:cTn id="7" dur="500"/>
                                        <p:tgtEl>
                                          <p:spTgt spid="11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p:cNvSpPr txBox="1">
            <a:spLocks noChangeArrowheads="1"/>
          </p:cNvSpPr>
          <p:nvPr/>
        </p:nvSpPr>
        <p:spPr bwMode="auto">
          <a:xfrm>
            <a:off x="0" y="260648"/>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3. В треугольнике </a:t>
            </a:r>
            <a:r>
              <a:rPr lang="ru-RU" altLang="ru-RU" sz="2800" i="1" dirty="0">
                <a:cs typeface="Times New Roman" panose="02020603050405020304" pitchFamily="18" charset="0"/>
              </a:rPr>
              <a:t>АВС АВ = АС</a:t>
            </a:r>
            <a:r>
              <a:rPr lang="ru-RU" altLang="ru-RU" sz="2800" dirty="0">
                <a:cs typeface="Times New Roman" panose="02020603050405020304" pitchFamily="18" charset="0"/>
              </a:rPr>
              <a:t> и</a:t>
            </a:r>
            <a:r>
              <a:rPr lang="ru-RU" altLang="ru-RU" sz="2800" dirty="0"/>
              <a:t> угол </a:t>
            </a:r>
            <a:r>
              <a:rPr lang="ru-RU" altLang="ru-RU" sz="2800" dirty="0">
                <a:cs typeface="Times New Roman" panose="02020603050405020304" pitchFamily="18" charset="0"/>
              </a:rPr>
              <a:t>1</a:t>
            </a:r>
            <a:r>
              <a:rPr lang="ru-RU" altLang="ru-RU" sz="2800" dirty="0"/>
              <a:t> равен углу</a:t>
            </a:r>
            <a:r>
              <a:rPr lang="ru-RU" altLang="ru-RU" sz="2800" i="1" dirty="0"/>
              <a:t> </a:t>
            </a:r>
            <a:r>
              <a:rPr lang="ru-RU" altLang="ru-RU" sz="2800" dirty="0">
                <a:cs typeface="Times New Roman" panose="02020603050405020304" pitchFamily="18" charset="0"/>
              </a:rPr>
              <a:t>2</a:t>
            </a:r>
            <a:r>
              <a:rPr lang="en-US" altLang="ru-RU" sz="2800" dirty="0">
                <a:cs typeface="Times New Roman" panose="02020603050405020304" pitchFamily="18" charset="0"/>
              </a:rPr>
              <a:t>.</a:t>
            </a:r>
            <a:r>
              <a:rPr lang="en-US" altLang="ru-RU" sz="2800" i="1" dirty="0">
                <a:cs typeface="Times New Roman" panose="02020603050405020304" pitchFamily="18" charset="0"/>
              </a:rPr>
              <a:t> </a:t>
            </a:r>
            <a:r>
              <a:rPr lang="ru-RU" altLang="ru-RU" sz="2800" dirty="0">
                <a:cs typeface="Times New Roman" panose="02020603050405020304" pitchFamily="18" charset="0"/>
              </a:rPr>
              <a:t>Докажите, что</a:t>
            </a:r>
            <a:r>
              <a:rPr lang="en-US" altLang="ru-RU" sz="2800" dirty="0">
                <a:cs typeface="Times New Roman" panose="02020603050405020304" pitchFamily="18" charset="0"/>
              </a:rPr>
              <a:t> </a:t>
            </a:r>
            <a:r>
              <a:rPr lang="ru-RU" altLang="ru-RU" sz="2800" dirty="0"/>
              <a:t>угол </a:t>
            </a:r>
            <a:r>
              <a:rPr lang="ru-RU" altLang="ru-RU" sz="2800" dirty="0">
                <a:cs typeface="Times New Roman" panose="02020603050405020304" pitchFamily="18" charset="0"/>
              </a:rPr>
              <a:t>3</a:t>
            </a:r>
            <a:r>
              <a:rPr lang="ru-RU" altLang="ru-RU" sz="2800" i="1" dirty="0"/>
              <a:t> </a:t>
            </a:r>
            <a:r>
              <a:rPr lang="ru-RU" altLang="ru-RU" sz="2800" dirty="0"/>
              <a:t>равен углу</a:t>
            </a:r>
            <a:r>
              <a:rPr lang="ru-RU" altLang="ru-RU" sz="2800" i="1" dirty="0"/>
              <a:t> </a:t>
            </a:r>
            <a:r>
              <a:rPr lang="ru-RU" altLang="ru-RU" sz="2800" i="1" dirty="0">
                <a:cs typeface="Times New Roman" panose="02020603050405020304" pitchFamily="18" charset="0"/>
              </a:rPr>
              <a:t> </a:t>
            </a:r>
            <a:r>
              <a:rPr lang="ru-RU" altLang="ru-RU" sz="2800" dirty="0">
                <a:cs typeface="Times New Roman" panose="02020603050405020304" pitchFamily="18" charset="0"/>
              </a:rPr>
              <a:t>4.</a:t>
            </a:r>
          </a:p>
        </p:txBody>
      </p:sp>
      <p:sp>
        <p:nvSpPr>
          <p:cNvPr id="67594" name="Text Box 10"/>
          <p:cNvSpPr txBox="1">
            <a:spLocks noChangeArrowheads="1"/>
          </p:cNvSpPr>
          <p:nvPr/>
        </p:nvSpPr>
        <p:spPr bwMode="auto">
          <a:xfrm>
            <a:off x="0" y="48006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a:t>
            </a:r>
            <a:r>
              <a:rPr lang="en-US" altLang="ru-RU" i="1" dirty="0"/>
              <a:t>BE</a:t>
            </a:r>
            <a:r>
              <a:rPr lang="ru-RU" altLang="ru-RU" dirty="0">
                <a:cs typeface="Times New Roman" panose="02020603050405020304" pitchFamily="18" charset="0"/>
              </a:rPr>
              <a:t> и </a:t>
            </a:r>
            <a:r>
              <a:rPr lang="en-US" altLang="ru-RU" i="1" dirty="0">
                <a:cs typeface="Times New Roman" panose="02020603050405020304" pitchFamily="18" charset="0"/>
              </a:rPr>
              <a:t>ACD</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AB = AC</a:t>
            </a:r>
            <a:r>
              <a:rPr lang="ru-RU" altLang="ru-RU" dirty="0"/>
              <a:t>, угол</a:t>
            </a:r>
            <a:r>
              <a:rPr lang="en-US" altLang="ru-RU" dirty="0"/>
              <a:t> </a:t>
            </a:r>
            <a:r>
              <a:rPr lang="en-US" altLang="ru-RU" i="1" dirty="0"/>
              <a:t>BAE </a:t>
            </a:r>
            <a:r>
              <a:rPr lang="ru-RU" altLang="ru-RU" dirty="0"/>
              <a:t>равен углу </a:t>
            </a:r>
            <a:r>
              <a:rPr lang="en-US" altLang="ru-RU" i="1" dirty="0"/>
              <a:t>CAD</a:t>
            </a:r>
            <a:r>
              <a:rPr lang="ru-RU" altLang="ru-RU" dirty="0">
                <a:cs typeface="Times New Roman" panose="02020603050405020304" pitchFamily="18" charset="0"/>
              </a:rPr>
              <a:t>, </a:t>
            </a:r>
            <a:r>
              <a:rPr lang="ru-RU" altLang="ru-RU" dirty="0"/>
              <a:t>угол </a:t>
            </a:r>
            <a:r>
              <a:rPr lang="en-US" altLang="ru-RU" i="1" dirty="0"/>
              <a:t>ABE </a:t>
            </a:r>
            <a:r>
              <a:rPr lang="ru-RU" altLang="ru-RU" dirty="0"/>
              <a:t>равен углу</a:t>
            </a:r>
            <a:r>
              <a:rPr lang="ru-RU" altLang="ru-RU" i="1" dirty="0"/>
              <a:t> </a:t>
            </a:r>
            <a:r>
              <a:rPr lang="en-US" altLang="ru-RU" i="1" dirty="0"/>
              <a:t>ACD</a:t>
            </a:r>
            <a:r>
              <a:rPr lang="ru-RU" altLang="ru-RU" dirty="0">
                <a:cs typeface="Times New Roman" panose="02020603050405020304" pitchFamily="18" charset="0"/>
              </a:rPr>
              <a:t>). </a:t>
            </a:r>
            <a:r>
              <a:rPr lang="ru-RU" altLang="ru-RU" dirty="0"/>
              <a:t>Следовательно,</a:t>
            </a:r>
            <a:r>
              <a:rPr lang="en-US" altLang="ru-RU" dirty="0"/>
              <a:t> </a:t>
            </a:r>
            <a:r>
              <a:rPr lang="ru-RU" altLang="ru-RU" dirty="0"/>
              <a:t>угол</a:t>
            </a:r>
            <a:r>
              <a:rPr lang="en-US" altLang="ru-RU" dirty="0"/>
              <a:t> </a:t>
            </a:r>
            <a:r>
              <a:rPr lang="en-US" altLang="ru-RU" i="1" dirty="0"/>
              <a:t>AEB </a:t>
            </a:r>
            <a:r>
              <a:rPr lang="ru-RU" altLang="ru-RU" dirty="0"/>
              <a:t>равен углу</a:t>
            </a:r>
            <a:r>
              <a:rPr lang="en-US" altLang="ru-RU" i="1" dirty="0"/>
              <a:t> ADC</a:t>
            </a:r>
            <a:r>
              <a:rPr lang="ru-RU" altLang="ru-RU" dirty="0"/>
              <a:t>, значит, угол 3 равен углу 4.</a:t>
            </a:r>
          </a:p>
        </p:txBody>
      </p:sp>
      <p:pic>
        <p:nvPicPr>
          <p:cNvPr id="1126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00200"/>
            <a:ext cx="3098800"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46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594"/>
                                        </p:tgtEl>
                                        <p:attrNameLst>
                                          <p:attrName>style.visibility</p:attrName>
                                        </p:attrNameLst>
                                      </p:cBhvr>
                                      <p:to>
                                        <p:strVal val="visible"/>
                                      </p:to>
                                    </p:set>
                                    <p:animEffect transition="in" filter="wipe(up)">
                                      <p:cBhvr>
                                        <p:cTn id="7" dur="5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0" y="48006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ACD</a:t>
            </a:r>
            <a:r>
              <a:rPr lang="ru-RU" altLang="ru-RU" dirty="0">
                <a:cs typeface="Times New Roman" panose="02020603050405020304" pitchFamily="18" charset="0"/>
              </a:rPr>
              <a:t> и </a:t>
            </a:r>
            <a:r>
              <a:rPr lang="en-US" altLang="ru-RU" i="1" dirty="0">
                <a:cs typeface="Times New Roman" panose="02020603050405020304" pitchFamily="18" charset="0"/>
              </a:rPr>
              <a:t>AEB</a:t>
            </a:r>
            <a:r>
              <a:rPr lang="ru-RU" altLang="ru-RU" dirty="0">
                <a:cs typeface="Times New Roman" panose="02020603050405020304" pitchFamily="18" charset="0"/>
              </a:rPr>
              <a:t> равны по второму признаку равенства треугольников (</a:t>
            </a:r>
            <a:r>
              <a:rPr lang="en-US" altLang="ru-RU" i="1" dirty="0">
                <a:cs typeface="Times New Roman" panose="02020603050405020304" pitchFamily="18" charset="0"/>
              </a:rPr>
              <a:t>AD = AE</a:t>
            </a:r>
            <a:r>
              <a:rPr lang="ru-RU" altLang="ru-RU" dirty="0"/>
              <a:t>, угол</a:t>
            </a:r>
            <a:r>
              <a:rPr lang="en-US" altLang="ru-RU" dirty="0"/>
              <a:t> </a:t>
            </a:r>
            <a:r>
              <a:rPr lang="en-US" altLang="ru-RU" i="1" dirty="0"/>
              <a:t>CAD </a:t>
            </a:r>
            <a:r>
              <a:rPr lang="ru-RU" altLang="ru-RU" dirty="0"/>
              <a:t>равен углу</a:t>
            </a:r>
            <a:r>
              <a:rPr lang="ru-RU" altLang="ru-RU" i="1" dirty="0"/>
              <a:t> </a:t>
            </a:r>
            <a:r>
              <a:rPr lang="en-US" altLang="ru-RU" i="1" dirty="0"/>
              <a:t> BAE</a:t>
            </a:r>
            <a:r>
              <a:rPr lang="ru-RU" altLang="ru-RU" dirty="0">
                <a:cs typeface="Times New Roman" panose="02020603050405020304" pitchFamily="18" charset="0"/>
              </a:rPr>
              <a:t>, </a:t>
            </a:r>
            <a:r>
              <a:rPr lang="ru-RU" altLang="ru-RU" dirty="0"/>
              <a:t>угол </a:t>
            </a:r>
            <a:r>
              <a:rPr lang="en-US" altLang="ru-RU" i="1" dirty="0"/>
              <a:t>ADC  </a:t>
            </a:r>
            <a:r>
              <a:rPr lang="ru-RU" altLang="ru-RU" dirty="0"/>
              <a:t>равен углу</a:t>
            </a:r>
            <a:r>
              <a:rPr lang="ru-RU" altLang="ru-RU" i="1" dirty="0"/>
              <a:t>  </a:t>
            </a:r>
            <a:r>
              <a:rPr lang="en-US" altLang="ru-RU" i="1" dirty="0"/>
              <a:t>AEB</a:t>
            </a:r>
            <a:r>
              <a:rPr lang="ru-RU" altLang="ru-RU" dirty="0">
                <a:cs typeface="Times New Roman" panose="02020603050405020304" pitchFamily="18" charset="0"/>
              </a:rPr>
              <a:t>). </a:t>
            </a:r>
            <a:r>
              <a:rPr lang="ru-RU" altLang="ru-RU" dirty="0"/>
              <a:t>Следовательно,</a:t>
            </a:r>
            <a:r>
              <a:rPr lang="en-US" altLang="ru-RU" dirty="0"/>
              <a:t> </a:t>
            </a:r>
            <a:r>
              <a:rPr lang="en-US" altLang="ru-RU" i="1" dirty="0"/>
              <a:t>CD = BE </a:t>
            </a:r>
            <a:r>
              <a:rPr lang="ru-RU" altLang="ru-RU" dirty="0"/>
              <a:t>и, значит, </a:t>
            </a:r>
            <a:r>
              <a:rPr lang="en-US" altLang="ru-RU" i="1" dirty="0"/>
              <a:t>BD = CE</a:t>
            </a:r>
            <a:r>
              <a:rPr lang="ru-RU" altLang="ru-RU" dirty="0"/>
              <a:t>.</a:t>
            </a:r>
          </a:p>
        </p:txBody>
      </p:sp>
      <p:sp>
        <p:nvSpPr>
          <p:cNvPr id="12292" name="Text Box 10"/>
          <p:cNvSpPr txBox="1">
            <a:spLocks noChangeArrowheads="1"/>
          </p:cNvSpPr>
          <p:nvPr/>
        </p:nvSpPr>
        <p:spPr bwMode="auto">
          <a:xfrm>
            <a:off x="0" y="287318"/>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4. На рисунке </a:t>
            </a:r>
            <a:r>
              <a:rPr lang="en-US" altLang="ru-RU" sz="2800" i="1" dirty="0">
                <a:cs typeface="Times New Roman" panose="02020603050405020304" pitchFamily="18" charset="0"/>
              </a:rPr>
              <a:t>AD</a:t>
            </a:r>
            <a:r>
              <a:rPr lang="ru-RU" altLang="ru-RU" sz="2800" i="1" dirty="0">
                <a:cs typeface="Times New Roman" panose="02020603050405020304" pitchFamily="18" charset="0"/>
              </a:rPr>
              <a:t> = </a:t>
            </a:r>
            <a:r>
              <a:rPr lang="en-US" altLang="ru-RU" sz="2800" i="1" dirty="0">
                <a:cs typeface="Times New Roman" panose="02020603050405020304" pitchFamily="18" charset="0"/>
              </a:rPr>
              <a:t>AE</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ru-RU" altLang="ru-RU" sz="2800" dirty="0"/>
              <a:t>угол</a:t>
            </a:r>
            <a:r>
              <a:rPr lang="en-US" altLang="ru-RU" sz="2800" i="1" dirty="0">
                <a:cs typeface="Times New Roman" panose="02020603050405020304" pitchFamily="18" charset="0"/>
              </a:rPr>
              <a:t> CAD</a:t>
            </a:r>
            <a:r>
              <a:rPr lang="ru-RU" altLang="ru-RU" sz="2800" i="1" dirty="0">
                <a:cs typeface="Times New Roman" panose="02020603050405020304" pitchFamily="18" charset="0"/>
              </a:rPr>
              <a:t> </a:t>
            </a:r>
            <a:r>
              <a:rPr lang="ru-RU" altLang="ru-RU" sz="2800" dirty="0"/>
              <a:t>равен углу</a:t>
            </a:r>
            <a:r>
              <a:rPr lang="en-US" altLang="ru-RU" sz="2800" i="1" dirty="0">
                <a:cs typeface="Times New Roman" panose="02020603050405020304" pitchFamily="18" charset="0"/>
              </a:rPr>
              <a:t>  BAE</a:t>
            </a:r>
            <a:r>
              <a:rPr lang="ru-RU" altLang="ru-RU" sz="2800" dirty="0">
                <a:cs typeface="Times New Roman" panose="02020603050405020304" pitchFamily="18" charset="0"/>
              </a:rPr>
              <a:t>. Докажите, что </a:t>
            </a:r>
            <a:r>
              <a:rPr lang="en-US" altLang="ru-RU" sz="2800" i="1" dirty="0">
                <a:cs typeface="Times New Roman" panose="02020603050405020304" pitchFamily="18" charset="0"/>
              </a:rPr>
              <a:t>BD</a:t>
            </a:r>
            <a:r>
              <a:rPr lang="ru-RU" altLang="ru-RU" sz="2800" i="1" dirty="0">
                <a:cs typeface="Times New Roman" panose="02020603050405020304" pitchFamily="18" charset="0"/>
              </a:rPr>
              <a:t> = </a:t>
            </a:r>
            <a:r>
              <a:rPr lang="en-US" altLang="ru-RU" sz="2800" i="1" dirty="0">
                <a:cs typeface="Times New Roman" panose="02020603050405020304" pitchFamily="18" charset="0"/>
              </a:rPr>
              <a:t>CE</a:t>
            </a:r>
            <a:r>
              <a:rPr lang="ru-RU" altLang="ru-RU" sz="2800" i="1" dirty="0">
                <a:cs typeface="Times New Roman" panose="02020603050405020304" pitchFamily="18" charset="0"/>
              </a:rPr>
              <a:t>.</a:t>
            </a:r>
          </a:p>
        </p:txBody>
      </p:sp>
      <p:pic>
        <p:nvPicPr>
          <p:cNvPr id="122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3943350"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380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wipe(up)">
                                      <p:cBhvr>
                                        <p:cTn id="7"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0" y="188893"/>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5. На рисунке </a:t>
            </a:r>
            <a:r>
              <a:rPr lang="ru-RU" altLang="ru-RU" sz="2800" i="1" dirty="0">
                <a:cs typeface="Times New Roman" panose="02020603050405020304" pitchFamily="18" charset="0"/>
              </a:rPr>
              <a:t>АВ = </a:t>
            </a:r>
            <a:r>
              <a:rPr lang="en-US" altLang="ru-RU" sz="2800" i="1" dirty="0">
                <a:cs typeface="Times New Roman" panose="02020603050405020304" pitchFamily="18" charset="0"/>
              </a:rPr>
              <a:t>AD</a:t>
            </a:r>
            <a:r>
              <a:rPr lang="ru-RU" altLang="ru-RU" sz="2800" dirty="0">
                <a:cs typeface="Times New Roman" panose="02020603050405020304" pitchFamily="18" charset="0"/>
              </a:rPr>
              <a:t> и </a:t>
            </a:r>
            <a:r>
              <a:rPr lang="en-US" altLang="ru-RU" sz="2800" i="1" dirty="0">
                <a:cs typeface="Times New Roman" panose="02020603050405020304" pitchFamily="18" charset="0"/>
              </a:rPr>
              <a:t>DC</a:t>
            </a:r>
            <a:r>
              <a:rPr lang="ru-RU" altLang="ru-RU" sz="2800" i="1" dirty="0">
                <a:cs typeface="Times New Roman" panose="02020603050405020304" pitchFamily="18" charset="0"/>
              </a:rPr>
              <a:t> = </a:t>
            </a:r>
            <a:r>
              <a:rPr lang="en-US" altLang="ru-RU" sz="2800" i="1" dirty="0">
                <a:cs typeface="Times New Roman" panose="02020603050405020304" pitchFamily="18" charset="0"/>
              </a:rPr>
              <a:t>BC</a:t>
            </a:r>
            <a:r>
              <a:rPr lang="ru-RU" altLang="ru-RU" sz="2800" dirty="0">
                <a:cs typeface="Times New Roman" panose="02020603050405020304" pitchFamily="18" charset="0"/>
              </a:rPr>
              <a:t>. Докажите, что </a:t>
            </a:r>
            <a:r>
              <a:rPr lang="ru-RU" altLang="ru-RU" sz="2800" dirty="0"/>
              <a:t>угол </a:t>
            </a:r>
            <a:r>
              <a:rPr lang="en-US" altLang="ru-RU" sz="2800" i="1" dirty="0">
                <a:cs typeface="Times New Roman" panose="02020603050405020304" pitchFamily="18" charset="0"/>
              </a:rPr>
              <a:t>ABC</a:t>
            </a:r>
            <a:r>
              <a:rPr lang="ru-RU" altLang="ru-RU" sz="2800" dirty="0">
                <a:cs typeface="Times New Roman" panose="02020603050405020304" pitchFamily="18" charset="0"/>
              </a:rPr>
              <a:t> </a:t>
            </a:r>
            <a:r>
              <a:rPr lang="ru-RU" altLang="ru-RU" sz="2800" dirty="0"/>
              <a:t>равен углу</a:t>
            </a:r>
            <a:r>
              <a:rPr lang="ru-RU" altLang="ru-RU" sz="2800" dirty="0">
                <a:cs typeface="Times New Roman" panose="02020603050405020304" pitchFamily="18" charset="0"/>
              </a:rPr>
              <a:t> </a:t>
            </a:r>
            <a:r>
              <a:rPr lang="en-US" altLang="ru-RU" sz="2800" i="1" dirty="0">
                <a:cs typeface="Times New Roman" panose="02020603050405020304" pitchFamily="18" charset="0"/>
              </a:rPr>
              <a:t>ADC</a:t>
            </a:r>
            <a:r>
              <a:rPr lang="ru-RU" altLang="ru-RU" sz="2800" dirty="0">
                <a:cs typeface="Times New Roman" panose="02020603050405020304" pitchFamily="18" charset="0"/>
              </a:rPr>
              <a:t>.</a:t>
            </a:r>
          </a:p>
        </p:txBody>
      </p:sp>
      <p:sp>
        <p:nvSpPr>
          <p:cNvPr id="96259" name="Text Box 3"/>
          <p:cNvSpPr txBox="1">
            <a:spLocks noChangeArrowheads="1"/>
          </p:cNvSpPr>
          <p:nvPr/>
        </p:nvSpPr>
        <p:spPr bwMode="auto">
          <a:xfrm>
            <a:off x="0" y="49530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Проведем отрезок </a:t>
            </a:r>
            <a:r>
              <a:rPr lang="en-US" altLang="ru-RU" i="1" dirty="0">
                <a:cs typeface="Times New Roman" panose="02020603050405020304" pitchFamily="18" charset="0"/>
              </a:rPr>
              <a:t>BD</a:t>
            </a:r>
            <a:r>
              <a:rPr lang="ru-RU" altLang="ru-RU" dirty="0">
                <a:cs typeface="Times New Roman" panose="02020603050405020304" pitchFamily="18" charset="0"/>
              </a:rPr>
              <a:t>. Треугольник </a:t>
            </a:r>
            <a:r>
              <a:rPr lang="en-US" altLang="ru-RU" i="1" dirty="0">
                <a:cs typeface="Times New Roman" panose="02020603050405020304" pitchFamily="18" charset="0"/>
              </a:rPr>
              <a:t>ABD </a:t>
            </a:r>
            <a:r>
              <a:rPr lang="ru-RU" altLang="ru-RU" dirty="0">
                <a:cs typeface="Times New Roman" panose="02020603050405020304" pitchFamily="18" charset="0"/>
              </a:rPr>
              <a:t>равнобедренный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AD</a:t>
            </a:r>
            <a:r>
              <a:rPr lang="ru-RU" altLang="ru-RU" dirty="0">
                <a:cs typeface="Times New Roman" panose="02020603050405020304" pitchFamily="18" charset="0"/>
              </a:rPr>
              <a:t>). Следовательно, </a:t>
            </a:r>
            <a:r>
              <a:rPr lang="ru-RU" altLang="ru-RU" dirty="0"/>
              <a:t>угол </a:t>
            </a:r>
            <a:r>
              <a:rPr lang="en-US" altLang="ru-RU" i="1" dirty="0">
                <a:cs typeface="Times New Roman" panose="02020603050405020304" pitchFamily="18" charset="0"/>
              </a:rPr>
              <a:t>ABD</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ADB</a:t>
            </a:r>
            <a:r>
              <a:rPr lang="ru-RU" altLang="ru-RU" dirty="0">
                <a:cs typeface="Times New Roman" panose="02020603050405020304" pitchFamily="18" charset="0"/>
              </a:rPr>
              <a:t>.</a:t>
            </a:r>
            <a:r>
              <a:rPr lang="ru-RU" altLang="ru-RU" i="1" dirty="0">
                <a:cs typeface="Times New Roman" panose="02020603050405020304" pitchFamily="18" charset="0"/>
              </a:rPr>
              <a:t> </a:t>
            </a:r>
            <a:r>
              <a:rPr lang="ru-RU" altLang="ru-RU" dirty="0">
                <a:cs typeface="Times New Roman" panose="02020603050405020304" pitchFamily="18" charset="0"/>
              </a:rPr>
              <a:t>Треугольник </a:t>
            </a:r>
            <a:r>
              <a:rPr lang="en-US" altLang="ru-RU" i="1" dirty="0">
                <a:cs typeface="Times New Roman" panose="02020603050405020304" pitchFamily="18" charset="0"/>
              </a:rPr>
              <a:t>CBD </a:t>
            </a:r>
            <a:r>
              <a:rPr lang="ru-RU" altLang="ru-RU" dirty="0">
                <a:cs typeface="Times New Roman" panose="02020603050405020304" pitchFamily="18" charset="0"/>
              </a:rPr>
              <a:t>равнобедренный (</a:t>
            </a:r>
            <a:r>
              <a:rPr lang="en-US" altLang="ru-RU" i="1" dirty="0">
                <a:cs typeface="Times New Roman" panose="02020603050405020304" pitchFamily="18" charset="0"/>
              </a:rPr>
              <a:t>CB</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Следовательно, </a:t>
            </a:r>
            <a:r>
              <a:rPr lang="ru-RU" altLang="ru-RU" dirty="0"/>
              <a:t>угол </a:t>
            </a:r>
            <a:r>
              <a:rPr lang="en-US" altLang="ru-RU" i="1" dirty="0">
                <a:cs typeface="Times New Roman" panose="02020603050405020304" pitchFamily="18" charset="0"/>
              </a:rPr>
              <a:t>CBD</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CDB</a:t>
            </a:r>
            <a:r>
              <a:rPr lang="ru-RU" altLang="ru-RU" dirty="0">
                <a:cs typeface="Times New Roman" panose="02020603050405020304" pitchFamily="18" charset="0"/>
              </a:rPr>
              <a:t>.</a:t>
            </a:r>
            <a:r>
              <a:rPr lang="ru-RU" altLang="ru-RU" i="1" dirty="0">
                <a:cs typeface="Times New Roman" panose="02020603050405020304" pitchFamily="18" charset="0"/>
              </a:rPr>
              <a:t> </a:t>
            </a:r>
            <a:r>
              <a:rPr lang="ru-RU" altLang="ru-RU" dirty="0">
                <a:cs typeface="Times New Roman" panose="02020603050405020304" pitchFamily="18" charset="0"/>
              </a:rPr>
              <a:t>Значит, </a:t>
            </a:r>
            <a:r>
              <a:rPr lang="ru-RU" altLang="ru-RU" dirty="0"/>
              <a:t>угол </a:t>
            </a:r>
            <a:r>
              <a:rPr lang="en-US" altLang="ru-RU" i="1" dirty="0">
                <a:cs typeface="Times New Roman" panose="02020603050405020304" pitchFamily="18" charset="0"/>
              </a:rPr>
              <a:t>ABC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ADC</a:t>
            </a:r>
            <a:r>
              <a:rPr lang="ru-RU" altLang="ru-RU" dirty="0">
                <a:cs typeface="Times New Roman" panose="02020603050405020304"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0"/>
            <a:ext cx="2063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188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wipe(up)">
                                      <p:cBhvr>
                                        <p:cTn id="7" dur="500"/>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78701"/>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6. На рисунке </a:t>
            </a:r>
            <a:r>
              <a:rPr lang="en-US" altLang="ru-RU" sz="2800" i="1" dirty="0">
                <a:cs typeface="Times New Roman" panose="02020603050405020304" pitchFamily="18" charset="0"/>
              </a:rPr>
              <a:t>AB</a:t>
            </a:r>
            <a:r>
              <a:rPr lang="ru-RU" altLang="ru-RU" sz="2800" i="1" dirty="0">
                <a:cs typeface="Times New Roman" panose="02020603050405020304" pitchFamily="18" charset="0"/>
              </a:rPr>
              <a:t> = </a:t>
            </a:r>
            <a:r>
              <a:rPr lang="en-US" altLang="ru-RU" sz="2800" i="1" dirty="0">
                <a:cs typeface="Times New Roman" panose="02020603050405020304" pitchFamily="18" charset="0"/>
              </a:rPr>
              <a:t>BC</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CD</a:t>
            </a:r>
            <a:r>
              <a:rPr lang="ru-RU" altLang="ru-RU" sz="2800" i="1" dirty="0">
                <a:cs typeface="Times New Roman" panose="02020603050405020304" pitchFamily="18" charset="0"/>
              </a:rPr>
              <a:t> = </a:t>
            </a:r>
            <a:r>
              <a:rPr lang="en-US" altLang="ru-RU" sz="2800" i="1" dirty="0">
                <a:cs typeface="Times New Roman" panose="02020603050405020304" pitchFamily="18" charset="0"/>
              </a:rPr>
              <a:t>DE</a:t>
            </a:r>
            <a:r>
              <a:rPr lang="ru-RU" altLang="ru-RU" sz="2800" dirty="0">
                <a:cs typeface="Times New Roman" panose="02020603050405020304" pitchFamily="18" charset="0"/>
              </a:rPr>
              <a:t>. Докажите, что </a:t>
            </a:r>
            <a:r>
              <a:rPr lang="ru-RU" altLang="ru-RU" sz="2800" dirty="0"/>
              <a:t>угол </a:t>
            </a:r>
            <a:r>
              <a:rPr lang="en-US" altLang="ru-RU" sz="2800" i="1" dirty="0">
                <a:cs typeface="Times New Roman" panose="02020603050405020304" pitchFamily="18" charset="0"/>
              </a:rPr>
              <a:t>BAC</a:t>
            </a:r>
            <a:r>
              <a:rPr lang="ru-RU" altLang="ru-RU" sz="2800" dirty="0">
                <a:cs typeface="Times New Roman" panose="02020603050405020304" pitchFamily="18" charset="0"/>
              </a:rPr>
              <a:t> </a:t>
            </a:r>
            <a:r>
              <a:rPr lang="ru-RU" altLang="ru-RU" sz="2800" dirty="0"/>
              <a:t>равен углу</a:t>
            </a:r>
            <a:r>
              <a:rPr lang="ru-RU" altLang="ru-RU" sz="2800" dirty="0">
                <a:cs typeface="Times New Roman" panose="02020603050405020304" pitchFamily="18" charset="0"/>
              </a:rPr>
              <a:t> </a:t>
            </a:r>
            <a:r>
              <a:rPr lang="en-US" altLang="ru-RU" sz="2800" i="1" dirty="0">
                <a:cs typeface="Times New Roman" panose="02020603050405020304" pitchFamily="18" charset="0"/>
              </a:rPr>
              <a:t>CED</a:t>
            </a:r>
            <a:r>
              <a:rPr lang="ru-RU" altLang="ru-RU" sz="2800" dirty="0">
                <a:cs typeface="Times New Roman" panose="02020603050405020304" pitchFamily="18" charset="0"/>
              </a:rPr>
              <a:t>. </a:t>
            </a:r>
          </a:p>
        </p:txBody>
      </p:sp>
      <p:sp>
        <p:nvSpPr>
          <p:cNvPr id="98307" name="Text Box 3"/>
          <p:cNvSpPr txBox="1">
            <a:spLocks noChangeArrowheads="1"/>
          </p:cNvSpPr>
          <p:nvPr/>
        </p:nvSpPr>
        <p:spPr bwMode="auto">
          <a:xfrm>
            <a:off x="0" y="38862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 </a:t>
            </a:r>
            <a:r>
              <a:rPr lang="en-US" altLang="ru-RU" i="1" dirty="0">
                <a:cs typeface="Times New Roman" panose="02020603050405020304" pitchFamily="18" charset="0"/>
              </a:rPr>
              <a:t>ABC </a:t>
            </a:r>
            <a:r>
              <a:rPr lang="ru-RU" altLang="ru-RU" dirty="0">
                <a:cs typeface="Times New Roman" panose="02020603050405020304" pitchFamily="18" charset="0"/>
              </a:rPr>
              <a:t>– равнобедренный и, следовательно,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BCA</a:t>
            </a:r>
            <a:r>
              <a:rPr lang="ru-RU" altLang="ru-RU" dirty="0">
                <a:cs typeface="Times New Roman" panose="02020603050405020304" pitchFamily="18" charset="0"/>
              </a:rPr>
              <a:t>. Треугольник </a:t>
            </a:r>
            <a:r>
              <a:rPr lang="en-US" altLang="ru-RU" i="1" dirty="0">
                <a:cs typeface="Times New Roman" panose="02020603050405020304" pitchFamily="18" charset="0"/>
              </a:rPr>
              <a:t>CDE </a:t>
            </a:r>
            <a:r>
              <a:rPr lang="ru-RU" altLang="ru-RU" dirty="0">
                <a:cs typeface="Times New Roman" panose="02020603050405020304" pitchFamily="18" charset="0"/>
              </a:rPr>
              <a:t>– равнобедренный и, следовательно, </a:t>
            </a:r>
            <a:r>
              <a:rPr lang="ru-RU" altLang="ru-RU" dirty="0"/>
              <a:t>угол </a:t>
            </a:r>
            <a:r>
              <a:rPr lang="en-US" altLang="ru-RU" i="1" dirty="0">
                <a:cs typeface="Times New Roman" panose="02020603050405020304" pitchFamily="18" charset="0"/>
              </a:rPr>
              <a:t>DCE</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DEC</a:t>
            </a:r>
            <a:r>
              <a:rPr lang="ru-RU" altLang="ru-RU" dirty="0">
                <a:cs typeface="Times New Roman" panose="02020603050405020304" pitchFamily="18" charset="0"/>
              </a:rPr>
              <a:t>. Углы </a:t>
            </a:r>
            <a:r>
              <a:rPr lang="en-US" altLang="ru-RU" i="1" dirty="0">
                <a:cs typeface="Times New Roman" panose="02020603050405020304" pitchFamily="18" charset="0"/>
              </a:rPr>
              <a:t>BCA </a:t>
            </a:r>
            <a:r>
              <a:rPr lang="ru-RU" altLang="ru-RU" dirty="0">
                <a:cs typeface="Times New Roman" panose="02020603050405020304" pitchFamily="18" charset="0"/>
              </a:rPr>
              <a:t>и </a:t>
            </a:r>
            <a:r>
              <a:rPr lang="en-US" altLang="ru-RU" i="1" dirty="0">
                <a:cs typeface="Times New Roman" panose="02020603050405020304" pitchFamily="18" charset="0"/>
              </a:rPr>
              <a:t>DCE </a:t>
            </a:r>
            <a:r>
              <a:rPr lang="ru-RU" altLang="ru-RU" dirty="0">
                <a:cs typeface="Times New Roman" panose="02020603050405020304" pitchFamily="18" charset="0"/>
              </a:rPr>
              <a:t>равны как вертикальные. Следовательно,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DEC</a:t>
            </a:r>
            <a:r>
              <a:rPr lang="ru-RU" altLang="ru-RU" dirty="0">
                <a:cs typeface="Times New Roman" panose="02020603050405020304" pitchFamily="18" charset="0"/>
              </a:rPr>
              <a:t>. </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447800"/>
            <a:ext cx="22860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747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wipe(up)">
                                      <p:cBhvr>
                                        <p:cTn id="7"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0" y="4953000"/>
            <a:ext cx="8991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Треугольники </a:t>
            </a:r>
            <a:r>
              <a:rPr lang="en-US" altLang="ru-RU" i="1" dirty="0"/>
              <a:t>ADF </a:t>
            </a:r>
            <a:r>
              <a:rPr lang="ru-RU" altLang="ru-RU" dirty="0"/>
              <a:t>и </a:t>
            </a:r>
            <a:r>
              <a:rPr lang="en-US" altLang="ru-RU" i="1" dirty="0"/>
              <a:t>BED </a:t>
            </a:r>
            <a:r>
              <a:rPr lang="ru-RU" altLang="ru-RU" dirty="0"/>
              <a:t>равны по первому признаку равенства треугольников </a:t>
            </a:r>
            <a:r>
              <a:rPr lang="ru-RU" altLang="ru-RU" dirty="0">
                <a:cs typeface="Times New Roman" panose="02020603050405020304" pitchFamily="18" charset="0"/>
              </a:rPr>
              <a:t>(</a:t>
            </a:r>
            <a:r>
              <a:rPr lang="en-US" altLang="ru-RU" i="1" dirty="0">
                <a:cs typeface="Times New Roman" panose="02020603050405020304" pitchFamily="18" charset="0"/>
              </a:rPr>
              <a:t>A</a:t>
            </a:r>
            <a:r>
              <a:rPr lang="en-US" altLang="ru-RU" i="1" dirty="0"/>
              <a:t>D</a:t>
            </a:r>
            <a:r>
              <a:rPr lang="en-US" altLang="ru-RU" i="1" dirty="0">
                <a:cs typeface="Times New Roman" panose="02020603050405020304" pitchFamily="18" charset="0"/>
              </a:rPr>
              <a:t> = BE</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AF = BD</a:t>
            </a:r>
            <a:r>
              <a:rPr lang="ru-RU" altLang="ru-RU" dirty="0">
                <a:cs typeface="Times New Roman" panose="02020603050405020304" pitchFamily="18" charset="0"/>
              </a:rPr>
              <a:t>, </a:t>
            </a:r>
            <a:r>
              <a:rPr lang="ru-RU" altLang="ru-RU" dirty="0"/>
              <a:t>  </a:t>
            </a:r>
            <a:r>
              <a:rPr lang="ru-RU" altLang="ru-RU" dirty="0">
                <a:cs typeface="Times New Roman" panose="02020603050405020304" pitchFamily="18" charset="0"/>
              </a:rPr>
              <a:t>угол </a:t>
            </a:r>
            <a:r>
              <a:rPr lang="en-US" altLang="ru-RU" i="1" dirty="0"/>
              <a:t>A</a:t>
            </a:r>
            <a:r>
              <a:rPr lang="ru-RU" altLang="ru-RU" dirty="0"/>
              <a:t> равен углу </a:t>
            </a:r>
            <a:r>
              <a:rPr lang="en-US" altLang="ru-RU" i="1" dirty="0"/>
              <a:t>B</a:t>
            </a:r>
            <a:r>
              <a:rPr lang="ru-RU" altLang="ru-RU" dirty="0">
                <a:cs typeface="Times New Roman" panose="02020603050405020304" pitchFamily="18" charset="0"/>
              </a:rPr>
              <a:t>).</a:t>
            </a:r>
            <a:r>
              <a:rPr lang="en-US" altLang="ru-RU" dirty="0">
                <a:cs typeface="Times New Roman" panose="02020603050405020304" pitchFamily="18" charset="0"/>
              </a:rPr>
              <a:t> </a:t>
            </a:r>
            <a:r>
              <a:rPr lang="ru-RU" altLang="ru-RU" dirty="0"/>
              <a:t>Следовательно, </a:t>
            </a:r>
            <a:r>
              <a:rPr lang="en-US" altLang="ru-RU" i="1" dirty="0"/>
              <a:t>DF = ED</a:t>
            </a:r>
            <a:r>
              <a:rPr lang="ru-RU" altLang="ru-RU" dirty="0"/>
              <a:t>. Аналогично доказывается, что </a:t>
            </a:r>
            <a:r>
              <a:rPr lang="en-US" altLang="ru-RU" i="1" dirty="0"/>
              <a:t>ED = FE</a:t>
            </a:r>
            <a:r>
              <a:rPr lang="en-US" altLang="ru-RU" dirty="0"/>
              <a:t>.</a:t>
            </a:r>
            <a:endParaRPr lang="ru-RU" altLang="ru-RU" dirty="0"/>
          </a:p>
        </p:txBody>
      </p:sp>
      <p:sp>
        <p:nvSpPr>
          <p:cNvPr id="15364" name="Text Box 4"/>
          <p:cNvSpPr txBox="1">
            <a:spLocks noChangeArrowheads="1"/>
          </p:cNvSpPr>
          <p:nvPr/>
        </p:nvSpPr>
        <p:spPr bwMode="auto">
          <a:xfrm>
            <a:off x="0" y="96262"/>
            <a:ext cx="910850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7. На сторонах правильного треугольника </a:t>
            </a:r>
            <a:r>
              <a:rPr lang="ru-RU" altLang="ru-RU" sz="2800" i="1" dirty="0">
                <a:cs typeface="Times New Roman" panose="02020603050405020304" pitchFamily="18" charset="0"/>
              </a:rPr>
              <a:t>АВС</a:t>
            </a:r>
            <a:r>
              <a:rPr lang="ru-RU" altLang="ru-RU" sz="2800" dirty="0">
                <a:cs typeface="Times New Roman" panose="02020603050405020304" pitchFamily="18" charset="0"/>
              </a:rPr>
              <a:t> отложены равные отрезки </a:t>
            </a:r>
            <a:r>
              <a:rPr lang="en-US" altLang="ru-RU" sz="2800" i="1" dirty="0">
                <a:cs typeface="Times New Roman" panose="02020603050405020304" pitchFamily="18" charset="0"/>
              </a:rPr>
              <a:t>AD</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BE</a:t>
            </a:r>
            <a:r>
              <a:rPr lang="ru-RU" altLang="ru-RU" sz="2800" dirty="0">
                <a:cs typeface="Times New Roman" panose="02020603050405020304" pitchFamily="18" charset="0"/>
              </a:rPr>
              <a:t> и </a:t>
            </a:r>
            <a:r>
              <a:rPr lang="en-US" altLang="ru-RU" sz="2800" i="1" dirty="0">
                <a:cs typeface="Times New Roman" panose="02020603050405020304" pitchFamily="18" charset="0"/>
              </a:rPr>
              <a:t>CF</a:t>
            </a:r>
            <a:r>
              <a:rPr lang="ru-RU" altLang="ru-RU" sz="2800" dirty="0">
                <a:cs typeface="Times New Roman" panose="02020603050405020304" pitchFamily="18" charset="0"/>
              </a:rPr>
              <a:t>. Точки </a:t>
            </a:r>
            <a:r>
              <a:rPr lang="en-US" altLang="ru-RU" sz="2800" i="1" dirty="0">
                <a:cs typeface="Times New Roman" panose="02020603050405020304" pitchFamily="18" charset="0"/>
              </a:rPr>
              <a:t>D</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E</a:t>
            </a:r>
            <a:r>
              <a:rPr lang="ru-RU" altLang="ru-RU" sz="2800" dirty="0">
                <a:cs typeface="Times New Roman" panose="02020603050405020304" pitchFamily="18" charset="0"/>
              </a:rPr>
              <a:t> и </a:t>
            </a:r>
            <a:r>
              <a:rPr lang="en-US" altLang="ru-RU" sz="2800" i="1" dirty="0">
                <a:cs typeface="Times New Roman" panose="02020603050405020304" pitchFamily="18" charset="0"/>
              </a:rPr>
              <a:t>F</a:t>
            </a:r>
            <a:r>
              <a:rPr lang="ru-RU" altLang="ru-RU" sz="2800" dirty="0">
                <a:cs typeface="Times New Roman" panose="02020603050405020304" pitchFamily="18" charset="0"/>
              </a:rPr>
              <a:t> соединены отрезками. Докажите, что треугольник </a:t>
            </a:r>
            <a:r>
              <a:rPr lang="en-US" altLang="ru-RU" sz="2800" i="1" dirty="0">
                <a:cs typeface="Times New Roman" panose="02020603050405020304" pitchFamily="18" charset="0"/>
              </a:rPr>
              <a:t>DEF</a:t>
            </a:r>
            <a:r>
              <a:rPr lang="ru-RU" altLang="ru-RU" sz="2800" dirty="0">
                <a:cs typeface="Times New Roman" panose="02020603050405020304" pitchFamily="18" charset="0"/>
              </a:rPr>
              <a:t> </a:t>
            </a:r>
            <a:r>
              <a:rPr lang="ru-RU" altLang="ru-RU" sz="2800" dirty="0"/>
              <a:t>правильный</a:t>
            </a:r>
            <a:r>
              <a:rPr lang="ru-RU" altLang="ru-RU" sz="2800" dirty="0">
                <a:cs typeface="Times New Roman" panose="02020603050405020304" pitchFamily="18" charset="0"/>
              </a:rPr>
              <a:t>.</a:t>
            </a:r>
          </a:p>
        </p:txBody>
      </p:sp>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1997075"/>
            <a:ext cx="3162300" cy="286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304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wipe(up)">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0" y="5105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Треугольники </a:t>
            </a:r>
            <a:r>
              <a:rPr lang="en-US" altLang="ru-RU" i="1" dirty="0"/>
              <a:t>ADF </a:t>
            </a:r>
            <a:r>
              <a:rPr lang="ru-RU" altLang="ru-RU" dirty="0"/>
              <a:t>и </a:t>
            </a:r>
            <a:r>
              <a:rPr lang="en-US" altLang="ru-RU" i="1" dirty="0"/>
              <a:t>BED </a:t>
            </a:r>
            <a:r>
              <a:rPr lang="ru-RU" altLang="ru-RU" dirty="0"/>
              <a:t>равны по первому признаку равенства треугольников </a:t>
            </a:r>
            <a:r>
              <a:rPr lang="ru-RU" altLang="ru-RU" dirty="0">
                <a:cs typeface="Times New Roman" panose="02020603050405020304" pitchFamily="18" charset="0"/>
              </a:rPr>
              <a:t>(</a:t>
            </a:r>
            <a:r>
              <a:rPr lang="en-US" altLang="ru-RU" i="1" dirty="0">
                <a:cs typeface="Times New Roman" panose="02020603050405020304" pitchFamily="18" charset="0"/>
              </a:rPr>
              <a:t>A</a:t>
            </a:r>
            <a:r>
              <a:rPr lang="en-US" altLang="ru-RU" i="1" dirty="0"/>
              <a:t>D</a:t>
            </a:r>
            <a:r>
              <a:rPr lang="en-US" altLang="ru-RU" i="1" dirty="0">
                <a:cs typeface="Times New Roman" panose="02020603050405020304" pitchFamily="18" charset="0"/>
              </a:rPr>
              <a:t> = BE</a:t>
            </a:r>
            <a:r>
              <a:rPr lang="ru-RU" altLang="ru-RU" dirty="0">
                <a:cs typeface="Times New Roman" panose="02020603050405020304" pitchFamily="18" charset="0"/>
              </a:rPr>
              <a:t>,</a:t>
            </a:r>
            <a:r>
              <a:rPr lang="ru-RU" altLang="ru-RU" i="1" dirty="0">
                <a:cs typeface="Times New Roman" panose="02020603050405020304" pitchFamily="18" charset="0"/>
              </a:rPr>
              <a:t> </a:t>
            </a:r>
            <a:r>
              <a:rPr lang="en-US" altLang="ru-RU" i="1" dirty="0">
                <a:cs typeface="Times New Roman" panose="02020603050405020304" pitchFamily="18" charset="0"/>
              </a:rPr>
              <a:t>AF = BD</a:t>
            </a:r>
            <a:r>
              <a:rPr lang="ru-RU" altLang="ru-RU" dirty="0">
                <a:cs typeface="Times New Roman" panose="02020603050405020304" pitchFamily="18" charset="0"/>
              </a:rPr>
              <a:t>, </a:t>
            </a:r>
            <a:r>
              <a:rPr lang="ru-RU" altLang="ru-RU" dirty="0"/>
              <a:t>  </a:t>
            </a:r>
            <a:r>
              <a:rPr lang="ru-RU" altLang="ru-RU" dirty="0">
                <a:cs typeface="Times New Roman" panose="02020603050405020304" pitchFamily="18" charset="0"/>
              </a:rPr>
              <a:t>угол </a:t>
            </a:r>
            <a:r>
              <a:rPr lang="en-US" altLang="ru-RU" i="1" dirty="0"/>
              <a:t>A</a:t>
            </a:r>
            <a:r>
              <a:rPr lang="ru-RU" altLang="ru-RU" dirty="0"/>
              <a:t> равен углу </a:t>
            </a:r>
            <a:r>
              <a:rPr lang="en-US" altLang="ru-RU" i="1" dirty="0"/>
              <a:t>B</a:t>
            </a:r>
            <a:r>
              <a:rPr lang="ru-RU" altLang="ru-RU" dirty="0">
                <a:cs typeface="Times New Roman" panose="02020603050405020304" pitchFamily="18" charset="0"/>
              </a:rPr>
              <a:t>).</a:t>
            </a:r>
            <a:r>
              <a:rPr lang="en-US" altLang="ru-RU" dirty="0">
                <a:cs typeface="Times New Roman" panose="02020603050405020304" pitchFamily="18" charset="0"/>
              </a:rPr>
              <a:t> </a:t>
            </a:r>
            <a:r>
              <a:rPr lang="ru-RU" altLang="ru-RU" dirty="0"/>
              <a:t>Следовательно, </a:t>
            </a:r>
            <a:r>
              <a:rPr lang="en-US" altLang="ru-RU" i="1" dirty="0"/>
              <a:t>DF = ED</a:t>
            </a:r>
            <a:r>
              <a:rPr lang="ru-RU" altLang="ru-RU" dirty="0"/>
              <a:t>. Аналогично доказывается, что </a:t>
            </a:r>
            <a:r>
              <a:rPr lang="en-US" altLang="ru-RU" i="1" dirty="0"/>
              <a:t>ED = FE</a:t>
            </a:r>
            <a:r>
              <a:rPr lang="en-US" altLang="ru-RU" dirty="0"/>
              <a:t>.</a:t>
            </a:r>
            <a:endParaRPr lang="ru-RU" altLang="ru-RU" dirty="0"/>
          </a:p>
        </p:txBody>
      </p:sp>
      <p:sp>
        <p:nvSpPr>
          <p:cNvPr id="16388" name="Text Box 4"/>
          <p:cNvSpPr txBox="1">
            <a:spLocks noChangeArrowheads="1"/>
          </p:cNvSpPr>
          <p:nvPr/>
        </p:nvSpPr>
        <p:spPr bwMode="auto">
          <a:xfrm>
            <a:off x="0" y="182940"/>
            <a:ext cx="8991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sz="2800" dirty="0">
                <a:cs typeface="Times New Roman" panose="02020603050405020304" pitchFamily="18" charset="0"/>
              </a:rPr>
              <a:t>8. На продолжении сторон правильного треугольника </a:t>
            </a:r>
            <a:r>
              <a:rPr lang="ru-RU" altLang="ru-RU" sz="2800" i="1" dirty="0">
                <a:cs typeface="Times New Roman" panose="02020603050405020304" pitchFamily="18" charset="0"/>
              </a:rPr>
              <a:t>АВС</a:t>
            </a:r>
            <a:r>
              <a:rPr lang="ru-RU" altLang="ru-RU" sz="2800" dirty="0">
                <a:cs typeface="Times New Roman" panose="02020603050405020304" pitchFamily="18" charset="0"/>
              </a:rPr>
              <a:t> отложены равные отрезки </a:t>
            </a:r>
            <a:r>
              <a:rPr lang="en-US" altLang="ru-RU" sz="2800" i="1" dirty="0">
                <a:cs typeface="Times New Roman" panose="02020603050405020304" pitchFamily="18" charset="0"/>
              </a:rPr>
              <a:t>AD</a:t>
            </a:r>
            <a:r>
              <a:rPr lang="ru-RU" altLang="ru-RU" sz="2800" dirty="0">
                <a:cs typeface="Times New Roman" panose="02020603050405020304" pitchFamily="18" charset="0"/>
              </a:rPr>
              <a:t>,</a:t>
            </a:r>
            <a:r>
              <a:rPr lang="ru-RU" altLang="ru-RU" sz="2800" i="1" dirty="0">
                <a:cs typeface="Times New Roman" panose="02020603050405020304" pitchFamily="18" charset="0"/>
              </a:rPr>
              <a:t> </a:t>
            </a:r>
            <a:r>
              <a:rPr lang="en-US" altLang="ru-RU" sz="2800" i="1" dirty="0">
                <a:cs typeface="Times New Roman" panose="02020603050405020304" pitchFamily="18" charset="0"/>
              </a:rPr>
              <a:t>BE</a:t>
            </a:r>
            <a:r>
              <a:rPr lang="ru-RU" altLang="ru-RU" sz="2800" dirty="0">
                <a:cs typeface="Times New Roman" panose="02020603050405020304" pitchFamily="18" charset="0"/>
              </a:rPr>
              <a:t> и </a:t>
            </a:r>
            <a:r>
              <a:rPr lang="en-US" altLang="ru-RU" sz="2800" i="1" dirty="0">
                <a:cs typeface="Times New Roman" panose="02020603050405020304" pitchFamily="18" charset="0"/>
              </a:rPr>
              <a:t>CF</a:t>
            </a:r>
            <a:r>
              <a:rPr lang="ru-RU" altLang="ru-RU" sz="2800" dirty="0">
                <a:cs typeface="Times New Roman" panose="02020603050405020304" pitchFamily="18" charset="0"/>
              </a:rPr>
              <a:t>. Докажите, что </a:t>
            </a:r>
            <a:r>
              <a:rPr lang="ru-RU" altLang="ru-RU" sz="2800" dirty="0"/>
              <a:t>треугольник </a:t>
            </a:r>
            <a:r>
              <a:rPr lang="en-US" altLang="ru-RU" sz="2800" i="1" dirty="0">
                <a:cs typeface="Times New Roman" panose="02020603050405020304" pitchFamily="18" charset="0"/>
              </a:rPr>
              <a:t>DEF</a:t>
            </a:r>
            <a:r>
              <a:rPr lang="ru-RU" altLang="ru-RU" sz="2800" dirty="0">
                <a:cs typeface="Times New Roman" panose="02020603050405020304" pitchFamily="18" charset="0"/>
              </a:rPr>
              <a:t> </a:t>
            </a:r>
            <a:r>
              <a:rPr lang="ru-RU" altLang="ru-RU" sz="2800" dirty="0"/>
              <a:t>правильный</a:t>
            </a:r>
            <a:r>
              <a:rPr lang="ru-RU" altLang="ru-RU" sz="2800" dirty="0">
                <a:cs typeface="Times New Roman" panose="02020603050405020304" pitchFamily="18" charset="0"/>
              </a:rPr>
              <a:t>.</a:t>
            </a: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675" y="1765300"/>
            <a:ext cx="3421063" cy="333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9406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wipe(up)">
                                      <p:cBhvr>
                                        <p:cTn id="7" dur="5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txBox="1">
            <a:spLocks/>
          </p:cNvSpPr>
          <p:nvPr/>
        </p:nvSpPr>
        <p:spPr bwMode="auto">
          <a:xfrm>
            <a:off x="8642176" y="6581056"/>
            <a:ext cx="501824" cy="27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E1DA6B-3281-4421-9C24-6F83840074F0}" type="slidenum">
              <a:rPr kumimoji="0" lang="ru-RU" sz="10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ru-RU" sz="1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23" name="Text Box 23">
            <a:extLst>
              <a:ext uri="{FF2B5EF4-FFF2-40B4-BE49-F238E27FC236}">
                <a16:creationId xmlns:a16="http://schemas.microsoft.com/office/drawing/2014/main" id="{835F8B50-5A47-0532-FBDA-DB6ABEFDBFEA}"/>
              </a:ext>
            </a:extLst>
          </p:cNvPr>
          <p:cNvSpPr txBox="1">
            <a:spLocks noChangeArrowheads="1"/>
          </p:cNvSpPr>
          <p:nvPr/>
        </p:nvSpPr>
        <p:spPr bwMode="auto">
          <a:xfrm>
            <a:off x="-35290" y="64958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Учебник Узбекистана 2013 г.</a:t>
            </a:r>
          </a:p>
        </p:txBody>
      </p:sp>
      <p:pic>
        <p:nvPicPr>
          <p:cNvPr id="4" name="Рисунок 3">
            <a:extLst>
              <a:ext uri="{FF2B5EF4-FFF2-40B4-BE49-F238E27FC236}">
                <a16:creationId xmlns:a16="http://schemas.microsoft.com/office/drawing/2014/main" id="{9E50C34F-B6DD-D453-735D-902ECC6A0C72}"/>
              </a:ext>
            </a:extLst>
          </p:cNvPr>
          <p:cNvPicPr>
            <a:picLocks noChangeAspect="1"/>
          </p:cNvPicPr>
          <p:nvPr/>
        </p:nvPicPr>
        <p:blipFill>
          <a:blip r:embed="rId3"/>
          <a:stretch>
            <a:fillRect/>
          </a:stretch>
        </p:blipFill>
        <p:spPr>
          <a:xfrm>
            <a:off x="289998" y="4526549"/>
            <a:ext cx="8715141" cy="1681870"/>
          </a:xfrm>
          <a:prstGeom prst="rect">
            <a:avLst/>
          </a:prstGeom>
        </p:spPr>
      </p:pic>
      <p:pic>
        <p:nvPicPr>
          <p:cNvPr id="8" name="Рисунок 7">
            <a:extLst>
              <a:ext uri="{FF2B5EF4-FFF2-40B4-BE49-F238E27FC236}">
                <a16:creationId xmlns:a16="http://schemas.microsoft.com/office/drawing/2014/main" id="{3C3A0C3D-A6E7-2820-9873-2D3A095D09F8}"/>
              </a:ext>
            </a:extLst>
          </p:cNvPr>
          <p:cNvPicPr>
            <a:picLocks noChangeAspect="1"/>
          </p:cNvPicPr>
          <p:nvPr/>
        </p:nvPicPr>
        <p:blipFill>
          <a:blip r:embed="rId4"/>
          <a:stretch>
            <a:fillRect/>
          </a:stretch>
        </p:blipFill>
        <p:spPr>
          <a:xfrm>
            <a:off x="1403648" y="1111246"/>
            <a:ext cx="5814253" cy="2154601"/>
          </a:xfrm>
          <a:prstGeom prst="rect">
            <a:avLst/>
          </a:prstGeom>
        </p:spPr>
      </p:pic>
      <p:sp>
        <p:nvSpPr>
          <p:cNvPr id="9" name="Text Box 23">
            <a:extLst>
              <a:ext uri="{FF2B5EF4-FFF2-40B4-BE49-F238E27FC236}">
                <a16:creationId xmlns:a16="http://schemas.microsoft.com/office/drawing/2014/main" id="{FCA0BCC9-A75C-D677-AB66-8BB97EC56748}"/>
              </a:ext>
            </a:extLst>
          </p:cNvPr>
          <p:cNvSpPr txBox="1">
            <a:spLocks noChangeArrowheads="1"/>
          </p:cNvSpPr>
          <p:nvPr/>
        </p:nvSpPr>
        <p:spPr bwMode="auto">
          <a:xfrm>
            <a:off x="17645" y="3861048"/>
            <a:ext cx="91087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Наш учебник 2003 г.</a:t>
            </a:r>
          </a:p>
        </p:txBody>
      </p:sp>
      <p:sp>
        <p:nvSpPr>
          <p:cNvPr id="3" name="Text Box 23">
            <a:extLst>
              <a:ext uri="{FF2B5EF4-FFF2-40B4-BE49-F238E27FC236}">
                <a16:creationId xmlns:a16="http://schemas.microsoft.com/office/drawing/2014/main" id="{23318E66-CA62-581A-182B-02250585A9DE}"/>
              </a:ext>
            </a:extLst>
          </p:cNvPr>
          <p:cNvSpPr txBox="1">
            <a:spLocks noChangeArrowheads="1"/>
          </p:cNvSpPr>
          <p:nvPr/>
        </p:nvSpPr>
        <p:spPr bwMode="auto">
          <a:xfrm>
            <a:off x="-20320" y="-15920"/>
            <a:ext cx="90937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ts val="0"/>
              </a:spcBef>
            </a:pPr>
            <a:r>
              <a:rPr lang="ru-RU" dirty="0">
                <a:solidFill>
                  <a:srgbClr val="FF0000"/>
                </a:solidFill>
              </a:rPr>
              <a:t>Определения, взятые из наших учебников 8 класса</a:t>
            </a:r>
          </a:p>
        </p:txBody>
      </p:sp>
    </p:spTree>
    <p:extLst>
      <p:ext uri="{BB962C8B-B14F-4D97-AF65-F5344CB8AC3E}">
        <p14:creationId xmlns:p14="http://schemas.microsoft.com/office/powerpoint/2010/main" val="2385095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0" y="4343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t>Пусть в треугольнике </a:t>
            </a:r>
            <a:r>
              <a:rPr lang="en-US" altLang="ru-RU" i="1" dirty="0"/>
              <a:t>ABC </a:t>
            </a:r>
            <a:r>
              <a:rPr lang="ru-RU" altLang="ru-RU" dirty="0"/>
              <a:t>биссектриса </a:t>
            </a:r>
            <a:r>
              <a:rPr lang="en-US" altLang="ru-RU" i="1" dirty="0"/>
              <a:t>CD </a:t>
            </a:r>
            <a:r>
              <a:rPr lang="ru-RU" altLang="ru-RU" dirty="0"/>
              <a:t>является высотой. Тогда треугольники </a:t>
            </a:r>
            <a:r>
              <a:rPr lang="en-US" altLang="ru-RU" i="1" dirty="0"/>
              <a:t>ACD </a:t>
            </a:r>
            <a:r>
              <a:rPr lang="ru-RU" altLang="ru-RU" dirty="0"/>
              <a:t>и </a:t>
            </a:r>
            <a:r>
              <a:rPr lang="en-US" altLang="ru-RU" i="1" dirty="0"/>
              <a:t>BCD </a:t>
            </a:r>
            <a:r>
              <a:rPr lang="ru-RU" altLang="ru-RU" dirty="0"/>
              <a:t>равны по стороне и двум прилежащим к ней углам</a:t>
            </a:r>
            <a:r>
              <a:rPr lang="en-US" altLang="ru-RU" dirty="0"/>
              <a:t>.</a:t>
            </a:r>
            <a:r>
              <a:rPr lang="ru-RU" altLang="ru-RU" dirty="0"/>
              <a:t> Следовательно, </a:t>
            </a:r>
            <a:r>
              <a:rPr lang="en-US" altLang="ru-RU" i="1" dirty="0"/>
              <a:t>AC = BC</a:t>
            </a:r>
            <a:r>
              <a:rPr lang="ru-RU" altLang="ru-RU" dirty="0"/>
              <a:t>, т.е. треугольник </a:t>
            </a:r>
            <a:r>
              <a:rPr lang="en-US" altLang="ru-RU" i="1" dirty="0"/>
              <a:t>ABC </a:t>
            </a:r>
            <a:r>
              <a:rPr lang="ru-RU" altLang="ru-RU" dirty="0"/>
              <a:t>равнобедренный.</a:t>
            </a:r>
          </a:p>
        </p:txBody>
      </p:sp>
      <p:sp>
        <p:nvSpPr>
          <p:cNvPr id="6148" name="Text Box 5"/>
          <p:cNvSpPr txBox="1">
            <a:spLocks noChangeArrowheads="1"/>
          </p:cNvSpPr>
          <p:nvPr/>
        </p:nvSpPr>
        <p:spPr bwMode="auto">
          <a:xfrm>
            <a:off x="30480" y="243752"/>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9. Докажите, что </a:t>
            </a:r>
            <a:r>
              <a:rPr lang="ru-RU" altLang="ru-RU" sz="2800" dirty="0"/>
              <a:t>если биссектриса треугольника является и высотой, то треугольник равнобедренный.</a:t>
            </a:r>
            <a:endParaRPr lang="ru-RU" altLang="ru-RU" sz="2800" dirty="0">
              <a:cs typeface="Times New Roman" panose="02020603050405020304" pitchFamily="18" charset="0"/>
            </a:endParaRPr>
          </a:p>
        </p:txBody>
      </p:sp>
      <p:pic>
        <p:nvPicPr>
          <p:cNvPr id="614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52600"/>
            <a:ext cx="2500313"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120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wipe(up)">
                                      <p:cBhvr>
                                        <p:cTn id="7" dur="500"/>
                                        <p:tgtEl>
                                          <p:spTgt spid="7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3"/>
          <p:cNvSpPr txBox="1">
            <a:spLocks noChangeArrowheads="1"/>
          </p:cNvSpPr>
          <p:nvPr/>
        </p:nvSpPr>
        <p:spPr bwMode="auto">
          <a:xfrm>
            <a:off x="0" y="4343400"/>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Доказательство. </a:t>
            </a:r>
            <a:r>
              <a:rPr lang="ru-RU" altLang="ru-RU" dirty="0"/>
              <a:t>Пусть в треугольнике </a:t>
            </a:r>
            <a:r>
              <a:rPr lang="en-US" altLang="ru-RU" i="1" dirty="0"/>
              <a:t>ABC </a:t>
            </a:r>
            <a:r>
              <a:rPr lang="ru-RU" altLang="ru-RU" dirty="0"/>
              <a:t>медиана </a:t>
            </a:r>
            <a:r>
              <a:rPr lang="en-US" altLang="ru-RU" i="1" dirty="0"/>
              <a:t>CD </a:t>
            </a:r>
            <a:r>
              <a:rPr lang="ru-RU" altLang="ru-RU" dirty="0"/>
              <a:t>является высотой. Тогда треугольники </a:t>
            </a:r>
            <a:r>
              <a:rPr lang="en-US" altLang="ru-RU" i="1" dirty="0"/>
              <a:t>ACD </a:t>
            </a:r>
            <a:r>
              <a:rPr lang="ru-RU" altLang="ru-RU" dirty="0"/>
              <a:t>и </a:t>
            </a:r>
            <a:r>
              <a:rPr lang="en-US" altLang="ru-RU" i="1" dirty="0"/>
              <a:t>BCD </a:t>
            </a:r>
            <a:r>
              <a:rPr lang="ru-RU" altLang="ru-RU" dirty="0"/>
              <a:t>равны по двум сторонам и углу между ними</a:t>
            </a:r>
            <a:r>
              <a:rPr lang="en-US" altLang="ru-RU" dirty="0"/>
              <a:t>.</a:t>
            </a:r>
            <a:r>
              <a:rPr lang="ru-RU" altLang="ru-RU" dirty="0"/>
              <a:t> Следовательно, </a:t>
            </a:r>
            <a:r>
              <a:rPr lang="en-US" altLang="ru-RU" i="1" dirty="0"/>
              <a:t>AC = BC</a:t>
            </a:r>
            <a:r>
              <a:rPr lang="ru-RU" altLang="ru-RU" dirty="0"/>
              <a:t>, т. е. треугольник </a:t>
            </a:r>
            <a:r>
              <a:rPr lang="en-US" altLang="ru-RU" i="1" dirty="0"/>
              <a:t>ABC </a:t>
            </a:r>
            <a:r>
              <a:rPr lang="ru-RU" altLang="ru-RU" dirty="0"/>
              <a:t>равнобедренный.</a:t>
            </a:r>
          </a:p>
        </p:txBody>
      </p:sp>
      <p:sp>
        <p:nvSpPr>
          <p:cNvPr id="7172" name="Text Box 4"/>
          <p:cNvSpPr txBox="1">
            <a:spLocks noChangeArrowheads="1"/>
          </p:cNvSpPr>
          <p:nvPr/>
        </p:nvSpPr>
        <p:spPr bwMode="auto">
          <a:xfrm>
            <a:off x="0" y="116632"/>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cs typeface="Times New Roman" panose="02020603050405020304" pitchFamily="18" charset="0"/>
              </a:rPr>
              <a:t>	</a:t>
            </a:r>
            <a:r>
              <a:rPr lang="ru-RU" altLang="ru-RU" sz="2800" dirty="0">
                <a:cs typeface="Times New Roman" panose="02020603050405020304" pitchFamily="18" charset="0"/>
              </a:rPr>
              <a:t>10. Докажите, что </a:t>
            </a:r>
            <a:r>
              <a:rPr lang="ru-RU" altLang="ru-RU" sz="2800" dirty="0"/>
              <a:t>если медиана треугольника является и высотой, то треугольник равнобедренный.</a:t>
            </a:r>
            <a:endParaRPr lang="ru-RU" altLang="ru-RU" sz="2800" dirty="0">
              <a:cs typeface="Times New Roman" panose="02020603050405020304" pitchFamily="18" charset="0"/>
            </a:endParaRPr>
          </a:p>
        </p:txBody>
      </p:sp>
      <p:pic>
        <p:nvPicPr>
          <p:cNvPr id="71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752600"/>
            <a:ext cx="2500313"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638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wipe(up)">
                                      <p:cBhvr>
                                        <p:cTn id="7" dur="5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609600"/>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11. На рисунке  </a:t>
            </a:r>
            <a:r>
              <a:rPr lang="en-US" altLang="ru-RU" i="1" dirty="0">
                <a:cs typeface="Times New Roman" panose="02020603050405020304" pitchFamily="18" charset="0"/>
              </a:rPr>
              <a:t>CD</a:t>
            </a:r>
            <a:r>
              <a:rPr lang="ru-RU" altLang="ru-RU" i="1" dirty="0">
                <a:cs typeface="Times New Roman" panose="02020603050405020304" pitchFamily="18" charset="0"/>
              </a:rPr>
              <a:t> = </a:t>
            </a:r>
            <a:r>
              <a:rPr lang="en-US" altLang="ru-RU" i="1" dirty="0">
                <a:cs typeface="Times New Roman" panose="02020603050405020304" pitchFamily="18" charset="0"/>
              </a:rPr>
              <a:t>BD</a:t>
            </a:r>
            <a:r>
              <a:rPr lang="ru-RU" altLang="ru-RU" dirty="0">
                <a:cs typeface="Times New Roman" panose="02020603050405020304" pitchFamily="18" charset="0"/>
              </a:rPr>
              <a:t>, </a:t>
            </a:r>
            <a:r>
              <a:rPr lang="ru-RU" altLang="ru-RU" dirty="0"/>
              <a:t>угол </a:t>
            </a:r>
            <a:r>
              <a:rPr lang="ru-RU" altLang="ru-RU" dirty="0">
                <a:cs typeface="Times New Roman" panose="02020603050405020304" pitchFamily="18" charset="0"/>
              </a:rPr>
              <a:t>1</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ru-RU" altLang="ru-RU" dirty="0">
                <a:cs typeface="Times New Roman" panose="02020603050405020304" pitchFamily="18" charset="0"/>
              </a:rPr>
              <a:t>2. Докажите, что </a:t>
            </a:r>
            <a:r>
              <a:rPr lang="ru-RU" altLang="ru-RU" dirty="0"/>
              <a:t>угол </a:t>
            </a:r>
            <a:r>
              <a:rPr lang="en-US" altLang="ru-RU" i="1" dirty="0">
                <a:cs typeface="Times New Roman" panose="02020603050405020304" pitchFamily="18" charset="0"/>
              </a:rPr>
              <a:t>ACB</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ABC</a:t>
            </a:r>
            <a:r>
              <a:rPr lang="ru-RU" altLang="ru-RU" i="1" dirty="0">
                <a:cs typeface="Times New Roman" panose="02020603050405020304" pitchFamily="18" charset="0"/>
              </a:rPr>
              <a:t>.</a:t>
            </a:r>
          </a:p>
        </p:txBody>
      </p:sp>
      <p:sp>
        <p:nvSpPr>
          <p:cNvPr id="94211" name="Text Box 3"/>
          <p:cNvSpPr txBox="1">
            <a:spLocks noChangeArrowheads="1"/>
          </p:cNvSpPr>
          <p:nvPr/>
        </p:nvSpPr>
        <p:spPr bwMode="auto">
          <a:xfrm>
            <a:off x="0" y="4038600"/>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ABD </a:t>
            </a:r>
            <a:r>
              <a:rPr lang="ru-RU" altLang="ru-RU" dirty="0">
                <a:cs typeface="Times New Roman" panose="02020603050405020304" pitchFamily="18" charset="0"/>
              </a:rPr>
              <a:t>и </a:t>
            </a:r>
            <a:r>
              <a:rPr lang="en-US" altLang="ru-RU" i="1" dirty="0">
                <a:cs typeface="Times New Roman" panose="02020603050405020304" pitchFamily="18" charset="0"/>
              </a:rPr>
              <a:t>ACD </a:t>
            </a:r>
            <a:r>
              <a:rPr lang="ru-RU" altLang="ru-RU" dirty="0">
                <a:cs typeface="Times New Roman" panose="02020603050405020304" pitchFamily="18" charset="0"/>
              </a:rPr>
              <a:t>равны по первому признаку равенства треугольников (</a:t>
            </a:r>
            <a:r>
              <a:rPr lang="en-US" altLang="ru-RU" i="1" dirty="0">
                <a:cs typeface="Times New Roman" panose="02020603050405020304" pitchFamily="18" charset="0"/>
              </a:rPr>
              <a:t>AD </a:t>
            </a:r>
            <a:r>
              <a:rPr lang="ru-RU" altLang="ru-RU" dirty="0">
                <a:cs typeface="Times New Roman" panose="02020603050405020304" pitchFamily="18" charset="0"/>
              </a:rPr>
              <a:t>– общая сторона, </a:t>
            </a:r>
            <a:r>
              <a:rPr lang="en-US" altLang="ru-RU" i="1" dirty="0">
                <a:cs typeface="Times New Roman" panose="02020603050405020304" pitchFamily="18" charset="0"/>
              </a:rPr>
              <a:t>BD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a:t>
            </a:r>
            <a:r>
              <a:rPr lang="ru-RU" altLang="ru-RU" i="1" dirty="0">
                <a:cs typeface="Times New Roman" panose="02020603050405020304" pitchFamily="18" charset="0"/>
              </a:rPr>
              <a:t> </a:t>
            </a:r>
            <a:r>
              <a:rPr lang="ru-RU" altLang="ru-RU" dirty="0"/>
              <a:t>угол </a:t>
            </a:r>
            <a:r>
              <a:rPr lang="en-US" altLang="ru-RU" i="1" dirty="0">
                <a:cs typeface="Times New Roman" panose="02020603050405020304" pitchFamily="18" charset="0"/>
              </a:rPr>
              <a:t>ADB</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ADC</a:t>
            </a:r>
            <a:r>
              <a:rPr lang="ru-RU" altLang="ru-RU" dirty="0">
                <a:cs typeface="Times New Roman" panose="02020603050405020304" pitchFamily="18" charset="0"/>
              </a:rPr>
              <a:t>). Следовательно, равны соответствующие стороны </a:t>
            </a:r>
            <a:r>
              <a:rPr lang="en-US" altLang="ru-RU" i="1" dirty="0">
                <a:cs typeface="Times New Roman" panose="02020603050405020304" pitchFamily="18" charset="0"/>
              </a:rPr>
              <a:t>AB </a:t>
            </a:r>
            <a:r>
              <a:rPr lang="ru-RU" altLang="ru-RU" dirty="0">
                <a:cs typeface="Times New Roman" panose="02020603050405020304" pitchFamily="18" charset="0"/>
              </a:rPr>
              <a:t>и </a:t>
            </a:r>
            <a:r>
              <a:rPr lang="en-US" altLang="ru-RU" i="1" dirty="0">
                <a:cs typeface="Times New Roman" panose="02020603050405020304" pitchFamily="18" charset="0"/>
              </a:rPr>
              <a:t>AC </a:t>
            </a:r>
            <a:r>
              <a:rPr lang="ru-RU" altLang="ru-RU" dirty="0">
                <a:cs typeface="Times New Roman" panose="02020603050405020304" pitchFamily="18" charset="0"/>
              </a:rPr>
              <a:t>этих треугольников. Треугольник </a:t>
            </a:r>
            <a:r>
              <a:rPr lang="en-US" altLang="ru-RU" i="1" dirty="0">
                <a:cs typeface="Times New Roman" panose="02020603050405020304" pitchFamily="18" charset="0"/>
              </a:rPr>
              <a:t>ABC </a:t>
            </a:r>
            <a:r>
              <a:rPr lang="ru-RU" altLang="ru-RU" dirty="0">
                <a:cs typeface="Times New Roman" panose="02020603050405020304" pitchFamily="18" charset="0"/>
              </a:rPr>
              <a:t>равнобедренный и, значит, </a:t>
            </a:r>
            <a:r>
              <a:rPr lang="ru-RU" altLang="ru-RU" dirty="0"/>
              <a:t>угол </a:t>
            </a:r>
            <a:r>
              <a:rPr lang="en-US" altLang="ru-RU" i="1" dirty="0">
                <a:cs typeface="Times New Roman" panose="02020603050405020304" pitchFamily="18" charset="0"/>
              </a:rPr>
              <a:t>ACB</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ABC</a:t>
            </a:r>
            <a:r>
              <a:rPr lang="ru-RU" altLang="ru-RU" i="1" dirty="0">
                <a:cs typeface="Times New Roman" panose="02020603050405020304" pitchFamily="18" charset="0"/>
              </a:rPr>
              <a:t>.</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47800"/>
            <a:ext cx="27432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880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wipe(up)">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6096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12. На рисунке </a:t>
            </a:r>
            <a:r>
              <a:rPr lang="ru-RU" altLang="ru-RU" dirty="0"/>
              <a:t>угол </a:t>
            </a:r>
            <a:r>
              <a:rPr lang="ru-RU" altLang="ru-RU" dirty="0">
                <a:cs typeface="Times New Roman" panose="02020603050405020304" pitchFamily="18" charset="0"/>
              </a:rPr>
              <a:t>1</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ru-RU" altLang="ru-RU" dirty="0">
                <a:cs typeface="Times New Roman" panose="02020603050405020304" pitchFamily="18" charset="0"/>
              </a:rPr>
              <a:t>2,</a:t>
            </a:r>
            <a:r>
              <a:rPr lang="ru-RU" altLang="ru-RU" i="1" dirty="0">
                <a:cs typeface="Times New Roman" panose="02020603050405020304" pitchFamily="18" charset="0"/>
              </a:rPr>
              <a:t> </a:t>
            </a:r>
            <a:r>
              <a:rPr lang="ru-RU" altLang="ru-RU" dirty="0"/>
              <a:t>угол </a:t>
            </a:r>
            <a:r>
              <a:rPr lang="ru-RU" altLang="ru-RU" dirty="0">
                <a:cs typeface="Times New Roman" panose="02020603050405020304" pitchFamily="18" charset="0"/>
              </a:rPr>
              <a:t>5</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ru-RU" altLang="ru-RU" dirty="0">
                <a:cs typeface="Times New Roman" panose="02020603050405020304" pitchFamily="18" charset="0"/>
              </a:rPr>
              <a:t>6. Докажите, что </a:t>
            </a:r>
            <a:r>
              <a:rPr lang="ru-RU" altLang="ru-RU" dirty="0"/>
              <a:t>угол </a:t>
            </a:r>
            <a:r>
              <a:rPr lang="ru-RU" altLang="ru-RU" dirty="0">
                <a:cs typeface="Times New Roman" panose="02020603050405020304" pitchFamily="18" charset="0"/>
              </a:rPr>
              <a:t>3</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ru-RU" altLang="ru-RU" dirty="0">
                <a:cs typeface="Times New Roman" panose="02020603050405020304" pitchFamily="18" charset="0"/>
              </a:rPr>
              <a:t>4</a:t>
            </a:r>
            <a:r>
              <a:rPr lang="ru-RU" altLang="ru-RU" i="1" dirty="0">
                <a:cs typeface="Times New Roman" panose="02020603050405020304" pitchFamily="18" charset="0"/>
              </a:rPr>
              <a:t>.</a:t>
            </a:r>
          </a:p>
        </p:txBody>
      </p:sp>
      <p:sp>
        <p:nvSpPr>
          <p:cNvPr id="95235" name="Text Box 3"/>
          <p:cNvSpPr txBox="1">
            <a:spLocks noChangeArrowheads="1"/>
          </p:cNvSpPr>
          <p:nvPr/>
        </p:nvSpPr>
        <p:spPr bwMode="auto">
          <a:xfrm>
            <a:off x="0" y="43434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Треугольники </a:t>
            </a:r>
            <a:r>
              <a:rPr lang="en-US" altLang="ru-RU" i="1" dirty="0">
                <a:cs typeface="Times New Roman" panose="02020603050405020304" pitchFamily="18" charset="0"/>
              </a:rPr>
              <a:t>AB</a:t>
            </a:r>
            <a:r>
              <a:rPr lang="ru-RU" altLang="ru-RU" i="1" dirty="0">
                <a:cs typeface="Times New Roman" panose="02020603050405020304" pitchFamily="18" charset="0"/>
              </a:rPr>
              <a:t>С </a:t>
            </a:r>
            <a:r>
              <a:rPr lang="ru-RU" altLang="ru-RU" dirty="0">
                <a:cs typeface="Times New Roman" panose="02020603050405020304" pitchFamily="18" charset="0"/>
              </a:rPr>
              <a:t>и </a:t>
            </a:r>
            <a:r>
              <a:rPr lang="en-US" altLang="ru-RU" i="1" dirty="0">
                <a:cs typeface="Times New Roman" panose="02020603050405020304" pitchFamily="18" charset="0"/>
              </a:rPr>
              <a:t>ABD </a:t>
            </a:r>
            <a:r>
              <a:rPr lang="ru-RU" altLang="ru-RU" dirty="0">
                <a:cs typeface="Times New Roman" panose="02020603050405020304" pitchFamily="18" charset="0"/>
              </a:rPr>
              <a:t>равны по второму признаку равенства треугольников (</a:t>
            </a:r>
            <a:r>
              <a:rPr lang="en-US" altLang="ru-RU" i="1" dirty="0">
                <a:cs typeface="Times New Roman" panose="02020603050405020304" pitchFamily="18" charset="0"/>
              </a:rPr>
              <a:t>AB</a:t>
            </a:r>
            <a:r>
              <a:rPr lang="ru-RU" altLang="ru-RU" i="1" dirty="0">
                <a:cs typeface="Times New Roman" panose="02020603050405020304" pitchFamily="18" charset="0"/>
              </a:rPr>
              <a:t> </a:t>
            </a:r>
            <a:r>
              <a:rPr lang="ru-RU" altLang="ru-RU" dirty="0">
                <a:cs typeface="Times New Roman" panose="02020603050405020304" pitchFamily="18" charset="0"/>
              </a:rPr>
              <a:t>– общая сторона, </a:t>
            </a:r>
            <a:r>
              <a:rPr lang="ru-RU" altLang="ru-RU" dirty="0"/>
              <a:t>угол </a:t>
            </a:r>
            <a:r>
              <a:rPr lang="en-US" altLang="ru-RU" i="1" dirty="0">
                <a:cs typeface="Times New Roman" panose="02020603050405020304" pitchFamily="18" charset="0"/>
              </a:rPr>
              <a:t>ABC</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ABD</a:t>
            </a:r>
            <a:r>
              <a:rPr lang="ru-RU" altLang="ru-RU" dirty="0">
                <a:cs typeface="Times New Roman" panose="02020603050405020304" pitchFamily="18" charset="0"/>
              </a:rPr>
              <a:t>, </a:t>
            </a:r>
            <a:r>
              <a:rPr lang="ru-RU" altLang="ru-RU" dirty="0"/>
              <a:t>угол </a:t>
            </a:r>
            <a:r>
              <a:rPr lang="en-US" altLang="ru-RU" i="1" dirty="0">
                <a:cs typeface="Times New Roman" panose="02020603050405020304" pitchFamily="18" charset="0"/>
              </a:rPr>
              <a:t>BAC</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en-US" altLang="ru-RU" i="1" dirty="0">
                <a:cs typeface="Times New Roman" panose="02020603050405020304" pitchFamily="18" charset="0"/>
              </a:rPr>
              <a:t>BAD</a:t>
            </a:r>
            <a:r>
              <a:rPr lang="ru-RU" altLang="ru-RU" dirty="0">
                <a:cs typeface="Times New Roman" panose="02020603050405020304" pitchFamily="18" charset="0"/>
              </a:rPr>
              <a:t>). Следовательно, равны соответствующие стороны </a:t>
            </a:r>
            <a:r>
              <a:rPr lang="en-US" altLang="ru-RU" i="1" dirty="0">
                <a:cs typeface="Times New Roman" panose="02020603050405020304" pitchFamily="18" charset="0"/>
              </a:rPr>
              <a:t>BC </a:t>
            </a:r>
            <a:r>
              <a:rPr lang="ru-RU" altLang="ru-RU" dirty="0">
                <a:cs typeface="Times New Roman" panose="02020603050405020304" pitchFamily="18" charset="0"/>
              </a:rPr>
              <a:t>и </a:t>
            </a:r>
            <a:r>
              <a:rPr lang="en-US" altLang="ru-RU" i="1" dirty="0">
                <a:cs typeface="Times New Roman" panose="02020603050405020304" pitchFamily="18" charset="0"/>
              </a:rPr>
              <a:t>BD </a:t>
            </a:r>
            <a:r>
              <a:rPr lang="ru-RU" altLang="ru-RU" dirty="0">
                <a:cs typeface="Times New Roman" panose="02020603050405020304" pitchFamily="18" charset="0"/>
              </a:rPr>
              <a:t>этих треугольников. Треугольник </a:t>
            </a:r>
            <a:r>
              <a:rPr lang="en-US" altLang="ru-RU" i="1" dirty="0">
                <a:cs typeface="Times New Roman" panose="02020603050405020304" pitchFamily="18" charset="0"/>
              </a:rPr>
              <a:t>BCD </a:t>
            </a:r>
            <a:r>
              <a:rPr lang="ru-RU" altLang="ru-RU" dirty="0">
                <a:cs typeface="Times New Roman" panose="02020603050405020304" pitchFamily="18" charset="0"/>
              </a:rPr>
              <a:t>равнобедренный и, значит, </a:t>
            </a:r>
            <a:r>
              <a:rPr lang="ru-RU" altLang="ru-RU" dirty="0"/>
              <a:t>угол </a:t>
            </a:r>
            <a:r>
              <a:rPr lang="ru-RU" altLang="ru-RU" dirty="0">
                <a:cs typeface="Times New Roman" panose="02020603050405020304" pitchFamily="18" charset="0"/>
              </a:rPr>
              <a:t>3</a:t>
            </a:r>
            <a:r>
              <a:rPr lang="ru-RU" altLang="ru-RU" i="1" dirty="0">
                <a:cs typeface="Times New Roman" panose="02020603050405020304" pitchFamily="18" charset="0"/>
              </a:rPr>
              <a:t> </a:t>
            </a:r>
            <a:r>
              <a:rPr lang="ru-RU" altLang="ru-RU" dirty="0"/>
              <a:t>равен углу</a:t>
            </a:r>
            <a:r>
              <a:rPr lang="ru-RU" altLang="ru-RU" i="1" dirty="0">
                <a:cs typeface="Times New Roman" panose="02020603050405020304" pitchFamily="18" charset="0"/>
              </a:rPr>
              <a:t> </a:t>
            </a:r>
            <a:r>
              <a:rPr lang="ru-RU" altLang="ru-RU" dirty="0">
                <a:cs typeface="Times New Roman" panose="02020603050405020304" pitchFamily="18" charset="0"/>
              </a:rPr>
              <a:t>4</a:t>
            </a:r>
            <a:r>
              <a:rPr lang="ru-RU" altLang="ru-RU" i="1" dirty="0">
                <a:cs typeface="Times New Roman" panose="02020603050405020304" pitchFamily="18" charset="0"/>
              </a:rPr>
              <a:t>.</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524000"/>
            <a:ext cx="266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53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wipe(up)">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5334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13. На рисунке </a:t>
            </a:r>
            <a:r>
              <a:rPr lang="en-US" altLang="ru-RU" i="1" dirty="0">
                <a:cs typeface="Times New Roman" panose="02020603050405020304" pitchFamily="18" charset="0"/>
              </a:rPr>
              <a:t>DC</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и </a:t>
            </a:r>
            <a:r>
              <a:rPr lang="ru-RU" altLang="ru-RU" dirty="0"/>
              <a:t>угол </a:t>
            </a:r>
            <a:r>
              <a:rPr lang="en-US" altLang="ru-RU" i="1" dirty="0">
                <a:cs typeface="Times New Roman" panose="02020603050405020304" pitchFamily="18" charset="0"/>
              </a:rPr>
              <a:t>B</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D</a:t>
            </a:r>
            <a:r>
              <a:rPr lang="ru-RU" altLang="ru-RU" dirty="0">
                <a:cs typeface="Times New Roman" panose="02020603050405020304" pitchFamily="18" charset="0"/>
              </a:rPr>
              <a:t>. Докажите, что </a:t>
            </a:r>
            <a:r>
              <a:rPr lang="ru-RU" altLang="ru-RU" i="1" dirty="0">
                <a:cs typeface="Times New Roman" panose="02020603050405020304" pitchFamily="18" charset="0"/>
              </a:rPr>
              <a:t>АВ = </a:t>
            </a:r>
            <a:r>
              <a:rPr lang="en-US" altLang="ru-RU" i="1" dirty="0">
                <a:cs typeface="Times New Roman" panose="02020603050405020304" pitchFamily="18" charset="0"/>
              </a:rPr>
              <a:t>AD</a:t>
            </a:r>
            <a:r>
              <a:rPr lang="ru-RU" altLang="ru-RU" dirty="0">
                <a:cs typeface="Times New Roman" panose="02020603050405020304" pitchFamily="18" charset="0"/>
              </a:rPr>
              <a:t> </a:t>
            </a:r>
          </a:p>
        </p:txBody>
      </p:sp>
      <p:sp>
        <p:nvSpPr>
          <p:cNvPr id="97283" name="Text Box 3"/>
          <p:cNvSpPr txBox="1">
            <a:spLocks noChangeArrowheads="1"/>
          </p:cNvSpPr>
          <p:nvPr/>
        </p:nvSpPr>
        <p:spPr bwMode="auto">
          <a:xfrm>
            <a:off x="0" y="42672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Проведем отрезок </a:t>
            </a:r>
            <a:r>
              <a:rPr lang="en-US" altLang="ru-RU" i="1" dirty="0">
                <a:cs typeface="Times New Roman" panose="02020603050405020304" pitchFamily="18" charset="0"/>
              </a:rPr>
              <a:t>BD</a:t>
            </a:r>
            <a:r>
              <a:rPr lang="ru-RU" altLang="ru-RU" dirty="0">
                <a:cs typeface="Times New Roman" panose="02020603050405020304" pitchFamily="18" charset="0"/>
              </a:rPr>
              <a:t>. Треугольник </a:t>
            </a:r>
            <a:r>
              <a:rPr lang="en-US" altLang="ru-RU" i="1" dirty="0">
                <a:cs typeface="Times New Roman" panose="02020603050405020304" pitchFamily="18" charset="0"/>
              </a:rPr>
              <a:t>BCD </a:t>
            </a:r>
            <a:r>
              <a:rPr lang="ru-RU" altLang="ru-RU" dirty="0">
                <a:cs typeface="Times New Roman" panose="02020603050405020304" pitchFamily="18" charset="0"/>
              </a:rPr>
              <a:t>равнобедренный (</a:t>
            </a:r>
            <a:r>
              <a:rPr lang="en-US" altLang="ru-RU" i="1" dirty="0">
                <a:cs typeface="Times New Roman" panose="02020603050405020304" pitchFamily="18" charset="0"/>
              </a:rPr>
              <a:t>BC</a:t>
            </a:r>
            <a:r>
              <a:rPr lang="ru-RU" altLang="ru-RU" i="1" dirty="0">
                <a:cs typeface="Times New Roman" panose="02020603050405020304" pitchFamily="18" charset="0"/>
              </a:rPr>
              <a:t> = </a:t>
            </a:r>
            <a:r>
              <a:rPr lang="en-US" altLang="ru-RU" i="1" dirty="0">
                <a:cs typeface="Times New Roman" panose="02020603050405020304" pitchFamily="18" charset="0"/>
              </a:rPr>
              <a:t>DC</a:t>
            </a:r>
            <a:r>
              <a:rPr lang="ru-RU" altLang="ru-RU" dirty="0">
                <a:cs typeface="Times New Roman" panose="02020603050405020304" pitchFamily="18" charset="0"/>
              </a:rPr>
              <a:t>). Следовательно, имеет место равенство </a:t>
            </a:r>
            <a:r>
              <a:rPr lang="ru-RU" altLang="ru-RU" dirty="0"/>
              <a:t>углов </a:t>
            </a:r>
            <a:r>
              <a:rPr lang="en-US" altLang="ru-RU" i="1" dirty="0">
                <a:cs typeface="Times New Roman" panose="02020603050405020304" pitchFamily="18" charset="0"/>
              </a:rPr>
              <a:t>DBC</a:t>
            </a:r>
            <a:r>
              <a:rPr lang="ru-RU" altLang="ru-RU" i="1" dirty="0">
                <a:cs typeface="Times New Roman" panose="02020603050405020304" pitchFamily="18" charset="0"/>
              </a:rPr>
              <a:t> </a:t>
            </a:r>
            <a:r>
              <a:rPr lang="ru-RU" altLang="ru-RU" dirty="0"/>
              <a:t>и</a:t>
            </a:r>
            <a:r>
              <a:rPr lang="ru-RU" altLang="ru-RU" i="1" dirty="0">
                <a:cs typeface="Times New Roman" panose="02020603050405020304" pitchFamily="18" charset="0"/>
              </a:rPr>
              <a:t> </a:t>
            </a:r>
            <a:r>
              <a:rPr lang="en-US" altLang="ru-RU" i="1" dirty="0">
                <a:cs typeface="Times New Roman" panose="02020603050405020304" pitchFamily="18" charset="0"/>
              </a:rPr>
              <a:t>BDC</a:t>
            </a:r>
            <a:r>
              <a:rPr lang="ru-RU" altLang="ru-RU" dirty="0">
                <a:cs typeface="Times New Roman" panose="02020603050405020304" pitchFamily="18" charset="0"/>
              </a:rPr>
              <a:t>.</a:t>
            </a:r>
            <a:r>
              <a:rPr lang="ru-RU" altLang="ru-RU" i="1" dirty="0">
                <a:cs typeface="Times New Roman" panose="02020603050405020304" pitchFamily="18" charset="0"/>
              </a:rPr>
              <a:t> </a:t>
            </a:r>
            <a:r>
              <a:rPr lang="ru-RU" altLang="ru-RU" dirty="0">
                <a:cs typeface="Times New Roman" panose="02020603050405020304" pitchFamily="18" charset="0"/>
              </a:rPr>
              <a:t>Из этого равенства и равенства углов </a:t>
            </a:r>
            <a:r>
              <a:rPr lang="en-US" altLang="ru-RU" i="1" dirty="0">
                <a:cs typeface="Times New Roman" panose="02020603050405020304" pitchFamily="18" charset="0"/>
              </a:rPr>
              <a:t>ABC </a:t>
            </a:r>
            <a:r>
              <a:rPr lang="ru-RU" altLang="ru-RU" dirty="0">
                <a:cs typeface="Times New Roman" panose="02020603050405020304" pitchFamily="18" charset="0"/>
              </a:rPr>
              <a:t>и </a:t>
            </a:r>
            <a:r>
              <a:rPr lang="en-US" altLang="ru-RU" i="1" dirty="0">
                <a:cs typeface="Times New Roman" panose="02020603050405020304" pitchFamily="18" charset="0"/>
              </a:rPr>
              <a:t>ADC </a:t>
            </a:r>
            <a:r>
              <a:rPr lang="ru-RU" altLang="ru-RU" dirty="0">
                <a:cs typeface="Times New Roman" panose="02020603050405020304" pitchFamily="18" charset="0"/>
              </a:rPr>
              <a:t>следует равенство углов </a:t>
            </a:r>
            <a:r>
              <a:rPr lang="en-US" altLang="ru-RU" i="1" dirty="0">
                <a:cs typeface="Times New Roman" panose="02020603050405020304" pitchFamily="18" charset="0"/>
              </a:rPr>
              <a:t>ABD </a:t>
            </a:r>
            <a:r>
              <a:rPr lang="ru-RU" altLang="ru-RU" dirty="0">
                <a:cs typeface="Times New Roman" panose="02020603050405020304" pitchFamily="18" charset="0"/>
              </a:rPr>
              <a:t>и </a:t>
            </a:r>
            <a:r>
              <a:rPr lang="en-US" altLang="ru-RU" i="1" dirty="0">
                <a:cs typeface="Times New Roman" panose="02020603050405020304" pitchFamily="18" charset="0"/>
              </a:rPr>
              <a:t>ADB</a:t>
            </a:r>
            <a:r>
              <a:rPr lang="ru-RU" altLang="ru-RU" dirty="0">
                <a:cs typeface="Times New Roman" panose="02020603050405020304" pitchFamily="18" charset="0"/>
              </a:rPr>
              <a:t>.</a:t>
            </a:r>
            <a:r>
              <a:rPr lang="ru-RU" altLang="ru-RU" i="1" dirty="0">
                <a:cs typeface="Times New Roman" panose="02020603050405020304" pitchFamily="18" charset="0"/>
              </a:rPr>
              <a:t> </a:t>
            </a:r>
            <a:r>
              <a:rPr lang="ru-RU" altLang="ru-RU" dirty="0">
                <a:cs typeface="Times New Roman" panose="02020603050405020304" pitchFamily="18" charset="0"/>
              </a:rPr>
              <a:t>Значит, треугольник </a:t>
            </a:r>
            <a:r>
              <a:rPr lang="en-US" altLang="ru-RU" i="1" dirty="0">
                <a:cs typeface="Times New Roman" panose="02020603050405020304" pitchFamily="18" charset="0"/>
              </a:rPr>
              <a:t>ABD </a:t>
            </a:r>
            <a:r>
              <a:rPr lang="ru-RU" altLang="ru-RU" dirty="0">
                <a:cs typeface="Times New Roman" panose="02020603050405020304" pitchFamily="18" charset="0"/>
              </a:rPr>
              <a:t>– равнобедренный и, следовательно, </a:t>
            </a:r>
            <a:r>
              <a:rPr lang="ru-RU" altLang="ru-RU" i="1" dirty="0">
                <a:cs typeface="Times New Roman" panose="02020603050405020304" pitchFamily="18" charset="0"/>
              </a:rPr>
              <a:t>АВ = </a:t>
            </a:r>
            <a:r>
              <a:rPr lang="en-US" altLang="ru-RU" i="1" dirty="0">
                <a:cs typeface="Times New Roman" panose="02020603050405020304" pitchFamily="18" charset="0"/>
              </a:rPr>
              <a:t>AD</a:t>
            </a:r>
            <a:r>
              <a:rPr lang="ru-RU" altLang="ru-RU" dirty="0"/>
              <a:t>.</a:t>
            </a:r>
            <a:r>
              <a:rPr lang="ru-RU" altLang="ru-RU" dirty="0">
                <a:cs typeface="Times New Roman" panose="02020603050405020304" pitchFamily="18" charset="0"/>
              </a:rPr>
              <a:t> </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295400"/>
            <a:ext cx="18557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532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wipe(up)">
                                      <p:cBhvr>
                                        <p:cTn id="7" dur="5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0" y="5334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14. На рисунке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a:t>
            </a:r>
            <a:r>
              <a:rPr lang="ru-RU" altLang="ru-RU" dirty="0"/>
              <a:t>угол </a:t>
            </a:r>
            <a:r>
              <a:rPr lang="ru-RU" altLang="ru-RU" dirty="0">
                <a:cs typeface="Times New Roman" panose="02020603050405020304" pitchFamily="18" charset="0"/>
              </a:rPr>
              <a:t>1 </a:t>
            </a:r>
            <a:r>
              <a:rPr lang="ru-RU" altLang="ru-RU" dirty="0"/>
              <a:t>равен углу</a:t>
            </a:r>
            <a:r>
              <a:rPr lang="ru-RU" altLang="ru-RU" dirty="0">
                <a:cs typeface="Times New Roman" panose="02020603050405020304" pitchFamily="18" charset="0"/>
              </a:rPr>
              <a:t> 2. Докажите, что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p>
        </p:txBody>
      </p:sp>
      <p:sp>
        <p:nvSpPr>
          <p:cNvPr id="99331" name="Text Box 3"/>
          <p:cNvSpPr txBox="1">
            <a:spLocks noChangeArrowheads="1"/>
          </p:cNvSpPr>
          <p:nvPr/>
        </p:nvSpPr>
        <p:spPr bwMode="auto">
          <a:xfrm>
            <a:off x="0" y="3657600"/>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a:t>
            </a:r>
            <a:r>
              <a:rPr lang="ru-RU" altLang="ru-RU" dirty="0">
                <a:cs typeface="Times New Roman" panose="02020603050405020304" pitchFamily="18" charset="0"/>
              </a:rPr>
              <a:t>Проведем отрезок </a:t>
            </a:r>
            <a:r>
              <a:rPr lang="en-US" altLang="ru-RU" i="1" dirty="0">
                <a:cs typeface="Times New Roman" panose="02020603050405020304" pitchFamily="18" charset="0"/>
              </a:rPr>
              <a:t>AC</a:t>
            </a:r>
            <a:r>
              <a:rPr lang="ru-RU" altLang="ru-RU" dirty="0">
                <a:cs typeface="Times New Roman" panose="02020603050405020304" pitchFamily="18" charset="0"/>
              </a:rPr>
              <a:t>. Треугольник </a:t>
            </a:r>
            <a:r>
              <a:rPr lang="en-US" altLang="ru-RU" i="1" dirty="0">
                <a:cs typeface="Times New Roman" panose="02020603050405020304" pitchFamily="18" charset="0"/>
              </a:rPr>
              <a:t>ABC </a:t>
            </a:r>
            <a:r>
              <a:rPr lang="ru-RU" altLang="ru-RU" dirty="0">
                <a:cs typeface="Times New Roman" panose="02020603050405020304" pitchFamily="18" charset="0"/>
              </a:rPr>
              <a:t>равнобедренный (</a:t>
            </a:r>
            <a:r>
              <a:rPr lang="en-US" altLang="ru-RU" i="1" dirty="0">
                <a:cs typeface="Times New Roman" panose="02020603050405020304" pitchFamily="18" charset="0"/>
              </a:rPr>
              <a:t>AB</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Следовательно, </a:t>
            </a:r>
            <a:r>
              <a:rPr lang="ru-RU" altLang="ru-RU" dirty="0"/>
              <a:t>угол </a:t>
            </a:r>
            <a:r>
              <a:rPr lang="en-US" altLang="ru-RU" i="1" dirty="0">
                <a:cs typeface="Times New Roman" panose="02020603050405020304" pitchFamily="18" charset="0"/>
              </a:rPr>
              <a:t>BAC</a:t>
            </a:r>
            <a:r>
              <a:rPr lang="ru-RU" altLang="ru-RU" dirty="0">
                <a:cs typeface="Times New Roman" panose="02020603050405020304" pitchFamily="18" charset="0"/>
              </a:rPr>
              <a:t> </a:t>
            </a:r>
            <a:r>
              <a:rPr lang="ru-RU" altLang="ru-RU" dirty="0"/>
              <a:t>равен углу</a:t>
            </a:r>
            <a:r>
              <a:rPr lang="ru-RU" altLang="ru-RU" dirty="0">
                <a:cs typeface="Times New Roman" panose="02020603050405020304" pitchFamily="18" charset="0"/>
              </a:rPr>
              <a:t> </a:t>
            </a:r>
            <a:r>
              <a:rPr lang="en-US" altLang="ru-RU" i="1" dirty="0">
                <a:cs typeface="Times New Roman" panose="02020603050405020304" pitchFamily="18" charset="0"/>
              </a:rPr>
              <a:t>BCA</a:t>
            </a:r>
            <a:r>
              <a:rPr lang="ru-RU" altLang="ru-RU" dirty="0">
                <a:cs typeface="Times New Roman" panose="02020603050405020304" pitchFamily="18" charset="0"/>
              </a:rPr>
              <a:t>. Из этого равенства и равенства углов 1 и 2 следует равенство углов </a:t>
            </a:r>
            <a:r>
              <a:rPr lang="en-US" altLang="ru-RU" i="1" dirty="0">
                <a:cs typeface="Times New Roman" panose="02020603050405020304" pitchFamily="18" charset="0"/>
              </a:rPr>
              <a:t>DAC </a:t>
            </a:r>
            <a:r>
              <a:rPr lang="ru-RU" altLang="ru-RU" dirty="0">
                <a:cs typeface="Times New Roman" panose="02020603050405020304" pitchFamily="18" charset="0"/>
              </a:rPr>
              <a:t>и </a:t>
            </a:r>
            <a:r>
              <a:rPr lang="en-US" altLang="ru-RU" i="1" dirty="0">
                <a:cs typeface="Times New Roman" panose="02020603050405020304" pitchFamily="18" charset="0"/>
              </a:rPr>
              <a:t>DCA</a:t>
            </a:r>
            <a:r>
              <a:rPr lang="ru-RU" altLang="ru-RU" dirty="0">
                <a:cs typeface="Times New Roman" panose="02020603050405020304" pitchFamily="18" charset="0"/>
              </a:rPr>
              <a:t>. Значит, треугольник </a:t>
            </a:r>
            <a:r>
              <a:rPr lang="en-US" altLang="ru-RU" i="1" dirty="0">
                <a:cs typeface="Times New Roman" panose="02020603050405020304" pitchFamily="18" charset="0"/>
              </a:rPr>
              <a:t>DAC </a:t>
            </a:r>
            <a:r>
              <a:rPr lang="ru-RU" altLang="ru-RU" dirty="0">
                <a:cs typeface="Times New Roman" panose="02020603050405020304" pitchFamily="18" charset="0"/>
              </a:rPr>
              <a:t>равнобедренный и, следовательно, </a:t>
            </a:r>
            <a:r>
              <a:rPr lang="en-US" altLang="ru-RU" i="1" dirty="0">
                <a:cs typeface="Times New Roman" panose="02020603050405020304" pitchFamily="18" charset="0"/>
              </a:rPr>
              <a:t>AD</a:t>
            </a:r>
            <a:r>
              <a:rPr lang="ru-RU" altLang="ru-RU" i="1" dirty="0">
                <a:cs typeface="Times New Roman" panose="02020603050405020304" pitchFamily="18" charset="0"/>
              </a:rPr>
              <a:t> = </a:t>
            </a:r>
            <a:r>
              <a:rPr lang="en-US" altLang="ru-RU" i="1" dirty="0">
                <a:cs typeface="Times New Roman" panose="02020603050405020304" pitchFamily="18" charset="0"/>
              </a:rPr>
              <a:t>CD</a:t>
            </a:r>
            <a:r>
              <a:rPr lang="ru-RU" altLang="ru-RU" dirty="0">
                <a:cs typeface="Times New Roman" panose="02020603050405020304" pitchFamily="18" charset="0"/>
              </a:rPr>
              <a:t>. </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371600"/>
            <a:ext cx="3200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211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wipe(up)">
                                      <p:cBhvr>
                                        <p:cTn id="7" dur="500"/>
                                        <p:tgtEl>
                                          <p:spTgt spid="99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Text Box 4"/>
          <p:cNvSpPr txBox="1">
            <a:spLocks noChangeArrowheads="1"/>
          </p:cNvSpPr>
          <p:nvPr/>
        </p:nvSpPr>
        <p:spPr bwMode="auto">
          <a:xfrm>
            <a:off x="0" y="48006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Доказательство.</a:t>
            </a:r>
            <a:r>
              <a:rPr lang="ru-RU" altLang="ru-RU" dirty="0"/>
              <a:t> Пусть </a:t>
            </a:r>
            <a:r>
              <a:rPr lang="en-US" altLang="ru-RU" i="1" dirty="0"/>
              <a:t>ABC </a:t>
            </a:r>
            <a:r>
              <a:rPr lang="ru-RU" altLang="ru-RU" i="1" dirty="0"/>
              <a:t>– </a:t>
            </a:r>
            <a:r>
              <a:rPr lang="ru-RU" altLang="ru-RU" dirty="0"/>
              <a:t>равнобедренный треугольник (</a:t>
            </a:r>
            <a:r>
              <a:rPr lang="en-US" altLang="ru-RU" i="1" dirty="0"/>
              <a:t>AB = BC</a:t>
            </a:r>
            <a:r>
              <a:rPr lang="en-US" altLang="ru-RU" dirty="0"/>
              <a:t>), </a:t>
            </a:r>
            <a:r>
              <a:rPr lang="en-US" altLang="ru-RU" i="1" dirty="0"/>
              <a:t>AN </a:t>
            </a:r>
            <a:r>
              <a:rPr lang="ru-RU" altLang="ru-RU" dirty="0"/>
              <a:t>и </a:t>
            </a:r>
            <a:r>
              <a:rPr lang="en-US" altLang="ru-RU" i="1" dirty="0"/>
              <a:t>CM </a:t>
            </a:r>
            <a:r>
              <a:rPr lang="ru-RU" altLang="ru-RU" i="1" dirty="0"/>
              <a:t>– </a:t>
            </a:r>
            <a:r>
              <a:rPr lang="ru-RU" altLang="ru-RU" dirty="0"/>
              <a:t>медианы. Тогда </a:t>
            </a:r>
            <a:r>
              <a:rPr lang="en-US" altLang="ru-RU" i="1" dirty="0"/>
              <a:t>AM = CN</a:t>
            </a:r>
            <a:r>
              <a:rPr lang="ru-RU" altLang="ru-RU" i="1" dirty="0"/>
              <a:t> </a:t>
            </a:r>
            <a:r>
              <a:rPr lang="ru-RU" altLang="ru-RU" dirty="0"/>
              <a:t>и треугольники </a:t>
            </a:r>
            <a:r>
              <a:rPr lang="en-US" altLang="ru-RU" i="1" dirty="0"/>
              <a:t>ACM </a:t>
            </a:r>
            <a:r>
              <a:rPr lang="ru-RU" altLang="ru-RU" dirty="0"/>
              <a:t>и </a:t>
            </a:r>
            <a:r>
              <a:rPr lang="en-US" altLang="ru-RU" i="1" dirty="0"/>
              <a:t>CAN </a:t>
            </a:r>
            <a:r>
              <a:rPr lang="ru-RU" altLang="ru-RU" dirty="0"/>
              <a:t>равны по первому признаку. Следовательно, </a:t>
            </a:r>
            <a:r>
              <a:rPr lang="en-US" altLang="ru-RU" i="1" dirty="0"/>
              <a:t>AN = CM</a:t>
            </a:r>
            <a:r>
              <a:rPr lang="ru-RU" altLang="ru-RU" dirty="0"/>
              <a:t>.</a:t>
            </a:r>
          </a:p>
        </p:txBody>
      </p:sp>
      <p:sp>
        <p:nvSpPr>
          <p:cNvPr id="12292" name="Text Box 10"/>
          <p:cNvSpPr txBox="1">
            <a:spLocks noChangeArrowheads="1"/>
          </p:cNvSpPr>
          <p:nvPr/>
        </p:nvSpPr>
        <p:spPr bwMode="auto">
          <a:xfrm>
            <a:off x="0" y="7620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t>	</a:t>
            </a:r>
            <a:r>
              <a:rPr lang="ru-RU" altLang="ru-RU" dirty="0"/>
              <a:t>15. Д</a:t>
            </a:r>
            <a:r>
              <a:rPr lang="ru-RU" altLang="ru-RU" dirty="0">
                <a:cs typeface="Times New Roman" panose="02020603050405020304" pitchFamily="18" charset="0"/>
              </a:rPr>
              <a:t>окажите, что медианы равнобедренного треугольника, проведенные к его боковым сторонам, равны.</a:t>
            </a:r>
          </a:p>
        </p:txBody>
      </p:sp>
      <p:pic>
        <p:nvPicPr>
          <p:cNvPr id="1229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905000"/>
            <a:ext cx="26924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711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wipe(up)">
                                      <p:cBhvr>
                                        <p:cTn id="7"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304800"/>
            <a:ext cx="7772400" cy="457200"/>
          </a:xfrm>
        </p:spPr>
        <p:txBody>
          <a:bodyPr/>
          <a:lstStyle/>
          <a:p>
            <a:pPr eaLnBrk="1" hangingPunct="1"/>
            <a:r>
              <a:rPr lang="ru-RU" altLang="ru-RU" sz="2800" dirty="0">
                <a:solidFill>
                  <a:srgbClr val="FF3300"/>
                </a:solidFill>
              </a:rPr>
              <a:t>17. Третий признак равенства треугольников</a:t>
            </a:r>
          </a:p>
        </p:txBody>
      </p:sp>
      <p:sp>
        <p:nvSpPr>
          <p:cNvPr id="55299" name="Text Box 3"/>
          <p:cNvSpPr txBox="1">
            <a:spLocks noChangeArrowheads="1"/>
          </p:cNvSpPr>
          <p:nvPr/>
        </p:nvSpPr>
        <p:spPr bwMode="auto">
          <a:xfrm>
            <a:off x="0" y="1295400"/>
            <a:ext cx="910850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3200" dirty="0">
                <a:cs typeface="Times New Roman" panose="02020603050405020304" pitchFamily="18" charset="0"/>
              </a:rPr>
              <a:t>	</a:t>
            </a:r>
            <a:r>
              <a:rPr lang="ru-RU" altLang="ru-RU" sz="2800" dirty="0">
                <a:cs typeface="Times New Roman" panose="02020603050405020304" pitchFamily="18" charset="0"/>
              </a:rPr>
              <a:t>Если три стороны одного треугольника соответственно равны трём сторонам другого треугольника, то такие треугольники равны.</a:t>
            </a:r>
            <a:endParaRPr lang="en-US" altLang="ru-RU" sz="2800" dirty="0">
              <a:cs typeface="Times New Roman" panose="02020603050405020304" pitchFamily="18" charset="0"/>
            </a:endParaRPr>
          </a:p>
        </p:txBody>
      </p:sp>
      <p:pic>
        <p:nvPicPr>
          <p:cNvPr id="20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124200"/>
            <a:ext cx="6659563"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623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0" y="762000"/>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3200" dirty="0">
                <a:cs typeface="Times New Roman" panose="02020603050405020304" pitchFamily="18" charset="0"/>
              </a:rPr>
              <a:t>	</a:t>
            </a:r>
            <a:r>
              <a:rPr lang="ru-RU" altLang="ru-RU" dirty="0">
                <a:cs typeface="Times New Roman" panose="02020603050405020304" pitchFamily="18" charset="0"/>
              </a:rPr>
              <a:t>1. На рисунке </a:t>
            </a:r>
            <a:r>
              <a:rPr lang="en-US" altLang="ru-RU" i="1" dirty="0">
                <a:cs typeface="Times New Roman" panose="02020603050405020304" pitchFamily="18" charset="0"/>
              </a:rPr>
              <a:t>AB</a:t>
            </a:r>
            <a:r>
              <a:rPr lang="ru-RU" altLang="ru-RU" dirty="0">
                <a:cs typeface="Times New Roman" panose="02020603050405020304" pitchFamily="18" charset="0"/>
              </a:rPr>
              <a:t>=</a:t>
            </a:r>
            <a:r>
              <a:rPr lang="en-US" altLang="ru-RU" i="1" dirty="0">
                <a:cs typeface="Times New Roman" panose="02020603050405020304" pitchFamily="18" charset="0"/>
              </a:rPr>
              <a:t>DC</a:t>
            </a:r>
            <a:r>
              <a:rPr lang="ru-RU" altLang="ru-RU" dirty="0">
                <a:cs typeface="Times New Roman" panose="02020603050405020304" pitchFamily="18" charset="0"/>
              </a:rPr>
              <a:t> и </a:t>
            </a:r>
            <a:r>
              <a:rPr lang="en-US" altLang="ru-RU" i="1" dirty="0">
                <a:cs typeface="Times New Roman" panose="02020603050405020304" pitchFamily="18" charset="0"/>
              </a:rPr>
              <a:t>BC</a:t>
            </a:r>
            <a:r>
              <a:rPr lang="ru-RU" altLang="ru-RU" dirty="0">
                <a:cs typeface="Times New Roman" panose="02020603050405020304" pitchFamily="18" charset="0"/>
              </a:rPr>
              <a:t>=</a:t>
            </a:r>
            <a:r>
              <a:rPr lang="en-US" altLang="ru-RU" i="1" dirty="0">
                <a:cs typeface="Times New Roman" panose="02020603050405020304" pitchFamily="18" charset="0"/>
              </a:rPr>
              <a:t>AD</a:t>
            </a:r>
            <a:r>
              <a:rPr lang="ru-RU" altLang="ru-RU" dirty="0">
                <a:cs typeface="Times New Roman" panose="02020603050405020304" pitchFamily="18" charset="0"/>
              </a:rPr>
              <a:t>. Докажите, что угол  </a:t>
            </a:r>
            <a:r>
              <a:rPr lang="en-US" altLang="ru-RU" i="1" dirty="0">
                <a:cs typeface="Times New Roman" panose="02020603050405020304" pitchFamily="18" charset="0"/>
              </a:rPr>
              <a:t>B</a:t>
            </a:r>
            <a:r>
              <a:rPr lang="ru-RU" altLang="ru-RU" dirty="0">
                <a:cs typeface="Times New Roman" panose="02020603050405020304" pitchFamily="18" charset="0"/>
              </a:rPr>
              <a:t> равен углу </a:t>
            </a:r>
            <a:r>
              <a:rPr lang="en-US" altLang="ru-RU" i="1" dirty="0">
                <a:cs typeface="Times New Roman" panose="02020603050405020304" pitchFamily="18" charset="0"/>
              </a:rPr>
              <a:t>D</a:t>
            </a:r>
            <a:r>
              <a:rPr lang="ru-RU" altLang="ru-RU" dirty="0">
                <a:cs typeface="Times New Roman" panose="02020603050405020304" pitchFamily="18" charset="0"/>
              </a:rPr>
              <a:t>.</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057400"/>
            <a:ext cx="42640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7829" name="Group 5"/>
          <p:cNvGrpSpPr>
            <a:grpSpLocks/>
          </p:cNvGrpSpPr>
          <p:nvPr/>
        </p:nvGrpSpPr>
        <p:grpSpPr bwMode="auto">
          <a:xfrm>
            <a:off x="0" y="2057400"/>
            <a:ext cx="9144000" cy="3867151"/>
            <a:chOff x="0" y="1296"/>
            <a:chExt cx="5760" cy="2436"/>
          </a:xfrm>
        </p:grpSpPr>
        <p:sp>
          <p:nvSpPr>
            <p:cNvPr id="5126" name="Text Box 6"/>
            <p:cNvSpPr txBox="1">
              <a:spLocks noChangeArrowheads="1"/>
            </p:cNvSpPr>
            <p:nvPr/>
          </p:nvSpPr>
          <p:spPr bwMode="auto">
            <a:xfrm>
              <a:off x="0" y="2976"/>
              <a:ext cx="5760"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dirty="0">
                  <a:solidFill>
                    <a:srgbClr val="FF3300"/>
                  </a:solidFill>
                </a:rPr>
                <a:t>	</a:t>
              </a:r>
              <a:r>
                <a:rPr lang="ru-RU" altLang="ru-RU" dirty="0">
                  <a:solidFill>
                    <a:srgbClr val="FF3300"/>
                  </a:solidFill>
                </a:rPr>
                <a:t> </a:t>
              </a:r>
              <a:r>
                <a:rPr lang="ru-RU" altLang="ru-RU" dirty="0">
                  <a:solidFill>
                    <a:srgbClr val="FF0000"/>
                  </a:solidFill>
                </a:rPr>
                <a:t>Доказательство. </a:t>
              </a:r>
              <a:r>
                <a:rPr lang="ru-RU" altLang="ru-RU" dirty="0"/>
                <a:t>Проведем отрезок </a:t>
              </a:r>
              <a:r>
                <a:rPr lang="en-US" altLang="ru-RU" i="1" dirty="0"/>
                <a:t>AC</a:t>
              </a:r>
              <a:r>
                <a:rPr lang="ru-RU" altLang="ru-RU" dirty="0"/>
                <a:t>. Треугольники </a:t>
              </a:r>
              <a:r>
                <a:rPr lang="en-US" altLang="ru-RU" i="1" dirty="0"/>
                <a:t>ABC </a:t>
              </a:r>
              <a:r>
                <a:rPr lang="ru-RU" altLang="ru-RU" dirty="0"/>
                <a:t>и </a:t>
              </a:r>
              <a:r>
                <a:rPr lang="en-US" altLang="ru-RU" i="1" dirty="0"/>
                <a:t>CAD </a:t>
              </a:r>
              <a:r>
                <a:rPr lang="ru-RU" altLang="ru-RU" dirty="0"/>
                <a:t>равны по третьему признаку. Следовательно, угол </a:t>
              </a:r>
              <a:r>
                <a:rPr lang="en-US" altLang="ru-RU" i="1" dirty="0"/>
                <a:t>B</a:t>
              </a:r>
              <a:r>
                <a:rPr lang="ru-RU" altLang="ru-RU" dirty="0"/>
                <a:t> равен углу </a:t>
              </a:r>
              <a:r>
                <a:rPr lang="en-US" altLang="ru-RU" i="1" dirty="0"/>
                <a:t>D</a:t>
              </a:r>
              <a:r>
                <a:rPr lang="ru-RU" altLang="ru-RU" dirty="0"/>
                <a:t>.</a:t>
              </a:r>
            </a:p>
          </p:txBody>
        </p:sp>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1296"/>
              <a:ext cx="2686" cy="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2">
            <a:extLst>
              <a:ext uri="{FF2B5EF4-FFF2-40B4-BE49-F238E27FC236}">
                <a16:creationId xmlns:a16="http://schemas.microsoft.com/office/drawing/2014/main" id="{C1E8D9BE-13F5-FD18-1859-4DCB8FA68D43}"/>
              </a:ext>
            </a:extLst>
          </p:cNvPr>
          <p:cNvSpPr>
            <a:spLocks noGrp="1" noChangeArrowheads="1"/>
          </p:cNvSpPr>
          <p:nvPr>
            <p:ph type="title"/>
          </p:nvPr>
        </p:nvSpPr>
        <p:spPr>
          <a:xfrm>
            <a:off x="685800" y="71438"/>
            <a:ext cx="7772400" cy="457200"/>
          </a:xfrm>
        </p:spPr>
        <p:txBody>
          <a:bodyPr/>
          <a:lstStyle/>
          <a:p>
            <a:pPr eaLnBrk="1" hangingPunct="1"/>
            <a:r>
              <a:rPr lang="ru-RU" altLang="ru-RU" sz="3600" dirty="0">
                <a:solidFill>
                  <a:srgbClr val="FF3300"/>
                </a:solidFill>
              </a:rPr>
              <a:t>Упражнения</a:t>
            </a:r>
          </a:p>
        </p:txBody>
      </p:sp>
    </p:spTree>
    <p:extLst>
      <p:ext uri="{BB962C8B-B14F-4D97-AF65-F5344CB8AC3E}">
        <p14:creationId xmlns:p14="http://schemas.microsoft.com/office/powerpoint/2010/main" val="3979109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wipe(up)">
                                      <p:cBhvr>
                                        <p:cTn id="7" dur="5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0" y="609600"/>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cs typeface="Times New Roman" panose="02020603050405020304" pitchFamily="18" charset="0"/>
              </a:rPr>
              <a:t>	</a:t>
            </a:r>
            <a:r>
              <a:rPr lang="ru-RU" altLang="ru-RU" dirty="0">
                <a:cs typeface="Times New Roman" panose="02020603050405020304" pitchFamily="18" charset="0"/>
              </a:rPr>
              <a:t>2. На рисунке </a:t>
            </a:r>
            <a:r>
              <a:rPr lang="ru-RU" altLang="ru-RU" i="1" dirty="0">
                <a:cs typeface="Times New Roman" panose="02020603050405020304" pitchFamily="18" charset="0"/>
              </a:rPr>
              <a:t>АВ = </a:t>
            </a:r>
            <a:r>
              <a:rPr lang="en-US" altLang="ru-RU" i="1" dirty="0">
                <a:cs typeface="Times New Roman" panose="02020603050405020304" pitchFamily="18" charset="0"/>
              </a:rPr>
              <a:t>AD</a:t>
            </a:r>
            <a:r>
              <a:rPr lang="ru-RU" altLang="ru-RU" dirty="0">
                <a:cs typeface="Times New Roman" panose="02020603050405020304" pitchFamily="18" charset="0"/>
              </a:rPr>
              <a:t> и </a:t>
            </a:r>
            <a:r>
              <a:rPr lang="en-US" altLang="ru-RU" i="1" dirty="0">
                <a:cs typeface="Times New Roman" panose="02020603050405020304" pitchFamily="18" charset="0"/>
              </a:rPr>
              <a:t>DC</a:t>
            </a:r>
            <a:r>
              <a:rPr lang="ru-RU" altLang="ru-RU" i="1" dirty="0">
                <a:cs typeface="Times New Roman" panose="02020603050405020304" pitchFamily="18" charset="0"/>
              </a:rPr>
              <a:t> = </a:t>
            </a:r>
            <a:r>
              <a:rPr lang="en-US" altLang="ru-RU" i="1" dirty="0">
                <a:cs typeface="Times New Roman" panose="02020603050405020304" pitchFamily="18" charset="0"/>
              </a:rPr>
              <a:t>BC</a:t>
            </a:r>
            <a:r>
              <a:rPr lang="ru-RU" altLang="ru-RU" dirty="0">
                <a:cs typeface="Times New Roman" panose="02020603050405020304" pitchFamily="18" charset="0"/>
              </a:rPr>
              <a:t>. Докажите, что отрезок </a:t>
            </a:r>
            <a:r>
              <a:rPr lang="ru-RU" altLang="ru-RU" i="1" dirty="0">
                <a:cs typeface="Times New Roman" panose="02020603050405020304" pitchFamily="18" charset="0"/>
              </a:rPr>
              <a:t>АС</a:t>
            </a:r>
            <a:r>
              <a:rPr lang="ru-RU" altLang="ru-RU" dirty="0">
                <a:cs typeface="Times New Roman" panose="02020603050405020304" pitchFamily="18" charset="0"/>
              </a:rPr>
              <a:t> является биссектрисой угла </a:t>
            </a:r>
            <a:r>
              <a:rPr lang="en-US" altLang="ru-RU" i="1" dirty="0">
                <a:cs typeface="Times New Roman" panose="02020603050405020304" pitchFamily="18" charset="0"/>
              </a:rPr>
              <a:t>BAD</a:t>
            </a:r>
            <a:r>
              <a:rPr lang="ru-RU" altLang="ru-RU" dirty="0">
                <a:cs typeface="Times New Roman" panose="02020603050405020304" pitchFamily="18" charset="0"/>
              </a:rPr>
              <a:t>.</a:t>
            </a:r>
          </a:p>
        </p:txBody>
      </p:sp>
      <p:sp>
        <p:nvSpPr>
          <p:cNvPr id="59398" name="Text Box 6"/>
          <p:cNvSpPr txBox="1">
            <a:spLocks noChangeArrowheads="1"/>
          </p:cNvSpPr>
          <p:nvPr/>
        </p:nvSpPr>
        <p:spPr bwMode="auto">
          <a:xfrm>
            <a:off x="0" y="4953000"/>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n-US" altLang="ru-RU" sz="2800" dirty="0">
                <a:solidFill>
                  <a:srgbClr val="FF3300"/>
                </a:solidFill>
              </a:rPr>
              <a:t>	</a:t>
            </a:r>
            <a:r>
              <a:rPr lang="ru-RU" altLang="ru-RU" dirty="0">
                <a:solidFill>
                  <a:srgbClr val="FF3300"/>
                </a:solidFill>
              </a:rPr>
              <a:t>Доказательство. </a:t>
            </a:r>
            <a:r>
              <a:rPr lang="ru-RU" altLang="ru-RU" dirty="0"/>
              <a:t>Треугольники </a:t>
            </a:r>
            <a:r>
              <a:rPr lang="en-US" altLang="ru-RU" i="1" dirty="0"/>
              <a:t>ABC </a:t>
            </a:r>
            <a:r>
              <a:rPr lang="ru-RU" altLang="ru-RU" dirty="0"/>
              <a:t>и </a:t>
            </a:r>
            <a:r>
              <a:rPr lang="en-US" altLang="ru-RU" i="1" dirty="0"/>
              <a:t>ADC </a:t>
            </a:r>
            <a:r>
              <a:rPr lang="ru-RU" altLang="ru-RU" dirty="0"/>
              <a:t>равны по третьему признаку. Следовательно, угол </a:t>
            </a:r>
            <a:r>
              <a:rPr lang="en-US" altLang="ru-RU" i="1" dirty="0"/>
              <a:t>BAC</a:t>
            </a:r>
            <a:r>
              <a:rPr lang="ru-RU" altLang="ru-RU" dirty="0"/>
              <a:t> равен углу </a:t>
            </a:r>
            <a:r>
              <a:rPr lang="en-US" altLang="ru-RU" i="1" dirty="0"/>
              <a:t>DAC</a:t>
            </a:r>
            <a:r>
              <a:rPr lang="ru-RU" altLang="ru-RU" dirty="0"/>
              <a:t>, т.е. </a:t>
            </a:r>
            <a:r>
              <a:rPr lang="en-US" altLang="ru-RU" i="1" dirty="0"/>
              <a:t>AC</a:t>
            </a:r>
            <a:r>
              <a:rPr lang="ru-RU" altLang="ru-RU" dirty="0"/>
              <a:t> – биссектриса угла </a:t>
            </a:r>
            <a:r>
              <a:rPr lang="en-US" altLang="ru-RU" i="1" dirty="0"/>
              <a:t>BAD</a:t>
            </a:r>
            <a:r>
              <a:rPr lang="ru-RU" altLang="ru-RU" dirty="0"/>
              <a:t>.</a:t>
            </a:r>
          </a:p>
        </p:txBody>
      </p:sp>
      <p:pic>
        <p:nvPicPr>
          <p:cNvPr id="819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0"/>
            <a:ext cx="2287588"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57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wipe(up)">
                                      <p:cBhvr>
                                        <p:cTn id="7" dur="5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autoUpdateAnimBg="0"/>
    </p:bld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1639</TotalTime>
  <Words>9666</Words>
  <Application>Microsoft Office PowerPoint</Application>
  <PresentationFormat>Экран (4:3)</PresentationFormat>
  <Paragraphs>616</Paragraphs>
  <Slides>154</Slides>
  <Notes>126</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154</vt:i4>
      </vt:variant>
    </vt:vector>
  </HeadingPairs>
  <TitlesOfParts>
    <vt:vector size="158" baseType="lpstr">
      <vt:lpstr>Arial</vt:lpstr>
      <vt:lpstr>Cambria Math</vt:lpstr>
      <vt:lpstr>Times New Roman</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Результаты обучения модулю «Треугольники»</vt:lpstr>
      <vt:lpstr>Определение треугольника в учебнике Л.С. Атанасяна и др.</vt:lpstr>
      <vt:lpstr>Определение треугольника в учебнике А.В. Погорелова.</vt:lpstr>
      <vt:lpstr>Определение равенства треугольников в учебнике Л.С. Атанасяна и др.</vt:lpstr>
      <vt:lpstr>Определение равенства треугольников в учебнике А.В. Погорелова</vt:lpstr>
      <vt:lpstr>Аксиома равенства треугольников в учебнике А.В. Погорелова</vt:lpstr>
      <vt:lpstr>Презентация PowerPoint</vt:lpstr>
      <vt:lpstr>Презентация PowerPoint</vt:lpstr>
      <vt:lpstr>Упражнение 1</vt:lpstr>
      <vt:lpstr>Упражнение 2</vt:lpstr>
      <vt:lpstr>Упражнение 3</vt:lpstr>
      <vt:lpstr>Упражнение 4</vt:lpstr>
      <vt:lpstr>Упражнение 5</vt:lpstr>
      <vt:lpstr>Упражнение 6</vt:lpstr>
      <vt:lpstr>Упражнение 7</vt:lpstr>
      <vt:lpstr>Упражнение 8</vt:lpstr>
      <vt:lpstr>Упражнение 9</vt:lpstr>
      <vt:lpstr>Упражнение 10</vt:lpstr>
      <vt:lpstr>Упражнение 11</vt:lpstr>
      <vt:lpstr>Упражнение 12*</vt:lpstr>
      <vt:lpstr>Презентация PowerPoint</vt:lpstr>
      <vt:lpstr>Презентация PowerPoint</vt:lpstr>
      <vt:lpstr>Презентация PowerPoint</vt:lpstr>
      <vt:lpstr>Упражнение 1</vt:lpstr>
      <vt:lpstr>Упражнение 2</vt:lpstr>
      <vt:lpstr>Упражнение 3</vt:lpstr>
      <vt:lpstr>Упражнение 4</vt:lpstr>
      <vt:lpstr>Упражнение 5</vt:lpstr>
      <vt:lpstr>Упражнение 6</vt:lpstr>
      <vt:lpstr>Упражнение 7</vt:lpstr>
      <vt:lpstr>Упражнение 8</vt:lpstr>
      <vt:lpstr>Упражнение 9</vt:lpstr>
      <vt:lpstr>Упражнение 10</vt:lpstr>
      <vt:lpstr>Упражнение 11</vt:lpstr>
      <vt:lpstr>Упражнение 12</vt:lpstr>
      <vt:lpstr>Упражнение 13</vt:lpstr>
      <vt:lpstr>Упражнение 14</vt:lpstr>
      <vt:lpstr>Упражнение 15</vt:lpstr>
      <vt:lpstr>Первый признак равенства треугольников в учебнике Л.С. Атанасяна и др.</vt:lpstr>
      <vt:lpstr>Первый признак равенства треугольников в учебнике А.В. Погорелова</vt:lpstr>
      <vt:lpstr>Презентация PowerPoint</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14. Второй признак равенства треугольников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15. Равнобедренные треугольники</vt:lpstr>
      <vt:lpstr>Презентация PowerPoint</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17. Третий признак равенства треугольников</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18. Соотношения между углами и сторонами треугольника</vt:lpstr>
      <vt:lpstr>Презентация PowerPoint</vt:lpstr>
      <vt:lpstr>Презентация PowerPoint</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19. Неравенство треугольника</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Найдите ошибки в доказательствах следующих утверждений.</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Основные геометрические фигуры</dc:title>
  <dc:creator>*</dc:creator>
  <cp:lastModifiedBy>Смирнов Владимир Алексеевич</cp:lastModifiedBy>
  <cp:revision>81</cp:revision>
  <dcterms:created xsi:type="dcterms:W3CDTF">2008-04-30T05:51:18Z</dcterms:created>
  <dcterms:modified xsi:type="dcterms:W3CDTF">2023-03-09T07:36:34Z</dcterms:modified>
</cp:coreProperties>
</file>