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5"/>
  </p:notesMasterIdLst>
  <p:sldIdLst>
    <p:sldId id="754" r:id="rId2"/>
    <p:sldId id="1449" r:id="rId3"/>
    <p:sldId id="1420" r:id="rId4"/>
    <p:sldId id="1446" r:id="rId5"/>
    <p:sldId id="1445" r:id="rId6"/>
    <p:sldId id="1444" r:id="rId7"/>
    <p:sldId id="1422" r:id="rId8"/>
    <p:sldId id="312" r:id="rId9"/>
    <p:sldId id="321" r:id="rId10"/>
    <p:sldId id="1424" r:id="rId11"/>
    <p:sldId id="379" r:id="rId12"/>
    <p:sldId id="380" r:id="rId13"/>
    <p:sldId id="1423" r:id="rId14"/>
    <p:sldId id="327" r:id="rId15"/>
    <p:sldId id="318" r:id="rId16"/>
    <p:sldId id="1438" r:id="rId17"/>
    <p:sldId id="1439" r:id="rId18"/>
    <p:sldId id="329" r:id="rId19"/>
    <p:sldId id="1440" r:id="rId20"/>
    <p:sldId id="1441" r:id="rId21"/>
    <p:sldId id="331" r:id="rId22"/>
    <p:sldId id="330" r:id="rId23"/>
    <p:sldId id="1442" r:id="rId24"/>
    <p:sldId id="1443" r:id="rId25"/>
    <p:sldId id="455" r:id="rId26"/>
    <p:sldId id="1426" r:id="rId27"/>
    <p:sldId id="334" r:id="rId28"/>
    <p:sldId id="342" r:id="rId29"/>
    <p:sldId id="1425" r:id="rId30"/>
    <p:sldId id="340" r:id="rId31"/>
    <p:sldId id="335" r:id="rId32"/>
    <p:sldId id="336" r:id="rId33"/>
    <p:sldId id="337" r:id="rId34"/>
    <p:sldId id="338" r:id="rId35"/>
    <p:sldId id="339" r:id="rId36"/>
    <p:sldId id="1448" r:id="rId37"/>
    <p:sldId id="341" r:id="rId38"/>
    <p:sldId id="386" r:id="rId39"/>
    <p:sldId id="452" r:id="rId40"/>
    <p:sldId id="453" r:id="rId41"/>
    <p:sldId id="344" r:id="rId42"/>
    <p:sldId id="1427" r:id="rId43"/>
    <p:sldId id="1428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1093" r:id="rId53"/>
    <p:sldId id="355" r:id="rId54"/>
    <p:sldId id="1447" r:id="rId55"/>
    <p:sldId id="457" r:id="rId56"/>
    <p:sldId id="356" r:id="rId57"/>
    <p:sldId id="372" r:id="rId58"/>
    <p:sldId id="358" r:id="rId59"/>
    <p:sldId id="359" r:id="rId60"/>
    <p:sldId id="360" r:id="rId61"/>
    <p:sldId id="361" r:id="rId62"/>
    <p:sldId id="363" r:id="rId63"/>
    <p:sldId id="389" r:id="rId64"/>
    <p:sldId id="364" r:id="rId65"/>
    <p:sldId id="365" r:id="rId66"/>
    <p:sldId id="570" r:id="rId67"/>
    <p:sldId id="571" r:id="rId68"/>
    <p:sldId id="387" r:id="rId69"/>
    <p:sldId id="368" r:id="rId70"/>
    <p:sldId id="369" r:id="rId71"/>
    <p:sldId id="385" r:id="rId72"/>
    <p:sldId id="381" r:id="rId73"/>
    <p:sldId id="382" r:id="rId74"/>
    <p:sldId id="572" r:id="rId75"/>
    <p:sldId id="384" r:id="rId76"/>
    <p:sldId id="573" r:id="rId77"/>
    <p:sldId id="1429" r:id="rId78"/>
    <p:sldId id="1430" r:id="rId79"/>
    <p:sldId id="1431" r:id="rId80"/>
    <p:sldId id="1433" r:id="rId81"/>
    <p:sldId id="1437" r:id="rId82"/>
    <p:sldId id="1434" r:id="rId83"/>
    <p:sldId id="1435" r:id="rId84"/>
    <p:sldId id="1436" r:id="rId85"/>
    <p:sldId id="280" r:id="rId86"/>
    <p:sldId id="270" r:id="rId87"/>
    <p:sldId id="271" r:id="rId88"/>
    <p:sldId id="279" r:id="rId89"/>
    <p:sldId id="259" r:id="rId90"/>
    <p:sldId id="272" r:id="rId91"/>
    <p:sldId id="273" r:id="rId92"/>
    <p:sldId id="276" r:id="rId93"/>
    <p:sldId id="1072" r:id="rId9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0929"/>
  </p:normalViewPr>
  <p:slideViewPr>
    <p:cSldViewPr>
      <p:cViewPr varScale="1">
        <p:scale>
          <a:sx n="94" d="100"/>
          <a:sy n="94" d="100"/>
        </p:scale>
        <p:origin x="3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01322A-DBCD-4BC2-A459-73753E847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21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37811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1A25B-5F5C-47A9-A5EA-3DA1B15557DC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7321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1A25B-5F5C-47A9-A5EA-3DA1B15557DC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59630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1A25B-5F5C-47A9-A5EA-3DA1B15557DC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05767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12E8D-61DA-4BFB-91C3-F0830D18DC89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33076-1507-42CA-B545-3471BCE0CC1F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F2336DB-2737-4096-88C3-8AC6ACF7C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FE4FE6-3A68-4D2B-8479-C028E0F29F53}" type="slidenum">
              <a:rPr lang="ru-RU" altLang="ru-RU" sz="1200"/>
              <a:pPr/>
              <a:t>16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CED45A8-4C0B-4278-9BD8-6E94B1F5A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523164C-DD16-4161-9F59-BEBD86E9D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1906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F2336DB-2737-4096-88C3-8AC6ACF7C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FE4FE6-3A68-4D2B-8479-C028E0F29F53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CED45A8-4C0B-4278-9BD8-6E94B1F5A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523164C-DD16-4161-9F59-BEBD86E9D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05102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EDDE8B-BE41-46A7-91C4-1A636CB4A62E}" type="slidenum">
              <a:rPr lang="ru-RU" altLang="ru-RU" sz="1200"/>
              <a:pPr/>
              <a:t>18</a:t>
            </a:fld>
            <a:endParaRPr lang="ru-RU" altLang="ru-RU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67932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0589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9708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29215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B30DAC-7F06-4623-BDB2-22E55B5F0519}" type="slidenum">
              <a:rPr lang="ru-RU" altLang="ru-RU" sz="1200"/>
              <a:pPr/>
              <a:t>21</a:t>
            </a:fld>
            <a:endParaRPr lang="ru-RU" altLang="ru-RU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44899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869B6B-68C8-4F3C-B74B-26865B7C3572}" type="slidenum">
              <a:rPr lang="ru-RU" altLang="ru-RU" sz="1200"/>
              <a:pPr/>
              <a:t>22</a:t>
            </a:fld>
            <a:endParaRPr lang="ru-RU" altLang="ru-RU" sz="1200"/>
          </a:p>
        </p:txBody>
      </p:sp>
      <p:sp>
        <p:nvSpPr>
          <p:cNvPr id="122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54463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E0BC65-81F0-48C4-9612-8A3275666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FF602-BBEB-43A5-B7CE-A099DD945BD6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BDC289C4-5785-42A1-9570-6B4B273D1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695BCEAE-72FF-4948-8413-B82498779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AD05F1-9BF9-4060-9D9E-AD53B9EF76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2E45D-0F85-4274-A8E1-9916B221850C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6D73DC42-46DB-44FA-926C-9046DFA36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8B78D66B-08D0-4ABD-BE33-ACDCB4659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9636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98307EFB-69B7-4FF9-87EA-9E36E9524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E89DE-5540-484B-840E-372A353CA081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4577502-2A90-4897-A34D-5B38AC51C3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F4E5450-3A45-4A11-9625-D52674A6E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97284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869B6B-68C8-4F3C-B74B-26865B7C3572}" type="slidenum">
              <a:rPr lang="ru-RU" altLang="ru-RU" sz="1200"/>
              <a:pPr/>
              <a:t>26</a:t>
            </a:fld>
            <a:endParaRPr lang="ru-RU" altLang="ru-RU" sz="1200"/>
          </a:p>
        </p:txBody>
      </p:sp>
      <p:sp>
        <p:nvSpPr>
          <p:cNvPr id="122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92611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C6F44-F325-4ADC-8AC5-DA4653DC4702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06391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872EB-B5C6-49F7-8DE2-DC2FA25C2A6B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8880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C6F44-F325-4ADC-8AC5-DA4653DC4702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81072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D074C-9687-44BE-B6AC-F1C9AC65E9A0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2457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07369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0633D-041C-4BAE-AB0C-7D593E6454AF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168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75644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1BCC8-40E4-4A38-AA01-D561B12A6444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187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381374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EFA97-EF18-4DAC-80B2-686542B5CC6C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62305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160DE-1A9D-4F47-83F6-F93D5BDC6E6F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18805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9F9EA-59CD-4B02-A83F-C21FEA8B002C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154208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9F9EA-59CD-4B02-A83F-C21FEA8B002C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216831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CDABD-4AEB-49E8-8DEE-9A58DEEDBFF4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138333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DCB3E-FE43-4987-A182-3DF96A0EEC39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660243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199116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40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6100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03754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B3EEE-3D5A-45DD-87E8-3C31F47E6BC2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322200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C6F44-F325-4ADC-8AC5-DA4653DC4702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017613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869B6B-68C8-4F3C-B74B-26865B7C3572}" type="slidenum">
              <a:rPr lang="ru-RU" altLang="ru-RU" sz="1200"/>
              <a:pPr/>
              <a:t>43</a:t>
            </a:fld>
            <a:endParaRPr lang="ru-RU" altLang="ru-RU" sz="1200"/>
          </a:p>
        </p:txBody>
      </p:sp>
      <p:sp>
        <p:nvSpPr>
          <p:cNvPr id="122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038876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AB29C-8A6E-47B9-85CD-5DD99289CDAB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134367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27546-0AF4-4EB3-8B27-BC9FCEB9BAA0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17912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ED650-23F2-416A-8134-D8E206F4C5C6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417205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6591C-D252-4395-B750-D48786D3BB37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424060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464BB-91C3-4C75-9831-79B4B7400998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0294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1AED4-27EF-4375-A57B-D4DFA14AEEA7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982801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A6C6A-51D6-4293-BF92-70B1D441D8CC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9306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377412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DFB9D-A39D-412D-B6B1-DCA8BD6C6C63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817624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E5F2CE1-13A8-4D25-A5F4-3AA815EB2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1EE796-9430-41B1-9CCC-BFC32B96F57E}" type="slidenum">
              <a:rPr lang="ru-RU" altLang="ru-RU" sz="1200"/>
              <a:pPr/>
              <a:t>52</a:t>
            </a:fld>
            <a:endParaRPr lang="ru-RU" altLang="ru-RU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D4254CE-64E1-45AE-8F4A-CF32DC6A0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D589F31-525A-4998-8651-45F628A2B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651427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5CE04-CC40-4F51-8994-0407EF6BD9D7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507327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54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960192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55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261909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396613-06D0-404F-9BA9-4AA169C9AE63}" type="slidenum">
              <a:rPr lang="ru-RU" altLang="ru-RU"/>
              <a:pPr>
                <a:spcBef>
                  <a:spcPct val="0"/>
                </a:spcBef>
              </a:pPr>
              <a:t>56</a:t>
            </a:fld>
            <a:endParaRPr lang="ru-RU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017084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0C447F-501D-4D15-8DE2-673F52C062EA}" type="slidenum">
              <a:rPr lang="ru-RU" altLang="ru-RU"/>
              <a:pPr>
                <a:spcBef>
                  <a:spcPct val="0"/>
                </a:spcBef>
              </a:pPr>
              <a:t>57</a:t>
            </a:fld>
            <a:endParaRPr lang="ru-RU" altLang="ru-R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42232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C2B8E9-26B7-4CBA-B484-E0DB10C589A6}" type="slidenum">
              <a:rPr lang="ru-RU" altLang="ru-RU"/>
              <a:pPr>
                <a:spcBef>
                  <a:spcPct val="0"/>
                </a:spcBef>
              </a:pPr>
              <a:t>58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703586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5801C6-620C-4178-82D1-1DAAF6931E0E}" type="slidenum">
              <a:rPr lang="ru-RU" altLang="ru-RU"/>
              <a:pPr>
                <a:spcBef>
                  <a:spcPct val="0"/>
                </a:spcBef>
              </a:pPr>
              <a:t>59</a:t>
            </a:fld>
            <a:endParaRPr lang="ru-RU" altLang="ru-RU"/>
          </a:p>
        </p:txBody>
      </p:sp>
      <p:sp>
        <p:nvSpPr>
          <p:cNvPr id="102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129322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AE9335-8F15-48C2-BE47-7AFC931F8AB9}" type="slidenum">
              <a:rPr lang="ru-RU" altLang="ru-RU"/>
              <a:pPr>
                <a:spcBef>
                  <a:spcPct val="0"/>
                </a:spcBef>
              </a:pPr>
              <a:t>60</a:t>
            </a:fld>
            <a:endParaRPr lang="ru-RU" altLang="ru-RU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1316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7ED28-DAE9-4EC2-BB94-D26AAC88CBD4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083381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5A2B19-69AD-473C-8DE7-9717C4834332}" type="slidenum">
              <a:rPr lang="ru-RU" altLang="ru-RU"/>
              <a:pPr>
                <a:spcBef>
                  <a:spcPct val="0"/>
                </a:spcBef>
              </a:pPr>
              <a:t>61</a:t>
            </a:fld>
            <a:endParaRPr lang="ru-RU" alt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66416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B15A26-69DB-43AA-B1E7-D6364C4967CE}" type="slidenum">
              <a:rPr lang="ru-RU" altLang="ru-RU"/>
              <a:pPr>
                <a:spcBef>
                  <a:spcPct val="0"/>
                </a:spcBef>
              </a:pPr>
              <a:t>62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96070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B15A26-69DB-43AA-B1E7-D6364C4967CE}" type="slidenum">
              <a:rPr lang="ru-RU" altLang="ru-RU"/>
              <a:pPr>
                <a:spcBef>
                  <a:spcPct val="0"/>
                </a:spcBef>
              </a:pPr>
              <a:t>63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9865618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B24B0A-9DFD-4C4C-B325-37BD231463B6}" type="slidenum">
              <a:rPr lang="ru-RU" altLang="ru-RU"/>
              <a:pPr>
                <a:spcBef>
                  <a:spcPct val="0"/>
                </a:spcBef>
              </a:pPr>
              <a:t>64</a:t>
            </a:fld>
            <a:endParaRPr lang="ru-RU" altLang="ru-RU"/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29987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536092-4133-43ED-A9AE-6ED065C512AA}" type="slidenum">
              <a:rPr lang="ru-RU" altLang="ru-RU"/>
              <a:pPr>
                <a:spcBef>
                  <a:spcPct val="0"/>
                </a:spcBef>
              </a:pPr>
              <a:t>65</a:t>
            </a:fld>
            <a:endParaRPr lang="ru-RU" altLang="ru-RU"/>
          </a:p>
        </p:txBody>
      </p:sp>
      <p:sp>
        <p:nvSpPr>
          <p:cNvPr id="26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67584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66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104642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67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4448182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2A2D31-6639-42B7-88B7-3276FAF19739}" type="slidenum">
              <a:rPr lang="ru-RU" altLang="ru-RU"/>
              <a:pPr>
                <a:spcBef>
                  <a:spcPct val="0"/>
                </a:spcBef>
              </a:pPr>
              <a:t>68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9494859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DF1DB4-7E9A-4ABD-8A14-FD1630A2AF9A}" type="slidenum">
              <a:rPr lang="ru-RU" altLang="ru-RU"/>
              <a:pPr>
                <a:spcBef>
                  <a:spcPct val="0"/>
                </a:spcBef>
              </a:pPr>
              <a:t>69</a:t>
            </a:fld>
            <a:endParaRPr lang="ru-RU" alt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217341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0C447F-501D-4D15-8DE2-673F52C062EA}" type="slidenum">
              <a:rPr lang="ru-RU" altLang="ru-RU"/>
              <a:pPr>
                <a:spcBef>
                  <a:spcPct val="0"/>
                </a:spcBef>
              </a:pPr>
              <a:t>70</a:t>
            </a:fld>
            <a:endParaRPr lang="ru-RU" altLang="ru-R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8818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80C976C-F08A-42CC-A96D-106B7A64F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09C2CA-C64B-48C8-B7AC-E561A69038C1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19A0649-0509-4F49-B8A0-1F95D2751D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113FA34-E0DC-428B-8703-08E8CD7A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20990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17472-AFC5-45ED-96BC-F11CD5F39E8C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733816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3882BD-6570-4AD2-A014-E174AD85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6B0C3-C4E8-4504-B1EF-7FC0DA394784}" type="slidenum">
              <a:rPr lang="ru-RU" altLang="ru-RU" sz="1200"/>
              <a:pPr/>
              <a:t>72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88E270-707C-41BA-9033-24EBF717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6FFE36-F0B4-41ED-9716-7D2A5F44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716875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3882BD-6570-4AD2-A014-E174AD85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6B0C3-C4E8-4504-B1EF-7FC0DA394784}" type="slidenum">
              <a:rPr lang="ru-RU" altLang="ru-RU" sz="1200"/>
              <a:pPr/>
              <a:t>73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88E270-707C-41BA-9033-24EBF717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6FFE36-F0B4-41ED-9716-7D2A5F44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979452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3882BD-6570-4AD2-A014-E174AD85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6B0C3-C4E8-4504-B1EF-7FC0DA394784}" type="slidenum">
              <a:rPr lang="ru-RU" altLang="ru-RU" sz="1200"/>
              <a:pPr/>
              <a:t>74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88E270-707C-41BA-9033-24EBF717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6FFE36-F0B4-41ED-9716-7D2A5F44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6835996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3882BD-6570-4AD2-A014-E174AD85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6B0C3-C4E8-4504-B1EF-7FC0DA394784}" type="slidenum">
              <a:rPr lang="ru-RU" altLang="ru-RU" sz="1200"/>
              <a:pPr/>
              <a:t>75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88E270-707C-41BA-9033-24EBF717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6FFE36-F0B4-41ED-9716-7D2A5F44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6798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3882BD-6570-4AD2-A014-E174AD85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6B0C3-C4E8-4504-B1EF-7FC0DA394784}" type="slidenum">
              <a:rPr lang="ru-RU" altLang="ru-RU" sz="1200"/>
              <a:pPr/>
              <a:t>76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88E270-707C-41BA-9033-24EBF717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6FFE36-F0B4-41ED-9716-7D2A5F44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808822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3882BD-6570-4AD2-A014-E174AD85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6B0C3-C4E8-4504-B1EF-7FC0DA394784}" type="slidenum">
              <a:rPr lang="ru-RU" altLang="ru-RU" sz="1200"/>
              <a:pPr/>
              <a:t>77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88E270-707C-41BA-9033-24EBF717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6FFE36-F0B4-41ED-9716-7D2A5F44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5519812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3882BD-6570-4AD2-A014-E174AD85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6B0C3-C4E8-4504-B1EF-7FC0DA394784}" type="slidenum">
              <a:rPr lang="ru-RU" altLang="ru-RU" sz="1200"/>
              <a:pPr/>
              <a:t>78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88E270-707C-41BA-9033-24EBF717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6FFE36-F0B4-41ED-9716-7D2A5F44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721340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3882BD-6570-4AD2-A014-E174AD85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6B0C3-C4E8-4504-B1EF-7FC0DA394784}" type="slidenum">
              <a:rPr lang="ru-RU" altLang="ru-RU" sz="1200"/>
              <a:pPr/>
              <a:t>79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88E270-707C-41BA-9033-24EBF717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6FFE36-F0B4-41ED-9716-7D2A5F44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0708071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3882BD-6570-4AD2-A014-E174AD85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6B0C3-C4E8-4504-B1EF-7FC0DA394784}" type="slidenum">
              <a:rPr lang="ru-RU" altLang="ru-RU" sz="1200"/>
              <a:pPr/>
              <a:t>80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88E270-707C-41BA-9033-24EBF717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6FFE36-F0B4-41ED-9716-7D2A5F44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048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1A25B-5F5C-47A9-A5EA-3DA1B15557DC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175C6F-6CF0-4D24-B149-46062BE831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A6765-E153-4E5D-9516-60073B6A5E8D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115CC899-510B-4BCC-9532-7CCF059BAA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D087B132-B61B-44B4-95A2-794B0AAE3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3882BD-6570-4AD2-A014-E174AD85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6B0C3-C4E8-4504-B1EF-7FC0DA394784}" type="slidenum">
              <a:rPr lang="ru-RU" altLang="ru-RU" sz="1200"/>
              <a:pPr/>
              <a:t>82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88E270-707C-41BA-9033-24EBF717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6FFE36-F0B4-41ED-9716-7D2A5F44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69632101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3882BD-6570-4AD2-A014-E174AD85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6B0C3-C4E8-4504-B1EF-7FC0DA394784}" type="slidenum">
              <a:rPr lang="ru-RU" altLang="ru-RU" sz="1200"/>
              <a:pPr/>
              <a:t>83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88E270-707C-41BA-9033-24EBF717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6FFE36-F0B4-41ED-9716-7D2A5F44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9390065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2D56E5-354D-496E-BA98-62B5518ED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3D9F6-D60D-4B44-A3DE-063C8249398B}" type="slidenum">
              <a:rPr lang="ru-RU" altLang="ru-RU"/>
              <a:pPr/>
              <a:t>84</a:t>
            </a:fld>
            <a:endParaRPr lang="ru-RU" altLang="ru-RU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00107E26-5206-46A5-BEF9-7D6F1BDC3A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F4F8C458-B956-44BD-AEB5-FAE652378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1322A-DBCD-4BC2-A459-73753E847CF0}" type="slidenum">
              <a:rPr lang="ru-RU" smtClean="0"/>
              <a:pPr>
                <a:defRPr/>
              </a:pPr>
              <a:t>93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1A25B-5F5C-47A9-A5EA-3DA1B15557DC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3038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6243B-E9D3-416B-A062-212FE859B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5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532440" y="6525344"/>
            <a:ext cx="61156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30254-C4A8-48DA-9272-9B18D18230F1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22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532440" y="6525344"/>
            <a:ext cx="61156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30254-C4A8-48DA-9272-9B18D18230F1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58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1B89-5A30-4309-B0DA-5B2077F43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0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E116F-92D0-46C2-AC2C-24A9E926B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EDFC9-D0BB-409D-853E-5A5042D4A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5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224E-0CC0-4BB5-9322-74CEDFAE6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9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4184" y="6581056"/>
            <a:ext cx="429816" cy="27694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81FA-AAB1-42E9-9F45-FFEFC1DEAC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7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440" y="6525344"/>
            <a:ext cx="611560" cy="332656"/>
          </a:xfrm>
          <a:ln/>
        </p:spPr>
        <p:txBody>
          <a:bodyPr/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fld id="{E2030254-C4A8-48DA-9272-9B18D18230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59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532440" y="6525344"/>
            <a:ext cx="61156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30254-C4A8-48DA-9272-9B18D18230F1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3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532440" y="6525344"/>
            <a:ext cx="61156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30254-C4A8-48DA-9272-9B18D18230F1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99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3A7D53-64B3-43DF-85C0-78BBD7006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2.png"/><Relationship Id="rId4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50.png"/><Relationship Id="rId4" Type="http://schemas.openxmlformats.org/officeDocument/2006/relationships/image" Target="../media/image2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79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6.wmf"/><Relationship Id="rId4" Type="http://schemas.openxmlformats.org/officeDocument/2006/relationships/oleObject" Target="../embeddings/oleObject3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0.png"/><Relationship Id="rId4" Type="http://schemas.openxmlformats.org/officeDocument/2006/relationships/image" Target="../media/image10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png"/><Relationship Id="rId4" Type="http://schemas.openxmlformats.org/officeDocument/2006/relationships/image" Target="../media/image10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.png"/><Relationship Id="rId4" Type="http://schemas.openxmlformats.org/officeDocument/2006/relationships/image" Target="../media/image45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zakaz@ars-edu.ru" TargetMode="External"/><Relationship Id="rId5" Type="http://schemas.openxmlformats.org/officeDocument/2006/relationships/hyperlink" Target="mailto:td@mnemozina.ru" TargetMode="External"/><Relationship Id="rId4" Type="http://schemas.openxmlformats.org/officeDocument/2006/relationships/hyperlink" Target="mailto:ioc@mnemozin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696323"/>
            <a:ext cx="6084168" cy="3627553"/>
          </a:xfrm>
        </p:spPr>
        <p:txBody>
          <a:bodyPr anchor="ctr">
            <a:noAutofit/>
          </a:bodyPr>
          <a:lstStyle/>
          <a:p>
            <a:r>
              <a:rPr lang="ru-RU" sz="32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Подготовка к ЕГЭ.</a:t>
            </a:r>
            <a:br>
              <a:rPr lang="ru-RU" sz="32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2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ПЛОЩАДЬ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учебнику </a:t>
            </a:r>
            <a:br>
              <a:rPr lang="ru-RU" sz="2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«Геометрия. 7-9 классы»</a:t>
            </a:r>
            <a:br>
              <a:rPr lang="ru-RU" sz="2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spc="-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5-6, 7-9 и 10-11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Рисунок 4" descr="Заставка_Геоме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E186E5-10E4-A21E-2249-E4C7EB31A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18" y="1556792"/>
            <a:ext cx="3028482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2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en-US" altLang="ru-RU" sz="3200" dirty="0"/>
              <a:t>3</a:t>
            </a:r>
            <a:r>
              <a:rPr lang="ru-RU" altLang="ru-RU" sz="3200" dirty="0"/>
              <a:t>. Найдите площадь фигуры,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9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035872-BE19-B083-F087-1A0B92C3D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609" y="2348880"/>
            <a:ext cx="3060781" cy="30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en-US" altLang="ru-RU" sz="3200" dirty="0"/>
              <a:t>4</a:t>
            </a:r>
            <a:r>
              <a:rPr lang="ru-RU" altLang="ru-RU" sz="3200" dirty="0"/>
              <a:t>. </a:t>
            </a:r>
            <a:r>
              <a:rPr lang="ru-RU" sz="3200" dirty="0"/>
              <a:t>Найдите площадь фигуры, ограниченной тремя дугами окружности радиуса 2.</a:t>
            </a:r>
            <a:endParaRPr lang="ru-RU" altLang="ru-RU" sz="3200" dirty="0"/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8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592" y="2000419"/>
            <a:ext cx="3476815" cy="33532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CB5B68-7708-01A7-1E6A-3EED3CFF0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580" y="2066637"/>
            <a:ext cx="3220837" cy="32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en-US" altLang="ru-RU" sz="3200" dirty="0"/>
              <a:t>5</a:t>
            </a:r>
            <a:r>
              <a:rPr lang="ru-RU" altLang="ru-RU" sz="3200" dirty="0"/>
              <a:t>. </a:t>
            </a:r>
            <a:r>
              <a:rPr lang="ru-RU" sz="3200" dirty="0"/>
              <a:t>Найдите площадь фигуры, изображенной на рисунке. </a:t>
            </a:r>
            <a:endParaRPr lang="ru-RU" altLang="ru-RU" sz="3200" dirty="0"/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16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4CABA6-8043-1841-0FD7-2E944B8C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1" y="1995130"/>
            <a:ext cx="2530924" cy="25198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76BBA4-E1C6-FFE6-6D5E-7B690B260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1" y="2009482"/>
            <a:ext cx="2530924" cy="251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1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en-US" altLang="ru-RU" sz="3200" dirty="0"/>
              <a:t>6</a:t>
            </a:r>
            <a:r>
              <a:rPr lang="ru-RU" altLang="ru-RU" sz="3200" dirty="0"/>
              <a:t>. </a:t>
            </a:r>
            <a:r>
              <a:rPr lang="ru-RU" sz="3200" dirty="0"/>
              <a:t>Найдите площадь фигуры, изображенной на рисунке. </a:t>
            </a:r>
            <a:endParaRPr lang="ru-RU" altLang="ru-RU" sz="3200" dirty="0"/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36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F432AE-354A-6D56-7FD4-21383D4CA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060848"/>
            <a:ext cx="3052110" cy="30254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843ECE-04AA-FE00-0506-DD15DB706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016" y="2060848"/>
            <a:ext cx="3052110" cy="30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5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en-US" altLang="ru-RU" sz="3200" dirty="0"/>
              <a:t>7</a:t>
            </a:r>
            <a:r>
              <a:rPr lang="ru-RU" altLang="ru-RU" sz="3200" dirty="0"/>
              <a:t>*. В центре единичного квадрата находится вершина другого квадрата. Найдите площадь их общей части.</a:t>
            </a:r>
          </a:p>
        </p:txBody>
      </p:sp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9433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0472" name="Group 8"/>
          <p:cNvGrpSpPr>
            <a:grpSpLocks/>
          </p:cNvGrpSpPr>
          <p:nvPr/>
        </p:nvGrpSpPr>
        <p:grpSpPr bwMode="auto">
          <a:xfrm>
            <a:off x="381000" y="2362200"/>
            <a:ext cx="8610600" cy="3551238"/>
            <a:chOff x="240" y="1488"/>
            <a:chExt cx="5424" cy="2237"/>
          </a:xfrm>
        </p:grpSpPr>
        <p:sp>
          <p:nvSpPr>
            <p:cNvPr id="190468" name="Text Box 4"/>
            <p:cNvSpPr txBox="1">
              <a:spLocks noChangeArrowheads="1"/>
            </p:cNvSpPr>
            <p:nvPr/>
          </p:nvSpPr>
          <p:spPr bwMode="auto">
            <a:xfrm>
              <a:off x="240" y="3360"/>
              <a:ext cx="54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ru-RU" altLang="ru-RU" sz="3200"/>
                <a:t>0,25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1904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488"/>
              <a:ext cx="2484" cy="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25146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50" name="Group 18"/>
          <p:cNvGrpSpPr>
            <a:grpSpLocks/>
          </p:cNvGrpSpPr>
          <p:nvPr/>
        </p:nvGrpSpPr>
        <p:grpSpPr bwMode="auto">
          <a:xfrm>
            <a:off x="0" y="2054211"/>
            <a:ext cx="9144000" cy="4802188"/>
            <a:chOff x="0" y="1344"/>
            <a:chExt cx="5760" cy="3025"/>
          </a:xfrm>
        </p:grpSpPr>
        <p:sp>
          <p:nvSpPr>
            <p:cNvPr id="172042" name="Text Box 10"/>
            <p:cNvSpPr txBox="1">
              <a:spLocks noChangeArrowheads="1"/>
            </p:cNvSpPr>
            <p:nvPr/>
          </p:nvSpPr>
          <p:spPr bwMode="auto">
            <a:xfrm>
              <a:off x="1968" y="1344"/>
              <a:ext cx="3792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Решение.</a:t>
              </a:r>
              <a:r>
                <a:rPr lang="ru-RU" altLang="ru-RU" dirty="0"/>
                <a:t> Площадь квадрата </a:t>
              </a:r>
              <a:r>
                <a:rPr lang="en-US" altLang="ru-RU" i="1" dirty="0"/>
                <a:t>ABCD </a:t>
              </a:r>
              <a:r>
                <a:rPr lang="ru-RU" altLang="ru-RU" dirty="0"/>
                <a:t>равна сумме площадей прямоугольников </a:t>
              </a:r>
              <a:r>
                <a:rPr lang="en-US" altLang="ru-RU" i="1" dirty="0"/>
                <a:t>ABGH </a:t>
              </a:r>
              <a:r>
                <a:rPr lang="ru-RU" altLang="ru-RU" dirty="0"/>
                <a:t>и </a:t>
              </a:r>
              <a:r>
                <a:rPr lang="en-US" altLang="ru-RU" i="1" dirty="0"/>
                <a:t>HGCD</a:t>
              </a:r>
              <a:r>
                <a:rPr lang="en-US" altLang="ru-RU" dirty="0"/>
                <a:t>. </a:t>
              </a:r>
              <a:r>
                <a:rPr lang="ru-RU" altLang="ru-RU" dirty="0"/>
                <a:t>Площадь прямоугольника </a:t>
              </a:r>
              <a:r>
                <a:rPr lang="en-US" altLang="ru-RU" i="1" dirty="0"/>
                <a:t>AEFH</a:t>
              </a:r>
              <a:r>
                <a:rPr lang="ru-RU" altLang="ru-RU" i="1" dirty="0"/>
                <a:t> </a:t>
              </a:r>
              <a:r>
                <a:rPr lang="ru-RU" altLang="ru-RU" dirty="0"/>
                <a:t>равна сумме площадей прямоугольников </a:t>
              </a:r>
              <a:r>
                <a:rPr lang="en-US" altLang="ru-RU" i="1" dirty="0"/>
                <a:t>ABGH </a:t>
              </a:r>
              <a:r>
                <a:rPr lang="ru-RU" altLang="ru-RU" dirty="0"/>
                <a:t>и </a:t>
              </a:r>
              <a:r>
                <a:rPr lang="en-US" altLang="ru-RU" i="1" dirty="0"/>
                <a:t>BEFG</a:t>
              </a:r>
              <a:r>
                <a:rPr lang="en-US" altLang="ru-RU" dirty="0"/>
                <a:t>. </a:t>
              </a:r>
              <a:endParaRPr lang="ru-RU" altLang="ru-RU" dirty="0">
                <a:solidFill>
                  <a:srgbClr val="FF3300"/>
                </a:solidFill>
              </a:endParaRPr>
            </a:p>
          </p:txBody>
        </p:sp>
        <p:sp>
          <p:nvSpPr>
            <p:cNvPr id="172043" name="Text Box 11"/>
            <p:cNvSpPr txBox="1">
              <a:spLocks noChangeArrowheads="1"/>
            </p:cNvSpPr>
            <p:nvPr/>
          </p:nvSpPr>
          <p:spPr bwMode="auto">
            <a:xfrm>
              <a:off x="0" y="2544"/>
              <a:ext cx="5760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dirty="0"/>
                <a:t>	</a:t>
              </a:r>
              <a:r>
                <a:rPr lang="ru-RU" altLang="ru-RU" dirty="0"/>
                <a:t>Из равенства периметров прямоугольника и квадрата следует равенство сторон </a:t>
              </a:r>
              <a:r>
                <a:rPr lang="en-US" altLang="ru-RU" i="1" dirty="0"/>
                <a:t>BE </a:t>
              </a:r>
              <a:r>
                <a:rPr lang="ru-RU" altLang="ru-RU" dirty="0"/>
                <a:t>и </a:t>
              </a:r>
              <a:r>
                <a:rPr lang="en-US" altLang="ru-RU" i="1" dirty="0"/>
                <a:t>HD</a:t>
              </a:r>
              <a:r>
                <a:rPr lang="en-US" altLang="ru-RU" dirty="0"/>
                <a:t>. </a:t>
              </a:r>
              <a:r>
                <a:rPr lang="ru-RU" altLang="ru-RU" dirty="0"/>
                <a:t>Так как </a:t>
              </a:r>
              <a:r>
                <a:rPr lang="en-US" altLang="ru-RU" i="1" dirty="0"/>
                <a:t>BG &lt; HG</a:t>
              </a:r>
              <a:r>
                <a:rPr lang="ru-RU" altLang="ru-RU" dirty="0"/>
                <a:t>, то площадь прямоугольника </a:t>
              </a:r>
              <a:r>
                <a:rPr lang="en-US" altLang="ru-RU" i="1" dirty="0"/>
                <a:t>BEFG </a:t>
              </a:r>
              <a:r>
                <a:rPr lang="ru-RU" altLang="ru-RU" dirty="0"/>
                <a:t>меньше площади прямоугольника </a:t>
              </a:r>
              <a:r>
                <a:rPr lang="en-US" altLang="ru-RU" i="1" dirty="0"/>
                <a:t>HGCD</a:t>
              </a:r>
              <a:r>
                <a:rPr lang="ru-RU" altLang="ru-RU" dirty="0"/>
                <a:t> и, следовательно, площадь прямоугольника </a:t>
              </a:r>
              <a:r>
                <a:rPr lang="en-US" altLang="ru-RU" i="1" dirty="0"/>
                <a:t>AEFH</a:t>
              </a:r>
              <a:r>
                <a:rPr lang="ru-RU" altLang="ru-RU" i="1" dirty="0"/>
                <a:t> </a:t>
              </a:r>
              <a:r>
                <a:rPr lang="ru-RU" altLang="ru-RU" dirty="0"/>
                <a:t>меньше площади квадрата </a:t>
              </a:r>
              <a:r>
                <a:rPr lang="en-US" altLang="ru-RU" i="1" dirty="0"/>
                <a:t>ABCD</a:t>
              </a:r>
              <a:r>
                <a:rPr lang="en-US" altLang="ru-RU" dirty="0"/>
                <a:t>.</a:t>
              </a:r>
              <a:endParaRPr lang="ru-RU" alt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04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0" y="3744"/>
                  <a:ext cx="5760" cy="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dirty="0"/>
                    <a:t>	</a:t>
                  </a:r>
                  <a:r>
                    <a:rPr lang="ru-RU" altLang="ru-RU" dirty="0"/>
                    <a:t>Если стороны прямоугольника равны </a:t>
                  </a:r>
                  <a:r>
                    <a:rPr lang="en-US" altLang="ru-RU" i="1" dirty="0"/>
                    <a:t>a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b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то сторона квадрата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alt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. </a:t>
                  </a:r>
                  <a:r>
                    <a:rPr lang="ru-RU" altLang="ru-RU" dirty="0"/>
                    <a:t>Следовательно,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𝑎𝑏</m:t>
                          </m:r>
                        </m:e>
                      </m:rad>
                    </m:oMath>
                  </a14:m>
                  <a:r>
                    <a:rPr lang="ru-RU" altLang="ru-RU" dirty="0"/>
                    <a:t> </a:t>
                  </a:r>
                  <a:r>
                    <a:rPr lang="en-US" altLang="ru-RU" dirty="0"/>
                    <a:t>&lt;</a:t>
                  </a:r>
                  <a:r>
                    <a:rPr lang="ru-RU" altLang="ru-RU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alt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. 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172045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744"/>
                  <a:ext cx="5760" cy="625"/>
                </a:xfrm>
                <a:prstGeom prst="rect">
                  <a:avLst/>
                </a:prstGeom>
                <a:blipFill>
                  <a:blip r:embed="rId4"/>
                  <a:stretch>
                    <a:fillRect l="-1000" t="-4908" r="-1000" b="-49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035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163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	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8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.* Используя рисунок, докажите, что площадь прямоугольника меньше площади квадрата с тем же периметром. Выведите из этого, что среднее геометрическое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двух положительных чисел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не превосходит их среднего арифметического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/>
                  <a:t> </a:t>
                </a:r>
                <a:endParaRPr lang="en-US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203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163156"/>
              </a:xfrm>
              <a:prstGeom prst="rect">
                <a:avLst/>
              </a:prstGeom>
              <a:blipFill>
                <a:blip r:embed="rId5"/>
                <a:stretch>
                  <a:fillRect l="-1000" t="-2254" r="-1000" b="-5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11C8E124-72C9-40AA-867A-21ECED63EC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31192"/>
                <a:ext cx="9144000" cy="2725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Решение 2. </a:t>
                </a:r>
                <a:r>
                  <a:rPr lang="ru-RU" altLang="ru-RU" dirty="0"/>
                  <a:t>Пусть стороны прямоугольника равны </a:t>
                </a:r>
                <a:r>
                  <a:rPr lang="en-US" altLang="ru-RU" i="1" dirty="0"/>
                  <a:t>a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, </a:t>
                </a:r>
                <a:r>
                  <a:rPr lang="en-US" altLang="ru-RU" i="1" dirty="0"/>
                  <a:t>a + b = p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Воспользуемся неравенством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ru-RU" dirty="0"/>
                  <a:t>, </a:t>
                </a:r>
                <a:r>
                  <a:rPr lang="ru-RU" altLang="ru-RU" dirty="0"/>
                  <a:t>равенство в котором принимается только в случае </a:t>
                </a:r>
                <a:r>
                  <a:rPr lang="en-US" altLang="ru-RU" i="1" dirty="0"/>
                  <a:t>a = b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Из него следует неравенство для площади </a:t>
                </a:r>
                <a:r>
                  <a:rPr lang="en-US" altLang="ru-RU" i="1" dirty="0"/>
                  <a:t>S </a:t>
                </a:r>
                <a:r>
                  <a:rPr lang="ru-RU" altLang="ru-RU" dirty="0"/>
                  <a:t>прямоугольника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ru-RU" dirty="0"/>
                  <a:t>, </a:t>
                </a:r>
                <a:r>
                  <a:rPr lang="ru-RU" altLang="ru-RU" dirty="0"/>
                  <a:t>равенство в котором достигается, если </a:t>
                </a:r>
                <a:r>
                  <a:rPr lang="en-US" altLang="ru-RU" i="1" dirty="0"/>
                  <a:t>a = b</a:t>
                </a:r>
                <a:r>
                  <a:rPr lang="ru-RU" altLang="ru-RU" dirty="0"/>
                  <a:t>, т. е. если прямоугольник является квадратом.</a:t>
                </a:r>
              </a:p>
            </p:txBody>
          </p:sp>
        </mc:Choice>
        <mc:Fallback xmlns="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11C8E124-72C9-40AA-867A-21ECED63E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1192"/>
                <a:ext cx="9144000" cy="2725298"/>
              </a:xfrm>
              <a:prstGeom prst="rect">
                <a:avLst/>
              </a:prstGeom>
              <a:blipFill>
                <a:blip r:embed="rId3"/>
                <a:stretch>
                  <a:fillRect l="-1000" t="-1790" r="-1000" b="-42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CD5904-BB72-4473-8682-57C49C289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223" y="3140968"/>
            <a:ext cx="2873554" cy="21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06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>
            <a:extLst>
              <a:ext uri="{FF2B5EF4-FFF2-40B4-BE49-F238E27FC236}">
                <a16:creationId xmlns:a16="http://schemas.microsoft.com/office/drawing/2014/main" id="{19B30F00-E314-4F62-829E-009526E1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97" y="0"/>
            <a:ext cx="91085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/>
              <a:t>	</a:t>
            </a:r>
            <a:r>
              <a:rPr lang="en-US" altLang="ru-RU" sz="2800" dirty="0"/>
              <a:t>9</a:t>
            </a:r>
            <a:r>
              <a:rPr lang="ru-RU" altLang="ru-RU" sz="2800" dirty="0"/>
              <a:t>. Из всех прямоугольников, вписанных в окружность радиусом 1, найдите прямоугольник наибольшей площади.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F37DE087-D7E8-4143-BA3C-459EC646A9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96" y="3918829"/>
                <a:ext cx="9108504" cy="1810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dirty="0"/>
                  <a:t>	 Воспользуемся неравенством </a:t>
                </a:r>
                <a14:m>
                  <m:oMath xmlns:m="http://schemas.openxmlformats.org/officeDocument/2006/math"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ru-RU" dirty="0"/>
                  <a:t>2</a:t>
                </a:r>
                <a:r>
                  <a:rPr lang="ru-RU" altLang="ru-RU" dirty="0"/>
                  <a:t>, равенство в котором достигается в случае, если </a:t>
                </a:r>
                <a:r>
                  <a:rPr lang="en-US" altLang="ru-RU" i="1" dirty="0"/>
                  <a:t>a = b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ru-RU" alt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altLang="ru-RU" dirty="0"/>
                  <a:t>	Следовательно, наибольшая площадь будет у квадрата </a:t>
                </a:r>
                <a:r>
                  <a:rPr lang="en-US" altLang="ru-RU" i="1" dirty="0"/>
                  <a:t>ABCD</a:t>
                </a:r>
                <a:r>
                  <a:rPr lang="ru-RU" altLang="ru-RU" dirty="0"/>
                  <a:t>, стороны которого равны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altLang="ru-RU" dirty="0"/>
                  <a:t>, а площадь равна 2.</a:t>
                </a:r>
                <a:endParaRPr lang="ru-RU" alt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F37DE087-D7E8-4143-BA3C-459EC646A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3918829"/>
                <a:ext cx="9108504" cy="1810367"/>
              </a:xfrm>
              <a:prstGeom prst="rect">
                <a:avLst/>
              </a:prstGeom>
              <a:blipFill>
                <a:blip r:embed="rId3"/>
                <a:stretch>
                  <a:fillRect l="-1071" r="-1004" b="-67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040AF54B-70EB-4AD5-8860-6E0192D3C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4410" y="1556792"/>
                <a:ext cx="5581685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RU" dirty="0"/>
                  <a:t>	</a:t>
                </a:r>
                <a:r>
                  <a:rPr lang="ru-RU" altLang="ru-RU" sz="2800" dirty="0">
                    <a:solidFill>
                      <a:srgbClr val="FF0000"/>
                    </a:solidFill>
                  </a:rPr>
                  <a:t> 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altLang="ru-RU" dirty="0"/>
                  <a:t>Пусть  прямоугольник </a:t>
                </a:r>
                <a:r>
                  <a:rPr lang="en-US" altLang="ru-RU" i="1" dirty="0"/>
                  <a:t>ABCD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вписан в окружность радиусом </a:t>
                </a:r>
                <a:r>
                  <a:rPr lang="en-US" altLang="ru-RU" dirty="0"/>
                  <a:t>1</a:t>
                </a:r>
                <a:r>
                  <a:rPr lang="ru-RU" altLang="ru-RU" dirty="0"/>
                  <a:t>. Обозначим </a:t>
                </a:r>
                <a:r>
                  <a:rPr lang="en-US" altLang="ru-RU" i="1" dirty="0"/>
                  <a:t>AB = a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BC = b</a:t>
                </a:r>
                <a:r>
                  <a:rPr lang="en-US" altLang="ru-RU" dirty="0"/>
                  <a:t>.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Тогда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r>
                  <a:rPr lang="en-US" altLang="ru-RU" dirty="0"/>
                  <a:t>	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040AF54B-70EB-4AD5-8860-6E0192D3C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4410" y="1556792"/>
                <a:ext cx="5581685" cy="1631216"/>
              </a:xfrm>
              <a:prstGeom prst="rect">
                <a:avLst/>
              </a:prstGeom>
              <a:blipFill>
                <a:blip r:embed="rId4"/>
                <a:stretch>
                  <a:fillRect l="-1747" r="-15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A27AC9-EB36-467B-816E-7E0EE508D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556792"/>
            <a:ext cx="2339197" cy="23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ru-RU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altLang="ru-RU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параллелограмма</a:t>
            </a:r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152400" y="762000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</a:t>
            </a:r>
            <a:r>
              <a:rPr lang="ru-RU" altLang="ru-RU" sz="2800" dirty="0">
                <a:solidFill>
                  <a:srgbClr val="FF3300"/>
                </a:solidFill>
              </a:rPr>
              <a:t> 1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параллелограмма равна произведению его стороны на высоту, проведенную к этой стороне.</a:t>
            </a:r>
          </a:p>
        </p:txBody>
      </p:sp>
      <p:sp>
        <p:nvSpPr>
          <p:cNvPr id="3076" name="Text Box 18"/>
          <p:cNvSpPr txBox="1">
            <a:spLocks noChangeArrowheads="1"/>
          </p:cNvSpPr>
          <p:nvPr/>
        </p:nvSpPr>
        <p:spPr bwMode="auto">
          <a:xfrm>
            <a:off x="76200" y="4724400"/>
            <a:ext cx="906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chemeClr val="accent1"/>
                </a:solidFill>
              </a:rPr>
              <a:t>     </a:t>
            </a:r>
            <a:r>
              <a:rPr lang="ru-RU" altLang="ru-RU" sz="2800" dirty="0">
                <a:solidFill>
                  <a:srgbClr val="FF3300"/>
                </a:solidFill>
              </a:rPr>
              <a:t>Теорема 2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параллелограмма равна произведению двух его смежных сторон на синус угла между ними.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3633788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Text Box 18">
            <a:extLst>
              <a:ext uri="{FF2B5EF4-FFF2-40B4-BE49-F238E27FC236}">
                <a16:creationId xmlns:a16="http://schemas.microsoft.com/office/drawing/2014/main" id="{7D6BBA46-DE44-4A52-B554-5BF1CF37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2" y="-2172"/>
            <a:ext cx="906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Теорема </a:t>
            </a:r>
            <a:r>
              <a:rPr lang="en-US" altLang="ru-RU" sz="2800" dirty="0">
                <a:solidFill>
                  <a:srgbClr val="FF3300"/>
                </a:solidFill>
              </a:rPr>
              <a:t>3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параллелограмма равна половине произведения его диагоналей на синус угла между ними.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A34AB9-6A2D-4898-B77C-74E84787C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34" y="2241449"/>
            <a:ext cx="3191320" cy="168616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103A5BE-4A52-404E-8139-64EED2390277}"/>
              </a:ext>
            </a:extLst>
          </p:cNvPr>
          <p:cNvGrpSpPr/>
          <p:nvPr/>
        </p:nvGrpSpPr>
        <p:grpSpPr>
          <a:xfrm>
            <a:off x="76200" y="1238785"/>
            <a:ext cx="9067800" cy="5240658"/>
            <a:chOff x="76200" y="1238785"/>
            <a:chExt cx="9067800" cy="5240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18">
                  <a:extLst>
                    <a:ext uri="{FF2B5EF4-FFF2-40B4-BE49-F238E27FC236}">
                      <a16:creationId xmlns:a16="http://schemas.microsoft.com/office/drawing/2014/main" id="{1FBE33FB-8D19-4D50-BB02-CFFF9BACB5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" y="3968178"/>
                  <a:ext cx="9067800" cy="2511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Следовательно, п</a:t>
                  </a:r>
                  <a:r>
                    <a:rPr lang="ru-RU" sz="2200" dirty="0">
                      <a:effectLst/>
                      <a:ea typeface="Times New Roman" panose="02020603050405020304" pitchFamily="18" charset="0"/>
                    </a:rPr>
                    <a:t>лощадь </a:t>
                  </a:r>
                  <a:r>
                    <a:rPr lang="en-US" sz="2200" i="1" dirty="0">
                      <a:effectLst/>
                      <a:ea typeface="Times New Roman" panose="02020603050405020304" pitchFamily="18" charset="0"/>
                    </a:rPr>
                    <a:t>S</a:t>
                  </a:r>
                  <a:r>
                    <a:rPr lang="ru-RU" sz="2200" dirty="0">
                      <a:effectLst/>
                      <a:ea typeface="Times New Roman" panose="02020603050405020304" pitchFamily="18" charset="0"/>
                    </a:rPr>
                    <a:t> параллелограмма </a:t>
                  </a:r>
                  <a:r>
                    <a:rPr lang="en-US" sz="2200" i="1" dirty="0">
                      <a:effectLst/>
                      <a:ea typeface="Times New Roman" panose="02020603050405020304" pitchFamily="18" charset="0"/>
                    </a:rPr>
                    <a:t>ABCD </a:t>
                  </a:r>
                  <a:r>
                    <a:rPr lang="ru-RU" sz="2200" dirty="0">
                      <a:effectLst/>
                      <a:ea typeface="Times New Roman" panose="02020603050405020304" pitchFamily="18" charset="0"/>
                    </a:rPr>
                    <a:t>равна площади параллелограмма </a:t>
                  </a:r>
                  <a:r>
                    <a:rPr lang="en-US" sz="2200" i="1" dirty="0">
                      <a:effectLst/>
                      <a:ea typeface="Times New Roman" panose="02020603050405020304" pitchFamily="18" charset="0"/>
                    </a:rPr>
                    <a:t>ACFE</a:t>
                  </a:r>
                  <a:r>
                    <a:rPr lang="en-US" sz="2200" dirty="0">
                      <a:effectLst/>
                      <a:ea typeface="Times New Roman" panose="02020603050405020304" pitchFamily="18" charset="0"/>
                    </a:rPr>
                    <a:t>.</a:t>
                  </a:r>
                  <a:r>
                    <a:rPr lang="en-US" sz="2200" i="1" dirty="0">
                      <a:effectLst/>
                      <a:ea typeface="Times New Roman" panose="02020603050405020304" pitchFamily="18" charset="0"/>
                    </a:rPr>
                    <a:t> </a:t>
                  </a:r>
                  <a:r>
                    <a:rPr lang="ru-RU" sz="2200" dirty="0">
                      <a:ea typeface="Times New Roman" panose="02020603050405020304" pitchFamily="18" charset="0"/>
                    </a:rPr>
                    <a:t>Площадь параллелограмма </a:t>
                  </a:r>
                  <a:r>
                    <a:rPr lang="en-US" sz="2200" i="1" dirty="0">
                      <a:ea typeface="Times New Roman" panose="02020603050405020304" pitchFamily="18" charset="0"/>
                    </a:rPr>
                    <a:t>ACFE </a:t>
                  </a:r>
                  <a:r>
                    <a:rPr lang="ru-RU" sz="2200" dirty="0">
                      <a:ea typeface="Times New Roman" panose="02020603050405020304" pitchFamily="18" charset="0"/>
                    </a:rPr>
                    <a:t>равна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𝐴𝐸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𝐴𝐸𝐷</m:t>
                          </m:r>
                        </m:e>
                      </m:func>
                    </m:oMath>
                  </a14:m>
                  <a:r>
                    <a:rPr lang="en-US" sz="2200" dirty="0">
                      <a:ea typeface="Times New Roman" panose="02020603050405020304" pitchFamily="18" charset="0"/>
                    </a:rPr>
                    <a:t>. </a:t>
                  </a:r>
                  <a:r>
                    <a:rPr lang="ru-RU" sz="2200" dirty="0">
                      <a:ea typeface="Times New Roman" panose="02020603050405020304" pitchFamily="18" charset="0"/>
                    </a:rPr>
                    <a:t>Учитывая, что </a:t>
                  </a:r>
                  <a:r>
                    <a:rPr lang="en-US" altLang="ru-RU" sz="2200" i="1" dirty="0">
                      <a:cs typeface="Times New Roman" panose="02020603050405020304" pitchFamily="18" charset="0"/>
                    </a:rPr>
                    <a:t>AE = BO</a:t>
                  </a:r>
                  <a:r>
                    <a:rPr lang="en-US" altLang="ru-RU" sz="2200" dirty="0"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a:rPr lang="en-US" alt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𝐴𝐸𝐷</m:t>
                      </m:r>
                      <m:r>
                        <a:rPr lang="en-US" alt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=∠</m:t>
                      </m:r>
                      <m:r>
                        <a:rPr lang="en-US" alt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𝐵𝑂𝐶</m:t>
                      </m:r>
                      <m:r>
                        <a:rPr lang="ru-RU" altLang="ru-RU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2200" dirty="0">
                      <a:effectLst/>
                      <a:ea typeface="Times New Roman" panose="02020603050405020304" pitchFamily="18" charset="0"/>
                    </a:rPr>
                    <a:t> </a:t>
                  </a:r>
                  <a:r>
                    <a:rPr lang="ru-RU" sz="2200" dirty="0">
                      <a:effectLst/>
                      <a:ea typeface="Times New Roman" panose="02020603050405020304" pitchFamily="18" charset="0"/>
                    </a:rPr>
                    <a:t>получаем, что площадь </a:t>
                  </a:r>
                  <a:r>
                    <a:rPr lang="ru-RU" sz="2200" dirty="0">
                      <a:ea typeface="Times New Roman" panose="02020603050405020304" pitchFamily="18" charset="0"/>
                    </a:rPr>
                    <a:t>параллелограмма </a:t>
                  </a:r>
                  <a:r>
                    <a:rPr lang="en-US" sz="2200" i="1" dirty="0">
                      <a:ea typeface="Times New Roman" panose="02020603050405020304" pitchFamily="18" charset="0"/>
                    </a:rPr>
                    <a:t>ABCD </a:t>
                  </a:r>
                  <a:r>
                    <a:rPr lang="ru-RU" sz="2200" dirty="0">
                      <a:ea typeface="Times New Roman" panose="02020603050405020304" pitchFamily="18" charset="0"/>
                    </a:rPr>
                    <a:t>равна половине </a:t>
                  </a:r>
                  <a:r>
                    <a:rPr lang="ru-RU" sz="22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произведения ди</a:t>
                  </a:r>
                  <a:r>
                    <a:rPr lang="ru-RU" sz="22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агоналей на синус угла между ними.</a:t>
                  </a:r>
                  <a:r>
                    <a:rPr lang="ru-RU" sz="22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т. е. имеет место </a:t>
                  </a:r>
                  <a:r>
                    <a:rPr lang="ru-RU" sz="22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формула </a:t>
                  </a:r>
                </a:p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ru-RU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∠</m:t>
                            </m:r>
                            <m:r>
                              <a:rPr lang="en-US" altLang="ru-RU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𝐵𝑂𝐶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func>
                      </m:oMath>
                    </m:oMathPara>
                  </a14:m>
                  <a:endParaRPr lang="en-US" altLang="ru-RU" sz="22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 Box 18">
                  <a:extLst>
                    <a:ext uri="{FF2B5EF4-FFF2-40B4-BE49-F238E27FC236}">
                      <a16:creationId xmlns:a16="http://schemas.microsoft.com/office/drawing/2014/main" id="{1FBE33FB-8D19-4D50-BB02-CFFF9BACB5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" y="3968178"/>
                  <a:ext cx="9067800" cy="2511265"/>
                </a:xfrm>
                <a:prstGeom prst="rect">
                  <a:avLst/>
                </a:prstGeom>
                <a:blipFill>
                  <a:blip r:embed="rId4"/>
                  <a:stretch>
                    <a:fillRect l="-874" r="-80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672058A-DFE5-4A19-B2D3-34A693A08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1420416"/>
              <a:ext cx="3886742" cy="2457793"/>
            </a:xfrm>
            <a:prstGeom prst="rect">
              <a:avLst/>
            </a:prstGeom>
          </p:spPr>
        </p:pic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352240B3-2415-4220-9632-F7BDAC0BA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492" y="1238785"/>
              <a:ext cx="5062508" cy="289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 </a:t>
              </a:r>
              <a:r>
                <a:rPr lang="ru-RU" altLang="ru-RU" sz="2200" dirty="0">
                  <a:solidFill>
                    <a:srgbClr val="FF3300"/>
                  </a:solidFill>
                </a:rPr>
                <a:t>Доказательство</a:t>
              </a:r>
              <a:r>
                <a:rPr lang="ru-RU" altLang="ru-RU" sz="22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.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Через вершины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</a:t>
              </a:r>
              <a:r>
                <a:rPr lang="en-US" altLang="ru-RU" sz="22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C</a:t>
              </a:r>
              <a:r>
                <a:rPr lang="en-US" altLang="ru-RU" sz="22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D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параллелограмма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ABCD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проведём</a:t>
              </a:r>
              <a:r>
                <a:rPr lang="en-US" altLang="ru-RU" sz="2200" dirty="0">
                  <a:cs typeface="Times New Roman" panose="02020603050405020304" pitchFamily="18" charset="0"/>
                </a:rPr>
                <a:t>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прямые, параллельные диагоналям. В получившемся параллелограмме</a:t>
              </a:r>
              <a:r>
                <a:rPr lang="en-US" altLang="ru-RU" sz="2200" dirty="0">
                  <a:cs typeface="Times New Roman" panose="02020603050405020304" pitchFamily="18" charset="0"/>
                </a:rPr>
                <a:t>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ACFE</a:t>
              </a:r>
              <a:r>
                <a:rPr lang="en-US" altLang="ru-RU" sz="2200" dirty="0">
                  <a:cs typeface="Times New Roman" panose="02020603050405020304" pitchFamily="18" charset="0"/>
                </a:rPr>
                <a:t>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треугольник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DCF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равен треугольнику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ABO</a:t>
              </a:r>
              <a:r>
                <a:rPr lang="en-US" altLang="ru-RU" sz="2200" dirty="0">
                  <a:cs typeface="Times New Roman" panose="02020603050405020304" pitchFamily="18" charset="0"/>
                </a:rPr>
                <a:t>,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треугольник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ADE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равен треугольнику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BCO</a:t>
              </a:r>
              <a:r>
                <a:rPr lang="en-US" altLang="ru-RU" sz="2200" dirty="0"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3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990" y="523875"/>
            <a:ext cx="6843917" cy="621749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4184" y="6581056"/>
            <a:ext cx="429816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863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Text Box 18">
            <a:extLst>
              <a:ext uri="{FF2B5EF4-FFF2-40B4-BE49-F238E27FC236}">
                <a16:creationId xmlns:a16="http://schemas.microsoft.com/office/drawing/2014/main" id="{7D6BBA46-DE44-4A52-B554-5BF1CF37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2" y="332656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Следствие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ромба равна половине произведения его диагоналей.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4F6C27-F990-4707-8A2E-CA0E04A0B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648254"/>
            <a:ext cx="3738948" cy="26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57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779463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1. На рисунке укажите равновеликие параллелограммы.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а), в), д), е); г), з), и).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57517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69155C7-7091-40C7-9F3D-6A9E42C74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  <a:latin typeface="Time Roman" pitchFamily="2" charset="0"/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8297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2. Найдите площадь параллелограмма,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8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Text Box 3">
            <a:extLst>
              <a:ext uri="{FF2B5EF4-FFF2-40B4-BE49-F238E27FC236}">
                <a16:creationId xmlns:a16="http://schemas.microsoft.com/office/drawing/2014/main" id="{F1A63108-E5C5-47DB-815D-67AE63EBD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3. Найдите площадь ромба. </a:t>
            </a:r>
          </a:p>
        </p:txBody>
      </p:sp>
      <p:sp>
        <p:nvSpPr>
          <p:cNvPr id="233476" name="Text Box 4">
            <a:extLst>
              <a:ext uri="{FF2B5EF4-FFF2-40B4-BE49-F238E27FC236}">
                <a16:creationId xmlns:a16="http://schemas.microsoft.com/office/drawing/2014/main" id="{C08E95CA-FB9A-4A3B-AB05-00A9C3367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8.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3477" name="Picture 5">
            <a:extLst>
              <a:ext uri="{FF2B5EF4-FFF2-40B4-BE49-F238E27FC236}">
                <a16:creationId xmlns:a16="http://schemas.microsoft.com/office/drawing/2014/main" id="{B9192A83-2194-436E-9AE7-7FDCEE7D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597025"/>
            <a:ext cx="3714750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 Box 3">
            <a:extLst>
              <a:ext uri="{FF2B5EF4-FFF2-40B4-BE49-F238E27FC236}">
                <a16:creationId xmlns:a16="http://schemas.microsoft.com/office/drawing/2014/main" id="{8E9BDCA9-8A52-4C1B-BBF4-EBE7388E8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354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4. Найдите площадь параллелограмма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EFGH</a:t>
            </a:r>
            <a:r>
              <a:rPr lang="ru-RU" altLang="ru-RU" sz="2800" dirty="0">
                <a:cs typeface="Times New Roman" panose="02020603050405020304" pitchFamily="18" charset="0"/>
              </a:rPr>
              <a:t>, вершинами которого являются середины сторон параллелограмма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, площадь которого равна 1.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92CF3F-BA9E-494D-A973-5A0A71297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312062"/>
            <a:ext cx="3816424" cy="217141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B644393-6396-4574-B082-5E32FD2C3A7D}"/>
              </a:ext>
            </a:extLst>
          </p:cNvPr>
          <p:cNvGrpSpPr/>
          <p:nvPr/>
        </p:nvGrpSpPr>
        <p:grpSpPr>
          <a:xfrm>
            <a:off x="0" y="2276872"/>
            <a:ext cx="8991600" cy="4611674"/>
            <a:chOff x="0" y="2276872"/>
            <a:chExt cx="8991600" cy="4611674"/>
          </a:xfrm>
        </p:grpSpPr>
        <p:sp>
          <p:nvSpPr>
            <p:cNvPr id="176132" name="Text Box 4">
              <a:extLst>
                <a:ext uri="{FF2B5EF4-FFF2-40B4-BE49-F238E27FC236}">
                  <a16:creationId xmlns:a16="http://schemas.microsoft.com/office/drawing/2014/main" id="{D7D29601-2E26-4696-AC33-F7770E568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18666"/>
              <a:ext cx="8991600" cy="2369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Стороны параллелограмма </a:t>
              </a:r>
              <a:r>
                <a:rPr lang="en-US" altLang="ru-RU" i="1" dirty="0"/>
                <a:t>AFGH </a:t>
              </a:r>
              <a:r>
                <a:rPr lang="ru-RU" altLang="ru-RU" dirty="0"/>
                <a:t>равны половинам диагоналей параллелограмма </a:t>
              </a:r>
              <a:r>
                <a:rPr lang="en-US" altLang="ru-RU" i="1" dirty="0"/>
                <a:t>ABCD</a:t>
              </a:r>
              <a:r>
                <a:rPr lang="ru-RU" altLang="ru-RU" dirty="0">
                  <a:cs typeface="Times New Roman" panose="02020603050405020304" pitchFamily="18" charset="0"/>
                </a:rPr>
                <a:t>.</a:t>
              </a:r>
              <a:r>
                <a:rPr lang="en-US" altLang="ru-RU" dirty="0">
                  <a:cs typeface="Times New Roman" panose="02020603050405020304" pitchFamily="18" charset="0"/>
                </a:rPr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Угол между смежными сторонами 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EFGH </a:t>
              </a:r>
              <a:r>
                <a:rPr lang="ru-RU" altLang="ru-RU" dirty="0">
                  <a:cs typeface="Times New Roman" panose="02020603050405020304" pitchFamily="18" charset="0"/>
                </a:rPr>
                <a:t>равен углу между диагоналями</a:t>
              </a:r>
              <a:r>
                <a:rPr lang="en-US" altLang="ru-RU" dirty="0">
                  <a:cs typeface="Times New Roman" panose="02020603050405020304" pitchFamily="18" charset="0"/>
                </a:rPr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ABCD</a:t>
              </a:r>
              <a:r>
                <a:rPr lang="ru-RU" altLang="ru-RU" dirty="0">
                  <a:cs typeface="Times New Roman" panose="02020603050405020304" pitchFamily="18" charset="0"/>
                </a:rPr>
                <a:t>. Следовательно, площадь 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EFGH </a:t>
              </a:r>
              <a:r>
                <a:rPr lang="ru-RU" altLang="ru-RU" dirty="0">
                  <a:cs typeface="Times New Roman" panose="02020603050405020304" pitchFamily="18" charset="0"/>
                </a:rPr>
                <a:t>равна половине площади 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ABCD</a:t>
              </a:r>
              <a:r>
                <a:rPr lang="ru-RU" altLang="ru-RU" dirty="0">
                  <a:cs typeface="Times New Roman" panose="02020603050405020304" pitchFamily="18" charset="0"/>
                </a:rPr>
                <a:t>, т. е. равна 0,5.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3C0ECC4-B997-4E14-93D5-AF989252C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9832" y="2276872"/>
              <a:ext cx="3816424" cy="2171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1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4" name="Rectangle 16">
            <a:extLst>
              <a:ext uri="{FF2B5EF4-FFF2-40B4-BE49-F238E27FC236}">
                <a16:creationId xmlns:a16="http://schemas.microsoft.com/office/drawing/2014/main" id="{2D0EE1BF-6619-4C55-938F-6A7DFFF16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3" name="Rectangle 25">
            <a:extLst>
              <a:ext uri="{FF2B5EF4-FFF2-40B4-BE49-F238E27FC236}">
                <a16:creationId xmlns:a16="http://schemas.microsoft.com/office/drawing/2014/main" id="{178D5EF0-9284-4D77-9CDE-0DC800E48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6" name="Rectangle 28">
            <a:extLst>
              <a:ext uri="{FF2B5EF4-FFF2-40B4-BE49-F238E27FC236}">
                <a16:creationId xmlns:a16="http://schemas.microsoft.com/office/drawing/2014/main" id="{EF4673D9-0016-42DB-A951-0DF6EFBF5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318" name="Rectangle 30">
            <a:extLst>
              <a:ext uri="{FF2B5EF4-FFF2-40B4-BE49-F238E27FC236}">
                <a16:creationId xmlns:a16="http://schemas.microsoft.com/office/drawing/2014/main" id="{728A2DB6-8E74-449A-8294-0BB4E0E1D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22" name="Text Box 34">
                <a:extLst>
                  <a:ext uri="{FF2B5EF4-FFF2-40B4-BE49-F238E27FC236}">
                    <a16:creationId xmlns:a16="http://schemas.microsoft.com/office/drawing/2014/main" id="{97D7D22E-40A8-4D47-9CFA-D3839D9725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52001"/>
                <a:ext cx="9144000" cy="878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ru-RU" dirty="0"/>
                  <a:t>	</a:t>
                </a:r>
                <a:r>
                  <a:rPr lang="ru-RU" altLang="ru-RU" dirty="0"/>
                  <a:t>Выведем формулу площади параллелограмма </a:t>
                </a:r>
                <a:r>
                  <a:rPr lang="en-US" altLang="ru-RU" i="1" dirty="0"/>
                  <a:t>ABCD</a:t>
                </a:r>
                <a:r>
                  <a:rPr lang="ru-RU" altLang="ru-RU" dirty="0"/>
                  <a:t>, построенного на векторах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R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ru-RU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alt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ru-RU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ru-RU" dirty="0"/>
                  <a:t>.</a:t>
                </a:r>
                <a:r>
                  <a:rPr lang="ru-RU" altLang="ru-RU" dirty="0"/>
                  <a:t> </a:t>
                </a:r>
                <a:r>
                  <a:rPr lang="en-US" altLang="ru-RU" dirty="0"/>
                  <a:t>	</a:t>
                </a:r>
              </a:p>
            </p:txBody>
          </p:sp>
        </mc:Choice>
        <mc:Fallback xmlns="">
          <p:sp>
            <p:nvSpPr>
              <p:cNvPr id="12322" name="Text Box 34">
                <a:extLst>
                  <a:ext uri="{FF2B5EF4-FFF2-40B4-BE49-F238E27FC236}">
                    <a16:creationId xmlns:a16="http://schemas.microsoft.com/office/drawing/2014/main" id="{97D7D22E-40A8-4D47-9CFA-D3839D972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2001"/>
                <a:ext cx="9144000" cy="878189"/>
              </a:xfrm>
              <a:prstGeom prst="rect">
                <a:avLst/>
              </a:prstGeom>
              <a:blipFill>
                <a:blip r:embed="rId3"/>
                <a:stretch>
                  <a:fillRect l="-1000" t="-5556" r="-1000" b="-152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28" name="Text Box 40">
                <a:extLst>
                  <a:ext uri="{FF2B5EF4-FFF2-40B4-BE49-F238E27FC236}">
                    <a16:creationId xmlns:a16="http://schemas.microsoft.com/office/drawing/2014/main" id="{15AB58C0-4403-487F-B20C-08C7E9671B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614938"/>
                <a:ext cx="9144000" cy="3046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en-US" altLang="ru-RU" dirty="0"/>
                  <a:t>	</a:t>
                </a:r>
                <a:r>
                  <a:rPr lang="ru-RU" altLang="ru-RU" dirty="0"/>
                  <a:t>Рассмотрим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ru-RU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ru-RU" dirty="0"/>
                  <a:t>). </a:t>
                </a:r>
                <a:r>
                  <a:rPr lang="ru-RU" altLang="ru-RU" dirty="0"/>
                  <a:t>Он перпендикулярен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alt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altLang="ru-RU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altLang="ru-RU" dirty="0"/>
                  <a:t> его модуль равен модулю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altLang="ru-R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altLang="ru-RU" dirty="0"/>
                  <a:t>; модуль косинуса угла между этим вектором и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altLang="ru-R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ru-R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altLang="ru-RU" dirty="0"/>
                  <a:t>равен синусу угла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Следовательно, имеет место формула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func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∙|</m:t>
                    </m:r>
                    <m:acc>
                      <m:accPr>
                        <m:chr m:val="⃗"/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|∙</m:t>
                    </m:r>
                    <m:func>
                      <m:func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func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|=|</m:t>
                    </m:r>
                    <m:acc>
                      <m:accPr>
                        <m:chr m:val="⃗"/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ru-RU" dirty="0"/>
                  <a:t>.</a:t>
                </a:r>
                <a:endParaRPr lang="ru-RU" altLang="ru-RU" dirty="0"/>
              </a:p>
              <a:p>
                <a:pPr algn="just"/>
                <a:r>
                  <a:rPr lang="ru-RU" altLang="ru-RU" dirty="0"/>
                  <a:t>	Расписывая скалярное произведение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ru-R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altLang="ru-RU" dirty="0"/>
                  <a:t>через их координаты, получаем искомую формулу</a:t>
                </a:r>
              </a:p>
              <a:p>
                <a:pPr algn="ctr"/>
                <a:r>
                  <a:rPr lang="en-US" altLang="ru-RU" i="1" dirty="0"/>
                  <a:t>S = </a:t>
                </a:r>
                <a:r>
                  <a:rPr lang="en-US" altLang="ru-RU" dirty="0"/>
                  <a:t>|</a:t>
                </a:r>
                <a:r>
                  <a:rPr lang="en-US" altLang="ru-RU" i="1" dirty="0"/>
                  <a:t>x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y</a:t>
                </a:r>
                <a:r>
                  <a:rPr lang="en-US" altLang="ru-RU" baseline="-25000" dirty="0"/>
                  <a:t>2</a:t>
                </a:r>
                <a:r>
                  <a:rPr lang="en-US" altLang="ru-RU" dirty="0"/>
                  <a:t> – </a:t>
                </a:r>
                <a:r>
                  <a:rPr lang="en-US" altLang="ru-RU" i="1" dirty="0"/>
                  <a:t>y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x</a:t>
                </a:r>
                <a:r>
                  <a:rPr lang="en-US" altLang="ru-RU" baseline="-25000" dirty="0"/>
                  <a:t>2</a:t>
                </a:r>
                <a:r>
                  <a:rPr lang="en-US" altLang="ru-RU" dirty="0"/>
                  <a:t>|.</a:t>
                </a:r>
              </a:p>
            </p:txBody>
          </p:sp>
        </mc:Choice>
        <mc:Fallback xmlns="">
          <p:sp>
            <p:nvSpPr>
              <p:cNvPr id="12328" name="Text Box 40">
                <a:extLst>
                  <a:ext uri="{FF2B5EF4-FFF2-40B4-BE49-F238E27FC236}">
                    <a16:creationId xmlns:a16="http://schemas.microsoft.com/office/drawing/2014/main" id="{15AB58C0-4403-487F-B20C-08C7E9671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614938"/>
                <a:ext cx="9144000" cy="3046988"/>
              </a:xfrm>
              <a:prstGeom prst="rect">
                <a:avLst/>
              </a:prstGeom>
              <a:blipFill>
                <a:blip r:embed="rId4"/>
                <a:stretch>
                  <a:fillRect l="-1000" t="-1600" r="-1000" b="-36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4">
                <a:extLst>
                  <a:ext uri="{FF2B5EF4-FFF2-40B4-BE49-F238E27FC236}">
                    <a16:creationId xmlns:a16="http://schemas.microsoft.com/office/drawing/2014/main" id="{DEBEC95F-2084-480B-8C48-069242521D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6760" y="1249790"/>
                <a:ext cx="5847240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ru-RU" dirty="0"/>
                  <a:t>	</a:t>
                </a:r>
                <a:r>
                  <a:rPr lang="ru-RU" altLang="ru-RU" dirty="0"/>
                  <a:t>Напомним, что площадь </a:t>
                </a:r>
                <a:r>
                  <a:rPr lang="en-US" altLang="ru-RU" i="1" dirty="0"/>
                  <a:t>S</a:t>
                </a:r>
                <a:r>
                  <a:rPr lang="ru-RU" altLang="ru-RU" dirty="0"/>
                  <a:t> параллелограмма</a:t>
                </a:r>
                <a:r>
                  <a:rPr lang="en-US" altLang="ru-RU" dirty="0"/>
                  <a:t> </a:t>
                </a:r>
                <a:r>
                  <a:rPr lang="en-US" altLang="ru-RU" i="1" dirty="0"/>
                  <a:t>ABCD </a:t>
                </a:r>
                <a:r>
                  <a:rPr lang="ru-RU" altLang="ru-RU" dirty="0"/>
                  <a:t>находится по формуле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ru-RU" altLang="ru-RU" dirty="0"/>
                  <a:t>, 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altLang="ru-RU" dirty="0"/>
                  <a:t>– угол, образованный сторонами </a:t>
                </a:r>
                <a:r>
                  <a:rPr lang="en-US" altLang="ru-RU" i="1" dirty="0"/>
                  <a:t>AB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AD</a:t>
                </a:r>
                <a:r>
                  <a:rPr lang="ru-RU" altLang="ru-RU" dirty="0"/>
                  <a:t>.</a:t>
                </a:r>
              </a:p>
              <a:p>
                <a:pPr algn="just"/>
                <a:r>
                  <a:rPr lang="ru-RU" altLang="ru-RU" dirty="0"/>
                  <a:t>Эту формулу можно переписать в виде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∙|</m:t>
                    </m:r>
                    <m:acc>
                      <m:accPr>
                        <m:chr m:val="⃗"/>
                        <m:ctrlPr>
                          <a:rPr lang="en-US" alt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|∙</m:t>
                    </m:r>
                    <m:func>
                      <m:func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</m:func>
                  </m:oMath>
                </a14:m>
                <a:r>
                  <a:rPr lang="en-US" altLang="ru-RU" dirty="0"/>
                  <a:t>.</a:t>
                </a:r>
              </a:p>
            </p:txBody>
          </p:sp>
        </mc:Choice>
        <mc:Fallback xmlns="">
          <p:sp>
            <p:nvSpPr>
              <p:cNvPr id="12" name="Text Box 34">
                <a:extLst>
                  <a:ext uri="{FF2B5EF4-FFF2-40B4-BE49-F238E27FC236}">
                    <a16:creationId xmlns:a16="http://schemas.microsoft.com/office/drawing/2014/main" id="{DEBEC95F-2084-480B-8C48-069242521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6760" y="1249790"/>
                <a:ext cx="5847240" cy="2308324"/>
              </a:xfrm>
              <a:prstGeom prst="rect">
                <a:avLst/>
              </a:prstGeom>
              <a:blipFill>
                <a:blip r:embed="rId5"/>
                <a:stretch>
                  <a:fillRect l="-1668" t="-2111" r="-1564" b="-5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F1E2BF-831E-45D3-A7C9-9A36B5DBC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952" y="1396580"/>
            <a:ext cx="2682018" cy="21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8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-30480" y="116632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5. Найдите площадь параллелограмма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,  для которого </a:t>
            </a:r>
            <a:r>
              <a:rPr lang="en-US" altLang="ru-RU" sz="3200" i="1" dirty="0"/>
              <a:t>A</a:t>
            </a:r>
            <a:r>
              <a:rPr lang="en-US" altLang="ru-RU" sz="3200" dirty="0"/>
              <a:t>(2, 1), </a:t>
            </a:r>
            <a:r>
              <a:rPr lang="en-US" altLang="ru-RU" sz="3200" i="1" dirty="0"/>
              <a:t>B</a:t>
            </a:r>
            <a:r>
              <a:rPr lang="en-US" altLang="ru-RU" sz="3200" dirty="0"/>
              <a:t>(6, 2), </a:t>
            </a:r>
            <a:r>
              <a:rPr lang="en-US" altLang="ru-RU" sz="3200" i="1" dirty="0"/>
              <a:t>C</a:t>
            </a:r>
            <a:r>
              <a:rPr lang="en-US" altLang="ru-RU" sz="3200" dirty="0"/>
              <a:t>(7, 5).</a:t>
            </a:r>
            <a:r>
              <a:rPr lang="en-US" altLang="ru-RU" sz="3200" i="1" dirty="0"/>
              <a:t> </a:t>
            </a:r>
            <a:endParaRPr lang="ru-RU" altLang="ru-RU" sz="3200" dirty="0"/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en-US" altLang="ru-RU" sz="3200" dirty="0"/>
              <a:t>11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AA6608-8313-CAE1-AEF4-F9CE399FB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38" y="1709497"/>
            <a:ext cx="5363323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altLang="ru-RU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altLang="ru-RU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треугольника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52400" y="762000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</a:t>
            </a:r>
            <a:r>
              <a:rPr lang="ru-RU" altLang="ru-RU" sz="2800" dirty="0">
                <a:solidFill>
                  <a:srgbClr val="FF3300"/>
                </a:solidFill>
              </a:rPr>
              <a:t> 1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треугольника равна половине произведения его стороны на высоту, проведенную к этой стороне.</a:t>
            </a: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76200" y="4495800"/>
            <a:ext cx="9067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Следствие.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прямоугольного треугольника равна половине произведения его катетов.</a:t>
            </a:r>
          </a:p>
          <a:p>
            <a:pPr algn="just">
              <a:spcBef>
                <a:spcPct val="50000"/>
              </a:spcBef>
            </a:pPr>
            <a:r>
              <a:rPr lang="en-US" altLang="ru-RU" sz="2800" b="1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Теорема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2.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треугольника равна половине произведения двух его сторон на синус угла между ними.</a:t>
            </a:r>
          </a:p>
        </p:txBody>
      </p:sp>
      <p:pic>
        <p:nvPicPr>
          <p:cNvPr id="9218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92467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413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9139" name="Text Box 3"/>
              <p:cNvSpPr txBox="1">
                <a:spLocks noChangeArrowheads="1"/>
              </p:cNvSpPr>
              <p:nvPr/>
            </p:nvSpPr>
            <p:spPr bwMode="auto">
              <a:xfrm>
                <a:off x="0" y="14496"/>
                <a:ext cx="9144000" cy="1630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3200" dirty="0"/>
                  <a:t>	</a:t>
                </a:r>
                <a:r>
                  <a:rPr lang="ru-RU" altLang="ru-RU" sz="2800" dirty="0">
                    <a:solidFill>
                      <a:srgbClr val="FF0000"/>
                    </a:solidFill>
                  </a:rPr>
                  <a:t>Теорема 3</a:t>
                </a:r>
                <a:r>
                  <a:rPr lang="ru-RU" altLang="ru-RU" sz="2800" dirty="0"/>
                  <a:t>. Если точки </a:t>
                </a:r>
                <a:r>
                  <a:rPr lang="en-US" altLang="ru-RU" sz="2800" i="1" dirty="0"/>
                  <a:t>A</a:t>
                </a:r>
                <a:r>
                  <a:rPr lang="en-US" altLang="ru-RU" sz="2800" baseline="-25000" dirty="0"/>
                  <a:t>1</a:t>
                </a:r>
                <a:r>
                  <a:rPr lang="en-US" altLang="ru-RU" sz="2800" dirty="0"/>
                  <a:t> </a:t>
                </a:r>
                <a:r>
                  <a:rPr lang="ru-RU" altLang="ru-RU" sz="2800" dirty="0"/>
                  <a:t>и </a:t>
                </a:r>
                <a:r>
                  <a:rPr lang="en-US" altLang="ru-RU" sz="2800" i="1" dirty="0"/>
                  <a:t>B</a:t>
                </a:r>
                <a:r>
                  <a:rPr lang="en-US" altLang="ru-RU" sz="2800" baseline="-25000" dirty="0"/>
                  <a:t>1</a:t>
                </a:r>
                <a:r>
                  <a:rPr lang="en-US" altLang="ru-RU" sz="2800" dirty="0"/>
                  <a:t> </a:t>
                </a:r>
                <a:r>
                  <a:rPr lang="ru-RU" altLang="ru-RU" sz="2800" dirty="0"/>
                  <a:t>делят стороны </a:t>
                </a:r>
                <a:r>
                  <a:rPr lang="en-US" altLang="ru-RU" sz="2800" i="1" dirty="0"/>
                  <a:t>BC </a:t>
                </a:r>
                <a:r>
                  <a:rPr lang="ru-RU" altLang="ru-RU" sz="2800" dirty="0"/>
                  <a:t>и </a:t>
                </a:r>
                <a:r>
                  <a:rPr lang="en-US" altLang="ru-RU" sz="2800" i="1" dirty="0"/>
                  <a:t>AC </a:t>
                </a:r>
                <a:r>
                  <a:rPr lang="ru-RU" altLang="ru-RU" sz="2800" dirty="0"/>
                  <a:t>треугольника </a:t>
                </a:r>
                <a:r>
                  <a:rPr lang="en-US" altLang="ru-RU" sz="2800" i="1" dirty="0"/>
                  <a:t>ABC </a:t>
                </a:r>
                <a:r>
                  <a:rPr lang="ru-RU" altLang="ru-RU" sz="2800" dirty="0"/>
                  <a:t>в отношениях</a:t>
                </a:r>
                <a14:m>
                  <m:oMath xmlns:m="http://schemas.openxmlformats.org/officeDocument/2006/math">
                    <m:r>
                      <a:rPr lang="ru-RU" altLang="ru-RU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alt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en-US" altLang="ru-R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sz="28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ru-RU" sz="28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altLang="ru-RU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ru-RU" altLang="ru-RU" sz="2800" dirty="0"/>
                  <a:t>, то отношение площадей треугольника </a:t>
                </a:r>
                <a:r>
                  <a:rPr lang="en-US" altLang="ru-RU" sz="2800" i="1" dirty="0"/>
                  <a:t>ABC </a:t>
                </a:r>
                <a:r>
                  <a:rPr lang="ru-RU" altLang="ru-RU" sz="2800" dirty="0"/>
                  <a:t>и </a:t>
                </a:r>
                <a:r>
                  <a:rPr lang="en-US" altLang="ru-RU" sz="2800" i="1" dirty="0"/>
                  <a:t>A</a:t>
                </a:r>
                <a:r>
                  <a:rPr lang="en-US" altLang="ru-RU" sz="2800" baseline="-25000" dirty="0"/>
                  <a:t>1</a:t>
                </a:r>
                <a:r>
                  <a:rPr lang="en-US" altLang="ru-RU" sz="2800" i="1" dirty="0"/>
                  <a:t>B</a:t>
                </a:r>
                <a:r>
                  <a:rPr lang="en-US" altLang="ru-RU" sz="2800" baseline="-25000" dirty="0"/>
                  <a:t>1</a:t>
                </a:r>
                <a:r>
                  <a:rPr lang="en-US" altLang="ru-RU" sz="2800" i="1" dirty="0"/>
                  <a:t>C</a:t>
                </a:r>
                <a:r>
                  <a:rPr lang="ru-RU" altLang="ru-RU" sz="2800" i="1" dirty="0"/>
                  <a:t> </a:t>
                </a:r>
                <a:r>
                  <a:rPr lang="ru-RU" altLang="ru-RU" sz="2800" dirty="0"/>
                  <a:t>равно </a:t>
                </a:r>
                <a:r>
                  <a:rPr lang="en-US" altLang="ru-RU" sz="2800" i="1" dirty="0"/>
                  <a:t>kl</a:t>
                </a:r>
                <a:r>
                  <a:rPr lang="ru-RU" altLang="ru-RU" sz="2800" dirty="0"/>
                  <a:t>.</a:t>
                </a:r>
                <a:endParaRPr lang="en-US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913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496"/>
                <a:ext cx="9144000" cy="1630446"/>
              </a:xfrm>
              <a:prstGeom prst="rect">
                <a:avLst/>
              </a:prstGeom>
              <a:blipFill>
                <a:blip r:embed="rId3"/>
                <a:stretch>
                  <a:fillRect l="-1333" t="-746" r="-1333" b="-9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91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5587"/>
            <a:ext cx="3582038" cy="288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942F47-F32F-417D-A860-8E2401424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936" y="1879201"/>
            <a:ext cx="3759771" cy="3099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1764652B-54D1-B2F8-6441-9A763AC53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264834"/>
                <a:ext cx="91440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3200" dirty="0"/>
                  <a:t>	</a:t>
                </a:r>
                <a:r>
                  <a:rPr lang="ru-RU" altLang="ru-RU" sz="2800" dirty="0">
                    <a:solidFill>
                      <a:srgbClr val="FF0000"/>
                    </a:solidFill>
                  </a:rPr>
                  <a:t>Доказательство</a:t>
                </a:r>
                <a:r>
                  <a:rPr lang="ru-RU" altLang="ru-RU" sz="28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ru-R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alt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ru-RU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alt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altLang="ru-RU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1764652B-54D1-B2F8-6441-9A763AC53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64834"/>
                <a:ext cx="9144000" cy="584775"/>
              </a:xfrm>
              <a:prstGeom prst="rect">
                <a:avLst/>
              </a:prstGeom>
              <a:blipFill>
                <a:blip r:embed="rId6"/>
                <a:stretch>
                  <a:fillRect t="-6250" b="-229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03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76" name="Text Box 16"/>
              <p:cNvSpPr txBox="1">
                <a:spLocks noChangeArrowheads="1"/>
              </p:cNvSpPr>
              <p:nvPr/>
            </p:nvSpPr>
            <p:spPr bwMode="auto">
              <a:xfrm>
                <a:off x="0" y="29240"/>
                <a:ext cx="9144000" cy="1861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R="55880" indent="349250" algn="just"/>
                <a:r>
                  <a:rPr lang="en-US" altLang="ru-RU" sz="2800" b="1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Теорема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4</a:t>
                </a: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.</a:t>
                </a:r>
                <a:r>
                  <a:rPr lang="ru-RU" altLang="ru-RU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Площадь </a:t>
                </a:r>
                <a:r>
                  <a:rPr lang="en-US" sz="2800" i="1" dirty="0">
                    <a:effectLst/>
                    <a:ea typeface="Times New Roman" panose="02020603050405020304" pitchFamily="18" charset="0"/>
                  </a:rPr>
                  <a:t>S 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треугольника </a:t>
                </a:r>
                <a:r>
                  <a:rPr lang="en-US" sz="2800" i="1" dirty="0">
                    <a:effectLst/>
                    <a:ea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, для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которого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AB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AC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BC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p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(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+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+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) – полупериметр, выражается формулой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7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240"/>
                <a:ext cx="9144000" cy="1861343"/>
              </a:xfrm>
              <a:prstGeom prst="rect">
                <a:avLst/>
              </a:prstGeom>
              <a:blipFill>
                <a:blip r:embed="rId3"/>
                <a:stretch>
                  <a:fillRect l="-1000" t="-3607" r="-7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78" name="Text Box 18"/>
              <p:cNvSpPr txBox="1">
                <a:spLocks noChangeArrowheads="1"/>
              </p:cNvSpPr>
              <p:nvPr/>
            </p:nvSpPr>
            <p:spPr bwMode="auto">
              <a:xfrm>
                <a:off x="76200" y="1890583"/>
                <a:ext cx="9067800" cy="49710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57200" algn="just"/>
                <a:r>
                  <a:rPr lang="en-US" altLang="ru-RU" sz="2800" b="1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Воспользуемся формулой площади треугольника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∙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sin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Выразим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sin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через стороны треугольника. Получим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sin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1 - cos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(1 + cos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(1 - cos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9550" indent="240030" algn="just">
                  <a:spcBef>
                    <a:spcPts val="555"/>
                  </a:spcBef>
                  <a:spcAft>
                    <a:spcPts val="555"/>
                  </a:spcAft>
                </a:pPr>
                <a:r>
                  <a:rPr lang="ru-RU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 теореме косинусов  с</a:t>
                </a:r>
                <a:r>
                  <a:rPr lang="en-US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</a:t>
                </a:r>
                <a:r>
                  <a:rPr lang="en-US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𝑎𝑏</m:t>
                        </m:r>
                      </m:den>
                    </m:f>
                  </m:oMath>
                </a14:m>
                <a:r>
                  <a:rPr lang="ru-RU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Подставляя это выражение в формулу для </a:t>
                </a:r>
                <a:r>
                  <a:rPr lang="en-US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sin</a:t>
                </a:r>
                <a:r>
                  <a:rPr lang="ru-RU" i="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будем иметь</a:t>
                </a:r>
                <a:endParaRPr lang="ru-RU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sin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𝑎𝑏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𝑎𝑏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𝑎𝑏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𝑎𝑏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𝑎𝑏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rad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55880" indent="457200" algn="just">
                  <a:tabLst>
                    <a:tab pos="2178050" algn="l"/>
                  </a:tabLs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Подставляя это выражение в формулу площади треугольника, окончательно получим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fName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rad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7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890583"/>
                <a:ext cx="9067800" cy="4971041"/>
              </a:xfrm>
              <a:prstGeom prst="rect">
                <a:avLst/>
              </a:prstGeom>
              <a:blipFill>
                <a:blip r:embed="rId4"/>
                <a:stretch>
                  <a:fillRect l="-1076" r="-1009" b="-1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95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9D98CA-A50B-4DE4-B656-4A2A2FCCC957}"/>
              </a:ext>
            </a:extLst>
          </p:cNvPr>
          <p:cNvSpPr txBox="1"/>
          <p:nvPr/>
        </p:nvSpPr>
        <p:spPr>
          <a:xfrm>
            <a:off x="251520" y="534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Тема «Площадь» в учебнике Л.С. Атанасяна и др.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220F4F-074A-CE0A-48B2-F79AB7E8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5" y="872716"/>
            <a:ext cx="784835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67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1. На рисунке укажите равновеликие </a:t>
            </a:r>
            <a:r>
              <a:rPr lang="ru-RU" altLang="ru-RU" sz="3200" dirty="0"/>
              <a:t>треугольники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а), г), е), ж), з); б), д). </a:t>
            </a:r>
          </a:p>
        </p:txBody>
      </p:sp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324100"/>
            <a:ext cx="7386637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6208521-86C9-4B1A-B272-A01B2E622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  <a:latin typeface="Time Roman" pitchFamily="2" charset="0"/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30671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2. 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7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3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3. 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3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4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4. 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94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3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5. 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8420" name="Text Box 1028"/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88422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4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6. 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5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0" y="-2096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en-US" altLang="ru-RU" sz="3200" dirty="0"/>
              <a:t>7</a:t>
            </a:r>
            <a:r>
              <a:rPr lang="ru-RU" altLang="ru-RU" sz="3200" dirty="0"/>
              <a:t>. Площадь треугольника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равна 1, </a:t>
            </a:r>
            <a:r>
              <a:rPr lang="en-US" altLang="ru-RU" sz="3200" i="1" dirty="0"/>
              <a:t>DE </a:t>
            </a:r>
            <a:r>
              <a:rPr lang="ru-RU" altLang="ru-RU" sz="3200" dirty="0"/>
              <a:t>– средняя линия. Найдите площадь треугольника </a:t>
            </a:r>
            <a:r>
              <a:rPr lang="en-US" altLang="ru-RU" sz="3200" i="1" dirty="0"/>
              <a:t>CDE</a:t>
            </a:r>
            <a:r>
              <a:rPr lang="ru-RU" altLang="ru-RU" sz="3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46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5029200"/>
                <a:ext cx="8610600" cy="7877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904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029200"/>
                <a:ext cx="8610600" cy="787716"/>
              </a:xfrm>
              <a:prstGeom prst="rect">
                <a:avLst/>
              </a:prstGeom>
              <a:blipFill>
                <a:blip r:embed="rId3"/>
                <a:stretch>
                  <a:fillRect l="-1769" b="-100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E919D-F2A6-8B94-6150-6DF11BDEB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386" y="1862336"/>
            <a:ext cx="3953427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5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0" y="169671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en-US" altLang="ru-RU" sz="3200" dirty="0"/>
              <a:t>8</a:t>
            </a:r>
            <a:r>
              <a:rPr lang="ru-RU" altLang="ru-RU" sz="3200" dirty="0"/>
              <a:t>. Медианы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п</a:t>
            </a:r>
            <a:r>
              <a:rPr lang="ru-RU" altLang="ru-RU" sz="3200" dirty="0"/>
              <a:t>ересекаются в точке </a:t>
            </a:r>
            <a:r>
              <a:rPr lang="en-US" altLang="ru-RU" sz="3200" i="1" dirty="0"/>
              <a:t>M</a:t>
            </a:r>
            <a:r>
              <a:rPr lang="en-US" altLang="ru-RU" sz="3200" dirty="0"/>
              <a:t>.</a:t>
            </a:r>
            <a:r>
              <a:rPr lang="en-US" altLang="ru-RU" sz="3200" i="1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Какую часть площади данного треугольника составляет площадь треугольника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ABM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092" name="Text Box 4"/>
              <p:cNvSpPr txBox="1">
                <a:spLocks noChangeArrowheads="1"/>
              </p:cNvSpPr>
              <p:nvPr/>
            </p:nvSpPr>
            <p:spPr bwMode="auto">
              <a:xfrm>
                <a:off x="381000" y="5029200"/>
                <a:ext cx="8610600" cy="790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70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029200"/>
                <a:ext cx="8610600" cy="790216"/>
              </a:xfrm>
              <a:prstGeom prst="rect">
                <a:avLst/>
              </a:prstGeom>
              <a:blipFill>
                <a:blip r:embed="rId3"/>
                <a:stretch>
                  <a:fillRect l="-1841" b="-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52967"/>
            <a:ext cx="3716219" cy="29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6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en-US" altLang="ru-RU" sz="2800" dirty="0"/>
              <a:t>9</a:t>
            </a:r>
            <a:r>
              <a:rPr lang="ru-RU" altLang="ru-RU" sz="2800" dirty="0"/>
              <a:t>. Площадь прямоугольника </a:t>
            </a:r>
            <a:r>
              <a:rPr lang="en-US" altLang="ru-RU" sz="2800" i="1" dirty="0"/>
              <a:t>ABCD </a:t>
            </a:r>
            <a:r>
              <a:rPr lang="en-US" altLang="ru-RU" sz="2800" i="1" dirty="0" err="1"/>
              <a:t>ABCD</a:t>
            </a:r>
            <a:r>
              <a:rPr lang="en-US" altLang="ru-RU" sz="2800" i="1" dirty="0"/>
              <a:t> </a:t>
            </a:r>
            <a:r>
              <a:rPr lang="ru-RU" altLang="ru-RU" sz="2800" dirty="0"/>
              <a:t>равна 24</a:t>
            </a:r>
            <a:r>
              <a:rPr lang="en-US" altLang="ru-RU" sz="2800" dirty="0"/>
              <a:t>, </a:t>
            </a:r>
            <a:r>
              <a:rPr lang="en-US" altLang="ru-RU" sz="2800" i="1" dirty="0"/>
              <a:t>E </a:t>
            </a:r>
            <a:r>
              <a:rPr lang="ru-RU" altLang="ru-RU" sz="2800" dirty="0"/>
              <a:t>– середина стороны </a:t>
            </a:r>
            <a:r>
              <a:rPr lang="en-US" altLang="ru-RU" sz="2800" i="1" dirty="0"/>
              <a:t>BC</a:t>
            </a:r>
            <a:r>
              <a:rPr lang="en-US" altLang="ru-RU" sz="2800" dirty="0"/>
              <a:t>. </a:t>
            </a:r>
            <a:r>
              <a:rPr lang="ru-RU" altLang="ru-RU" sz="2800" dirty="0"/>
              <a:t>Отрезки </a:t>
            </a:r>
            <a:r>
              <a:rPr lang="en-US" altLang="ru-RU" sz="2800" i="1" dirty="0"/>
              <a:t>AE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BD </a:t>
            </a:r>
            <a:r>
              <a:rPr lang="ru-RU" altLang="ru-RU" sz="2800" dirty="0"/>
              <a:t>пересекаются в точке </a:t>
            </a:r>
            <a:r>
              <a:rPr lang="en-US" altLang="ru-RU" sz="2800" i="1" dirty="0"/>
              <a:t>F</a:t>
            </a:r>
            <a:r>
              <a:rPr lang="ru-RU" altLang="ru-RU" sz="2800" dirty="0"/>
              <a:t>. Найдите площадь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/>
              <a:t>ABF</a:t>
            </a:r>
            <a:r>
              <a:rPr lang="en-US" altLang="ru-RU" sz="2800" dirty="0"/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0" y="41148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Отрезки </a:t>
            </a:r>
            <a:r>
              <a:rPr lang="en-US" altLang="ru-RU" sz="2800" i="1" dirty="0"/>
              <a:t>BF</a:t>
            </a:r>
            <a:r>
              <a:rPr lang="en-US" altLang="ru-RU" sz="2800" dirty="0"/>
              <a:t>, </a:t>
            </a:r>
            <a:r>
              <a:rPr lang="en-US" altLang="ru-RU" sz="2800" i="1" dirty="0"/>
              <a:t>FH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HD </a:t>
            </a:r>
            <a:r>
              <a:rPr lang="ru-RU" altLang="ru-RU" sz="2800" dirty="0"/>
              <a:t>равны. Следовательно, площадь треугольника </a:t>
            </a:r>
            <a:r>
              <a:rPr lang="en-US" altLang="ru-RU" sz="2800" i="1" dirty="0"/>
              <a:t>ABF </a:t>
            </a:r>
            <a:r>
              <a:rPr lang="ru-RU" altLang="ru-RU" sz="2800" dirty="0"/>
              <a:t>равна одной третьей площади треугольника </a:t>
            </a:r>
            <a:r>
              <a:rPr lang="en-US" altLang="ru-RU" sz="2800" i="1" dirty="0"/>
              <a:t>ABD </a:t>
            </a:r>
            <a:r>
              <a:rPr lang="ru-RU" altLang="ru-RU" sz="2800" dirty="0"/>
              <a:t>и равна 4.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334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2543175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3485" name="Group 13"/>
          <p:cNvGrpSpPr>
            <a:grpSpLocks/>
          </p:cNvGrpSpPr>
          <p:nvPr/>
        </p:nvGrpSpPr>
        <p:grpSpPr bwMode="auto">
          <a:xfrm>
            <a:off x="609600" y="2209800"/>
            <a:ext cx="8382000" cy="1974850"/>
            <a:chOff x="384" y="1392"/>
            <a:chExt cx="5280" cy="1244"/>
          </a:xfrm>
        </p:grpSpPr>
        <p:sp>
          <p:nvSpPr>
            <p:cNvPr id="233476" name="Text Box 4"/>
            <p:cNvSpPr txBox="1">
              <a:spLocks noChangeArrowheads="1"/>
            </p:cNvSpPr>
            <p:nvPr/>
          </p:nvSpPr>
          <p:spPr bwMode="auto">
            <a:xfrm>
              <a:off x="2208" y="1392"/>
              <a:ext cx="3456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Соединим точку </a:t>
              </a:r>
              <a:r>
                <a:rPr lang="en-US" altLang="ru-RU" sz="2800" i="1" dirty="0"/>
                <a:t>C </a:t>
              </a:r>
              <a:r>
                <a:rPr lang="ru-RU" altLang="ru-RU" sz="2800" dirty="0"/>
                <a:t>с серединой </a:t>
              </a:r>
              <a:r>
                <a:rPr lang="en-US" altLang="ru-RU" sz="2800" i="1" dirty="0"/>
                <a:t>G </a:t>
              </a:r>
              <a:r>
                <a:rPr lang="ru-RU" altLang="ru-RU" sz="2800" dirty="0"/>
                <a:t>отрезка </a:t>
              </a:r>
              <a:r>
                <a:rPr lang="en-US" altLang="ru-RU" sz="2800" i="1" dirty="0"/>
                <a:t>AD</a:t>
              </a:r>
              <a:r>
                <a:rPr lang="en-US" altLang="ru-RU" sz="2800" dirty="0"/>
                <a:t>. </a:t>
              </a:r>
              <a:r>
                <a:rPr lang="ru-RU" altLang="ru-RU" sz="2800" dirty="0"/>
                <a:t>Обозначим </a:t>
              </a:r>
              <a:r>
                <a:rPr lang="en-US" altLang="ru-RU" sz="2800" i="1" dirty="0"/>
                <a:t>H </a:t>
              </a:r>
              <a:r>
                <a:rPr lang="ru-RU" altLang="ru-RU" sz="2800" dirty="0"/>
                <a:t>точку пересечения отрезков </a:t>
              </a:r>
              <a:r>
                <a:rPr lang="en-US" altLang="ru-RU" sz="2800" i="1" dirty="0"/>
                <a:t>CG </a:t>
              </a:r>
              <a:r>
                <a:rPr lang="ru-RU" altLang="ru-RU" sz="2800" dirty="0"/>
                <a:t>и </a:t>
              </a:r>
              <a:r>
                <a:rPr lang="en-US" altLang="ru-RU" sz="2800" i="1" dirty="0"/>
                <a:t>BD</a:t>
              </a:r>
              <a:r>
                <a:rPr lang="ru-RU" altLang="ru-RU" sz="2800" dirty="0"/>
                <a:t>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23348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0"/>
              <a:ext cx="1602" cy="1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18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9455" y="220613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1</a:t>
            </a:r>
            <a:r>
              <a:rPr lang="en-US" dirty="0"/>
              <a:t>0</a:t>
            </a:r>
            <a:r>
              <a:rPr lang="ru-RU" dirty="0"/>
              <a:t>. На продолжении стороны </a:t>
            </a:r>
            <a:r>
              <a:rPr lang="ru-RU" i="1" dirty="0"/>
              <a:t>AB </a:t>
            </a:r>
            <a:r>
              <a:rPr lang="ru-RU" dirty="0"/>
              <a:t>треугольника </a:t>
            </a:r>
            <a:r>
              <a:rPr lang="ru-RU" i="1" dirty="0"/>
              <a:t>ABC </a:t>
            </a:r>
            <a:r>
              <a:rPr lang="ru-RU" dirty="0"/>
              <a:t>взята точка </a:t>
            </a:r>
            <a:r>
              <a:rPr lang="ru-RU" i="1" dirty="0"/>
              <a:t>D</a:t>
            </a:r>
            <a:r>
              <a:rPr lang="ru-RU" dirty="0"/>
              <a:t>, </a:t>
            </a:r>
            <a:r>
              <a:rPr lang="ru-RU" i="1" dirty="0"/>
              <a:t>AB = BD</a:t>
            </a:r>
            <a:r>
              <a:rPr lang="ru-RU" dirty="0"/>
              <a:t>. Через неё и середину </a:t>
            </a:r>
            <a:r>
              <a:rPr lang="ru-RU" i="1" dirty="0"/>
              <a:t>E </a:t>
            </a:r>
            <a:r>
              <a:rPr lang="ru-RU" dirty="0"/>
              <a:t>стороны </a:t>
            </a:r>
            <a:r>
              <a:rPr lang="ru-RU" i="1" dirty="0"/>
              <a:t>AC </a:t>
            </a:r>
            <a:r>
              <a:rPr lang="ru-RU" dirty="0"/>
              <a:t>проведена прямая, пересекающая сторону </a:t>
            </a:r>
            <a:r>
              <a:rPr lang="ru-RU" i="1" dirty="0"/>
              <a:t>BC </a:t>
            </a:r>
            <a:r>
              <a:rPr lang="ru-RU" dirty="0"/>
              <a:t>в точке </a:t>
            </a:r>
            <a:r>
              <a:rPr lang="ru-RU" i="1" dirty="0"/>
              <a:t>F</a:t>
            </a:r>
            <a:r>
              <a:rPr lang="ru-RU" dirty="0"/>
              <a:t>. Найдите отношение </a:t>
            </a:r>
            <a:r>
              <a:rPr lang="ru-RU" i="1" dirty="0"/>
              <a:t>BF </a:t>
            </a:r>
            <a:r>
              <a:rPr lang="ru-RU" dirty="0"/>
              <a:t>: </a:t>
            </a:r>
            <a:r>
              <a:rPr lang="ru-RU" i="1" dirty="0"/>
              <a:t>FC</a:t>
            </a:r>
            <a:r>
              <a:rPr lang="ru-RU" dirty="0"/>
              <a:t>. Найдите площадь треугольника </a:t>
            </a:r>
            <a:r>
              <a:rPr lang="en-US" i="1" dirty="0"/>
              <a:t>CEF</a:t>
            </a:r>
            <a:r>
              <a:rPr lang="ru-RU" dirty="0"/>
              <a:t>, 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87" y="2249952"/>
            <a:ext cx="4275364" cy="21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1C37D95-462F-4ECA-9B22-474E8C1CC363}"/>
              </a:ext>
            </a:extLst>
          </p:cNvPr>
          <p:cNvGrpSpPr/>
          <p:nvPr/>
        </p:nvGrpSpPr>
        <p:grpSpPr>
          <a:xfrm>
            <a:off x="10042" y="2249952"/>
            <a:ext cx="9144000" cy="3898914"/>
            <a:chOff x="10042" y="2249952"/>
            <a:chExt cx="9144000" cy="38989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>
                  <a:extLst>
                    <a:ext uri="{FF2B5EF4-FFF2-40B4-BE49-F238E27FC236}">
                      <a16:creationId xmlns:a16="http://schemas.microsoft.com/office/drawing/2014/main" id="{3B609146-201E-401B-AD56-BEA37DFF2A71}"/>
                    </a:ext>
                  </a:extLst>
                </p:cNvPr>
                <p:cNvSpPr/>
                <p:nvPr/>
              </p:nvSpPr>
              <p:spPr>
                <a:xfrm>
                  <a:off x="10042" y="4425124"/>
                  <a:ext cx="9144000" cy="1723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dirty="0"/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Решение.</a:t>
                  </a:r>
                  <a:r>
                    <a:rPr lang="ru-RU" dirty="0"/>
                    <a:t> Через точку </a:t>
                  </a:r>
                  <a:r>
                    <a:rPr lang="en-US" i="1" dirty="0"/>
                    <a:t>B </a:t>
                  </a:r>
                  <a:r>
                    <a:rPr lang="ru-RU" dirty="0"/>
                    <a:t>проведём прямую, параллельную </a:t>
                  </a:r>
                  <a:r>
                    <a:rPr lang="en-US" i="1" dirty="0"/>
                    <a:t>DE</a:t>
                  </a:r>
                  <a:r>
                    <a:rPr lang="en-US" dirty="0"/>
                    <a:t>. </a:t>
                  </a:r>
                  <a:r>
                    <a:rPr lang="ru-RU" dirty="0"/>
                    <a:t>Обозначим </a:t>
                  </a:r>
                  <a:r>
                    <a:rPr lang="en-US" i="1" dirty="0"/>
                    <a:t>G </a:t>
                  </a:r>
                  <a:r>
                    <a:rPr lang="ru-RU" dirty="0"/>
                    <a:t>её точку пересечения со стороной </a:t>
                  </a:r>
                  <a:r>
                    <a:rPr lang="en-US" i="1" dirty="0"/>
                    <a:t>AC</a:t>
                  </a:r>
                  <a:r>
                    <a:rPr lang="en-US" dirty="0"/>
                    <a:t>. </a:t>
                  </a:r>
                  <a:r>
                    <a:rPr lang="ru-RU" dirty="0"/>
                    <a:t>Тогда </a:t>
                  </a:r>
                  <a:r>
                    <a:rPr lang="en-US" i="1" dirty="0"/>
                    <a:t>CF </a:t>
                  </a:r>
                  <a:r>
                    <a:rPr lang="en-US" dirty="0"/>
                    <a:t>: </a:t>
                  </a:r>
                  <a:r>
                    <a:rPr lang="en-US" i="1" dirty="0"/>
                    <a:t>FB</a:t>
                  </a:r>
                  <a:r>
                    <a:rPr lang="en-US" dirty="0"/>
                    <a:t> = </a:t>
                  </a:r>
                  <a:r>
                    <a:rPr lang="en-US" i="1" dirty="0"/>
                    <a:t>CE </a:t>
                  </a:r>
                  <a:r>
                    <a:rPr lang="en-US" dirty="0"/>
                    <a:t>: </a:t>
                  </a:r>
                  <a:r>
                    <a:rPr lang="en-US" i="1" dirty="0"/>
                    <a:t>EG = </a:t>
                  </a:r>
                  <a:r>
                    <a:rPr lang="en-US" dirty="0"/>
                    <a:t>2 : 1. </a:t>
                  </a:r>
                  <a:r>
                    <a:rPr lang="ru-RU" dirty="0"/>
                    <a:t>Следовательно, </a:t>
                  </a:r>
                  <a:r>
                    <a:rPr lang="en-US" i="1" dirty="0"/>
                    <a:t>CE </a:t>
                  </a:r>
                  <a:r>
                    <a:rPr lang="en-US" dirty="0"/>
                    <a:t>: </a:t>
                  </a:r>
                  <a:r>
                    <a:rPr lang="en-US" i="1" dirty="0"/>
                    <a:t>CA</a:t>
                  </a:r>
                  <a:r>
                    <a:rPr lang="en-US" dirty="0"/>
                    <a:t> = 1 : 2, </a:t>
                  </a:r>
                  <a:r>
                    <a:rPr lang="en-US" i="1" dirty="0"/>
                    <a:t>CF </a:t>
                  </a:r>
                  <a:r>
                    <a:rPr lang="en-US" dirty="0"/>
                    <a:t>: </a:t>
                  </a:r>
                  <a:r>
                    <a:rPr lang="en-US" i="1" dirty="0"/>
                    <a:t>CB</a:t>
                  </a:r>
                  <a:r>
                    <a:rPr lang="en-US" dirty="0"/>
                    <a:t> = 2 : 3. </a:t>
                  </a:r>
                  <a:r>
                    <a:rPr lang="ru-RU" dirty="0"/>
                    <a:t>Площадь треугольника </a:t>
                  </a:r>
                  <a:r>
                    <a:rPr lang="en-US" i="1" dirty="0"/>
                    <a:t>CEF </a:t>
                  </a:r>
                  <a:r>
                    <a:rPr lang="ru-RU" dirty="0"/>
                    <a:t>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8" name="Прямоугольник 7">
                  <a:extLst>
                    <a:ext uri="{FF2B5EF4-FFF2-40B4-BE49-F238E27FC236}">
                      <a16:creationId xmlns:a16="http://schemas.microsoft.com/office/drawing/2014/main" id="{3B609146-201E-401B-AD56-BEA37DFF2A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2" y="4425124"/>
                  <a:ext cx="9144000" cy="1723742"/>
                </a:xfrm>
                <a:prstGeom prst="rect">
                  <a:avLst/>
                </a:prstGeom>
                <a:blipFill>
                  <a:blip r:embed="rId4"/>
                  <a:stretch>
                    <a:fillRect l="-1067" t="-2827" r="-1000" b="-247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A704C11-A4D4-40D9-B1D6-DFFE9C7AD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07" y="2249952"/>
              <a:ext cx="4128923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57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93A727-8207-78C1-F735-08F12F83C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5" y="980728"/>
            <a:ext cx="7795205" cy="36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8A9D52-700C-E38C-2360-2DCA3165EE71}"/>
              </a:ext>
            </a:extLst>
          </p:cNvPr>
          <p:cNvSpPr txBox="1"/>
          <p:nvPr/>
        </p:nvSpPr>
        <p:spPr>
          <a:xfrm>
            <a:off x="0" y="31964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Свойства площади</a:t>
            </a:r>
          </a:p>
        </p:txBody>
      </p:sp>
    </p:spTree>
    <p:extLst>
      <p:ext uri="{BB962C8B-B14F-4D97-AF65-F5344CB8AC3E}">
        <p14:creationId xmlns:p14="http://schemas.microsoft.com/office/powerpoint/2010/main" val="753865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59" y="44624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1</a:t>
            </a:r>
            <a:r>
              <a:rPr lang="en-US" dirty="0"/>
              <a:t>1</a:t>
            </a:r>
            <a:r>
              <a:rPr lang="ru-RU" dirty="0"/>
              <a:t>.* (ОГЭ). Площадь треугольника </a:t>
            </a:r>
            <a:r>
              <a:rPr lang="ru-RU" i="1" dirty="0"/>
              <a:t>ABC </a:t>
            </a:r>
            <a:r>
              <a:rPr lang="ru-RU" dirty="0"/>
              <a:t>равна 40. Биссектриса </a:t>
            </a:r>
            <a:r>
              <a:rPr lang="ru-RU" i="1" dirty="0"/>
              <a:t>AD </a:t>
            </a:r>
            <a:r>
              <a:rPr lang="ru-RU" dirty="0"/>
              <a:t>пересекает медиану </a:t>
            </a:r>
            <a:r>
              <a:rPr lang="ru-RU" i="1" dirty="0"/>
              <a:t>BK </a:t>
            </a:r>
            <a:r>
              <a:rPr lang="ru-RU" dirty="0"/>
              <a:t>в точке </a:t>
            </a:r>
            <a:r>
              <a:rPr lang="ru-RU" i="1" dirty="0"/>
              <a:t>E</a:t>
            </a:r>
            <a:r>
              <a:rPr lang="ru-RU" dirty="0"/>
              <a:t>, при этом </a:t>
            </a:r>
            <a:r>
              <a:rPr lang="ru-RU" i="1" dirty="0"/>
              <a:t>BD </a:t>
            </a:r>
            <a:r>
              <a:rPr lang="ru-RU" dirty="0"/>
              <a:t>: </a:t>
            </a:r>
            <a:r>
              <a:rPr lang="ru-RU" i="1" dirty="0"/>
              <a:t>CD </a:t>
            </a:r>
            <a:r>
              <a:rPr lang="ru-RU" dirty="0"/>
              <a:t>= 3 : 2. Найдите площадь четырёхугольника </a:t>
            </a:r>
            <a:r>
              <a:rPr lang="ru-RU" i="1" dirty="0"/>
              <a:t>EDCK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30" y="1729588"/>
            <a:ext cx="2952328" cy="23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CA0FFC5-E928-48D2-AC7C-D5BE8569DC48}"/>
              </a:ext>
            </a:extLst>
          </p:cNvPr>
          <p:cNvGrpSpPr/>
          <p:nvPr/>
        </p:nvGrpSpPr>
        <p:grpSpPr>
          <a:xfrm>
            <a:off x="0" y="1472126"/>
            <a:ext cx="9099764" cy="5153806"/>
            <a:chOff x="0" y="1472126"/>
            <a:chExt cx="9099764" cy="51538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3">
                  <a:extLst>
                    <a:ext uri="{FF2B5EF4-FFF2-40B4-BE49-F238E27FC236}">
                      <a16:creationId xmlns:a16="http://schemas.microsoft.com/office/drawing/2014/main" id="{E28E58BC-6B3E-4EC7-9537-36709CEBD3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531641"/>
                  <a:ext cx="9099764" cy="2094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2000" dirty="0">
                      <a:cs typeface="Times New Roman" pitchFamily="18" charset="0"/>
                    </a:rPr>
                    <a:t>	</a:t>
                  </a:r>
                  <a:r>
                    <a:rPr lang="ru-RU" dirty="0">
                      <a:solidFill>
                        <a:srgbClr val="FF0000"/>
                      </a:solidFill>
                      <a:cs typeface="Times New Roman" pitchFamily="18" charset="0"/>
                    </a:rPr>
                    <a:t>Решение.</a:t>
                  </a:r>
                  <a:r>
                    <a:rPr lang="ru-RU" dirty="0">
                      <a:cs typeface="Times New Roman" pitchFamily="18" charset="0"/>
                    </a:rPr>
                    <a:t> </a:t>
                  </a:r>
                  <a:r>
                    <a:rPr lang="ru-RU" dirty="0"/>
                    <a:t>Через точку </a:t>
                  </a:r>
                  <a:r>
                    <a:rPr lang="en-US" i="1" dirty="0"/>
                    <a:t>K </a:t>
                  </a:r>
                  <a:r>
                    <a:rPr lang="ru-RU" dirty="0"/>
                    <a:t>проведём прямую, параллельную </a:t>
                  </a:r>
                  <a:r>
                    <a:rPr lang="en-US" i="1" dirty="0"/>
                    <a:t>AD</a:t>
                  </a:r>
                  <a:r>
                    <a:rPr lang="en-US" dirty="0"/>
                    <a:t>. </a:t>
                  </a:r>
                  <a:r>
                    <a:rPr lang="ru-RU" dirty="0"/>
                    <a:t>Обозначим </a:t>
                  </a:r>
                  <a:r>
                    <a:rPr lang="en-US" i="1" dirty="0"/>
                    <a:t>L </a:t>
                  </a:r>
                  <a:r>
                    <a:rPr lang="ru-RU" dirty="0"/>
                    <a:t>её точку пересечения со стороной </a:t>
                  </a:r>
                  <a:r>
                    <a:rPr lang="en-US" i="1" dirty="0"/>
                    <a:t>BC</a:t>
                  </a:r>
                  <a:r>
                    <a:rPr lang="en-US" dirty="0"/>
                    <a:t>. </a:t>
                  </a:r>
                  <a:r>
                    <a:rPr lang="ru-RU" dirty="0"/>
                    <a:t>Тогда </a:t>
                  </a:r>
                  <a:r>
                    <a:rPr lang="en-US" i="1" dirty="0"/>
                    <a:t>BD</a:t>
                  </a:r>
                  <a:r>
                    <a:rPr lang="en-US" dirty="0"/>
                    <a:t> : </a:t>
                  </a:r>
                  <a:r>
                    <a:rPr lang="en-US" i="1" dirty="0"/>
                    <a:t>DL = </a:t>
                  </a:r>
                  <a:r>
                    <a:rPr lang="en-US" dirty="0"/>
                    <a:t>3 : 1. </a:t>
                  </a:r>
                  <a:r>
                    <a:rPr lang="ru-RU" dirty="0"/>
                    <a:t>Следовательно, </a:t>
                  </a:r>
                  <a:r>
                    <a:rPr lang="en-US" i="1" dirty="0"/>
                    <a:t>BE </a:t>
                  </a:r>
                  <a:r>
                    <a:rPr lang="en-US" dirty="0"/>
                    <a:t>: </a:t>
                  </a:r>
                  <a:r>
                    <a:rPr lang="en-US" i="1" dirty="0"/>
                    <a:t>EK</a:t>
                  </a:r>
                  <a:r>
                    <a:rPr lang="en-US" dirty="0"/>
                    <a:t> = 3 : 1. </a:t>
                  </a:r>
                  <a:r>
                    <a:rPr lang="en-US" i="1" dirty="0"/>
                    <a:t> </a:t>
                  </a:r>
                  <a:r>
                    <a:rPr lang="ru-RU" dirty="0"/>
                    <a:t>Площадь треугольника </a:t>
                  </a:r>
                  <a:r>
                    <a:rPr lang="en-US" i="1" dirty="0"/>
                    <a:t>BDE </a:t>
                  </a:r>
                  <a:r>
                    <a:rPr lang="ru-RU" dirty="0"/>
                    <a:t>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en-US" dirty="0"/>
                    <a:t> </a:t>
                  </a:r>
                  <a:r>
                    <a:rPr lang="ru-RU" dirty="0"/>
                    <a:t>площади треугольника </a:t>
                  </a:r>
                  <a:r>
                    <a:rPr lang="en-US" i="1" dirty="0"/>
                    <a:t>BCK</a:t>
                  </a:r>
                  <a:r>
                    <a:rPr lang="ru-RU" dirty="0"/>
                    <a:t>, т.е. равна 9. Значит, площадь четырёхугольника </a:t>
                  </a:r>
                  <a:r>
                    <a:rPr lang="ru-RU" i="1" dirty="0"/>
                    <a:t>EDCK </a:t>
                  </a:r>
                  <a:r>
                    <a:rPr lang="ru-RU" dirty="0"/>
                    <a:t>равна 11.</a:t>
                  </a:r>
                  <a:r>
                    <a:rPr lang="ru-RU" sz="2000" dirty="0">
                      <a:cs typeface="Times New Roman" pitchFamily="18" charset="0"/>
                    </a:rPr>
                    <a:t> </a:t>
                  </a:r>
                  <a:endParaRPr lang="ru-RU" sz="2000" dirty="0"/>
                </a:p>
              </p:txBody>
            </p:sp>
          </mc:Choice>
          <mc:Fallback xmlns="">
            <p:sp>
              <p:nvSpPr>
                <p:cNvPr id="10" name="Text Box 3">
                  <a:extLst>
                    <a:ext uri="{FF2B5EF4-FFF2-40B4-BE49-F238E27FC236}">
                      <a16:creationId xmlns:a16="http://schemas.microsoft.com/office/drawing/2014/main" id="{E28E58BC-6B3E-4EC7-9537-36709CEBD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531641"/>
                  <a:ext cx="9099764" cy="2094291"/>
                </a:xfrm>
                <a:prstGeom prst="rect">
                  <a:avLst/>
                </a:prstGeom>
                <a:blipFill>
                  <a:blip r:embed="rId4"/>
                  <a:stretch>
                    <a:fillRect l="-1005" t="-2326" r="-1005" b="-581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EF327A1-AB04-4124-87DC-28D2CF3E6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472126"/>
              <a:ext cx="3312368" cy="2730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712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0" y="258179"/>
            <a:ext cx="9108504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1</a:t>
            </a:r>
            <a:r>
              <a:rPr lang="en-US" altLang="ru-RU" sz="2800" dirty="0"/>
              <a:t>2</a:t>
            </a:r>
            <a:r>
              <a:rPr lang="ru-RU" altLang="ru-RU" sz="2800" dirty="0"/>
              <a:t>.* Точки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ru-RU" altLang="ru-RU" sz="2800" dirty="0"/>
              <a:t> и 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делят стороны </a:t>
            </a:r>
            <a:r>
              <a:rPr lang="en-US" altLang="ru-RU" sz="2800" i="1" dirty="0"/>
              <a:t>BC</a:t>
            </a:r>
            <a:r>
              <a:rPr lang="en-US" altLang="ru-RU" sz="2800" dirty="0"/>
              <a:t>,</a:t>
            </a:r>
            <a:r>
              <a:rPr lang="ru-RU" altLang="ru-RU" sz="2800" dirty="0"/>
              <a:t> </a:t>
            </a:r>
            <a:r>
              <a:rPr lang="en-US" altLang="ru-RU" sz="2800" i="1" dirty="0"/>
              <a:t>CA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AB </a:t>
            </a:r>
            <a:r>
              <a:rPr lang="ru-RU" altLang="ru-RU" sz="2800" dirty="0"/>
              <a:t>в отношении 1:2. Найдите площадь треугольника </a:t>
            </a:r>
            <a:r>
              <a:rPr lang="en-US" altLang="ru-RU" sz="2800" i="1" dirty="0"/>
              <a:t>A’B’C’</a:t>
            </a:r>
            <a:r>
              <a:rPr lang="ru-RU" altLang="ru-RU" sz="2800" dirty="0"/>
              <a:t>, ограниченного отрезками </a:t>
            </a:r>
            <a:r>
              <a:rPr lang="en-US" altLang="ru-RU" sz="2800" i="1" dirty="0"/>
              <a:t>AA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BB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CC</a:t>
            </a:r>
            <a:r>
              <a:rPr lang="en-US" altLang="ru-RU" sz="2800" baseline="-25000" dirty="0"/>
              <a:t>1</a:t>
            </a:r>
            <a:r>
              <a:rPr lang="ru-RU" altLang="ru-RU" sz="2800" dirty="0"/>
              <a:t>,</a:t>
            </a:r>
            <a:r>
              <a:rPr lang="en-US" altLang="ru-RU" sz="2800" i="1" dirty="0"/>
              <a:t> </a:t>
            </a:r>
            <a:r>
              <a:rPr lang="ru-RU" altLang="ru-RU" sz="2800" dirty="0"/>
              <a:t>если площадь треугольника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равна 1.</a:t>
            </a:r>
            <a:endParaRPr lang="en-US" altLang="ru-RU" sz="2800" dirty="0"/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3124200" y="2286000"/>
            <a:ext cx="6019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Площадь треугольника </a:t>
            </a:r>
            <a:r>
              <a:rPr lang="en-US" altLang="ru-RU" i="1" dirty="0"/>
              <a:t>A’B’C’ </a:t>
            </a:r>
            <a:r>
              <a:rPr lang="ru-RU" altLang="ru-RU" dirty="0"/>
              <a:t>равна площади треугольника </a:t>
            </a:r>
            <a:r>
              <a:rPr lang="en-US" altLang="ru-RU" i="1" dirty="0"/>
              <a:t>ABC </a:t>
            </a:r>
            <a:r>
              <a:rPr lang="ru-RU" altLang="ru-RU" dirty="0"/>
              <a:t>минус площади треугольников </a:t>
            </a:r>
            <a:r>
              <a:rPr lang="en-US" altLang="ru-RU" i="1" dirty="0"/>
              <a:t>AB’B</a:t>
            </a:r>
            <a:r>
              <a:rPr lang="en-US" altLang="ru-RU" dirty="0"/>
              <a:t>, </a:t>
            </a:r>
            <a:r>
              <a:rPr lang="en-US" altLang="ru-RU" i="1" dirty="0"/>
              <a:t>BC’C</a:t>
            </a:r>
            <a:r>
              <a:rPr lang="en-US" altLang="ru-RU" dirty="0"/>
              <a:t>, </a:t>
            </a:r>
            <a:r>
              <a:rPr lang="en-US" altLang="ru-RU" i="1" dirty="0"/>
              <a:t>CA’A</a:t>
            </a:r>
            <a:r>
              <a:rPr lang="en-US" altLang="ru-RU" dirty="0"/>
              <a:t>. </a:t>
            </a:r>
            <a:r>
              <a:rPr lang="ru-RU" altLang="ru-RU" dirty="0"/>
              <a:t>Для нахождения площади треугольника </a:t>
            </a:r>
            <a:r>
              <a:rPr lang="ru-RU" altLang="ru-RU" i="1" dirty="0"/>
              <a:t>С</a:t>
            </a:r>
            <a:r>
              <a:rPr lang="en-US" altLang="ru-RU" i="1" dirty="0"/>
              <a:t>A’A</a:t>
            </a:r>
            <a:r>
              <a:rPr lang="ru-RU" altLang="ru-RU" dirty="0"/>
              <a:t> проведем отрезок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 </a:t>
            </a:r>
            <a:r>
              <a:rPr lang="ru-RU" altLang="ru-RU" dirty="0"/>
              <a:t>параллельный прямой </a:t>
            </a:r>
            <a:r>
              <a:rPr lang="en-US" altLang="ru-RU" i="1" dirty="0"/>
              <a:t>AA</a:t>
            </a:r>
            <a:r>
              <a:rPr lang="en-US" altLang="ru-RU" baseline="-25000" dirty="0"/>
              <a:t>1</a:t>
            </a:r>
            <a:r>
              <a:rPr lang="en-US" altLang="ru-RU" dirty="0"/>
              <a:t>.</a:t>
            </a:r>
            <a:r>
              <a:rPr lang="ru-RU" altLang="ru-RU" dirty="0"/>
              <a:t> </a:t>
            </a:r>
          </a:p>
        </p:txBody>
      </p:sp>
      <p:pic>
        <p:nvPicPr>
          <p:cNvPr id="2252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671763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296" name="Group 16"/>
          <p:cNvGrpSpPr>
            <a:grpSpLocks/>
          </p:cNvGrpSpPr>
          <p:nvPr/>
        </p:nvGrpSpPr>
        <p:grpSpPr bwMode="auto">
          <a:xfrm>
            <a:off x="0" y="2362200"/>
            <a:ext cx="9144000" cy="3783013"/>
            <a:chOff x="0" y="1488"/>
            <a:chExt cx="5760" cy="2383"/>
          </a:xfrm>
        </p:grpSpPr>
        <p:sp>
          <p:nvSpPr>
            <p:cNvPr id="225291" name="Text Box 11"/>
            <p:cNvSpPr txBox="1">
              <a:spLocks noChangeArrowheads="1"/>
            </p:cNvSpPr>
            <p:nvPr/>
          </p:nvSpPr>
          <p:spPr bwMode="auto">
            <a:xfrm>
              <a:off x="0" y="2882"/>
              <a:ext cx="576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	Тогда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D</a:t>
              </a:r>
              <a:r>
                <a:rPr lang="en-US" altLang="ru-RU" dirty="0"/>
                <a:t>:</a:t>
              </a:r>
              <a:r>
                <a:rPr lang="en-US" altLang="ru-RU" i="1" dirty="0"/>
                <a:t>DB = </a:t>
              </a:r>
              <a:r>
                <a:rPr lang="en-US" altLang="ru-RU" dirty="0"/>
                <a:t>1:2, </a:t>
              </a:r>
              <a:r>
                <a:rPr lang="en-US" altLang="ru-RU" i="1" dirty="0"/>
                <a:t>A’C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:</a:t>
              </a:r>
              <a:r>
                <a:rPr lang="en-US" altLang="ru-RU" i="1" dirty="0"/>
                <a:t>CA’ =</a:t>
              </a:r>
              <a:r>
                <a:rPr lang="en-US" altLang="ru-RU" dirty="0"/>
                <a:t> </a:t>
              </a:r>
              <a:r>
                <a:rPr lang="en-US" altLang="ru-RU" i="1" dirty="0"/>
                <a:t>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D </a:t>
              </a:r>
              <a:r>
                <a:rPr lang="en-US" altLang="ru-RU" dirty="0"/>
                <a:t>:</a:t>
              </a:r>
              <a:r>
                <a:rPr lang="en-US" altLang="ru-RU" i="1" dirty="0"/>
                <a:t>CA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1:6. </a:t>
              </a:r>
              <a:r>
                <a:rPr lang="ru-RU" altLang="ru-RU" dirty="0"/>
                <a:t>Значит, площадь треугольника </a:t>
              </a:r>
              <a:r>
                <a:rPr lang="en-US" altLang="ru-RU" i="1" dirty="0"/>
                <a:t>CA’A</a:t>
              </a:r>
              <a:r>
                <a:rPr lang="en-US" altLang="ru-RU" dirty="0"/>
                <a:t> </a:t>
              </a:r>
              <a:r>
                <a:rPr lang="ru-RU" altLang="ru-RU" dirty="0"/>
                <a:t>равна </a:t>
              </a:r>
              <a:r>
                <a:rPr lang="en-US" altLang="ru-RU" dirty="0"/>
                <a:t>6/7</a:t>
              </a:r>
              <a:r>
                <a:rPr lang="ru-RU" altLang="ru-RU" dirty="0"/>
                <a:t> площади треугольника </a:t>
              </a:r>
              <a:r>
                <a:rPr lang="en-US" altLang="ru-RU" i="1" dirty="0"/>
                <a:t>ACC</a:t>
              </a:r>
              <a:r>
                <a:rPr lang="en-US" altLang="ru-RU" baseline="-25000" dirty="0"/>
                <a:t>1 </a:t>
              </a:r>
              <a:r>
                <a:rPr lang="ru-RU" altLang="ru-RU" dirty="0"/>
                <a:t>и равна </a:t>
              </a:r>
              <a:r>
                <a:rPr lang="en-US" altLang="ru-RU" dirty="0"/>
                <a:t>2</a:t>
              </a:r>
              <a:r>
                <a:rPr lang="ru-RU" altLang="ru-RU" dirty="0"/>
                <a:t>/</a:t>
              </a:r>
              <a:r>
                <a:rPr lang="en-US" altLang="ru-RU" dirty="0"/>
                <a:t>7</a:t>
              </a:r>
              <a:r>
                <a:rPr lang="ru-RU" altLang="ru-RU" dirty="0"/>
                <a:t>. Треугольники </a:t>
              </a:r>
              <a:r>
                <a:rPr lang="en-US" altLang="ru-RU" i="1" dirty="0"/>
                <a:t>AB’B</a:t>
              </a:r>
              <a:r>
                <a:rPr lang="ru-RU" altLang="ru-RU" dirty="0"/>
                <a:t> и</a:t>
              </a:r>
              <a:r>
                <a:rPr lang="en-US" altLang="ru-RU" dirty="0"/>
                <a:t> </a:t>
              </a:r>
              <a:r>
                <a:rPr lang="en-US" altLang="ru-RU" i="1" dirty="0"/>
                <a:t>BC’C</a:t>
              </a:r>
              <a:r>
                <a:rPr lang="ru-RU" altLang="ru-RU" dirty="0"/>
                <a:t> имеют такую же площадь. Следовательно, площадь треугольника </a:t>
              </a:r>
              <a:r>
                <a:rPr lang="en-US" altLang="ru-RU" i="1" dirty="0"/>
                <a:t>A’B’C’ </a:t>
              </a:r>
              <a:r>
                <a:rPr lang="ru-RU" altLang="ru-RU" dirty="0"/>
                <a:t>равна 1/7.</a:t>
              </a:r>
            </a:p>
          </p:txBody>
        </p:sp>
        <p:pic>
          <p:nvPicPr>
            <p:cNvPr id="225295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88"/>
              <a:ext cx="1683" cy="1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401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76" name="Text Box 16"/>
              <p:cNvSpPr txBox="1">
                <a:spLocks noChangeArrowheads="1"/>
              </p:cNvSpPr>
              <p:nvPr/>
            </p:nvSpPr>
            <p:spPr bwMode="auto">
              <a:xfrm>
                <a:off x="152400" y="188640"/>
                <a:ext cx="8991600" cy="2048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ru-RU" sz="2800" b="1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Теорема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5</a:t>
                </a: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.</a:t>
                </a:r>
                <a:r>
                  <a:rPr lang="ru-RU" altLang="ru-RU" sz="28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Площадь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S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треугольника </a:t>
                </a:r>
                <a:r>
                  <a:rPr lang="en-US" altLang="ru-RU" sz="2800" i="1" dirty="0"/>
                  <a:t>ABC</a:t>
                </a:r>
                <a:r>
                  <a:rPr lang="ru-RU" altLang="ru-RU" sz="2800" dirty="0"/>
                  <a:t>, построенного на векторах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alt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ru-RU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ru-RU" sz="28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altLang="ru-R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altLang="ru-RU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R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ru-RU" sz="2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ru-RU" sz="2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u-RU" altLang="ru-RU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 выражается формулой</a:t>
                </a:r>
                <a:endParaRPr lang="en-US" altLang="ru-RU" sz="2800" dirty="0"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altLang="ru-RU" sz="2800" i="1" dirty="0"/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ru-RU" sz="2800" dirty="0"/>
                  <a:t>|</a:t>
                </a:r>
                <a:r>
                  <a:rPr lang="en-US" altLang="ru-RU" sz="2800" i="1" dirty="0"/>
                  <a:t>x</a:t>
                </a:r>
                <a:r>
                  <a:rPr lang="en-US" altLang="ru-RU" sz="2800" baseline="-25000" dirty="0"/>
                  <a:t>1</a:t>
                </a:r>
                <a:r>
                  <a:rPr lang="en-US" altLang="ru-RU" sz="2800" i="1" dirty="0"/>
                  <a:t>y</a:t>
                </a:r>
                <a:r>
                  <a:rPr lang="en-US" altLang="ru-RU" sz="2800" baseline="-25000" dirty="0"/>
                  <a:t>2</a:t>
                </a:r>
                <a:r>
                  <a:rPr lang="en-US" altLang="ru-RU" sz="2800" dirty="0"/>
                  <a:t> – </a:t>
                </a:r>
                <a:r>
                  <a:rPr lang="en-US" altLang="ru-RU" sz="2800" i="1" dirty="0"/>
                  <a:t>y</a:t>
                </a:r>
                <a:r>
                  <a:rPr lang="en-US" altLang="ru-RU" sz="2800" baseline="-25000" dirty="0"/>
                  <a:t>1</a:t>
                </a:r>
                <a:r>
                  <a:rPr lang="en-US" altLang="ru-RU" sz="2800" i="1" dirty="0"/>
                  <a:t>x</a:t>
                </a:r>
                <a:r>
                  <a:rPr lang="en-US" altLang="ru-RU" sz="2800" baseline="-25000" dirty="0"/>
                  <a:t>2</a:t>
                </a:r>
                <a:r>
                  <a:rPr lang="en-US" altLang="ru-RU" sz="2800" dirty="0"/>
                  <a:t>|.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7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88640"/>
                <a:ext cx="8991600" cy="2048446"/>
              </a:xfrm>
              <a:prstGeom prst="rect">
                <a:avLst/>
              </a:prstGeom>
              <a:blipFill>
                <a:blip r:embed="rId3"/>
                <a:stretch>
                  <a:fillRect l="-1356" t="-3274" r="-1356" b="-26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F03141-B5A0-E517-E4F0-135642F8F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642" y="2636912"/>
            <a:ext cx="2917116" cy="27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5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-30480" y="116632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/>
              <a:t>	1</a:t>
            </a:r>
            <a:r>
              <a:rPr lang="ru-RU" altLang="ru-RU" sz="3200" dirty="0"/>
              <a:t>3. Найдите площадь треугольника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 для которого </a:t>
            </a:r>
            <a:r>
              <a:rPr lang="en-US" altLang="ru-RU" sz="3200" i="1" dirty="0"/>
              <a:t>A</a:t>
            </a:r>
            <a:r>
              <a:rPr lang="en-US" altLang="ru-RU" sz="3200" dirty="0"/>
              <a:t>(2, 1), </a:t>
            </a:r>
            <a:r>
              <a:rPr lang="en-US" altLang="ru-RU" sz="3200" i="1" dirty="0"/>
              <a:t>B</a:t>
            </a:r>
            <a:r>
              <a:rPr lang="en-US" altLang="ru-RU" sz="3200" dirty="0"/>
              <a:t>(6, 2), </a:t>
            </a:r>
            <a:r>
              <a:rPr lang="en-US" altLang="ru-RU" sz="3200" i="1" dirty="0"/>
              <a:t>C</a:t>
            </a:r>
            <a:r>
              <a:rPr lang="en-US" altLang="ru-RU" sz="3200" dirty="0"/>
              <a:t>(4, 5).</a:t>
            </a:r>
            <a:r>
              <a:rPr lang="en-US" altLang="ru-RU" sz="3200" i="1" dirty="0"/>
              <a:t> </a:t>
            </a:r>
            <a:endParaRPr lang="ru-RU" altLang="ru-RU" sz="3200" dirty="0"/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en-US" altLang="ru-RU" sz="3200" dirty="0"/>
              <a:t>7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800B5E-4CAB-11D2-685C-161583F9F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07" y="1742839"/>
            <a:ext cx="4191585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altLang="ru-RU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altLang="ru-RU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трапеции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трапеции равна произведению </a:t>
            </a:r>
            <a:r>
              <a:rPr lang="ru-RU" altLang="ru-RU" sz="2800" dirty="0" err="1">
                <a:cs typeface="Times New Roman" panose="02020603050405020304" pitchFamily="18" charset="0"/>
              </a:rPr>
              <a:t>полусуммы</a:t>
            </a:r>
            <a:r>
              <a:rPr lang="ru-RU" altLang="ru-RU" sz="2800" dirty="0">
                <a:cs typeface="Times New Roman" panose="02020603050405020304" pitchFamily="18" charset="0"/>
              </a:rPr>
              <a:t> оснований на высоту.</a:t>
            </a: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76200" y="4495800"/>
            <a:ext cx="9067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    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Следствие 1.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трапеции равна произведению средней линии на высоту.</a:t>
            </a:r>
          </a:p>
        </p:txBody>
      </p:sp>
      <p:pic>
        <p:nvPicPr>
          <p:cNvPr id="9218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39116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2185" name="Object 25"/>
          <p:cNvGraphicFramePr>
            <a:graphicFrameLocks noChangeAspect="1"/>
          </p:cNvGraphicFramePr>
          <p:nvPr/>
        </p:nvGraphicFramePr>
        <p:xfrm>
          <a:off x="5105400" y="2362200"/>
          <a:ext cx="1625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825480" progId="Equation.DSMT4">
                  <p:embed/>
                </p:oleObj>
              </mc:Choice>
              <mc:Fallback>
                <p:oleObj name="Equation" r:id="rId4" imgW="1625400" imgH="825480" progId="Equation.DSMT4">
                  <p:embed/>
                  <p:pic>
                    <p:nvPicPr>
                      <p:cNvPr id="9218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62200"/>
                        <a:ext cx="1625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254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  <a:latin typeface="Time Roman" pitchFamily="2" charset="0"/>
              </a:rPr>
              <a:t>Упражнения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1. 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7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8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2. 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35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3. 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6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4. 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6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5. 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31324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792"/>
            <a:ext cx="3198599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9D98CA-A50B-4DE4-B656-4A2A2FCCC957}"/>
              </a:ext>
            </a:extLst>
          </p:cNvPr>
          <p:cNvSpPr txBox="1"/>
          <p:nvPr/>
        </p:nvSpPr>
        <p:spPr>
          <a:xfrm>
            <a:off x="251520" y="53480"/>
            <a:ext cx="54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Доказательство формулы площади квадрата в учебнике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3389365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6. Докажите, что прямая, проходящая через середину средней линии трапеции и пересекающая основания, делит эту трапецию на две равновеликие части.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0" y="4038600"/>
            <a:ext cx="8991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Доказательство: </a:t>
            </a:r>
            <a:r>
              <a:rPr lang="ru-RU" altLang="ru-RU" sz="2800" dirty="0">
                <a:cs typeface="Times New Roman" panose="02020603050405020304" pitchFamily="18" charset="0"/>
              </a:rPr>
              <a:t>Пусть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 – трапеция (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|| </a:t>
            </a:r>
            <a:r>
              <a:rPr lang="en-US" altLang="ru-RU" sz="2800" i="1" dirty="0">
                <a:cs typeface="Times New Roman" panose="02020603050405020304" pitchFamily="18" charset="0"/>
              </a:rPr>
              <a:t>CD</a:t>
            </a:r>
            <a:r>
              <a:rPr lang="ru-RU" altLang="ru-RU" sz="2800" dirty="0">
                <a:cs typeface="Times New Roman" panose="02020603050405020304" pitchFamily="18" charset="0"/>
              </a:rPr>
              <a:t>), </a:t>
            </a:r>
            <a:r>
              <a:rPr lang="en-US" altLang="ru-RU" sz="2800" i="1" dirty="0">
                <a:cs typeface="Times New Roman" panose="02020603050405020304" pitchFamily="18" charset="0"/>
              </a:rPr>
              <a:t>EF</a:t>
            </a:r>
            <a:r>
              <a:rPr lang="ru-RU" altLang="ru-RU" sz="2800" dirty="0">
                <a:cs typeface="Times New Roman" panose="02020603050405020304" pitchFamily="18" charset="0"/>
              </a:rPr>
              <a:t> – средняя линия, </a:t>
            </a:r>
            <a:r>
              <a:rPr lang="en-US" altLang="ru-RU" sz="2800" i="1" dirty="0">
                <a:cs typeface="Times New Roman" panose="02020603050405020304" pitchFamily="18" charset="0"/>
              </a:rPr>
              <a:t>MN</a:t>
            </a:r>
            <a:r>
              <a:rPr lang="ru-RU" altLang="ru-RU" sz="2800" dirty="0">
                <a:cs typeface="Times New Roman" panose="02020603050405020304" pitchFamily="18" charset="0"/>
              </a:rPr>
              <a:t> – прямая, проходящая через середину </a:t>
            </a:r>
            <a:r>
              <a:rPr lang="en-US" altLang="ru-RU" sz="2800" i="1" dirty="0">
                <a:cs typeface="Times New Roman" panose="02020603050405020304" pitchFamily="18" charset="0"/>
              </a:rPr>
              <a:t>G</a:t>
            </a:r>
            <a:r>
              <a:rPr lang="ru-RU" altLang="ru-RU" sz="2800" dirty="0">
                <a:cs typeface="Times New Roman" panose="02020603050405020304" pitchFamily="18" charset="0"/>
              </a:rPr>
              <a:t> средней линии и пересекающая основания в точках </a:t>
            </a:r>
            <a:r>
              <a:rPr lang="en-US" altLang="ru-RU" sz="2800" i="1" dirty="0">
                <a:cs typeface="Times New Roman" panose="02020603050405020304" pitchFamily="18" charset="0"/>
              </a:rPr>
              <a:t>M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. Трапеции </a:t>
            </a:r>
            <a:r>
              <a:rPr lang="en-US" altLang="ru-RU" sz="2800" i="1" dirty="0">
                <a:cs typeface="Times New Roman" panose="02020603050405020304" pitchFamily="18" charset="0"/>
              </a:rPr>
              <a:t>AMND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MBCN</a:t>
            </a:r>
            <a:r>
              <a:rPr lang="ru-RU" altLang="ru-RU" sz="2800" dirty="0">
                <a:cs typeface="Times New Roman" panose="02020603050405020304" pitchFamily="18" charset="0"/>
              </a:rPr>
              <a:t> имеют равные средние линии и высоты. Следовательно, площади этих трапеций равны, т.е. они равновелики.</a:t>
            </a:r>
          </a:p>
        </p:txBody>
      </p:sp>
      <p:pic>
        <p:nvPicPr>
          <p:cNvPr id="1966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975100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9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7. В трапеции проведены диагонали. Укажите пары равновеликих треугольников.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381000" y="41148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ABD </a:t>
            </a:r>
            <a:r>
              <a:rPr lang="ru-RU" altLang="ru-RU" sz="3200">
                <a:cs typeface="Times New Roman" panose="02020603050405020304" pitchFamily="18" charset="0"/>
              </a:rPr>
              <a:t>и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ABC</a:t>
            </a:r>
            <a:r>
              <a:rPr lang="en-US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ACD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и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BCD</a:t>
            </a:r>
            <a:r>
              <a:rPr lang="en-US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AOD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и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BOC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1638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900488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>
            <a:extLst>
              <a:ext uri="{FF2B5EF4-FFF2-40B4-BE49-F238E27FC236}">
                <a16:creationId xmlns:a16="http://schemas.microsoft.com/office/drawing/2014/main" id="{6314C406-96E6-4395-A6DA-1306BD94E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80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en-US" altLang="ru-RU" sz="3200" dirty="0"/>
              <a:t>8. </a:t>
            </a:r>
            <a:r>
              <a:rPr lang="ru-RU" altLang="ru-RU" sz="3200" dirty="0"/>
              <a:t>В трапеции </a:t>
            </a:r>
            <a:r>
              <a:rPr lang="en-US" altLang="ru-RU" sz="3200" i="1" dirty="0"/>
              <a:t>ABCD</a:t>
            </a:r>
            <a:r>
              <a:rPr lang="ru-RU" altLang="ru-RU" sz="3200" i="1" dirty="0"/>
              <a:t> </a:t>
            </a:r>
            <a:r>
              <a:rPr lang="ru-RU" altLang="ru-RU" sz="3200" dirty="0"/>
              <a:t>площади треугольников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BCD </a:t>
            </a:r>
            <a:r>
              <a:rPr lang="ru-RU" altLang="ru-RU" sz="3200" dirty="0"/>
              <a:t>равны соответственно 20 и 14. Найдите площадь трапеции.</a:t>
            </a:r>
            <a:endParaRPr lang="en-US" altLang="ru-RU" sz="3200" i="1" dirty="0">
              <a:cs typeface="Times New Roman" panose="02020603050405020304" pitchFamily="18" charset="0"/>
            </a:endParaRPr>
          </a:p>
        </p:txBody>
      </p:sp>
      <p:sp>
        <p:nvSpPr>
          <p:cNvPr id="217092" name="Text Box 4">
            <a:extLst>
              <a:ext uri="{FF2B5EF4-FFF2-40B4-BE49-F238E27FC236}">
                <a16:creationId xmlns:a16="http://schemas.microsoft.com/office/drawing/2014/main" id="{3B8B7EF9-1064-499E-8126-9C59020D3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92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Решение. </a:t>
            </a:r>
            <a:r>
              <a:rPr lang="ru-RU" altLang="ru-RU" sz="2800" dirty="0"/>
              <a:t>Так как площади треугольников </a:t>
            </a:r>
            <a:r>
              <a:rPr lang="en-US" altLang="ru-RU" sz="2800" i="1" dirty="0"/>
              <a:t>ADE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BCD </a:t>
            </a:r>
            <a:r>
              <a:rPr lang="ru-RU" altLang="ru-RU" sz="2800" dirty="0"/>
              <a:t>равны, то площадь трапеции равна сумме площадей треугольников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BCD</a:t>
            </a:r>
            <a:r>
              <a:rPr lang="ru-RU" altLang="ru-RU" sz="2800" dirty="0"/>
              <a:t>, т. е. равна 34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08A04A-2F65-0668-5CA8-1FEA8B6E1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916832"/>
            <a:ext cx="3901896" cy="23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0" y="-18655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en-US" altLang="ru-RU" sz="2800" dirty="0">
                <a:cs typeface="Times New Roman" panose="02020603050405020304" pitchFamily="18" charset="0"/>
              </a:rPr>
              <a:t>9</a:t>
            </a:r>
            <a:r>
              <a:rPr lang="ru-RU" altLang="ru-RU" sz="2800" dirty="0">
                <a:cs typeface="Times New Roman" panose="02020603050405020304" pitchFamily="18" charset="0"/>
              </a:rPr>
              <a:t>*. Трапеция </a:t>
            </a:r>
            <a:r>
              <a:rPr lang="en-US" altLang="ru-RU" sz="2800" i="1" dirty="0">
                <a:cs typeface="Times New Roman" panose="02020603050405020304" pitchFamily="18" charset="0"/>
              </a:rPr>
              <a:t>ABCD </a:t>
            </a:r>
            <a:r>
              <a:rPr lang="ru-RU" altLang="ru-RU" sz="2800" dirty="0">
                <a:cs typeface="Times New Roman" panose="02020603050405020304" pitchFamily="18" charset="0"/>
              </a:rPr>
              <a:t>разбита диагоналями на четыре треугольника. Найдите ее площадь, если площади треугольников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AOB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en-US" altLang="ru-RU" sz="2800" i="1" dirty="0">
                <a:cs typeface="Times New Roman" panose="02020603050405020304" pitchFamily="18" charset="0"/>
              </a:rPr>
              <a:t>COD</a:t>
            </a:r>
            <a:r>
              <a:rPr lang="ru-RU" altLang="ru-RU" sz="2800" dirty="0">
                <a:cs typeface="Times New Roman" panose="02020603050405020304" pitchFamily="18" charset="0"/>
              </a:rPr>
              <a:t>, прилегающих к основаниям трапеции, равны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91145"/>
            <a:ext cx="3900488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0710" name="Text Box 6"/>
              <p:cNvSpPr txBox="1">
                <a:spLocks noChangeArrowheads="1"/>
              </p:cNvSpPr>
              <p:nvPr/>
            </p:nvSpPr>
            <p:spPr bwMode="auto">
              <a:xfrm>
                <a:off x="10160" y="4509120"/>
                <a:ext cx="9144000" cy="2097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Решение.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altLang="ru-RU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𝐴𝑂𝐷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altLang="ru-RU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𝐴𝑂𝐵</m:t>
                            </m:r>
                          </m:sub>
                        </m:sSub>
                      </m:den>
                    </m:f>
                    <m:r>
                      <a:rPr lang="en-US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𝑂𝐷</m:t>
                        </m:r>
                      </m:num>
                      <m:den>
                        <m:r>
                          <a:rPr lang="en-US" alt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den>
                    </m:f>
                    <m:r>
                      <a:rPr lang="en-US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ru-R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ru-RU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ru-RU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ru-RU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ru-RU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altLang="ru-RU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ru-RU" sz="2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𝐴𝑂𝐷</m:t>
                        </m:r>
                      </m:sub>
                    </m:sSub>
                  </m:oMath>
                </a14:m>
                <a:r>
                  <a:rPr lang="ru-RU" altLang="ru-RU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altLang="ru-RU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altLang="ru-RU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altLang="ru-RU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altLang="ru-RU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ru-RU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Аналогично,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altLang="ru-RU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altLang="ru-RU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altLang="ru-RU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altLang="ru-RU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altLang="ru-RU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Значит,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  <m:r>
                          <a:rPr lang="en-US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altLang="ru-RU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ru-RU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ru-RU" altLang="ru-RU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altLang="ru-RU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altLang="ru-RU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altLang="ru-RU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altLang="ru-RU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altLang="ru-RU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ru-RU" altLang="ru-RU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ru-RU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ru-RU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en-US" altLang="ru-RU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ru-RU" altLang="ru-RU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ru-RU" altLang="ru-RU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ru-RU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ru-RU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altLang="ru-RU" sz="28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07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60" y="4509120"/>
                <a:ext cx="9144000" cy="2097882"/>
              </a:xfrm>
              <a:prstGeom prst="rect">
                <a:avLst/>
              </a:prstGeom>
              <a:blipFill>
                <a:blip r:embed="rId4"/>
                <a:stretch>
                  <a:fillRect r="-1333" b="-58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8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658" y="15778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en-US" sz="2800" dirty="0"/>
              <a:t>1</a:t>
            </a:r>
            <a:r>
              <a:rPr lang="ru-RU" sz="2800" dirty="0"/>
              <a:t>0. Каждая сторона треугольника </a:t>
            </a:r>
            <a:r>
              <a:rPr lang="en-US" sz="2800" i="1" dirty="0"/>
              <a:t>ABC </a:t>
            </a:r>
            <a:r>
              <a:rPr lang="ru-RU" sz="2800" dirty="0"/>
              <a:t>разделена на три равные части. Найдите площадь закрашенного четырёхугольника, если площадь треугольника </a:t>
            </a:r>
            <a:r>
              <a:rPr lang="en-US" sz="2800" i="1" dirty="0"/>
              <a:t>ABC </a:t>
            </a:r>
            <a:r>
              <a:rPr lang="ru-RU" sz="2800" dirty="0"/>
              <a:t>равна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CA152E66-6116-4F84-948B-8CE0A46DA3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" y="5327630"/>
                <a:ext cx="9144000" cy="6158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chemeClr val="accent1"/>
                    </a:solidFill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CA152E66-6116-4F84-948B-8CE0A46DA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5327630"/>
                <a:ext cx="9144000" cy="615810"/>
              </a:xfrm>
              <a:prstGeom prst="rect">
                <a:avLst/>
              </a:prstGeom>
              <a:blipFill>
                <a:blip r:embed="rId3"/>
                <a:stretch>
                  <a:fillRect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62E820-86B9-AD61-0727-2625E4BD0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550210"/>
            <a:ext cx="4227165" cy="405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658" y="1577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en-US" sz="2800" dirty="0"/>
              <a:t>1</a:t>
            </a:r>
            <a:r>
              <a:rPr lang="ru-RU" sz="2800" dirty="0"/>
              <a:t>1. Диагонали равнобедренной трапеции перпендикулярны. Найдите площадь этой трапеции, если её средняя линия равна 4.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76" y="1616898"/>
            <a:ext cx="3564633" cy="238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1FE1988-BDF5-4E7F-B477-BC69591A485F}"/>
              </a:ext>
            </a:extLst>
          </p:cNvPr>
          <p:cNvGrpSpPr/>
          <p:nvPr/>
        </p:nvGrpSpPr>
        <p:grpSpPr>
          <a:xfrm>
            <a:off x="0" y="1616898"/>
            <a:ext cx="9144000" cy="5270013"/>
            <a:chOff x="0" y="1616898"/>
            <a:chExt cx="9144000" cy="5270013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CA152E66-6116-4F84-948B-8CE0A46DA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47700"/>
              <a:ext cx="9144000" cy="2739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dirty="0">
                  <a:solidFill>
                    <a:schemeClr val="accent1"/>
                  </a:solidFill>
                </a:rPr>
                <a:t> </a:t>
              </a:r>
              <a:r>
                <a:rPr lang="ru-RU" dirty="0"/>
                <a:t>Через вершину </a:t>
              </a:r>
              <a:r>
                <a:rPr lang="en-US" i="1" dirty="0"/>
                <a:t>C</a:t>
              </a:r>
              <a:r>
                <a:rPr lang="ru-RU" dirty="0"/>
                <a:t> проведём прямую, параллельную прямой </a:t>
              </a:r>
              <a:r>
                <a:rPr lang="en-US" i="1" dirty="0"/>
                <a:t>BD</a:t>
              </a:r>
              <a:r>
                <a:rPr lang="ru-RU" dirty="0"/>
                <a:t>. Обозначим </a:t>
              </a:r>
              <a:r>
                <a:rPr lang="en-US" i="1" dirty="0"/>
                <a:t>G </a:t>
              </a:r>
              <a:r>
                <a:rPr lang="ru-RU" dirty="0"/>
                <a:t>точку её пересечения с прямой </a:t>
              </a:r>
              <a:r>
                <a:rPr lang="en-US" i="1" dirty="0"/>
                <a:t>AB</a:t>
              </a:r>
              <a:r>
                <a:rPr lang="en-US" dirty="0"/>
                <a:t>. </a:t>
              </a:r>
              <a:r>
                <a:rPr lang="ru-RU" dirty="0"/>
                <a:t>Треугольник </a:t>
              </a:r>
              <a:r>
                <a:rPr lang="en-US" i="1" dirty="0"/>
                <a:t>BGC </a:t>
              </a:r>
              <a:r>
                <a:rPr lang="ru-RU" dirty="0"/>
                <a:t>равен треугольнику </a:t>
              </a:r>
              <a:r>
                <a:rPr lang="en-US" i="1" dirty="0"/>
                <a:t>CDB</a:t>
              </a:r>
              <a:r>
                <a:rPr lang="en-US" dirty="0"/>
                <a:t>. </a:t>
              </a:r>
              <a:r>
                <a:rPr lang="ru-RU" dirty="0"/>
                <a:t>Площадь треугольника </a:t>
              </a:r>
              <a:r>
                <a:rPr lang="en-US" i="1" dirty="0"/>
                <a:t>ABD </a:t>
              </a:r>
              <a:r>
                <a:rPr lang="ru-RU" dirty="0"/>
                <a:t>равна площади треугольника </a:t>
              </a:r>
              <a:r>
                <a:rPr lang="en-US" i="1" dirty="0"/>
                <a:t>ABC</a:t>
              </a:r>
              <a:r>
                <a:rPr lang="ru-RU" dirty="0"/>
                <a:t>. Следовательно, площадь трапеции равна площади равнобедренного прямоугольного треугольника </a:t>
              </a:r>
              <a:r>
                <a:rPr lang="en-US" i="1" dirty="0"/>
                <a:t>AGC</a:t>
              </a:r>
              <a:r>
                <a:rPr lang="ru-RU" dirty="0"/>
                <a:t>, гипотенуза которого равна 8. Значит, искомая площадь равна 16.</a:t>
              </a: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5D1EE9F-8964-4E47-9B15-C99F5771D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648" y="1616898"/>
              <a:ext cx="4360748" cy="255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47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ru-RU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altLang="ru-RU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многоугольника</a:t>
            </a:r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152400" y="533400"/>
            <a:ext cx="8991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>
                <a:cs typeface="Times New Roman" panose="02020603050405020304" pitchFamily="18" charset="0"/>
              </a:rPr>
              <a:t>	</a:t>
            </a:r>
            <a:r>
              <a:rPr lang="ru-RU" altLang="ru-RU" sz="2800">
                <a:cs typeface="Times New Roman" panose="02020603050405020304" pitchFamily="18" charset="0"/>
              </a:rPr>
              <a:t>Площадь произвольного многоугольника можно находить, разбивая его на треугольники. При этом площадь многоугольника будет равна сумме площадей этих треугольников.</a:t>
            </a:r>
          </a:p>
        </p:txBody>
      </p:sp>
      <p:sp>
        <p:nvSpPr>
          <p:cNvPr id="3076" name="Text Box 26"/>
          <p:cNvSpPr txBox="1">
            <a:spLocks noChangeArrowheads="1"/>
          </p:cNvSpPr>
          <p:nvPr/>
        </p:nvSpPr>
        <p:spPr bwMode="auto">
          <a:xfrm>
            <a:off x="152400" y="2438400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>
                <a:solidFill>
                  <a:srgbClr val="FF3300"/>
                </a:solidFill>
              </a:rPr>
              <a:t>     </a:t>
            </a: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1.</a:t>
            </a: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многоугольника, описанного около окружности, равна половине произведения его периметра на радиус вписанной окружности.</a:t>
            </a:r>
          </a:p>
        </p:txBody>
      </p:sp>
      <p:grpSp>
        <p:nvGrpSpPr>
          <p:cNvPr id="3077" name="Group 29"/>
          <p:cNvGrpSpPr>
            <a:grpSpLocks/>
          </p:cNvGrpSpPr>
          <p:nvPr/>
        </p:nvGrpSpPr>
        <p:grpSpPr bwMode="auto">
          <a:xfrm>
            <a:off x="76200" y="3886200"/>
            <a:ext cx="9067800" cy="2014538"/>
            <a:chOff x="48" y="2928"/>
            <a:chExt cx="5712" cy="1269"/>
          </a:xfrm>
        </p:grpSpPr>
        <p:sp>
          <p:nvSpPr>
            <p:cNvPr id="3078" name="Text Box 18"/>
            <p:cNvSpPr txBox="1">
              <a:spLocks noChangeArrowheads="1"/>
            </p:cNvSpPr>
            <p:nvPr/>
          </p:nvSpPr>
          <p:spPr bwMode="auto">
            <a:xfrm>
              <a:off x="48" y="2928"/>
              <a:ext cx="5712" cy="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800" b="1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Следствие.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Площадь правильного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n</a:t>
              </a:r>
              <a:r>
                <a:rPr lang="ru-RU" altLang="ru-RU" sz="2800" dirty="0">
                  <a:cs typeface="Times New Roman" panose="02020603050405020304" pitchFamily="18" charset="0"/>
                </a:rPr>
                <a:t>-угольника выражается формулой</a:t>
              </a:r>
              <a:endParaRPr lang="en-US" altLang="ru-RU" sz="2800" dirty="0">
                <a:cs typeface="Times New Roman" panose="02020603050405020304" pitchFamily="18" charset="0"/>
              </a:endParaRPr>
            </a:p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dirty="0">
                  <a:cs typeface="Times New Roman" panose="02020603050405020304" pitchFamily="18" charset="0"/>
                </a:rPr>
                <a:t>где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– сторона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n</a:t>
              </a:r>
              <a:r>
                <a:rPr lang="ru-RU" altLang="ru-RU" sz="2800" dirty="0">
                  <a:cs typeface="Times New Roman" panose="02020603050405020304" pitchFamily="18" charset="0"/>
                </a:rPr>
                <a:t>-угольника,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r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– радиус вписанной окружности.</a:t>
              </a:r>
              <a:endParaRPr lang="en-US" altLang="ru-RU" sz="2800" dirty="0"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79" name="Object 28"/>
            <p:cNvGraphicFramePr>
              <a:graphicFrameLocks noChangeAspect="1"/>
            </p:cNvGraphicFramePr>
            <p:nvPr/>
          </p:nvGraphicFramePr>
          <p:xfrm>
            <a:off x="2496" y="3168"/>
            <a:ext cx="1168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854200" imgH="825500" progId="Equation.DSMT4">
                    <p:embed/>
                  </p:oleObj>
                </mc:Choice>
                <mc:Fallback>
                  <p:oleObj name="Equation" r:id="rId3" imgW="1854200" imgH="825500" progId="Equation.DSMT4">
                    <p:embed/>
                    <p:pic>
                      <p:nvPicPr>
                        <p:cNvPr id="307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168"/>
                          <a:ext cx="1168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504443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3052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Теорема 2.</a:t>
            </a:r>
            <a:r>
              <a:rPr lang="ru-RU" altLang="ru-RU" sz="2800" dirty="0">
                <a:cs typeface="Times New Roman" panose="02020603050405020304" pitchFamily="18" charset="0"/>
              </a:rPr>
              <a:t> Площадь выпуклого четырёхугольника равна половине произведения его диагоналей на синус угла между ними.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43855"/>
            <a:ext cx="3384376" cy="2353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D0BAEF96-F17E-6A1B-318E-0FB204CA1D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01135"/>
                <a:ext cx="9144000" cy="25738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buNone/>
                  <a:tabLst>
                    <a:tab pos="-3330575" algn="l"/>
                  </a:tabLst>
                </a:pPr>
                <a:r>
                  <a:rPr lang="ru-RU" dirty="0"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𝐴𝑂𝐵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∠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𝐴𝑂𝐵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ru-RU" sz="2400" i="1" dirty="0">
                    <a:effectLst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𝐵𝑂𝐶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∠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𝐵𝑂𝐶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</m:e>
                    </m:func>
                  </m:oMath>
                </a14:m>
                <a:endParaRPr lang="ru-RU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buNone/>
                  <a:tabLst>
                    <a:tab pos="-3330575" algn="l"/>
                  </a:tabLst>
                </a:pPr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𝐴𝑂𝐷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𝑂𝐷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∠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𝐴𝑂𝐷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ru-RU" sz="2400" i="1" dirty="0">
                    <a:effectLst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𝐶𝑂𝐷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𝑂𝐷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∠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𝐶𝑂𝐷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sz="2400" dirty="0">
                  <a:effectLst/>
                  <a:ea typeface="Times New Roman" panose="02020603050405020304" pitchFamily="18" charset="0"/>
                </a:endParaRPr>
              </a:p>
              <a:p>
                <a:pPr algn="just">
                  <a:buNone/>
                  <a:tabLst>
                    <a:tab pos="-3330575" algn="l"/>
                  </a:tabLst>
                </a:pPr>
                <a:r>
                  <a:rPr lang="ru-RU" sz="2400" dirty="0">
                    <a:ea typeface="Times New Roman" panose="02020603050405020304" pitchFamily="18" charset="0"/>
                  </a:rPr>
                  <a:t>		</a:t>
                </a:r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Складывая эти равенства и учитывая, что синусы всех указанных углов равны синусу угла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, получим искомую формулу площади выпуклого четырёхугольника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</a:rPr>
                  <a:t> </a:t>
                </a:r>
                <a:endParaRPr lang="ru-RU" altLang="ru-RU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D0BAEF96-F17E-6A1B-318E-0FB204CA1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01135"/>
                <a:ext cx="9144000" cy="2573846"/>
              </a:xfrm>
              <a:prstGeom prst="rect">
                <a:avLst/>
              </a:prstGeom>
              <a:blipFill>
                <a:blip r:embed="rId4"/>
                <a:stretch>
                  <a:fillRect l="-1000" r="-1000" b="-1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23B5A43-4757-3C5B-1BD3-ADE1181BF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6984" y="1711871"/>
                <a:ext cx="4827016" cy="2062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None/>
                </a:pPr>
                <a:r>
                  <a:rPr lang="ru-RU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Доказательство. </a:t>
                </a:r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Пусть </a:t>
                </a:r>
                <a:r>
                  <a:rPr lang="en-US" sz="2400" i="1" dirty="0">
                    <a:effectLst/>
                    <a:ea typeface="Times New Roman" panose="02020603050405020304" pitchFamily="18" charset="0"/>
                  </a:rPr>
                  <a:t>ABCD</a:t>
                </a:r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 – выпуклый четырёхугольник, </a:t>
                </a:r>
                <a:r>
                  <a:rPr lang="en-US" sz="2400" i="1" dirty="0">
                    <a:effectLst/>
                    <a:ea typeface="Times New Roman" panose="02020603050405020304" pitchFamily="18" charset="0"/>
                  </a:rPr>
                  <a:t>O</a:t>
                </a:r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 – точка пересечения его диагоналей,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400" dirty="0">
                    <a:effectLst/>
                    <a:ea typeface="Times New Roman" panose="02020603050405020304" pitchFamily="18" charset="0"/>
                  </a:rPr>
                  <a:t> – угол между этими диагоналями.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23B5A43-4757-3C5B-1BD3-ADE1181B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6984" y="1711871"/>
                <a:ext cx="4827016" cy="2062103"/>
              </a:xfrm>
              <a:prstGeom prst="rect">
                <a:avLst/>
              </a:prstGeom>
              <a:blipFill>
                <a:blip r:embed="rId5"/>
                <a:stretch>
                  <a:fillRect l="-1894" r="-2020" b="-59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6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  <a:latin typeface="Time Roman" pitchFamily="2" charset="0"/>
              </a:rPr>
              <a:t>Упражнения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1. 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7,5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1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7504" y="609600"/>
            <a:ext cx="90364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2. 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6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8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учебник геометрии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7-9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4184" y="6581056"/>
            <a:ext cx="429816" cy="276944"/>
          </a:xfrm>
        </p:spPr>
        <p:txBody>
          <a:bodyPr/>
          <a:lstStyle/>
          <a:p>
            <a:pPr>
              <a:defRPr/>
            </a:pPr>
            <a:fld id="{AD1181FA-AAB1-42E9-9F45-FFEFC1DEACD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3D8DBB-BF58-50EF-DBE5-B75D43BA2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23220"/>
            <a:ext cx="8744320" cy="2257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B72A8-7497-297E-D608-1647F69EB8B1}"/>
              </a:ext>
            </a:extLst>
          </p:cNvPr>
          <p:cNvSpPr txBox="1"/>
          <p:nvPr/>
        </p:nvSpPr>
        <p:spPr>
          <a:xfrm>
            <a:off x="0" y="270560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Презентации на сайте</a:t>
            </a:r>
            <a:r>
              <a:rPr lang="en-US" sz="2800" dirty="0">
                <a:solidFill>
                  <a:srgbClr val="FF0000"/>
                </a:solidFill>
              </a:rPr>
              <a:t> 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D0709E-D572-8924-6D44-B2AFC22C0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199974"/>
            <a:ext cx="5474845" cy="36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281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3. 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10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7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09600"/>
            <a:ext cx="91085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4. 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6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1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0155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5. П</a:t>
            </a:r>
            <a:r>
              <a:rPr lang="ru-RU" sz="2800" dirty="0"/>
              <a:t>лощадь шестиугольника </a:t>
            </a:r>
            <a:r>
              <a:rPr lang="en-US" sz="2800" i="1" dirty="0"/>
              <a:t>ABCDEF</a:t>
            </a:r>
            <a:r>
              <a:rPr lang="ru-RU" sz="2800" dirty="0"/>
              <a:t>, у которого противолежащие стороны равны и параллельны, равна 1. Найдите площадь закрашенного треугольника </a:t>
            </a:r>
            <a:r>
              <a:rPr lang="en-US" sz="2800" i="1" dirty="0"/>
              <a:t>ACE</a:t>
            </a:r>
            <a:r>
              <a:rPr lang="ru-RU" sz="2800" dirty="0"/>
              <a:t>.</a:t>
            </a:r>
            <a:endParaRPr lang="ru-RU" alt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005" y="1498393"/>
            <a:ext cx="4182059" cy="271500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66698" y="1472526"/>
            <a:ext cx="8610600" cy="5067339"/>
            <a:chOff x="266698" y="1472526"/>
            <a:chExt cx="8610600" cy="5067339"/>
          </a:xfrm>
        </p:grpSpPr>
        <p:sp>
          <p:nvSpPr>
            <p:cNvPr id="223236" name="Text Box 4"/>
            <p:cNvSpPr txBox="1">
              <a:spLocks noChangeArrowheads="1"/>
            </p:cNvSpPr>
            <p:nvPr/>
          </p:nvSpPr>
          <p:spPr bwMode="auto">
            <a:xfrm>
              <a:off x="266698" y="4293096"/>
              <a:ext cx="8610600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Обозначим </a:t>
              </a:r>
              <a:r>
                <a:rPr lang="en-US" altLang="ru-RU" sz="2800" i="1" dirty="0"/>
                <a:t>O </a:t>
              </a:r>
              <a:r>
                <a:rPr lang="ru-RU" altLang="ru-RU" sz="2800" dirty="0"/>
                <a:t>центр симметрии шестиугольника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 Соединим его отрезками с вершинами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C</a:t>
              </a:r>
              <a:r>
                <a:rPr lang="en-US" altLang="ru-RU" sz="2800" dirty="0"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E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 Получим параллелограммы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ABCO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CDEO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AFEO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Следовательно, площадь закрашенного треугольника равна 0,5.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6005" y="1472526"/>
              <a:ext cx="4182059" cy="2668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9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6. </a:t>
            </a:r>
            <a:r>
              <a:rPr lang="ru-RU" altLang="ru-RU" sz="2800" dirty="0"/>
              <a:t>Медианы </a:t>
            </a:r>
            <a:r>
              <a:rPr lang="en-US" altLang="ru-RU" sz="2800" i="1" dirty="0"/>
              <a:t>AA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треугольника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пересекаются в точке </a:t>
            </a:r>
            <a:r>
              <a:rPr lang="en-US" altLang="ru-RU" sz="2800" i="1" dirty="0"/>
              <a:t>M</a:t>
            </a:r>
            <a:r>
              <a:rPr lang="ru-RU" altLang="ru-RU" sz="2800" dirty="0"/>
              <a:t>. Найдите площадь четырехугольника </a:t>
            </a:r>
            <a:r>
              <a:rPr lang="en-US" altLang="ru-RU" sz="2800" i="1" dirty="0"/>
              <a:t>CA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MB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ru-RU" altLang="ru-RU" sz="2800" dirty="0">
                <a:cs typeface="Times New Roman" panose="02020603050405020304" pitchFamily="18" charset="0"/>
              </a:rPr>
              <a:t>если площадь данного </a:t>
            </a:r>
            <a:r>
              <a:rPr lang="ru-RU" altLang="ru-RU" sz="2800" dirty="0"/>
              <a:t>треугольника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 равна 1</a:t>
            </a:r>
            <a:r>
              <a:rPr lang="ru-RU" altLang="ru-RU" sz="2800" dirty="0"/>
              <a:t>2.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304800" y="46482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4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09825"/>
            <a:ext cx="3312368" cy="268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37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7*. Середины сторон </a:t>
            </a:r>
            <a:r>
              <a:rPr lang="ru-RU" altLang="ru-RU" sz="2800" dirty="0"/>
              <a:t>выпуклого четырехугольника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 последовательно соединены между собой. </a:t>
            </a:r>
            <a:r>
              <a:rPr lang="ru-RU" altLang="ru-RU" sz="2800" dirty="0"/>
              <a:t>Найдите площадь получившегося четырехугольника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, если площадь данного </a:t>
            </a:r>
            <a:r>
              <a:rPr lang="ru-RU" altLang="ru-RU" sz="2800" dirty="0"/>
              <a:t>четырехугольника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 равна 16</a:t>
            </a:r>
            <a:r>
              <a:rPr lang="ru-RU" altLang="ru-RU" sz="2800" dirty="0"/>
              <a:t>.</a:t>
            </a: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304800" y="46482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8. 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799"/>
            <a:ext cx="3023710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122DDB-9512-6D7A-E057-55BB5312B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590798"/>
            <a:ext cx="3021719" cy="25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0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28352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8*. </a:t>
            </a:r>
            <a:r>
              <a:rPr lang="ru-RU" altLang="ru-RU" sz="2800" dirty="0"/>
              <a:t>Вершины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выпуклого четырехугольника </a:t>
            </a:r>
            <a:r>
              <a:rPr lang="en-US" altLang="ru-RU" sz="2800" i="1" dirty="0"/>
              <a:t>ABCD </a:t>
            </a:r>
            <a:r>
              <a:rPr lang="ru-RU" altLang="ru-RU" sz="2800" dirty="0"/>
              <a:t>соединены отрезками с серединами </a:t>
            </a:r>
            <a:r>
              <a:rPr lang="en-US" altLang="ru-RU" sz="2800" i="1" dirty="0"/>
              <a:t>E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 </a:t>
            </a:r>
            <a:r>
              <a:rPr lang="ru-RU" altLang="ru-RU" sz="2800" dirty="0"/>
              <a:t>сторон соответственно </a:t>
            </a:r>
            <a:r>
              <a:rPr lang="en-US" altLang="ru-RU" sz="2800" i="1" dirty="0"/>
              <a:t>BC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AD</a:t>
            </a:r>
            <a:r>
              <a:rPr lang="ru-RU" altLang="ru-RU" sz="2800" dirty="0"/>
              <a:t>. Найдите площадь четырехугольника </a:t>
            </a:r>
            <a:r>
              <a:rPr lang="en-US" altLang="ru-RU" sz="2800" i="1" dirty="0"/>
              <a:t>AECF</a:t>
            </a:r>
            <a:r>
              <a:rPr lang="ru-RU" altLang="ru-RU" sz="2800" dirty="0"/>
              <a:t>, если площадь данного четырехугольника равна 12.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304800" y="46482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6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3124204" cy="247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9C079E-F3FA-5F1B-EAF2-30F1F94E1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368" y="2868940"/>
            <a:ext cx="3123125" cy="24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7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7374"/>
            <a:ext cx="91646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cs typeface="Times New Roman" charset="0"/>
              </a:rPr>
              <a:t>	9.* </a:t>
            </a:r>
            <a:r>
              <a:rPr lang="ru-RU" sz="2800" dirty="0"/>
              <a:t>Отрезки, соединяющие середины противоположных сторон выпуклого четырёхугольника, взаимно перпендикулярны и равны 2 и 7. Найдите площадь этого четырёхугольника.</a:t>
            </a:r>
            <a:endParaRPr lang="en-US" sz="2800" dirty="0">
              <a:cs typeface="Times New Roman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279338"/>
            <a:ext cx="4824536" cy="220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7694A7C-18C5-48DC-8959-CF85E0529238}"/>
              </a:ext>
            </a:extLst>
          </p:cNvPr>
          <p:cNvGrpSpPr/>
          <p:nvPr/>
        </p:nvGrpSpPr>
        <p:grpSpPr>
          <a:xfrm>
            <a:off x="-6172" y="1916832"/>
            <a:ext cx="9164601" cy="4251724"/>
            <a:chOff x="-6172" y="1749181"/>
            <a:chExt cx="9164601" cy="4251724"/>
          </a:xfrm>
        </p:grpSpPr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1219DFF4-33A3-4891-AAE0-3FD45821E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172" y="4800576"/>
              <a:ext cx="916460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cs typeface="Times New Roman" charset="0"/>
                </a:rPr>
                <a:t>	</a:t>
              </a:r>
              <a:r>
                <a:rPr lang="ru-RU" dirty="0">
                  <a:solidFill>
                    <a:srgbClr val="FF0000"/>
                  </a:solidFill>
                  <a:cs typeface="Times New Roman" charset="0"/>
                </a:rPr>
                <a:t>Решение. </a:t>
              </a:r>
              <a:r>
                <a:rPr lang="ru-RU" dirty="0">
                  <a:cs typeface="Times New Roman" charset="0"/>
                </a:rPr>
                <a:t>Четырёхугольник </a:t>
              </a:r>
              <a:r>
                <a:rPr lang="en-US" i="1" dirty="0">
                  <a:cs typeface="Times New Roman" charset="0"/>
                </a:rPr>
                <a:t>EHFG </a:t>
              </a:r>
              <a:r>
                <a:rPr lang="ru-RU" dirty="0">
                  <a:cs typeface="Times New Roman" charset="0"/>
                </a:rPr>
                <a:t>является ромбом. Его площадь равна 7. Она равна половине площади четырёхугольника </a:t>
              </a:r>
              <a:r>
                <a:rPr lang="en-US" i="1" dirty="0">
                  <a:cs typeface="Times New Roman" charset="0"/>
                </a:rPr>
                <a:t>ABCD</a:t>
              </a:r>
              <a:r>
                <a:rPr lang="ru-RU" i="1" dirty="0">
                  <a:cs typeface="Times New Roman" charset="0"/>
                </a:rPr>
                <a:t>. </a:t>
              </a:r>
              <a:r>
                <a:rPr lang="ru-RU" dirty="0">
                  <a:cs typeface="Times New Roman" charset="0"/>
                </a:rPr>
                <a:t>Следовательно, площадь четырёхугольника </a:t>
              </a:r>
              <a:r>
                <a:rPr lang="en-US" i="1" dirty="0">
                  <a:cs typeface="Times New Roman" charset="0"/>
                </a:rPr>
                <a:t>ABCD </a:t>
              </a:r>
              <a:r>
                <a:rPr lang="ru-RU" dirty="0">
                  <a:cs typeface="Times New Roman" charset="0"/>
                </a:rPr>
                <a:t>равна 14.</a:t>
              </a:r>
              <a:r>
                <a:rPr lang="ru-RU" i="1" dirty="0">
                  <a:cs typeface="Times New Roman" charset="0"/>
                </a:rPr>
                <a:t> </a:t>
              </a:r>
              <a:endParaRPr lang="en-US" dirty="0">
                <a:cs typeface="Times New Roman" charset="0"/>
              </a:endParaRPr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85DA7024-C0E9-49B0-9CE3-82A3205AD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881" y="1749181"/>
              <a:ext cx="4990944" cy="2688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232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-20602" y="1050"/>
            <a:ext cx="9164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10*. </a:t>
            </a:r>
            <a:r>
              <a:rPr lang="ru-RU" dirty="0"/>
              <a:t>Отрезки, соединяющие середины противоположных сторон выпуклого четырёхугольника, равны между собой. Найдите площадь этого четырёхугольника, если его диагонали равны 8 и 12.</a:t>
            </a:r>
            <a:endParaRPr lang="en-US" dirty="0">
              <a:cs typeface="Times New Roman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065862" cy="241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C46810A-52C6-4E87-8061-282766E5E145}"/>
              </a:ext>
            </a:extLst>
          </p:cNvPr>
          <p:cNvGrpSpPr/>
          <p:nvPr/>
        </p:nvGrpSpPr>
        <p:grpSpPr>
          <a:xfrm>
            <a:off x="0" y="1412776"/>
            <a:ext cx="9164601" cy="4339708"/>
            <a:chOff x="0" y="1412776"/>
            <a:chExt cx="9164601" cy="4339708"/>
          </a:xfrm>
        </p:grpSpPr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6E235C75-96AE-4BAD-8557-862C84F00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82824"/>
              <a:ext cx="9164601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cs typeface="Times New Roman" charset="0"/>
                </a:rPr>
                <a:t>	</a:t>
              </a:r>
              <a:r>
                <a:rPr lang="ru-RU" dirty="0">
                  <a:solidFill>
                    <a:srgbClr val="FF0000"/>
                  </a:solidFill>
                  <a:cs typeface="Times New Roman" charset="0"/>
                </a:rPr>
                <a:t>Решение. </a:t>
              </a:r>
              <a:r>
                <a:rPr lang="ru-RU" dirty="0">
                  <a:cs typeface="Times New Roman" charset="0"/>
                </a:rPr>
                <a:t>Четырёхугольник </a:t>
              </a:r>
              <a:r>
                <a:rPr lang="en-US" i="1" dirty="0">
                  <a:cs typeface="Times New Roman" charset="0"/>
                </a:rPr>
                <a:t>EGFH </a:t>
              </a:r>
              <a:r>
                <a:rPr lang="ru-RU" dirty="0">
                  <a:cs typeface="Times New Roman" charset="0"/>
                </a:rPr>
                <a:t>является прямоугольником. Следовательно, диагонали </a:t>
              </a:r>
              <a:r>
                <a:rPr lang="en-US" i="1" dirty="0">
                  <a:cs typeface="Times New Roman" charset="0"/>
                </a:rPr>
                <a:t>AC </a:t>
              </a:r>
              <a:r>
                <a:rPr lang="ru-RU" dirty="0">
                  <a:cs typeface="Times New Roman" charset="0"/>
                </a:rPr>
                <a:t>и </a:t>
              </a:r>
              <a:r>
                <a:rPr lang="en-US" i="1" dirty="0">
                  <a:cs typeface="Times New Roman" charset="0"/>
                </a:rPr>
                <a:t>BD </a:t>
              </a:r>
              <a:r>
                <a:rPr lang="ru-RU" dirty="0">
                  <a:cs typeface="Times New Roman" charset="0"/>
                </a:rPr>
                <a:t>четырёхугольника </a:t>
              </a:r>
              <a:r>
                <a:rPr lang="en-US" i="1" dirty="0">
                  <a:cs typeface="Times New Roman" charset="0"/>
                </a:rPr>
                <a:t>ABCD </a:t>
              </a:r>
              <a:r>
                <a:rPr lang="ru-RU" dirty="0">
                  <a:cs typeface="Times New Roman" charset="0"/>
                </a:rPr>
                <a:t>перпендикулярны. Площадь прямоугольника </a:t>
              </a:r>
              <a:r>
                <a:rPr lang="en-US" i="1" dirty="0">
                  <a:cs typeface="Times New Roman" charset="0"/>
                </a:rPr>
                <a:t>EGFH </a:t>
              </a:r>
              <a:r>
                <a:rPr lang="ru-RU" dirty="0">
                  <a:cs typeface="Times New Roman" charset="0"/>
                </a:rPr>
                <a:t>равна </a:t>
              </a:r>
              <a:r>
                <a:rPr lang="en-US" dirty="0">
                  <a:cs typeface="Times New Roman" charset="0"/>
                </a:rPr>
                <a:t>24</a:t>
              </a:r>
              <a:r>
                <a:rPr lang="ru-RU" dirty="0">
                  <a:cs typeface="Times New Roman" charset="0"/>
                </a:rPr>
                <a:t>.</a:t>
              </a:r>
              <a:r>
                <a:rPr lang="ru-RU" i="1" dirty="0">
                  <a:cs typeface="Times New Roman" charset="0"/>
                </a:rPr>
                <a:t> </a:t>
              </a:r>
              <a:endParaRPr lang="en-US" dirty="0">
                <a:cs typeface="Times New Roman" charset="0"/>
              </a:endParaRPr>
            </a:p>
          </p:txBody>
        </p: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4A82CB4A-E2A4-4A55-BB0A-DE10F9DAA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412776"/>
              <a:ext cx="3095746" cy="2416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05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11*. </a:t>
            </a:r>
            <a:r>
              <a:rPr lang="ru-RU" altLang="ru-RU" sz="2800" dirty="0"/>
              <a:t>Стороны выпуклого четырехугольника </a:t>
            </a:r>
            <a:r>
              <a:rPr lang="en-US" altLang="ru-RU" sz="2800" i="1" dirty="0"/>
              <a:t>ABCD </a:t>
            </a:r>
            <a:r>
              <a:rPr lang="ru-RU" altLang="ru-RU" sz="2800" dirty="0"/>
              <a:t>разделены каждая на три равные части соответственно точками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, 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, 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, 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.</a:t>
            </a:r>
            <a:r>
              <a:rPr lang="en-US" altLang="ru-RU" sz="2800" dirty="0"/>
              <a:t> </a:t>
            </a:r>
            <a:r>
              <a:rPr lang="ru-RU" altLang="ru-RU" sz="2800" dirty="0"/>
              <a:t>Найдите площадь восьмиугольника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2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2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2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,</a:t>
            </a:r>
            <a:r>
              <a:rPr lang="ru-RU" altLang="ru-RU" sz="2800" dirty="0"/>
              <a:t> если площадь данного четырехугольника равна 18.</a:t>
            </a:r>
            <a:r>
              <a:rPr lang="en-US" altLang="ru-RU" sz="2800" dirty="0"/>
              <a:t> </a:t>
            </a:r>
            <a:endParaRPr lang="ru-RU" altLang="ru-RU" sz="2800" dirty="0"/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	Решение.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/>
              <a:t>Сумма площадей треугольников </a:t>
            </a:r>
            <a:r>
              <a:rPr lang="en-US" altLang="ru-RU" sz="2400" i="1" dirty="0"/>
              <a:t>AA</a:t>
            </a:r>
            <a:r>
              <a:rPr lang="en-US" altLang="ru-RU" sz="2400" baseline="-25000" dirty="0"/>
              <a:t>1</a:t>
            </a:r>
            <a:r>
              <a:rPr lang="en-US" altLang="ru-RU" sz="2400" i="1" dirty="0"/>
              <a:t>D</a:t>
            </a:r>
            <a:r>
              <a:rPr lang="en-US" altLang="ru-RU" sz="2400" baseline="-25000" dirty="0"/>
              <a:t>2</a:t>
            </a:r>
            <a:r>
              <a:rPr lang="en-US" altLang="ru-RU" sz="2400" dirty="0"/>
              <a:t> </a:t>
            </a:r>
            <a:r>
              <a:rPr lang="ru-RU" altLang="ru-RU" sz="2400" dirty="0"/>
              <a:t>и </a:t>
            </a:r>
            <a:r>
              <a:rPr lang="en-US" altLang="ru-RU" sz="2400" i="1" dirty="0"/>
              <a:t>CC</a:t>
            </a:r>
            <a:r>
              <a:rPr lang="en-US" altLang="ru-RU" sz="2400" baseline="-25000" dirty="0"/>
              <a:t>1</a:t>
            </a:r>
            <a:r>
              <a:rPr lang="en-US" altLang="ru-RU" sz="2400" i="1" dirty="0"/>
              <a:t>B</a:t>
            </a:r>
            <a:r>
              <a:rPr lang="en-US" altLang="ru-RU" sz="2400" baseline="-25000" dirty="0"/>
              <a:t>2</a:t>
            </a:r>
            <a:r>
              <a:rPr lang="en-US" altLang="ru-RU" sz="2400" dirty="0"/>
              <a:t> </a:t>
            </a:r>
            <a:r>
              <a:rPr lang="ru-RU" altLang="ru-RU" sz="2400" dirty="0"/>
              <a:t>равна сумме площадей треугольников </a:t>
            </a:r>
            <a:r>
              <a:rPr lang="en-US" altLang="ru-RU" sz="2400" i="1" dirty="0"/>
              <a:t>BB</a:t>
            </a:r>
            <a:r>
              <a:rPr lang="en-US" altLang="ru-RU" sz="2400" baseline="-25000" dirty="0"/>
              <a:t>1</a:t>
            </a:r>
            <a:r>
              <a:rPr lang="en-US" altLang="ru-RU" sz="2400" i="1" dirty="0"/>
              <a:t>A</a:t>
            </a:r>
            <a:r>
              <a:rPr lang="en-US" altLang="ru-RU" sz="2400" baseline="-25000" dirty="0"/>
              <a:t>2</a:t>
            </a:r>
            <a:r>
              <a:rPr lang="en-US" altLang="ru-RU" sz="2400" dirty="0"/>
              <a:t> </a:t>
            </a:r>
            <a:r>
              <a:rPr lang="ru-RU" altLang="ru-RU" sz="2400" dirty="0"/>
              <a:t>и </a:t>
            </a:r>
            <a:r>
              <a:rPr lang="en-US" altLang="ru-RU" sz="2400" i="1" dirty="0"/>
              <a:t>DD</a:t>
            </a:r>
            <a:r>
              <a:rPr lang="en-US" altLang="ru-RU" sz="2400" baseline="-25000" dirty="0"/>
              <a:t>1</a:t>
            </a:r>
            <a:r>
              <a:rPr lang="en-US" altLang="ru-RU" sz="2400" i="1" dirty="0"/>
              <a:t>C</a:t>
            </a:r>
            <a:r>
              <a:rPr lang="en-US" altLang="ru-RU" sz="2400" baseline="-25000" dirty="0"/>
              <a:t>2</a:t>
            </a:r>
            <a:r>
              <a:rPr lang="en-US" altLang="ru-RU" sz="2400" dirty="0"/>
              <a:t> </a:t>
            </a:r>
            <a:r>
              <a:rPr lang="ru-RU" altLang="ru-RU" sz="2400" dirty="0"/>
              <a:t>и равна одной девятой площади данного четырехугольника. Следовательно, площадь восьмиугольника равна семи девятым площади четырехугольника и равна 14.</a:t>
            </a:r>
          </a:p>
        </p:txBody>
      </p:sp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7687"/>
            <a:ext cx="3168351" cy="272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8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/>
              <a:t>	12. Правильный треугольник площади 1</a:t>
            </a:r>
            <a:r>
              <a:rPr lang="ru-RU" altLang="ru-RU" dirty="0">
                <a:cs typeface="Times New Roman" panose="02020603050405020304" pitchFamily="18" charset="0"/>
              </a:rPr>
              <a:t> повернут вокруг центра </a:t>
            </a:r>
            <a:r>
              <a:rPr lang="ru-RU" altLang="ru-RU" dirty="0"/>
              <a:t>описанной окружности на</a:t>
            </a:r>
            <a:r>
              <a:rPr lang="ru-RU" altLang="ru-RU" dirty="0">
                <a:cs typeface="Times New Roman" panose="02020603050405020304" pitchFamily="18" charset="0"/>
              </a:rPr>
              <a:t> угол </a:t>
            </a:r>
            <a:r>
              <a:rPr lang="ru-RU" altLang="ru-RU" dirty="0"/>
              <a:t>60</a:t>
            </a:r>
            <a:r>
              <a:rPr lang="ru-RU" altLang="ru-RU" dirty="0">
                <a:cs typeface="Times New Roman" panose="02020603050405020304" pitchFamily="18" charset="0"/>
              </a:rPr>
              <a:t>°. Найдите площадь фигуры, которая является общей частью (пересечением) </a:t>
            </a:r>
            <a:r>
              <a:rPr lang="ru-RU" altLang="ru-RU" dirty="0"/>
              <a:t>треугольников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2971800"/>
            <a:ext cx="2597150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8293" name="Group 5"/>
          <p:cNvGrpSpPr>
            <a:grpSpLocks/>
          </p:cNvGrpSpPr>
          <p:nvPr/>
        </p:nvGrpSpPr>
        <p:grpSpPr bwMode="auto">
          <a:xfrm>
            <a:off x="381000" y="2971800"/>
            <a:ext cx="8610600" cy="3609976"/>
            <a:chOff x="240" y="1872"/>
            <a:chExt cx="5424" cy="22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84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40" y="3648"/>
                  <a:ext cx="5424" cy="4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Ответ: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alt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alt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ru-RU" altLang="ru-RU" dirty="0"/>
                    <a:t>.</a:t>
                  </a:r>
                  <a:endPara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846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" y="3648"/>
                  <a:ext cx="5424" cy="498"/>
                </a:xfrm>
                <a:prstGeom prst="rect">
                  <a:avLst/>
                </a:prstGeom>
                <a:blipFill>
                  <a:blip r:embed="rId4"/>
                  <a:stretch>
                    <a:fillRect l="-1841" b="-10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584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872"/>
              <a:ext cx="1649" cy="1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35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площади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764704"/>
            <a:ext cx="9144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Для площади фигур справедливы свойства, аналогичные свойствам длин отрезков.</a:t>
            </a:r>
          </a:p>
          <a:p>
            <a:pPr algn="just">
              <a:spcBef>
                <a:spcPts val="0"/>
              </a:spcBef>
            </a:pPr>
            <a:r>
              <a:rPr lang="en-US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Свойство 1.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фигуры является неотрицательным числом.</a:t>
            </a:r>
          </a:p>
          <a:p>
            <a:pPr algn="just">
              <a:spcBef>
                <a:spcPts val="0"/>
              </a:spcBef>
            </a:pPr>
            <a:r>
              <a:rPr lang="en-US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Свойство 2.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Равные фигуры имеют равные площади.</a:t>
            </a:r>
          </a:p>
          <a:p>
            <a:pPr algn="just">
              <a:spcBef>
                <a:spcPts val="0"/>
              </a:spcBef>
            </a:pPr>
            <a:r>
              <a:rPr lang="en-US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Свойство 3.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Если фигура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dirty="0">
                <a:cs typeface="Times New Roman" panose="02020603050405020304" pitchFamily="18" charset="0"/>
              </a:rPr>
              <a:t> составлена из двух неперекрывающихся фигур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, то площадь фигуры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dirty="0">
                <a:cs typeface="Times New Roman" panose="02020603050405020304" pitchFamily="18" charset="0"/>
              </a:rPr>
              <a:t> равна сумме площадей фигур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, т.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е.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dirty="0">
                <a:cs typeface="Times New Roman" panose="02020603050405020304" pitchFamily="18" charset="0"/>
              </a:rPr>
              <a:t>) =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) +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Свойство 4.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прямоугольника равна произведению его смежных сторон.</a:t>
            </a: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124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	13*. Квадрат </a:t>
            </a:r>
            <a:r>
              <a:rPr lang="ru-RU" altLang="ru-RU" dirty="0"/>
              <a:t>со стороной 1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повернут вокруг центра симметрии на угол 45°. Найдите площадь фигуры, которая является общей частью (пересечением) квадратов.</a:t>
            </a:r>
          </a:p>
        </p:txBody>
      </p:sp>
      <p:pic>
        <p:nvPicPr>
          <p:cNvPr id="4403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3200400"/>
            <a:ext cx="2062163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251" name="Group 11"/>
          <p:cNvGrpSpPr>
            <a:grpSpLocks/>
          </p:cNvGrpSpPr>
          <p:nvPr/>
        </p:nvGrpSpPr>
        <p:grpSpPr bwMode="auto">
          <a:xfrm>
            <a:off x="381000" y="2743200"/>
            <a:ext cx="8610600" cy="3627438"/>
            <a:chOff x="240" y="1728"/>
            <a:chExt cx="5424" cy="2285"/>
          </a:xfrm>
        </p:grpSpPr>
        <p:grpSp>
          <p:nvGrpSpPr>
            <p:cNvPr id="44038" name="Group 8"/>
            <p:cNvGrpSpPr>
              <a:grpSpLocks/>
            </p:cNvGrpSpPr>
            <p:nvPr/>
          </p:nvGrpSpPr>
          <p:grpSpPr bwMode="auto">
            <a:xfrm>
              <a:off x="240" y="3648"/>
              <a:ext cx="5424" cy="365"/>
              <a:chOff x="240" y="3648"/>
              <a:chExt cx="5424" cy="365"/>
            </a:xfrm>
          </p:grpSpPr>
          <p:sp>
            <p:nvSpPr>
              <p:cNvPr id="44040" name="Text Box 5"/>
              <p:cNvSpPr txBox="1">
                <a:spLocks noChangeArrowheads="1"/>
              </p:cNvSpPr>
              <p:nvPr/>
            </p:nvSpPr>
            <p:spPr bwMode="auto">
              <a:xfrm>
                <a:off x="240" y="3648"/>
                <a:ext cx="542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endParaRPr lang="ru-RU" altLang="ru-RU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44041" name="Object 6"/>
              <p:cNvGraphicFramePr>
                <a:graphicFrameLocks noChangeAspect="1"/>
              </p:cNvGraphicFramePr>
              <p:nvPr/>
            </p:nvGraphicFramePr>
            <p:xfrm>
              <a:off x="1104" y="3696"/>
              <a:ext cx="888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409088" imgH="495085" progId="Equation.DSMT4">
                      <p:embed/>
                    </p:oleObj>
                  </mc:Choice>
                  <mc:Fallback>
                    <p:oleObj name="Equation" r:id="rId4" imgW="1409088" imgH="495085" progId="Equation.DSMT4">
                      <p:embed/>
                      <p:pic>
                        <p:nvPicPr>
                          <p:cNvPr id="44041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4" y="3696"/>
                            <a:ext cx="888" cy="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44039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728"/>
              <a:ext cx="1838" cy="1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69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0" y="4462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14*</a:t>
            </a:r>
            <a:r>
              <a:rPr lang="en-US" altLang="ru-RU" sz="2800" dirty="0"/>
              <a:t>. </a:t>
            </a:r>
            <a:r>
              <a:rPr lang="ru-RU" altLang="ru-RU" sz="2800" dirty="0"/>
              <a:t>Докажите, что из всех четырехугольников, вписанных в данную окружность, наибольшую площадь имеет квадрат.</a:t>
            </a:r>
            <a:endParaRPr lang="en-US" altLang="ru-RU" sz="2800" dirty="0"/>
          </a:p>
        </p:txBody>
      </p:sp>
      <p:grpSp>
        <p:nvGrpSpPr>
          <p:cNvPr id="276494" name="Group 14"/>
          <p:cNvGrpSpPr>
            <a:grpSpLocks/>
          </p:cNvGrpSpPr>
          <p:nvPr/>
        </p:nvGrpSpPr>
        <p:grpSpPr bwMode="auto">
          <a:xfrm>
            <a:off x="0" y="1504897"/>
            <a:ext cx="9144000" cy="4986338"/>
            <a:chOff x="0" y="960"/>
            <a:chExt cx="5760" cy="3141"/>
          </a:xfrm>
        </p:grpSpPr>
        <p:sp>
          <p:nvSpPr>
            <p:cNvPr id="276485" name="Text Box 5"/>
            <p:cNvSpPr txBox="1">
              <a:spLocks noChangeArrowheads="1"/>
            </p:cNvSpPr>
            <p:nvPr/>
          </p:nvSpPr>
          <p:spPr bwMode="auto">
            <a:xfrm>
              <a:off x="2256" y="960"/>
              <a:ext cx="3504" cy="2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Доказательство.</a:t>
              </a:r>
              <a:r>
                <a:rPr lang="ru-RU" altLang="ru-RU" dirty="0"/>
                <a:t> Воспользуемся тем, что площадь выпуклого  четырехугольника равна половине произведения его диагоналей на синус угла между ними. Наибольшими диагоналями являются диаметры окружности. Синус угла между диагоналями будет наибольшим, если они перпендикулярны. </a:t>
              </a:r>
            </a:p>
          </p:txBody>
        </p:sp>
        <p:sp>
          <p:nvSpPr>
            <p:cNvPr id="276490" name="Text Box 10"/>
            <p:cNvSpPr txBox="1">
              <a:spLocks noChangeArrowheads="1"/>
            </p:cNvSpPr>
            <p:nvPr/>
          </p:nvSpPr>
          <p:spPr bwMode="auto">
            <a:xfrm>
              <a:off x="0" y="3112"/>
              <a:ext cx="576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	Таким образом, наибольшую площадь будет иметь четырехугольник, диагоналями которого являются перпендикулярные диаметры окружности. Этот четырехугольник – квадрат.</a:t>
              </a:r>
            </a:p>
          </p:txBody>
        </p:sp>
      </p:grpSp>
      <p:pic>
        <p:nvPicPr>
          <p:cNvPr id="27649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952328" cy="281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1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282" name="TextBox 5">
                <a:extLst>
                  <a:ext uri="{FF2B5EF4-FFF2-40B4-BE49-F238E27FC236}">
                    <a16:creationId xmlns:a16="http://schemas.microsoft.com/office/drawing/2014/main" id="{A59E0952-4DFC-47AE-98D1-E2341502B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74081"/>
                <a:ext cx="9144000" cy="2431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altLang="ru-RU" dirty="0"/>
                  <a:t>	</a:t>
                </a:r>
                <a:r>
                  <a:rPr lang="ru-RU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Теорема.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Площадь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многоугольника, вершины которого имеют целочисленные координаты, выражается формулой</a:t>
                </a:r>
              </a:p>
              <a:p>
                <a:pPr algn="ctr" eaLnBrk="1" hangingPunct="1"/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just" eaLnBrk="1" hangingPunct="1"/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  <a:r>
                  <a:rPr lang="ru-RU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– число точек с целочисленными координатами, расположенных внутри многоугольника,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– число точек с целочисленными координатами, расположенных на его границе.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97282" name="TextBox 5">
                <a:extLst>
                  <a:ext uri="{FF2B5EF4-FFF2-40B4-BE49-F238E27FC236}">
                    <a16:creationId xmlns:a16="http://schemas.microsoft.com/office/drawing/2014/main" id="{A59E0952-4DFC-47AE-98D1-E2341502B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4081"/>
                <a:ext cx="9144000" cy="2431243"/>
              </a:xfrm>
              <a:prstGeom prst="rect">
                <a:avLst/>
              </a:prstGeom>
              <a:blipFill>
                <a:blip r:embed="rId3"/>
                <a:stretch>
                  <a:fillRect l="-1000" t="-2005" r="-1000" b="-47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285" name="Rectangle 2">
            <a:extLst>
              <a:ext uri="{FF2B5EF4-FFF2-40B4-BE49-F238E27FC236}">
                <a16:creationId xmlns:a16="http://schemas.microsoft.com/office/drawing/2014/main" id="{62D94CAB-FF61-4A6F-9F11-9D6F65947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Пика*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AC181C6-DEA4-5130-5F03-F340F872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6784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рисунке изображён пятиугольник, у которого 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=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17, 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 =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Его площадь равна 20,5.</a:t>
            </a:r>
            <a:endParaRPr lang="ru-RU" alt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131A10-ECDE-87F1-9F30-5AEB52C25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789040"/>
            <a:ext cx="3182324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361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282" name="TextBox 5">
                <a:extLst>
                  <a:ext uri="{FF2B5EF4-FFF2-40B4-BE49-F238E27FC236}">
                    <a16:creationId xmlns:a16="http://schemas.microsoft.com/office/drawing/2014/main" id="{A59E0952-4DFC-47AE-98D1-E2341502B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14064"/>
                <a:ext cx="9144000" cy="1826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altLang="ru-RU" dirty="0"/>
                  <a:t>	</a:t>
                </a:r>
                <a:r>
                  <a:rPr lang="ru-RU" sz="2000" dirty="0">
                    <a:solidFill>
                      <a:srgbClr val="FF0000"/>
                    </a:solidFill>
                  </a:rPr>
                  <a:t>Доказательство.</a:t>
                </a:r>
                <a:r>
                  <a:rPr lang="ru-RU" sz="2000" dirty="0"/>
                  <a:t> Каждому многоугольнику M, </a:t>
                </a:r>
                <a:r>
                  <a:rPr lang="ru-RU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вершины которого имеют целочисленные координаты,</a:t>
                </a:r>
                <a:r>
                  <a:rPr lang="ru-RU" sz="2000" dirty="0"/>
                  <a:t> поставим в соответствие число f(M)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ru-RU" sz="2000" dirty="0"/>
                  <a:t>. Докажем, что функция f(M) аддитивна, т. е. если многоугольник M, </a:t>
                </a:r>
                <a:r>
                  <a:rPr lang="ru-RU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вершины которого имеют целочисленные координаты,</a:t>
                </a:r>
                <a:r>
                  <a:rPr lang="ru-RU" sz="2000" dirty="0"/>
                  <a:t> разрезан по диагонали на многоугольники M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M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, то f(M) = f(M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) + f(M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).</a:t>
                </a:r>
                <a:endParaRPr lang="ru-RU" altLang="ru-RU" sz="2000" dirty="0"/>
              </a:p>
            </p:txBody>
          </p:sp>
        </mc:Choice>
        <mc:Fallback xmlns="">
          <p:sp>
            <p:nvSpPr>
              <p:cNvPr id="97282" name="TextBox 5">
                <a:extLst>
                  <a:ext uri="{FF2B5EF4-FFF2-40B4-BE49-F238E27FC236}">
                    <a16:creationId xmlns:a16="http://schemas.microsoft.com/office/drawing/2014/main" id="{A59E0952-4DFC-47AE-98D1-E2341502B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4064"/>
                <a:ext cx="9144000" cy="1826013"/>
              </a:xfrm>
              <a:prstGeom prst="rect">
                <a:avLst/>
              </a:prstGeom>
              <a:blipFill>
                <a:blip r:embed="rId3"/>
                <a:stretch>
                  <a:fillRect l="-667" r="-667" b="-3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CEBD61-2125-8FAC-7FB3-9231B65D0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775887"/>
            <a:ext cx="2088232" cy="1681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1D63B271-C68B-D6A9-F9F5-09911EF84A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384059"/>
                <a:ext cx="9144000" cy="3468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sz="2200" dirty="0"/>
                  <a:t>	</a:t>
                </a:r>
                <a:r>
                  <a:rPr lang="ru-RU" sz="2000" dirty="0"/>
                  <a:t>Обозначим </a:t>
                </a:r>
                <a:r>
                  <a:rPr lang="en-US" sz="2000" i="1" dirty="0"/>
                  <a:t>n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</a:t>
                </a:r>
                <a:r>
                  <a:rPr lang="en-US" sz="2000" i="1" dirty="0"/>
                  <a:t>n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</a:t>
                </a:r>
                <a:r>
                  <a:rPr lang="ru-RU" sz="2000" dirty="0"/>
                  <a:t>число точек с целочисленными координатами, расположенными внутри многоугольников соответственно М</a:t>
                </a:r>
                <a:r>
                  <a:rPr lang="ru-RU" sz="2000" baseline="-25000" dirty="0"/>
                  <a:t>1</a:t>
                </a:r>
                <a:r>
                  <a:rPr lang="en-US" sz="2000" dirty="0"/>
                  <a:t>, </a:t>
                </a:r>
                <a:r>
                  <a:rPr lang="ru-RU" sz="2000" dirty="0"/>
                  <a:t>М</a:t>
                </a:r>
                <a:r>
                  <a:rPr lang="ru-RU" sz="2000" baseline="-25000" dirty="0"/>
                  <a:t>2</a:t>
                </a:r>
                <a:r>
                  <a:rPr lang="en-US" sz="2000" dirty="0"/>
                  <a:t>; </a:t>
                </a:r>
                <a:r>
                  <a:rPr lang="en-US" sz="2000" i="1" dirty="0"/>
                  <a:t>m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</a:t>
                </a:r>
                <a:r>
                  <a:rPr lang="en-US" sz="2000" i="1" dirty="0"/>
                  <a:t>m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</a:t>
                </a:r>
                <a:r>
                  <a:rPr lang="ru-RU" sz="2000" dirty="0"/>
                  <a:t>– число точек с целочисленными координатами, расположенными соответственно на границах многоугольников М</a:t>
                </a:r>
                <a:r>
                  <a:rPr lang="ru-RU" sz="2000" baseline="-25000" dirty="0"/>
                  <a:t>1</a:t>
                </a:r>
                <a:r>
                  <a:rPr lang="en-US" sz="2000" dirty="0"/>
                  <a:t>, </a:t>
                </a:r>
                <a:r>
                  <a:rPr lang="ru-RU" sz="2000" dirty="0"/>
                  <a:t>М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; </a:t>
                </a:r>
                <a:r>
                  <a:rPr lang="en-US" sz="2000" i="1" dirty="0"/>
                  <a:t>k </a:t>
                </a:r>
                <a:r>
                  <a:rPr lang="ru-RU" sz="2000" dirty="0"/>
                  <a:t>– число точек с целочисленными координатами, расположенными на диагонали. Имеют место равенства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−2,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+2.</m:t>
                    </m:r>
                  </m:oMath>
                </a14:m>
                <a:r>
                  <a:rPr lang="ru-RU" altLang="ru-RU" sz="2000" dirty="0"/>
                  <a:t> Следовательно, </a:t>
                </a:r>
                <a14:m>
                  <m:oMath xmlns:m="http://schemas.openxmlformats.org/officeDocument/2006/math"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ru-RU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−1=</m:t>
                    </m:r>
                    <m:sSub>
                      <m:sSubPr>
                        <m:ctrlP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−2+</m:t>
                    </m:r>
                    <m:f>
                      <m:fPr>
                        <m:ctrlP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−1=</m:t>
                    </m:r>
                    <m:sSub>
                      <m:sSubPr>
                        <m:ctrlP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−1+</m:t>
                    </m:r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ru-RU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ru-RU" sz="20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ru-RU" sz="20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altLang="ru-RU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ru-RU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ru-RU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ru-RU" sz="20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altLang="ru-RU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ru-RU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200" dirty="0"/>
                  <a:t> </a:t>
                </a:r>
                <a:r>
                  <a:rPr lang="ru-RU" altLang="ru-RU" sz="2000" dirty="0"/>
                  <a:t>Что и требовалось доказать.</a:t>
                </a:r>
              </a:p>
              <a:p>
                <a:pPr algn="just" eaLnBrk="1" hangingPunct="1"/>
                <a:r>
                  <a:rPr lang="ru-RU" altLang="ru-RU" sz="2000" dirty="0"/>
                  <a:t>	Заметим, что вместо диагонали можно было взять ломаную, </a:t>
                </a:r>
                <a:r>
                  <a:rPr lang="ru-RU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вершины которого имеют целочисленные координаты.</a:t>
                </a:r>
                <a:endParaRPr lang="ru-RU" altLang="ru-RU" sz="2000" dirty="0"/>
              </a:p>
            </p:txBody>
          </p:sp>
        </mc:Choice>
        <mc:Fallback xmlns=""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1D63B271-C68B-D6A9-F9F5-09911EF84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84059"/>
                <a:ext cx="9144000" cy="3468001"/>
              </a:xfrm>
              <a:prstGeom prst="rect">
                <a:avLst/>
              </a:prstGeom>
              <a:blipFill>
                <a:blip r:embed="rId5"/>
                <a:stretch>
                  <a:fillRect l="-667" t="-176" r="-667" b="-14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5">
            <a:extLst>
              <a:ext uri="{FF2B5EF4-FFF2-40B4-BE49-F238E27FC236}">
                <a16:creationId xmlns:a16="http://schemas.microsoft.com/office/drawing/2014/main" id="{701D3C69-6BE2-6E49-3839-07003740A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644" y="1744767"/>
            <a:ext cx="6139356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sz="2200" dirty="0"/>
              <a:t>	</a:t>
            </a: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Пусть </a:t>
            </a:r>
            <a:r>
              <a:rPr lang="ru-RU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– число точек с целочисленными координатами, расположенных внутри многоугольника М,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– число точек с целочисленными координатами, расположенных на его границе. </a:t>
            </a:r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2625506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282" name="TextBox 5">
                <a:extLst>
                  <a:ext uri="{FF2B5EF4-FFF2-40B4-BE49-F238E27FC236}">
                    <a16:creationId xmlns:a16="http://schemas.microsoft.com/office/drawing/2014/main" id="{A59E0952-4DFC-47AE-98D1-E2341502B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14064"/>
                <a:ext cx="9144000" cy="1589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altLang="ru-RU" sz="2200" dirty="0">
                    <a:solidFill>
                      <a:srgbClr val="FF0000"/>
                    </a:solidFill>
                  </a:rPr>
                  <a:t>Продолжение</a:t>
                </a:r>
                <a:r>
                  <a:rPr lang="ru-RU" sz="2200" dirty="0">
                    <a:solidFill>
                      <a:srgbClr val="FF0000"/>
                    </a:solidFill>
                  </a:rPr>
                  <a:t>.</a:t>
                </a:r>
                <a:r>
                  <a:rPr lang="ru-RU" sz="2200" dirty="0"/>
                  <a:t> Остаётся проверить число f(M) равно площади многоугольника M. Рассмотрим прямоугольник со сторонами, лежащими на линиях решетки. Пусть длины его сторон равны </a:t>
                </a:r>
                <a:r>
                  <a:rPr lang="ru-RU" sz="2200" i="1" dirty="0"/>
                  <a:t>a</a:t>
                </a:r>
                <a:r>
                  <a:rPr lang="ru-RU" sz="2200" dirty="0"/>
                  <a:t> и </a:t>
                </a:r>
                <a:r>
                  <a:rPr lang="ru-RU" sz="2200" i="1" dirty="0"/>
                  <a:t>b</a:t>
                </a:r>
                <a:r>
                  <a:rPr lang="ru-RU" sz="2200" dirty="0"/>
                  <a:t>. В этом случае получим </a:t>
                </a:r>
                <a:r>
                  <a:rPr lang="en-US" sz="2200" i="1" dirty="0"/>
                  <a:t>n</a:t>
                </a:r>
                <a:r>
                  <a:rPr lang="ru-RU" sz="2200" i="1" dirty="0"/>
                  <a:t> = </a:t>
                </a:r>
                <a:r>
                  <a:rPr lang="ru-RU" sz="2200" dirty="0"/>
                  <a:t>(</a:t>
                </a:r>
                <a:r>
                  <a:rPr lang="en-US" sz="2200" i="1" dirty="0"/>
                  <a:t>a </a:t>
                </a:r>
                <a:r>
                  <a:rPr lang="ru-RU" sz="2200" dirty="0"/>
                  <a:t>– 1)(</a:t>
                </a:r>
                <a:r>
                  <a:rPr lang="en-US" sz="2200" i="1" dirty="0"/>
                  <a:t>b</a:t>
                </a:r>
                <a:r>
                  <a:rPr lang="en-US" sz="2200" dirty="0"/>
                  <a:t> </a:t>
                </a:r>
                <a:r>
                  <a:rPr lang="ru-RU" sz="2200" dirty="0"/>
                  <a:t>– 1), </a:t>
                </a:r>
                <a:r>
                  <a:rPr lang="en-US" sz="2200" i="1" dirty="0"/>
                  <a:t>m</a:t>
                </a:r>
                <a:r>
                  <a:rPr lang="ru-RU" sz="2200" i="1" dirty="0"/>
                  <a:t> = </a:t>
                </a:r>
                <a:r>
                  <a:rPr lang="ru-RU" sz="2200" dirty="0"/>
                  <a:t>2</a:t>
                </a:r>
                <a:r>
                  <a:rPr lang="en-US" sz="2200" i="1" dirty="0"/>
                  <a:t>a</a:t>
                </a:r>
                <a:r>
                  <a:rPr lang="ru-RU" sz="2200" i="1" dirty="0"/>
                  <a:t> + </a:t>
                </a:r>
                <a:r>
                  <a:rPr lang="ru-RU" sz="2200" dirty="0"/>
                  <a:t>2</a:t>
                </a:r>
                <a:r>
                  <a:rPr lang="en-US" sz="2200" i="1" dirty="0"/>
                  <a:t>b</a:t>
                </a:r>
                <a:r>
                  <a:rPr lang="ru-RU" sz="2200" dirty="0"/>
                  <a:t>.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200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2200" dirty="0"/>
              </a:p>
            </p:txBody>
          </p:sp>
        </mc:Choice>
        <mc:Fallback xmlns="">
          <p:sp>
            <p:nvSpPr>
              <p:cNvPr id="97282" name="TextBox 5">
                <a:extLst>
                  <a:ext uri="{FF2B5EF4-FFF2-40B4-BE49-F238E27FC236}">
                    <a16:creationId xmlns:a16="http://schemas.microsoft.com/office/drawing/2014/main" id="{A59E0952-4DFC-47AE-98D1-E2341502B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4064"/>
                <a:ext cx="9144000" cy="1589987"/>
              </a:xfrm>
              <a:prstGeom prst="rect">
                <a:avLst/>
              </a:prstGeom>
              <a:blipFill>
                <a:blip r:embed="rId3"/>
                <a:stretch>
                  <a:fillRect l="-867" t="-1149" r="-867" b="-19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9F6932DC-06AF-9CFF-173F-EB6D16D57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836" y="1717239"/>
            <a:ext cx="3133164" cy="2364793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A4E495C0-5565-1CD8-09B5-FD5528C1D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26456"/>
            <a:ext cx="91440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Рассмотрим теперь прямоугольный треугольник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ABC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катетами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>
                <a:ea typeface="Calibri" panose="020F0502020204030204" pitchFamily="34" charset="0"/>
              </a:rPr>
              <a:t>AB </a:t>
            </a:r>
            <a:r>
              <a:rPr lang="ru-RU" sz="2200" dirty="0">
                <a:ea typeface="Calibri" panose="020F0502020204030204" pitchFamily="34" charset="0"/>
              </a:rPr>
              <a:t> и </a:t>
            </a:r>
            <a:r>
              <a:rPr lang="en-US" sz="2200" i="1" dirty="0">
                <a:ea typeface="Calibri" panose="020F0502020204030204" pitchFamily="34" charset="0"/>
              </a:rPr>
              <a:t>BC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лежащими на осях координат. </a:t>
            </a:r>
          </a:p>
          <a:p>
            <a:pPr algn="just" eaLnBrk="1" hangingPunct="1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Такой треугольник получается из прямоугольника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ABCD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 сторонами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рассмотренного в предыдущем случае, разрезанием его по диагонали. Из равенства треугольников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ABC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CDA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следует равенство чисел </a:t>
            </a:r>
            <a:r>
              <a:rPr lang="ru-RU" sz="2200" dirty="0"/>
              <a:t>f(</a:t>
            </a:r>
            <a:r>
              <a:rPr lang="en-US" sz="2200" i="1" dirty="0"/>
              <a:t>ABC</a:t>
            </a:r>
            <a:r>
              <a:rPr lang="ru-RU" sz="2200" dirty="0"/>
              <a:t>)</a:t>
            </a:r>
            <a:r>
              <a:rPr lang="en-US" sz="2200" dirty="0"/>
              <a:t> </a:t>
            </a:r>
            <a:r>
              <a:rPr lang="ru-RU" sz="2200" dirty="0"/>
              <a:t>и f(</a:t>
            </a:r>
            <a:r>
              <a:rPr lang="en-US" sz="2200" i="1" dirty="0"/>
              <a:t>CDA</a:t>
            </a:r>
            <a:r>
              <a:rPr lang="ru-RU" sz="2200" dirty="0"/>
              <a:t>). Так как сумма этих чисел равна f(</a:t>
            </a:r>
            <a:r>
              <a:rPr lang="en-US" sz="2200" i="1" dirty="0"/>
              <a:t>ABCD</a:t>
            </a:r>
            <a:r>
              <a:rPr lang="ru-RU" sz="2200" dirty="0"/>
              <a:t>) и равна площади прямоугольника </a:t>
            </a:r>
            <a:r>
              <a:rPr lang="en-US" sz="2200" i="1" dirty="0"/>
              <a:t>ABCD</a:t>
            </a:r>
            <a:r>
              <a:rPr lang="ru-RU" sz="2200" dirty="0"/>
              <a:t>, то каждое из них равно половине площади этого прямоугольника, т. е. равно площади треугольника </a:t>
            </a:r>
            <a:r>
              <a:rPr lang="en-US" sz="2200" i="1" dirty="0"/>
              <a:t>ABC</a:t>
            </a:r>
            <a:r>
              <a:rPr lang="ru-RU" sz="2200" dirty="0"/>
              <a:t>.</a:t>
            </a:r>
            <a:endParaRPr lang="ru-RU" altLang="ru-RU" sz="2200" dirty="0"/>
          </a:p>
        </p:txBody>
      </p:sp>
      <p:pic>
        <p:nvPicPr>
          <p:cNvPr id="4" name="Рисунок 3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EDA8AA7-CB0A-4D3F-9206-00A4097D5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848" y="1744623"/>
            <a:ext cx="2965316" cy="22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753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5">
            <a:extLst>
              <a:ext uri="{FF2B5EF4-FFF2-40B4-BE49-F238E27FC236}">
                <a16:creationId xmlns:a16="http://schemas.microsoft.com/office/drawing/2014/main" id="{A59E0952-4DFC-47AE-98D1-E2341502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06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rgbClr val="FF0000"/>
                </a:solidFill>
              </a:rPr>
              <a:t>	Окончание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 Теперь рассмотрим произвольный треугольник. Его можно получить, отрезав от прямоугольника несколько прямоугольных треугольников.</a:t>
            </a:r>
            <a:endParaRPr lang="ru-RU" altLang="ru-RU" dirty="0"/>
          </a:p>
        </p:txBody>
      </p:sp>
      <p:pic>
        <p:nvPicPr>
          <p:cNvPr id="5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6F4F477-3BF2-F1F6-C815-2BEEAEC34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3" y="1186265"/>
            <a:ext cx="2987367" cy="2242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11B57-47AB-87E7-D093-13269A9AA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73016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altLang="ru-RU" dirty="0"/>
              <a:t>	</a:t>
            </a:r>
            <a:r>
              <a:rPr lang="ru-RU" dirty="0">
                <a:effectLst/>
                <a:latin typeface="Time Roma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Поскольку и для прямоугольника, и для прямоугольного треугольника формула Пика верна, мы получаем, что она будет справедлива и для произвольного треугольника.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effectLst/>
                <a:latin typeface="Time Roma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Так как любой многоугольник проведением непересекающихся диагоналей можно разбить на треугольники, то формула Пика верна для любого многоугольника.</a:t>
            </a:r>
            <a:endParaRPr lang="ru-RU" altLang="ru-RU" dirty="0">
              <a:latin typeface="Time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157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>
            <a:extLst>
              <a:ext uri="{FF2B5EF4-FFF2-40B4-BE49-F238E27FC236}">
                <a16:creationId xmlns:a16="http://schemas.microsoft.com/office/drawing/2014/main" id="{62D94CAB-FF61-4A6F-9F11-9D6F65947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AC181C6-DEA4-5130-5F03-F340F872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304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Найдите площадь многоугольника, изображённого на рисунке, вершины которого расположены в узлах целочисленной решётки.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F3C8EA-DD75-C3D8-E37D-506DB987F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656" y="1861919"/>
            <a:ext cx="2962688" cy="3134162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ABAF3D4-CC2E-B07A-E0AD-81890618D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292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12,5.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266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282" name="TextBox 5">
                <a:extLst>
                  <a:ext uri="{FF2B5EF4-FFF2-40B4-BE49-F238E27FC236}">
                    <a16:creationId xmlns:a16="http://schemas.microsoft.com/office/drawing/2014/main" id="{A59E0952-4DFC-47AE-98D1-E2341502B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74081"/>
                <a:ext cx="9144000" cy="2460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Теорема 1.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Площадь круга равна половине произведения длины его окружности на радиус.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S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𝑙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i="1" dirty="0">
                    <a:effectLst/>
                    <a:ea typeface="Times New Roman" panose="02020603050405020304" pitchFamily="18" charset="0"/>
                  </a:rPr>
                  <a:t> </a:t>
                </a:r>
                <a:endParaRPr lang="ru-RU" dirty="0"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effectLst/>
                    <a:ea typeface="Times New Roman" panose="02020603050405020304" pitchFamily="18" charset="0"/>
                  </a:rPr>
                  <a:t>	Учитывая, что длина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l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окружности радиуса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R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вычисляется по формуле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𝑙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π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, получаем следующую формулу площади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S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круга радиуса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R</a:t>
                </a:r>
                <a:endParaRPr lang="ru-RU" dirty="0">
                  <a:effectLst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ru-RU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97282" name="TextBox 5">
                <a:extLst>
                  <a:ext uri="{FF2B5EF4-FFF2-40B4-BE49-F238E27FC236}">
                    <a16:creationId xmlns:a16="http://schemas.microsoft.com/office/drawing/2014/main" id="{A59E0952-4DFC-47AE-98D1-E2341502B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4081"/>
                <a:ext cx="9144000" cy="2460545"/>
              </a:xfrm>
              <a:prstGeom prst="rect">
                <a:avLst/>
              </a:prstGeom>
              <a:blipFill>
                <a:blip r:embed="rId3"/>
                <a:stretch>
                  <a:fillRect l="-1000" t="-1985" r="-1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285" name="Rectangle 2">
            <a:extLst>
              <a:ext uri="{FF2B5EF4-FFF2-40B4-BE49-F238E27FC236}">
                <a16:creationId xmlns:a16="http://schemas.microsoft.com/office/drawing/2014/main" id="{62D94CAB-FF61-4A6F-9F11-9D6F65947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круга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D00A4B19-113C-D01F-DE25-B4F89BF5AF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869160"/>
                <a:ext cx="9144000" cy="1581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alt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Теорема 2.</a:t>
                </a:r>
                <a:r>
                  <a:rPr lang="ru-RU" b="1" dirty="0"/>
                  <a:t> </a:t>
                </a:r>
                <a:r>
                  <a:rPr lang="ru-RU" dirty="0"/>
                  <a:t>Площадь сектора с центральным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и радиусом </a:t>
                </a:r>
                <a:r>
                  <a:rPr lang="en-US" i="1" dirty="0"/>
                  <a:t>R</a:t>
                </a:r>
                <a:r>
                  <a:rPr lang="ru-RU" dirty="0"/>
                  <a:t> выражается формулой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сектора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π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D00A4B19-113C-D01F-DE25-B4F89BF5A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69160"/>
                <a:ext cx="9144000" cy="1581523"/>
              </a:xfrm>
              <a:prstGeom prst="rect">
                <a:avLst/>
              </a:prstGeom>
              <a:blipFill>
                <a:blip r:embed="rId4"/>
                <a:stretch>
                  <a:fillRect l="-1000" t="-3089" r="-1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D79039-E34E-1EF5-F0BA-8F4A9CC6A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314" y="2910936"/>
            <a:ext cx="4705372" cy="19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125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282" name="TextBox 5">
                <a:extLst>
                  <a:ext uri="{FF2B5EF4-FFF2-40B4-BE49-F238E27FC236}">
                    <a16:creationId xmlns:a16="http://schemas.microsoft.com/office/drawing/2014/main" id="{A59E0952-4DFC-47AE-98D1-E2341502B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5848"/>
                <a:ext cx="9144000" cy="1941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alt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Теорема </a:t>
                </a:r>
                <a:r>
                  <a:rPr lang="en-US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Площадь сегмента круга радиусом </a:t>
                </a:r>
                <a:r>
                  <a:rPr lang="en-US" i="1" dirty="0"/>
                  <a:t>R </a:t>
                </a:r>
                <a:r>
                  <a:rPr lang="ru-RU" dirty="0"/>
                  <a:t>и центральным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выражается формулой</a:t>
                </a:r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се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гмента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π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algn="just"/>
                <a:endParaRPr lang="ru-RU" altLang="ru-RU" dirty="0"/>
              </a:p>
            </p:txBody>
          </p:sp>
        </mc:Choice>
        <mc:Fallback xmlns="">
          <p:sp>
            <p:nvSpPr>
              <p:cNvPr id="97282" name="TextBox 5">
                <a:extLst>
                  <a:ext uri="{FF2B5EF4-FFF2-40B4-BE49-F238E27FC236}">
                    <a16:creationId xmlns:a16="http://schemas.microsoft.com/office/drawing/2014/main" id="{A59E0952-4DFC-47AE-98D1-E2341502B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5848"/>
                <a:ext cx="9144000" cy="1941429"/>
              </a:xfrm>
              <a:prstGeom prst="rect">
                <a:avLst/>
              </a:prstGeom>
              <a:blipFill>
                <a:blip r:embed="rId3"/>
                <a:stretch>
                  <a:fillRect l="-1000" t="-2516" r="-1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DF8994-3FF3-E137-9A9A-C54066BF1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152" y="2060848"/>
            <a:ext cx="2313696" cy="22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538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>
            <a:extLst>
              <a:ext uri="{FF2B5EF4-FFF2-40B4-BE49-F238E27FC236}">
                <a16:creationId xmlns:a16="http://schemas.microsoft.com/office/drawing/2014/main" id="{62D94CAB-FF61-4A6F-9F11-9D6F65947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AC181C6-DEA4-5130-5F03-F340F872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304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sz="2800" dirty="0"/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Найдите площад</a:t>
            </a:r>
            <a:r>
              <a:rPr lang="ru-RU" sz="2800" dirty="0">
                <a:ea typeface="Times New Roman" panose="02020603050405020304" pitchFamily="18" charset="0"/>
              </a:rPr>
              <a:t>ь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заштрихованной фигуры на рисунке </a:t>
            </a:r>
            <a:endParaRPr lang="ru-RU" alt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DABAF3D4-CC2E-B07A-E0AD-81890618D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229200"/>
                <a:ext cx="9144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alt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Ответ: </a:t>
                </a:r>
                <a:r>
                  <a:rPr lang="ru-RU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DABAF3D4-CC2E-B07A-E0AD-81890618D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29200"/>
                <a:ext cx="9144000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76CADC-3D2B-2929-3A25-57BBD63E2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890" y="1628800"/>
            <a:ext cx="3242220" cy="32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A5010B6-8B57-465B-9DEE-C3D4852D6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  <a:latin typeface="Time Roman" pitchFamily="2" charset="0"/>
              </a:rPr>
              <a:t>Упражнения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2EF1D185-0299-487B-9CAD-48E2062DD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1. Найдите площади фигур, изображенных на рисунк</a:t>
            </a:r>
            <a:r>
              <a:rPr lang="ru-RU" altLang="ru-RU" sz="3200" dirty="0"/>
              <a:t>ах а) – в)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9748" name="Text Box 4">
            <a:extLst>
              <a:ext uri="{FF2B5EF4-FFF2-40B4-BE49-F238E27FC236}">
                <a16:creationId xmlns:a16="http://schemas.microsoft.com/office/drawing/2014/main" id="{82CA1D68-6139-461B-BEB4-8B33068E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2</a:t>
            </a:r>
            <a:r>
              <a:rPr lang="en-US" altLang="ru-RU" sz="3200" i="1">
                <a:cs typeface="Times New Roman" panose="02020603050405020304" pitchFamily="18" charset="0"/>
              </a:rPr>
              <a:t>ad</a:t>
            </a:r>
            <a:r>
              <a:rPr lang="ru-RU" altLang="ru-RU" sz="3200" i="1">
                <a:cs typeface="Times New Roman" panose="02020603050405020304" pitchFamily="18" charset="0"/>
              </a:rPr>
              <a:t> + </a:t>
            </a:r>
            <a:r>
              <a:rPr lang="ru-RU" altLang="ru-RU" sz="3200">
                <a:cs typeface="Times New Roman" panose="02020603050405020304" pitchFamily="18" charset="0"/>
              </a:rPr>
              <a:t>2</a:t>
            </a:r>
            <a:r>
              <a:rPr lang="en-US" altLang="ru-RU" sz="3200" i="1">
                <a:cs typeface="Times New Roman" panose="02020603050405020304" pitchFamily="18" charset="0"/>
              </a:rPr>
              <a:t>bc</a:t>
            </a:r>
            <a:r>
              <a:rPr lang="ru-RU" altLang="ru-RU" sz="3200" i="1">
                <a:cs typeface="Times New Roman" panose="02020603050405020304" pitchFamily="18" charset="0"/>
              </a:rPr>
              <a:t> – </a:t>
            </a:r>
            <a:r>
              <a:rPr lang="ru-RU" altLang="ru-RU" sz="3200">
                <a:cs typeface="Times New Roman" panose="02020603050405020304" pitchFamily="18" charset="0"/>
              </a:rPr>
              <a:t>4</a:t>
            </a:r>
            <a:r>
              <a:rPr lang="en-US" altLang="ru-RU" sz="3200" i="1">
                <a:cs typeface="Times New Roman" panose="02020603050405020304" pitchFamily="18" charset="0"/>
              </a:rPr>
              <a:t>cd</a:t>
            </a:r>
            <a:r>
              <a:rPr lang="ru-RU" altLang="ru-RU" sz="3200"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006F2DEC-C4F2-451B-92C9-8AC47842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838325"/>
            <a:ext cx="5235575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50" name="Text Box 6">
            <a:extLst>
              <a:ext uri="{FF2B5EF4-FFF2-40B4-BE49-F238E27FC236}">
                <a16:creationId xmlns:a16="http://schemas.microsoft.com/office/drawing/2014/main" id="{CEE2569E-D3BC-47A2-827C-EF8CADFE9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5626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б) </a:t>
            </a:r>
            <a:r>
              <a:rPr lang="en-US" altLang="ru-RU" sz="3200" i="1">
                <a:cs typeface="Times New Roman" panose="02020603050405020304" pitchFamily="18" charset="0"/>
              </a:rPr>
              <a:t>ad</a:t>
            </a:r>
            <a:r>
              <a:rPr lang="ru-RU" altLang="ru-RU" sz="3200" i="1">
                <a:cs typeface="Times New Roman" panose="02020603050405020304" pitchFamily="18" charset="0"/>
              </a:rPr>
              <a:t> + </a:t>
            </a:r>
            <a:r>
              <a:rPr lang="en-US" altLang="ru-RU" sz="3200" i="1">
                <a:cs typeface="Times New Roman" panose="02020603050405020304" pitchFamily="18" charset="0"/>
              </a:rPr>
              <a:t>bc</a:t>
            </a:r>
            <a:r>
              <a:rPr lang="ru-RU" altLang="ru-RU" sz="3200" i="1">
                <a:cs typeface="Times New Roman" panose="02020603050405020304" pitchFamily="18" charset="0"/>
              </a:rPr>
              <a:t> – </a:t>
            </a:r>
            <a:r>
              <a:rPr lang="en-US" altLang="ru-RU" sz="3200" i="1">
                <a:cs typeface="Times New Roman" panose="02020603050405020304" pitchFamily="18" charset="0"/>
              </a:rPr>
              <a:t>cd</a:t>
            </a:r>
            <a:r>
              <a:rPr lang="ru-RU" altLang="ru-RU" sz="3200">
                <a:cs typeface="Times New Roman" panose="02020603050405020304" pitchFamily="18" charset="0"/>
              </a:rPr>
              <a:t>; </a:t>
            </a:r>
            <a:endParaRPr lang="ru-RU" altLang="ru-RU"/>
          </a:p>
        </p:txBody>
      </p:sp>
      <p:sp>
        <p:nvSpPr>
          <p:cNvPr id="159751" name="Text Box 7">
            <a:extLst>
              <a:ext uri="{FF2B5EF4-FFF2-40B4-BE49-F238E27FC236}">
                <a16:creationId xmlns:a16="http://schemas.microsoft.com/office/drawing/2014/main" id="{F7E0ECB2-D5B7-4498-A464-EC1D07459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198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в) </a:t>
            </a:r>
            <a:r>
              <a:rPr lang="en-US" altLang="ru-RU" sz="3200" i="1">
                <a:cs typeface="Times New Roman" panose="02020603050405020304" pitchFamily="18" charset="0"/>
              </a:rPr>
              <a:t>ab</a:t>
            </a:r>
            <a:r>
              <a:rPr lang="ru-RU" altLang="ru-RU" sz="3200" i="1">
                <a:cs typeface="Times New Roman" panose="02020603050405020304" pitchFamily="18" charset="0"/>
              </a:rPr>
              <a:t> + </a:t>
            </a:r>
            <a:r>
              <a:rPr lang="ru-RU" altLang="ru-RU" sz="3200">
                <a:cs typeface="Times New Roman" panose="02020603050405020304" pitchFamily="18" charset="0"/>
              </a:rPr>
              <a:t>2</a:t>
            </a:r>
            <a:r>
              <a:rPr lang="en-US" altLang="ru-RU" sz="3200" i="1">
                <a:cs typeface="Times New Roman" panose="02020603050405020304" pitchFamily="18" charset="0"/>
              </a:rPr>
              <a:t>cd</a:t>
            </a:r>
            <a:r>
              <a:rPr lang="ru-RU" altLang="ru-RU" sz="3200" i="1">
                <a:cs typeface="Times New Roman" panose="02020603050405020304" pitchFamily="18" charset="0"/>
              </a:rPr>
              <a:t> – </a:t>
            </a:r>
            <a:r>
              <a:rPr lang="en-US" altLang="ru-RU" sz="3200" i="1">
                <a:cs typeface="Times New Roman" panose="02020603050405020304" pitchFamily="18" charset="0"/>
              </a:rPr>
              <a:t>ad</a:t>
            </a:r>
            <a:r>
              <a:rPr lang="ru-RU" altLang="ru-RU" sz="3200" i="1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72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utoUpdateAnimBg="0"/>
      <p:bldP spid="159750" grpId="0" autoUpdateAnimBg="0"/>
      <p:bldP spid="159751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AAC181C6-DEA4-5130-5F03-F340F872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320" y="85121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sz="2800" dirty="0"/>
              <a:t>	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>
                <a:ea typeface="Times New Roman" panose="02020603050405020304" pitchFamily="18" charset="0"/>
              </a:rPr>
              <a:t>2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. Найдите площадь фигуры, изображённой на рисунке, ограниченной тремя дугами окружностей с центрами в вершинах правильного треугольника со стороной, равной 1.</a:t>
            </a:r>
            <a:endParaRPr lang="ru-RU" alt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DABAF3D4-CC2E-B07A-E0AD-81890618D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229200"/>
                <a:ext cx="9144000" cy="697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alt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Ответ:</a:t>
                </a:r>
                <a:r>
                  <a:rPr lang="ru-RU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ru-RU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DABAF3D4-CC2E-B07A-E0AD-81890618D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29200"/>
                <a:ext cx="9144000" cy="697179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6FEC78-8046-965A-F5B1-983EDC9AA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1" y="2060848"/>
            <a:ext cx="338793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Text Box 3">
            <a:extLst>
              <a:ext uri="{FF2B5EF4-FFF2-40B4-BE49-F238E27FC236}">
                <a16:creationId xmlns:a16="http://schemas.microsoft.com/office/drawing/2014/main" id="{ED8EE643-49C5-40B9-8654-DDB676698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4" y="116632"/>
            <a:ext cx="90281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en-US" altLang="ru-RU" sz="3200" dirty="0">
                <a:cs typeface="Times New Roman" panose="02020603050405020304" pitchFamily="18" charset="0"/>
              </a:rPr>
              <a:t>3.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площадь </a:t>
            </a:r>
            <a:r>
              <a:rPr lang="ru-RU" altLang="ru-RU" sz="3200" dirty="0"/>
              <a:t>сегмента, изображенного на рисунке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/>
              <a:t> Стороны квадратных клеток равны 1.</a:t>
            </a:r>
          </a:p>
        </p:txBody>
      </p:sp>
      <p:sp>
        <p:nvSpPr>
          <p:cNvPr id="229380" name="Text Box 4">
            <a:extLst>
              <a:ext uri="{FF2B5EF4-FFF2-40B4-BE49-F238E27FC236}">
                <a16:creationId xmlns:a16="http://schemas.microsoft.com/office/drawing/2014/main" id="{3A502BE2-F7CF-4EE5-B3FE-04630D6FF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8(</a:t>
            </a:r>
            <a:r>
              <a:rPr lang="ru-RU" altLang="ru-RU" sz="3200">
                <a:cs typeface="Times New Roman" panose="02020603050405020304" pitchFamily="18" charset="0"/>
              </a:rPr>
              <a:t>π</a:t>
            </a:r>
            <a:r>
              <a:rPr lang="ru-RU" altLang="ru-RU" sz="3200"/>
              <a:t> – 2).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9381" name="Picture 5">
            <a:extLst>
              <a:ext uri="{FF2B5EF4-FFF2-40B4-BE49-F238E27FC236}">
                <a16:creationId xmlns:a16="http://schemas.microsoft.com/office/drawing/2014/main" id="{1222C336-4CE2-46B8-AB3E-B98ECA3BB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2233613"/>
            <a:ext cx="294005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AAC181C6-DEA4-5130-5F03-F340F872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320" y="85121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sz="2800" dirty="0"/>
              <a:t>	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4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.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площадь заштрихованной фигуры на рисунке. Радиусы окружностей равны 1.</a:t>
            </a:r>
            <a:endParaRPr lang="ru-RU" alt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DABAF3D4-CC2E-B07A-E0AD-81890618D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229200"/>
                <a:ext cx="9144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alt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Ответ:</a:t>
                </a:r>
                <a:r>
                  <a:rPr lang="en-US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DABAF3D4-CC2E-B07A-E0AD-81890618D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29200"/>
                <a:ext cx="9144000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47BB2C-6500-D797-B668-793E08941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290" y="1426824"/>
            <a:ext cx="3414780" cy="3414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2C7E81-5660-90CA-06C4-9B7E23204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290" y="1426824"/>
            <a:ext cx="3414780" cy="34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AAC181C6-DEA4-5130-5F03-F340F872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320" y="85121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sz="2800" dirty="0"/>
              <a:t>	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ea typeface="Times New Roman" panose="02020603050405020304" pitchFamily="18" charset="0"/>
              </a:rPr>
              <a:t>5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.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рисунке заштрихованная фигура состоит из четырёх, так называемых, лу­ночек Гиппократа. Докажите, что её площадь равна площади квадрата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DABAF3D4-CC2E-B07A-E0AD-81890618D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380729"/>
                <a:ext cx="9144000" cy="2158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alt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en-US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Пусть сторона квадрата равна 1. Тогда радиус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окружности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Площадь одной луночки равна площади полукруга радиусом 0,5 минус площадь сегмента с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ru-RU" altLang="ru-RU" dirty="0"/>
                  <a:t>. Эта площадь равна 0,25. Следовательно, площадь заштрихованной фигуры равна 1, т. е. равна площади квадрата.</a:t>
                </a:r>
              </a:p>
            </p:txBody>
          </p:sp>
        </mc:Choice>
        <mc:Fallback xmlns="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DABAF3D4-CC2E-B07A-E0AD-81890618D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80729"/>
                <a:ext cx="9144000" cy="2158155"/>
              </a:xfrm>
              <a:prstGeom prst="rect">
                <a:avLst/>
              </a:prstGeom>
              <a:blipFill>
                <a:blip r:embed="rId3"/>
                <a:stretch>
                  <a:fillRect l="-1000" t="-2260" r="-1000" b="-56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9F24A8-F3D9-21E1-FC01-9B52663B3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709682"/>
            <a:ext cx="2646922" cy="26596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6D98D0-3AFF-C3B5-4FBB-FF41F7A4A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1709682"/>
            <a:ext cx="2646922" cy="265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Text Box 3">
            <a:extLst>
              <a:ext uri="{FF2B5EF4-FFF2-40B4-BE49-F238E27FC236}">
                <a16:creationId xmlns:a16="http://schemas.microsoft.com/office/drawing/2014/main" id="{7A208255-BA12-4EF5-84C9-C3974DBB0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16632"/>
            <a:ext cx="914399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6</a:t>
            </a:r>
            <a:r>
              <a:rPr lang="en-US" altLang="ru-RU" sz="2800" dirty="0"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Дуги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en-US" altLang="ru-RU" sz="2800" i="1" dirty="0">
                <a:cs typeface="Times New Roman" panose="02020603050405020304" pitchFamily="18" charset="0"/>
              </a:rPr>
              <a:t>BC </a:t>
            </a:r>
            <a:r>
              <a:rPr lang="ru-RU" altLang="ru-RU" sz="2800" dirty="0">
                <a:cs typeface="Times New Roman" panose="02020603050405020304" pitchFamily="18" charset="0"/>
              </a:rPr>
              <a:t>единичной окружности равны соответственно 90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и 45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площадь заштрихованной фигуры, изображённой на рисунке.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86586C-33B0-463A-B48A-57FB0903B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727" y="1844824"/>
            <a:ext cx="2963279" cy="2736304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00FABA0-EE3B-4A58-83AF-E66756B9EC10}"/>
              </a:ext>
            </a:extLst>
          </p:cNvPr>
          <p:cNvGrpSpPr/>
          <p:nvPr/>
        </p:nvGrpSpPr>
        <p:grpSpPr>
          <a:xfrm>
            <a:off x="0" y="1844824"/>
            <a:ext cx="9143999" cy="4417283"/>
            <a:chOff x="0" y="1412776"/>
            <a:chExt cx="9143999" cy="4417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6">
                  <a:extLst>
                    <a:ext uri="{FF2B5EF4-FFF2-40B4-BE49-F238E27FC236}">
                      <a16:creationId xmlns:a16="http://schemas.microsoft.com/office/drawing/2014/main" id="{AA81EBAC-C4A8-4655-8887-E1656A51FA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509120"/>
                  <a:ext cx="9143999" cy="13209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cs typeface="Times New Roman" panose="02020603050405020304" pitchFamily="18" charset="0"/>
                    </a:rPr>
                    <a:t>	</a:t>
                  </a:r>
                  <a:r>
                    <a:rPr lang="ru-RU" altLang="ru-RU" dirty="0">
                      <a:solidFill>
                        <a:srgbClr val="FF0000"/>
                      </a:solidFill>
                      <a:cs typeface="Times New Roman" panose="02020603050405020304" pitchFamily="18" charset="0"/>
                    </a:rPr>
                    <a:t>Решение.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Обозначим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O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центр окружности. Отрезок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OC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параллелен отрезку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AB</a:t>
                  </a:r>
                  <a:r>
                    <a:rPr lang="en-US" altLang="ru-RU" dirty="0">
                      <a:cs typeface="Times New Roman" panose="02020603050405020304" pitchFamily="18" charset="0"/>
                    </a:rPr>
                    <a:t>.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Площадь искомой фигуры равна площади сектора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AOB</a:t>
                  </a:r>
                  <a:r>
                    <a:rPr lang="en-US" altLang="ru-RU" dirty="0">
                      <a:cs typeface="Times New Roman" panose="02020603050405020304" pitchFamily="18" charset="0"/>
                    </a:rPr>
                    <a:t>.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Она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alt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altLang="ru-RU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ru-RU" altLang="ru-R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altLang="ru-RU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ru-RU" altLang="ru-RU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 Box 6">
                  <a:extLst>
                    <a:ext uri="{FF2B5EF4-FFF2-40B4-BE49-F238E27FC236}">
                      <a16:creationId xmlns:a16="http://schemas.microsoft.com/office/drawing/2014/main" id="{AA81EBAC-C4A8-4655-8887-E1656A51F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509120"/>
                  <a:ext cx="9143999" cy="1320939"/>
                </a:xfrm>
                <a:prstGeom prst="rect">
                  <a:avLst/>
                </a:prstGeom>
                <a:blipFill>
                  <a:blip r:embed="rId4"/>
                  <a:stretch>
                    <a:fillRect l="-1000" t="-3704" r="-1000" b="-37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850F964-D0FE-43CD-AB2A-E78E4994F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1727" y="1412776"/>
              <a:ext cx="2963279" cy="27363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>
            <a:extLst>
              <a:ext uri="{FF2B5EF4-FFF2-40B4-BE49-F238E27FC236}">
                <a16:creationId xmlns:a16="http://schemas.microsoft.com/office/drawing/2014/main" id="{249A67A3-563C-438B-99BC-C4E6370A6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456"/>
            <a:ext cx="9144000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Многие природные объекты и явления имеют не гладкий, а изломанный характер. Среди них листья деревьев, береговая линия, молния и др. Для описания этих объектов не подходят обычные дифференцируемые функции, с которыми имеет дело классический математический анализ.</a:t>
            </a:r>
          </a:p>
          <a:p>
            <a:pPr algn="just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В последние десятилетия возникло и развивается новое направление в математике – фрактальная геометрия. Слово "фрактал" ввел в 1975 г. Б. Мандельброт (от латинского слова "</a:t>
            </a:r>
            <a:r>
              <a:rPr lang="en-US" altLang="ru-RU" sz="2200" dirty="0" err="1">
                <a:cs typeface="Times New Roman" panose="02020603050405020304" pitchFamily="18" charset="0"/>
              </a:rPr>
              <a:t>fractus</a:t>
            </a:r>
            <a:r>
              <a:rPr lang="ru-RU" altLang="ru-RU" sz="2200" dirty="0">
                <a:cs typeface="Times New Roman" panose="02020603050405020304" pitchFamily="18" charset="0"/>
              </a:rPr>
              <a:t>", означающего изломанный, дробный). </a:t>
            </a:r>
            <a:endParaRPr lang="ru-RU" altLang="ru-RU" sz="2200" dirty="0"/>
          </a:p>
          <a:p>
            <a:pPr algn="just">
              <a:spcBef>
                <a:spcPts val="0"/>
              </a:spcBef>
            </a:pPr>
            <a:r>
              <a:rPr lang="ru-RU" altLang="ru-RU" sz="2200" dirty="0"/>
              <a:t>	В 2010 году престижную премию </a:t>
            </a:r>
            <a:r>
              <a:rPr lang="ru-RU" altLang="ru-RU" sz="2200" dirty="0" err="1"/>
              <a:t>Филдса</a:t>
            </a:r>
            <a:r>
              <a:rPr lang="ru-RU" altLang="ru-RU" sz="2200" dirty="0"/>
              <a:t> по математике (аналог Нобелевской премии) получил российский ученый С. Смирнов за открытие новых свойств фракталов.</a:t>
            </a:r>
            <a:endParaRPr lang="en-US" altLang="ru-RU" sz="2200" dirty="0"/>
          </a:p>
          <a:p>
            <a:pPr algn="just"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Особенностью фракталов является не только их изломанность, но и </a:t>
            </a:r>
            <a:r>
              <a:rPr lang="ru-RU" altLang="ru-RU" sz="2200" dirty="0" err="1">
                <a:cs typeface="Times New Roman" panose="02020603050405020304" pitchFamily="18" charset="0"/>
              </a:rPr>
              <a:t>самоподобность</a:t>
            </a:r>
            <a:r>
              <a:rPr lang="ru-RU" altLang="ru-RU" sz="2200" dirty="0">
                <a:cs typeface="Times New Roman" panose="02020603050405020304" pitchFamily="18" charset="0"/>
              </a:rPr>
              <a:t>, означающая, что каждая часть фрактала подобна целому. Свойство </a:t>
            </a:r>
            <a:r>
              <a:rPr lang="ru-RU" altLang="ru-RU" sz="2200" dirty="0" err="1">
                <a:cs typeface="Times New Roman" panose="02020603050405020304" pitchFamily="18" charset="0"/>
              </a:rPr>
              <a:t>самоподобности</a:t>
            </a:r>
            <a:r>
              <a:rPr lang="ru-RU" altLang="ru-RU" sz="2200" dirty="0">
                <a:cs typeface="Times New Roman" panose="02020603050405020304" pitchFamily="18" charset="0"/>
              </a:rPr>
              <a:t> также отражает особенность природных объектов, когда отдельная клетка растения или животного несет в себе полную информацию обо всем организме.</a:t>
            </a:r>
          </a:p>
        </p:txBody>
      </p:sp>
      <p:sp>
        <p:nvSpPr>
          <p:cNvPr id="2" name="Rectangle 2050">
            <a:extLst>
              <a:ext uri="{FF2B5EF4-FFF2-40B4-BE49-F238E27FC236}">
                <a16:creationId xmlns:a16="http://schemas.microsoft.com/office/drawing/2014/main" id="{A3B92D3F-CF40-717C-4AFA-0CDBF2748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  <a:latin typeface="Time Roman" pitchFamily="2" charset="0"/>
              </a:rPr>
              <a:t>Фракталы*</a:t>
            </a:r>
          </a:p>
        </p:txBody>
      </p:sp>
    </p:spTree>
    <p:extLst>
      <p:ext uri="{BB962C8B-B14F-4D97-AF65-F5344CB8AC3E}">
        <p14:creationId xmlns:p14="http://schemas.microsoft.com/office/powerpoint/2010/main" val="36212257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50">
            <a:extLst>
              <a:ext uri="{FF2B5EF4-FFF2-40B4-BE49-F238E27FC236}">
                <a16:creationId xmlns:a16="http://schemas.microsoft.com/office/drawing/2014/main" id="{A5D00800-2BCF-4B71-BFDA-3A67B83AF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  <a:latin typeface="Time Roman" pitchFamily="2" charset="0"/>
              </a:rPr>
              <a:t>Звезда Коха</a:t>
            </a:r>
          </a:p>
        </p:txBody>
      </p:sp>
      <p:sp>
        <p:nvSpPr>
          <p:cNvPr id="19460" name="Text Box 2052">
            <a:extLst>
              <a:ext uri="{FF2B5EF4-FFF2-40B4-BE49-F238E27FC236}">
                <a16:creationId xmlns:a16="http://schemas.microsoft.com/office/drawing/2014/main" id="{64106631-BB85-4F59-87C4-E590E9250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19461" name="Text Box 2053">
            <a:extLst>
              <a:ext uri="{FF2B5EF4-FFF2-40B4-BE49-F238E27FC236}">
                <a16:creationId xmlns:a16="http://schemas.microsoft.com/office/drawing/2014/main" id="{80A50C91-5D4F-4BC9-ACC2-4154DA09E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33400"/>
            <a:ext cx="9067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Один из первых примеров фракталов был придуман еще в начале 20-го века немецким математиком Х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фон Кох (1870-1924) и называется звезда Кох</a:t>
            </a:r>
            <a:r>
              <a:rPr lang="ru-RU" altLang="ru-RU" dirty="0"/>
              <a:t>а (снежинка Коха)</a:t>
            </a:r>
            <a:r>
              <a:rPr lang="ru-RU" altLang="ru-RU" dirty="0">
                <a:cs typeface="Times New Roman" panose="02020603050405020304" pitchFamily="18" charset="0"/>
              </a:rPr>
              <a:t>. Для ее построения берется равносторонний треугольник и последовательно добавляются к нему новые, подобные ему, треугольники. </a:t>
            </a:r>
            <a:r>
              <a:rPr lang="ru-RU" altLang="ru-RU" dirty="0"/>
              <a:t>В результате</a:t>
            </a:r>
            <a:r>
              <a:rPr lang="ru-RU" altLang="ru-RU" dirty="0">
                <a:cs typeface="Times New Roman" panose="02020603050405020304" pitchFamily="18" charset="0"/>
              </a:rPr>
              <a:t> получа</a:t>
            </a:r>
            <a:r>
              <a:rPr lang="ru-RU" altLang="ru-RU" dirty="0"/>
              <a:t>ются</a:t>
            </a:r>
            <a:r>
              <a:rPr lang="ru-RU" altLang="ru-RU" dirty="0">
                <a:cs typeface="Times New Roman" panose="02020603050405020304" pitchFamily="18" charset="0"/>
              </a:rPr>
              <a:t> все более сложные многоугольники,  приближающиеся к предельному положению – звезде Кох</a:t>
            </a:r>
            <a:r>
              <a:rPr lang="ru-RU" altLang="ru-RU" dirty="0"/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endParaRPr lang="ru-RU" altLang="ru-RU" dirty="0"/>
          </a:p>
        </p:txBody>
      </p:sp>
      <p:pic>
        <p:nvPicPr>
          <p:cNvPr id="19463" name="Picture 2055">
            <a:extLst>
              <a:ext uri="{FF2B5EF4-FFF2-40B4-BE49-F238E27FC236}">
                <a16:creationId xmlns:a16="http://schemas.microsoft.com/office/drawing/2014/main" id="{0A4EE682-1118-4259-81A2-41BB15AB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513388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0394E432-9861-4C78-AEA4-24BE9AED1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  <a:latin typeface="Time Roman" pitchFamily="2" charset="0"/>
              </a:rPr>
              <a:t>Упражнение</a:t>
            </a:r>
          </a:p>
        </p:txBody>
      </p:sp>
      <p:sp>
        <p:nvSpPr>
          <p:cNvPr id="20483" name="Text Box 1027">
            <a:extLst>
              <a:ext uri="{FF2B5EF4-FFF2-40B4-BE49-F238E27FC236}">
                <a16:creationId xmlns:a16="http://schemas.microsoft.com/office/drawing/2014/main" id="{1C55BC3C-3E83-437A-8D03-5E1D888B8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0484" name="Text Box 1028">
            <a:extLst>
              <a:ext uri="{FF2B5EF4-FFF2-40B4-BE49-F238E27FC236}">
                <a16:creationId xmlns:a16="http://schemas.microsoft.com/office/drawing/2014/main" id="{DCD7F677-F5F2-49CB-9512-E6392C3FD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8915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	На следующем шаге добавляется двенадцать треугольников, суммарной площади 12/81. Поскольку длины сторон треугольников на каждом шаге уменьшаются в три раза, то их площадь уменьшается в девять раз. Число добавляемых треугольников равно числу сторон многоугольника и на каждом шаге увеличивается в четыре раза. Поэтому площадь </a:t>
            </a:r>
            <a:r>
              <a:rPr lang="en-US" altLang="ru-RU" sz="2000" i="1" dirty="0">
                <a:cs typeface="Times New Roman" panose="02020603050405020304" pitchFamily="18" charset="0"/>
              </a:rPr>
              <a:t>S </a:t>
            </a:r>
            <a:r>
              <a:rPr lang="ru-RU" altLang="ru-RU" sz="2000" dirty="0">
                <a:cs typeface="Times New Roman" panose="02020603050405020304" pitchFamily="18" charset="0"/>
              </a:rPr>
              <a:t>звезды Кох</a:t>
            </a:r>
            <a:r>
              <a:rPr lang="ru-RU" altLang="ru-RU" sz="2000" dirty="0"/>
              <a:t>а</a:t>
            </a:r>
            <a:r>
              <a:rPr lang="ru-RU" altLang="ru-RU" sz="2000" dirty="0">
                <a:cs typeface="Times New Roman" panose="02020603050405020304" pitchFamily="18" charset="0"/>
              </a:rPr>
              <a:t> представляет собой площадь исходного треугольника плюс сумма геометрической прогрессии с начальным членом 3/9 и знаменателем 4/9. По формуле суммы геометрической прогрессии находим </a:t>
            </a:r>
            <a:r>
              <a:rPr lang="en-US" altLang="ru-RU" sz="2000" i="1" dirty="0">
                <a:cs typeface="Times New Roman" panose="02020603050405020304" pitchFamily="18" charset="0"/>
              </a:rPr>
              <a:t>S</a:t>
            </a:r>
            <a:r>
              <a:rPr lang="ru-RU" altLang="ru-RU" sz="2000" i="1" dirty="0">
                <a:cs typeface="Times New Roman" panose="02020603050405020304" pitchFamily="18" charset="0"/>
              </a:rPr>
              <a:t>=</a:t>
            </a:r>
            <a:r>
              <a:rPr lang="ru-RU" altLang="ru-RU" sz="2000" dirty="0">
                <a:cs typeface="Times New Roman" panose="02020603050405020304" pitchFamily="18" charset="0"/>
              </a:rPr>
              <a:t>1+3/5=8/5.  </a:t>
            </a:r>
            <a:endParaRPr lang="ru-RU" altLang="ru-RU" sz="2000" dirty="0"/>
          </a:p>
        </p:txBody>
      </p:sp>
      <p:sp>
        <p:nvSpPr>
          <p:cNvPr id="20486" name="Text Box 1030">
            <a:extLst>
              <a:ext uri="{FF2B5EF4-FFF2-40B4-BE49-F238E27FC236}">
                <a16:creationId xmlns:a16="http://schemas.microsoft.com/office/drawing/2014/main" id="{9CD0968C-F390-4936-96EE-04B998065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Найдите площадь звезды Коха, если площадь исходного треугольника равна 1.</a:t>
            </a:r>
          </a:p>
        </p:txBody>
      </p:sp>
      <p:pic>
        <p:nvPicPr>
          <p:cNvPr id="20487" name="Picture 1031">
            <a:extLst>
              <a:ext uri="{FF2B5EF4-FFF2-40B4-BE49-F238E27FC236}">
                <a16:creationId xmlns:a16="http://schemas.microsoft.com/office/drawing/2014/main" id="{F8D61CC9-7D31-428D-ABDD-EE1337BEE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4196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8" name="Text Box 1032">
            <a:extLst>
              <a:ext uri="{FF2B5EF4-FFF2-40B4-BE49-F238E27FC236}">
                <a16:creationId xmlns:a16="http://schemas.microsoft.com/office/drawing/2014/main" id="{C2A1BAC1-DE0A-4624-98BC-8EE254F9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295400"/>
            <a:ext cx="4495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solidFill>
                  <a:srgbClr val="FF3300"/>
                </a:solidFill>
              </a:rPr>
              <a:t>	Решение. </a:t>
            </a:r>
            <a:r>
              <a:rPr lang="ru-RU" altLang="ru-RU" sz="2000" dirty="0">
                <a:cs typeface="Times New Roman" panose="02020603050405020304" pitchFamily="18" charset="0"/>
              </a:rPr>
              <a:t>На первом шаге </a:t>
            </a:r>
            <a:r>
              <a:rPr lang="ru-RU" altLang="ru-RU" sz="2000" dirty="0"/>
              <a:t>построения звезды Коха </a:t>
            </a:r>
            <a:r>
              <a:rPr lang="ru-RU" altLang="ru-RU" sz="2000" dirty="0">
                <a:cs typeface="Times New Roman" panose="02020603050405020304" pitchFamily="18" charset="0"/>
              </a:rPr>
              <a:t>мы добавляем три равносторонних треугольника, со сторонами в три раза меньшими исходных. Площадь каждого такого треугольника равна 1/9. Следовательно, площадь правильного звездчатого шестиугольника равна 1+3/9=4/3.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8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D1A1C68-0CAF-4623-986E-05D7B3DAE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  <a:latin typeface="Time Roman" pitchFamily="2" charset="0"/>
              </a:rPr>
              <a:t>Упражнение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5D44BE2A-BFE1-4C18-BF3F-AFD5BEB22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43BAD58D-F72C-4095-BC7D-44AB0917F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95800"/>
            <a:ext cx="891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solidFill>
                  <a:srgbClr val="FF3300"/>
                </a:solidFill>
              </a:rPr>
              <a:t>	Решение. </a:t>
            </a:r>
            <a:r>
              <a:rPr lang="ru-RU" altLang="ru-RU" sz="2000" dirty="0"/>
              <a:t>На первом шаге каждая сторона треугольника заменяется на ломаную, состоящую из четырех отрезков длины 1/3. Таким образом, длина ломаной увеличивается в 4/3 раза и равна 4. То же самое происходит на следующих шагах. Каждый раз длина ломаной увеличивается в 4/3 раза. Так как последовательность (4/3)</a:t>
            </a:r>
            <a:r>
              <a:rPr lang="en-US" altLang="ru-RU" sz="2000" i="1" baseline="30000" dirty="0"/>
              <a:t>n</a:t>
            </a:r>
            <a:r>
              <a:rPr lang="ru-RU" altLang="ru-RU" sz="2000" baseline="30000" dirty="0"/>
              <a:t> </a:t>
            </a:r>
            <a:r>
              <a:rPr lang="ru-RU" altLang="ru-RU" sz="2000" dirty="0"/>
              <a:t>стремится к бесконечности, то и длина кривой Коха равна бесконечности. </a:t>
            </a: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80254239-E01E-48FA-B888-579034991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4196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80724CA1-8CE7-445D-BF19-C1249FB67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Найдите длину кривой, ограничивающей звезду Коха, считая стороны исходного треугольника равными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BB02C92-05DC-47E5-B506-B13BF2C89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3810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  <a:latin typeface="Time Roman" pitchFamily="2" charset="0"/>
              </a:rPr>
              <a:t>Ковер </a:t>
            </a:r>
            <a:r>
              <a:rPr lang="ru-RU" altLang="ru-RU" sz="3600" dirty="0" err="1">
                <a:solidFill>
                  <a:srgbClr val="FF3300"/>
                </a:solidFill>
                <a:latin typeface="Time Roman" pitchFamily="2" charset="0"/>
              </a:rPr>
              <a:t>Серпинского</a:t>
            </a:r>
            <a:endParaRPr lang="ru-RU" altLang="ru-RU" sz="3600" dirty="0">
              <a:solidFill>
                <a:srgbClr val="FF3300"/>
              </a:solidFill>
              <a:latin typeface="Time Roman" pitchFamily="2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6FCEE15A-3E69-4A93-9B83-44F847CFA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Е</a:t>
            </a:r>
            <a:r>
              <a:rPr lang="ru-RU" altLang="ru-RU" dirty="0">
                <a:cs typeface="Times New Roman" panose="02020603050405020304" pitchFamily="18" charset="0"/>
              </a:rPr>
              <a:t>ще один пример </a:t>
            </a:r>
            <a:r>
              <a:rPr lang="ru-RU" altLang="ru-RU" dirty="0" err="1">
                <a:cs typeface="Times New Roman" panose="02020603050405020304" pitchFamily="18" charset="0"/>
              </a:rPr>
              <a:t>самоподобной</a:t>
            </a:r>
            <a:r>
              <a:rPr lang="ru-RU" altLang="ru-RU" dirty="0">
                <a:cs typeface="Times New Roman" panose="02020603050405020304" pitchFamily="18" charset="0"/>
              </a:rPr>
              <a:t> фигуры, придума</a:t>
            </a:r>
            <a:r>
              <a:rPr lang="ru-RU" altLang="ru-RU" dirty="0"/>
              <a:t>л</a:t>
            </a:r>
            <a:r>
              <a:rPr lang="ru-RU" altLang="ru-RU" dirty="0">
                <a:cs typeface="Times New Roman" panose="02020603050405020304" pitchFamily="18" charset="0"/>
              </a:rPr>
              <a:t> польски</a:t>
            </a:r>
            <a:r>
              <a:rPr lang="ru-RU" altLang="ru-RU" dirty="0"/>
              <a:t>й</a:t>
            </a:r>
            <a:r>
              <a:rPr lang="ru-RU" altLang="ru-RU" dirty="0">
                <a:cs typeface="Times New Roman" panose="02020603050405020304" pitchFamily="18" charset="0"/>
              </a:rPr>
              <a:t> математик В.</a:t>
            </a:r>
            <a:r>
              <a:rPr lang="ru-RU" altLang="ru-RU" dirty="0"/>
              <a:t> </a:t>
            </a:r>
            <a:r>
              <a:rPr lang="ru-RU" altLang="ru-RU" dirty="0" err="1">
                <a:cs typeface="Times New Roman" panose="02020603050405020304" pitchFamily="18" charset="0"/>
              </a:rPr>
              <a:t>Серпински</a:t>
            </a:r>
            <a:r>
              <a:rPr lang="ru-RU" altLang="ru-RU" dirty="0" err="1"/>
              <a:t>й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(1882-1969)</a:t>
            </a:r>
            <a:r>
              <a:rPr lang="ru-RU" altLang="ru-RU" dirty="0"/>
              <a:t>. Она </a:t>
            </a:r>
            <a:r>
              <a:rPr lang="ru-RU" altLang="ru-RU" dirty="0">
                <a:cs typeface="Times New Roman" panose="02020603050405020304" pitchFamily="18" charset="0"/>
              </a:rPr>
              <a:t>называе</a:t>
            </a:r>
            <a:r>
              <a:rPr lang="ru-RU" altLang="ru-RU" dirty="0"/>
              <a:t>тся</a:t>
            </a:r>
            <a:r>
              <a:rPr lang="ru-RU" altLang="ru-RU" dirty="0">
                <a:cs typeface="Times New Roman" panose="02020603050405020304" pitchFamily="18" charset="0"/>
              </a:rPr>
              <a:t> ковром </a:t>
            </a:r>
            <a:r>
              <a:rPr lang="ru-RU" altLang="ru-RU" dirty="0" err="1">
                <a:cs typeface="Times New Roman" panose="02020603050405020304" pitchFamily="18" charset="0"/>
              </a:rPr>
              <a:t>Серпинского</a:t>
            </a:r>
            <a:r>
              <a:rPr lang="ru-RU" altLang="ru-RU" dirty="0"/>
              <a:t> и</a:t>
            </a:r>
            <a:r>
              <a:rPr lang="ru-RU" altLang="ru-RU" dirty="0">
                <a:cs typeface="Times New Roman" panose="02020603050405020304" pitchFamily="18" charset="0"/>
              </a:rPr>
              <a:t> получается из квадрата последовательным вырезанием серединных квадратов. То, что остается после всех вырезаний, и будет искомым ковром </a:t>
            </a:r>
            <a:r>
              <a:rPr lang="ru-RU" altLang="ru-RU" dirty="0" err="1">
                <a:cs typeface="Times New Roman" panose="02020603050405020304" pitchFamily="18" charset="0"/>
              </a:rPr>
              <a:t>Серпинского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DCCD6666-C079-49FA-89E7-1E5E783CC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Отметим, что поскольку вырезаемые квадраты располагаются все более часто, то в результате на ковре </a:t>
            </a:r>
            <a:r>
              <a:rPr lang="ru-RU" altLang="ru-RU" dirty="0" err="1">
                <a:cs typeface="Times New Roman" panose="02020603050405020304" pitchFamily="18" charset="0"/>
              </a:rPr>
              <a:t>Серпиского</a:t>
            </a:r>
            <a:r>
              <a:rPr lang="ru-RU" altLang="ru-RU" dirty="0">
                <a:cs typeface="Times New Roman" panose="02020603050405020304" pitchFamily="18" charset="0"/>
              </a:rPr>
              <a:t> не будет ни одного, даже самого маленького, квадрата без дырки.</a:t>
            </a:r>
            <a:endParaRPr lang="ru-RU" alt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112412-EE93-66F6-E9AC-24F5321AC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293096"/>
            <a:ext cx="5871423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en-US" altLang="ru-RU" sz="3200" dirty="0"/>
              <a:t>2</a:t>
            </a:r>
            <a:r>
              <a:rPr lang="ru-RU" altLang="ru-RU" sz="3200" dirty="0"/>
              <a:t>. Найдите площадь фигуры,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10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FB9BC28-EA4F-4B5A-89B8-8157A9C66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  <a:latin typeface="Time Roman" pitchFamily="2" charset="0"/>
              </a:rPr>
              <a:t>Упражнение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C8C65E7F-BFC3-4F91-B57F-90DDC66E9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9BFCF10-D831-41DB-A4D6-F95EFC35F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86200"/>
            <a:ext cx="8915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solidFill>
                  <a:srgbClr val="FF3300"/>
                </a:solidFill>
              </a:rPr>
              <a:t>	Решение.</a:t>
            </a:r>
            <a:r>
              <a:rPr lang="ru-RU" altLang="ru-RU" sz="2000" dirty="0">
                <a:cs typeface="Times New Roman" panose="02020603050405020304" pitchFamily="18" charset="0"/>
              </a:rPr>
              <a:t> Для </a:t>
            </a:r>
            <a:r>
              <a:rPr lang="ru-RU" altLang="ru-RU" sz="2000" dirty="0"/>
              <a:t>нахождения площади квадрата </a:t>
            </a:r>
            <a:r>
              <a:rPr lang="ru-RU" altLang="ru-RU" sz="2000" dirty="0" err="1"/>
              <a:t>Серпинского</a:t>
            </a:r>
            <a:r>
              <a:rPr lang="ru-RU" altLang="ru-RU" sz="2000" dirty="0"/>
              <a:t> </a:t>
            </a:r>
            <a:r>
              <a:rPr lang="ru-RU" altLang="ru-RU" sz="2000" dirty="0">
                <a:cs typeface="Times New Roman" panose="02020603050405020304" pitchFamily="18" charset="0"/>
              </a:rPr>
              <a:t>достаточно вычислить площадь вырезаемых квадратов. На первом шаге вырезается квадрат площади 1/9. На втором шаге вырезается восемь квадратов, каждый из которых имеет площадь 1/81. На каждом следующем шаге число вырезаемых квадратов увеличивается в восемь раз, а площадь каждого из них уменьшается в девять раз. Таким образом, общая площадь вырезаемых квадратов представляет собой сумму геометрической прогрессии с начальном членом 1/9 и знаменателем 8/9. По формуле суммы геометрической прогрессии находим, что это число равно единице</a:t>
            </a:r>
            <a:r>
              <a:rPr lang="ru-RU" altLang="ru-RU" sz="2000" dirty="0"/>
              <a:t>. Следовательно,</a:t>
            </a:r>
            <a:r>
              <a:rPr lang="ru-RU" altLang="ru-RU" sz="2000" dirty="0">
                <a:cs typeface="Times New Roman" panose="02020603050405020304" pitchFamily="18" charset="0"/>
              </a:rPr>
              <a:t> площадь ковра </a:t>
            </a:r>
            <a:r>
              <a:rPr lang="ru-RU" altLang="ru-RU" sz="2000" dirty="0" err="1">
                <a:cs typeface="Times New Roman" panose="02020603050405020304" pitchFamily="18" charset="0"/>
              </a:rPr>
              <a:t>Серпинского</a:t>
            </a:r>
            <a:r>
              <a:rPr lang="ru-RU" altLang="ru-RU" sz="2000" dirty="0">
                <a:cs typeface="Times New Roman" panose="02020603050405020304" pitchFamily="18" charset="0"/>
              </a:rPr>
              <a:t> равна нулю. 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7CD2E8F1-23E8-4D7B-80C5-72CD211E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Найдите площадь ковра </a:t>
            </a:r>
            <a:r>
              <a:rPr lang="ru-RU" altLang="ru-RU" dirty="0" err="1"/>
              <a:t>Серпинского</a:t>
            </a:r>
            <a:r>
              <a:rPr lang="ru-RU" altLang="ru-RU" dirty="0"/>
              <a:t>, считая стороны исходного квадрата равными 1.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69CAC2-4436-D9EC-A22F-25C233CC7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92997"/>
            <a:ext cx="5871423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9D26AD1-6221-4F08-979F-2EF8E7180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3810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  <a:latin typeface="Time Roman" pitchFamily="2" charset="0"/>
              </a:rPr>
              <a:t>Салфетка </a:t>
            </a:r>
            <a:r>
              <a:rPr lang="ru-RU" altLang="ru-RU" sz="3600" dirty="0" err="1">
                <a:solidFill>
                  <a:srgbClr val="FF3300"/>
                </a:solidFill>
                <a:latin typeface="Time Roman" pitchFamily="2" charset="0"/>
              </a:rPr>
              <a:t>Серпинского</a:t>
            </a:r>
            <a:endParaRPr lang="ru-RU" altLang="ru-RU" sz="3600" dirty="0">
              <a:solidFill>
                <a:srgbClr val="FF3300"/>
              </a:solidFill>
              <a:latin typeface="Time Roman" pitchFamily="2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64B44A26-9C71-4743-A64B-51F970CA2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Начиная не с квадрата, а с правильного треугольника, и вырезая центральные треугольники, получим </a:t>
            </a:r>
            <a:r>
              <a:rPr lang="ru-RU" altLang="ru-RU" dirty="0" err="1">
                <a:cs typeface="Times New Roman" panose="02020603050405020304" pitchFamily="18" charset="0"/>
              </a:rPr>
              <a:t>самоподобную</a:t>
            </a:r>
            <a:r>
              <a:rPr lang="ru-RU" altLang="ru-RU" dirty="0">
                <a:cs typeface="Times New Roman" panose="02020603050405020304" pitchFamily="18" charset="0"/>
              </a:rPr>
              <a:t> фигуру, аналогичную ковру </a:t>
            </a:r>
            <a:r>
              <a:rPr lang="ru-RU" altLang="ru-RU" dirty="0" err="1">
                <a:cs typeface="Times New Roman" panose="02020603050405020304" pitchFamily="18" charset="0"/>
              </a:rPr>
              <a:t>Серпинского</a:t>
            </a:r>
            <a:r>
              <a:rPr lang="ru-RU" altLang="ru-RU" dirty="0">
                <a:cs typeface="Times New Roman" panose="02020603050405020304" pitchFamily="18" charset="0"/>
              </a:rPr>
              <a:t> и называемую салфеткой </a:t>
            </a:r>
            <a:r>
              <a:rPr lang="ru-RU" altLang="ru-RU" dirty="0" err="1">
                <a:cs typeface="Times New Roman" panose="02020603050405020304" pitchFamily="18" charset="0"/>
              </a:rPr>
              <a:t>Серпинского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583" name="Picture 7">
            <a:extLst>
              <a:ext uri="{FF2B5EF4-FFF2-40B4-BE49-F238E27FC236}">
                <a16:creationId xmlns:a16="http://schemas.microsoft.com/office/drawing/2014/main" id="{BF4ED990-5BBF-4288-B294-5690DCD65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2231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875B8FD-AAE8-4B96-9655-B75DEEAD9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  <a:latin typeface="Time Roman" pitchFamily="2" charset="0"/>
              </a:rPr>
              <a:t>Упражнение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21AD3BBA-B403-45B9-91AD-726087D1A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Найдите площадь салфетки </a:t>
            </a:r>
            <a:r>
              <a:rPr lang="ru-RU" altLang="ru-RU" sz="3200" dirty="0" err="1"/>
              <a:t>Серпинского</a:t>
            </a:r>
            <a:r>
              <a:rPr lang="ru-RU" altLang="ru-RU" sz="3200" dirty="0"/>
              <a:t>, полученной из правильного треугольника площади 1.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6E71E3E8-FFF3-43EA-A690-E39D9BD7A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81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0.</a:t>
            </a:r>
          </a:p>
        </p:txBody>
      </p:sp>
      <p:pic>
        <p:nvPicPr>
          <p:cNvPr id="28680" name="Picture 8">
            <a:extLst>
              <a:ext uri="{FF2B5EF4-FFF2-40B4-BE49-F238E27FC236}">
                <a16:creationId xmlns:a16="http://schemas.microsoft.com/office/drawing/2014/main" id="{22907654-B393-42A6-9097-EA6BF2A3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10540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8604448" y="6581056"/>
            <a:ext cx="539552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1181FA-AAB1-42E9-9F45-FFEFC1DEACD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8470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9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5830</TotalTime>
  <Words>5712</Words>
  <Application>Microsoft Office PowerPoint</Application>
  <PresentationFormat>Экран (4:3)</PresentationFormat>
  <Paragraphs>427</Paragraphs>
  <Slides>93</Slides>
  <Notes>84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100" baseType="lpstr">
      <vt:lpstr>Arial</vt:lpstr>
      <vt:lpstr>Arial Black</vt:lpstr>
      <vt:lpstr>Cambria Math</vt:lpstr>
      <vt:lpstr>Time Roman</vt:lpstr>
      <vt:lpstr>Times New Roman</vt:lpstr>
      <vt:lpstr>Оформление по умолчанию</vt:lpstr>
      <vt:lpstr>Equation</vt:lpstr>
      <vt:lpstr>Подготовка к ЕГЭ. ПЛОЩАДЬ Презентация к учебнику  «Геометрия. 7-9 классы» И.М. Смирновой и В.А. Смирнова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Свойства площади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II. Площадь параллелограмма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III. Площадь треугольника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IV. Площадь трапеции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V. Площадь многоугольника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Пика*</vt:lpstr>
      <vt:lpstr>Презентация PowerPoint</vt:lpstr>
      <vt:lpstr>Презентация PowerPoint</vt:lpstr>
      <vt:lpstr>Презентация PowerPoint</vt:lpstr>
      <vt:lpstr>Упражнение</vt:lpstr>
      <vt:lpstr>Площадь круга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Фракталы*</vt:lpstr>
      <vt:lpstr>Звезда Коха</vt:lpstr>
      <vt:lpstr>Упражнение</vt:lpstr>
      <vt:lpstr>Упражнение</vt:lpstr>
      <vt:lpstr>Ковер Серпинского</vt:lpstr>
      <vt:lpstr>Упражнение</vt:lpstr>
      <vt:lpstr>Салфетка Серпинского</vt:lpstr>
      <vt:lpstr>Упражнение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353</cp:revision>
  <dcterms:created xsi:type="dcterms:W3CDTF">2008-04-30T05:51:18Z</dcterms:created>
  <dcterms:modified xsi:type="dcterms:W3CDTF">2023-05-11T03:31:49Z</dcterms:modified>
</cp:coreProperties>
</file>