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5"/>
  </p:notesMasterIdLst>
  <p:sldIdLst>
    <p:sldId id="1073" r:id="rId2"/>
    <p:sldId id="1074" r:id="rId3"/>
    <p:sldId id="594" r:id="rId4"/>
    <p:sldId id="595" r:id="rId5"/>
    <p:sldId id="596" r:id="rId6"/>
    <p:sldId id="1098" r:id="rId7"/>
    <p:sldId id="1039" r:id="rId8"/>
    <p:sldId id="1034" r:id="rId9"/>
    <p:sldId id="1093" r:id="rId10"/>
    <p:sldId id="1071" r:id="rId11"/>
    <p:sldId id="708" r:id="rId12"/>
    <p:sldId id="701" r:id="rId13"/>
    <p:sldId id="1045" r:id="rId14"/>
    <p:sldId id="482" r:id="rId15"/>
    <p:sldId id="489" r:id="rId16"/>
    <p:sldId id="1076" r:id="rId17"/>
    <p:sldId id="1037" r:id="rId18"/>
    <p:sldId id="1091" r:id="rId19"/>
    <p:sldId id="599" r:id="rId20"/>
    <p:sldId id="1097" r:id="rId21"/>
    <p:sldId id="1092" r:id="rId22"/>
    <p:sldId id="703" r:id="rId23"/>
    <p:sldId id="1038" r:id="rId24"/>
    <p:sldId id="702" r:id="rId25"/>
    <p:sldId id="1094" r:id="rId26"/>
    <p:sldId id="1095" r:id="rId27"/>
    <p:sldId id="1096" r:id="rId28"/>
    <p:sldId id="485" r:id="rId29"/>
    <p:sldId id="458" r:id="rId30"/>
    <p:sldId id="435" r:id="rId31"/>
    <p:sldId id="1086" r:id="rId32"/>
    <p:sldId id="1087" r:id="rId33"/>
    <p:sldId id="282" r:id="rId34"/>
    <p:sldId id="283" r:id="rId35"/>
    <p:sldId id="284" r:id="rId36"/>
    <p:sldId id="285" r:id="rId37"/>
    <p:sldId id="1107" r:id="rId38"/>
    <p:sldId id="1105" r:id="rId39"/>
    <p:sldId id="1106" r:id="rId40"/>
    <p:sldId id="286" r:id="rId41"/>
    <p:sldId id="1108" r:id="rId42"/>
    <p:sldId id="288" r:id="rId43"/>
    <p:sldId id="1109" r:id="rId44"/>
    <p:sldId id="441" r:id="rId45"/>
    <p:sldId id="1043" r:id="rId46"/>
    <p:sldId id="1044" r:id="rId47"/>
    <p:sldId id="353" r:id="rId48"/>
    <p:sldId id="376" r:id="rId49"/>
    <p:sldId id="1088" r:id="rId50"/>
    <p:sldId id="1047" r:id="rId51"/>
    <p:sldId id="1048" r:id="rId52"/>
    <p:sldId id="361" r:id="rId53"/>
    <p:sldId id="362" r:id="rId54"/>
    <p:sldId id="363" r:id="rId55"/>
    <p:sldId id="364" r:id="rId56"/>
    <p:sldId id="370" r:id="rId57"/>
    <p:sldId id="371" r:id="rId58"/>
    <p:sldId id="372" r:id="rId59"/>
    <p:sldId id="373" r:id="rId60"/>
    <p:sldId id="1052" r:id="rId61"/>
    <p:sldId id="1053" r:id="rId62"/>
    <p:sldId id="1054" r:id="rId63"/>
    <p:sldId id="1055" r:id="rId64"/>
    <p:sldId id="1056" r:id="rId65"/>
    <p:sldId id="474" r:id="rId66"/>
    <p:sldId id="287" r:id="rId67"/>
    <p:sldId id="384" r:id="rId68"/>
    <p:sldId id="385" r:id="rId69"/>
    <p:sldId id="1057" r:id="rId70"/>
    <p:sldId id="483" r:id="rId71"/>
    <p:sldId id="484" r:id="rId72"/>
    <p:sldId id="680" r:id="rId73"/>
    <p:sldId id="1058" r:id="rId74"/>
    <p:sldId id="491" r:id="rId75"/>
    <p:sldId id="498" r:id="rId76"/>
    <p:sldId id="1110" r:id="rId77"/>
    <p:sldId id="1111" r:id="rId78"/>
    <p:sldId id="446" r:id="rId79"/>
    <p:sldId id="447" r:id="rId80"/>
    <p:sldId id="331" r:id="rId81"/>
    <p:sldId id="343" r:id="rId82"/>
    <p:sldId id="1102" r:id="rId83"/>
    <p:sldId id="334" r:id="rId84"/>
    <p:sldId id="345" r:id="rId85"/>
    <p:sldId id="346" r:id="rId86"/>
    <p:sldId id="332" r:id="rId87"/>
    <p:sldId id="1103" r:id="rId88"/>
    <p:sldId id="333" r:id="rId89"/>
    <p:sldId id="1104" r:id="rId90"/>
    <p:sldId id="501" r:id="rId91"/>
    <p:sldId id="502" r:id="rId92"/>
    <p:sldId id="276" r:id="rId93"/>
    <p:sldId id="280" r:id="rId94"/>
    <p:sldId id="330" r:id="rId95"/>
    <p:sldId id="300" r:id="rId96"/>
    <p:sldId id="673" r:id="rId97"/>
    <p:sldId id="674" r:id="rId98"/>
    <p:sldId id="510" r:id="rId99"/>
    <p:sldId id="1100" r:id="rId100"/>
    <p:sldId id="289" r:id="rId101"/>
    <p:sldId id="312" r:id="rId102"/>
    <p:sldId id="313" r:id="rId103"/>
    <p:sldId id="314" r:id="rId104"/>
    <p:sldId id="315" r:id="rId105"/>
    <p:sldId id="316" r:id="rId106"/>
    <p:sldId id="317" r:id="rId107"/>
    <p:sldId id="318" r:id="rId108"/>
    <p:sldId id="321" r:id="rId109"/>
    <p:sldId id="322" r:id="rId110"/>
    <p:sldId id="1101" r:id="rId111"/>
    <p:sldId id="324" r:id="rId112"/>
    <p:sldId id="512" r:id="rId113"/>
    <p:sldId id="1099" r:id="rId114"/>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90929"/>
  </p:normalViewPr>
  <p:slideViewPr>
    <p:cSldViewPr>
      <p:cViewPr varScale="1">
        <p:scale>
          <a:sx n="94" d="100"/>
          <a:sy n="94"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55D47-3F0E-46BA-8362-A2F89A8971DB}" type="datetimeFigureOut">
              <a:rPr lang="ru-RU" smtClean="0"/>
              <a:pPr/>
              <a:t>18.02.2023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0E677-96DE-486E-98D3-2C44A094E8AE}" type="slidenum">
              <a:rPr lang="ru-RU" smtClean="0"/>
              <a:pPr/>
              <a:t>‹#›</a:t>
            </a:fld>
            <a:endParaRPr lang="ru-RU"/>
          </a:p>
        </p:txBody>
      </p:sp>
    </p:spTree>
    <p:extLst>
      <p:ext uri="{BB962C8B-B14F-4D97-AF65-F5344CB8AC3E}">
        <p14:creationId xmlns:p14="http://schemas.microsoft.com/office/powerpoint/2010/main" val="26963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257739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11</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5802540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1D2FAD9-715D-1A96-0A6C-8D09696A785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54CCF7-E117-4F9E-95F5-1987D5754FB8}" type="slidenum">
              <a:rPr lang="ru-RU" altLang="ru-RU"/>
              <a:pPr>
                <a:spcBef>
                  <a:spcPct val="0"/>
                </a:spcBef>
              </a:pPr>
              <a:t>101</a:t>
            </a:fld>
            <a:endParaRPr lang="ru-RU" altLang="ru-RU"/>
          </a:p>
        </p:txBody>
      </p:sp>
      <p:sp>
        <p:nvSpPr>
          <p:cNvPr id="98307" name="Rectangle 2">
            <a:extLst>
              <a:ext uri="{FF2B5EF4-FFF2-40B4-BE49-F238E27FC236}">
                <a16:creationId xmlns:a16="http://schemas.microsoft.com/office/drawing/2014/main" id="{D35168F8-B7BD-5A3D-F746-7E0D29D33401}"/>
              </a:ext>
            </a:extLst>
          </p:cNvPr>
          <p:cNvSpPr>
            <a:spLocks noGrp="1" noRot="1" noChangeAspect="1" noChangeArrowheads="1" noTextEdit="1"/>
          </p:cNvSpPr>
          <p:nvPr>
            <p:ph type="sldImg"/>
          </p:nvPr>
        </p:nvSpPr>
        <p:spPr>
          <a:solidFill>
            <a:srgbClr val="FFFFFF"/>
          </a:solidFill>
          <a:ln/>
        </p:spPr>
      </p:sp>
      <p:sp>
        <p:nvSpPr>
          <p:cNvPr id="98308" name="Rectangle 3">
            <a:extLst>
              <a:ext uri="{FF2B5EF4-FFF2-40B4-BE49-F238E27FC236}">
                <a16:creationId xmlns:a16="http://schemas.microsoft.com/office/drawing/2014/main" id="{A9A40C56-1E40-722E-A99D-07430AD2248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4E87A23-69D0-9CA1-1D9D-6F29A40D08D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60D8AC-2DC0-48F4-9449-84CDB37F169F}" type="slidenum">
              <a:rPr lang="ru-RU" altLang="ru-RU"/>
              <a:pPr>
                <a:spcBef>
                  <a:spcPct val="0"/>
                </a:spcBef>
              </a:pPr>
              <a:t>102</a:t>
            </a:fld>
            <a:endParaRPr lang="ru-RU" altLang="ru-RU"/>
          </a:p>
        </p:txBody>
      </p:sp>
      <p:sp>
        <p:nvSpPr>
          <p:cNvPr id="100355" name="Rectangle 2">
            <a:extLst>
              <a:ext uri="{FF2B5EF4-FFF2-40B4-BE49-F238E27FC236}">
                <a16:creationId xmlns:a16="http://schemas.microsoft.com/office/drawing/2014/main" id="{AED4968E-87A7-25C0-C868-AE227F40157A}"/>
              </a:ext>
            </a:extLst>
          </p:cNvPr>
          <p:cNvSpPr>
            <a:spLocks noGrp="1" noRot="1" noChangeAspect="1" noChangeArrowheads="1" noTextEdit="1"/>
          </p:cNvSpPr>
          <p:nvPr>
            <p:ph type="sldImg"/>
          </p:nvPr>
        </p:nvSpPr>
        <p:spPr>
          <a:solidFill>
            <a:srgbClr val="FFFFFF"/>
          </a:solidFill>
          <a:ln/>
        </p:spPr>
      </p:sp>
      <p:sp>
        <p:nvSpPr>
          <p:cNvPr id="100356" name="Rectangle 3">
            <a:extLst>
              <a:ext uri="{FF2B5EF4-FFF2-40B4-BE49-F238E27FC236}">
                <a16:creationId xmlns:a16="http://schemas.microsoft.com/office/drawing/2014/main" id="{35B3C76C-00DC-2C22-1D63-FDB79DFAB11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9AEF60A9-8ABC-80FB-02A4-37F09446ADE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95CBA8-3D70-4E9E-936E-F99E068B715F}" type="slidenum">
              <a:rPr lang="ru-RU" altLang="ru-RU"/>
              <a:pPr>
                <a:spcBef>
                  <a:spcPct val="0"/>
                </a:spcBef>
              </a:pPr>
              <a:t>103</a:t>
            </a:fld>
            <a:endParaRPr lang="ru-RU" altLang="ru-RU"/>
          </a:p>
        </p:txBody>
      </p:sp>
      <p:sp>
        <p:nvSpPr>
          <p:cNvPr id="102403" name="Rectangle 2">
            <a:extLst>
              <a:ext uri="{FF2B5EF4-FFF2-40B4-BE49-F238E27FC236}">
                <a16:creationId xmlns:a16="http://schemas.microsoft.com/office/drawing/2014/main" id="{5B79C84D-3733-E60C-9A08-FD327AA406DF}"/>
              </a:ext>
            </a:extLst>
          </p:cNvPr>
          <p:cNvSpPr>
            <a:spLocks noGrp="1" noRot="1" noChangeAspect="1" noChangeArrowheads="1" noTextEdit="1"/>
          </p:cNvSpPr>
          <p:nvPr>
            <p:ph type="sldImg"/>
          </p:nvPr>
        </p:nvSpPr>
        <p:spPr>
          <a:solidFill>
            <a:srgbClr val="FFFFFF"/>
          </a:solidFill>
          <a:ln/>
        </p:spPr>
      </p:sp>
      <p:sp>
        <p:nvSpPr>
          <p:cNvPr id="102404" name="Rectangle 3">
            <a:extLst>
              <a:ext uri="{FF2B5EF4-FFF2-40B4-BE49-F238E27FC236}">
                <a16:creationId xmlns:a16="http://schemas.microsoft.com/office/drawing/2014/main" id="{AC233238-0B41-F44A-772E-99836E2819A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252B946-AFC4-4305-C950-8198D50CD62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28BA4A-FF48-4227-8106-87909672594F}" type="slidenum">
              <a:rPr lang="ru-RU" altLang="ru-RU"/>
              <a:pPr>
                <a:spcBef>
                  <a:spcPct val="0"/>
                </a:spcBef>
              </a:pPr>
              <a:t>104</a:t>
            </a:fld>
            <a:endParaRPr lang="ru-RU" altLang="ru-RU"/>
          </a:p>
        </p:txBody>
      </p:sp>
      <p:sp>
        <p:nvSpPr>
          <p:cNvPr id="104451" name="Rectangle 2">
            <a:extLst>
              <a:ext uri="{FF2B5EF4-FFF2-40B4-BE49-F238E27FC236}">
                <a16:creationId xmlns:a16="http://schemas.microsoft.com/office/drawing/2014/main" id="{5A40A322-BD4C-7E7D-68D7-02FABA608672}"/>
              </a:ext>
            </a:extLst>
          </p:cNvPr>
          <p:cNvSpPr>
            <a:spLocks noGrp="1" noRot="1" noChangeAspect="1" noChangeArrowheads="1" noTextEdit="1"/>
          </p:cNvSpPr>
          <p:nvPr>
            <p:ph type="sldImg"/>
          </p:nvPr>
        </p:nvSpPr>
        <p:spPr>
          <a:solidFill>
            <a:srgbClr val="FFFFFF"/>
          </a:solidFill>
          <a:ln/>
        </p:spPr>
      </p:sp>
      <p:sp>
        <p:nvSpPr>
          <p:cNvPr id="104452" name="Rectangle 3">
            <a:extLst>
              <a:ext uri="{FF2B5EF4-FFF2-40B4-BE49-F238E27FC236}">
                <a16:creationId xmlns:a16="http://schemas.microsoft.com/office/drawing/2014/main" id="{08275141-DCBC-452C-D7D2-850C9165E5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A0D0296-74A8-EE10-25BA-E6D49E5E101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155378-E908-4948-88C2-C0BE1B8418A2}" type="slidenum">
              <a:rPr lang="ru-RU" altLang="ru-RU"/>
              <a:pPr>
                <a:spcBef>
                  <a:spcPct val="0"/>
                </a:spcBef>
              </a:pPr>
              <a:t>105</a:t>
            </a:fld>
            <a:endParaRPr lang="ru-RU" altLang="ru-RU"/>
          </a:p>
        </p:txBody>
      </p:sp>
      <p:sp>
        <p:nvSpPr>
          <p:cNvPr id="106499" name="Rectangle 2">
            <a:extLst>
              <a:ext uri="{FF2B5EF4-FFF2-40B4-BE49-F238E27FC236}">
                <a16:creationId xmlns:a16="http://schemas.microsoft.com/office/drawing/2014/main" id="{2433CCB5-0F68-707B-A433-BD61E8642C35}"/>
              </a:ext>
            </a:extLst>
          </p:cNvPr>
          <p:cNvSpPr>
            <a:spLocks noGrp="1" noRot="1" noChangeAspect="1" noChangeArrowheads="1" noTextEdit="1"/>
          </p:cNvSpPr>
          <p:nvPr>
            <p:ph type="sldImg"/>
          </p:nvPr>
        </p:nvSpPr>
        <p:spPr>
          <a:solidFill>
            <a:srgbClr val="FFFFFF"/>
          </a:solidFill>
          <a:ln/>
        </p:spPr>
      </p:sp>
      <p:sp>
        <p:nvSpPr>
          <p:cNvPr id="106500" name="Rectangle 3">
            <a:extLst>
              <a:ext uri="{FF2B5EF4-FFF2-40B4-BE49-F238E27FC236}">
                <a16:creationId xmlns:a16="http://schemas.microsoft.com/office/drawing/2014/main" id="{89381A82-D5A5-60C6-82FA-E588F2786E1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5CE5575-91BA-878D-DC0C-D36A6088246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EF941E-FC23-4381-AB06-2B55A15003B8}" type="slidenum">
              <a:rPr lang="ru-RU" altLang="ru-RU"/>
              <a:pPr>
                <a:spcBef>
                  <a:spcPct val="0"/>
                </a:spcBef>
              </a:pPr>
              <a:t>106</a:t>
            </a:fld>
            <a:endParaRPr lang="ru-RU" altLang="ru-RU"/>
          </a:p>
        </p:txBody>
      </p:sp>
      <p:sp>
        <p:nvSpPr>
          <p:cNvPr id="108547" name="Rectangle 2050">
            <a:extLst>
              <a:ext uri="{FF2B5EF4-FFF2-40B4-BE49-F238E27FC236}">
                <a16:creationId xmlns:a16="http://schemas.microsoft.com/office/drawing/2014/main" id="{5DEA7E40-7862-7B05-FD49-2947A2E1549B}"/>
              </a:ext>
            </a:extLst>
          </p:cNvPr>
          <p:cNvSpPr>
            <a:spLocks noGrp="1" noRot="1" noChangeAspect="1" noChangeArrowheads="1" noTextEdit="1"/>
          </p:cNvSpPr>
          <p:nvPr>
            <p:ph type="sldImg"/>
          </p:nvPr>
        </p:nvSpPr>
        <p:spPr>
          <a:solidFill>
            <a:srgbClr val="FFFFFF"/>
          </a:solidFill>
          <a:ln/>
        </p:spPr>
      </p:sp>
      <p:sp>
        <p:nvSpPr>
          <p:cNvPr id="108548" name="Rectangle 2051">
            <a:extLst>
              <a:ext uri="{FF2B5EF4-FFF2-40B4-BE49-F238E27FC236}">
                <a16:creationId xmlns:a16="http://schemas.microsoft.com/office/drawing/2014/main" id="{92728276-0D71-DE72-10A1-BBCD132E03C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E12059F-2E41-8026-BF20-EC1C95591D4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BBBB81-9A9B-4FF4-9838-D7958CF2C7E1}" type="slidenum">
              <a:rPr lang="ru-RU" altLang="ru-RU"/>
              <a:pPr>
                <a:spcBef>
                  <a:spcPct val="0"/>
                </a:spcBef>
              </a:pPr>
              <a:t>107</a:t>
            </a:fld>
            <a:endParaRPr lang="ru-RU" altLang="ru-RU"/>
          </a:p>
        </p:txBody>
      </p:sp>
      <p:sp>
        <p:nvSpPr>
          <p:cNvPr id="110595" name="Rectangle 2">
            <a:extLst>
              <a:ext uri="{FF2B5EF4-FFF2-40B4-BE49-F238E27FC236}">
                <a16:creationId xmlns:a16="http://schemas.microsoft.com/office/drawing/2014/main" id="{E6B52B5A-9079-67BB-B860-F668F25A3427}"/>
              </a:ext>
            </a:extLst>
          </p:cNvPr>
          <p:cNvSpPr>
            <a:spLocks noGrp="1" noRot="1" noChangeAspect="1" noChangeArrowheads="1" noTextEdit="1"/>
          </p:cNvSpPr>
          <p:nvPr>
            <p:ph type="sldImg"/>
          </p:nvPr>
        </p:nvSpPr>
        <p:spPr>
          <a:solidFill>
            <a:srgbClr val="FFFFFF"/>
          </a:solidFill>
          <a:ln/>
        </p:spPr>
      </p:sp>
      <p:sp>
        <p:nvSpPr>
          <p:cNvPr id="110596" name="Rectangle 3">
            <a:extLst>
              <a:ext uri="{FF2B5EF4-FFF2-40B4-BE49-F238E27FC236}">
                <a16:creationId xmlns:a16="http://schemas.microsoft.com/office/drawing/2014/main" id="{253A4A5C-902E-4A32-5C0D-2D602823E92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D176379-526F-09F4-8532-A2B9C7DAE7C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18DDDB-DAC5-4C79-A0EE-4EE07B3078F0}" type="slidenum">
              <a:rPr lang="ru-RU" altLang="ru-RU"/>
              <a:pPr>
                <a:spcBef>
                  <a:spcPct val="0"/>
                </a:spcBef>
              </a:pPr>
              <a:t>108</a:t>
            </a:fld>
            <a:endParaRPr lang="ru-RU" altLang="ru-RU"/>
          </a:p>
        </p:txBody>
      </p:sp>
      <p:sp>
        <p:nvSpPr>
          <p:cNvPr id="112643" name="Rectangle 2">
            <a:extLst>
              <a:ext uri="{FF2B5EF4-FFF2-40B4-BE49-F238E27FC236}">
                <a16:creationId xmlns:a16="http://schemas.microsoft.com/office/drawing/2014/main" id="{B763DC12-4061-793A-B437-95D3C6B9AFA1}"/>
              </a:ext>
            </a:extLst>
          </p:cNvPr>
          <p:cNvSpPr>
            <a:spLocks noGrp="1" noRot="1" noChangeAspect="1" noChangeArrowheads="1" noTextEdit="1"/>
          </p:cNvSpPr>
          <p:nvPr>
            <p:ph type="sldImg"/>
          </p:nvPr>
        </p:nvSpPr>
        <p:spPr>
          <a:solidFill>
            <a:srgbClr val="FFFFFF"/>
          </a:solidFill>
          <a:ln/>
        </p:spPr>
      </p:sp>
      <p:sp>
        <p:nvSpPr>
          <p:cNvPr id="112644" name="Rectangle 3">
            <a:extLst>
              <a:ext uri="{FF2B5EF4-FFF2-40B4-BE49-F238E27FC236}">
                <a16:creationId xmlns:a16="http://schemas.microsoft.com/office/drawing/2014/main" id="{57CF08AB-C931-4DB0-6CF1-101ED82A17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DA6180A-44D8-2499-39B5-5172F472683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75542E-26FB-4514-9677-CE2CDFBF2ADA}" type="slidenum">
              <a:rPr lang="ru-RU" altLang="ru-RU"/>
              <a:pPr>
                <a:spcBef>
                  <a:spcPct val="0"/>
                </a:spcBef>
              </a:pPr>
              <a:t>109</a:t>
            </a:fld>
            <a:endParaRPr lang="ru-RU" altLang="ru-RU"/>
          </a:p>
        </p:txBody>
      </p:sp>
      <p:sp>
        <p:nvSpPr>
          <p:cNvPr id="114691" name="Rectangle 2">
            <a:extLst>
              <a:ext uri="{FF2B5EF4-FFF2-40B4-BE49-F238E27FC236}">
                <a16:creationId xmlns:a16="http://schemas.microsoft.com/office/drawing/2014/main" id="{4105448F-7F83-0F53-D006-23CE5C2343A7}"/>
              </a:ext>
            </a:extLst>
          </p:cNvPr>
          <p:cNvSpPr>
            <a:spLocks noGrp="1" noRot="1" noChangeAspect="1" noChangeArrowheads="1" noTextEdit="1"/>
          </p:cNvSpPr>
          <p:nvPr>
            <p:ph type="sldImg"/>
          </p:nvPr>
        </p:nvSpPr>
        <p:spPr>
          <a:solidFill>
            <a:srgbClr val="FFFFFF"/>
          </a:solidFill>
          <a:ln/>
        </p:spPr>
      </p:sp>
      <p:sp>
        <p:nvSpPr>
          <p:cNvPr id="114692" name="Rectangle 3">
            <a:extLst>
              <a:ext uri="{FF2B5EF4-FFF2-40B4-BE49-F238E27FC236}">
                <a16:creationId xmlns:a16="http://schemas.microsoft.com/office/drawing/2014/main" id="{E0FE44C2-43F3-2913-7C8A-C9242E333A6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F1D587B-EBB5-4511-9A57-21D14A5BFDEF}" type="slidenum">
              <a:rPr lang="ru-RU" sz="1200"/>
              <a:pPr eaLnBrk="1" hangingPunct="1"/>
              <a:t>110</a:t>
            </a:fld>
            <a:endParaRPr lang="ru-RU"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27014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12</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431065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89D7923-8FC6-9A13-C43B-13D3FAAFE46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CC39B0-2CE8-47BA-8268-B6073C1B8718}" type="slidenum">
              <a:rPr lang="ru-RU" altLang="ru-RU"/>
              <a:pPr>
                <a:spcBef>
                  <a:spcPct val="0"/>
                </a:spcBef>
              </a:pPr>
              <a:t>111</a:t>
            </a:fld>
            <a:endParaRPr lang="ru-RU" altLang="ru-RU"/>
          </a:p>
        </p:txBody>
      </p:sp>
      <p:sp>
        <p:nvSpPr>
          <p:cNvPr id="118787" name="Rectangle 2">
            <a:extLst>
              <a:ext uri="{FF2B5EF4-FFF2-40B4-BE49-F238E27FC236}">
                <a16:creationId xmlns:a16="http://schemas.microsoft.com/office/drawing/2014/main" id="{61D299EA-7837-E103-44DF-4BB077B101D0}"/>
              </a:ext>
            </a:extLst>
          </p:cNvPr>
          <p:cNvSpPr>
            <a:spLocks noGrp="1" noRot="1" noChangeAspect="1" noChangeArrowheads="1" noTextEdit="1"/>
          </p:cNvSpPr>
          <p:nvPr>
            <p:ph type="sldImg"/>
          </p:nvPr>
        </p:nvSpPr>
        <p:spPr>
          <a:solidFill>
            <a:srgbClr val="FFFFFF"/>
          </a:solidFill>
          <a:ln/>
        </p:spPr>
      </p:sp>
      <p:sp>
        <p:nvSpPr>
          <p:cNvPr id="118788" name="Rectangle 3">
            <a:extLst>
              <a:ext uri="{FF2B5EF4-FFF2-40B4-BE49-F238E27FC236}">
                <a16:creationId xmlns:a16="http://schemas.microsoft.com/office/drawing/2014/main" id="{9C36A959-0B1B-D7FC-8F52-95CF1D8C64E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112</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113</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16675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85122E-5E34-43BF-8707-CED47F4A9F53}" type="slidenum">
              <a:rPr lang="ru-RU" sz="1200"/>
              <a:pPr eaLnBrk="1" hangingPunct="1"/>
              <a:t>13</a:t>
            </a:fld>
            <a:endParaRPr lang="ru-RU"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97372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14</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2447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15</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71636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16</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53737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17</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94013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18</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5758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31B8E4-AE98-49E4-9481-2C9362D663EA}" type="slidenum">
              <a:rPr lang="ru-RU" sz="1200" smtClean="0"/>
              <a:pPr eaLnBrk="1" hangingPunct="1"/>
              <a:t>19</a:t>
            </a:fld>
            <a:endParaRPr lang="ru-RU"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62839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20</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80880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3</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74191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21</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31950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22</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865746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23</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863911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24</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47851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25</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98579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26</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3156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27</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576319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28</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307717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29</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30</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6443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4</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0185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31</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912219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32</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83095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7A82910-93C8-468C-A32C-67217E4768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F901F0-E39D-45CE-B1FA-5EB649945F08}" type="slidenum">
              <a:rPr lang="ru-RU" altLang="ru-RU"/>
              <a:pPr>
                <a:spcBef>
                  <a:spcPct val="0"/>
                </a:spcBef>
              </a:pPr>
              <a:t>33</a:t>
            </a:fld>
            <a:endParaRPr lang="ru-RU" altLang="ru-RU"/>
          </a:p>
        </p:txBody>
      </p:sp>
      <p:sp>
        <p:nvSpPr>
          <p:cNvPr id="59395" name="Rectangle 2">
            <a:extLst>
              <a:ext uri="{FF2B5EF4-FFF2-40B4-BE49-F238E27FC236}">
                <a16:creationId xmlns:a16="http://schemas.microsoft.com/office/drawing/2014/main" id="{6FF9BC2D-D572-4139-AE60-19782EDA13B5}"/>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9C0FDC48-D6CE-4826-9556-16AFC318C3E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1A5F0BA-0C47-4A7D-B63D-6547272B2C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F6828D-E0DC-4BF5-8C1C-E42BCC1120AD}" type="slidenum">
              <a:rPr lang="ru-RU" altLang="ru-RU"/>
              <a:pPr>
                <a:spcBef>
                  <a:spcPct val="0"/>
                </a:spcBef>
              </a:pPr>
              <a:t>34</a:t>
            </a:fld>
            <a:endParaRPr lang="ru-RU" altLang="ru-RU"/>
          </a:p>
        </p:txBody>
      </p:sp>
      <p:sp>
        <p:nvSpPr>
          <p:cNvPr id="61443" name="Rectangle 2">
            <a:extLst>
              <a:ext uri="{FF2B5EF4-FFF2-40B4-BE49-F238E27FC236}">
                <a16:creationId xmlns:a16="http://schemas.microsoft.com/office/drawing/2014/main" id="{3E84AAA2-31AE-4C20-95ED-8452E0E3D883}"/>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0C69296C-CCD0-4614-B225-F7A798CE0FC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8EAD71D-4578-4E92-BB0F-11C2FF17AF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B05FB6-242C-4CDE-9F49-BEF26E1C8832}" type="slidenum">
              <a:rPr lang="ru-RU" altLang="ru-RU"/>
              <a:pPr>
                <a:spcBef>
                  <a:spcPct val="0"/>
                </a:spcBef>
              </a:pPr>
              <a:t>35</a:t>
            </a:fld>
            <a:endParaRPr lang="ru-RU" altLang="ru-RU"/>
          </a:p>
        </p:txBody>
      </p:sp>
      <p:sp>
        <p:nvSpPr>
          <p:cNvPr id="63491" name="Rectangle 2">
            <a:extLst>
              <a:ext uri="{FF2B5EF4-FFF2-40B4-BE49-F238E27FC236}">
                <a16:creationId xmlns:a16="http://schemas.microsoft.com/office/drawing/2014/main" id="{E40D0320-ED43-4B8A-BE3C-B0E1B98AAC2B}"/>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8CAF37BC-8BDA-4175-85E4-314F53AC515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5E29788-74B6-4C83-8E49-9D6154CCE9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90302D-6389-4DEB-8454-072FBDE5601F}" type="slidenum">
              <a:rPr lang="ru-RU" altLang="ru-RU"/>
              <a:pPr>
                <a:spcBef>
                  <a:spcPct val="0"/>
                </a:spcBef>
              </a:pPr>
              <a:t>36</a:t>
            </a:fld>
            <a:endParaRPr lang="ru-RU" altLang="ru-RU"/>
          </a:p>
        </p:txBody>
      </p:sp>
      <p:sp>
        <p:nvSpPr>
          <p:cNvPr id="65539" name="Rectangle 2">
            <a:extLst>
              <a:ext uri="{FF2B5EF4-FFF2-40B4-BE49-F238E27FC236}">
                <a16:creationId xmlns:a16="http://schemas.microsoft.com/office/drawing/2014/main" id="{749A6719-D4D8-4794-B4BD-624F7DE0C9CC}"/>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C01133C1-AFB0-4C61-ACAF-F7A428FEA4B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5E29788-74B6-4C83-8E49-9D6154CCE9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90302D-6389-4DEB-8454-072FBDE5601F}" type="slidenum">
              <a:rPr lang="ru-RU" altLang="ru-RU"/>
              <a:pPr>
                <a:spcBef>
                  <a:spcPct val="0"/>
                </a:spcBef>
              </a:pPr>
              <a:t>37</a:t>
            </a:fld>
            <a:endParaRPr lang="ru-RU" altLang="ru-RU"/>
          </a:p>
        </p:txBody>
      </p:sp>
      <p:sp>
        <p:nvSpPr>
          <p:cNvPr id="65539" name="Rectangle 2">
            <a:extLst>
              <a:ext uri="{FF2B5EF4-FFF2-40B4-BE49-F238E27FC236}">
                <a16:creationId xmlns:a16="http://schemas.microsoft.com/office/drawing/2014/main" id="{749A6719-D4D8-4794-B4BD-624F7DE0C9CC}"/>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C01133C1-AFB0-4C61-ACAF-F7A428FEA4B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25689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38</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743CB5-1FC2-4484-941C-594BFE72B797}" type="slidenum">
              <a:rPr lang="ru-RU" sz="1200" smtClean="0"/>
              <a:pPr eaLnBrk="1" hangingPunct="1"/>
              <a:t>39</a:t>
            </a:fld>
            <a:endParaRPr 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6776FE0-DDA8-44C5-B6A5-2B53F000C4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B71953-EE10-4250-866A-F3C16D53547E}" type="slidenum">
              <a:rPr lang="ru-RU" altLang="ru-RU"/>
              <a:pPr>
                <a:spcBef>
                  <a:spcPct val="0"/>
                </a:spcBef>
              </a:pPr>
              <a:t>40</a:t>
            </a:fld>
            <a:endParaRPr lang="ru-RU" altLang="ru-RU"/>
          </a:p>
        </p:txBody>
      </p:sp>
      <p:sp>
        <p:nvSpPr>
          <p:cNvPr id="67587" name="Rectangle 2">
            <a:extLst>
              <a:ext uri="{FF2B5EF4-FFF2-40B4-BE49-F238E27FC236}">
                <a16:creationId xmlns:a16="http://schemas.microsoft.com/office/drawing/2014/main" id="{5D80F5CF-8C1C-4816-AF84-EC6B90E01D13}"/>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CA83C64B-D9D2-4223-8E24-ADF2DCAF62D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5</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89691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64E4843-9463-4BF6-8462-CF7733826F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8B1782-B48B-453C-A98B-D6A57BB7598F}" type="slidenum">
              <a:rPr lang="ru-RU" altLang="ru-RU"/>
              <a:pPr>
                <a:spcBef>
                  <a:spcPct val="0"/>
                </a:spcBef>
              </a:pPr>
              <a:t>41</a:t>
            </a:fld>
            <a:endParaRPr lang="ru-RU" altLang="ru-RU"/>
          </a:p>
        </p:txBody>
      </p:sp>
      <p:sp>
        <p:nvSpPr>
          <p:cNvPr id="69635" name="Rectangle 2">
            <a:extLst>
              <a:ext uri="{FF2B5EF4-FFF2-40B4-BE49-F238E27FC236}">
                <a16:creationId xmlns:a16="http://schemas.microsoft.com/office/drawing/2014/main" id="{CC1BDE2C-B05E-4683-9FB6-89B426B88611}"/>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E134C3B8-7140-40A3-8862-F648199ECD3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B62C7B6-C3E9-4917-A9A7-8F5F1309EB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CA6064-40A2-4F88-9939-CF312AD05CA3}" type="slidenum">
              <a:rPr lang="ru-RU" altLang="ru-RU"/>
              <a:pPr>
                <a:spcBef>
                  <a:spcPct val="0"/>
                </a:spcBef>
              </a:pPr>
              <a:t>42</a:t>
            </a:fld>
            <a:endParaRPr lang="ru-RU" altLang="ru-RU"/>
          </a:p>
        </p:txBody>
      </p:sp>
      <p:sp>
        <p:nvSpPr>
          <p:cNvPr id="71683" name="Rectangle 2">
            <a:extLst>
              <a:ext uri="{FF2B5EF4-FFF2-40B4-BE49-F238E27FC236}">
                <a16:creationId xmlns:a16="http://schemas.microsoft.com/office/drawing/2014/main" id="{7A14147F-A011-4392-9607-84CE852D2226}"/>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8B78C61E-DB13-4AED-86C0-99ABF639C3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14C9E3F-AAFB-43A6-B55F-A4B1C80E78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97E1BD-4665-4555-A6D5-4F805B7BCBB0}" type="slidenum">
              <a:rPr lang="ru-RU" altLang="ru-RU"/>
              <a:pPr>
                <a:spcBef>
                  <a:spcPct val="0"/>
                </a:spcBef>
              </a:pPr>
              <a:t>43</a:t>
            </a:fld>
            <a:endParaRPr lang="ru-RU" altLang="ru-RU"/>
          </a:p>
        </p:txBody>
      </p:sp>
      <p:sp>
        <p:nvSpPr>
          <p:cNvPr id="73731" name="Rectangle 2">
            <a:extLst>
              <a:ext uri="{FF2B5EF4-FFF2-40B4-BE49-F238E27FC236}">
                <a16:creationId xmlns:a16="http://schemas.microsoft.com/office/drawing/2014/main" id="{E3B60ED6-4231-4B7A-8D16-5ADA34A68F46}"/>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A0F349A3-A42B-4CB5-BCCA-308F95E7B30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14C9E3F-AAFB-43A6-B55F-A4B1C80E78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97E1BD-4665-4555-A6D5-4F805B7BCBB0}" type="slidenum">
              <a:rPr lang="ru-RU" altLang="ru-RU"/>
              <a:pPr>
                <a:spcBef>
                  <a:spcPct val="0"/>
                </a:spcBef>
              </a:pPr>
              <a:t>44</a:t>
            </a:fld>
            <a:endParaRPr lang="ru-RU" altLang="ru-RU"/>
          </a:p>
        </p:txBody>
      </p:sp>
      <p:sp>
        <p:nvSpPr>
          <p:cNvPr id="73731" name="Rectangle 2">
            <a:extLst>
              <a:ext uri="{FF2B5EF4-FFF2-40B4-BE49-F238E27FC236}">
                <a16:creationId xmlns:a16="http://schemas.microsoft.com/office/drawing/2014/main" id="{E3B60ED6-4231-4B7A-8D16-5ADA34A68F46}"/>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A0F349A3-A42B-4CB5-BCCA-308F95E7B30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652186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64F530F-EFC3-4C1E-B1FC-41787280E403}" type="slidenum">
              <a:rPr lang="ru-RU" sz="1200" smtClean="0"/>
              <a:pPr eaLnBrk="1" hangingPunct="1"/>
              <a:t>45</a:t>
            </a:fld>
            <a:endParaRPr lang="ru-RU"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56974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46</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92882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1765C08-257E-421F-9AE4-BC4879FF552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604583-FE91-46DE-B646-E7A7B4EFCEB5}" type="slidenum">
              <a:rPr lang="ru-RU" altLang="ru-RU" sz="1200"/>
              <a:pPr eaLnBrk="1" hangingPunct="1"/>
              <a:t>47</a:t>
            </a:fld>
            <a:endParaRPr lang="ru-RU" altLang="ru-RU" sz="1200"/>
          </a:p>
        </p:txBody>
      </p:sp>
      <p:sp>
        <p:nvSpPr>
          <p:cNvPr id="43011" name="Rectangle 3074">
            <a:extLst>
              <a:ext uri="{FF2B5EF4-FFF2-40B4-BE49-F238E27FC236}">
                <a16:creationId xmlns:a16="http://schemas.microsoft.com/office/drawing/2014/main" id="{1A55F933-2211-4AED-840C-7C3F8266568C}"/>
              </a:ext>
            </a:extLst>
          </p:cNvPr>
          <p:cNvSpPr>
            <a:spLocks noGrp="1" noRot="1" noChangeAspect="1" noChangeArrowheads="1" noTextEdit="1"/>
          </p:cNvSpPr>
          <p:nvPr>
            <p:ph type="sldImg"/>
          </p:nvPr>
        </p:nvSpPr>
        <p:spPr>
          <a:solidFill>
            <a:srgbClr val="FFFFFF"/>
          </a:solidFill>
          <a:ln/>
        </p:spPr>
      </p:sp>
      <p:sp>
        <p:nvSpPr>
          <p:cNvPr id="43012" name="Rectangle 3075">
            <a:extLst>
              <a:ext uri="{FF2B5EF4-FFF2-40B4-BE49-F238E27FC236}">
                <a16:creationId xmlns:a16="http://schemas.microsoft.com/office/drawing/2014/main" id="{11607166-DC45-4FA6-8467-711E465328F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488337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5032B52-FDC9-48C4-B4D3-684595C3783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A7170D-5822-4A83-A560-667EA627E204}" type="slidenum">
              <a:rPr lang="ru-RU" altLang="ru-RU" sz="1200"/>
              <a:pPr eaLnBrk="1" hangingPunct="1"/>
              <a:t>48</a:t>
            </a:fld>
            <a:endParaRPr lang="ru-RU" altLang="ru-RU" sz="1200"/>
          </a:p>
        </p:txBody>
      </p:sp>
      <p:sp>
        <p:nvSpPr>
          <p:cNvPr id="53251" name="Rectangle 2">
            <a:extLst>
              <a:ext uri="{FF2B5EF4-FFF2-40B4-BE49-F238E27FC236}">
                <a16:creationId xmlns:a16="http://schemas.microsoft.com/office/drawing/2014/main" id="{588B8B11-412B-4814-9E4C-B48D216847ED}"/>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D5D35C29-7CD0-4546-A92E-7387115A59B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a:p>
            <a:pPr eaLnBrk="1" hangingPunct="1"/>
            <a:endParaRPr lang="ru-RU" altLang="ru-RU">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49</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587042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85122E-5E34-43BF-8707-CED47F4A9F53}" type="slidenum">
              <a:rPr lang="ru-RU" sz="1200"/>
              <a:pPr eaLnBrk="1" hangingPunct="1"/>
              <a:t>50</a:t>
            </a:fld>
            <a:endParaRPr lang="ru-RU"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13889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6</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43163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51</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BBB5F04-A9C0-4F91-A958-D985B37E94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E31900-42CE-447E-8D08-C6133F869ED9}" type="slidenum">
              <a:rPr lang="ru-RU" altLang="ru-RU"/>
              <a:pPr>
                <a:spcBef>
                  <a:spcPct val="0"/>
                </a:spcBef>
              </a:pPr>
              <a:t>52</a:t>
            </a:fld>
            <a:endParaRPr lang="ru-RU" altLang="ru-RU"/>
          </a:p>
        </p:txBody>
      </p:sp>
      <p:sp>
        <p:nvSpPr>
          <p:cNvPr id="24579" name="Rectangle 2">
            <a:extLst>
              <a:ext uri="{FF2B5EF4-FFF2-40B4-BE49-F238E27FC236}">
                <a16:creationId xmlns:a16="http://schemas.microsoft.com/office/drawing/2014/main" id="{2AB5DCED-B18D-4B4E-83E5-C9FDA5B466A2}"/>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A8C909DF-E034-4600-8B28-C40AE63A14F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804F50E-C7D9-40D1-A1B4-DFB1CF5410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BFE3FD-C718-47E5-B1D6-A969D3B833CC}" type="slidenum">
              <a:rPr lang="ru-RU" altLang="ru-RU"/>
              <a:pPr>
                <a:spcBef>
                  <a:spcPct val="0"/>
                </a:spcBef>
              </a:pPr>
              <a:t>53</a:t>
            </a:fld>
            <a:endParaRPr lang="ru-RU" altLang="ru-RU"/>
          </a:p>
        </p:txBody>
      </p:sp>
      <p:sp>
        <p:nvSpPr>
          <p:cNvPr id="26627" name="Rectangle 2">
            <a:extLst>
              <a:ext uri="{FF2B5EF4-FFF2-40B4-BE49-F238E27FC236}">
                <a16:creationId xmlns:a16="http://schemas.microsoft.com/office/drawing/2014/main" id="{6F1FCC94-E481-4B64-A937-EC59557BE98C}"/>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579000BC-F56F-44CB-AF53-09AD44CCE13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A85C5C4-379A-4FCC-B234-8BAF361809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14D5B9-4A85-4206-9CCF-EC52D0A619D5}" type="slidenum">
              <a:rPr lang="ru-RU" altLang="ru-RU"/>
              <a:pPr>
                <a:spcBef>
                  <a:spcPct val="0"/>
                </a:spcBef>
              </a:pPr>
              <a:t>54</a:t>
            </a:fld>
            <a:endParaRPr lang="ru-RU" altLang="ru-RU"/>
          </a:p>
        </p:txBody>
      </p:sp>
      <p:sp>
        <p:nvSpPr>
          <p:cNvPr id="28675" name="Rectangle 2">
            <a:extLst>
              <a:ext uri="{FF2B5EF4-FFF2-40B4-BE49-F238E27FC236}">
                <a16:creationId xmlns:a16="http://schemas.microsoft.com/office/drawing/2014/main" id="{CE815F53-D2F8-4E44-8E46-35D9E563A919}"/>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44F3017E-5FCF-4E64-A2ED-B3DE618E84C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050AD43-3252-4771-8CA6-AFF0525820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9D1790-A92F-4CE4-B235-34EB7F3F9572}" type="slidenum">
              <a:rPr lang="ru-RU" altLang="ru-RU"/>
              <a:pPr>
                <a:spcBef>
                  <a:spcPct val="0"/>
                </a:spcBef>
              </a:pPr>
              <a:t>55</a:t>
            </a:fld>
            <a:endParaRPr lang="ru-RU" altLang="ru-RU"/>
          </a:p>
        </p:txBody>
      </p:sp>
      <p:sp>
        <p:nvSpPr>
          <p:cNvPr id="30723" name="Rectangle 2050">
            <a:extLst>
              <a:ext uri="{FF2B5EF4-FFF2-40B4-BE49-F238E27FC236}">
                <a16:creationId xmlns:a16="http://schemas.microsoft.com/office/drawing/2014/main" id="{86F2A8E4-0DE6-4A60-A1A0-B9CA98C180C5}"/>
              </a:ext>
            </a:extLst>
          </p:cNvPr>
          <p:cNvSpPr>
            <a:spLocks noGrp="1" noRot="1" noChangeAspect="1" noChangeArrowheads="1" noTextEdit="1"/>
          </p:cNvSpPr>
          <p:nvPr>
            <p:ph type="sldImg"/>
          </p:nvPr>
        </p:nvSpPr>
        <p:spPr>
          <a:solidFill>
            <a:srgbClr val="FFFFFF"/>
          </a:solidFill>
          <a:ln/>
        </p:spPr>
      </p:sp>
      <p:sp>
        <p:nvSpPr>
          <p:cNvPr id="30724" name="Rectangle 2051">
            <a:extLst>
              <a:ext uri="{FF2B5EF4-FFF2-40B4-BE49-F238E27FC236}">
                <a16:creationId xmlns:a16="http://schemas.microsoft.com/office/drawing/2014/main" id="{97014D08-A12C-467C-BEED-C56BC5346C5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2BC1B5F-D7FB-4622-9C65-A43D47491A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B80F16-7F96-4299-83F2-D43301125494}" type="slidenum">
              <a:rPr lang="ru-RU" altLang="ru-RU"/>
              <a:pPr>
                <a:spcBef>
                  <a:spcPct val="0"/>
                </a:spcBef>
              </a:pPr>
              <a:t>56</a:t>
            </a:fld>
            <a:endParaRPr lang="ru-RU" altLang="ru-RU"/>
          </a:p>
        </p:txBody>
      </p:sp>
      <p:sp>
        <p:nvSpPr>
          <p:cNvPr id="40963" name="Rectangle 2">
            <a:extLst>
              <a:ext uri="{FF2B5EF4-FFF2-40B4-BE49-F238E27FC236}">
                <a16:creationId xmlns:a16="http://schemas.microsoft.com/office/drawing/2014/main" id="{3E95A462-6D9E-457F-A5B2-C433401A9A38}"/>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A4E7ADCF-6551-4FB4-A990-B41A23C5AB2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8A123E4-0202-4314-89BF-8E8A2CA50D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78BB8C-571E-402B-B745-8D29E9A38DA0}" type="slidenum">
              <a:rPr lang="ru-RU" altLang="ru-RU"/>
              <a:pPr>
                <a:spcBef>
                  <a:spcPct val="0"/>
                </a:spcBef>
              </a:pPr>
              <a:t>57</a:t>
            </a:fld>
            <a:endParaRPr lang="ru-RU" altLang="ru-RU"/>
          </a:p>
        </p:txBody>
      </p:sp>
      <p:sp>
        <p:nvSpPr>
          <p:cNvPr id="43011" name="Rectangle 2">
            <a:extLst>
              <a:ext uri="{FF2B5EF4-FFF2-40B4-BE49-F238E27FC236}">
                <a16:creationId xmlns:a16="http://schemas.microsoft.com/office/drawing/2014/main" id="{8942F3F6-1592-40AD-B793-67A226D38329}"/>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DE8551A6-8D52-4A6D-AB4C-85D9EA407C3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82DBF26-9981-4C46-B46D-656AF91F80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F375A8-B3AD-4577-8115-DAFA9986C192}" type="slidenum">
              <a:rPr lang="ru-RU" altLang="ru-RU"/>
              <a:pPr>
                <a:spcBef>
                  <a:spcPct val="0"/>
                </a:spcBef>
              </a:pPr>
              <a:t>58</a:t>
            </a:fld>
            <a:endParaRPr lang="ru-RU" altLang="ru-RU"/>
          </a:p>
        </p:txBody>
      </p:sp>
      <p:sp>
        <p:nvSpPr>
          <p:cNvPr id="45059" name="Rectangle 2">
            <a:extLst>
              <a:ext uri="{FF2B5EF4-FFF2-40B4-BE49-F238E27FC236}">
                <a16:creationId xmlns:a16="http://schemas.microsoft.com/office/drawing/2014/main" id="{C12CC3C9-AFDE-4D55-B86F-26D24C6352F1}"/>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08F79355-C13E-47F2-BABB-5D698D6DA7E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8BEE48A-2E8B-415F-A94C-81218A9B3B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DBE1CA-03D1-4967-9B53-033C2A0A48C3}" type="slidenum">
              <a:rPr lang="ru-RU" altLang="ru-RU"/>
              <a:pPr>
                <a:spcBef>
                  <a:spcPct val="0"/>
                </a:spcBef>
              </a:pPr>
              <a:t>59</a:t>
            </a:fld>
            <a:endParaRPr lang="ru-RU" altLang="ru-RU"/>
          </a:p>
        </p:txBody>
      </p:sp>
      <p:sp>
        <p:nvSpPr>
          <p:cNvPr id="47107" name="Rectangle 2">
            <a:extLst>
              <a:ext uri="{FF2B5EF4-FFF2-40B4-BE49-F238E27FC236}">
                <a16:creationId xmlns:a16="http://schemas.microsoft.com/office/drawing/2014/main" id="{1E64A294-A27F-48A8-9631-4F9D282834C8}"/>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0CDAB749-41C8-4BDE-BAE4-E2B036E5447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60</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92169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7</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537139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61</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255774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62</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238900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63</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103569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2221FF-5A51-49E2-9AD4-45B79AEAC790}" type="slidenum">
              <a:rPr lang="ru-RU" sz="1200"/>
              <a:pPr eaLnBrk="1" hangingPunct="1"/>
              <a:t>64</a:t>
            </a:fld>
            <a:endParaRPr lang="ru-RU"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atin typeface="Times New Roman"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5488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7A286-DD55-4570-9A64-0B5184B35054}" type="slidenum">
              <a:rPr lang="ru-RU"/>
              <a:pPr/>
              <a:t>65</a:t>
            </a:fld>
            <a:endParaRPr lang="ru-RU"/>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ru-RU"/>
              <a:t>В режиме слайдов ответы появляются после кликанья мышкой</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F4DBDC-04AA-4548-8542-183599B22697}"/>
              </a:ext>
            </a:extLst>
          </p:cNvPr>
          <p:cNvSpPr>
            <a:spLocks noGrp="1" noChangeArrowheads="1"/>
          </p:cNvSpPr>
          <p:nvPr>
            <p:ph type="sldNum" sz="quarter" idx="5"/>
          </p:nvPr>
        </p:nvSpPr>
        <p:spPr>
          <a:ln/>
        </p:spPr>
        <p:txBody>
          <a:bodyPr/>
          <a:lstStyle/>
          <a:p>
            <a:fld id="{CC0608A0-9E7D-4E60-8CDC-1C664F21A077}" type="slidenum">
              <a:rPr lang="ru-RU" altLang="ru-RU"/>
              <a:pPr/>
              <a:t>66</a:t>
            </a:fld>
            <a:endParaRPr lang="ru-RU" altLang="ru-RU"/>
          </a:p>
        </p:txBody>
      </p:sp>
      <p:sp>
        <p:nvSpPr>
          <p:cNvPr id="76802" name="Rectangle 2">
            <a:extLst>
              <a:ext uri="{FF2B5EF4-FFF2-40B4-BE49-F238E27FC236}">
                <a16:creationId xmlns:a16="http://schemas.microsoft.com/office/drawing/2014/main" id="{B319B326-3719-47DC-903D-2D2F2385BB9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a:extLst>
              <a:ext uri="{FF2B5EF4-FFF2-40B4-BE49-F238E27FC236}">
                <a16:creationId xmlns:a16="http://schemas.microsoft.com/office/drawing/2014/main" id="{5E9F2FB2-EA2D-4E48-83DD-E340C225566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11676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07D5CC8D-BF54-4D95-80FA-BF99C5A782B9}"/>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D745DCC-CDF7-4B7A-9D9F-C82E3CEDED5A}" type="slidenum">
              <a:rPr lang="ru-RU" altLang="ru-RU" sz="1200"/>
              <a:pPr algn="r" eaLnBrk="1" hangingPunct="1"/>
              <a:t>67</a:t>
            </a:fld>
            <a:endParaRPr lang="ru-RU" altLang="ru-RU" sz="1200"/>
          </a:p>
        </p:txBody>
      </p:sp>
      <p:sp>
        <p:nvSpPr>
          <p:cNvPr id="164867" name="Rectangle 2">
            <a:extLst>
              <a:ext uri="{FF2B5EF4-FFF2-40B4-BE49-F238E27FC236}">
                <a16:creationId xmlns:a16="http://schemas.microsoft.com/office/drawing/2014/main" id="{017576EF-63B6-42E9-8749-9917C58FB54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8" name="Rectangle 3">
            <a:extLst>
              <a:ext uri="{FF2B5EF4-FFF2-40B4-BE49-F238E27FC236}">
                <a16:creationId xmlns:a16="http://schemas.microsoft.com/office/drawing/2014/main" id="{0193E571-A547-4995-8430-517F03EAC05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E962F758-93C9-4FE1-8118-00498AF9688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09D35C2-0FDE-4E1D-BA97-BFCC186B0B36}" type="slidenum">
              <a:rPr lang="ru-RU" altLang="ru-RU" sz="1200"/>
              <a:pPr algn="r" eaLnBrk="1" hangingPunct="1"/>
              <a:t>68</a:t>
            </a:fld>
            <a:endParaRPr lang="ru-RU" altLang="ru-RU" sz="1200"/>
          </a:p>
        </p:txBody>
      </p:sp>
      <p:sp>
        <p:nvSpPr>
          <p:cNvPr id="166915" name="Rectangle 2">
            <a:extLst>
              <a:ext uri="{FF2B5EF4-FFF2-40B4-BE49-F238E27FC236}">
                <a16:creationId xmlns:a16="http://schemas.microsoft.com/office/drawing/2014/main" id="{0A4258A1-E918-42FE-962F-F85B2C15D21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6" name="Rectangle 3">
            <a:extLst>
              <a:ext uri="{FF2B5EF4-FFF2-40B4-BE49-F238E27FC236}">
                <a16:creationId xmlns:a16="http://schemas.microsoft.com/office/drawing/2014/main" id="{E3975161-AF8A-43FA-AC30-A857E0A200D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69</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43766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70</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8</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186789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71</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72</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758827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73</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26567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74</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F89BA8B-C52E-40B6-8FCF-9A79F24D68F9}" type="slidenum">
              <a:rPr lang="ru-RU" sz="1200"/>
              <a:pPr eaLnBrk="1" hangingPunct="1"/>
              <a:t>75</a:t>
            </a:fld>
            <a:endParaRPr lang="ru-RU"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051741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EA58BC7-B133-36DE-1669-6D64B65D4E9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D0386A-EE1D-4310-AF7D-B80D6CD2CAC7}" type="slidenum">
              <a:rPr lang="ru-RU" altLang="ru-RU" sz="1200"/>
              <a:pPr eaLnBrk="1" hangingPunct="1"/>
              <a:t>76</a:t>
            </a:fld>
            <a:endParaRPr lang="ru-RU" altLang="ru-RU" sz="1200"/>
          </a:p>
        </p:txBody>
      </p:sp>
      <p:sp>
        <p:nvSpPr>
          <p:cNvPr id="34819" name="Rectangle 2">
            <a:extLst>
              <a:ext uri="{FF2B5EF4-FFF2-40B4-BE49-F238E27FC236}">
                <a16:creationId xmlns:a16="http://schemas.microsoft.com/office/drawing/2014/main" id="{8B89654E-1CD5-3590-9533-0C3BD09BF45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84CE9FC-2C35-98E1-0778-743871F57711}"/>
              </a:ext>
            </a:extLst>
          </p:cNvPr>
          <p:cNvSpPr>
            <a:spLocks noGrp="1" noChangeArrowheads="1"/>
          </p:cNvSpPr>
          <p:nvPr>
            <p:ph type="body" idx="1"/>
          </p:nvPr>
        </p:nvSpPr>
        <p:spPr>
          <a:noFill/>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B7B9BE3-6037-4BF2-315F-05B4D143D70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3FDBA8-FA29-45A4-90E0-E3C69A5CBDA7}" type="slidenum">
              <a:rPr lang="ru-RU" altLang="ru-RU" sz="1200"/>
              <a:pPr eaLnBrk="1" hangingPunct="1"/>
              <a:t>77</a:t>
            </a:fld>
            <a:endParaRPr lang="ru-RU" altLang="ru-RU" sz="1200"/>
          </a:p>
        </p:txBody>
      </p:sp>
      <p:sp>
        <p:nvSpPr>
          <p:cNvPr id="35843" name="Rectangle 2">
            <a:extLst>
              <a:ext uri="{FF2B5EF4-FFF2-40B4-BE49-F238E27FC236}">
                <a16:creationId xmlns:a16="http://schemas.microsoft.com/office/drawing/2014/main" id="{2CE34593-7392-14FE-15BA-0AE40076533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072AD77-0DAB-D256-4F89-19B8C63BA5D4}"/>
              </a:ext>
            </a:extLst>
          </p:cNvPr>
          <p:cNvSpPr>
            <a:spLocks noGrp="1" noChangeArrowheads="1"/>
          </p:cNvSpPr>
          <p:nvPr>
            <p:ph type="body" idx="1"/>
          </p:nvPr>
        </p:nvSpPr>
        <p:spPr>
          <a:noFill/>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7188A-256E-43F2-A2F8-664D5A81EB07}" type="slidenum">
              <a:rPr lang="ru-RU" sz="1200" smtClean="0"/>
              <a:pPr eaLnBrk="1" hangingPunct="1"/>
              <a:t>78</a:t>
            </a:fld>
            <a:endParaRPr lang="ru-RU"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4698024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E7188A-256E-43F2-A2F8-664D5A81EB07}" type="slidenum">
              <a:rPr lang="ru-RU" sz="1200" smtClean="0"/>
              <a:pPr eaLnBrk="1" hangingPunct="1"/>
              <a:t>79</a:t>
            </a:fld>
            <a:endParaRPr lang="ru-RU"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139740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618706E-A57C-386F-191E-C04EB9D46F5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A9CF1D-1AC8-44B6-8FB9-334A63576010}" type="slidenum">
              <a:rPr lang="ru-RU" altLang="ru-RU"/>
              <a:pPr>
                <a:spcBef>
                  <a:spcPct val="0"/>
                </a:spcBef>
              </a:pPr>
              <a:t>80</a:t>
            </a:fld>
            <a:endParaRPr lang="ru-RU" altLang="ru-RU"/>
          </a:p>
        </p:txBody>
      </p:sp>
      <p:sp>
        <p:nvSpPr>
          <p:cNvPr id="61443" name="Rectangle 1026">
            <a:extLst>
              <a:ext uri="{FF2B5EF4-FFF2-40B4-BE49-F238E27FC236}">
                <a16:creationId xmlns:a16="http://schemas.microsoft.com/office/drawing/2014/main" id="{32D38BF4-0CD8-C579-2D75-56685E6CFC54}"/>
              </a:ext>
            </a:extLst>
          </p:cNvPr>
          <p:cNvSpPr>
            <a:spLocks noGrp="1" noRot="1" noChangeAspect="1" noChangeArrowheads="1" noTextEdit="1"/>
          </p:cNvSpPr>
          <p:nvPr>
            <p:ph type="sldImg"/>
          </p:nvPr>
        </p:nvSpPr>
        <p:spPr>
          <a:solidFill>
            <a:srgbClr val="FFFFFF"/>
          </a:solidFill>
          <a:ln/>
        </p:spPr>
      </p:sp>
      <p:sp>
        <p:nvSpPr>
          <p:cNvPr id="61444" name="Rectangle 1027">
            <a:extLst>
              <a:ext uri="{FF2B5EF4-FFF2-40B4-BE49-F238E27FC236}">
                <a16:creationId xmlns:a16="http://schemas.microsoft.com/office/drawing/2014/main" id="{2B6CD0EB-002F-0A88-9CE5-A944202EC37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9</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5949157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E5B1A35-8A32-5714-4114-DFDE82D754C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C04AB7-31FC-434F-9D95-39A063698613}" type="slidenum">
              <a:rPr lang="ru-RU" altLang="ru-RU"/>
              <a:pPr>
                <a:spcBef>
                  <a:spcPct val="0"/>
                </a:spcBef>
              </a:pPr>
              <a:t>81</a:t>
            </a:fld>
            <a:endParaRPr lang="ru-RU" altLang="ru-RU"/>
          </a:p>
        </p:txBody>
      </p:sp>
      <p:sp>
        <p:nvSpPr>
          <p:cNvPr id="32771" name="Rectangle 2">
            <a:extLst>
              <a:ext uri="{FF2B5EF4-FFF2-40B4-BE49-F238E27FC236}">
                <a16:creationId xmlns:a16="http://schemas.microsoft.com/office/drawing/2014/main" id="{F3F068DD-66CE-65B2-6357-37A71D84C0D9}"/>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08790CB3-BB3E-1558-06AB-D9371B0D207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E5B1A35-8A32-5714-4114-DFDE82D754C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C04AB7-31FC-434F-9D95-39A063698613}" type="slidenum">
              <a:rPr lang="ru-RU" altLang="ru-RU"/>
              <a:pPr>
                <a:spcBef>
                  <a:spcPct val="0"/>
                </a:spcBef>
              </a:pPr>
              <a:t>82</a:t>
            </a:fld>
            <a:endParaRPr lang="ru-RU" altLang="ru-RU"/>
          </a:p>
        </p:txBody>
      </p:sp>
      <p:sp>
        <p:nvSpPr>
          <p:cNvPr id="32771" name="Rectangle 2">
            <a:extLst>
              <a:ext uri="{FF2B5EF4-FFF2-40B4-BE49-F238E27FC236}">
                <a16:creationId xmlns:a16="http://schemas.microsoft.com/office/drawing/2014/main" id="{F3F068DD-66CE-65B2-6357-37A71D84C0D9}"/>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08790CB3-BB3E-1558-06AB-D9371B0D207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584010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C56B05A-E8A6-7717-56C1-56B64E6AD43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05B2BB-6A35-4298-81F0-5E383813EAB9}" type="slidenum">
              <a:rPr lang="ru-RU" altLang="ru-RU"/>
              <a:pPr>
                <a:spcBef>
                  <a:spcPct val="0"/>
                </a:spcBef>
              </a:pPr>
              <a:t>83</a:t>
            </a:fld>
            <a:endParaRPr lang="ru-RU" altLang="ru-RU"/>
          </a:p>
        </p:txBody>
      </p:sp>
      <p:sp>
        <p:nvSpPr>
          <p:cNvPr id="63491" name="Rectangle 1026">
            <a:extLst>
              <a:ext uri="{FF2B5EF4-FFF2-40B4-BE49-F238E27FC236}">
                <a16:creationId xmlns:a16="http://schemas.microsoft.com/office/drawing/2014/main" id="{71DF4C16-E550-6713-C84D-F17810554D34}"/>
              </a:ext>
            </a:extLst>
          </p:cNvPr>
          <p:cNvSpPr>
            <a:spLocks noGrp="1" noRot="1" noChangeAspect="1" noChangeArrowheads="1" noTextEdit="1"/>
          </p:cNvSpPr>
          <p:nvPr>
            <p:ph type="sldImg"/>
          </p:nvPr>
        </p:nvSpPr>
        <p:spPr>
          <a:solidFill>
            <a:srgbClr val="FFFFFF"/>
          </a:solidFill>
          <a:ln/>
        </p:spPr>
      </p:sp>
      <p:sp>
        <p:nvSpPr>
          <p:cNvPr id="63492" name="Rectangle 1027">
            <a:extLst>
              <a:ext uri="{FF2B5EF4-FFF2-40B4-BE49-F238E27FC236}">
                <a16:creationId xmlns:a16="http://schemas.microsoft.com/office/drawing/2014/main" id="{6A249ADE-ED90-DC01-A71D-2C39DEA374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02A82B8-C51F-C164-E0AE-B8295BCD20D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3761B6-8096-4E1B-AC1D-C76E10862F81}" type="slidenum">
              <a:rPr lang="ru-RU" altLang="ru-RU"/>
              <a:pPr>
                <a:spcBef>
                  <a:spcPct val="0"/>
                </a:spcBef>
              </a:pPr>
              <a:t>84</a:t>
            </a:fld>
            <a:endParaRPr lang="ru-RU" altLang="ru-RU"/>
          </a:p>
        </p:txBody>
      </p:sp>
      <p:sp>
        <p:nvSpPr>
          <p:cNvPr id="36867" name="Rectangle 2">
            <a:extLst>
              <a:ext uri="{FF2B5EF4-FFF2-40B4-BE49-F238E27FC236}">
                <a16:creationId xmlns:a16="http://schemas.microsoft.com/office/drawing/2014/main" id="{DCB3FD02-C8C2-6FB9-AD8A-F7C6E93BB398}"/>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62390FCC-7507-A142-60C2-B9324BAEFF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C93EBC8-CEAE-009B-6A00-839919511A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C1B575-582A-478A-A977-21AC42411107}" type="slidenum">
              <a:rPr lang="ru-RU" altLang="ru-RU"/>
              <a:pPr>
                <a:spcBef>
                  <a:spcPct val="0"/>
                </a:spcBef>
              </a:pPr>
              <a:t>85</a:t>
            </a:fld>
            <a:endParaRPr lang="ru-RU" altLang="ru-RU"/>
          </a:p>
        </p:txBody>
      </p:sp>
      <p:sp>
        <p:nvSpPr>
          <p:cNvPr id="38915" name="Rectangle 2">
            <a:extLst>
              <a:ext uri="{FF2B5EF4-FFF2-40B4-BE49-F238E27FC236}">
                <a16:creationId xmlns:a16="http://schemas.microsoft.com/office/drawing/2014/main" id="{00DCC15F-8E6A-42F0-ED52-3A9CA65E0A76}"/>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5FAC991C-EC57-FE5B-8490-35235A59D88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48DF568-A35B-6B04-B1BE-6D232D4B99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7F91D3-569D-4EEF-B444-138A0B1BF5B4}" type="slidenum">
              <a:rPr lang="ru-RU" altLang="ru-RU"/>
              <a:pPr>
                <a:spcBef>
                  <a:spcPct val="0"/>
                </a:spcBef>
              </a:pPr>
              <a:t>86</a:t>
            </a:fld>
            <a:endParaRPr lang="ru-RU" altLang="ru-RU"/>
          </a:p>
        </p:txBody>
      </p:sp>
      <p:sp>
        <p:nvSpPr>
          <p:cNvPr id="65539" name="Rectangle 1026">
            <a:extLst>
              <a:ext uri="{FF2B5EF4-FFF2-40B4-BE49-F238E27FC236}">
                <a16:creationId xmlns:a16="http://schemas.microsoft.com/office/drawing/2014/main" id="{86CAE607-F198-D6D6-377D-D58D9BADF5FD}"/>
              </a:ext>
            </a:extLst>
          </p:cNvPr>
          <p:cNvSpPr>
            <a:spLocks noGrp="1" noRot="1" noChangeAspect="1" noChangeArrowheads="1" noTextEdit="1"/>
          </p:cNvSpPr>
          <p:nvPr>
            <p:ph type="sldImg"/>
          </p:nvPr>
        </p:nvSpPr>
        <p:spPr>
          <a:solidFill>
            <a:srgbClr val="FFFFFF"/>
          </a:solidFill>
          <a:ln/>
        </p:spPr>
      </p:sp>
      <p:sp>
        <p:nvSpPr>
          <p:cNvPr id="65540" name="Rectangle 1027">
            <a:extLst>
              <a:ext uri="{FF2B5EF4-FFF2-40B4-BE49-F238E27FC236}">
                <a16:creationId xmlns:a16="http://schemas.microsoft.com/office/drawing/2014/main" id="{ADC07A8A-0FCC-AF7C-0DC0-ED77FFC9FE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48DF568-A35B-6B04-B1BE-6D232D4B99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7F91D3-569D-4EEF-B444-138A0B1BF5B4}" type="slidenum">
              <a:rPr lang="ru-RU" altLang="ru-RU"/>
              <a:pPr>
                <a:spcBef>
                  <a:spcPct val="0"/>
                </a:spcBef>
              </a:pPr>
              <a:t>87</a:t>
            </a:fld>
            <a:endParaRPr lang="ru-RU" altLang="ru-RU"/>
          </a:p>
        </p:txBody>
      </p:sp>
      <p:sp>
        <p:nvSpPr>
          <p:cNvPr id="65539" name="Rectangle 1026">
            <a:extLst>
              <a:ext uri="{FF2B5EF4-FFF2-40B4-BE49-F238E27FC236}">
                <a16:creationId xmlns:a16="http://schemas.microsoft.com/office/drawing/2014/main" id="{86CAE607-F198-D6D6-377D-D58D9BADF5FD}"/>
              </a:ext>
            </a:extLst>
          </p:cNvPr>
          <p:cNvSpPr>
            <a:spLocks noGrp="1" noRot="1" noChangeAspect="1" noChangeArrowheads="1" noTextEdit="1"/>
          </p:cNvSpPr>
          <p:nvPr>
            <p:ph type="sldImg"/>
          </p:nvPr>
        </p:nvSpPr>
        <p:spPr>
          <a:solidFill>
            <a:srgbClr val="FFFFFF"/>
          </a:solidFill>
          <a:ln/>
        </p:spPr>
      </p:sp>
      <p:sp>
        <p:nvSpPr>
          <p:cNvPr id="65540" name="Rectangle 1027">
            <a:extLst>
              <a:ext uri="{FF2B5EF4-FFF2-40B4-BE49-F238E27FC236}">
                <a16:creationId xmlns:a16="http://schemas.microsoft.com/office/drawing/2014/main" id="{ADC07A8A-0FCC-AF7C-0DC0-ED77FFC9FE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1467933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91604DB-262F-1A32-ACF3-146D018F195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9E9D0A-9E6E-4CF1-AD3E-7871AFDFB34C}" type="slidenum">
              <a:rPr lang="ru-RU" altLang="ru-RU"/>
              <a:pPr>
                <a:spcBef>
                  <a:spcPct val="0"/>
                </a:spcBef>
              </a:pPr>
              <a:t>88</a:t>
            </a:fld>
            <a:endParaRPr lang="ru-RU" altLang="ru-RU"/>
          </a:p>
        </p:txBody>
      </p:sp>
      <p:sp>
        <p:nvSpPr>
          <p:cNvPr id="67587" name="Rectangle 1026">
            <a:extLst>
              <a:ext uri="{FF2B5EF4-FFF2-40B4-BE49-F238E27FC236}">
                <a16:creationId xmlns:a16="http://schemas.microsoft.com/office/drawing/2014/main" id="{518EE6D5-E563-C38F-E787-E9F5F5A552A1}"/>
              </a:ext>
            </a:extLst>
          </p:cNvPr>
          <p:cNvSpPr>
            <a:spLocks noGrp="1" noRot="1" noChangeAspect="1" noChangeArrowheads="1" noTextEdit="1"/>
          </p:cNvSpPr>
          <p:nvPr>
            <p:ph type="sldImg"/>
          </p:nvPr>
        </p:nvSpPr>
        <p:spPr>
          <a:solidFill>
            <a:srgbClr val="FFFFFF"/>
          </a:solidFill>
          <a:ln/>
        </p:spPr>
      </p:sp>
      <p:sp>
        <p:nvSpPr>
          <p:cNvPr id="67588" name="Rectangle 1027">
            <a:extLst>
              <a:ext uri="{FF2B5EF4-FFF2-40B4-BE49-F238E27FC236}">
                <a16:creationId xmlns:a16="http://schemas.microsoft.com/office/drawing/2014/main" id="{E3570553-CEF3-06AB-59E7-1BB01A5D40D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91604DB-262F-1A32-ACF3-146D018F195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9E9D0A-9E6E-4CF1-AD3E-7871AFDFB34C}" type="slidenum">
              <a:rPr lang="ru-RU" altLang="ru-RU"/>
              <a:pPr>
                <a:spcBef>
                  <a:spcPct val="0"/>
                </a:spcBef>
              </a:pPr>
              <a:t>89</a:t>
            </a:fld>
            <a:endParaRPr lang="ru-RU" altLang="ru-RU"/>
          </a:p>
        </p:txBody>
      </p:sp>
      <p:sp>
        <p:nvSpPr>
          <p:cNvPr id="67587" name="Rectangle 1026">
            <a:extLst>
              <a:ext uri="{FF2B5EF4-FFF2-40B4-BE49-F238E27FC236}">
                <a16:creationId xmlns:a16="http://schemas.microsoft.com/office/drawing/2014/main" id="{518EE6D5-E563-C38F-E787-E9F5F5A552A1}"/>
              </a:ext>
            </a:extLst>
          </p:cNvPr>
          <p:cNvSpPr>
            <a:spLocks noGrp="1" noRot="1" noChangeAspect="1" noChangeArrowheads="1" noTextEdit="1"/>
          </p:cNvSpPr>
          <p:nvPr>
            <p:ph type="sldImg"/>
          </p:nvPr>
        </p:nvSpPr>
        <p:spPr>
          <a:solidFill>
            <a:srgbClr val="FFFFFF"/>
          </a:solidFill>
          <a:ln/>
        </p:spPr>
      </p:sp>
      <p:sp>
        <p:nvSpPr>
          <p:cNvPr id="67588" name="Rectangle 1027">
            <a:extLst>
              <a:ext uri="{FF2B5EF4-FFF2-40B4-BE49-F238E27FC236}">
                <a16:creationId xmlns:a16="http://schemas.microsoft.com/office/drawing/2014/main" id="{E3570553-CEF3-06AB-59E7-1BB01A5D40D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4391927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220CB8-A2BE-4E94-AF09-AE30FFB51AB8}" type="slidenum">
              <a:rPr lang="ru-RU" sz="1200"/>
              <a:pPr eaLnBrk="1" hangingPunct="1"/>
              <a:t>90</a:t>
            </a:fld>
            <a:endParaRPr lang="ru-RU"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10</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9172111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220CB8-A2BE-4E94-AF09-AE30FFB51AB8}" type="slidenum">
              <a:rPr lang="ru-RU" sz="1200"/>
              <a:pPr eaLnBrk="1" hangingPunct="1"/>
              <a:t>91</a:t>
            </a:fld>
            <a:endParaRPr lang="ru-RU"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2B3B5EF-EC2D-C9C0-322D-3647DD9D2E8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4304E0-6583-4710-BB97-ACF698EDE74B}" type="slidenum">
              <a:rPr lang="ru-RU" altLang="ru-RU"/>
              <a:pPr>
                <a:spcBef>
                  <a:spcPct val="0"/>
                </a:spcBef>
              </a:pPr>
              <a:t>92</a:t>
            </a:fld>
            <a:endParaRPr lang="ru-RU" altLang="ru-RU"/>
          </a:p>
        </p:txBody>
      </p:sp>
      <p:sp>
        <p:nvSpPr>
          <p:cNvPr id="20483" name="Rectangle 2">
            <a:extLst>
              <a:ext uri="{FF2B5EF4-FFF2-40B4-BE49-F238E27FC236}">
                <a16:creationId xmlns:a16="http://schemas.microsoft.com/office/drawing/2014/main" id="{E44D4577-F7AD-91BB-D1F8-12D04253623B}"/>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059B9AC8-A1F2-0E7C-0BBA-13D003FE5AD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EBFEDAC-EC47-07B1-9C9C-2ABCA28391B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E6CC4A-35F4-4948-B64F-CD2B5812BD1B}" type="slidenum">
              <a:rPr lang="ru-RU" altLang="ru-RU"/>
              <a:pPr>
                <a:spcBef>
                  <a:spcPct val="0"/>
                </a:spcBef>
              </a:pPr>
              <a:t>93</a:t>
            </a:fld>
            <a:endParaRPr lang="ru-RU" altLang="ru-RU"/>
          </a:p>
        </p:txBody>
      </p:sp>
      <p:sp>
        <p:nvSpPr>
          <p:cNvPr id="22531" name="Rectangle 2">
            <a:extLst>
              <a:ext uri="{FF2B5EF4-FFF2-40B4-BE49-F238E27FC236}">
                <a16:creationId xmlns:a16="http://schemas.microsoft.com/office/drawing/2014/main" id="{1510494C-2503-D4D3-7157-AE9C48068052}"/>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56971E7B-715C-8A20-5CE8-244588E0050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2C5D79D-22C0-A1E8-47DE-A73A2EEAA3C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F94936-82C3-422B-AD53-F2A339B0B5EA}" type="slidenum">
              <a:rPr lang="ru-RU" altLang="ru-RU"/>
              <a:pPr>
                <a:spcBef>
                  <a:spcPct val="0"/>
                </a:spcBef>
              </a:pPr>
              <a:t>94</a:t>
            </a:fld>
            <a:endParaRPr lang="ru-RU" altLang="ru-RU"/>
          </a:p>
        </p:txBody>
      </p:sp>
      <p:sp>
        <p:nvSpPr>
          <p:cNvPr id="69635" name="Rectangle 2">
            <a:extLst>
              <a:ext uri="{FF2B5EF4-FFF2-40B4-BE49-F238E27FC236}">
                <a16:creationId xmlns:a16="http://schemas.microsoft.com/office/drawing/2014/main" id="{23A35A75-86AE-3F81-0A2B-615572EA6253}"/>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990E90EB-DECE-6ED2-B83F-8EEE658E5D6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8305298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A6DE6FC-CC93-512F-2D3C-0927D593BFE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2F81BA-58C8-4EDB-98BA-DDCEC44F6ABA}" type="slidenum">
              <a:rPr lang="ru-RU" altLang="ru-RU"/>
              <a:pPr>
                <a:spcBef>
                  <a:spcPct val="0"/>
                </a:spcBef>
              </a:pPr>
              <a:t>95</a:t>
            </a:fld>
            <a:endParaRPr lang="ru-RU" altLang="ru-RU"/>
          </a:p>
        </p:txBody>
      </p:sp>
      <p:sp>
        <p:nvSpPr>
          <p:cNvPr id="71683" name="Rectangle 2">
            <a:extLst>
              <a:ext uri="{FF2B5EF4-FFF2-40B4-BE49-F238E27FC236}">
                <a16:creationId xmlns:a16="http://schemas.microsoft.com/office/drawing/2014/main" id="{AC625735-C22C-6BE9-6474-09C4D96A2EDA}"/>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996777A9-6F5F-366B-5521-6114683DC2A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7262697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5F4A19-A6EB-4D09-947A-621428480374}" type="slidenum">
              <a:rPr lang="ru-RU" altLang="ru-RU" smtClean="0"/>
              <a:pPr>
                <a:spcBef>
                  <a:spcPct val="0"/>
                </a:spcBef>
              </a:pPr>
              <a:t>96</a:t>
            </a:fld>
            <a:endParaRPr lang="ru-RU" altLang="ru-RU"/>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5743546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49FE23-EAC6-4224-A0A5-9D6E7D10AD26}" type="slidenum">
              <a:rPr lang="ru-RU" altLang="ru-RU" smtClean="0"/>
              <a:pPr>
                <a:spcBef>
                  <a:spcPct val="0"/>
                </a:spcBef>
              </a:pPr>
              <a:t>97</a:t>
            </a:fld>
            <a:endParaRPr lang="ru-RU" altLang="ru-RU"/>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17475753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85AA57-6476-4D8F-9339-90DFB1F89C10}" type="slidenum">
              <a:rPr lang="ru-RU" sz="1200"/>
              <a:pPr eaLnBrk="1" hangingPunct="1"/>
              <a:t>98</a:t>
            </a:fld>
            <a:endParaRPr lang="ru-RU"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85AA57-6476-4D8F-9339-90DFB1F89C10}" type="slidenum">
              <a:rPr lang="ru-RU" sz="1200"/>
              <a:pPr eaLnBrk="1" hangingPunct="1"/>
              <a:t>99</a:t>
            </a:fld>
            <a:endParaRPr lang="ru-RU" sz="12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0601819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FCB1FC32-7FB2-3BE1-543E-3BFF8F7D1BA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C28878-F356-497B-A5ED-6F07A2A41D88}" type="slidenum">
              <a:rPr lang="ru-RU" altLang="ru-RU"/>
              <a:pPr>
                <a:spcBef>
                  <a:spcPct val="0"/>
                </a:spcBef>
              </a:pPr>
              <a:t>100</a:t>
            </a:fld>
            <a:endParaRPr lang="ru-RU" altLang="ru-RU"/>
          </a:p>
        </p:txBody>
      </p:sp>
      <p:sp>
        <p:nvSpPr>
          <p:cNvPr id="96259" name="Rectangle 2">
            <a:extLst>
              <a:ext uri="{FF2B5EF4-FFF2-40B4-BE49-F238E27FC236}">
                <a16:creationId xmlns:a16="http://schemas.microsoft.com/office/drawing/2014/main" id="{7A8C9FD7-CD08-EDD8-02D7-225D17D51573}"/>
              </a:ext>
            </a:extLst>
          </p:cNvPr>
          <p:cNvSpPr>
            <a:spLocks noGrp="1" noRot="1" noChangeAspect="1" noChangeArrowheads="1" noTextEdit="1"/>
          </p:cNvSpPr>
          <p:nvPr>
            <p:ph type="sldImg"/>
          </p:nvPr>
        </p:nvSpPr>
        <p:spPr>
          <a:solidFill>
            <a:srgbClr val="FFFFFF"/>
          </a:solidFill>
          <a:ln/>
        </p:spPr>
      </p:sp>
      <p:sp>
        <p:nvSpPr>
          <p:cNvPr id="96260" name="Rectangle 3">
            <a:extLst>
              <a:ext uri="{FF2B5EF4-FFF2-40B4-BE49-F238E27FC236}">
                <a16:creationId xmlns:a16="http://schemas.microsoft.com/office/drawing/2014/main" id="{84CC91CB-AFC9-7B64-9237-B815C312F3E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52F3E6E-ACD7-4C5B-9184-CBB2281A20AE}" type="slidenum">
              <a:rPr lang="ru-RU"/>
              <a:pPr/>
              <a:t>‹#›</a:t>
            </a:fld>
            <a:endParaRPr lang="ru-RU"/>
          </a:p>
        </p:txBody>
      </p:sp>
    </p:spTree>
    <p:extLst>
      <p:ext uri="{BB962C8B-B14F-4D97-AF65-F5344CB8AC3E}">
        <p14:creationId xmlns:p14="http://schemas.microsoft.com/office/powerpoint/2010/main" val="339424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F8AC7E-C8D9-46BB-8CC3-843BC5F61A90}" type="slidenum">
              <a:rPr lang="ru-RU"/>
              <a:pPr/>
              <a:t>‹#›</a:t>
            </a:fld>
            <a:endParaRPr lang="ru-RU"/>
          </a:p>
        </p:txBody>
      </p:sp>
    </p:spTree>
    <p:extLst>
      <p:ext uri="{BB962C8B-B14F-4D97-AF65-F5344CB8AC3E}">
        <p14:creationId xmlns:p14="http://schemas.microsoft.com/office/powerpoint/2010/main" val="253564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AAC8890-0A13-48A7-B2DB-748B03F976E2}" type="slidenum">
              <a:rPr lang="ru-RU"/>
              <a:pPr/>
              <a:t>‹#›</a:t>
            </a:fld>
            <a:endParaRPr lang="ru-RU"/>
          </a:p>
        </p:txBody>
      </p:sp>
    </p:spTree>
    <p:extLst>
      <p:ext uri="{BB962C8B-B14F-4D97-AF65-F5344CB8AC3E}">
        <p14:creationId xmlns:p14="http://schemas.microsoft.com/office/powerpoint/2010/main" val="7654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A68F22-11BA-4D0E-A233-0C76300652A7}" type="slidenum">
              <a:rPr lang="ru-RU"/>
              <a:pPr/>
              <a:t>‹#›</a:t>
            </a:fld>
            <a:endParaRPr lang="ru-RU"/>
          </a:p>
        </p:txBody>
      </p:sp>
    </p:spTree>
    <p:extLst>
      <p:ext uri="{BB962C8B-B14F-4D97-AF65-F5344CB8AC3E}">
        <p14:creationId xmlns:p14="http://schemas.microsoft.com/office/powerpoint/2010/main" val="21980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633D0DD-2DE3-4F4B-BE87-B98054DC041E}" type="slidenum">
              <a:rPr lang="ru-RU"/>
              <a:pPr/>
              <a:t>‹#›</a:t>
            </a:fld>
            <a:endParaRPr lang="ru-RU"/>
          </a:p>
        </p:txBody>
      </p:sp>
    </p:spTree>
    <p:extLst>
      <p:ext uri="{BB962C8B-B14F-4D97-AF65-F5344CB8AC3E}">
        <p14:creationId xmlns:p14="http://schemas.microsoft.com/office/powerpoint/2010/main" val="289600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1E406AD-5F0B-40F1-934D-680F7324E313}" type="slidenum">
              <a:rPr lang="ru-RU"/>
              <a:pPr/>
              <a:t>‹#›</a:t>
            </a:fld>
            <a:endParaRPr lang="ru-RU"/>
          </a:p>
        </p:txBody>
      </p:sp>
    </p:spTree>
    <p:extLst>
      <p:ext uri="{BB962C8B-B14F-4D97-AF65-F5344CB8AC3E}">
        <p14:creationId xmlns:p14="http://schemas.microsoft.com/office/powerpoint/2010/main" val="115580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6EF0CA0-C365-4FE2-9BD4-31B8A5299E42}" type="slidenum">
              <a:rPr lang="ru-RU"/>
              <a:pPr/>
              <a:t>‹#›</a:t>
            </a:fld>
            <a:endParaRPr lang="ru-RU"/>
          </a:p>
        </p:txBody>
      </p:sp>
    </p:spTree>
    <p:extLst>
      <p:ext uri="{BB962C8B-B14F-4D97-AF65-F5344CB8AC3E}">
        <p14:creationId xmlns:p14="http://schemas.microsoft.com/office/powerpoint/2010/main" val="33068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4483536-8292-48C2-844E-10611AD0EA62}" type="slidenum">
              <a:rPr lang="ru-RU"/>
              <a:pPr/>
              <a:t>‹#›</a:t>
            </a:fld>
            <a:endParaRPr lang="ru-RU"/>
          </a:p>
        </p:txBody>
      </p:sp>
    </p:spTree>
    <p:extLst>
      <p:ext uri="{BB962C8B-B14F-4D97-AF65-F5344CB8AC3E}">
        <p14:creationId xmlns:p14="http://schemas.microsoft.com/office/powerpoint/2010/main" val="397318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1E1DA6B-3281-4421-9C24-6F83840074F0}" type="slidenum">
              <a:rPr lang="ru-RU"/>
              <a:pPr/>
              <a:t>‹#›</a:t>
            </a:fld>
            <a:endParaRPr lang="ru-RU"/>
          </a:p>
        </p:txBody>
      </p:sp>
    </p:spTree>
    <p:extLst>
      <p:ext uri="{BB962C8B-B14F-4D97-AF65-F5344CB8AC3E}">
        <p14:creationId xmlns:p14="http://schemas.microsoft.com/office/powerpoint/2010/main" val="100301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EA880D-9C5E-481E-8043-7B6D0815C14B}" type="slidenum">
              <a:rPr lang="ru-RU"/>
              <a:pPr/>
              <a:t>‹#›</a:t>
            </a:fld>
            <a:endParaRPr lang="ru-RU"/>
          </a:p>
        </p:txBody>
      </p:sp>
    </p:spTree>
    <p:extLst>
      <p:ext uri="{BB962C8B-B14F-4D97-AF65-F5344CB8AC3E}">
        <p14:creationId xmlns:p14="http://schemas.microsoft.com/office/powerpoint/2010/main" val="30428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F34A6CE-B59D-408F-8555-410423B0143D}" type="slidenum">
              <a:rPr lang="ru-RU"/>
              <a:pPr/>
              <a:t>‹#›</a:t>
            </a:fld>
            <a:endParaRPr lang="ru-RU"/>
          </a:p>
        </p:txBody>
      </p:sp>
    </p:spTree>
    <p:extLst>
      <p:ext uri="{BB962C8B-B14F-4D97-AF65-F5344CB8AC3E}">
        <p14:creationId xmlns:p14="http://schemas.microsoft.com/office/powerpoint/2010/main" val="234060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9B32B0-1281-4E1A-B4F3-60148745A6E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4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73.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7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720.png"/></Relationships>
</file>

<file path=ppt/slides/_rels/slide75.xml.rels><?xml version="1.0" encoding="UTF-8" standalone="yes"?>
<Relationships xmlns="http://schemas.openxmlformats.org/package/2006/relationships"><Relationship Id="rId3" Type="http://schemas.openxmlformats.org/officeDocument/2006/relationships/image" Target="../media/image750.png"/><Relationship Id="rId7" Type="http://schemas.openxmlformats.org/officeDocument/2006/relationships/image" Target="../media/image102.pn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60.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8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113.png"/></Relationships>
</file>

<file path=ppt/slides/_rels/slide8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8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8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9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128.png"/></Relationships>
</file>

<file path=ppt/slides/_rels/slide9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noChangeArrowheads="1"/>
          </p:cNvPicPr>
          <p:nvPr/>
        </p:nvPicPr>
        <p:blipFill>
          <a:blip r:embed="rId2" cstate="print"/>
          <a:srcRect/>
          <a:stretch>
            <a:fillRect/>
          </a:stretch>
        </p:blipFill>
        <p:spPr bwMode="auto">
          <a:xfrm>
            <a:off x="0" y="263769"/>
            <a:ext cx="5005754" cy="6330462"/>
          </a:xfrm>
          <a:prstGeom prst="rect">
            <a:avLst/>
          </a:prstGeom>
          <a:noFill/>
          <a:ln w="9525">
            <a:noFill/>
            <a:miter lim="800000"/>
            <a:headEnd/>
            <a:tailEnd/>
          </a:ln>
        </p:spPr>
      </p:pic>
      <p:sp>
        <p:nvSpPr>
          <p:cNvPr id="14339" name="TextBox 5"/>
          <p:cNvSpPr txBox="1">
            <a:spLocks noChangeArrowheads="1"/>
          </p:cNvSpPr>
          <p:nvPr/>
        </p:nvSpPr>
        <p:spPr bwMode="auto">
          <a:xfrm>
            <a:off x="3779228" y="652097"/>
            <a:ext cx="5364773" cy="603691"/>
          </a:xfrm>
          <a:prstGeom prst="rect">
            <a:avLst/>
          </a:prstGeom>
          <a:noFill/>
          <a:ln w="12700">
            <a:solidFill>
              <a:schemeClr val="bg1"/>
            </a:solidFill>
            <a:miter lim="800000"/>
            <a:headEnd/>
            <a:tailEnd/>
          </a:ln>
        </p:spPr>
        <p:txBody>
          <a:bodyPr>
            <a:spAutoFit/>
          </a:bodyPr>
          <a:lstStyle/>
          <a:p>
            <a:pPr defTabSz="844083" fontAlgn="base">
              <a:spcBef>
                <a:spcPct val="0"/>
              </a:spcBef>
              <a:spcAft>
                <a:spcPct val="0"/>
              </a:spcAft>
            </a:pPr>
            <a:endParaRPr lang="ru-RU" altLang="ru-RU" sz="3323" b="1" dirty="0">
              <a:solidFill>
                <a:srgbClr val="002060"/>
              </a:solidFill>
              <a:latin typeface="Arial" charset="0"/>
              <a:cs typeface="Arial" charset="0"/>
            </a:endParaRPr>
          </a:p>
        </p:txBody>
      </p:sp>
      <p:sp>
        <p:nvSpPr>
          <p:cNvPr id="5" name="Прямоугольник 4"/>
          <p:cNvSpPr/>
          <p:nvPr/>
        </p:nvSpPr>
        <p:spPr>
          <a:xfrm>
            <a:off x="0" y="6237312"/>
            <a:ext cx="9144000" cy="372208"/>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844083">
              <a:defRPr/>
            </a:pPr>
            <a:r>
              <a:rPr lang="ru-RU" sz="1846" dirty="0">
                <a:solidFill>
                  <a:prstClr val="white"/>
                </a:solidFill>
                <a:latin typeface="Arial" panose="020B0604020202020204" pitchFamily="34" charset="0"/>
                <a:cs typeface="Arial" panose="020B0604020202020204" pitchFamily="34" charset="0"/>
              </a:rPr>
              <a:t>      </a:t>
            </a:r>
            <a:r>
              <a:rPr lang="ru-RU" sz="1700" dirty="0">
                <a:solidFill>
                  <a:prstClr val="white"/>
                </a:solidFill>
                <a:latin typeface="Arial" panose="020B0604020202020204" pitchFamily="34" charset="0"/>
                <a:cs typeface="Arial" panose="020B0604020202020204" pitchFamily="34" charset="0"/>
              </a:rPr>
              <a:t>20</a:t>
            </a:r>
            <a:r>
              <a:rPr lang="en-US" sz="1700" dirty="0">
                <a:solidFill>
                  <a:prstClr val="white"/>
                </a:solidFill>
                <a:latin typeface="Arial" panose="020B0604020202020204" pitchFamily="34" charset="0"/>
                <a:cs typeface="Arial" panose="020B0604020202020204" pitchFamily="34" charset="0"/>
              </a:rPr>
              <a:t>2</a:t>
            </a:r>
            <a:r>
              <a:rPr lang="ru-RU" sz="1700" dirty="0">
                <a:solidFill>
                  <a:prstClr val="white"/>
                </a:solidFill>
                <a:latin typeface="Arial" panose="020B0604020202020204" pitchFamily="34" charset="0"/>
                <a:cs typeface="Arial" panose="020B0604020202020204" pitchFamily="34" charset="0"/>
              </a:rPr>
              <a:t>3</a:t>
            </a:r>
            <a:r>
              <a:rPr lang="ru-RU" sz="1846" dirty="0">
                <a:solidFill>
                  <a:prstClr val="white"/>
                </a:solidFill>
                <a:latin typeface="Arial" panose="020B0604020202020204" pitchFamily="34" charset="0"/>
                <a:cs typeface="Arial" panose="020B0604020202020204" pitchFamily="34" charset="0"/>
              </a:rPr>
              <a:t>  </a:t>
            </a:r>
          </a:p>
        </p:txBody>
      </p:sp>
      <p:sp>
        <p:nvSpPr>
          <p:cNvPr id="7" name="Прямоугольник 6"/>
          <p:cNvSpPr/>
          <p:nvPr/>
        </p:nvSpPr>
        <p:spPr>
          <a:xfrm>
            <a:off x="2627784" y="620688"/>
            <a:ext cx="6336704" cy="2616101"/>
          </a:xfrm>
          <a:prstGeom prst="rect">
            <a:avLst/>
          </a:prstGeom>
        </p:spPr>
        <p:txBody>
          <a:bodyPr wrap="square">
            <a:spAutoFit/>
          </a:bodyPr>
          <a:lstStyle/>
          <a:p>
            <a:pPr algn="r"/>
            <a:endParaRPr lang="ru-RU" sz="2400" b="1" dirty="0">
              <a:solidFill>
                <a:srgbClr val="002060"/>
              </a:solidFill>
              <a:latin typeface="Arial" panose="020B0604020202020204" pitchFamily="34" charset="0"/>
              <a:cs typeface="Arial" panose="020B0604020202020204" pitchFamily="34" charset="0"/>
            </a:endParaRPr>
          </a:p>
          <a:p>
            <a:pPr algn="r"/>
            <a:r>
              <a:rPr lang="ru-RU" sz="2000" b="1" dirty="0">
                <a:solidFill>
                  <a:srgbClr val="002060"/>
                </a:solidFill>
                <a:latin typeface="Arial" panose="020B0604020202020204" pitchFamily="34" charset="0"/>
                <a:cs typeface="Arial" panose="020B0604020202020204" pitchFamily="34" charset="0"/>
              </a:rPr>
              <a:t>В. А. Смирнов</a:t>
            </a:r>
            <a:endParaRPr lang="en-US" sz="2000" b="1" dirty="0">
              <a:solidFill>
                <a:srgbClr val="002060"/>
              </a:solidFill>
              <a:latin typeface="Arial" panose="020B0604020202020204" pitchFamily="34" charset="0"/>
              <a:cs typeface="Arial" panose="020B0604020202020204" pitchFamily="34" charset="0"/>
            </a:endParaRPr>
          </a:p>
          <a:p>
            <a:pPr algn="r"/>
            <a:r>
              <a:rPr lang="ru-RU" sz="1800" dirty="0">
                <a:solidFill>
                  <a:srgbClr val="002060"/>
                </a:solidFill>
                <a:latin typeface="Arial" panose="020B0604020202020204" pitchFamily="34" charset="0"/>
                <a:cs typeface="Arial" panose="020B0604020202020204" pitchFamily="34" charset="0"/>
              </a:rPr>
              <a:t>доктор физ.-мат. наук, профессор, </a:t>
            </a:r>
          </a:p>
          <a:p>
            <a:pPr algn="r"/>
            <a:r>
              <a:rPr lang="ru-RU" sz="1800" dirty="0">
                <a:solidFill>
                  <a:srgbClr val="002060"/>
                </a:solidFill>
                <a:latin typeface="Arial" panose="020B0604020202020204" pitchFamily="34" charset="0"/>
                <a:cs typeface="Arial" panose="020B0604020202020204" pitchFamily="34" charset="0"/>
              </a:rPr>
              <a:t>заведующий кафедрой элементарной математики </a:t>
            </a:r>
          </a:p>
          <a:p>
            <a:pPr algn="r"/>
            <a:r>
              <a:rPr lang="ru-RU" sz="1800" dirty="0">
                <a:solidFill>
                  <a:srgbClr val="002060"/>
                </a:solidFill>
                <a:latin typeface="Arial" panose="020B0604020202020204" pitchFamily="34" charset="0"/>
                <a:cs typeface="Arial" panose="020B0604020202020204" pitchFamily="34" charset="0"/>
              </a:rPr>
              <a:t>Московского педагогического государственного университета</a:t>
            </a:r>
          </a:p>
          <a:p>
            <a:pPr algn="r"/>
            <a:endParaRPr lang="ru-RU" sz="2400" b="1" dirty="0">
              <a:solidFill>
                <a:srgbClr val="002060"/>
              </a:solidFill>
              <a:latin typeface="Arial" panose="020B0604020202020204" pitchFamily="34" charset="0"/>
              <a:cs typeface="Arial" panose="020B0604020202020204" pitchFamily="34" charset="0"/>
            </a:endParaRPr>
          </a:p>
          <a:p>
            <a:pPr algn="r"/>
            <a:endParaRPr lang="ru-RU" sz="2400" b="1" dirty="0">
              <a:solidFill>
                <a:srgbClr val="002060"/>
              </a:solidFill>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2ADAB495-B772-D2CE-289A-86FAD900E5C5}"/>
              </a:ext>
            </a:extLst>
          </p:cNvPr>
          <p:cNvPicPr>
            <a:picLocks noChangeAspect="1"/>
          </p:cNvPicPr>
          <p:nvPr/>
        </p:nvPicPr>
        <p:blipFill>
          <a:blip r:embed="rId3"/>
          <a:stretch>
            <a:fillRect/>
          </a:stretch>
        </p:blipFill>
        <p:spPr>
          <a:xfrm>
            <a:off x="7125774" y="4725144"/>
            <a:ext cx="1854802" cy="1334285"/>
          </a:xfrm>
          <a:prstGeom prst="rect">
            <a:avLst/>
          </a:prstGeom>
        </p:spPr>
      </p:pic>
    </p:spTree>
    <p:extLst>
      <p:ext uri="{BB962C8B-B14F-4D97-AF65-F5344CB8AC3E}">
        <p14:creationId xmlns:p14="http://schemas.microsoft.com/office/powerpoint/2010/main" val="261602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53724019-5F2C-B80B-05D1-200E3D7C2AEB}"/>
              </a:ext>
            </a:extLst>
          </p:cNvPr>
          <p:cNvSpPr txBox="1">
            <a:spLocks noChangeArrowheads="1"/>
          </p:cNvSpPr>
          <p:nvPr/>
        </p:nvSpPr>
        <p:spPr bwMode="auto">
          <a:xfrm>
            <a:off x="0" y="0"/>
            <a:ext cx="9144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Известно высказывание преподавателя университета, обращённое к студентам первого курса: «Забудьте всё, чему Вас учили в школе».</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Проблема состоит не в том, что первокурсники не знают каких-то школьных определений и теорем, а в том, что они не понимают, как устроена наука, не готовы к восприятию определений и теорем, которые начинают изучать.</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Для того чтобы не только успешно учиться в университете, но и быть успешным в жизни, нужно: </a:t>
            </a:r>
          </a:p>
          <a:p>
            <a:pPr indent="449580" algn="just">
              <a:spcAft>
                <a:spcPts val="0"/>
              </a:spcAft>
            </a:pPr>
            <a:r>
              <a:rPr lang="ru-RU" sz="2200" dirty="0">
                <a:ea typeface="Calibri" panose="020F0502020204030204" pitchFamily="34" charset="0"/>
                <a:cs typeface="Times New Roman" panose="02020603050405020304" pitchFamily="18" charset="0"/>
              </a:rPr>
              <a:t>	-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понимать, как устроена наука; что в науке есть основные понятия, которые описываются основными свойствами (аксиомами); </a:t>
            </a:r>
            <a:r>
              <a:rPr lang="ru-RU" sz="2200" dirty="0">
                <a:ea typeface="Calibri" panose="020F0502020204030204" pitchFamily="34" charset="0"/>
                <a:cs typeface="Times New Roman" panose="02020603050405020304" pitchFamily="18" charset="0"/>
              </a:rPr>
              <a:t>д</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ругие понятия определяются через основные понятия и их свойства; </a:t>
            </a:r>
            <a:r>
              <a:rPr lang="ru-RU" sz="2200" dirty="0">
                <a:ea typeface="Calibri" panose="020F0502020204030204" pitchFamily="34" charset="0"/>
                <a:cs typeface="Times New Roman" panose="02020603050405020304" pitchFamily="18" charset="0"/>
              </a:rPr>
              <a:t>н</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овые свойства получают с</a:t>
            </a:r>
            <a:r>
              <a:rPr lang="ru-RU" sz="2200" dirty="0"/>
              <a:t>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помощью логических рассуждений (доказательств), с</a:t>
            </a:r>
            <a:r>
              <a:rPr lang="ru-RU" sz="2200" dirty="0"/>
              <a:t>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использованием основных и ранее доказанных свойств;</a:t>
            </a:r>
          </a:p>
          <a:p>
            <a:pPr indent="449580" algn="just">
              <a:spcAft>
                <a:spcPts val="0"/>
              </a:spcAft>
            </a:pPr>
            <a:r>
              <a:rPr lang="ru-RU" sz="2200" dirty="0">
                <a:ea typeface="Calibri" panose="020F0502020204030204" pitchFamily="34" charset="0"/>
                <a:cs typeface="Times New Roman" panose="02020603050405020304" pitchFamily="18" charset="0"/>
              </a:rPr>
              <a:t>	- уметь</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1) формулировать аксиомы, определения;</a:t>
            </a: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2) распознавать верные и неверные определения;</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3) устанавливать объект по его определению;</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4) по данному объекту формулировать его определение.</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314757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a:extLst>
              <a:ext uri="{FF2B5EF4-FFF2-40B4-BE49-F238E27FC236}">
                <a16:creationId xmlns:a16="http://schemas.microsoft.com/office/drawing/2014/main" id="{C68E0885-ABE6-A43B-054C-E00F707BD2FB}"/>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9. На сколько градусов повернется минутная стрелка за 10 мин? </a:t>
            </a:r>
          </a:p>
        </p:txBody>
      </p:sp>
      <p:sp>
        <p:nvSpPr>
          <p:cNvPr id="73732" name="Text Box 4">
            <a:extLst>
              <a:ext uri="{FF2B5EF4-FFF2-40B4-BE49-F238E27FC236}">
                <a16:creationId xmlns:a16="http://schemas.microsoft.com/office/drawing/2014/main" id="{8EF230D4-8D51-1827-1BA0-F27BE353594D}"/>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6</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95237" name="Picture 10">
            <a:extLst>
              <a:ext uri="{FF2B5EF4-FFF2-40B4-BE49-F238E27FC236}">
                <a16:creationId xmlns:a16="http://schemas.microsoft.com/office/drawing/2014/main" id="{C1D69045-9511-C072-9C03-F9557BEF4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26289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wipe(left)">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a:extLst>
              <a:ext uri="{FF2B5EF4-FFF2-40B4-BE49-F238E27FC236}">
                <a16:creationId xmlns:a16="http://schemas.microsoft.com/office/drawing/2014/main" id="{F492CAE6-016C-F401-5C4B-236CEECF6F1A}"/>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10. На сколько градусов повернется минутная стрелка за </a:t>
            </a:r>
            <a:r>
              <a:rPr lang="en-US" altLang="ru-RU" dirty="0">
                <a:cs typeface="Times New Roman" panose="02020603050405020304" pitchFamily="18" charset="0"/>
              </a:rPr>
              <a:t>5</a:t>
            </a:r>
            <a:r>
              <a:rPr lang="ru-RU" altLang="ru-RU" dirty="0">
                <a:cs typeface="Times New Roman" panose="02020603050405020304" pitchFamily="18" charset="0"/>
              </a:rPr>
              <a:t> мин? </a:t>
            </a:r>
          </a:p>
        </p:txBody>
      </p:sp>
      <p:sp>
        <p:nvSpPr>
          <p:cNvPr id="124932" name="Text Box 4">
            <a:extLst>
              <a:ext uri="{FF2B5EF4-FFF2-40B4-BE49-F238E27FC236}">
                <a16:creationId xmlns:a16="http://schemas.microsoft.com/office/drawing/2014/main" id="{982A5021-C585-5F08-15D4-29EEB76114A8}"/>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3</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97285" name="Picture 6">
            <a:extLst>
              <a:ext uri="{FF2B5EF4-FFF2-40B4-BE49-F238E27FC236}">
                <a16:creationId xmlns:a16="http://schemas.microsoft.com/office/drawing/2014/main" id="{2F2B27C1-AA90-CD9F-787A-D7CD63CD7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26289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wipe(left)">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a:extLst>
              <a:ext uri="{FF2B5EF4-FFF2-40B4-BE49-F238E27FC236}">
                <a16:creationId xmlns:a16="http://schemas.microsoft.com/office/drawing/2014/main" id="{A2FDF51D-41EF-964E-161C-2F7EB5CAA68F}"/>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11. На сколько градусов повернется минутная стрелка за </a:t>
            </a:r>
            <a:r>
              <a:rPr lang="en-US" altLang="ru-RU" dirty="0">
                <a:cs typeface="Times New Roman" panose="02020603050405020304" pitchFamily="18" charset="0"/>
              </a:rPr>
              <a:t>20</a:t>
            </a:r>
            <a:r>
              <a:rPr lang="ru-RU" altLang="ru-RU" dirty="0">
                <a:cs typeface="Times New Roman" panose="02020603050405020304" pitchFamily="18" charset="0"/>
              </a:rPr>
              <a:t> мин? </a:t>
            </a:r>
          </a:p>
        </p:txBody>
      </p:sp>
      <p:sp>
        <p:nvSpPr>
          <p:cNvPr id="126980" name="Text Box 4">
            <a:extLst>
              <a:ext uri="{FF2B5EF4-FFF2-40B4-BE49-F238E27FC236}">
                <a16:creationId xmlns:a16="http://schemas.microsoft.com/office/drawing/2014/main" id="{3CD7792F-2340-35B6-754F-2AC6F6A47132}"/>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12</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99333" name="Picture 6">
            <a:extLst>
              <a:ext uri="{FF2B5EF4-FFF2-40B4-BE49-F238E27FC236}">
                <a16:creationId xmlns:a16="http://schemas.microsoft.com/office/drawing/2014/main" id="{3FA1ADB2-107C-76D2-0118-0DB007876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4003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wipe(left)">
                                      <p:cBhvr>
                                        <p:cTn id="7" dur="500"/>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3">
            <a:extLst>
              <a:ext uri="{FF2B5EF4-FFF2-40B4-BE49-F238E27FC236}">
                <a16:creationId xmlns:a16="http://schemas.microsoft.com/office/drawing/2014/main" id="{8326D707-E1A1-C6E3-982C-F0C388A70FE6}"/>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12. На сколько градусов повернется минутная стрелка за </a:t>
            </a:r>
            <a:r>
              <a:rPr lang="en-US" altLang="ru-RU" dirty="0">
                <a:cs typeface="Times New Roman" panose="02020603050405020304" pitchFamily="18" charset="0"/>
              </a:rPr>
              <a:t>25</a:t>
            </a:r>
            <a:r>
              <a:rPr lang="ru-RU" altLang="ru-RU" dirty="0">
                <a:cs typeface="Times New Roman" panose="02020603050405020304" pitchFamily="18" charset="0"/>
              </a:rPr>
              <a:t> мин? </a:t>
            </a:r>
          </a:p>
        </p:txBody>
      </p:sp>
      <p:sp>
        <p:nvSpPr>
          <p:cNvPr id="129028" name="Text Box 4">
            <a:extLst>
              <a:ext uri="{FF2B5EF4-FFF2-40B4-BE49-F238E27FC236}">
                <a16:creationId xmlns:a16="http://schemas.microsoft.com/office/drawing/2014/main" id="{5286B669-2DDB-971A-A8C8-D658B9F741F5}"/>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15</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101381" name="Picture 6">
            <a:extLst>
              <a:ext uri="{FF2B5EF4-FFF2-40B4-BE49-F238E27FC236}">
                <a16:creationId xmlns:a16="http://schemas.microsoft.com/office/drawing/2014/main" id="{62F17B7D-B030-C4F9-7EBF-3F4D48C82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6289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3">
            <a:extLst>
              <a:ext uri="{FF2B5EF4-FFF2-40B4-BE49-F238E27FC236}">
                <a16:creationId xmlns:a16="http://schemas.microsoft.com/office/drawing/2014/main" id="{E0E4A96A-9777-FAC8-76E7-1D411E0E6F27}"/>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13. На сколько градусов повернется минутная стрелка за </a:t>
            </a:r>
            <a:r>
              <a:rPr lang="en-US" altLang="ru-RU" dirty="0">
                <a:cs typeface="Times New Roman" panose="02020603050405020304" pitchFamily="18" charset="0"/>
              </a:rPr>
              <a:t>45</a:t>
            </a:r>
            <a:r>
              <a:rPr lang="ru-RU" altLang="ru-RU" dirty="0">
                <a:cs typeface="Times New Roman" panose="02020603050405020304" pitchFamily="18" charset="0"/>
              </a:rPr>
              <a:t> мин? </a:t>
            </a:r>
          </a:p>
        </p:txBody>
      </p:sp>
      <p:sp>
        <p:nvSpPr>
          <p:cNvPr id="131076" name="Text Box 4">
            <a:extLst>
              <a:ext uri="{FF2B5EF4-FFF2-40B4-BE49-F238E27FC236}">
                <a16:creationId xmlns:a16="http://schemas.microsoft.com/office/drawing/2014/main" id="{2C6F13BF-216F-988F-91E4-CC34EBEBE78F}"/>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27</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103429" name="Picture 6">
            <a:extLst>
              <a:ext uri="{FF2B5EF4-FFF2-40B4-BE49-F238E27FC236}">
                <a16:creationId xmlns:a16="http://schemas.microsoft.com/office/drawing/2014/main" id="{9694284E-8456-E08D-9BC4-68ECFD925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a:extLst>
              <a:ext uri="{FF2B5EF4-FFF2-40B4-BE49-F238E27FC236}">
                <a16:creationId xmlns:a16="http://schemas.microsoft.com/office/drawing/2014/main" id="{4C1F8D41-E181-1C59-9D5F-8C0F5D080F19}"/>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14. На сколько градусов повернется минутная стрелка за </a:t>
            </a:r>
            <a:r>
              <a:rPr lang="en-US" altLang="ru-RU" dirty="0">
                <a:cs typeface="Times New Roman" panose="02020603050405020304" pitchFamily="18" charset="0"/>
              </a:rPr>
              <a:t>40</a:t>
            </a:r>
            <a:r>
              <a:rPr lang="ru-RU" altLang="ru-RU" dirty="0">
                <a:cs typeface="Times New Roman" panose="02020603050405020304" pitchFamily="18" charset="0"/>
              </a:rPr>
              <a:t> мин? </a:t>
            </a:r>
          </a:p>
        </p:txBody>
      </p:sp>
      <p:sp>
        <p:nvSpPr>
          <p:cNvPr id="133124" name="Text Box 4">
            <a:extLst>
              <a:ext uri="{FF2B5EF4-FFF2-40B4-BE49-F238E27FC236}">
                <a16:creationId xmlns:a16="http://schemas.microsoft.com/office/drawing/2014/main" id="{0D19B436-4BF8-F75E-8A19-63E5FFF9FA47}"/>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24</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105477" name="Picture 6">
            <a:extLst>
              <a:ext uri="{FF2B5EF4-FFF2-40B4-BE49-F238E27FC236}">
                <a16:creationId xmlns:a16="http://schemas.microsoft.com/office/drawing/2014/main" id="{FAD8FD4C-339F-9513-30AA-FEBAEC91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27146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left)">
                                      <p:cBhvr>
                                        <p:cTn id="7" dur="500"/>
                                        <p:tgtEl>
                                          <p:spTgt spid="133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a:extLst>
              <a:ext uri="{FF2B5EF4-FFF2-40B4-BE49-F238E27FC236}">
                <a16:creationId xmlns:a16="http://schemas.microsoft.com/office/drawing/2014/main" id="{510411EB-AE8B-EA50-941F-2A210C4CAC71}"/>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15. На сколько градусов повернется минутная стрелка за </a:t>
            </a:r>
            <a:r>
              <a:rPr lang="en-US" altLang="ru-RU" dirty="0">
                <a:cs typeface="Times New Roman" panose="02020603050405020304" pitchFamily="18" charset="0"/>
              </a:rPr>
              <a:t>50</a:t>
            </a:r>
            <a:r>
              <a:rPr lang="ru-RU" altLang="ru-RU" dirty="0">
                <a:cs typeface="Times New Roman" panose="02020603050405020304" pitchFamily="18" charset="0"/>
              </a:rPr>
              <a:t> мин? </a:t>
            </a:r>
          </a:p>
        </p:txBody>
      </p:sp>
      <p:sp>
        <p:nvSpPr>
          <p:cNvPr id="135172" name="Text Box 4">
            <a:extLst>
              <a:ext uri="{FF2B5EF4-FFF2-40B4-BE49-F238E27FC236}">
                <a16:creationId xmlns:a16="http://schemas.microsoft.com/office/drawing/2014/main" id="{E7E95C89-A537-4252-000D-826BA6C882EC}"/>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30</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107525" name="Picture 6">
            <a:extLst>
              <a:ext uri="{FF2B5EF4-FFF2-40B4-BE49-F238E27FC236}">
                <a16:creationId xmlns:a16="http://schemas.microsoft.com/office/drawing/2014/main" id="{7E71F080-F858-6B4D-F28E-C97748279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ipe(left)">
                                      <p:cBhvr>
                                        <p:cTn id="7" dur="5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a:extLst>
              <a:ext uri="{FF2B5EF4-FFF2-40B4-BE49-F238E27FC236}">
                <a16:creationId xmlns:a16="http://schemas.microsoft.com/office/drawing/2014/main" id="{9C9E0172-69E1-7FD2-0E8D-8B9024D9C950}"/>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16. На сколько градусов повернется часовая стрелка за 20 мин? </a:t>
            </a:r>
          </a:p>
        </p:txBody>
      </p:sp>
      <p:sp>
        <p:nvSpPr>
          <p:cNvPr id="137220" name="Text Box 4">
            <a:extLst>
              <a:ext uri="{FF2B5EF4-FFF2-40B4-BE49-F238E27FC236}">
                <a16:creationId xmlns:a16="http://schemas.microsoft.com/office/drawing/2014/main" id="{7012168A-61DE-DA5B-23FE-425110EB47DF}"/>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1</a:t>
            </a:r>
            <a:r>
              <a:rPr lang="ru-RU" altLang="ru-RU" dirty="0"/>
              <a:t>0</a:t>
            </a:r>
            <a:r>
              <a:rPr lang="ru-RU" altLang="ru-RU" baseline="30000" dirty="0"/>
              <a:t>о</a:t>
            </a:r>
            <a:r>
              <a:rPr lang="en-US" altLang="ru-RU" dirty="0"/>
              <a:t>.</a:t>
            </a:r>
            <a:r>
              <a:rPr lang="ru-RU" altLang="ru-RU" dirty="0">
                <a:solidFill>
                  <a:schemeClr val="accent1"/>
                </a:solidFill>
              </a:rPr>
              <a:t> </a:t>
            </a:r>
          </a:p>
        </p:txBody>
      </p:sp>
      <p:pic>
        <p:nvPicPr>
          <p:cNvPr id="109573" name="Picture 6">
            <a:extLst>
              <a:ext uri="{FF2B5EF4-FFF2-40B4-BE49-F238E27FC236}">
                <a16:creationId xmlns:a16="http://schemas.microsoft.com/office/drawing/2014/main" id="{5F7F501A-3155-DEBA-DAAD-F5B515075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wipe(left)">
                                      <p:cBhvr>
                                        <p:cTn id="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a:extLst>
              <a:ext uri="{FF2B5EF4-FFF2-40B4-BE49-F238E27FC236}">
                <a16:creationId xmlns:a16="http://schemas.microsoft.com/office/drawing/2014/main" id="{9C5F4290-AD77-3708-B9CC-D468C4916B90}"/>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t>	</a:t>
            </a:r>
            <a:r>
              <a:rPr lang="ru-RU" altLang="ru-RU" dirty="0"/>
              <a:t>17. Какой угол образуют часовая и минутная стрелки в 1 ч 30 мин</a:t>
            </a:r>
            <a:r>
              <a:rPr lang="ru-RU" altLang="ru-RU" dirty="0">
                <a:cs typeface="Times New Roman" panose="02020603050405020304" pitchFamily="18" charset="0"/>
              </a:rPr>
              <a:t>? </a:t>
            </a:r>
          </a:p>
        </p:txBody>
      </p:sp>
      <p:sp>
        <p:nvSpPr>
          <p:cNvPr id="143364" name="Text Box 4">
            <a:extLst>
              <a:ext uri="{FF2B5EF4-FFF2-40B4-BE49-F238E27FC236}">
                <a16:creationId xmlns:a16="http://schemas.microsoft.com/office/drawing/2014/main" id="{2B412977-8080-75F9-CFDD-36D7F6685618}"/>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135</a:t>
            </a:r>
            <a:r>
              <a:rPr lang="ru-RU" altLang="ru-RU" baseline="30000" dirty="0"/>
              <a:t>о</a:t>
            </a:r>
            <a:r>
              <a:rPr lang="en-US" altLang="ru-RU" dirty="0"/>
              <a:t>.</a:t>
            </a:r>
            <a:r>
              <a:rPr lang="ru-RU" altLang="ru-RU" dirty="0">
                <a:solidFill>
                  <a:schemeClr val="accent1"/>
                </a:solidFill>
              </a:rPr>
              <a:t> </a:t>
            </a:r>
          </a:p>
        </p:txBody>
      </p:sp>
      <p:pic>
        <p:nvPicPr>
          <p:cNvPr id="111621" name="Picture 5">
            <a:extLst>
              <a:ext uri="{FF2B5EF4-FFF2-40B4-BE49-F238E27FC236}">
                <a16:creationId xmlns:a16="http://schemas.microsoft.com/office/drawing/2014/main" id="{01028F47-B08F-625E-1897-23C89C99F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2265363"/>
            <a:ext cx="235108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wipe(left)">
                                      <p:cBhvr>
                                        <p:cTn id="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3">
            <a:extLst>
              <a:ext uri="{FF2B5EF4-FFF2-40B4-BE49-F238E27FC236}">
                <a16:creationId xmlns:a16="http://schemas.microsoft.com/office/drawing/2014/main" id="{304A018B-80F6-184C-3889-427D99327561}"/>
              </a:ext>
            </a:extLst>
          </p:cNvPr>
          <p:cNvSpPr txBox="1">
            <a:spLocks noChangeArrowheads="1"/>
          </p:cNvSpPr>
          <p:nvPr/>
        </p:nvSpPr>
        <p:spPr bwMode="auto">
          <a:xfrm>
            <a:off x="0" y="7620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t>	</a:t>
            </a:r>
            <a:r>
              <a:rPr lang="ru-RU" altLang="ru-RU" dirty="0"/>
              <a:t>18. Какой угол образуют часовая и минутная стрелки в 2 ч 20 мин</a:t>
            </a:r>
            <a:r>
              <a:rPr lang="ru-RU" altLang="ru-RU" dirty="0">
                <a:cs typeface="Times New Roman" panose="02020603050405020304" pitchFamily="18" charset="0"/>
              </a:rPr>
              <a:t>? </a:t>
            </a:r>
          </a:p>
        </p:txBody>
      </p:sp>
      <p:sp>
        <p:nvSpPr>
          <p:cNvPr id="145412" name="Text Box 4">
            <a:extLst>
              <a:ext uri="{FF2B5EF4-FFF2-40B4-BE49-F238E27FC236}">
                <a16:creationId xmlns:a16="http://schemas.microsoft.com/office/drawing/2014/main" id="{607E215A-84EE-A21E-5DE9-8AC41EF9D20E}"/>
              </a:ext>
            </a:extLst>
          </p:cNvPr>
          <p:cNvSpPr txBox="1">
            <a:spLocks noChangeArrowheads="1"/>
          </p:cNvSpPr>
          <p:nvPr/>
        </p:nvSpPr>
        <p:spPr bwMode="auto">
          <a:xfrm>
            <a:off x="1295400" y="51054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50</a:t>
            </a:r>
            <a:r>
              <a:rPr lang="ru-RU" altLang="ru-RU" baseline="30000" dirty="0"/>
              <a:t>о</a:t>
            </a:r>
            <a:r>
              <a:rPr lang="en-US" altLang="ru-RU" dirty="0"/>
              <a:t>.</a:t>
            </a:r>
            <a:r>
              <a:rPr lang="ru-RU" altLang="ru-RU" dirty="0">
                <a:solidFill>
                  <a:schemeClr val="accent1"/>
                </a:solidFill>
              </a:rPr>
              <a:t> </a:t>
            </a:r>
          </a:p>
        </p:txBody>
      </p:sp>
      <p:pic>
        <p:nvPicPr>
          <p:cNvPr id="113669" name="Picture 5">
            <a:extLst>
              <a:ext uri="{FF2B5EF4-FFF2-40B4-BE49-F238E27FC236}">
                <a16:creationId xmlns:a16="http://schemas.microsoft.com/office/drawing/2014/main" id="{16016881-9583-366B-4212-EEF2AD24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351088"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wipe(left)">
                                      <p:cBhvr>
                                        <p:cTn id="7"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044B7B4-7CF2-184F-EE00-3ECA2095F59B}"/>
              </a:ext>
            </a:extLst>
          </p:cNvPr>
          <p:cNvPicPr>
            <a:picLocks noChangeAspect="1"/>
          </p:cNvPicPr>
          <p:nvPr/>
        </p:nvPicPr>
        <p:blipFill>
          <a:blip r:embed="rId3" cstate="print"/>
          <a:stretch>
            <a:fillRect/>
          </a:stretch>
        </p:blipFill>
        <p:spPr>
          <a:xfrm>
            <a:off x="1188664" y="1648195"/>
            <a:ext cx="6101488" cy="2051287"/>
          </a:xfrm>
          <a:prstGeom prst="rect">
            <a:avLst/>
          </a:prstGeom>
        </p:spPr>
      </p:pic>
      <p:sp>
        <p:nvSpPr>
          <p:cNvPr id="3" name="Rectangle 2">
            <a:extLst>
              <a:ext uri="{FF2B5EF4-FFF2-40B4-BE49-F238E27FC236}">
                <a16:creationId xmlns:a16="http://schemas.microsoft.com/office/drawing/2014/main" id="{3BDBB8E8-8933-7AAD-8444-0F099A416DF1}"/>
              </a:ext>
            </a:extLst>
          </p:cNvPr>
          <p:cNvSpPr txBox="1">
            <a:spLocks noChangeArrowheads="1"/>
          </p:cNvSpPr>
          <p:nvPr/>
        </p:nvSpPr>
        <p:spPr bwMode="auto">
          <a:xfrm>
            <a:off x="9144" y="35391"/>
            <a:ext cx="9145016" cy="89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nSpc>
                <a:spcPct val="107000"/>
              </a:lnSpc>
              <a:spcAft>
                <a:spcPts val="800"/>
              </a:spcAft>
              <a:tabLst>
                <a:tab pos="630555" algn="l"/>
              </a:tabLst>
            </a:pPr>
            <a:r>
              <a:rPr lang="ru-RU" sz="2800"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Первый подход, реализованный в учебниках 1-3</a:t>
            </a:r>
          </a:p>
          <a:p>
            <a:pPr>
              <a:lnSpc>
                <a:spcPct val="107000"/>
              </a:lnSpc>
              <a:spcAft>
                <a:spcPts val="800"/>
              </a:spcAft>
              <a:tabLst>
                <a:tab pos="630555" algn="l"/>
              </a:tabLst>
            </a:pPr>
            <a:r>
              <a:rPr lang="ru-RU" sz="24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Определение отрезка и луча</a:t>
            </a:r>
            <a:endParaRPr lang="ru-RU" sz="24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1F0A8F3-FBD1-287C-9A52-BB2881B79F7F}"/>
              </a:ext>
            </a:extLst>
          </p:cNvPr>
          <p:cNvPicPr>
            <a:picLocks noChangeAspect="1"/>
          </p:cNvPicPr>
          <p:nvPr/>
        </p:nvPicPr>
        <p:blipFill>
          <a:blip r:embed="rId4" cstate="print"/>
          <a:stretch>
            <a:fillRect/>
          </a:stretch>
        </p:blipFill>
        <p:spPr>
          <a:xfrm>
            <a:off x="1206816" y="3709498"/>
            <a:ext cx="6101488" cy="3021566"/>
          </a:xfrm>
          <a:prstGeom prst="rect">
            <a:avLst/>
          </a:prstGeom>
        </p:spPr>
      </p:pic>
      <p:sp>
        <p:nvSpPr>
          <p:cNvPr id="6" name="Rectangle 2">
            <a:extLst>
              <a:ext uri="{FF2B5EF4-FFF2-40B4-BE49-F238E27FC236}">
                <a16:creationId xmlns:a16="http://schemas.microsoft.com/office/drawing/2014/main" id="{F89F6FBA-1C98-66DA-DA17-819E79CD28EE}"/>
              </a:ext>
            </a:extLst>
          </p:cNvPr>
          <p:cNvSpPr>
            <a:spLocks noGrp="1" noChangeArrowheads="1"/>
          </p:cNvSpPr>
          <p:nvPr>
            <p:ph type="title"/>
          </p:nvPr>
        </p:nvSpPr>
        <p:spPr>
          <a:xfrm>
            <a:off x="20320" y="1052736"/>
            <a:ext cx="9145016" cy="457200"/>
          </a:xfrm>
        </p:spPr>
        <p:txBody>
          <a:bodyPr/>
          <a:lstStyle/>
          <a:p>
            <a:pPr lvl="0" algn="just">
              <a:lnSpc>
                <a:spcPct val="107000"/>
              </a:lnSpc>
              <a:spcAft>
                <a:spcPts val="800"/>
              </a:spcAft>
              <a:tabLst>
                <a:tab pos="630555"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Атанасян Л. С. и др. Геометрия. 7-9 классы: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2013.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783262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0155" y="33101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sz="2800" dirty="0">
                <a:cs typeface="Times New Roman" charset="0"/>
              </a:rPr>
              <a:t>19. </a:t>
            </a:r>
            <a:r>
              <a:rPr lang="ru-RU" sz="2800" dirty="0"/>
              <a:t>Маленькое зубчатое колесо повернулось по часовой стрелке на 360</a:t>
            </a:r>
            <a:r>
              <a:rPr lang="ru-RU" sz="2800" baseline="30000" dirty="0"/>
              <a:t>о</a:t>
            </a:r>
            <a:r>
              <a:rPr lang="ru-RU" sz="2800" dirty="0"/>
              <a:t>. На сколько градусов и в какую сторону повернется сцепленное с ним большое зубчатое колесо</a:t>
            </a:r>
            <a:r>
              <a:rPr lang="ru-RU" sz="2800" dirty="0">
                <a:cs typeface="Times New Roman" charset="0"/>
              </a:rPr>
              <a:t>?</a:t>
            </a:r>
          </a:p>
        </p:txBody>
      </p:sp>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132856"/>
            <a:ext cx="2917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8FB91527-AFDC-A93A-C398-5BC938E34F0C}"/>
              </a:ext>
            </a:extLst>
          </p:cNvPr>
          <p:cNvSpPr txBox="1">
            <a:spLocks noChangeArrowheads="1"/>
          </p:cNvSpPr>
          <p:nvPr/>
        </p:nvSpPr>
        <p:spPr bwMode="auto">
          <a:xfrm>
            <a:off x="30645" y="4509120"/>
            <a:ext cx="91133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dirty="0">
                <a:solidFill>
                  <a:srgbClr val="FF0000"/>
                </a:solidFill>
                <a:cs typeface="Times New Roman" charset="0"/>
              </a:rPr>
              <a:t>Ответ: </a:t>
            </a:r>
            <a:r>
              <a:rPr lang="ru-RU" dirty="0">
                <a:cs typeface="Times New Roman" charset="0"/>
              </a:rPr>
              <a:t>180</a:t>
            </a:r>
            <a:r>
              <a:rPr lang="ru-RU" baseline="30000" dirty="0">
                <a:cs typeface="Times New Roman" charset="0"/>
              </a:rPr>
              <a:t>о</a:t>
            </a:r>
            <a:r>
              <a:rPr lang="ru-RU" dirty="0">
                <a:cs typeface="Times New Roman" charset="0"/>
              </a:rPr>
              <a:t> против часовой стрелки.</a:t>
            </a:r>
            <a:endParaRPr lang="ru-RU" dirty="0"/>
          </a:p>
        </p:txBody>
      </p:sp>
    </p:spTree>
    <p:extLst>
      <p:ext uri="{BB962C8B-B14F-4D97-AF65-F5344CB8AC3E}">
        <p14:creationId xmlns:p14="http://schemas.microsoft.com/office/powerpoint/2010/main" val="13790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3">
            <a:extLst>
              <a:ext uri="{FF2B5EF4-FFF2-40B4-BE49-F238E27FC236}">
                <a16:creationId xmlns:a16="http://schemas.microsoft.com/office/drawing/2014/main" id="{EDCF0A6A-4DD7-78BE-4BE8-00A2A46E8726}"/>
              </a:ext>
            </a:extLst>
          </p:cNvPr>
          <p:cNvSpPr txBox="1">
            <a:spLocks noChangeArrowheads="1"/>
          </p:cNvSpPr>
          <p:nvPr/>
        </p:nvSpPr>
        <p:spPr bwMode="auto">
          <a:xfrm>
            <a:off x="0" y="0"/>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t>	</a:t>
            </a:r>
            <a:r>
              <a:rPr lang="ru-RU" altLang="ru-RU" sz="2800" dirty="0"/>
              <a:t>20. Правое зубчатое колесо повернулось по часовой стрелке на 360</a:t>
            </a:r>
            <a:r>
              <a:rPr lang="ru-RU" altLang="ru-RU" sz="2800" baseline="30000" dirty="0"/>
              <a:t>о</a:t>
            </a:r>
            <a:r>
              <a:rPr lang="ru-RU" altLang="ru-RU" sz="2800" dirty="0"/>
              <a:t>. На сколько градусов и в какую сторону повернется сцепленное с ним левое зубчатое колесо</a:t>
            </a:r>
            <a:r>
              <a:rPr lang="ru-RU" altLang="ru-RU" sz="2800" dirty="0">
                <a:cs typeface="Times New Roman" panose="02020603050405020304" pitchFamily="18" charset="0"/>
              </a:rPr>
              <a:t>? </a:t>
            </a:r>
          </a:p>
        </p:txBody>
      </p:sp>
      <p:sp>
        <p:nvSpPr>
          <p:cNvPr id="149508" name="Text Box 4">
            <a:extLst>
              <a:ext uri="{FF2B5EF4-FFF2-40B4-BE49-F238E27FC236}">
                <a16:creationId xmlns:a16="http://schemas.microsoft.com/office/drawing/2014/main" id="{C0397EB7-2E39-33BA-A06B-E4EB44123ED8}"/>
              </a:ext>
            </a:extLst>
          </p:cNvPr>
          <p:cNvSpPr txBox="1">
            <a:spLocks noChangeArrowheads="1"/>
          </p:cNvSpPr>
          <p:nvPr/>
        </p:nvSpPr>
        <p:spPr bwMode="auto">
          <a:xfrm>
            <a:off x="457200" y="5112564"/>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a:t>
            </a:r>
            <a:r>
              <a:rPr lang="ru-RU" altLang="ru-RU" sz="2800" dirty="0"/>
              <a:t> 540</a:t>
            </a:r>
            <a:r>
              <a:rPr lang="ru-RU" altLang="ru-RU" sz="2800" baseline="30000" dirty="0"/>
              <a:t>о</a:t>
            </a:r>
            <a:r>
              <a:rPr lang="ru-RU" altLang="ru-RU" sz="2800" dirty="0"/>
              <a:t> по часовой стрелке.</a:t>
            </a:r>
            <a:endParaRPr lang="ru-RU" altLang="ru-RU" sz="2800" dirty="0">
              <a:solidFill>
                <a:schemeClr val="accent1"/>
              </a:solidFill>
            </a:endParaRPr>
          </a:p>
        </p:txBody>
      </p:sp>
      <p:pic>
        <p:nvPicPr>
          <p:cNvPr id="117765" name="Picture 5">
            <a:extLst>
              <a:ext uri="{FF2B5EF4-FFF2-40B4-BE49-F238E27FC236}">
                <a16:creationId xmlns:a16="http://schemas.microsoft.com/office/drawing/2014/main" id="{615718E9-FD16-74E4-EE59-70315882D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76872"/>
            <a:ext cx="43164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wipe(left)">
                                      <p:cBhvr>
                                        <p:cTn id="7"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0" y="11663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2800" dirty="0">
                <a:cs typeface="Times New Roman" charset="0"/>
              </a:rPr>
              <a:t>	21. На сколько градусов повернется Земля вокруг своей оси за</a:t>
            </a:r>
            <a:r>
              <a:rPr lang="ru-RU" sz="2800" dirty="0"/>
              <a:t> </a:t>
            </a:r>
            <a:r>
              <a:rPr lang="ru-RU" sz="2800" dirty="0">
                <a:cs typeface="Times New Roman" charset="0"/>
              </a:rPr>
              <a:t>8</a:t>
            </a:r>
            <a:r>
              <a:rPr lang="ru-RU" sz="2800" dirty="0"/>
              <a:t> </a:t>
            </a:r>
            <a:r>
              <a:rPr lang="ru-RU" sz="2800" dirty="0">
                <a:cs typeface="Times New Roman" charset="0"/>
              </a:rPr>
              <a:t>часов? </a:t>
            </a:r>
          </a:p>
        </p:txBody>
      </p:sp>
      <p:pic>
        <p:nvPicPr>
          <p:cNvPr id="542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182266"/>
            <a:ext cx="2088232" cy="20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441590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2800" dirty="0">
                <a:cs typeface="Times New Roman" charset="0"/>
              </a:rPr>
              <a:t>	22. За сколько часов Земля повернется вокруг своей оси на 90</a:t>
            </a:r>
            <a:r>
              <a:rPr lang="ru-RU" sz="2800" baseline="30000" dirty="0">
                <a:cs typeface="Times New Roman" charset="0"/>
              </a:rPr>
              <a:t>о</a:t>
            </a:r>
            <a:r>
              <a:rPr lang="ru-RU" sz="2800" dirty="0">
                <a:cs typeface="Times New Roman" charset="0"/>
              </a:rPr>
              <a:t>? </a:t>
            </a:r>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2A01F4A9-EAE5-767A-60D4-1CAAE4C17571}"/>
              </a:ext>
            </a:extLst>
          </p:cNvPr>
          <p:cNvSpPr txBox="1">
            <a:spLocks noChangeArrowheads="1"/>
          </p:cNvSpPr>
          <p:nvPr/>
        </p:nvSpPr>
        <p:spPr bwMode="auto">
          <a:xfrm>
            <a:off x="0" y="336824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sz="2800" dirty="0">
                <a:solidFill>
                  <a:srgbClr val="FF0000"/>
                </a:solidFill>
                <a:cs typeface="Times New Roman" charset="0"/>
              </a:rPr>
              <a:t>Ответ: </a:t>
            </a:r>
            <a:r>
              <a:rPr lang="ru-RU" sz="2800" dirty="0">
                <a:cs typeface="Times New Roman" charset="0"/>
              </a:rPr>
              <a:t>120</a:t>
            </a:r>
            <a:r>
              <a:rPr lang="ru-RU" sz="2800" baseline="30000" dirty="0">
                <a:cs typeface="Times New Roman" charset="0"/>
              </a:rPr>
              <a:t>о</a:t>
            </a:r>
            <a:r>
              <a:rPr lang="ru-RU" sz="2800" dirty="0">
                <a:cs typeface="Times New Roman" charset="0"/>
              </a:rPr>
              <a:t>.</a:t>
            </a:r>
          </a:p>
        </p:txBody>
      </p:sp>
      <p:sp>
        <p:nvSpPr>
          <p:cNvPr id="3" name="Text Box 3">
            <a:extLst>
              <a:ext uri="{FF2B5EF4-FFF2-40B4-BE49-F238E27FC236}">
                <a16:creationId xmlns:a16="http://schemas.microsoft.com/office/drawing/2014/main" id="{98F79B9A-E316-0A01-5F30-A312D1AC1DC3}"/>
              </a:ext>
            </a:extLst>
          </p:cNvPr>
          <p:cNvSpPr txBox="1">
            <a:spLocks noChangeArrowheads="1"/>
          </p:cNvSpPr>
          <p:nvPr/>
        </p:nvSpPr>
        <p:spPr bwMode="auto">
          <a:xfrm>
            <a:off x="0" y="550617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sz="2800" dirty="0">
                <a:solidFill>
                  <a:srgbClr val="FF0000"/>
                </a:solidFill>
                <a:cs typeface="Times New Roman" charset="0"/>
              </a:rPr>
              <a:t>Ответ:</a:t>
            </a:r>
            <a:r>
              <a:rPr lang="ru-RU" sz="2800" dirty="0">
                <a:cs typeface="Times New Roman" charset="0"/>
              </a:rPr>
              <a:t> 6 ч.</a:t>
            </a:r>
          </a:p>
        </p:txBody>
      </p:sp>
    </p:spTree>
    <p:extLst>
      <p:ext uri="{BB962C8B-B14F-4D97-AF65-F5344CB8AC3E}">
        <p14:creationId xmlns:p14="http://schemas.microsoft.com/office/powerpoint/2010/main" val="42901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3170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sz="2800" dirty="0">
                <a:cs typeface="Times New Roman" charset="0"/>
              </a:rPr>
              <a:t>23. </a:t>
            </a:r>
            <a:r>
              <a:rPr lang="ru-RU" sz="2800" dirty="0"/>
              <a:t>Под каким углом виден наблюдателю с Земли диск Солнца? Укажите примерную градусную величину этого угла.</a:t>
            </a:r>
            <a:endParaRPr lang="ru-RU" sz="2800" dirty="0">
              <a:cs typeface="Times New Roman" charset="0"/>
            </a:endParaRPr>
          </a:p>
        </p:txBody>
      </p:sp>
      <p:sp>
        <p:nvSpPr>
          <p:cNvPr id="9" name="Text Box 3"/>
          <p:cNvSpPr txBox="1">
            <a:spLocks noChangeArrowheads="1"/>
          </p:cNvSpPr>
          <p:nvPr/>
        </p:nvSpPr>
        <p:spPr bwMode="auto">
          <a:xfrm>
            <a:off x="0" y="256490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sz="2800" dirty="0">
                <a:cs typeface="Times New Roman" charset="0"/>
              </a:rPr>
              <a:t>24. </a:t>
            </a:r>
            <a:r>
              <a:rPr lang="ru-RU" sz="2800" dirty="0"/>
              <a:t>Под каким углом виден наблюдателю с Земли диск Луны? Укажите примерную градусную величину этого угла.</a:t>
            </a:r>
            <a:endParaRPr lang="ru-RU" sz="2800" dirty="0">
              <a:cs typeface="Times New Roman" charset="0"/>
            </a:endParaRPr>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mc:AlternateContent xmlns:mc="http://schemas.openxmlformats.org/markup-compatibility/2006" xmlns:a14="http://schemas.microsoft.com/office/drawing/2010/main">
        <mc:Choice Requires="a14">
          <p:sp>
            <p:nvSpPr>
              <p:cNvPr id="4" name="Text Box 3">
                <a:extLst>
                  <a:ext uri="{FF2B5EF4-FFF2-40B4-BE49-F238E27FC236}">
                    <a16:creationId xmlns:a16="http://schemas.microsoft.com/office/drawing/2014/main" id="{6D1E5D38-2171-5C18-DCD5-B08A3E481B9E}"/>
                  </a:ext>
                </a:extLst>
              </p:cNvPr>
              <p:cNvSpPr txBox="1">
                <a:spLocks noChangeArrowheads="1"/>
              </p:cNvSpPr>
              <p:nvPr/>
            </p:nvSpPr>
            <p:spPr bwMode="auto">
              <a:xfrm>
                <a:off x="0" y="1608506"/>
                <a:ext cx="914400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sz="2800" dirty="0">
                    <a:solidFill>
                      <a:srgbClr val="FF0000"/>
                    </a:solidFill>
                    <a:cs typeface="Times New Roman" charset="0"/>
                  </a:rPr>
                  <a:t>Ответ:</a:t>
                </a:r>
                <a:r>
                  <a:rPr lang="ru-RU" sz="2800" dirty="0">
                    <a:cs typeface="Times New Roman" charset="0"/>
                  </a:rPr>
                  <a:t> </a:t>
                </a:r>
                <a14:m>
                  <m:oMath xmlns:m="http://schemas.openxmlformats.org/officeDocument/2006/math">
                    <m:r>
                      <a:rPr lang="ru-RU" sz="2800" i="1" smtClean="0">
                        <a:latin typeface="Cambria Math" panose="02040503050406030204" pitchFamily="18" charset="0"/>
                        <a:ea typeface="Cambria Math" panose="02040503050406030204" pitchFamily="18" charset="0"/>
                        <a:cs typeface="Times New Roman" charset="0"/>
                      </a:rPr>
                      <m:t>≈</m:t>
                    </m:r>
                  </m:oMath>
                </a14:m>
                <a:r>
                  <a:rPr lang="ru-RU" sz="2800" dirty="0">
                    <a:cs typeface="Times New Roman" charset="0"/>
                  </a:rPr>
                  <a:t>0,5</a:t>
                </a:r>
                <a:r>
                  <a:rPr lang="ru-RU" sz="2800" baseline="30000" dirty="0">
                    <a:cs typeface="Times New Roman" charset="0"/>
                  </a:rPr>
                  <a:t>о</a:t>
                </a:r>
                <a:r>
                  <a:rPr lang="ru-RU" sz="2800" dirty="0">
                    <a:cs typeface="Times New Roman" charset="0"/>
                  </a:rPr>
                  <a:t>.</a:t>
                </a:r>
              </a:p>
            </p:txBody>
          </p:sp>
        </mc:Choice>
        <mc:Fallback xmlns="">
          <p:sp>
            <p:nvSpPr>
              <p:cNvPr id="4" name="Text Box 3">
                <a:extLst>
                  <a:ext uri="{FF2B5EF4-FFF2-40B4-BE49-F238E27FC236}">
                    <a16:creationId xmlns:a16="http://schemas.microsoft.com/office/drawing/2014/main" id="{6D1E5D38-2171-5C18-DCD5-B08A3E481B9E}"/>
                  </a:ext>
                </a:extLst>
              </p:cNvPr>
              <p:cNvSpPr txBox="1">
                <a:spLocks noRot="1" noChangeAspect="1" noMove="1" noResize="1" noEditPoints="1" noAdjustHandles="1" noChangeArrowheads="1" noChangeShapeType="1" noTextEdit="1"/>
              </p:cNvSpPr>
              <p:nvPr/>
            </p:nvSpPr>
            <p:spPr bwMode="auto">
              <a:xfrm>
                <a:off x="0" y="1608506"/>
                <a:ext cx="9144000" cy="523220"/>
              </a:xfrm>
              <a:prstGeom prst="rect">
                <a:avLst/>
              </a:prstGeom>
              <a:blipFill>
                <a:blip r:embed="rId3"/>
                <a:stretch>
                  <a:fillRect t="-12791"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 Box 3">
                <a:extLst>
                  <a:ext uri="{FF2B5EF4-FFF2-40B4-BE49-F238E27FC236}">
                    <a16:creationId xmlns:a16="http://schemas.microsoft.com/office/drawing/2014/main" id="{BC343833-41A8-821D-6C6D-FD2DDA299C23}"/>
                  </a:ext>
                </a:extLst>
              </p:cNvPr>
              <p:cNvSpPr txBox="1">
                <a:spLocks noChangeArrowheads="1"/>
              </p:cNvSpPr>
              <p:nvPr/>
            </p:nvSpPr>
            <p:spPr bwMode="auto">
              <a:xfrm>
                <a:off x="0" y="4077072"/>
                <a:ext cx="914400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sz="2800" dirty="0">
                    <a:solidFill>
                      <a:srgbClr val="FF0000"/>
                    </a:solidFill>
                    <a:cs typeface="Times New Roman" charset="0"/>
                  </a:rPr>
                  <a:t>Ответ:</a:t>
                </a:r>
                <a:r>
                  <a:rPr lang="ru-RU" sz="2800" dirty="0">
                    <a:cs typeface="Times New Roman" charset="0"/>
                  </a:rPr>
                  <a:t> </a:t>
                </a:r>
                <a14:m>
                  <m:oMath xmlns:m="http://schemas.openxmlformats.org/officeDocument/2006/math">
                    <m:r>
                      <a:rPr lang="ru-RU" sz="2800" i="1">
                        <a:latin typeface="Cambria Math" panose="02040503050406030204" pitchFamily="18" charset="0"/>
                        <a:ea typeface="Cambria Math" panose="02040503050406030204" pitchFamily="18" charset="0"/>
                        <a:cs typeface="Times New Roman" charset="0"/>
                      </a:rPr>
                      <m:t>≈</m:t>
                    </m:r>
                  </m:oMath>
                </a14:m>
                <a:r>
                  <a:rPr lang="ru-RU" sz="2800" dirty="0">
                    <a:cs typeface="Times New Roman" charset="0"/>
                  </a:rPr>
                  <a:t>0,5</a:t>
                </a:r>
                <a:r>
                  <a:rPr lang="ru-RU" sz="2800" baseline="30000" dirty="0">
                    <a:cs typeface="Times New Roman" charset="0"/>
                  </a:rPr>
                  <a:t>о</a:t>
                </a:r>
                <a:r>
                  <a:rPr lang="ru-RU" sz="2800" dirty="0">
                    <a:cs typeface="Times New Roman" charset="0"/>
                  </a:rPr>
                  <a:t>.</a:t>
                </a:r>
              </a:p>
            </p:txBody>
          </p:sp>
        </mc:Choice>
        <mc:Fallback xmlns="">
          <p:sp>
            <p:nvSpPr>
              <p:cNvPr id="5" name="Text Box 3">
                <a:extLst>
                  <a:ext uri="{FF2B5EF4-FFF2-40B4-BE49-F238E27FC236}">
                    <a16:creationId xmlns:a16="http://schemas.microsoft.com/office/drawing/2014/main" id="{BC343833-41A8-821D-6C6D-FD2DDA299C23}"/>
                  </a:ext>
                </a:extLst>
              </p:cNvPr>
              <p:cNvSpPr txBox="1">
                <a:spLocks noRot="1" noChangeAspect="1" noMove="1" noResize="1" noEditPoints="1" noAdjustHandles="1" noChangeArrowheads="1" noChangeShapeType="1" noTextEdit="1"/>
              </p:cNvSpPr>
              <p:nvPr/>
            </p:nvSpPr>
            <p:spPr bwMode="auto">
              <a:xfrm>
                <a:off x="0" y="4077072"/>
                <a:ext cx="9144000" cy="523220"/>
              </a:xfrm>
              <a:prstGeom prst="rect">
                <a:avLst/>
              </a:prstGeom>
              <a:blipFill>
                <a:blip r:embed="rId4"/>
                <a:stretch>
                  <a:fillRect t="-12791" b="-313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6801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96" y="116632"/>
            <a:ext cx="9145016" cy="457200"/>
          </a:xfrm>
        </p:spPr>
        <p:txBody>
          <a:bodyPr/>
          <a:lstStyle/>
          <a:p>
            <a:pPr lvl="0" algn="just">
              <a:lnSpc>
                <a:spcPct val="107000"/>
              </a:lnSpc>
              <a:spcAft>
                <a:spcPts val="800"/>
              </a:spcAft>
              <a:tabLst>
                <a:tab pos="630555"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rPr>
              <a:t>Мерзляк А.Г. и др. Геометрия. 7 класс: учебник для учащихся общеобразовательных организаций. – М.: </a:t>
            </a:r>
            <a:r>
              <a:rPr lang="ru-RU" sz="1800" dirty="0" err="1">
                <a:effectLst/>
                <a:latin typeface="Times New Roman" panose="02020603050405020304" pitchFamily="18" charset="0"/>
                <a:ea typeface="Calibri" panose="020F0502020204030204" pitchFamily="34" charset="0"/>
              </a:rPr>
              <a:t>Вентана</a:t>
            </a:r>
            <a:r>
              <a:rPr lang="ru-RU" sz="1800" dirty="0">
                <a:effectLst/>
                <a:latin typeface="Times New Roman" panose="02020603050405020304" pitchFamily="18" charset="0"/>
                <a:ea typeface="Calibri" panose="020F0502020204030204" pitchFamily="34" charset="0"/>
              </a:rPr>
              <a:t>-Граф, 2015.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0CC5F3E6-D9A1-0761-8AB5-EC88ECE5C2A6}"/>
              </a:ext>
            </a:extLst>
          </p:cNvPr>
          <p:cNvPicPr>
            <a:picLocks noChangeAspect="1"/>
          </p:cNvPicPr>
          <p:nvPr/>
        </p:nvPicPr>
        <p:blipFill>
          <a:blip r:embed="rId3" cstate="print"/>
          <a:stretch>
            <a:fillRect/>
          </a:stretch>
        </p:blipFill>
        <p:spPr>
          <a:xfrm>
            <a:off x="249600" y="908720"/>
            <a:ext cx="8774897" cy="1944216"/>
          </a:xfrm>
          <a:prstGeom prst="rect">
            <a:avLst/>
          </a:prstGeom>
        </p:spPr>
      </p:pic>
      <p:pic>
        <p:nvPicPr>
          <p:cNvPr id="6" name="Рисунок 5">
            <a:extLst>
              <a:ext uri="{FF2B5EF4-FFF2-40B4-BE49-F238E27FC236}">
                <a16:creationId xmlns:a16="http://schemas.microsoft.com/office/drawing/2014/main" id="{D0227BE0-FFC4-88D2-E806-BF0C2C570590}"/>
              </a:ext>
            </a:extLst>
          </p:cNvPr>
          <p:cNvPicPr>
            <a:picLocks noChangeAspect="1"/>
          </p:cNvPicPr>
          <p:nvPr/>
        </p:nvPicPr>
        <p:blipFill>
          <a:blip r:embed="rId4" cstate="print"/>
          <a:stretch>
            <a:fillRect/>
          </a:stretch>
        </p:blipFill>
        <p:spPr>
          <a:xfrm>
            <a:off x="244740" y="2969804"/>
            <a:ext cx="8881497" cy="1755340"/>
          </a:xfrm>
          <a:prstGeom prst="rect">
            <a:avLst/>
          </a:prstGeom>
        </p:spPr>
      </p:pic>
      <p:pic>
        <p:nvPicPr>
          <p:cNvPr id="9" name="Рисунок 8">
            <a:extLst>
              <a:ext uri="{FF2B5EF4-FFF2-40B4-BE49-F238E27FC236}">
                <a16:creationId xmlns:a16="http://schemas.microsoft.com/office/drawing/2014/main" id="{7DBA7A4B-C4E4-E59D-B80A-7B05785B3536}"/>
              </a:ext>
            </a:extLst>
          </p:cNvPr>
          <p:cNvPicPr>
            <a:picLocks noChangeAspect="1"/>
          </p:cNvPicPr>
          <p:nvPr/>
        </p:nvPicPr>
        <p:blipFill>
          <a:blip r:embed="rId5" cstate="print"/>
          <a:stretch>
            <a:fillRect/>
          </a:stretch>
        </p:blipFill>
        <p:spPr>
          <a:xfrm>
            <a:off x="3058419" y="5024482"/>
            <a:ext cx="3027161" cy="1546629"/>
          </a:xfrm>
          <a:prstGeom prst="rect">
            <a:avLst/>
          </a:prstGeom>
        </p:spPr>
      </p:pic>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5268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52"/>
          <p:cNvSpPr txBox="1">
            <a:spLocks noChangeArrowheads="1"/>
          </p:cNvSpPr>
          <p:nvPr/>
        </p:nvSpPr>
        <p:spPr bwMode="auto">
          <a:xfrm>
            <a:off x="0" y="374457"/>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sz="2000" dirty="0">
                <a:cs typeface="Times New Roman" charset="0"/>
              </a:rPr>
              <a:t>В учебнике Л.С. Атанасяна и др. понятие равенства определяется через наложение.</a:t>
            </a:r>
          </a:p>
        </p:txBody>
      </p:sp>
      <p:sp>
        <p:nvSpPr>
          <p:cNvPr id="2" name="Text Box 2055">
            <a:extLst>
              <a:ext uri="{FF2B5EF4-FFF2-40B4-BE49-F238E27FC236}">
                <a16:creationId xmlns:a16="http://schemas.microsoft.com/office/drawing/2014/main" id="{78F5479D-A49D-7CAF-A443-839F44703064}"/>
              </a:ext>
            </a:extLst>
          </p:cNvPr>
          <p:cNvSpPr txBox="1">
            <a:spLocks noChangeArrowheads="1"/>
          </p:cNvSpPr>
          <p:nvPr/>
        </p:nvSpPr>
        <p:spPr bwMode="auto">
          <a:xfrm>
            <a:off x="0" y="3992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0000"/>
                </a:solidFill>
                <a:cs typeface="Times New Roman" charset="0"/>
              </a:rPr>
              <a:t>Равенство отрезков</a:t>
            </a:r>
          </a:p>
        </p:txBody>
      </p:sp>
      <p:pic>
        <p:nvPicPr>
          <p:cNvPr id="4" name="Рисунок 3">
            <a:extLst>
              <a:ext uri="{FF2B5EF4-FFF2-40B4-BE49-F238E27FC236}">
                <a16:creationId xmlns:a16="http://schemas.microsoft.com/office/drawing/2014/main" id="{7DE223FD-FDF7-A61E-E335-89A8A4DEEC2B}"/>
              </a:ext>
            </a:extLst>
          </p:cNvPr>
          <p:cNvPicPr>
            <a:picLocks noChangeAspect="1"/>
          </p:cNvPicPr>
          <p:nvPr/>
        </p:nvPicPr>
        <p:blipFill>
          <a:blip r:embed="rId3" cstate="print"/>
          <a:stretch>
            <a:fillRect/>
          </a:stretch>
        </p:blipFill>
        <p:spPr>
          <a:xfrm>
            <a:off x="1691680" y="938735"/>
            <a:ext cx="7032055" cy="4010280"/>
          </a:xfrm>
          <a:prstGeom prst="rect">
            <a:avLst/>
          </a:prstGeom>
        </p:spPr>
      </p:pic>
      <p:sp>
        <p:nvSpPr>
          <p:cNvPr id="5" name="Text Box 2052">
            <a:extLst>
              <a:ext uri="{FF2B5EF4-FFF2-40B4-BE49-F238E27FC236}">
                <a16:creationId xmlns:a16="http://schemas.microsoft.com/office/drawing/2014/main" id="{22E9799A-608C-C4E8-3C83-F451A8E891A9}"/>
              </a:ext>
            </a:extLst>
          </p:cNvPr>
          <p:cNvSpPr txBox="1">
            <a:spLocks noChangeArrowheads="1"/>
          </p:cNvSpPr>
          <p:nvPr/>
        </p:nvSpPr>
        <p:spPr bwMode="auto">
          <a:xfrm>
            <a:off x="-1" y="496125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sz="2000" dirty="0">
                <a:cs typeface="Times New Roman" charset="0"/>
              </a:rPr>
              <a:t>Аналогичным образом поступают в учебнике А.Г. Мерзляка и др.</a:t>
            </a:r>
          </a:p>
        </p:txBody>
      </p:sp>
      <p:pic>
        <p:nvPicPr>
          <p:cNvPr id="7" name="Рисунок 6">
            <a:extLst>
              <a:ext uri="{FF2B5EF4-FFF2-40B4-BE49-F238E27FC236}">
                <a16:creationId xmlns:a16="http://schemas.microsoft.com/office/drawing/2014/main" id="{D729CB3D-B6A7-FED7-4FC7-036357AD7969}"/>
              </a:ext>
            </a:extLst>
          </p:cNvPr>
          <p:cNvPicPr>
            <a:picLocks noChangeAspect="1"/>
          </p:cNvPicPr>
          <p:nvPr/>
        </p:nvPicPr>
        <p:blipFill>
          <a:blip r:embed="rId4" cstate="print"/>
          <a:stretch>
            <a:fillRect/>
          </a:stretch>
        </p:blipFill>
        <p:spPr>
          <a:xfrm>
            <a:off x="156546" y="5542010"/>
            <a:ext cx="8830907" cy="1000265"/>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2331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a:xfrm>
            <a:off x="685800" y="76200"/>
            <a:ext cx="7772400" cy="457200"/>
          </a:xfrm>
        </p:spPr>
        <p:txBody>
          <a:bodyPr/>
          <a:lstStyle/>
          <a:p>
            <a:r>
              <a:rPr lang="ru-RU" sz="3200" dirty="0">
                <a:solidFill>
                  <a:srgbClr val="FF3300"/>
                </a:solidFill>
              </a:rPr>
              <a:t>Определение угла</a:t>
            </a:r>
          </a:p>
        </p:txBody>
      </p:sp>
      <p:sp>
        <p:nvSpPr>
          <p:cNvPr id="4" name="Text Box 45">
            <a:extLst>
              <a:ext uri="{FF2B5EF4-FFF2-40B4-BE49-F238E27FC236}">
                <a16:creationId xmlns:a16="http://schemas.microsoft.com/office/drawing/2014/main" id="{91117D10-59F8-20E1-DC65-42C3DF24C8A1}"/>
              </a:ext>
            </a:extLst>
          </p:cNvPr>
          <p:cNvSpPr txBox="1">
            <a:spLocks noChangeArrowheads="1"/>
          </p:cNvSpPr>
          <p:nvPr/>
        </p:nvSpPr>
        <p:spPr bwMode="auto">
          <a:xfrm>
            <a:off x="0" y="9310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dirty="0">
                <a:cs typeface="Times New Roman" charset="0"/>
              </a:rPr>
              <a:t>	Учебник А.Г. Мерзляка и др.</a:t>
            </a:r>
          </a:p>
        </p:txBody>
      </p:sp>
      <p:pic>
        <p:nvPicPr>
          <p:cNvPr id="7" name="Рисунок 6">
            <a:extLst>
              <a:ext uri="{FF2B5EF4-FFF2-40B4-BE49-F238E27FC236}">
                <a16:creationId xmlns:a16="http://schemas.microsoft.com/office/drawing/2014/main" id="{A44A71E8-076C-DEE3-03B6-F924D3853E8E}"/>
              </a:ext>
            </a:extLst>
          </p:cNvPr>
          <p:cNvPicPr>
            <a:picLocks noChangeAspect="1"/>
          </p:cNvPicPr>
          <p:nvPr/>
        </p:nvPicPr>
        <p:blipFill>
          <a:blip r:embed="rId3" cstate="print"/>
          <a:stretch>
            <a:fillRect/>
          </a:stretch>
        </p:blipFill>
        <p:spPr>
          <a:xfrm>
            <a:off x="380415" y="1472936"/>
            <a:ext cx="8383170" cy="1162212"/>
          </a:xfrm>
          <a:prstGeom prst="rect">
            <a:avLst/>
          </a:prstGeom>
        </p:spPr>
      </p:pic>
      <p:pic>
        <p:nvPicPr>
          <p:cNvPr id="9" name="Рисунок 8">
            <a:extLst>
              <a:ext uri="{FF2B5EF4-FFF2-40B4-BE49-F238E27FC236}">
                <a16:creationId xmlns:a16="http://schemas.microsoft.com/office/drawing/2014/main" id="{36813B38-31A9-9C53-605D-42A1304EE6DF}"/>
              </a:ext>
            </a:extLst>
          </p:cNvPr>
          <p:cNvPicPr>
            <a:picLocks noChangeAspect="1"/>
          </p:cNvPicPr>
          <p:nvPr/>
        </p:nvPicPr>
        <p:blipFill>
          <a:blip r:embed="rId4" cstate="print"/>
          <a:stretch>
            <a:fillRect/>
          </a:stretch>
        </p:blipFill>
        <p:spPr>
          <a:xfrm>
            <a:off x="3181156" y="2849912"/>
            <a:ext cx="2781688" cy="2553056"/>
          </a:xfrm>
          <a:prstGeom prst="rect">
            <a:avLst/>
          </a:prstGeom>
        </p:spPr>
      </p:pic>
      <p:sp>
        <p:nvSpPr>
          <p:cNvPr id="10"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6276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392F34F-BA7D-C934-1DB4-9A8D6B0F0A30}"/>
              </a:ext>
            </a:extLst>
          </p:cNvPr>
          <p:cNvSpPr>
            <a:spLocks noGrp="1"/>
          </p:cNvSpPr>
          <p:nvPr>
            <p:ph type="title"/>
          </p:nvPr>
        </p:nvSpPr>
        <p:spPr>
          <a:xfrm>
            <a:off x="685800" y="43100"/>
            <a:ext cx="7772400" cy="587152"/>
          </a:xfrm>
        </p:spPr>
        <p:txBody>
          <a:bodyPr/>
          <a:lstStyle/>
          <a:p>
            <a:r>
              <a:rPr lang="ru-RU" sz="2800" dirty="0">
                <a:solidFill>
                  <a:srgbClr val="FF0000"/>
                </a:solidFill>
              </a:rPr>
              <a:t>Равенство углов</a:t>
            </a:r>
          </a:p>
        </p:txBody>
      </p:sp>
      <p:pic>
        <p:nvPicPr>
          <p:cNvPr id="5" name="Рисунок 4">
            <a:extLst>
              <a:ext uri="{FF2B5EF4-FFF2-40B4-BE49-F238E27FC236}">
                <a16:creationId xmlns:a16="http://schemas.microsoft.com/office/drawing/2014/main" id="{4FFA34D5-CD1F-DF40-6962-FB3D029C2178}"/>
              </a:ext>
            </a:extLst>
          </p:cNvPr>
          <p:cNvPicPr>
            <a:picLocks noChangeAspect="1"/>
          </p:cNvPicPr>
          <p:nvPr/>
        </p:nvPicPr>
        <p:blipFill>
          <a:blip r:embed="rId3" cstate="print"/>
          <a:stretch>
            <a:fillRect/>
          </a:stretch>
        </p:blipFill>
        <p:spPr>
          <a:xfrm>
            <a:off x="1403648" y="4966807"/>
            <a:ext cx="5906324" cy="1333686"/>
          </a:xfrm>
          <a:prstGeom prst="rect">
            <a:avLst/>
          </a:prstGeom>
        </p:spPr>
      </p:pic>
      <p:sp>
        <p:nvSpPr>
          <p:cNvPr id="6" name="Text Box 45">
            <a:extLst>
              <a:ext uri="{FF2B5EF4-FFF2-40B4-BE49-F238E27FC236}">
                <a16:creationId xmlns:a16="http://schemas.microsoft.com/office/drawing/2014/main" id="{1633E46B-FCE7-5467-874D-8BEAD928AFEF}"/>
              </a:ext>
            </a:extLst>
          </p:cNvPr>
          <p:cNvSpPr txBox="1">
            <a:spLocks noChangeArrowheads="1"/>
          </p:cNvSpPr>
          <p:nvPr/>
        </p:nvSpPr>
        <p:spPr bwMode="auto">
          <a:xfrm>
            <a:off x="0" y="69269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dirty="0">
                <a:cs typeface="Times New Roman" charset="0"/>
              </a:rPr>
              <a:t>Учебник Л.С. Атанасяна и др.</a:t>
            </a:r>
          </a:p>
        </p:txBody>
      </p:sp>
      <p:sp>
        <p:nvSpPr>
          <p:cNvPr id="7" name="Text Box 45">
            <a:extLst>
              <a:ext uri="{FF2B5EF4-FFF2-40B4-BE49-F238E27FC236}">
                <a16:creationId xmlns:a16="http://schemas.microsoft.com/office/drawing/2014/main" id="{EF76A4D4-CCB6-821D-C0AB-A61C3D0931D1}"/>
              </a:ext>
            </a:extLst>
          </p:cNvPr>
          <p:cNvSpPr txBox="1">
            <a:spLocks noChangeArrowheads="1"/>
          </p:cNvSpPr>
          <p:nvPr/>
        </p:nvSpPr>
        <p:spPr bwMode="auto">
          <a:xfrm>
            <a:off x="-288032" y="429622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dirty="0">
                <a:cs typeface="Times New Roman" charset="0"/>
              </a:rPr>
              <a:t>	Учебник А.Г. Мерзляка и др.</a:t>
            </a:r>
          </a:p>
        </p:txBody>
      </p:sp>
      <p:pic>
        <p:nvPicPr>
          <p:cNvPr id="11" name="Рисунок 10">
            <a:extLst>
              <a:ext uri="{FF2B5EF4-FFF2-40B4-BE49-F238E27FC236}">
                <a16:creationId xmlns:a16="http://schemas.microsoft.com/office/drawing/2014/main" id="{E61E4970-8080-F0D1-A4AF-90418789A637}"/>
              </a:ext>
            </a:extLst>
          </p:cNvPr>
          <p:cNvPicPr>
            <a:picLocks noChangeAspect="1"/>
          </p:cNvPicPr>
          <p:nvPr/>
        </p:nvPicPr>
        <p:blipFill>
          <a:blip r:embed="rId4" cstate="print"/>
          <a:stretch>
            <a:fillRect/>
          </a:stretch>
        </p:blipFill>
        <p:spPr>
          <a:xfrm>
            <a:off x="1182916" y="3009841"/>
            <a:ext cx="6115904" cy="838317"/>
          </a:xfrm>
          <a:prstGeom prst="rect">
            <a:avLst/>
          </a:prstGeom>
        </p:spPr>
      </p:pic>
      <p:pic>
        <p:nvPicPr>
          <p:cNvPr id="17" name="Рисунок 16">
            <a:extLst>
              <a:ext uri="{FF2B5EF4-FFF2-40B4-BE49-F238E27FC236}">
                <a16:creationId xmlns:a16="http://schemas.microsoft.com/office/drawing/2014/main" id="{D83DF27F-6416-FFD0-36EB-DE3A3784519D}"/>
              </a:ext>
            </a:extLst>
          </p:cNvPr>
          <p:cNvPicPr>
            <a:picLocks noChangeAspect="1"/>
          </p:cNvPicPr>
          <p:nvPr/>
        </p:nvPicPr>
        <p:blipFill>
          <a:blip r:embed="rId5" cstate="print"/>
          <a:stretch>
            <a:fillRect/>
          </a:stretch>
        </p:blipFill>
        <p:spPr>
          <a:xfrm>
            <a:off x="1306278" y="1224350"/>
            <a:ext cx="5992542" cy="1699926"/>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849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392F34F-BA7D-C934-1DB4-9A8D6B0F0A30}"/>
              </a:ext>
            </a:extLst>
          </p:cNvPr>
          <p:cNvSpPr>
            <a:spLocks noGrp="1"/>
          </p:cNvSpPr>
          <p:nvPr>
            <p:ph type="title"/>
          </p:nvPr>
        </p:nvSpPr>
        <p:spPr>
          <a:xfrm>
            <a:off x="685800" y="43100"/>
            <a:ext cx="7772400" cy="587152"/>
          </a:xfrm>
        </p:spPr>
        <p:txBody>
          <a:bodyPr/>
          <a:lstStyle/>
          <a:p>
            <a:r>
              <a:rPr lang="ru-RU" sz="2800" dirty="0">
                <a:solidFill>
                  <a:srgbClr val="FF0000"/>
                </a:solidFill>
              </a:rPr>
              <a:t>Рассуждения, опирающиеся на рисунок</a:t>
            </a:r>
          </a:p>
        </p:txBody>
      </p:sp>
      <p:sp>
        <p:nvSpPr>
          <p:cNvPr id="7" name="Text Box 45">
            <a:extLst>
              <a:ext uri="{FF2B5EF4-FFF2-40B4-BE49-F238E27FC236}">
                <a16:creationId xmlns:a16="http://schemas.microsoft.com/office/drawing/2014/main" id="{EF76A4D4-CCB6-821D-C0AB-A61C3D0931D1}"/>
              </a:ext>
            </a:extLst>
          </p:cNvPr>
          <p:cNvSpPr txBox="1">
            <a:spLocks noChangeArrowheads="1"/>
          </p:cNvSpPr>
          <p:nvPr/>
        </p:nvSpPr>
        <p:spPr bwMode="auto">
          <a:xfrm>
            <a:off x="0" y="54214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dirty="0">
                <a:cs typeface="Times New Roman" charset="0"/>
              </a:rPr>
              <a:t>Учебник С.Л. Атанасяна и др.</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3" name="Рисунок 12">
            <a:extLst>
              <a:ext uri="{FF2B5EF4-FFF2-40B4-BE49-F238E27FC236}">
                <a16:creationId xmlns:a16="http://schemas.microsoft.com/office/drawing/2014/main" id="{83DDD38D-D7EF-FE12-1013-EF9AEF7E0F08}"/>
              </a:ext>
            </a:extLst>
          </p:cNvPr>
          <p:cNvPicPr>
            <a:picLocks noChangeAspect="1"/>
          </p:cNvPicPr>
          <p:nvPr/>
        </p:nvPicPr>
        <p:blipFill>
          <a:blip r:embed="rId3"/>
          <a:stretch>
            <a:fillRect/>
          </a:stretch>
        </p:blipFill>
        <p:spPr>
          <a:xfrm>
            <a:off x="975810" y="1003808"/>
            <a:ext cx="6764541" cy="5841696"/>
          </a:xfrm>
          <a:prstGeom prst="rect">
            <a:avLst/>
          </a:prstGeom>
        </p:spPr>
      </p:pic>
    </p:spTree>
    <p:extLst>
      <p:ext uri="{BB962C8B-B14F-4D97-AF65-F5344CB8AC3E}">
        <p14:creationId xmlns:p14="http://schemas.microsoft.com/office/powerpoint/2010/main" val="303957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69" y="188640"/>
            <a:ext cx="9145016" cy="1357064"/>
          </a:xfrm>
        </p:spPr>
        <p:txBody>
          <a:bodyPr/>
          <a:lstStyle/>
          <a:p>
            <a:pPr indent="450215" algn="just">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учебнике геометрии А.П. Киселева, хотя и используется первый подход, тем не менее в нём уделяется большое внимание аксиомам и определениям основных понятий.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69BD22D5-0816-5971-86E8-836C8B7490DA}"/>
              </a:ext>
            </a:extLst>
          </p:cNvPr>
          <p:cNvPicPr>
            <a:picLocks noChangeAspect="1"/>
          </p:cNvPicPr>
          <p:nvPr/>
        </p:nvPicPr>
        <p:blipFill>
          <a:blip r:embed="rId3"/>
          <a:stretch>
            <a:fillRect/>
          </a:stretch>
        </p:blipFill>
        <p:spPr>
          <a:xfrm>
            <a:off x="-1" y="1628800"/>
            <a:ext cx="9181365" cy="3816424"/>
          </a:xfrm>
          <a:prstGeom prst="rect">
            <a:avLst/>
          </a:prstGeom>
        </p:spPr>
      </p:pic>
    </p:spTree>
    <p:extLst>
      <p:ext uri="{BB962C8B-B14F-4D97-AF65-F5344CB8AC3E}">
        <p14:creationId xmlns:p14="http://schemas.microsoft.com/office/powerpoint/2010/main" val="352120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88640"/>
            <a:ext cx="7772400" cy="457200"/>
          </a:xfrm>
        </p:spPr>
        <p:txBody>
          <a:bodyPr/>
          <a:lstStyle/>
          <a:p>
            <a:pPr eaLnBrk="1" hangingPunct="1"/>
            <a:r>
              <a:rPr lang="ru-RU" sz="2800" dirty="0">
                <a:solidFill>
                  <a:srgbClr val="FF3300"/>
                </a:solidFill>
              </a:rPr>
              <a:t>Второй подход, реализованный в учебниках 4-7</a:t>
            </a:r>
          </a:p>
        </p:txBody>
      </p:sp>
      <p:sp>
        <p:nvSpPr>
          <p:cNvPr id="5123" name="Text Box 9"/>
          <p:cNvSpPr txBox="1">
            <a:spLocks noChangeArrowheads="1"/>
          </p:cNvSpPr>
          <p:nvPr/>
        </p:nvSpPr>
        <p:spPr bwMode="auto">
          <a:xfrm>
            <a:off x="-29183" y="667584"/>
            <a:ext cx="9144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a:t>
            </a:r>
            <a:r>
              <a:rPr lang="ru-RU" dirty="0"/>
              <a:t>Научный подход к геометрии, основанный на аксиоматическом построении геометрии, предложенный и реализованный Евклидом, состоит в том, что если мы не можем определить, что представляет собой исследуемый объект, то следует определить его свойства, выделить существенные признаки объекта и абстрагироваться от несущественных. Эти свойства называются </a:t>
            </a:r>
            <a:r>
              <a:rPr lang="ru-RU" b="1" i="1" dirty="0"/>
              <a:t>аксиомами</a:t>
            </a:r>
            <a:r>
              <a:rPr lang="ru-RU" dirty="0"/>
              <a:t>, что в переводе с греческо­го языка означает “достойное признания, не вызывающее сомнения”.</a:t>
            </a:r>
          </a:p>
          <a:p>
            <a:pPr algn="just" eaLnBrk="1" hangingPunct="1"/>
            <a:r>
              <a:rPr lang="ru-RU" dirty="0"/>
              <a:t>	Каждая наука имеет свои определенные правила. В жизни также приходится иметь дело с теми или иными правилами. Например, различные игры ос­новываются на правилах. При работе с компьютером руководству­ются определенными правилами. Свод законов, регулирующих деятельность человека в той или иной области, также представляет собой набор правил.</a:t>
            </a:r>
          </a:p>
        </p:txBody>
      </p:sp>
    </p:spTree>
    <p:extLst>
      <p:ext uri="{BB962C8B-B14F-4D97-AF65-F5344CB8AC3E}">
        <p14:creationId xmlns:p14="http://schemas.microsoft.com/office/powerpoint/2010/main" val="93768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9525" y="47625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dirty="0"/>
              <a:t>	Например, фигуры шахматного слона могут быть сделаны из разных материалов, иметь разную форму, быть непохожими на настоящих слонов. Все эти признаки не являются для них существенными. Существенными являются правила (аксиомы), по которым они могут передвигаться по шахматной доске.</a:t>
            </a:r>
          </a:p>
          <a:p>
            <a:pPr algn="just" eaLnBrk="1" hangingPunct="1"/>
            <a:r>
              <a:rPr lang="ru-RU" dirty="0"/>
              <a:t>	Аналогичным образом, </a:t>
            </a:r>
            <a:r>
              <a:rPr lang="ru-RU" b="1" i="1" dirty="0"/>
              <a:t>аксиомы</a:t>
            </a:r>
            <a:r>
              <a:rPr lang="ru-RU" dirty="0"/>
              <a:t> геометрии можно рассматривать как правила игры в гео­метрию. Используя аксиомы, путем логических рассуждений, выводятся (дока­зываются) свойства геометрических фигур, называемые </a:t>
            </a:r>
            <a:r>
              <a:rPr lang="ru-RU" b="1" i="1" dirty="0"/>
              <a:t>теоремами</a:t>
            </a:r>
            <a:r>
              <a:rPr lang="ru-RU" dirty="0"/>
              <a:t>. Особую роль при этом играют логические рассуждения – </a:t>
            </a:r>
            <a:r>
              <a:rPr lang="ru-RU" b="1" i="1" dirty="0"/>
              <a:t>доказательства</a:t>
            </a:r>
            <a:r>
              <a:rPr lang="ru-RU" dirty="0"/>
              <a:t>. Несмотря на то, что некоторые свойства геометрических фигур могут показаться вытекающими из рисунка, тем не менее, они нуждаются в доказательстве. Рисунок помогает найти доказательство, но не заменяет его.</a:t>
            </a:r>
          </a:p>
        </p:txBody>
      </p:sp>
    </p:spTree>
    <p:extLst>
      <p:ext uri="{BB962C8B-B14F-4D97-AF65-F5344CB8AC3E}">
        <p14:creationId xmlns:p14="http://schemas.microsoft.com/office/powerpoint/2010/main" val="298172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dirty="0">
                <a:solidFill>
                  <a:srgbClr val="FF0000"/>
                </a:solidFill>
              </a:rPr>
              <a:t>Авторский сайт: </a:t>
            </a:r>
            <a:r>
              <a:rPr lang="en-US" sz="2800" dirty="0">
                <a:solidFill>
                  <a:srgbClr val="FF0000"/>
                </a:solidFill>
              </a:rPr>
              <a:t>vasmirnov.ru</a:t>
            </a:r>
            <a:r>
              <a:rPr lang="ru-RU" sz="2800" dirty="0">
                <a:solidFill>
                  <a:srgbClr val="FF000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17" y="515584"/>
            <a:ext cx="7369783" cy="637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26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3" y="487025"/>
            <a:ext cx="9144000" cy="4832092"/>
          </a:xfrm>
          <a:prstGeom prst="rect">
            <a:avLst/>
          </a:prstGeom>
          <a:noFill/>
        </p:spPr>
        <p:txBody>
          <a:bodyPr wrap="square" rtlCol="0">
            <a:spAutoFit/>
          </a:bodyPr>
          <a:lstStyle/>
          <a:p>
            <a:pPr algn="just"/>
            <a:r>
              <a:rPr lang="ru-RU" sz="2000" dirty="0"/>
              <a:t>	</a:t>
            </a:r>
            <a:r>
              <a:rPr lang="ru-RU" sz="2800" dirty="0"/>
              <a:t>Задача состоит в том, чтобы, опираясь на достигнутый отечественной школой уровень геометрического образования, используя интернет-ресурсы и компьютерные средства, сделать обучение геометрии современным и интересным, учитывающим склонности и способности учеников, направленным на формирование математической культуры, интеллектуальное развитие личности каждого ученика, его творческих способностей, формирование представлений учащихся о математике, её месте и роли в современном мире.</a:t>
            </a:r>
          </a:p>
        </p:txBody>
      </p:sp>
    </p:spTree>
    <p:extLst>
      <p:ext uri="{BB962C8B-B14F-4D97-AF65-F5344CB8AC3E}">
        <p14:creationId xmlns:p14="http://schemas.microsoft.com/office/powerpoint/2010/main" val="78132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16" y="1946844"/>
            <a:ext cx="9145016" cy="4644516"/>
          </a:xfrm>
        </p:spPr>
        <p:txBody>
          <a:bodyPr/>
          <a:lstStyle/>
          <a:p>
            <a:pPr indent="450215" algn="l">
              <a:spcAft>
                <a:spcPts val="0"/>
              </a:spcAft>
            </a:pP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a:t>
            </a:r>
            <a:r>
              <a:rPr lang="ru-RU" sz="2800" dirty="0">
                <a:latin typeface="Times New Roman" panose="02020603050405020304" pitchFamily="18" charset="0"/>
                <a:ea typeface="Calibri" panose="020F0502020204030204" pitchFamily="34" charset="0"/>
                <a:cs typeface="Times New Roman" panose="02020603050405020304" pitchFamily="18" charset="0"/>
              </a:rPr>
              <a:t> приложении к своему учебнику геометрии он пишет:</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«Логически строгий курс геометрии строится следующим образом:</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1. Перечисляются основные геометрические понятия, которые вводятся без определений.</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2. Формулируются аксиомы.</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3. При их помощи даются определения всех остальных геометрических понятий.</a:t>
            </a:r>
            <a:br>
              <a:rPr lang="ru-RU" sz="2800" dirty="0">
                <a:latin typeface="Times New Roman" panose="02020603050405020304" pitchFamily="18" charset="0"/>
                <a:ea typeface="Calibri" panose="020F0502020204030204" pitchFamily="34" charset="0"/>
                <a:cs typeface="Times New Roman" panose="02020603050405020304" pitchFamily="18" charset="0"/>
              </a:rPr>
            </a:br>
            <a:r>
              <a:rPr lang="ru-RU" sz="2800" dirty="0">
                <a:latin typeface="Times New Roman" panose="02020603050405020304" pitchFamily="18" charset="0"/>
                <a:ea typeface="Calibri" panose="020F0502020204030204" pitchFamily="34" charset="0"/>
                <a:cs typeface="Times New Roman" panose="02020603050405020304" pitchFamily="18" charset="0"/>
              </a:rPr>
              <a:t>	4. На основе аксиом и определений все дальнейшие геометрические предложения доказываются».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Rectangle 2">
            <a:extLst>
              <a:ext uri="{FF2B5EF4-FFF2-40B4-BE49-F238E27FC236}">
                <a16:creationId xmlns:a16="http://schemas.microsoft.com/office/drawing/2014/main" id="{014A8A3D-3FD4-B4E3-9AF3-F4348BD769B2}"/>
              </a:ext>
            </a:extLst>
          </p:cNvPr>
          <p:cNvSpPr txBox="1">
            <a:spLocks noChangeArrowheads="1"/>
          </p:cNvSpPr>
          <p:nvPr/>
        </p:nvSpPr>
        <p:spPr bwMode="auto">
          <a:xfrm>
            <a:off x="-1016" y="105060"/>
            <a:ext cx="9145016" cy="166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indent="450215" algn="just">
              <a:spcAft>
                <a:spcPts val="0"/>
              </a:spcAft>
            </a:pPr>
            <a:r>
              <a:rPr lang="ru-RU" sz="2200" kern="0" dirty="0">
                <a:latin typeface="Times New Roman" panose="02020603050405020304" pitchFamily="18" charset="0"/>
                <a:ea typeface="Calibri" panose="020F0502020204030204" pitchFamily="34" charset="0"/>
                <a:cs typeface="Times New Roman" panose="02020603050405020304" pitchFamily="18" charset="0"/>
              </a:rPr>
              <a:t>	</a:t>
            </a:r>
            <a:r>
              <a:rPr lang="ru-RU" sz="2800" kern="0" dirty="0">
                <a:latin typeface="Times New Roman" panose="02020603050405020304" pitchFamily="18" charset="0"/>
                <a:ea typeface="Calibri" panose="020F0502020204030204" pitchFamily="34" charset="0"/>
                <a:cs typeface="Times New Roman" panose="02020603050405020304" pitchFamily="18" charset="0"/>
              </a:rPr>
              <a:t>В середине прошлого века попытку сделать школьный курс геометрии, отвечающим современным научным требованиям, предпринял академик А.Н. Колмогоров.</a:t>
            </a:r>
            <a:endParaRPr lang="ru-RU" sz="2800" kern="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1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96" y="1084791"/>
            <a:ext cx="9145016" cy="648072"/>
          </a:xfrm>
        </p:spPr>
        <p:txBody>
          <a:bodyPr/>
          <a:lstStyle/>
          <a:p>
            <a:pPr lvl="0" algn="just">
              <a:lnSpc>
                <a:spcPct val="107000"/>
              </a:lnSpc>
              <a:spcAft>
                <a:spcPts val="800"/>
              </a:spcAft>
              <a:tabLst>
                <a:tab pos="630555" algn="l"/>
              </a:tabLs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200" dirty="0">
                <a:effectLst/>
                <a:latin typeface="Times New Roman" panose="02020603050405020304" pitchFamily="18" charset="0"/>
                <a:ea typeface="Calibri" panose="020F0502020204030204" pitchFamily="34" charset="0"/>
                <a:cs typeface="Times New Roman" panose="02020603050405020304" pitchFamily="18" charset="0"/>
              </a:rPr>
              <a:t>Для определения луча и отрезка принимается следующая аксиома.</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28820DA-26E6-59BE-042B-9016C9E2CBB8}"/>
              </a:ext>
            </a:extLst>
          </p:cNvPr>
          <p:cNvPicPr>
            <a:picLocks noChangeAspect="1"/>
          </p:cNvPicPr>
          <p:nvPr/>
        </p:nvPicPr>
        <p:blipFill>
          <a:blip r:embed="rId3" cstate="print"/>
          <a:stretch>
            <a:fillRect/>
          </a:stretch>
        </p:blipFill>
        <p:spPr>
          <a:xfrm>
            <a:off x="1403648" y="3700736"/>
            <a:ext cx="3891370" cy="2880320"/>
          </a:xfrm>
          <a:prstGeom prst="rect">
            <a:avLst/>
          </a:prstGeom>
        </p:spPr>
      </p:pic>
      <p:pic>
        <p:nvPicPr>
          <p:cNvPr id="5" name="Рисунок 4">
            <a:extLst>
              <a:ext uri="{FF2B5EF4-FFF2-40B4-BE49-F238E27FC236}">
                <a16:creationId xmlns:a16="http://schemas.microsoft.com/office/drawing/2014/main" id="{70C71B7F-4BB8-27DC-AA76-A276435C3893}"/>
              </a:ext>
            </a:extLst>
          </p:cNvPr>
          <p:cNvPicPr>
            <a:picLocks noChangeAspect="1"/>
          </p:cNvPicPr>
          <p:nvPr/>
        </p:nvPicPr>
        <p:blipFill>
          <a:blip r:embed="rId4" cstate="print"/>
          <a:stretch>
            <a:fillRect/>
          </a:stretch>
        </p:blipFill>
        <p:spPr>
          <a:xfrm>
            <a:off x="827584" y="1712691"/>
            <a:ext cx="7333320" cy="1716309"/>
          </a:xfrm>
          <a:prstGeom prst="rect">
            <a:avLst/>
          </a:prstGeom>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E4AB148E-DC5F-4464-9D6E-8C4F811050CF}"/>
              </a:ext>
            </a:extLst>
          </p:cNvPr>
          <p:cNvPicPr>
            <a:picLocks noChangeAspect="1"/>
          </p:cNvPicPr>
          <p:nvPr/>
        </p:nvPicPr>
        <p:blipFill>
          <a:blip r:embed="rId5"/>
          <a:stretch>
            <a:fillRect/>
          </a:stretch>
        </p:blipFill>
        <p:spPr>
          <a:xfrm>
            <a:off x="1187624" y="218608"/>
            <a:ext cx="7128399" cy="1025076"/>
          </a:xfrm>
          <a:prstGeom prst="rect">
            <a:avLst/>
          </a:prstGeom>
        </p:spPr>
      </p:pic>
    </p:spTree>
    <p:extLst>
      <p:ext uri="{BB962C8B-B14F-4D97-AF65-F5344CB8AC3E}">
        <p14:creationId xmlns:p14="http://schemas.microsoft.com/office/powerpoint/2010/main" val="128662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43EA4-4B68-175B-0F7C-DCF9ACFF536D}"/>
              </a:ext>
            </a:extLst>
          </p:cNvPr>
          <p:cNvSpPr txBox="1"/>
          <p:nvPr/>
        </p:nvSpPr>
        <p:spPr>
          <a:xfrm>
            <a:off x="35496" y="332656"/>
            <a:ext cx="9145016" cy="4832092"/>
          </a:xfrm>
          <a:prstGeom prst="rect">
            <a:avLst/>
          </a:prstGeom>
          <a:noFill/>
        </p:spPr>
        <p:txBody>
          <a:bodyPr wrap="square" rtlCol="0">
            <a:spAutoFit/>
          </a:bodyPr>
          <a:lstStyle/>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 учебнике академика А.Д. Александрова и др. одним из основных неопределяемых понятий является отрезок. </a:t>
            </a:r>
          </a:p>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В качестве аксиомы принимается следующее свойство.</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Каждые две точки соединяет отрезок, и притом только один.</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Лучом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AB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называется объединение всех отрезков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AM</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содержащих точку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Для определения равенства отрезков используется аксиома об</a:t>
            </a:r>
            <a:r>
              <a:rPr lang="ru-RU" sz="2800" dirty="0"/>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откладывании отрезка: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 каждом луче от его начала можно отложить отрезок, равный данному, и притом только один».</a:t>
            </a:r>
            <a:endParaRPr lang="ru-RU" dirty="0"/>
          </a:p>
        </p:txBody>
      </p:sp>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5676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496" y="132694"/>
            <a:ext cx="9145016" cy="648072"/>
          </a:xfrm>
        </p:spPr>
        <p:txBody>
          <a:bodyPr/>
          <a:lstStyle/>
          <a:p>
            <a:pPr lvl="0" algn="just">
              <a:lnSpc>
                <a:spcPct val="107000"/>
              </a:lnSpc>
              <a:spcAft>
                <a:spcPts val="800"/>
              </a:spcAft>
              <a:tabLst>
                <a:tab pos="630555" algn="l"/>
              </a:tabLst>
            </a:pPr>
            <a:r>
              <a:rPr lang="ru-RU" sz="2400" dirty="0">
                <a:effectLst/>
                <a:latin typeface="Times New Roman" panose="02020603050405020304" pitchFamily="18" charset="0"/>
                <a:ea typeface="Calibri" panose="020F0502020204030204" pitchFamily="34" charset="0"/>
              </a:rPr>
              <a:t>	В учебнике геометрии А.В. Погорелов используется научный подход к построению курса геометрии, основанный на аксиомах.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DE47D271-6379-FC76-3FEE-C70C701D21BE}"/>
              </a:ext>
            </a:extLst>
          </p:cNvPr>
          <p:cNvPicPr>
            <a:picLocks noChangeAspect="1"/>
          </p:cNvPicPr>
          <p:nvPr/>
        </p:nvPicPr>
        <p:blipFill>
          <a:blip r:embed="rId3"/>
          <a:stretch>
            <a:fillRect/>
          </a:stretch>
        </p:blipFill>
        <p:spPr>
          <a:xfrm>
            <a:off x="527077" y="1103973"/>
            <a:ext cx="7512266" cy="851313"/>
          </a:xfrm>
          <a:prstGeom prst="rect">
            <a:avLst/>
          </a:prstGeom>
        </p:spPr>
      </p:pic>
      <p:pic>
        <p:nvPicPr>
          <p:cNvPr id="5" name="Рисунок 4">
            <a:extLst>
              <a:ext uri="{FF2B5EF4-FFF2-40B4-BE49-F238E27FC236}">
                <a16:creationId xmlns:a16="http://schemas.microsoft.com/office/drawing/2014/main" id="{B64BC3D8-7169-938D-9918-5F5A0F6FCA53}"/>
              </a:ext>
            </a:extLst>
          </p:cNvPr>
          <p:cNvPicPr>
            <a:picLocks noChangeAspect="1"/>
          </p:cNvPicPr>
          <p:nvPr/>
        </p:nvPicPr>
        <p:blipFill>
          <a:blip r:embed="rId4"/>
          <a:stretch>
            <a:fillRect/>
          </a:stretch>
        </p:blipFill>
        <p:spPr>
          <a:xfrm>
            <a:off x="647564" y="2119233"/>
            <a:ext cx="7535274" cy="1944216"/>
          </a:xfrm>
          <a:prstGeom prst="rect">
            <a:avLst/>
          </a:prstGeom>
        </p:spPr>
      </p:pic>
      <p:pic>
        <p:nvPicPr>
          <p:cNvPr id="9" name="Рисунок 8">
            <a:extLst>
              <a:ext uri="{FF2B5EF4-FFF2-40B4-BE49-F238E27FC236}">
                <a16:creationId xmlns:a16="http://schemas.microsoft.com/office/drawing/2014/main" id="{5DA4BFA6-CC4E-70F2-4D1F-CDD2949BA922}"/>
              </a:ext>
            </a:extLst>
          </p:cNvPr>
          <p:cNvPicPr>
            <a:picLocks noChangeAspect="1"/>
          </p:cNvPicPr>
          <p:nvPr/>
        </p:nvPicPr>
        <p:blipFill>
          <a:blip r:embed="rId5"/>
          <a:stretch>
            <a:fillRect/>
          </a:stretch>
        </p:blipFill>
        <p:spPr>
          <a:xfrm>
            <a:off x="655452" y="4537893"/>
            <a:ext cx="7602116" cy="708272"/>
          </a:xfrm>
          <a:prstGeom prst="rect">
            <a:avLst/>
          </a:prstGeom>
        </p:spPr>
      </p:pic>
      <p:pic>
        <p:nvPicPr>
          <p:cNvPr id="12" name="Рисунок 11">
            <a:extLst>
              <a:ext uri="{FF2B5EF4-FFF2-40B4-BE49-F238E27FC236}">
                <a16:creationId xmlns:a16="http://schemas.microsoft.com/office/drawing/2014/main" id="{E3B4F9B7-059B-65F9-EBAD-F36EF37924BF}"/>
              </a:ext>
            </a:extLst>
          </p:cNvPr>
          <p:cNvPicPr>
            <a:picLocks noChangeAspect="1"/>
          </p:cNvPicPr>
          <p:nvPr/>
        </p:nvPicPr>
        <p:blipFill>
          <a:blip r:embed="rId6"/>
          <a:stretch>
            <a:fillRect/>
          </a:stretch>
        </p:blipFill>
        <p:spPr>
          <a:xfrm>
            <a:off x="729627" y="5564084"/>
            <a:ext cx="7684746" cy="1263084"/>
          </a:xfrm>
          <a:prstGeom prst="rect">
            <a:avLst/>
          </a:prstGeom>
        </p:spPr>
      </p:pic>
    </p:spTree>
    <p:extLst>
      <p:ext uri="{BB962C8B-B14F-4D97-AF65-F5344CB8AC3E}">
        <p14:creationId xmlns:p14="http://schemas.microsoft.com/office/powerpoint/2010/main" val="183149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E2DFFAD6-7A39-E3DF-AD3A-8138B2BDD837}"/>
              </a:ext>
            </a:extLst>
          </p:cNvPr>
          <p:cNvPicPr>
            <a:picLocks noChangeAspect="1"/>
          </p:cNvPicPr>
          <p:nvPr/>
        </p:nvPicPr>
        <p:blipFill>
          <a:blip r:embed="rId3" cstate="print"/>
          <a:stretch>
            <a:fillRect/>
          </a:stretch>
        </p:blipFill>
        <p:spPr>
          <a:xfrm>
            <a:off x="539552" y="332656"/>
            <a:ext cx="7835046" cy="2088232"/>
          </a:xfrm>
          <a:prstGeom prst="rect">
            <a:avLst/>
          </a:prstGeom>
        </p:spPr>
      </p:pic>
      <p:pic>
        <p:nvPicPr>
          <p:cNvPr id="16" name="Рисунок 15">
            <a:extLst>
              <a:ext uri="{FF2B5EF4-FFF2-40B4-BE49-F238E27FC236}">
                <a16:creationId xmlns:a16="http://schemas.microsoft.com/office/drawing/2014/main" id="{248BEB18-4547-0908-70F5-B93F339BC2B2}"/>
              </a:ext>
            </a:extLst>
          </p:cNvPr>
          <p:cNvPicPr>
            <a:picLocks noChangeAspect="1"/>
          </p:cNvPicPr>
          <p:nvPr/>
        </p:nvPicPr>
        <p:blipFill>
          <a:blip r:embed="rId4" cstate="print"/>
          <a:stretch>
            <a:fillRect/>
          </a:stretch>
        </p:blipFill>
        <p:spPr>
          <a:xfrm>
            <a:off x="721254" y="2996952"/>
            <a:ext cx="7532178" cy="2088232"/>
          </a:xfrm>
          <a:prstGeom prst="rect">
            <a:avLst/>
          </a:prstGeom>
        </p:spPr>
      </p:pic>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2081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0CD835AF-3207-4994-20C7-D821AE969B09}"/>
              </a:ext>
            </a:extLst>
          </p:cNvPr>
          <p:cNvPicPr>
            <a:picLocks noChangeAspect="1"/>
          </p:cNvPicPr>
          <p:nvPr/>
        </p:nvPicPr>
        <p:blipFill>
          <a:blip r:embed="rId3"/>
          <a:stretch>
            <a:fillRect/>
          </a:stretch>
        </p:blipFill>
        <p:spPr>
          <a:xfrm>
            <a:off x="1187624" y="404664"/>
            <a:ext cx="6220693" cy="476316"/>
          </a:xfrm>
          <a:prstGeom prst="rect">
            <a:avLst/>
          </a:prstGeom>
        </p:spPr>
      </p:pic>
      <p:pic>
        <p:nvPicPr>
          <p:cNvPr id="5" name="Рисунок 4">
            <a:extLst>
              <a:ext uri="{FF2B5EF4-FFF2-40B4-BE49-F238E27FC236}">
                <a16:creationId xmlns:a16="http://schemas.microsoft.com/office/drawing/2014/main" id="{7C7E513F-1821-779A-0839-9964FECCC9F6}"/>
              </a:ext>
            </a:extLst>
          </p:cNvPr>
          <p:cNvPicPr>
            <a:picLocks noChangeAspect="1"/>
          </p:cNvPicPr>
          <p:nvPr/>
        </p:nvPicPr>
        <p:blipFill>
          <a:blip r:embed="rId4"/>
          <a:stretch>
            <a:fillRect/>
          </a:stretch>
        </p:blipFill>
        <p:spPr>
          <a:xfrm>
            <a:off x="1187624" y="1124744"/>
            <a:ext cx="6268325" cy="1400370"/>
          </a:xfrm>
          <a:prstGeom prst="rect">
            <a:avLst/>
          </a:prstGeom>
        </p:spPr>
      </p:pic>
      <p:pic>
        <p:nvPicPr>
          <p:cNvPr id="7" name="Рисунок 6">
            <a:extLst>
              <a:ext uri="{FF2B5EF4-FFF2-40B4-BE49-F238E27FC236}">
                <a16:creationId xmlns:a16="http://schemas.microsoft.com/office/drawing/2014/main" id="{84211F85-E5CF-0772-46F4-5449F13D3480}"/>
              </a:ext>
            </a:extLst>
          </p:cNvPr>
          <p:cNvPicPr>
            <a:picLocks noChangeAspect="1"/>
          </p:cNvPicPr>
          <p:nvPr/>
        </p:nvPicPr>
        <p:blipFill>
          <a:blip r:embed="rId5"/>
          <a:stretch>
            <a:fillRect/>
          </a:stretch>
        </p:blipFill>
        <p:spPr>
          <a:xfrm>
            <a:off x="1201913" y="3338779"/>
            <a:ext cx="6239746" cy="752580"/>
          </a:xfrm>
          <a:prstGeom prst="rect">
            <a:avLst/>
          </a:prstGeom>
        </p:spPr>
      </p:pic>
      <p:pic>
        <p:nvPicPr>
          <p:cNvPr id="11" name="Рисунок 10">
            <a:extLst>
              <a:ext uri="{FF2B5EF4-FFF2-40B4-BE49-F238E27FC236}">
                <a16:creationId xmlns:a16="http://schemas.microsoft.com/office/drawing/2014/main" id="{AA352829-30C4-06DC-44B4-D2501449091F}"/>
              </a:ext>
            </a:extLst>
          </p:cNvPr>
          <p:cNvPicPr>
            <a:picLocks noChangeAspect="1"/>
          </p:cNvPicPr>
          <p:nvPr/>
        </p:nvPicPr>
        <p:blipFill>
          <a:blip r:embed="rId6"/>
          <a:stretch>
            <a:fillRect/>
          </a:stretch>
        </p:blipFill>
        <p:spPr>
          <a:xfrm>
            <a:off x="1259632" y="4332887"/>
            <a:ext cx="6268325" cy="971686"/>
          </a:xfrm>
          <a:prstGeom prst="rect">
            <a:avLst/>
          </a:prstGeom>
        </p:spPr>
      </p:pic>
      <p:pic>
        <p:nvPicPr>
          <p:cNvPr id="13" name="Рисунок 12">
            <a:extLst>
              <a:ext uri="{FF2B5EF4-FFF2-40B4-BE49-F238E27FC236}">
                <a16:creationId xmlns:a16="http://schemas.microsoft.com/office/drawing/2014/main" id="{AC5AD854-7356-AAC1-41DD-061562DADF72}"/>
              </a:ext>
            </a:extLst>
          </p:cNvPr>
          <p:cNvPicPr>
            <a:picLocks noChangeAspect="1"/>
          </p:cNvPicPr>
          <p:nvPr/>
        </p:nvPicPr>
        <p:blipFill>
          <a:blip r:embed="rId7"/>
          <a:stretch>
            <a:fillRect/>
          </a:stretch>
        </p:blipFill>
        <p:spPr>
          <a:xfrm>
            <a:off x="1164144" y="2624000"/>
            <a:ext cx="6125430" cy="485843"/>
          </a:xfrm>
          <a:prstGeom prst="rect">
            <a:avLst/>
          </a:prstGeom>
        </p:spPr>
      </p:pic>
    </p:spTree>
    <p:extLst>
      <p:ext uri="{BB962C8B-B14F-4D97-AF65-F5344CB8AC3E}">
        <p14:creationId xmlns:p14="http://schemas.microsoft.com/office/powerpoint/2010/main" val="379161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C6330B94-C5C6-E07D-8FD9-13052F83483C}"/>
              </a:ext>
            </a:extLst>
          </p:cNvPr>
          <p:cNvPicPr>
            <a:picLocks noChangeAspect="1"/>
          </p:cNvPicPr>
          <p:nvPr/>
        </p:nvPicPr>
        <p:blipFill>
          <a:blip r:embed="rId3"/>
          <a:stretch>
            <a:fillRect/>
          </a:stretch>
        </p:blipFill>
        <p:spPr>
          <a:xfrm>
            <a:off x="1259632" y="211841"/>
            <a:ext cx="6144482" cy="514422"/>
          </a:xfrm>
          <a:prstGeom prst="rect">
            <a:avLst/>
          </a:prstGeom>
        </p:spPr>
      </p:pic>
      <p:pic>
        <p:nvPicPr>
          <p:cNvPr id="9" name="Рисунок 8">
            <a:extLst>
              <a:ext uri="{FF2B5EF4-FFF2-40B4-BE49-F238E27FC236}">
                <a16:creationId xmlns:a16="http://schemas.microsoft.com/office/drawing/2014/main" id="{6D4A3A77-9125-99DD-103B-05585B888F46}"/>
              </a:ext>
            </a:extLst>
          </p:cNvPr>
          <p:cNvPicPr>
            <a:picLocks noChangeAspect="1"/>
          </p:cNvPicPr>
          <p:nvPr/>
        </p:nvPicPr>
        <p:blipFill>
          <a:blip r:embed="rId4"/>
          <a:stretch>
            <a:fillRect/>
          </a:stretch>
        </p:blipFill>
        <p:spPr>
          <a:xfrm>
            <a:off x="1197710" y="859913"/>
            <a:ext cx="6268325" cy="2019582"/>
          </a:xfrm>
          <a:prstGeom prst="rect">
            <a:avLst/>
          </a:prstGeom>
        </p:spPr>
      </p:pic>
      <p:pic>
        <p:nvPicPr>
          <p:cNvPr id="12" name="Рисунок 11">
            <a:extLst>
              <a:ext uri="{FF2B5EF4-FFF2-40B4-BE49-F238E27FC236}">
                <a16:creationId xmlns:a16="http://schemas.microsoft.com/office/drawing/2014/main" id="{4FD41521-BA70-68B4-9233-224B9868533C}"/>
              </a:ext>
            </a:extLst>
          </p:cNvPr>
          <p:cNvPicPr>
            <a:picLocks noChangeAspect="1"/>
          </p:cNvPicPr>
          <p:nvPr/>
        </p:nvPicPr>
        <p:blipFill>
          <a:blip r:embed="rId5"/>
          <a:stretch>
            <a:fillRect/>
          </a:stretch>
        </p:blipFill>
        <p:spPr>
          <a:xfrm>
            <a:off x="1259632" y="3772620"/>
            <a:ext cx="6182588" cy="762106"/>
          </a:xfrm>
          <a:prstGeom prst="rect">
            <a:avLst/>
          </a:prstGeom>
        </p:spPr>
      </p:pic>
      <p:pic>
        <p:nvPicPr>
          <p:cNvPr id="14" name="Рисунок 13">
            <a:extLst>
              <a:ext uri="{FF2B5EF4-FFF2-40B4-BE49-F238E27FC236}">
                <a16:creationId xmlns:a16="http://schemas.microsoft.com/office/drawing/2014/main" id="{D95839EB-2C59-FAA0-0394-B5C71EEE5AC8}"/>
              </a:ext>
            </a:extLst>
          </p:cNvPr>
          <p:cNvPicPr>
            <a:picLocks noChangeAspect="1"/>
          </p:cNvPicPr>
          <p:nvPr/>
        </p:nvPicPr>
        <p:blipFill>
          <a:blip r:embed="rId6"/>
          <a:stretch>
            <a:fillRect/>
          </a:stretch>
        </p:blipFill>
        <p:spPr>
          <a:xfrm>
            <a:off x="1240579" y="4653136"/>
            <a:ext cx="6220693" cy="1705213"/>
          </a:xfrm>
          <a:prstGeom prst="rect">
            <a:avLst/>
          </a:prstGeom>
        </p:spPr>
      </p:pic>
      <p:pic>
        <p:nvPicPr>
          <p:cNvPr id="16" name="Рисунок 15">
            <a:extLst>
              <a:ext uri="{FF2B5EF4-FFF2-40B4-BE49-F238E27FC236}">
                <a16:creationId xmlns:a16="http://schemas.microsoft.com/office/drawing/2014/main" id="{8D0059E4-2F65-53B2-124B-47C02B1DC4CC}"/>
              </a:ext>
            </a:extLst>
          </p:cNvPr>
          <p:cNvPicPr>
            <a:picLocks noChangeAspect="1"/>
          </p:cNvPicPr>
          <p:nvPr/>
        </p:nvPicPr>
        <p:blipFill>
          <a:blip r:embed="rId7"/>
          <a:stretch>
            <a:fillRect/>
          </a:stretch>
        </p:blipFill>
        <p:spPr>
          <a:xfrm>
            <a:off x="1197710" y="2997905"/>
            <a:ext cx="6382641" cy="552527"/>
          </a:xfrm>
          <a:prstGeom prst="rect">
            <a:avLst/>
          </a:prstGeom>
        </p:spPr>
      </p:pic>
    </p:spTree>
    <p:extLst>
      <p:ext uri="{BB962C8B-B14F-4D97-AF65-F5344CB8AC3E}">
        <p14:creationId xmlns:p14="http://schemas.microsoft.com/office/powerpoint/2010/main" val="286030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53" y="224516"/>
            <a:ext cx="4239947" cy="523220"/>
          </a:xfrm>
          <a:prstGeom prst="rect">
            <a:avLst/>
          </a:prstGeom>
          <a:noFill/>
        </p:spPr>
        <p:txBody>
          <a:bodyPr wrap="square" rtlCol="0">
            <a:spAutoFit/>
          </a:bodyPr>
          <a:lstStyle/>
          <a:p>
            <a:pPr algn="ctr"/>
            <a:r>
              <a:rPr lang="ru-RU" sz="2800" dirty="0">
                <a:solidFill>
                  <a:srgbClr val="FF0000"/>
                </a:solidFill>
              </a:rPr>
              <a:t>Наш учебник геометрии</a:t>
            </a:r>
          </a:p>
        </p:txBody>
      </p:sp>
      <p:pic>
        <p:nvPicPr>
          <p:cNvPr id="13" name="Рисунок 12">
            <a:extLst>
              <a:ext uri="{FF2B5EF4-FFF2-40B4-BE49-F238E27FC236}">
                <a16:creationId xmlns:a16="http://schemas.microsoft.com/office/drawing/2014/main" id="{031C0151-C55F-B20A-4DF6-AB1882565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9" y="906832"/>
            <a:ext cx="4585313" cy="5832648"/>
          </a:xfrm>
          <a:prstGeom prst="rect">
            <a:avLst/>
          </a:prstGeom>
        </p:spPr>
      </p:pic>
      <p:pic>
        <p:nvPicPr>
          <p:cNvPr id="3" name="Рисунок 2">
            <a:extLst>
              <a:ext uri="{FF2B5EF4-FFF2-40B4-BE49-F238E27FC236}">
                <a16:creationId xmlns:a16="http://schemas.microsoft.com/office/drawing/2014/main" id="{B3F97770-A0DF-4CDB-79AD-712432D63BB0}"/>
              </a:ext>
            </a:extLst>
          </p:cNvPr>
          <p:cNvPicPr>
            <a:picLocks noChangeAspect="1"/>
          </p:cNvPicPr>
          <p:nvPr/>
        </p:nvPicPr>
        <p:blipFill>
          <a:blip r:embed="rId4"/>
          <a:stretch>
            <a:fillRect/>
          </a:stretch>
        </p:blipFill>
        <p:spPr>
          <a:xfrm>
            <a:off x="4652532" y="116633"/>
            <a:ext cx="4239948" cy="4004862"/>
          </a:xfrm>
          <a:prstGeom prst="rect">
            <a:avLst/>
          </a:prstGeom>
        </p:spPr>
      </p:pic>
      <p:pic>
        <p:nvPicPr>
          <p:cNvPr id="4" name="Рисунок 3">
            <a:extLst>
              <a:ext uri="{FF2B5EF4-FFF2-40B4-BE49-F238E27FC236}">
                <a16:creationId xmlns:a16="http://schemas.microsoft.com/office/drawing/2014/main" id="{09FBBBD3-2BE8-80D8-5C16-E83ED2601F99}"/>
              </a:ext>
            </a:extLst>
          </p:cNvPr>
          <p:cNvPicPr>
            <a:picLocks noChangeAspect="1"/>
          </p:cNvPicPr>
          <p:nvPr/>
        </p:nvPicPr>
        <p:blipFill>
          <a:blip r:embed="rId5"/>
          <a:stretch>
            <a:fillRect/>
          </a:stretch>
        </p:blipFill>
        <p:spPr>
          <a:xfrm>
            <a:off x="4616293" y="4164306"/>
            <a:ext cx="4276187" cy="2582318"/>
          </a:xfrm>
          <a:prstGeom prst="rect">
            <a:avLst/>
          </a:prstGeom>
        </p:spPr>
      </p:pic>
    </p:spTree>
    <p:extLst>
      <p:ext uri="{BB962C8B-B14F-4D97-AF65-F5344CB8AC3E}">
        <p14:creationId xmlns:p14="http://schemas.microsoft.com/office/powerpoint/2010/main" val="19305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9728" y="5864"/>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А</a:t>
            </a:r>
            <a:r>
              <a:rPr lang="ru-RU" sz="2800" dirty="0">
                <a:ea typeface="Calibri" panose="020F0502020204030204" pitchFamily="34" charset="0"/>
                <a:cs typeface="Times New Roman" panose="02020603050405020304" pitchFamily="18" charset="0"/>
              </a:rPr>
              <a:t>ксиом всего шесть. </a:t>
            </a:r>
            <a:r>
              <a:rPr lang="ru-RU" sz="2800" dirty="0"/>
              <a:t>Первая из них относится к понятию прямой.</a:t>
            </a:r>
          </a:p>
          <a:p>
            <a:pPr algn="just"/>
            <a:endParaRPr lang="ru-RU" sz="2800" dirty="0"/>
          </a:p>
          <a:p>
            <a:pPr algn="just"/>
            <a:r>
              <a:rPr lang="ru-RU" sz="2800" dirty="0">
                <a:solidFill>
                  <a:srgbClr val="FF0000"/>
                </a:solidFill>
              </a:rPr>
              <a:t>	1. </a:t>
            </a:r>
            <a:r>
              <a:rPr lang="ru-RU" sz="2800" i="1" dirty="0">
                <a:solidFill>
                  <a:srgbClr val="FF0000"/>
                </a:solidFill>
              </a:rPr>
              <a:t>Через любые две точки проходит единственная  прямая</a:t>
            </a:r>
            <a:r>
              <a:rPr lang="ru-RU" sz="2800" i="1" dirty="0"/>
              <a:t>.</a:t>
            </a:r>
            <a:r>
              <a:rPr lang="ru-RU" sz="2800" dirty="0"/>
              <a:t>	</a:t>
            </a:r>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A17B888C-8F18-FEDF-9999-B02C0B912AD0}"/>
              </a:ext>
            </a:extLst>
          </p:cNvPr>
          <p:cNvPicPr>
            <a:picLocks noChangeAspect="1"/>
          </p:cNvPicPr>
          <p:nvPr/>
        </p:nvPicPr>
        <p:blipFill>
          <a:blip r:embed="rId3"/>
          <a:stretch>
            <a:fillRect/>
          </a:stretch>
        </p:blipFill>
        <p:spPr>
          <a:xfrm>
            <a:off x="2555776" y="2827120"/>
            <a:ext cx="3096344" cy="1581828"/>
          </a:xfrm>
          <a:prstGeom prst="rect">
            <a:avLst/>
          </a:prstGeom>
        </p:spPr>
      </p:pic>
    </p:spTree>
    <p:extLst>
      <p:ext uri="{BB962C8B-B14F-4D97-AF65-F5344CB8AC3E}">
        <p14:creationId xmlns:p14="http://schemas.microsoft.com/office/powerpoint/2010/main" val="56522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науки</a:t>
            </a:r>
          </a:p>
        </p:txBody>
      </p:sp>
      <p:sp>
        <p:nvSpPr>
          <p:cNvPr id="2" name="TextBox 1"/>
          <p:cNvSpPr txBox="1"/>
          <p:nvPr/>
        </p:nvSpPr>
        <p:spPr>
          <a:xfrm>
            <a:off x="0" y="487025"/>
            <a:ext cx="9144000" cy="6370975"/>
          </a:xfrm>
          <a:prstGeom prst="rect">
            <a:avLst/>
          </a:prstGeom>
          <a:noFill/>
        </p:spPr>
        <p:txBody>
          <a:bodyPr wrap="square" rtlCol="0">
            <a:spAutoFit/>
          </a:bodyPr>
          <a:lstStyle/>
          <a:p>
            <a:pPr algn="just"/>
            <a:r>
              <a:rPr lang="ru-RU" sz="2000" dirty="0"/>
              <a:t>	</a:t>
            </a:r>
            <a:r>
              <a:rPr lang="ru-RU" dirty="0"/>
              <a:t>На протяжении всей истории человечества геометрия служила источником развития не только математики, но и многих других наук. Именно в ней появились первые теоремы и доказательства. Сами законы математического мышления формировались с помощью геометрии. </a:t>
            </a:r>
          </a:p>
          <a:p>
            <a:pPr algn="just"/>
            <a:r>
              <a:rPr lang="ru-RU" dirty="0"/>
              <a:t>	Многие геометрические проблемы способствовали появлению новых научных направлений. Наоборот, решение многих научных проблем получено с использованием геометрических методов.</a:t>
            </a:r>
          </a:p>
          <a:p>
            <a:pPr algn="just"/>
            <a:r>
              <a:rPr lang="ru-RU" dirty="0"/>
              <a:t>	Вообще современная наука и её приложения немыслимы без геометрии и её разделов, таких как топология, теория графов, дифференциальная геометрия, алгебраическая геометрия, компьютерная геометрия и др.</a:t>
            </a:r>
          </a:p>
          <a:p>
            <a:pPr algn="just"/>
            <a:r>
              <a:rPr lang="ru-RU" dirty="0"/>
              <a:t>	Появление информационных технологий не только не снижает, но и усиливает роль геометрии, поскольку при этом существенно расширяются возможности графического представления материала, компьютерного моделирования.</a:t>
            </a:r>
          </a:p>
        </p:txBody>
      </p:sp>
    </p:spTree>
    <p:extLst>
      <p:ext uri="{BB962C8B-B14F-4D97-AF65-F5344CB8AC3E}">
        <p14:creationId xmlns:p14="http://schemas.microsoft.com/office/powerpoint/2010/main" val="119655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59860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1. </a:t>
            </a:r>
            <a:r>
              <a:rPr lang="ru-RU" sz="2800" dirty="0">
                <a:effectLst/>
                <a:latin typeface="Times New Roman" panose="02020603050405020304" pitchFamily="18" charset="0"/>
                <a:ea typeface="Times New Roman" panose="02020603050405020304" pitchFamily="18" charset="0"/>
              </a:rPr>
              <a:t>Не используя линейку, скажите, какие две линии на рисунке </a:t>
            </a:r>
            <a:r>
              <a:rPr lang="en-US" sz="2800" i="1" dirty="0">
                <a:effectLst/>
                <a:latin typeface="Times New Roman" panose="02020603050405020304" pitchFamily="18" charset="0"/>
                <a:ea typeface="Times New Roman" panose="02020603050405020304" pitchFamily="18" charset="0"/>
              </a:rPr>
              <a:t>a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b </a:t>
            </a:r>
            <a:r>
              <a:rPr lang="ru-RU" sz="2800" dirty="0">
                <a:effectLst/>
                <a:latin typeface="Times New Roman" panose="02020603050405020304" pitchFamily="18" charset="0"/>
                <a:ea typeface="Times New Roman" panose="02020603050405020304" pitchFamily="18" charset="0"/>
              </a:rPr>
              <a:t>или </a:t>
            </a:r>
            <a:r>
              <a:rPr lang="en-US" sz="2800" i="1" dirty="0">
                <a:effectLst/>
                <a:latin typeface="Times New Roman" panose="02020603050405020304" pitchFamily="18" charset="0"/>
                <a:ea typeface="Times New Roman" panose="02020603050405020304" pitchFamily="18" charset="0"/>
              </a:rPr>
              <a:t>a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c </a:t>
            </a:r>
            <a:r>
              <a:rPr lang="ru-RU" sz="2800" dirty="0">
                <a:effectLst/>
                <a:latin typeface="Times New Roman" panose="02020603050405020304" pitchFamily="18" charset="0"/>
                <a:ea typeface="Times New Roman" panose="02020603050405020304" pitchFamily="18" charset="0"/>
              </a:rPr>
              <a:t>изображают одну и ту же прямую. Ответ проверьте с помощью линейки.</a:t>
            </a:r>
            <a:endParaRPr lang="ru-RU" sz="2800" dirty="0">
              <a:cs typeface="Times New Roman" pitchFamily="18" charset="0"/>
            </a:endParaRPr>
          </a:p>
        </p:txBody>
      </p:sp>
      <p:sp>
        <p:nvSpPr>
          <p:cNvPr id="3" name="Text Box 1032">
            <a:extLst>
              <a:ext uri="{FF2B5EF4-FFF2-40B4-BE49-F238E27FC236}">
                <a16:creationId xmlns:a16="http://schemas.microsoft.com/office/drawing/2014/main" id="{C796E8D0-4157-A2F7-4287-53A518CA9423}"/>
              </a:ext>
            </a:extLst>
          </p:cNvPr>
          <p:cNvSpPr txBox="1">
            <a:spLocks noChangeArrowheads="1"/>
          </p:cNvSpPr>
          <p:nvPr/>
        </p:nvSpPr>
        <p:spPr bwMode="auto">
          <a:xfrm>
            <a:off x="0" y="0"/>
            <a:ext cx="899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3200" dirty="0">
                <a:solidFill>
                  <a:srgbClr val="FF3300"/>
                </a:solidFill>
              </a:rPr>
              <a:t>Упражнения</a:t>
            </a:r>
            <a:endParaRPr lang="ru-RU" sz="3200" dirty="0"/>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8F802B65-CBBB-A1B7-F480-074D0D48902F}"/>
              </a:ext>
            </a:extLst>
          </p:cNvPr>
          <p:cNvPicPr>
            <a:picLocks noChangeAspect="1"/>
          </p:cNvPicPr>
          <p:nvPr/>
        </p:nvPicPr>
        <p:blipFill>
          <a:blip r:embed="rId3"/>
          <a:stretch>
            <a:fillRect/>
          </a:stretch>
        </p:blipFill>
        <p:spPr>
          <a:xfrm>
            <a:off x="2123728" y="2276872"/>
            <a:ext cx="4505954" cy="3524742"/>
          </a:xfrm>
          <a:prstGeom prst="rect">
            <a:avLst/>
          </a:prstGeom>
        </p:spPr>
      </p:pic>
    </p:spTree>
    <p:extLst>
      <p:ext uri="{BB962C8B-B14F-4D97-AF65-F5344CB8AC3E}">
        <p14:creationId xmlns:p14="http://schemas.microsoft.com/office/powerpoint/2010/main" val="377243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59860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2. </a:t>
            </a:r>
            <a:r>
              <a:rPr lang="ru-RU" sz="2800" dirty="0">
                <a:effectLst/>
                <a:latin typeface="Times New Roman" panose="02020603050405020304" pitchFamily="18" charset="0"/>
                <a:ea typeface="Times New Roman" panose="02020603050405020304" pitchFamily="18" charset="0"/>
              </a:rPr>
              <a:t>Не используя линейку, скажите, являются ли линии </a:t>
            </a:r>
            <a:r>
              <a:rPr lang="en-US" sz="2800" i="1" dirty="0">
                <a:effectLst/>
                <a:latin typeface="Times New Roman" panose="02020603050405020304" pitchFamily="18" charset="0"/>
                <a:ea typeface="Times New Roman" panose="02020603050405020304" pitchFamily="18" charset="0"/>
              </a:rPr>
              <a:t>a</a:t>
            </a:r>
            <a:r>
              <a:rPr lang="ru-RU" sz="2800" dirty="0">
                <a:effectLst/>
                <a:latin typeface="Times New Roman" panose="02020603050405020304" pitchFamily="18" charset="0"/>
                <a:ea typeface="Times New Roman" panose="02020603050405020304" pitchFamily="18" charset="0"/>
              </a:rPr>
              <a:t> и </a:t>
            </a:r>
            <a:r>
              <a:rPr lang="en-US" sz="2800" i="1" dirty="0">
                <a:effectLst/>
                <a:latin typeface="Times New Roman" panose="02020603050405020304" pitchFamily="18" charset="0"/>
                <a:ea typeface="Times New Roman" panose="02020603050405020304" pitchFamily="18" charset="0"/>
              </a:rPr>
              <a:t>b</a:t>
            </a:r>
            <a:r>
              <a:rPr lang="ru-RU" sz="2800" dirty="0">
                <a:effectLst/>
                <a:latin typeface="Times New Roman" panose="02020603050405020304" pitchFamily="18" charset="0"/>
                <a:ea typeface="Times New Roman" panose="02020603050405020304" pitchFamily="18" charset="0"/>
              </a:rPr>
              <a:t>, изображённые на рисунке, прямыми или нет. Ответ проверьте с помощью линейки.</a:t>
            </a:r>
            <a:endParaRPr lang="ru-RU" sz="2800" dirty="0">
              <a:cs typeface="Times New Roman" pitchFamily="18" charset="0"/>
            </a:endParaRPr>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146BCE08-22A6-2614-A0AD-912DB7DFE137}"/>
              </a:ext>
            </a:extLst>
          </p:cNvPr>
          <p:cNvPicPr>
            <a:picLocks noChangeAspect="1"/>
          </p:cNvPicPr>
          <p:nvPr/>
        </p:nvPicPr>
        <p:blipFill>
          <a:blip r:embed="rId3"/>
          <a:stretch>
            <a:fillRect/>
          </a:stretch>
        </p:blipFill>
        <p:spPr>
          <a:xfrm>
            <a:off x="1612811" y="2276872"/>
            <a:ext cx="5918377" cy="3157968"/>
          </a:xfrm>
          <a:prstGeom prst="rect">
            <a:avLst/>
          </a:prstGeom>
        </p:spPr>
      </p:pic>
    </p:spTree>
    <p:extLst>
      <p:ext uri="{BB962C8B-B14F-4D97-AF65-F5344CB8AC3E}">
        <p14:creationId xmlns:p14="http://schemas.microsoft.com/office/powerpoint/2010/main" val="93105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59860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3. </a:t>
            </a:r>
            <a:r>
              <a:rPr lang="ru-RU" sz="2800" dirty="0">
                <a:effectLst/>
                <a:latin typeface="Times New Roman" panose="02020603050405020304" pitchFamily="18" charset="0"/>
                <a:ea typeface="Times New Roman" panose="02020603050405020304" pitchFamily="18" charset="0"/>
              </a:rPr>
              <a:t>Укажите прямые, изображённые на рисунке: а</a:t>
            </a:r>
            <a:r>
              <a:rPr lang="ru-RU" sz="2800" dirty="0">
                <a:ea typeface="Times New Roman" panose="02020603050405020304" pitchFamily="18" charset="0"/>
              </a:rPr>
              <a:t>) параллельные прямой </a:t>
            </a:r>
            <a:r>
              <a:rPr lang="en-US" sz="2800" i="1" dirty="0">
                <a:ea typeface="Times New Roman" panose="02020603050405020304" pitchFamily="18" charset="0"/>
              </a:rPr>
              <a:t>a</a:t>
            </a:r>
            <a:r>
              <a:rPr lang="ru-RU" sz="2800" dirty="0">
                <a:effectLst/>
                <a:latin typeface="Times New Roman" panose="02020603050405020304" pitchFamily="18" charset="0"/>
                <a:ea typeface="Times New Roman" panose="02020603050405020304" pitchFamily="18" charset="0"/>
              </a:rPr>
              <a:t>; б</a:t>
            </a:r>
            <a:r>
              <a:rPr lang="ru-RU" sz="2800" dirty="0">
                <a:ea typeface="Times New Roman" panose="02020603050405020304" pitchFamily="18" charset="0"/>
              </a:rPr>
              <a:t>) пересекающие прямую </a:t>
            </a:r>
            <a:r>
              <a:rPr lang="en-US" sz="2800" i="1" dirty="0">
                <a:ea typeface="Times New Roman" panose="02020603050405020304" pitchFamily="18" charset="0"/>
              </a:rPr>
              <a:t>a</a:t>
            </a:r>
            <a:r>
              <a:rPr lang="ru-RU" sz="2800" dirty="0">
                <a:effectLst/>
                <a:latin typeface="Times New Roman" panose="02020603050405020304" pitchFamily="18" charset="0"/>
                <a:ea typeface="Times New Roman" panose="02020603050405020304" pitchFamily="18" charset="0"/>
              </a:rPr>
              <a:t>.</a:t>
            </a:r>
            <a:endParaRPr lang="ru-RU" sz="2800" dirty="0">
              <a:cs typeface="Times New Roman" pitchFamily="18" charset="0"/>
            </a:endParaRPr>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2154D3C2-CF2F-C146-C835-F69D32C8A0D4}"/>
              </a:ext>
            </a:extLst>
          </p:cNvPr>
          <p:cNvPicPr>
            <a:picLocks noChangeAspect="1"/>
          </p:cNvPicPr>
          <p:nvPr/>
        </p:nvPicPr>
        <p:blipFill>
          <a:blip r:embed="rId3"/>
          <a:stretch>
            <a:fillRect/>
          </a:stretch>
        </p:blipFill>
        <p:spPr>
          <a:xfrm>
            <a:off x="2627784" y="1772816"/>
            <a:ext cx="3348503" cy="3312368"/>
          </a:xfrm>
          <a:prstGeom prst="rect">
            <a:avLst/>
          </a:prstGeom>
        </p:spPr>
      </p:pic>
      <p:sp>
        <p:nvSpPr>
          <p:cNvPr id="2" name="Text Box 4">
            <a:extLst>
              <a:ext uri="{FF2B5EF4-FFF2-40B4-BE49-F238E27FC236}">
                <a16:creationId xmlns:a16="http://schemas.microsoft.com/office/drawing/2014/main" id="{1E17F0D0-B11E-2953-4BCE-96CF24335A12}"/>
              </a:ext>
            </a:extLst>
          </p:cNvPr>
          <p:cNvSpPr txBox="1">
            <a:spLocks noChangeArrowheads="1"/>
          </p:cNvSpPr>
          <p:nvPr/>
        </p:nvSpPr>
        <p:spPr bwMode="auto">
          <a:xfrm>
            <a:off x="904389" y="5445224"/>
            <a:ext cx="7737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Ответ: </a:t>
            </a:r>
            <a:r>
              <a:rPr lang="ru-RU" altLang="ru-RU" sz="2800" dirty="0"/>
              <a:t>а) </a:t>
            </a:r>
            <a:r>
              <a:rPr lang="en-US" altLang="ru-RU" sz="2800" i="1" dirty="0"/>
              <a:t>f</a:t>
            </a:r>
            <a:r>
              <a:rPr lang="en-US" altLang="ru-RU" sz="2800" dirty="0"/>
              <a:t>; </a:t>
            </a:r>
            <a:r>
              <a:rPr lang="ru-RU" altLang="ru-RU" sz="2800" dirty="0"/>
              <a:t>б) остальные.</a:t>
            </a:r>
            <a:r>
              <a:rPr lang="ru-RU" altLang="ru-RU" sz="2800" dirty="0">
                <a:solidFill>
                  <a:schemeClr val="accent1"/>
                </a:solidFill>
                <a:cs typeface="Times New Roman" panose="02020603050405020304" pitchFamily="18" charset="0"/>
              </a:rPr>
              <a:t> </a:t>
            </a:r>
          </a:p>
        </p:txBody>
      </p:sp>
    </p:spTree>
    <p:extLst>
      <p:ext uri="{BB962C8B-B14F-4D97-AF65-F5344CB8AC3E}">
        <p14:creationId xmlns:p14="http://schemas.microsoft.com/office/powerpoint/2010/main" val="234595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a:extLst>
              <a:ext uri="{FF2B5EF4-FFF2-40B4-BE49-F238E27FC236}">
                <a16:creationId xmlns:a16="http://schemas.microsoft.com/office/drawing/2014/main" id="{977A65FC-35BA-4163-B3CF-1665E0B48A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43038" y="3008313"/>
            <a:ext cx="2295525" cy="2058987"/>
          </a:xfrm>
          <a:noFill/>
        </p:spPr>
      </p:pic>
      <p:sp>
        <p:nvSpPr>
          <p:cNvPr id="58372" name="Text Box 3">
            <a:extLst>
              <a:ext uri="{FF2B5EF4-FFF2-40B4-BE49-F238E27FC236}">
                <a16:creationId xmlns:a16="http://schemas.microsoft.com/office/drawing/2014/main" id="{8C67A175-12E1-4C93-BB4F-11EA3B016FF1}"/>
              </a:ext>
            </a:extLst>
          </p:cNvPr>
          <p:cNvSpPr txBox="1">
            <a:spLocks noChangeArrowheads="1"/>
          </p:cNvSpPr>
          <p:nvPr/>
        </p:nvSpPr>
        <p:spPr bwMode="auto">
          <a:xfrm>
            <a:off x="228600" y="410914"/>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cs typeface="Times New Roman" panose="02020603050405020304" pitchFamily="18" charset="0"/>
              </a:rPr>
              <a:t>	4. Сколько прямых можно провести через </a:t>
            </a:r>
            <a:r>
              <a:rPr lang="ru-RU" altLang="ru-RU" sz="2800" dirty="0"/>
              <a:t>различные пары из </a:t>
            </a:r>
            <a:r>
              <a:rPr lang="ru-RU" altLang="ru-RU" sz="2800" dirty="0">
                <a:cs typeface="Times New Roman" panose="02020603050405020304" pitchFamily="18" charset="0"/>
              </a:rPr>
              <a:t>трё</a:t>
            </a:r>
            <a:r>
              <a:rPr lang="ru-RU" altLang="ru-RU" sz="2800" dirty="0"/>
              <a:t>х</a:t>
            </a:r>
            <a:r>
              <a:rPr lang="ru-RU" altLang="ru-RU" sz="2800" dirty="0">
                <a:cs typeface="Times New Roman" panose="02020603050405020304" pitchFamily="18" charset="0"/>
              </a:rPr>
              <a:t> точ</a:t>
            </a:r>
            <a:r>
              <a:rPr lang="ru-RU" altLang="ru-RU" sz="2800" dirty="0"/>
              <a:t>ек, не принадлежащих одной прямой</a:t>
            </a:r>
            <a:r>
              <a:rPr lang="ru-RU" altLang="ru-RU" sz="2800" dirty="0">
                <a:cs typeface="Times New Roman" panose="02020603050405020304" pitchFamily="18" charset="0"/>
              </a:rPr>
              <a:t>? </a:t>
            </a:r>
          </a:p>
        </p:txBody>
      </p:sp>
      <p:grpSp>
        <p:nvGrpSpPr>
          <p:cNvPr id="61449" name="Group 9">
            <a:extLst>
              <a:ext uri="{FF2B5EF4-FFF2-40B4-BE49-F238E27FC236}">
                <a16:creationId xmlns:a16="http://schemas.microsoft.com/office/drawing/2014/main" id="{EEFC48F9-1377-493F-B3A7-0783C76A2197}"/>
              </a:ext>
            </a:extLst>
          </p:cNvPr>
          <p:cNvGrpSpPr>
            <a:grpSpLocks/>
          </p:cNvGrpSpPr>
          <p:nvPr/>
        </p:nvGrpSpPr>
        <p:grpSpPr bwMode="auto">
          <a:xfrm>
            <a:off x="2916238" y="2857500"/>
            <a:ext cx="4992687" cy="3471863"/>
            <a:chOff x="1837" y="1800"/>
            <a:chExt cx="3145" cy="2187"/>
          </a:xfrm>
        </p:grpSpPr>
        <p:sp>
          <p:nvSpPr>
            <p:cNvPr id="58374" name="Text Box 4">
              <a:extLst>
                <a:ext uri="{FF2B5EF4-FFF2-40B4-BE49-F238E27FC236}">
                  <a16:creationId xmlns:a16="http://schemas.microsoft.com/office/drawing/2014/main" id="{C08B0252-8EA9-4F32-BF1B-58D7B423C6AF}"/>
                </a:ext>
              </a:extLst>
            </p:cNvPr>
            <p:cNvSpPr txBox="1">
              <a:spLocks noChangeArrowheads="1"/>
            </p:cNvSpPr>
            <p:nvPr/>
          </p:nvSpPr>
          <p:spPr bwMode="auto">
            <a:xfrm>
              <a:off x="1837" y="3657"/>
              <a:ext cx="233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Три.</a:t>
              </a:r>
              <a:r>
                <a:rPr lang="ru-RU" altLang="ru-RU" sz="2800" dirty="0">
                  <a:solidFill>
                    <a:schemeClr val="accent1"/>
                  </a:solidFill>
                  <a:cs typeface="Times New Roman" panose="02020603050405020304" pitchFamily="18" charset="0"/>
                </a:rPr>
                <a:t> </a:t>
              </a:r>
            </a:p>
          </p:txBody>
        </p:sp>
        <p:pic>
          <p:nvPicPr>
            <p:cNvPr id="58375" name="Picture 7">
              <a:extLst>
                <a:ext uri="{FF2B5EF4-FFF2-40B4-BE49-F238E27FC236}">
                  <a16:creationId xmlns:a16="http://schemas.microsoft.com/office/drawing/2014/main" id="{8FB6661B-9E02-4BC7-BA94-A55B6308F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 y="1800"/>
              <a:ext cx="1708"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wipe(left)">
                                      <p:cBhvr>
                                        <p:cTn id="7"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5">
            <a:extLst>
              <a:ext uri="{FF2B5EF4-FFF2-40B4-BE49-F238E27FC236}">
                <a16:creationId xmlns:a16="http://schemas.microsoft.com/office/drawing/2014/main" id="{4C591313-CC4D-4B97-AFE0-219325694C9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31925" y="3276600"/>
            <a:ext cx="2317750" cy="2081213"/>
          </a:xfrm>
          <a:noFill/>
        </p:spPr>
      </p:pic>
      <p:sp>
        <p:nvSpPr>
          <p:cNvPr id="60420" name="Text Box 3">
            <a:extLst>
              <a:ext uri="{FF2B5EF4-FFF2-40B4-BE49-F238E27FC236}">
                <a16:creationId xmlns:a16="http://schemas.microsoft.com/office/drawing/2014/main" id="{DFD304FA-74B7-430D-B0BB-03A24F43A917}"/>
              </a:ext>
            </a:extLst>
          </p:cNvPr>
          <p:cNvSpPr txBox="1">
            <a:spLocks noChangeArrowheads="1"/>
          </p:cNvSpPr>
          <p:nvPr/>
        </p:nvSpPr>
        <p:spPr bwMode="auto">
          <a:xfrm>
            <a:off x="250825" y="765175"/>
            <a:ext cx="8686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sz="2800" dirty="0">
                <a:cs typeface="Times New Roman" panose="02020603050405020304" pitchFamily="18" charset="0"/>
              </a:rPr>
              <a:t>5. Сколько прямых можно провести через </a:t>
            </a:r>
            <a:r>
              <a:rPr lang="ru-RU" altLang="ru-RU" sz="2800" dirty="0"/>
              <a:t>различные пары из четырёх</a:t>
            </a:r>
            <a:r>
              <a:rPr lang="ru-RU" altLang="ru-RU" sz="2800" dirty="0">
                <a:cs typeface="Times New Roman" panose="02020603050405020304" pitchFamily="18" charset="0"/>
              </a:rPr>
              <a:t> точ</a:t>
            </a:r>
            <a:r>
              <a:rPr lang="ru-RU" altLang="ru-RU" sz="2800" dirty="0"/>
              <a:t>ек, ни какие три из которых не принадлежат  одной прямой</a:t>
            </a:r>
            <a:r>
              <a:rPr lang="ru-RU" altLang="ru-RU" sz="2800" dirty="0">
                <a:cs typeface="Times New Roman" panose="02020603050405020304" pitchFamily="18" charset="0"/>
              </a:rPr>
              <a:t>? </a:t>
            </a:r>
          </a:p>
        </p:txBody>
      </p:sp>
      <p:grpSp>
        <p:nvGrpSpPr>
          <p:cNvPr id="63497" name="Group 9">
            <a:extLst>
              <a:ext uri="{FF2B5EF4-FFF2-40B4-BE49-F238E27FC236}">
                <a16:creationId xmlns:a16="http://schemas.microsoft.com/office/drawing/2014/main" id="{0641E4D4-989E-4B3C-B912-18C4D13A5B99}"/>
              </a:ext>
            </a:extLst>
          </p:cNvPr>
          <p:cNvGrpSpPr>
            <a:grpSpLocks/>
          </p:cNvGrpSpPr>
          <p:nvPr/>
        </p:nvGrpSpPr>
        <p:grpSpPr bwMode="auto">
          <a:xfrm>
            <a:off x="2627313" y="3141663"/>
            <a:ext cx="5281612" cy="3259137"/>
            <a:chOff x="1655" y="1979"/>
            <a:chExt cx="3327" cy="2053"/>
          </a:xfrm>
        </p:grpSpPr>
        <p:sp>
          <p:nvSpPr>
            <p:cNvPr id="60422" name="Text Box 4">
              <a:extLst>
                <a:ext uri="{FF2B5EF4-FFF2-40B4-BE49-F238E27FC236}">
                  <a16:creationId xmlns:a16="http://schemas.microsoft.com/office/drawing/2014/main" id="{CBC894D8-D7D9-44A1-A436-B22C941AE708}"/>
                </a:ext>
              </a:extLst>
            </p:cNvPr>
            <p:cNvSpPr txBox="1">
              <a:spLocks noChangeArrowheads="1"/>
            </p:cNvSpPr>
            <p:nvPr/>
          </p:nvSpPr>
          <p:spPr bwMode="auto">
            <a:xfrm>
              <a:off x="1655" y="3702"/>
              <a:ext cx="224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6.</a:t>
              </a:r>
              <a:r>
                <a:rPr lang="ru-RU" altLang="ru-RU" sz="2800" dirty="0">
                  <a:solidFill>
                    <a:schemeClr val="accent1"/>
                  </a:solidFill>
                  <a:cs typeface="Times New Roman" panose="02020603050405020304" pitchFamily="18" charset="0"/>
                </a:rPr>
                <a:t> </a:t>
              </a:r>
            </a:p>
          </p:txBody>
        </p:sp>
        <p:pic>
          <p:nvPicPr>
            <p:cNvPr id="60423" name="Picture 7">
              <a:extLst>
                <a:ext uri="{FF2B5EF4-FFF2-40B4-BE49-F238E27FC236}">
                  <a16:creationId xmlns:a16="http://schemas.microsoft.com/office/drawing/2014/main" id="{C54218C4-EE4B-4E58-B118-B714D2752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 y="1979"/>
              <a:ext cx="1708" cy="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wipe(left)">
                                      <p:cBhvr>
                                        <p:cTn id="7"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5">
            <a:extLst>
              <a:ext uri="{FF2B5EF4-FFF2-40B4-BE49-F238E27FC236}">
                <a16:creationId xmlns:a16="http://schemas.microsoft.com/office/drawing/2014/main" id="{1995EDD3-4306-4852-81EC-3A2AAB1F9F6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82725" y="2997200"/>
            <a:ext cx="2216150" cy="2081213"/>
          </a:xfrm>
          <a:noFill/>
        </p:spPr>
      </p:pic>
      <p:sp>
        <p:nvSpPr>
          <p:cNvPr id="62468" name="Text Box 3">
            <a:extLst>
              <a:ext uri="{FF2B5EF4-FFF2-40B4-BE49-F238E27FC236}">
                <a16:creationId xmlns:a16="http://schemas.microsoft.com/office/drawing/2014/main" id="{6E1B0380-AAC2-46AC-89F1-7B6B7ABA152A}"/>
              </a:ext>
            </a:extLst>
          </p:cNvPr>
          <p:cNvSpPr txBox="1">
            <a:spLocks noChangeArrowheads="1"/>
          </p:cNvSpPr>
          <p:nvPr/>
        </p:nvSpPr>
        <p:spPr bwMode="auto">
          <a:xfrm>
            <a:off x="228600" y="692150"/>
            <a:ext cx="86868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sz="2800" dirty="0">
                <a:cs typeface="Times New Roman" panose="02020603050405020304" pitchFamily="18" charset="0"/>
              </a:rPr>
              <a:t>6. Сколько прямых можно провести через </a:t>
            </a:r>
            <a:r>
              <a:rPr lang="ru-RU" altLang="ru-RU" sz="2800" dirty="0"/>
              <a:t>различные пары из пяти</a:t>
            </a:r>
            <a:r>
              <a:rPr lang="ru-RU" altLang="ru-RU" sz="2800" dirty="0">
                <a:cs typeface="Times New Roman" panose="02020603050405020304" pitchFamily="18" charset="0"/>
              </a:rPr>
              <a:t> точ</a:t>
            </a:r>
            <a:r>
              <a:rPr lang="ru-RU" altLang="ru-RU" sz="2800" dirty="0"/>
              <a:t>ек, ни какие три из которых не принадлежат одной прямой</a:t>
            </a:r>
            <a:r>
              <a:rPr lang="ru-RU" altLang="ru-RU" sz="2800" dirty="0">
                <a:cs typeface="Times New Roman" panose="02020603050405020304" pitchFamily="18" charset="0"/>
              </a:rPr>
              <a:t>? </a:t>
            </a:r>
          </a:p>
        </p:txBody>
      </p:sp>
      <p:grpSp>
        <p:nvGrpSpPr>
          <p:cNvPr id="65545" name="Group 9">
            <a:extLst>
              <a:ext uri="{FF2B5EF4-FFF2-40B4-BE49-F238E27FC236}">
                <a16:creationId xmlns:a16="http://schemas.microsoft.com/office/drawing/2014/main" id="{6793ED86-19B5-4C00-A99F-B76713157C33}"/>
              </a:ext>
            </a:extLst>
          </p:cNvPr>
          <p:cNvGrpSpPr>
            <a:grpSpLocks/>
          </p:cNvGrpSpPr>
          <p:nvPr/>
        </p:nvGrpSpPr>
        <p:grpSpPr bwMode="auto">
          <a:xfrm>
            <a:off x="2987675" y="2851150"/>
            <a:ext cx="4808538" cy="3478213"/>
            <a:chOff x="1882" y="1796"/>
            <a:chExt cx="3029" cy="2191"/>
          </a:xfrm>
        </p:grpSpPr>
        <p:sp>
          <p:nvSpPr>
            <p:cNvPr id="62470" name="Text Box 4">
              <a:extLst>
                <a:ext uri="{FF2B5EF4-FFF2-40B4-BE49-F238E27FC236}">
                  <a16:creationId xmlns:a16="http://schemas.microsoft.com/office/drawing/2014/main" id="{EFE051F7-B15A-4AA7-8279-17176E7D9A87}"/>
                </a:ext>
              </a:extLst>
            </p:cNvPr>
            <p:cNvSpPr txBox="1">
              <a:spLocks noChangeArrowheads="1"/>
            </p:cNvSpPr>
            <p:nvPr/>
          </p:nvSpPr>
          <p:spPr bwMode="auto">
            <a:xfrm>
              <a:off x="1882" y="3657"/>
              <a:ext cx="19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10.</a:t>
              </a:r>
              <a:r>
                <a:rPr lang="ru-RU" altLang="ru-RU" sz="2800" dirty="0">
                  <a:solidFill>
                    <a:schemeClr val="accent1"/>
                  </a:solidFill>
                  <a:cs typeface="Times New Roman" panose="02020603050405020304" pitchFamily="18" charset="0"/>
                </a:rPr>
                <a:t> </a:t>
              </a:r>
            </a:p>
          </p:txBody>
        </p:sp>
        <p:pic>
          <p:nvPicPr>
            <p:cNvPr id="62471" name="Picture 7">
              <a:extLst>
                <a:ext uri="{FF2B5EF4-FFF2-40B4-BE49-F238E27FC236}">
                  <a16:creationId xmlns:a16="http://schemas.microsoft.com/office/drawing/2014/main" id="{DAC7C78F-5CB6-422E-B9D3-826176035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 y="1796"/>
              <a:ext cx="1566" cy="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wipe(left)">
                                      <p:cBhvr>
                                        <p:cTn id="7" dur="5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154D20BE-33C9-484E-AF91-B9413424CA85}"/>
              </a:ext>
            </a:extLst>
          </p:cNvPr>
          <p:cNvSpPr txBox="1">
            <a:spLocks noChangeArrowheads="1"/>
          </p:cNvSpPr>
          <p:nvPr/>
        </p:nvSpPr>
        <p:spPr bwMode="auto">
          <a:xfrm>
            <a:off x="0" y="26064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cs typeface="Times New Roman" panose="02020603050405020304" pitchFamily="18" charset="0"/>
              </a:rPr>
              <a:t>	</a:t>
            </a:r>
            <a:r>
              <a:rPr lang="ru-RU" altLang="ru-RU" sz="2800" dirty="0">
                <a:cs typeface="Times New Roman" panose="02020603050405020304" pitchFamily="18" charset="0"/>
              </a:rPr>
              <a:t>7*. Сколько прямых можно провести через </a:t>
            </a:r>
            <a:r>
              <a:rPr lang="ru-RU" altLang="ru-RU" sz="2800" dirty="0"/>
              <a:t>различные пары из </a:t>
            </a:r>
            <a:r>
              <a:rPr lang="en-US" altLang="ru-RU" sz="2800" i="1" dirty="0"/>
              <a:t>n</a:t>
            </a:r>
            <a:r>
              <a:rPr lang="ru-RU" altLang="ru-RU" sz="2800" dirty="0">
                <a:cs typeface="Times New Roman" panose="02020603050405020304" pitchFamily="18" charset="0"/>
              </a:rPr>
              <a:t> точ</a:t>
            </a:r>
            <a:r>
              <a:rPr lang="ru-RU" altLang="ru-RU" sz="2800" dirty="0"/>
              <a:t>ек, ни какие три из которых не лежат на одной прямой</a:t>
            </a:r>
            <a:r>
              <a:rPr lang="ru-RU" altLang="ru-RU" sz="2800" dirty="0">
                <a:cs typeface="Times New Roman" panose="02020603050405020304" pitchFamily="18" charset="0"/>
              </a:rPr>
              <a:t>? </a:t>
            </a:r>
          </a:p>
        </p:txBody>
      </p:sp>
      <p:pic>
        <p:nvPicPr>
          <p:cNvPr id="64518" name="Picture 8">
            <a:extLst>
              <a:ext uri="{FF2B5EF4-FFF2-40B4-BE49-F238E27FC236}">
                <a16:creationId xmlns:a16="http://schemas.microsoft.com/office/drawing/2014/main" id="{FE80C9F5-2B3D-4C92-A013-E896503D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16832"/>
            <a:ext cx="336674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8">
            <a:extLst>
              <a:ext uri="{FF2B5EF4-FFF2-40B4-BE49-F238E27FC236}">
                <a16:creationId xmlns:a16="http://schemas.microsoft.com/office/drawing/2014/main" id="{FE80C9F5-2B3D-4C92-A013-E896503D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41630"/>
            <a:ext cx="3023913" cy="271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 Box 4">
                <a:extLst>
                  <a:ext uri="{FF2B5EF4-FFF2-40B4-BE49-F238E27FC236}">
                    <a16:creationId xmlns:a16="http://schemas.microsoft.com/office/drawing/2014/main" id="{ADEC40B8-D02E-44C0-BC15-AD16337566D5}"/>
                  </a:ext>
                </a:extLst>
              </p:cNvPr>
              <p:cNvSpPr txBox="1">
                <a:spLocks noChangeArrowheads="1"/>
              </p:cNvSpPr>
              <p:nvPr/>
            </p:nvSpPr>
            <p:spPr bwMode="auto">
              <a:xfrm>
                <a:off x="2729" y="188640"/>
                <a:ext cx="9144000" cy="43100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sz="2200" dirty="0">
                    <a:solidFill>
                      <a:srgbClr val="FF3300"/>
                    </a:solidFill>
                  </a:rPr>
                  <a:t>Решение 1.</a:t>
                </a:r>
                <a:r>
                  <a:rPr lang="ru-RU" sz="2200" dirty="0">
                    <a:solidFill>
                      <a:schemeClr val="accent1"/>
                    </a:solidFill>
                  </a:rPr>
                  <a:t> </a:t>
                </a:r>
                <a:r>
                  <a:rPr lang="ru-RU" sz="2200" dirty="0">
                    <a:cs typeface="Times New Roman" pitchFamily="18" charset="0"/>
                  </a:rPr>
                  <a:t>Пусть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 </a:t>
                </a:r>
                <a:r>
                  <a:rPr lang="en-US" sz="2200" i="1" dirty="0">
                    <a:cs typeface="Times New Roman" pitchFamily="18" charset="0"/>
                  </a:rPr>
                  <a:t>A</a:t>
                </a:r>
                <a:r>
                  <a:rPr lang="en-US" sz="2200" i="1" baseline="-30000" dirty="0">
                    <a:cs typeface="Times New Roman" pitchFamily="18" charset="0"/>
                  </a:rPr>
                  <a:t>n</a:t>
                </a:r>
                <a:r>
                  <a:rPr lang="ru-RU" sz="2200" dirty="0">
                    <a:cs typeface="Times New Roman" pitchFamily="18" charset="0"/>
                  </a:rPr>
                  <a:t> – </a:t>
                </a:r>
                <a:r>
                  <a:rPr lang="en-US" sz="2200" i="1" dirty="0">
                    <a:cs typeface="Times New Roman" pitchFamily="18" charset="0"/>
                  </a:rPr>
                  <a:t>n</a:t>
                </a:r>
                <a:r>
                  <a:rPr lang="ru-RU" sz="2200" dirty="0">
                    <a:cs typeface="Times New Roman" pitchFamily="18" charset="0"/>
                  </a:rPr>
                  <a:t> точек, никакие три из которых не лежат на одной прямой. </a:t>
                </a:r>
                <a:r>
                  <a:rPr lang="ru-RU" sz="2200" dirty="0"/>
                  <a:t>Зафиксируем </a:t>
                </a:r>
                <a:r>
                  <a:rPr lang="ru-RU" sz="2200" dirty="0">
                    <a:cs typeface="Times New Roman" pitchFamily="18" charset="0"/>
                  </a:rPr>
                  <a:t>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Так как число оставшихся точек равно </a:t>
                </a:r>
                <a:r>
                  <a:rPr lang="en-US" sz="2200" i="1" dirty="0">
                    <a:cs typeface="Times New Roman" pitchFamily="18" charset="0"/>
                  </a:rPr>
                  <a:t>n</a:t>
                </a:r>
                <a:r>
                  <a:rPr lang="ru-RU" sz="2200" dirty="0">
                    <a:cs typeface="Times New Roman" pitchFamily="18" charset="0"/>
                  </a:rPr>
                  <a:t> – 1 и через каждую из них и точку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проходит одна прямая, то </a:t>
                </a:r>
                <a:r>
                  <a:rPr lang="ru-RU" sz="2200" dirty="0"/>
                  <a:t>через точку </a:t>
                </a:r>
                <a:r>
                  <a:rPr lang="en-US" sz="2200" i="1" dirty="0"/>
                  <a:t>A</a:t>
                </a:r>
                <a:r>
                  <a:rPr lang="en-US" sz="2200" baseline="-25000" dirty="0"/>
                  <a:t>1</a:t>
                </a:r>
                <a:r>
                  <a:rPr lang="ru-RU" sz="2200" baseline="-25000" dirty="0"/>
                  <a:t> </a:t>
                </a:r>
                <a:r>
                  <a:rPr lang="ru-RU" sz="2200" dirty="0"/>
                  <a:t>будет проходить</a:t>
                </a:r>
                <a:r>
                  <a:rPr lang="ru-RU" sz="2200" dirty="0">
                    <a:cs typeface="Times New Roman" pitchFamily="18" charset="0"/>
                  </a:rPr>
                  <a:t> </a:t>
                </a:r>
                <a:r>
                  <a:rPr lang="en-US" sz="2200" i="1" dirty="0">
                    <a:cs typeface="Times New Roman" pitchFamily="18" charset="0"/>
                  </a:rPr>
                  <a:t>n</a:t>
                </a:r>
                <a:r>
                  <a:rPr lang="ru-RU" sz="2200" dirty="0">
                    <a:cs typeface="Times New Roman" pitchFamily="18" charset="0"/>
                  </a:rPr>
                  <a:t> – 1</a:t>
                </a:r>
                <a:r>
                  <a:rPr lang="ru-RU" sz="2200" dirty="0"/>
                  <a:t> прямая</a:t>
                </a:r>
                <a:r>
                  <a:rPr lang="ru-RU" sz="2200" dirty="0">
                    <a:cs typeface="Times New Roman" pitchFamily="18" charset="0"/>
                  </a:rPr>
                  <a:t>. Заметим, что рассуждения, проведенные для точки </a:t>
                </a:r>
                <a:r>
                  <a:rPr lang="en-US" sz="2200" i="1" dirty="0">
                    <a:cs typeface="Times New Roman" pitchFamily="18" charset="0"/>
                  </a:rPr>
                  <a:t>A</a:t>
                </a:r>
                <a:r>
                  <a:rPr lang="ru-RU" sz="2200" baseline="-30000" dirty="0">
                    <a:cs typeface="Times New Roman" pitchFamily="18" charset="0"/>
                  </a:rPr>
                  <a:t>1</a:t>
                </a:r>
                <a:r>
                  <a:rPr lang="ru-RU" sz="2200" dirty="0">
                    <a:cs typeface="Times New Roman" pitchFamily="18" charset="0"/>
                  </a:rPr>
                  <a:t>, справедливы для любой </a:t>
                </a:r>
                <a:r>
                  <a:rPr lang="ru-RU" sz="2200" dirty="0"/>
                  <a:t>другой </a:t>
                </a:r>
                <a:r>
                  <a:rPr lang="ru-RU" sz="2200" dirty="0">
                    <a:cs typeface="Times New Roman" pitchFamily="18" charset="0"/>
                  </a:rPr>
                  <a:t>точки. Поскольку всего </a:t>
                </a:r>
                <a:r>
                  <a:rPr lang="en-US" sz="2200" i="1" dirty="0"/>
                  <a:t>n</a:t>
                </a:r>
                <a:r>
                  <a:rPr lang="ru-RU" sz="2200" dirty="0"/>
                  <a:t> </a:t>
                </a:r>
                <a:r>
                  <a:rPr lang="ru-RU" sz="2200" dirty="0">
                    <a:cs typeface="Times New Roman" pitchFamily="18" charset="0"/>
                  </a:rPr>
                  <a:t>точек и через каждую из них проходит </a:t>
                </a:r>
                <a:r>
                  <a:rPr lang="en-US" sz="2200" i="1" dirty="0">
                    <a:cs typeface="Times New Roman" pitchFamily="18" charset="0"/>
                  </a:rPr>
                  <a:t>n</a:t>
                </a:r>
                <a:r>
                  <a:rPr lang="ru-RU" sz="2200" dirty="0">
                    <a:cs typeface="Times New Roman" pitchFamily="18" charset="0"/>
                  </a:rPr>
                  <a:t> – 1 прямая, то число </a:t>
                </a:r>
                <a:r>
                  <a:rPr lang="ru-RU" sz="2200" dirty="0"/>
                  <a:t>прямых, </a:t>
                </a:r>
                <a:r>
                  <a:rPr lang="ru-RU" sz="2200" dirty="0">
                    <a:cs typeface="Times New Roman" pitchFamily="18" charset="0"/>
                  </a:rPr>
                  <a:t>посчитанных </a:t>
                </a:r>
                <a:r>
                  <a:rPr lang="ru-RU" sz="2200" dirty="0"/>
                  <a:t>для всех точек,</a:t>
                </a:r>
                <a:r>
                  <a:rPr lang="ru-RU" sz="2200" dirty="0">
                    <a:cs typeface="Times New Roman" pitchFamily="18" charset="0"/>
                  </a:rPr>
                  <a:t> будет равно </a:t>
                </a:r>
                <a:r>
                  <a:rPr lang="en-US" sz="2200" i="1" dirty="0">
                    <a:cs typeface="Times New Roman" pitchFamily="18" charset="0"/>
                  </a:rPr>
                  <a:t>n</a:t>
                </a:r>
                <a:r>
                  <a:rPr lang="ru-RU" sz="2200" dirty="0">
                    <a:cs typeface="Times New Roman" pitchFamily="18" charset="0"/>
                  </a:rPr>
                  <a:t>(</a:t>
                </a:r>
                <a:r>
                  <a:rPr lang="en-US" sz="2200" i="1" dirty="0">
                    <a:cs typeface="Times New Roman" pitchFamily="18" charset="0"/>
                  </a:rPr>
                  <a:t>n</a:t>
                </a:r>
                <a:r>
                  <a:rPr lang="ru-RU" sz="2200" dirty="0">
                    <a:cs typeface="Times New Roman" pitchFamily="18" charset="0"/>
                  </a:rPr>
                  <a:t> – 1). </a:t>
                </a:r>
                <a:r>
                  <a:rPr lang="ru-RU" sz="2200" dirty="0"/>
                  <a:t>При этом, поскольку одна прямая проходит через две точки, то </a:t>
                </a:r>
                <a:r>
                  <a:rPr lang="ru-RU" sz="2200" dirty="0">
                    <a:cs typeface="Times New Roman" pitchFamily="18" charset="0"/>
                  </a:rPr>
                  <a:t>каждую прямую посчита</a:t>
                </a:r>
                <a:r>
                  <a:rPr lang="ru-RU" sz="2200" dirty="0"/>
                  <a:t>ем</a:t>
                </a:r>
                <a:r>
                  <a:rPr lang="ru-RU" sz="2200" dirty="0">
                    <a:cs typeface="Times New Roman" pitchFamily="18" charset="0"/>
                  </a:rPr>
                  <a:t> дважды</a:t>
                </a:r>
                <a:r>
                  <a:rPr lang="ru-RU" sz="2200" dirty="0"/>
                  <a:t>, один раз как прямую, проходящую через одну точку, а другой – как прямую, проходящую через вторую точку.</a:t>
                </a:r>
                <a:r>
                  <a:rPr lang="ru-RU" sz="2200" dirty="0">
                    <a:cs typeface="Times New Roman" pitchFamily="18" charset="0"/>
                  </a:rPr>
                  <a:t> </a:t>
                </a:r>
                <a:r>
                  <a:rPr lang="ru-RU" sz="2200" dirty="0"/>
                  <a:t>Следовательно, </a:t>
                </a:r>
                <a:r>
                  <a:rPr lang="ru-RU" sz="2200" dirty="0">
                    <a:cs typeface="Times New Roman" pitchFamily="18" charset="0"/>
                  </a:rPr>
                  <a:t>число прямых, проходящих через различные пары из </a:t>
                </a:r>
                <a:r>
                  <a:rPr lang="en-US" sz="2200" i="1" dirty="0">
                    <a:cs typeface="Times New Roman" pitchFamily="18" charset="0"/>
                  </a:rPr>
                  <a:t>n</a:t>
                </a:r>
                <a:r>
                  <a:rPr lang="ru-RU" sz="2200" dirty="0">
                    <a:cs typeface="Times New Roman" pitchFamily="18" charset="0"/>
                  </a:rPr>
                  <a:t> данных точек, </a:t>
                </a:r>
                <a:r>
                  <a:rPr lang="ru-RU" sz="2200" dirty="0"/>
                  <a:t>будет </a:t>
                </a:r>
                <a:r>
                  <a:rPr lang="ru-RU" sz="2200" dirty="0">
                    <a:cs typeface="Times New Roman" pitchFamily="18" charset="0"/>
                  </a:rPr>
                  <a:t>равно </a:t>
                </a:r>
                <a:r>
                  <a:rPr lang="ru-RU" sz="2200" dirty="0"/>
                  <a:t> </a:t>
                </a:r>
                <a14:m>
                  <m:oMath xmlns:m="http://schemas.openxmlformats.org/officeDocument/2006/math">
                    <m:f>
                      <m:fPr>
                        <m:ctrlPr>
                          <a:rPr lang="ru-RU" sz="2200" i="1" smtClean="0">
                            <a:latin typeface="Cambria Math" panose="02040503050406030204" pitchFamily="18" charset="0"/>
                          </a:rPr>
                        </m:ctrlPr>
                      </m:fPr>
                      <m:num>
                        <m:r>
                          <a:rPr lang="en-US" sz="2200" b="0" i="1" smtClean="0">
                            <a:latin typeface="Cambria Math"/>
                          </a:rPr>
                          <m:t>𝑛</m:t>
                        </m:r>
                        <m:r>
                          <a:rPr lang="en-US" sz="2200" b="0" i="1" smtClean="0">
                            <a:latin typeface="Cambria Math"/>
                          </a:rPr>
                          <m:t>(</m:t>
                        </m:r>
                        <m:r>
                          <a:rPr lang="en-US" sz="2200" b="0" i="1" smtClean="0">
                            <a:latin typeface="Cambria Math"/>
                          </a:rPr>
                          <m:t>𝑛</m:t>
                        </m:r>
                        <m:r>
                          <a:rPr lang="en-US" sz="2200" b="0" i="1" smtClean="0">
                            <a:latin typeface="Cambria Math"/>
                          </a:rPr>
                          <m:t>−1)</m:t>
                        </m:r>
                      </m:num>
                      <m:den>
                        <m:r>
                          <a:rPr lang="ru-RU" sz="2200" b="0" i="1" smtClean="0">
                            <a:latin typeface="Cambria Math"/>
                          </a:rPr>
                          <m:t>2</m:t>
                        </m:r>
                      </m:den>
                    </m:f>
                    <m:r>
                      <a:rPr lang="en-US" sz="2200" b="0" i="0" smtClean="0">
                        <a:latin typeface="Cambria Math"/>
                      </a:rPr>
                      <m:t>.</m:t>
                    </m:r>
                  </m:oMath>
                </a14:m>
                <a:r>
                  <a:rPr lang="ru-RU" sz="2200" dirty="0"/>
                  <a:t> </a:t>
                </a:r>
                <a:r>
                  <a:rPr lang="ru-RU" sz="2000" dirty="0">
                    <a:cs typeface="Times New Roman" pitchFamily="18" charset="0"/>
                  </a:rPr>
                  <a:t> </a:t>
                </a:r>
              </a:p>
            </p:txBody>
          </p:sp>
        </mc:Choice>
        <mc:Fallback xmlns="">
          <p:sp>
            <p:nvSpPr>
              <p:cNvPr id="7" name="Text Box 4">
                <a:extLst>
                  <a:ext uri="{FF2B5EF4-FFF2-40B4-BE49-F238E27FC236}">
                    <a16:creationId xmlns:a16="http://schemas.microsoft.com/office/drawing/2014/main" id="{ADEC40B8-D02E-44C0-BC15-AD16337566D5}"/>
                  </a:ext>
                </a:extLst>
              </p:cNvPr>
              <p:cNvSpPr txBox="1">
                <a:spLocks noRot="1" noChangeAspect="1" noMove="1" noResize="1" noEditPoints="1" noAdjustHandles="1" noChangeArrowheads="1" noChangeShapeType="1" noTextEdit="1"/>
              </p:cNvSpPr>
              <p:nvPr/>
            </p:nvSpPr>
            <p:spPr bwMode="auto">
              <a:xfrm>
                <a:off x="2729" y="188640"/>
                <a:ext cx="9144000" cy="4310062"/>
              </a:xfrm>
              <a:prstGeom prst="rect">
                <a:avLst/>
              </a:prstGeom>
              <a:blipFill>
                <a:blip r:embed="rId4"/>
                <a:stretch>
                  <a:fillRect l="-867" t="-990" r="-867" b="-1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11123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28575" y="5358"/>
                <a:ext cx="9144000" cy="39550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dirty="0">
                    <a:solidFill>
                      <a:srgbClr val="FF3300"/>
                    </a:solidFill>
                  </a:rPr>
                  <a:t>Решение 2. </a:t>
                </a:r>
                <a:r>
                  <a:rPr lang="ru-RU" dirty="0"/>
                  <a:t>Выясним, на сколько увеличивается число прямых при добавлении новой точки к данным. Через две точки проходит одна прямая. Если к данным точкам добавляется третья точка, то к этой прямой добавляется две прямые, проходящие через третью точку и одну из двух данных. Аналогично, если добавить </a:t>
                </a:r>
                <a:r>
                  <a:rPr lang="en-US" i="1" dirty="0"/>
                  <a:t>n</a:t>
                </a:r>
                <a:r>
                  <a:rPr lang="ru-RU" dirty="0"/>
                  <a:t>-ю точку </a:t>
                </a:r>
                <a:r>
                  <a:rPr lang="en-US" i="1" dirty="0"/>
                  <a:t>A</a:t>
                </a:r>
                <a:r>
                  <a:rPr lang="en-US" i="1" baseline="-25000" dirty="0"/>
                  <a:t>n</a:t>
                </a:r>
                <a:r>
                  <a:rPr lang="en-US" i="1" dirty="0"/>
                  <a:t> </a:t>
                </a:r>
                <a:r>
                  <a:rPr lang="ru-RU" dirty="0"/>
                  <a:t>к данным </a:t>
                </a:r>
                <a:r>
                  <a:rPr lang="en-US" i="1" dirty="0"/>
                  <a:t>n</a:t>
                </a:r>
                <a:r>
                  <a:rPr lang="ru-RU" dirty="0"/>
                  <a:t> – 1 точкам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то к числу прямых, проходящих через различные пары из точек </a:t>
                </a:r>
                <a:r>
                  <a:rPr lang="en-US" i="1" dirty="0"/>
                  <a:t>A</a:t>
                </a:r>
                <a:r>
                  <a:rPr lang="ru-RU" baseline="-25000" dirty="0"/>
                  <a:t>1</a:t>
                </a:r>
                <a:r>
                  <a:rPr lang="ru-RU" dirty="0"/>
                  <a:t>, …, </a:t>
                </a:r>
                <a:r>
                  <a:rPr lang="en-US" i="1" dirty="0"/>
                  <a:t>A</a:t>
                </a:r>
                <a:r>
                  <a:rPr lang="en-US" i="1" baseline="-25000" dirty="0"/>
                  <a:t>n</a:t>
                </a:r>
                <a:r>
                  <a:rPr lang="ru-RU" baseline="-25000" dirty="0"/>
                  <a:t>-1</a:t>
                </a:r>
                <a:r>
                  <a:rPr lang="ru-RU" dirty="0"/>
                  <a:t>, добавится    </a:t>
                </a:r>
                <a:r>
                  <a:rPr lang="en-US" i="1" dirty="0"/>
                  <a:t>n</a:t>
                </a:r>
                <a:r>
                  <a:rPr lang="en-US" dirty="0"/>
                  <a:t> </a:t>
                </a:r>
                <a:r>
                  <a:rPr lang="ru-RU" dirty="0"/>
                  <a:t>– 1 прямая, проходящих через точку </a:t>
                </a:r>
                <a:r>
                  <a:rPr lang="en-US" i="1" dirty="0"/>
                  <a:t>A</a:t>
                </a:r>
                <a:r>
                  <a:rPr lang="en-US" i="1" baseline="-25000" dirty="0"/>
                  <a:t>n</a:t>
                </a:r>
                <a:r>
                  <a:rPr lang="en-US" i="1" dirty="0"/>
                  <a:t> </a:t>
                </a:r>
                <a:r>
                  <a:rPr lang="ru-RU" dirty="0"/>
                  <a:t>и одну из точек. Таким образом, общее число прямых равно сумме 1 + 2 + … + </a:t>
                </a:r>
                <a:r>
                  <a:rPr lang="en-US" i="1" dirty="0"/>
                  <a:t>n</a:t>
                </a:r>
                <a:r>
                  <a:rPr lang="ru-RU" dirty="0"/>
                  <a:t> – 1. Эта сумма равна </a:t>
                </a:r>
                <a14:m>
                  <m:oMath xmlns:m="http://schemas.openxmlformats.org/officeDocument/2006/math">
                    <m:f>
                      <m:fPr>
                        <m:ctrlPr>
                          <a:rPr lang="ru-RU" i="1">
                            <a:latin typeface="Cambria Math" panose="02040503050406030204" pitchFamily="18" charset="0"/>
                          </a:rPr>
                        </m:ctrlPr>
                      </m:fPr>
                      <m:num>
                        <m:r>
                          <a:rPr lang="ru-RU" i="1">
                            <a:latin typeface="Cambria Math"/>
                          </a:rPr>
                          <m:t>𝑛</m:t>
                        </m:r>
                        <m:r>
                          <a:rPr lang="ru-RU" i="1">
                            <a:latin typeface="Cambria Math"/>
                          </a:rPr>
                          <m:t>(</m:t>
                        </m:r>
                        <m:r>
                          <a:rPr lang="ru-RU" i="1">
                            <a:latin typeface="Cambria Math"/>
                          </a:rPr>
                          <m:t>𝑛</m:t>
                        </m:r>
                        <m:r>
                          <a:rPr lang="ru-RU" i="1">
                            <a:latin typeface="Cambria Math"/>
                          </a:rPr>
                          <m:t>−1)</m:t>
                        </m:r>
                      </m:num>
                      <m:den>
                        <m:r>
                          <a:rPr lang="ru-RU" i="1">
                            <a:latin typeface="Cambria Math"/>
                          </a:rPr>
                          <m:t>2</m:t>
                        </m:r>
                      </m:den>
                    </m:f>
                  </m:oMath>
                </a14:m>
                <a:r>
                  <a:rPr lang="ru-RU" dirty="0"/>
                  <a:t>.</a:t>
                </a:r>
                <a:endParaRPr lang="ru-RU" dirty="0">
                  <a:cs typeface="Times New Roman" pitchFamily="18" charset="0"/>
                </a:endParaRP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28575" y="5358"/>
                <a:ext cx="9144000" cy="3955057"/>
              </a:xfrm>
              <a:prstGeom prst="rect">
                <a:avLst/>
              </a:prstGeom>
              <a:blipFill>
                <a:blip r:embed="rId3"/>
                <a:stretch>
                  <a:fillRect l="-1000" t="-1233" r="-1067" b="-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960415"/>
            <a:ext cx="298132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047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5" name="Text Box 4"/>
              <p:cNvSpPr txBox="1">
                <a:spLocks noChangeArrowheads="1"/>
              </p:cNvSpPr>
              <p:nvPr/>
            </p:nvSpPr>
            <p:spPr bwMode="auto">
              <a:xfrm>
                <a:off x="-28575" y="5358"/>
                <a:ext cx="9144000" cy="48320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000" dirty="0">
                    <a:solidFill>
                      <a:srgbClr val="FF3300"/>
                    </a:solidFill>
                  </a:rPr>
                  <a:t>	</a:t>
                </a:r>
                <a:r>
                  <a:rPr lang="ru-RU" sz="2800" dirty="0"/>
                  <a:t>Полученная формула числа прямых имеет большое значение, в дальнейшем будет появляться при решении различных комбинаторных задач. Поскольку каждая прямая однозначно задается двумя точками, мы, по существу, вычислили, сколько различных пар можно составить из </a:t>
                </a:r>
                <a:r>
                  <a:rPr lang="en-US" sz="2800" i="1" dirty="0"/>
                  <a:t>n </a:t>
                </a:r>
                <a:r>
                  <a:rPr lang="ru-RU" sz="2800" dirty="0"/>
                  <a:t>элементов. При этом не имеет значение, какие это элементы. Число таких пар называется числом сочетаний из </a:t>
                </a:r>
                <a:r>
                  <a:rPr lang="en-US" sz="2800" i="1" dirty="0"/>
                  <a:t>n</a:t>
                </a:r>
                <a:r>
                  <a:rPr lang="ru-RU" sz="2800" dirty="0"/>
                  <a:t> элементов по два и обозначается </a:t>
                </a:r>
                <a14:m>
                  <m:oMath xmlns:m="http://schemas.openxmlformats.org/officeDocument/2006/math">
                    <m:sSubSup>
                      <m:sSubSupPr>
                        <m:ctrlPr>
                          <a:rPr lang="ru-RU" sz="2800" i="1" smtClean="0">
                            <a:latin typeface="Cambria Math" panose="02040503050406030204" pitchFamily="18" charset="0"/>
                          </a:rPr>
                        </m:ctrlPr>
                      </m:sSubSupPr>
                      <m:e>
                        <m:r>
                          <a:rPr lang="en-US" sz="2800" b="0" i="1" smtClean="0">
                            <a:latin typeface="Cambria Math"/>
                          </a:rPr>
                          <m:t>𝐶</m:t>
                        </m:r>
                      </m:e>
                      <m:sub>
                        <m:r>
                          <a:rPr lang="en-US" sz="2800" b="0" i="1" smtClean="0">
                            <a:latin typeface="Cambria Math"/>
                          </a:rPr>
                          <m:t>𝑛</m:t>
                        </m:r>
                      </m:sub>
                      <m:sup>
                        <m:r>
                          <a:rPr lang="en-US" sz="2800" b="0" i="1" baseline="30000" smtClean="0">
                            <a:latin typeface="Cambria Math"/>
                          </a:rPr>
                          <m:t>2</m:t>
                        </m:r>
                      </m:sup>
                    </m:sSubSup>
                  </m:oMath>
                </a14:m>
                <a:r>
                  <a:rPr lang="ru-RU" sz="2800" baseline="30000" dirty="0"/>
                  <a:t>.</a:t>
                </a:r>
                <a:r>
                  <a:rPr lang="ru-RU" sz="2800" dirty="0"/>
                  <a:t> Например, если в классе 20 учеников, то число различных пар, которые можно образовать из учеников этого класса, равно </a:t>
                </a:r>
                <a14:m>
                  <m:oMath xmlns:m="http://schemas.openxmlformats.org/officeDocument/2006/math">
                    <m:sSubSup>
                      <m:sSubSupPr>
                        <m:ctrlPr>
                          <a:rPr lang="ru-RU" sz="2800" i="1">
                            <a:latin typeface="Cambria Math" panose="02040503050406030204" pitchFamily="18" charset="0"/>
                          </a:rPr>
                        </m:ctrlPr>
                      </m:sSubSupPr>
                      <m:e>
                        <m:r>
                          <a:rPr lang="en-US" sz="2800" i="1">
                            <a:latin typeface="Cambria Math"/>
                          </a:rPr>
                          <m:t>𝐶</m:t>
                        </m:r>
                      </m:e>
                      <m:sub>
                        <m:r>
                          <a:rPr lang="en-US" sz="2800" b="0" i="1" smtClean="0">
                            <a:latin typeface="Cambria Math"/>
                          </a:rPr>
                          <m:t>20</m:t>
                        </m:r>
                      </m:sub>
                      <m:sup>
                        <m:r>
                          <a:rPr lang="en-US" sz="2800" i="1" baseline="30000">
                            <a:latin typeface="Cambria Math"/>
                          </a:rPr>
                          <m:t>2</m:t>
                        </m:r>
                      </m:sup>
                    </m:sSubSup>
                  </m:oMath>
                </a14:m>
                <a:r>
                  <a:rPr lang="ru-RU" sz="2800" dirty="0"/>
                  <a:t> = 190. </a:t>
                </a:r>
                <a:endParaRPr lang="ru-RU" sz="2800" dirty="0">
                  <a:cs typeface="Times New Roman" pitchFamily="18" charset="0"/>
                </a:endParaRPr>
              </a:p>
            </p:txBody>
          </p:sp>
        </mc:Choice>
        <mc:Fallback xmlns="">
          <p:sp>
            <p:nvSpPr>
              <p:cNvPr id="32775" name="Text Box 4"/>
              <p:cNvSpPr txBox="1">
                <a:spLocks noRot="1" noChangeAspect="1" noMove="1" noResize="1" noEditPoints="1" noAdjustHandles="1" noChangeArrowheads="1" noChangeShapeType="1" noTextEdit="1"/>
              </p:cNvSpPr>
              <p:nvPr/>
            </p:nvSpPr>
            <p:spPr bwMode="auto">
              <a:xfrm>
                <a:off x="-28575" y="5358"/>
                <a:ext cx="9144000" cy="4832092"/>
              </a:xfrm>
              <a:prstGeom prst="rect">
                <a:avLst/>
              </a:prstGeom>
              <a:blipFill>
                <a:blip r:embed="rId3"/>
                <a:stretch>
                  <a:fillRect l="-1333" t="-1387" r="-1400" b="-25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363365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Важность геометрии для образования</a:t>
            </a:r>
          </a:p>
        </p:txBody>
      </p:sp>
      <p:sp>
        <p:nvSpPr>
          <p:cNvPr id="2" name="TextBox 1"/>
          <p:cNvSpPr txBox="1"/>
          <p:nvPr/>
        </p:nvSpPr>
        <p:spPr>
          <a:xfrm>
            <a:off x="19253" y="476672"/>
            <a:ext cx="9144000" cy="6247864"/>
          </a:xfrm>
          <a:prstGeom prst="rect">
            <a:avLst/>
          </a:prstGeom>
          <a:noFill/>
        </p:spPr>
        <p:txBody>
          <a:bodyPr wrap="square" rtlCol="0">
            <a:spAutoFit/>
          </a:bodyPr>
          <a:lstStyle/>
          <a:p>
            <a:pPr algn="just"/>
            <a:r>
              <a:rPr lang="ru-RU" sz="2000" dirty="0"/>
              <a:t>	Известен вклад, который вносит геометрия в развитие пространственного воображения и логического мышления школьников.</a:t>
            </a:r>
          </a:p>
          <a:p>
            <a:pPr algn="just"/>
            <a:r>
              <a:rPr lang="ru-RU" sz="2000" dirty="0"/>
              <a:t>	Н.Ф. Четверухин  подчёркивал  важность  развития пространственных представлений для всех учащихся вне зависимости от направления их дальнейшего образования и выбора будущей профессии. «Хорошее пространственное воображение нужно конструктору, создающему новые машины, геологу, разведывающему недра земли, архитектору, сооружающему здания современных городов, хирургу, производящему тончайшие операции среди кровеносных сосудов и нервных волокон, скульптору, художнику и т.д.». </a:t>
            </a:r>
          </a:p>
          <a:p>
            <a:pPr algn="just"/>
            <a:r>
              <a:rPr lang="ru-RU" sz="2000" dirty="0"/>
              <a:t>	А.Д. Александров, говоря о целях обучения геометрии, указывал, что «особенность геометрии, выделяющая её среди других наук вообще, состоит в том, что в ней самая строгая логика соединена с наглядным представлением. Геометрия в своей сущности и есть такое соединение живого воображения и строгой логики, в котором они взаимодействуют и дополняют друг друга». </a:t>
            </a:r>
          </a:p>
          <a:p>
            <a:pPr algn="just"/>
            <a:r>
              <a:rPr lang="ru-RU" sz="2000" dirty="0"/>
              <a:t>	В.Г. </a:t>
            </a:r>
            <a:r>
              <a:rPr lang="ru-RU" sz="2000" dirty="0" err="1"/>
              <a:t>Болтянский</a:t>
            </a:r>
            <a:r>
              <a:rPr lang="ru-RU" sz="2000" dirty="0"/>
              <a:t> говорил о том, что природа геометрии предоставляет богатые возможности для воспитания у школьников эстетического чувства красоты в самом широком значении этого слова. Красота геометрии заключается в её проявлениях в живой природе, архитектуре, живописи, декоративно-прикладном искусстве, строительстве и т.д., а также в смелых, оригинальных, нестандартных доказательствах, выводах и решениях.</a:t>
            </a:r>
          </a:p>
        </p:txBody>
      </p:sp>
    </p:spTree>
    <p:extLst>
      <p:ext uri="{BB962C8B-B14F-4D97-AF65-F5344CB8AC3E}">
        <p14:creationId xmlns:p14="http://schemas.microsoft.com/office/powerpoint/2010/main" val="1199773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a:extLst>
              <a:ext uri="{FF2B5EF4-FFF2-40B4-BE49-F238E27FC236}">
                <a16:creationId xmlns:a16="http://schemas.microsoft.com/office/drawing/2014/main" id="{E6F82690-2A6C-4B4E-9BF6-8820164112B7}"/>
              </a:ext>
            </a:extLst>
          </p:cNvPr>
          <p:cNvSpPr txBox="1">
            <a:spLocks noChangeArrowheads="1"/>
          </p:cNvSpPr>
          <p:nvPr/>
        </p:nvSpPr>
        <p:spPr bwMode="auto">
          <a:xfrm>
            <a:off x="228600" y="990600"/>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3600" dirty="0">
                <a:cs typeface="Times New Roman" panose="02020603050405020304" pitchFamily="18" charset="0"/>
              </a:rPr>
              <a:t>	</a:t>
            </a:r>
            <a:r>
              <a:rPr lang="ru-RU" altLang="ru-RU" sz="2800" dirty="0">
                <a:cs typeface="Times New Roman" panose="02020603050405020304" pitchFamily="18" charset="0"/>
              </a:rPr>
              <a:t>8. Сколько </a:t>
            </a:r>
            <a:r>
              <a:rPr lang="ru-RU" altLang="ru-RU" sz="2800" dirty="0"/>
              <a:t>различных </a:t>
            </a:r>
            <a:r>
              <a:rPr lang="ru-RU" altLang="ru-RU" sz="2800" dirty="0">
                <a:cs typeface="Times New Roman" panose="02020603050405020304" pitchFamily="18" charset="0"/>
              </a:rPr>
              <a:t>точек попарных пересечений могут  иметь три прямые? </a:t>
            </a:r>
          </a:p>
        </p:txBody>
      </p:sp>
      <p:grpSp>
        <p:nvGrpSpPr>
          <p:cNvPr id="69639" name="Group 7">
            <a:extLst>
              <a:ext uri="{FF2B5EF4-FFF2-40B4-BE49-F238E27FC236}">
                <a16:creationId xmlns:a16="http://schemas.microsoft.com/office/drawing/2014/main" id="{8492F70E-EEB5-4E27-A195-F671A53DCB23}"/>
              </a:ext>
            </a:extLst>
          </p:cNvPr>
          <p:cNvGrpSpPr>
            <a:grpSpLocks/>
          </p:cNvGrpSpPr>
          <p:nvPr/>
        </p:nvGrpSpPr>
        <p:grpSpPr bwMode="auto">
          <a:xfrm>
            <a:off x="152400" y="2590800"/>
            <a:ext cx="8991600" cy="2541588"/>
            <a:chOff x="96" y="1632"/>
            <a:chExt cx="5664" cy="1601"/>
          </a:xfrm>
        </p:grpSpPr>
        <p:sp>
          <p:nvSpPr>
            <p:cNvPr id="66565" name="Text Box 4">
              <a:extLst>
                <a:ext uri="{FF2B5EF4-FFF2-40B4-BE49-F238E27FC236}">
                  <a16:creationId xmlns:a16="http://schemas.microsoft.com/office/drawing/2014/main" id="{91094C08-0A11-455C-BAF0-23849B0E2AFF}"/>
                </a:ext>
              </a:extLst>
            </p:cNvPr>
            <p:cNvSpPr txBox="1">
              <a:spLocks noChangeArrowheads="1"/>
            </p:cNvSpPr>
            <p:nvPr/>
          </p:nvSpPr>
          <p:spPr bwMode="auto">
            <a:xfrm>
              <a:off x="96" y="1632"/>
              <a:ext cx="5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Н</a:t>
              </a:r>
              <a:r>
                <a:rPr lang="ru-RU" altLang="ru-RU" sz="2800" dirty="0">
                  <a:cs typeface="Times New Roman" panose="02020603050405020304" pitchFamily="18" charset="0"/>
                </a:rPr>
                <a:t>и одной, одну, две, три. </a:t>
              </a:r>
            </a:p>
          </p:txBody>
        </p:sp>
        <p:pic>
          <p:nvPicPr>
            <p:cNvPr id="66566" name="Picture 6">
              <a:extLst>
                <a:ext uri="{FF2B5EF4-FFF2-40B4-BE49-F238E27FC236}">
                  <a16:creationId xmlns:a16="http://schemas.microsoft.com/office/drawing/2014/main" id="{D556AC17-6EE7-48F9-ABA9-0E03B0AA3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496"/>
              <a:ext cx="4666"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wipe(up)">
                                      <p:cBhvr>
                                        <p:cTn id="7"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a:extLst>
              <a:ext uri="{FF2B5EF4-FFF2-40B4-BE49-F238E27FC236}">
                <a16:creationId xmlns:a16="http://schemas.microsoft.com/office/drawing/2014/main" id="{DEE017F9-5C5F-4292-8366-61EF101700FB}"/>
              </a:ext>
            </a:extLst>
          </p:cNvPr>
          <p:cNvSpPr txBox="1">
            <a:spLocks noChangeArrowheads="1"/>
          </p:cNvSpPr>
          <p:nvPr/>
        </p:nvSpPr>
        <p:spPr bwMode="auto">
          <a:xfrm>
            <a:off x="170240" y="116632"/>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3600" dirty="0"/>
              <a:t>	</a:t>
            </a:r>
            <a:r>
              <a:rPr lang="ru-RU" altLang="ru-RU" sz="2800" dirty="0"/>
              <a:t>9. Какое наибольшее число </a:t>
            </a:r>
            <a:r>
              <a:rPr lang="ru-RU" altLang="ru-RU" sz="2800" dirty="0">
                <a:cs typeface="Times New Roman" panose="02020603050405020304" pitchFamily="18" charset="0"/>
              </a:rPr>
              <a:t>точек попарных пересечений могут  иметь </a:t>
            </a:r>
            <a:r>
              <a:rPr lang="ru-RU" altLang="ru-RU" sz="2800" dirty="0"/>
              <a:t>четыре</a:t>
            </a:r>
            <a:r>
              <a:rPr lang="ru-RU" altLang="ru-RU" sz="2800" dirty="0">
                <a:cs typeface="Times New Roman" panose="02020603050405020304" pitchFamily="18" charset="0"/>
              </a:rPr>
              <a:t> прямые? </a:t>
            </a:r>
          </a:p>
        </p:txBody>
      </p:sp>
      <p:grpSp>
        <p:nvGrpSpPr>
          <p:cNvPr id="71687" name="Group 7">
            <a:extLst>
              <a:ext uri="{FF2B5EF4-FFF2-40B4-BE49-F238E27FC236}">
                <a16:creationId xmlns:a16="http://schemas.microsoft.com/office/drawing/2014/main" id="{C75BC38C-1CD7-4ACE-AFAC-584A71999730}"/>
              </a:ext>
            </a:extLst>
          </p:cNvPr>
          <p:cNvGrpSpPr>
            <a:grpSpLocks/>
          </p:cNvGrpSpPr>
          <p:nvPr/>
        </p:nvGrpSpPr>
        <p:grpSpPr bwMode="auto">
          <a:xfrm>
            <a:off x="76200" y="1655762"/>
            <a:ext cx="8991600" cy="3429000"/>
            <a:chOff x="96" y="1736"/>
            <a:chExt cx="5664" cy="2160"/>
          </a:xfrm>
        </p:grpSpPr>
        <p:sp>
          <p:nvSpPr>
            <p:cNvPr id="68613" name="Text Box 4">
              <a:extLst>
                <a:ext uri="{FF2B5EF4-FFF2-40B4-BE49-F238E27FC236}">
                  <a16:creationId xmlns:a16="http://schemas.microsoft.com/office/drawing/2014/main" id="{126507C4-644E-415F-A221-70CAA55115D8}"/>
                </a:ext>
              </a:extLst>
            </p:cNvPr>
            <p:cNvSpPr txBox="1">
              <a:spLocks noChangeArrowheads="1"/>
            </p:cNvSpPr>
            <p:nvPr/>
          </p:nvSpPr>
          <p:spPr bwMode="auto">
            <a:xfrm>
              <a:off x="96" y="3566"/>
              <a:ext cx="5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6.</a:t>
              </a:r>
              <a:endParaRPr lang="ru-RU" altLang="ru-RU" sz="2800" dirty="0">
                <a:cs typeface="Times New Roman" panose="02020603050405020304" pitchFamily="18" charset="0"/>
              </a:endParaRPr>
            </a:p>
          </p:txBody>
        </p:sp>
        <p:pic>
          <p:nvPicPr>
            <p:cNvPr id="68614" name="Picture 5">
              <a:extLst>
                <a:ext uri="{FF2B5EF4-FFF2-40B4-BE49-F238E27FC236}">
                  <a16:creationId xmlns:a16="http://schemas.microsoft.com/office/drawing/2014/main" id="{691F70F7-DD94-4DFC-BAAD-433FC43E5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 y="1736"/>
              <a:ext cx="2133" cy="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animEffect transition="in" filter="wipe(up)">
                                      <p:cBhvr>
                                        <p:cTn id="7"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a:extLst>
              <a:ext uri="{FF2B5EF4-FFF2-40B4-BE49-F238E27FC236}">
                <a16:creationId xmlns:a16="http://schemas.microsoft.com/office/drawing/2014/main" id="{BE6DDC53-01EE-4CF9-AF20-BB086FC663FD}"/>
              </a:ext>
            </a:extLst>
          </p:cNvPr>
          <p:cNvSpPr txBox="1">
            <a:spLocks noChangeArrowheads="1"/>
          </p:cNvSpPr>
          <p:nvPr/>
        </p:nvSpPr>
        <p:spPr bwMode="auto">
          <a:xfrm>
            <a:off x="250825" y="765175"/>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3600" dirty="0"/>
              <a:t>	</a:t>
            </a:r>
            <a:r>
              <a:rPr lang="ru-RU" altLang="ru-RU" sz="2800" dirty="0"/>
              <a:t>10. Какое наибольшее число </a:t>
            </a:r>
            <a:r>
              <a:rPr lang="ru-RU" altLang="ru-RU" sz="2800" dirty="0">
                <a:cs typeface="Times New Roman" panose="02020603050405020304" pitchFamily="18" charset="0"/>
              </a:rPr>
              <a:t>точек попарных пересечений могут  иметь </a:t>
            </a:r>
            <a:r>
              <a:rPr lang="ru-RU" altLang="ru-RU" sz="2800" dirty="0"/>
              <a:t>пять</a:t>
            </a:r>
            <a:r>
              <a:rPr lang="ru-RU" altLang="ru-RU" sz="2800" dirty="0">
                <a:cs typeface="Times New Roman" panose="02020603050405020304" pitchFamily="18" charset="0"/>
              </a:rPr>
              <a:t> прямы</a:t>
            </a:r>
            <a:r>
              <a:rPr lang="ru-RU" altLang="ru-RU" sz="2800" dirty="0"/>
              <a:t>х</a:t>
            </a:r>
            <a:r>
              <a:rPr lang="ru-RU" altLang="ru-RU" sz="2800" dirty="0">
                <a:cs typeface="Times New Roman" panose="02020603050405020304" pitchFamily="18" charset="0"/>
              </a:rPr>
              <a:t>? </a:t>
            </a:r>
          </a:p>
        </p:txBody>
      </p:sp>
      <p:grpSp>
        <p:nvGrpSpPr>
          <p:cNvPr id="73735" name="Group 7">
            <a:extLst>
              <a:ext uri="{FF2B5EF4-FFF2-40B4-BE49-F238E27FC236}">
                <a16:creationId xmlns:a16="http://schemas.microsoft.com/office/drawing/2014/main" id="{6BC54A98-F1DE-4A21-A30F-429A794CBA65}"/>
              </a:ext>
            </a:extLst>
          </p:cNvPr>
          <p:cNvGrpSpPr>
            <a:grpSpLocks/>
          </p:cNvGrpSpPr>
          <p:nvPr/>
        </p:nvGrpSpPr>
        <p:grpSpPr bwMode="auto">
          <a:xfrm>
            <a:off x="152400" y="2420938"/>
            <a:ext cx="8991600" cy="3763962"/>
            <a:chOff x="96" y="1525"/>
            <a:chExt cx="5664" cy="2371"/>
          </a:xfrm>
        </p:grpSpPr>
        <p:sp>
          <p:nvSpPr>
            <p:cNvPr id="70661" name="Text Box 4">
              <a:extLst>
                <a:ext uri="{FF2B5EF4-FFF2-40B4-BE49-F238E27FC236}">
                  <a16:creationId xmlns:a16="http://schemas.microsoft.com/office/drawing/2014/main" id="{82C58123-2B84-4F63-8686-7908A48AC30A}"/>
                </a:ext>
              </a:extLst>
            </p:cNvPr>
            <p:cNvSpPr txBox="1">
              <a:spLocks noChangeArrowheads="1"/>
            </p:cNvSpPr>
            <p:nvPr/>
          </p:nvSpPr>
          <p:spPr bwMode="auto">
            <a:xfrm>
              <a:off x="96" y="3566"/>
              <a:ext cx="56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solidFill>
                    <a:srgbClr val="FF3300"/>
                  </a:solidFill>
                </a:rPr>
                <a:t>Ответ: </a:t>
              </a:r>
              <a:r>
                <a:rPr lang="ru-RU" altLang="ru-RU" sz="2800" dirty="0"/>
                <a:t>10.</a:t>
              </a:r>
              <a:endParaRPr lang="ru-RU" altLang="ru-RU" sz="2800" dirty="0">
                <a:cs typeface="Times New Roman" panose="02020603050405020304" pitchFamily="18" charset="0"/>
              </a:endParaRPr>
            </a:p>
          </p:txBody>
        </p:sp>
        <p:pic>
          <p:nvPicPr>
            <p:cNvPr id="70662" name="Picture 5">
              <a:extLst>
                <a:ext uri="{FF2B5EF4-FFF2-40B4-BE49-F238E27FC236}">
                  <a16:creationId xmlns:a16="http://schemas.microsoft.com/office/drawing/2014/main" id="{4F9C58D4-5201-48FE-962D-A1B0B49A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 y="1525"/>
              <a:ext cx="1963" cy="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up)">
                                      <p:cBhvr>
                                        <p:cTn id="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 Box 3">
            <a:extLst>
              <a:ext uri="{FF2B5EF4-FFF2-40B4-BE49-F238E27FC236}">
                <a16:creationId xmlns:a16="http://schemas.microsoft.com/office/drawing/2014/main" id="{9CF44FDD-24C8-4F78-A082-206017300E07}"/>
              </a:ext>
            </a:extLst>
          </p:cNvPr>
          <p:cNvSpPr txBox="1">
            <a:spLocks noChangeArrowheads="1"/>
          </p:cNvSpPr>
          <p:nvPr/>
        </p:nvSpPr>
        <p:spPr bwMode="auto">
          <a:xfrm>
            <a:off x="0" y="0"/>
            <a:ext cx="91440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800" dirty="0"/>
              <a:t>	</a:t>
            </a:r>
            <a:r>
              <a:rPr lang="ru-RU" altLang="ru-RU" sz="2800" dirty="0"/>
              <a:t>11*. Какое наибольшее число </a:t>
            </a:r>
            <a:r>
              <a:rPr lang="ru-RU" altLang="ru-RU" sz="2800" dirty="0">
                <a:cs typeface="Times New Roman" panose="02020603050405020304" pitchFamily="18" charset="0"/>
              </a:rPr>
              <a:t>точек попарных пересечений могут  иметь </a:t>
            </a:r>
            <a:r>
              <a:rPr lang="en-US" altLang="ru-RU" sz="2800" i="1" dirty="0">
                <a:cs typeface="Times New Roman" panose="02020603050405020304" pitchFamily="18" charset="0"/>
              </a:rPr>
              <a:t>n</a:t>
            </a:r>
            <a:r>
              <a:rPr lang="ru-RU" altLang="ru-RU" sz="2800" dirty="0">
                <a:cs typeface="Times New Roman" panose="02020603050405020304" pitchFamily="18" charset="0"/>
              </a:rPr>
              <a:t> прямы</a:t>
            </a:r>
            <a:r>
              <a:rPr lang="ru-RU" altLang="ru-RU" sz="2800" dirty="0"/>
              <a:t>х</a:t>
            </a:r>
            <a:r>
              <a:rPr lang="ru-RU" altLang="ru-RU" sz="2800" dirty="0">
                <a:cs typeface="Times New Roman" panose="02020603050405020304" pitchFamily="18" charset="0"/>
              </a:rPr>
              <a:t>?</a:t>
            </a:r>
            <a:r>
              <a:rPr lang="ru-RU" altLang="ru-RU" sz="3600" dirty="0">
                <a:cs typeface="Times New Roman" panose="02020603050405020304" pitchFamily="18" charset="0"/>
              </a:rPr>
              <a:t> </a:t>
            </a:r>
          </a:p>
        </p:txBody>
      </p:sp>
      <p:grpSp>
        <p:nvGrpSpPr>
          <p:cNvPr id="2" name="Группа 1">
            <a:extLst>
              <a:ext uri="{FF2B5EF4-FFF2-40B4-BE49-F238E27FC236}">
                <a16:creationId xmlns:a16="http://schemas.microsoft.com/office/drawing/2014/main" id="{6F49B728-D3E9-4F0B-B936-FDC82820C18A}"/>
              </a:ext>
            </a:extLst>
          </p:cNvPr>
          <p:cNvGrpSpPr/>
          <p:nvPr/>
        </p:nvGrpSpPr>
        <p:grpSpPr>
          <a:xfrm>
            <a:off x="0" y="1003776"/>
            <a:ext cx="9144000" cy="5839872"/>
            <a:chOff x="0" y="1109209"/>
            <a:chExt cx="9144000" cy="5839872"/>
          </a:xfrm>
        </p:grpSpPr>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EF939CEB-5FF0-43D3-9A19-8B89996BC0E8}"/>
                    </a:ext>
                  </a:extLst>
                </p:cNvPr>
                <p:cNvSpPr txBox="1">
                  <a:spLocks noChangeArrowheads="1"/>
                </p:cNvSpPr>
                <p:nvPr/>
              </p:nvSpPr>
              <p:spPr bwMode="auto">
                <a:xfrm>
                  <a:off x="0" y="3347043"/>
                  <a:ext cx="9144000" cy="36020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dirty="0">
                      <a:solidFill>
                        <a:srgbClr val="FF3300"/>
                      </a:solidFill>
                    </a:rPr>
                    <a:t>	</a:t>
                  </a:r>
                  <a:r>
                    <a:rPr lang="ru-RU" dirty="0">
                      <a:solidFill>
                        <a:srgbClr val="FF3300"/>
                      </a:solidFill>
                    </a:rPr>
                    <a:t>Решение 1.</a:t>
                  </a:r>
                  <a:r>
                    <a:rPr lang="en-US" dirty="0">
                      <a:solidFill>
                        <a:srgbClr val="FF3300"/>
                      </a:solidFill>
                    </a:rPr>
                    <a:t> </a:t>
                  </a:r>
                  <a:r>
                    <a:rPr lang="ru-RU" dirty="0">
                      <a:cs typeface="Times New Roman" pitchFamily="18" charset="0"/>
                    </a:rPr>
                    <a:t>Заметим, что наибольшее число точек попарных пересечений получается, если каждая прямая пересекается с каждой, при этом никакие три прямые не пересекаются в одной точке. В этом случае каждая прямая имеет </a:t>
                  </a:r>
                  <a:r>
                    <a:rPr lang="en-US" i="1" dirty="0">
                      <a:cs typeface="Times New Roman" pitchFamily="18" charset="0"/>
                    </a:rPr>
                    <a:t>n</a:t>
                  </a:r>
                  <a:r>
                    <a:rPr lang="ru-RU" dirty="0">
                      <a:cs typeface="Times New Roman" pitchFamily="18" charset="0"/>
                    </a:rPr>
                    <a:t> – 1 точку пересечения с остальными прямыми, и мы находимся в ситуации, аналогичной ситуации задачи </a:t>
                  </a:r>
                  <a:r>
                    <a:rPr lang="ru-RU" dirty="0"/>
                    <a:t>7</a:t>
                  </a:r>
                  <a:r>
                    <a:rPr lang="ru-RU" dirty="0">
                      <a:cs typeface="Times New Roman" pitchFamily="18" charset="0"/>
                    </a:rPr>
                    <a:t>. </a:t>
                  </a:r>
                  <a:r>
                    <a:rPr lang="ru-RU" dirty="0"/>
                    <a:t>Имеется</a:t>
                  </a:r>
                  <a:r>
                    <a:rPr lang="ru-RU" dirty="0">
                      <a:cs typeface="Times New Roman" pitchFamily="18" charset="0"/>
                    </a:rPr>
                    <a:t> </a:t>
                  </a:r>
                  <a:r>
                    <a:rPr lang="en-US" i="1" dirty="0">
                      <a:cs typeface="Times New Roman" pitchFamily="18" charset="0"/>
                    </a:rPr>
                    <a:t>n</a:t>
                  </a:r>
                  <a:r>
                    <a:rPr lang="ru-RU" dirty="0"/>
                    <a:t> прямых</a:t>
                  </a:r>
                  <a:r>
                    <a:rPr lang="ru-RU" dirty="0">
                      <a:cs typeface="Times New Roman" pitchFamily="18" charset="0"/>
                    </a:rPr>
                    <a:t> и на каждой прямой </a:t>
                  </a:r>
                  <a:r>
                    <a:rPr lang="en-US" i="1" dirty="0">
                      <a:cs typeface="Times New Roman" pitchFamily="18" charset="0"/>
                    </a:rPr>
                    <a:t>n </a:t>
                  </a:r>
                  <a:r>
                    <a:rPr lang="ru-RU" dirty="0">
                      <a:cs typeface="Times New Roman" pitchFamily="18" charset="0"/>
                    </a:rPr>
                    <a:t>– 1 точка</a:t>
                  </a:r>
                  <a:r>
                    <a:rPr lang="ru-RU" dirty="0"/>
                    <a:t>. При этом</a:t>
                  </a:r>
                  <a:r>
                    <a:rPr lang="ru-RU" dirty="0">
                      <a:cs typeface="Times New Roman" pitchFamily="18" charset="0"/>
                    </a:rPr>
                    <a:t>, </a:t>
                  </a:r>
                  <a:r>
                    <a:rPr lang="ru-RU" dirty="0"/>
                    <a:t>каждая точка принадлежит ровно двум прямым. Следовательно, </a:t>
                  </a:r>
                  <a:r>
                    <a:rPr lang="ru-RU" dirty="0">
                      <a:cs typeface="Times New Roman" pitchFamily="18" charset="0"/>
                    </a:rPr>
                    <a:t>число точек </a:t>
                  </a:r>
                  <a:r>
                    <a:rPr lang="ru-RU" dirty="0"/>
                    <a:t>попарных </a:t>
                  </a:r>
                  <a:r>
                    <a:rPr lang="ru-RU" dirty="0">
                      <a:cs typeface="Times New Roman" pitchFamily="18" charset="0"/>
                    </a:rPr>
                    <a:t>пересечени</a:t>
                  </a:r>
                  <a:r>
                    <a:rPr lang="ru-RU" dirty="0"/>
                    <a:t>й</a:t>
                  </a:r>
                  <a:r>
                    <a:rPr lang="ru-RU" dirty="0">
                      <a:cs typeface="Times New Roman" pitchFamily="18" charset="0"/>
                    </a:rPr>
                    <a:t> будет равно</a:t>
                  </a:r>
                  <a:r>
                    <a:rPr lang="ru-RU" dirty="0">
                      <a:solidFill>
                        <a:schemeClr val="tx1"/>
                      </a:solidFill>
                    </a:rPr>
                    <a:t> </a:t>
                  </a:r>
                  <a14:m>
                    <m:oMath xmlns:m="http://schemas.openxmlformats.org/officeDocument/2006/math">
                      <m:f>
                        <m:fPr>
                          <m:ctrlPr>
                            <a:rPr lang="ru-RU" i="1" smtClean="0">
                              <a:solidFill>
                                <a:schemeClr val="tx1"/>
                              </a:solidFill>
                              <a:latin typeface="Cambria Math" panose="02040503050406030204" pitchFamily="18" charset="0"/>
                            </a:rPr>
                          </m:ctrlPr>
                        </m:fPr>
                        <m:num>
                          <m:r>
                            <a:rPr lang="en-US" b="0" i="1" smtClean="0">
                              <a:solidFill>
                                <a:schemeClr val="tx1"/>
                              </a:solidFill>
                              <a:latin typeface="Cambria Math"/>
                            </a:rPr>
                            <m:t>𝑛</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−1)</m:t>
                          </m:r>
                        </m:num>
                        <m:den>
                          <m:r>
                            <a:rPr lang="en-US" b="0" i="1" smtClean="0">
                              <a:solidFill>
                                <a:schemeClr val="tx1"/>
                              </a:solidFill>
                              <a:latin typeface="Cambria Math"/>
                            </a:rPr>
                            <m:t>2</m:t>
                          </m:r>
                        </m:den>
                      </m:f>
                      <m:r>
                        <a:rPr lang="en-US" b="0" i="1" smtClean="0">
                          <a:solidFill>
                            <a:schemeClr val="tx1"/>
                          </a:solidFill>
                          <a:latin typeface="Cambria Math"/>
                        </a:rPr>
                        <m:t>.</m:t>
                      </m:r>
                    </m:oMath>
                  </a14:m>
                  <a:endParaRPr lang="ru-RU" dirty="0">
                    <a:solidFill>
                      <a:schemeClr val="accent1"/>
                    </a:solidFill>
                  </a:endParaRPr>
                </a:p>
              </p:txBody>
            </p:sp>
          </mc:Choice>
          <mc:Fallback xmlns="">
            <p:sp>
              <p:nvSpPr>
                <p:cNvPr id="5" name="Text Box 5">
                  <a:extLst>
                    <a:ext uri="{FF2B5EF4-FFF2-40B4-BE49-F238E27FC236}">
                      <a16:creationId xmlns:a16="http://schemas.microsoft.com/office/drawing/2014/main" id="{EF939CEB-5FF0-43D3-9A19-8B89996BC0E8}"/>
                    </a:ext>
                  </a:extLst>
                </p:cNvPr>
                <p:cNvSpPr txBox="1">
                  <a:spLocks noRot="1" noChangeAspect="1" noMove="1" noResize="1" noEditPoints="1" noAdjustHandles="1" noChangeArrowheads="1" noChangeShapeType="1" noTextEdit="1"/>
                </p:cNvSpPr>
                <p:nvPr/>
              </p:nvSpPr>
              <p:spPr bwMode="auto">
                <a:xfrm>
                  <a:off x="0" y="3347043"/>
                  <a:ext cx="9144000" cy="3602038"/>
                </a:xfrm>
                <a:prstGeom prst="rect">
                  <a:avLst/>
                </a:prstGeom>
                <a:blipFill>
                  <a:blip r:embed="rId3"/>
                  <a:stretch>
                    <a:fillRect l="-1000" t="-1354" r="-1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4F033061-15F9-41CA-982E-2BA53AF008CB}"/>
                </a:ext>
              </a:extLst>
            </p:cNvPr>
            <p:cNvPicPr>
              <a:picLocks noChangeAspect="1"/>
            </p:cNvPicPr>
            <p:nvPr/>
          </p:nvPicPr>
          <p:blipFill>
            <a:blip r:embed="rId4"/>
            <a:stretch>
              <a:fillRect/>
            </a:stretch>
          </p:blipFill>
          <p:spPr>
            <a:xfrm>
              <a:off x="2627784" y="1109209"/>
              <a:ext cx="3024336" cy="235047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EF939CEB-5FF0-43D3-9A19-8B89996BC0E8}"/>
                  </a:ext>
                </a:extLst>
              </p:cNvPr>
              <p:cNvSpPr txBox="1">
                <a:spLocks noChangeArrowheads="1"/>
              </p:cNvSpPr>
              <p:nvPr/>
            </p:nvSpPr>
            <p:spPr bwMode="auto">
              <a:xfrm>
                <a:off x="0" y="104451"/>
                <a:ext cx="9144000" cy="24443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dirty="0">
                    <a:solidFill>
                      <a:srgbClr val="FF3300"/>
                    </a:solidFill>
                  </a:rPr>
                  <a:t>	</a:t>
                </a:r>
                <a:r>
                  <a:rPr lang="ru-RU" sz="2800" dirty="0">
                    <a:solidFill>
                      <a:srgbClr val="FF3300"/>
                    </a:solidFill>
                  </a:rPr>
                  <a:t>Решение 2.</a:t>
                </a:r>
                <a:r>
                  <a:rPr lang="en-US" sz="2800" dirty="0">
                    <a:solidFill>
                      <a:srgbClr val="FF3300"/>
                    </a:solidFill>
                  </a:rPr>
                  <a:t> </a:t>
                </a:r>
                <a:r>
                  <a:rPr lang="ru-RU" sz="2800" dirty="0"/>
                  <a:t>Можно было бы рассуждать и короче. Действительно, для того, чтобы подсчитать количество точек пересечения, достаточно подсчитать, количество пар прямых, которые можно образовать из данных </a:t>
                </a:r>
                <a:r>
                  <a:rPr lang="ru-RU" sz="2800" i="1" dirty="0"/>
                  <a:t>n </a:t>
                </a:r>
                <a:r>
                  <a:rPr lang="ru-RU" sz="2800" dirty="0"/>
                  <a:t>прямых. Как мы знаем, это число равно </a:t>
                </a:r>
                <a14:m>
                  <m:oMath xmlns:m="http://schemas.openxmlformats.org/officeDocument/2006/math">
                    <m:f>
                      <m:fPr>
                        <m:ctrlPr>
                          <a:rPr lang="ru-RU" sz="2800" i="1">
                            <a:latin typeface="Cambria Math" panose="02040503050406030204" pitchFamily="18" charset="0"/>
                          </a:rPr>
                        </m:ctrlPr>
                      </m:fPr>
                      <m:num>
                        <m:r>
                          <a:rPr lang="en-US" sz="2800" i="1">
                            <a:latin typeface="Cambria Math"/>
                          </a:rPr>
                          <m:t>𝑛</m:t>
                        </m:r>
                        <m:r>
                          <a:rPr lang="en-US" sz="2800" i="1">
                            <a:latin typeface="Cambria Math"/>
                          </a:rPr>
                          <m:t>(</m:t>
                        </m:r>
                        <m:r>
                          <a:rPr lang="en-US" sz="2800" i="1">
                            <a:latin typeface="Cambria Math"/>
                          </a:rPr>
                          <m:t>𝑛</m:t>
                        </m:r>
                        <m:r>
                          <a:rPr lang="en-US" sz="2800" i="1">
                            <a:latin typeface="Cambria Math"/>
                          </a:rPr>
                          <m:t>−1)</m:t>
                        </m:r>
                      </m:num>
                      <m:den>
                        <m:r>
                          <a:rPr lang="en-US" sz="2800" i="1">
                            <a:latin typeface="Cambria Math"/>
                          </a:rPr>
                          <m:t>2</m:t>
                        </m:r>
                      </m:den>
                    </m:f>
                  </m:oMath>
                </a14:m>
                <a:r>
                  <a:rPr lang="ru-RU" sz="2800" dirty="0"/>
                  <a:t> . </a:t>
                </a:r>
                <a:endParaRPr lang="ru-RU" sz="2800" dirty="0">
                  <a:solidFill>
                    <a:schemeClr val="accent1"/>
                  </a:solidFill>
                </a:endParaRPr>
              </a:p>
            </p:txBody>
          </p:sp>
        </mc:Choice>
        <mc:Fallback xmlns="">
          <p:sp>
            <p:nvSpPr>
              <p:cNvPr id="5" name="Text Box 5">
                <a:extLst>
                  <a:ext uri="{FF2B5EF4-FFF2-40B4-BE49-F238E27FC236}">
                    <a16:creationId xmlns:a16="http://schemas.microsoft.com/office/drawing/2014/main" id="{EF939CEB-5FF0-43D3-9A19-8B89996BC0E8}"/>
                  </a:ext>
                </a:extLst>
              </p:cNvPr>
              <p:cNvSpPr txBox="1">
                <a:spLocks noRot="1" noChangeAspect="1" noMove="1" noResize="1" noEditPoints="1" noAdjustHandles="1" noChangeArrowheads="1" noChangeShapeType="1" noTextEdit="1"/>
              </p:cNvSpPr>
              <p:nvPr/>
            </p:nvSpPr>
            <p:spPr bwMode="auto">
              <a:xfrm>
                <a:off x="0" y="104451"/>
                <a:ext cx="9144000" cy="2444323"/>
              </a:xfrm>
              <a:prstGeom prst="rect">
                <a:avLst/>
              </a:prstGeom>
              <a:blipFill>
                <a:blip r:embed="rId3"/>
                <a:stretch>
                  <a:fillRect l="-1333" t="-2494" r="-1333" b="-22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4F033061-15F9-41CA-982E-2BA53AF008CB}"/>
              </a:ext>
            </a:extLst>
          </p:cNvPr>
          <p:cNvPicPr>
            <a:picLocks noChangeAspect="1"/>
          </p:cNvPicPr>
          <p:nvPr/>
        </p:nvPicPr>
        <p:blipFill>
          <a:blip r:embed="rId4"/>
          <a:stretch>
            <a:fillRect/>
          </a:stretch>
        </p:blipFill>
        <p:spPr>
          <a:xfrm>
            <a:off x="2627783" y="2548774"/>
            <a:ext cx="3448875" cy="2680426"/>
          </a:xfrm>
          <a:prstGeom prst="rect">
            <a:avLst/>
          </a:prstGeom>
        </p:spPr>
      </p:pic>
    </p:spTree>
    <p:extLst>
      <p:ext uri="{BB962C8B-B14F-4D97-AF65-F5344CB8AC3E}">
        <p14:creationId xmlns:p14="http://schemas.microsoft.com/office/powerpoint/2010/main" val="1400614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3"/>
          <p:cNvSpPr txBox="1">
            <a:spLocks noChangeArrowheads="1"/>
          </p:cNvSpPr>
          <p:nvPr/>
        </p:nvSpPr>
        <p:spPr bwMode="auto">
          <a:xfrm>
            <a:off x="130088" y="926632"/>
            <a:ext cx="89786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solidFill>
                  <a:srgbClr val="FF0000"/>
                </a:solidFill>
                <a:cs typeface="Times New Roman" charset="0"/>
              </a:rPr>
              <a:t>	2. </a:t>
            </a:r>
            <a:r>
              <a:rPr lang="ru-RU" sz="2800" i="1" dirty="0">
                <a:solidFill>
                  <a:srgbClr val="FF0000"/>
                </a:solidFill>
                <a:effectLst/>
                <a:latin typeface="Times New Roman" panose="02020603050405020304" pitchFamily="18" charset="0"/>
                <a:ea typeface="Times New Roman" panose="02020603050405020304" pitchFamily="18" charset="0"/>
              </a:rPr>
              <a:t>Каждая точка на прямой разбивает эту прямую на две части</a:t>
            </a:r>
            <a:r>
              <a:rPr lang="ru-RU" sz="2800" dirty="0">
                <a:solidFill>
                  <a:srgbClr val="FF0000"/>
                </a:solidFill>
                <a:effectLst/>
                <a:latin typeface="Times New Roman" panose="02020603050405020304" pitchFamily="18" charset="0"/>
                <a:ea typeface="Times New Roman" panose="02020603050405020304" pitchFamily="18" charset="0"/>
              </a:rPr>
              <a:t>.</a:t>
            </a:r>
            <a:r>
              <a:rPr lang="ru-RU" sz="2800" i="1" dirty="0">
                <a:solidFill>
                  <a:srgbClr val="FF0000"/>
                </a:solidFill>
                <a:effectLst/>
                <a:latin typeface="Times New Roman" panose="02020603050405020304" pitchFamily="18" charset="0"/>
                <a:ea typeface="Times New Roman" panose="02020603050405020304" pitchFamily="18" charset="0"/>
              </a:rPr>
              <a:t> </a:t>
            </a:r>
            <a:r>
              <a:rPr lang="ru-RU" sz="2800" i="1" dirty="0">
                <a:solidFill>
                  <a:srgbClr val="FF0000"/>
                </a:solidFill>
                <a:latin typeface="Times New Roman" panose="02020603050405020304" pitchFamily="18" charset="0"/>
                <a:ea typeface="Times New Roman" panose="02020603050405020304" pitchFamily="18" charset="0"/>
              </a:rPr>
              <a:t>	</a:t>
            </a:r>
            <a:endParaRPr lang="ru-RU" sz="2800" dirty="0">
              <a:solidFill>
                <a:srgbClr val="FF0000"/>
              </a:solidFill>
            </a:endParaRPr>
          </a:p>
        </p:txBody>
      </p:sp>
      <p:pic>
        <p:nvPicPr>
          <p:cNvPr id="11"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365104"/>
            <a:ext cx="32464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3">
            <a:extLst>
              <a:ext uri="{FF2B5EF4-FFF2-40B4-BE49-F238E27FC236}">
                <a16:creationId xmlns:a16="http://schemas.microsoft.com/office/drawing/2014/main" id="{3D9EFEB3-AFB1-3ACB-C7F8-DB1F773CED16}"/>
              </a:ext>
            </a:extLst>
          </p:cNvPr>
          <p:cNvSpPr txBox="1">
            <a:spLocks noChangeArrowheads="1"/>
          </p:cNvSpPr>
          <p:nvPr/>
        </p:nvSpPr>
        <p:spPr bwMode="auto">
          <a:xfrm>
            <a:off x="-35290" y="9563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solidFill>
                  <a:srgbClr val="FF0000"/>
                </a:solidFill>
              </a:rPr>
              <a:t>	</a:t>
            </a:r>
            <a:r>
              <a:rPr lang="ru-RU" dirty="0"/>
              <a:t>Для определения отрезка и луча в нашем учебнике вводится следующая аксиома.</a:t>
            </a:r>
          </a:p>
        </p:txBody>
      </p:sp>
      <p:sp>
        <p:nvSpPr>
          <p:cNvPr id="13"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23">
            <a:extLst>
              <a:ext uri="{FF2B5EF4-FFF2-40B4-BE49-F238E27FC236}">
                <a16:creationId xmlns:a16="http://schemas.microsoft.com/office/drawing/2014/main" id="{212CDFF9-4234-4AB1-1E5C-293BA68A02AC}"/>
              </a:ext>
            </a:extLst>
          </p:cNvPr>
          <p:cNvSpPr txBox="1">
            <a:spLocks noChangeArrowheads="1"/>
          </p:cNvSpPr>
          <p:nvPr/>
        </p:nvSpPr>
        <p:spPr bwMode="auto">
          <a:xfrm>
            <a:off x="130088" y="1934149"/>
            <a:ext cx="897862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cs typeface="Times New Roman" charset="0"/>
              </a:rPr>
              <a:t>	</a:t>
            </a:r>
            <a:r>
              <a:rPr lang="ru-RU" dirty="0">
                <a:latin typeface="Times New Roman" panose="02020603050405020304" pitchFamily="18" charset="0"/>
                <a:ea typeface="Times New Roman" panose="02020603050405020304" pitchFamily="18" charset="0"/>
              </a:rPr>
              <a:t>Если</a:t>
            </a:r>
            <a:r>
              <a:rPr lang="ru-RU" dirty="0">
                <a:effectLst/>
                <a:latin typeface="Times New Roman" panose="02020603050405020304" pitchFamily="18" charset="0"/>
                <a:ea typeface="Times New Roman" panose="02020603050405020304" pitchFamily="18" charset="0"/>
              </a:rPr>
              <a:t> две точки принадлежать разным частям, то говорят также, что они лежат по разные стороны от данной точки, а сама данная точка лежит между этими точками.</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 две </a:t>
            </a:r>
            <a:r>
              <a:rPr lang="ru-RU" dirty="0">
                <a:effectLst/>
                <a:latin typeface="Times New Roman" panose="02020603050405020304" pitchFamily="18" charset="0"/>
                <a:ea typeface="Times New Roman" panose="02020603050405020304" pitchFamily="18" charset="0"/>
              </a:rPr>
              <a:t>точки принадлежат одной части, то говорят также, что они лежат по одну сторону от данной точки.</a:t>
            </a:r>
            <a:r>
              <a:rPr lang="ru-RU" dirty="0">
                <a:cs typeface="Times New Roman" charset="0"/>
              </a:rPr>
              <a:t>	</a:t>
            </a:r>
            <a:endParaRPr lang="ru-RU" dirty="0">
              <a:solidFill>
                <a:srgbClr val="FF0000"/>
              </a:solidFill>
            </a:endParaRPr>
          </a:p>
        </p:txBody>
      </p:sp>
    </p:spTree>
    <p:extLst>
      <p:ext uri="{BB962C8B-B14F-4D97-AF65-F5344CB8AC3E}">
        <p14:creationId xmlns:p14="http://schemas.microsoft.com/office/powerpoint/2010/main" val="51238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32"/>
          <p:cNvSpPr txBox="1">
            <a:spLocks noChangeArrowheads="1"/>
          </p:cNvSpPr>
          <p:nvPr/>
        </p:nvSpPr>
        <p:spPr bwMode="auto">
          <a:xfrm>
            <a:off x="0" y="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Отрезком </a:t>
            </a:r>
            <a:r>
              <a:rPr lang="ru-RU" dirty="0"/>
              <a:t>называется фигура</a:t>
            </a:r>
            <a:r>
              <a:rPr lang="ru-RU" dirty="0">
                <a:cs typeface="Times New Roman" charset="0"/>
              </a:rPr>
              <a:t>, образованная двумя точками прямой, и всеми точками, лежащими между ними</a:t>
            </a:r>
            <a:r>
              <a:rPr lang="ru-RU" dirty="0"/>
              <a:t>. </a:t>
            </a:r>
            <a:r>
              <a:rPr lang="ru-RU" dirty="0">
                <a:cs typeface="Times New Roman" charset="0"/>
              </a:rPr>
              <a:t>При этом сами две данные точки называются</a:t>
            </a:r>
            <a:r>
              <a:rPr lang="ru-RU" dirty="0">
                <a:solidFill>
                  <a:schemeClr val="accent1"/>
                </a:solidFill>
                <a:cs typeface="Times New Roman" charset="0"/>
              </a:rPr>
              <a:t> </a:t>
            </a:r>
            <a:r>
              <a:rPr lang="ru-RU" dirty="0">
                <a:solidFill>
                  <a:srgbClr val="FF3300"/>
                </a:solidFill>
                <a:cs typeface="Times New Roman" charset="0"/>
              </a:rPr>
              <a:t>концами отрезка.</a:t>
            </a:r>
            <a:r>
              <a:rPr lang="ru-RU" dirty="0">
                <a:solidFill>
                  <a:schemeClr val="accent1"/>
                </a:solidFill>
              </a:rPr>
              <a:t> </a:t>
            </a:r>
          </a:p>
        </p:txBody>
      </p:sp>
      <p:pic>
        <p:nvPicPr>
          <p:cNvPr id="3076" name="Picture 1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506" y="1200329"/>
            <a:ext cx="24145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Text Box 1037"/>
          <p:cNvSpPr txBox="1">
            <a:spLocks noChangeArrowheads="1"/>
          </p:cNvSpPr>
          <p:nvPr/>
        </p:nvSpPr>
        <p:spPr bwMode="auto">
          <a:xfrm>
            <a:off x="0" y="1916832"/>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Отрезок обозначается указанием его концов,</a:t>
            </a:r>
            <a:r>
              <a:rPr lang="en-US" dirty="0"/>
              <a:t> </a:t>
            </a:r>
            <a:r>
              <a:rPr lang="ru-RU" dirty="0"/>
              <a:t>например, отрезок с концами </a:t>
            </a:r>
            <a:r>
              <a:rPr lang="en-US" i="1" dirty="0"/>
              <a:t>A </a:t>
            </a:r>
            <a:r>
              <a:rPr lang="ru-RU" dirty="0"/>
              <a:t>и </a:t>
            </a:r>
            <a:r>
              <a:rPr lang="en-US" i="1" dirty="0"/>
              <a:t>B</a:t>
            </a:r>
            <a:r>
              <a:rPr lang="ru-RU" dirty="0"/>
              <a:t> обозначается</a:t>
            </a:r>
            <a:r>
              <a:rPr lang="ru-RU" i="1" dirty="0"/>
              <a:t> </a:t>
            </a:r>
            <a:r>
              <a:rPr lang="en-US" i="1" dirty="0"/>
              <a:t>AB</a:t>
            </a:r>
            <a:r>
              <a:rPr lang="en-US" dirty="0"/>
              <a:t>.</a:t>
            </a:r>
            <a:endParaRPr lang="ru-RU" dirty="0"/>
          </a:p>
        </p:txBody>
      </p:sp>
      <p:grpSp>
        <p:nvGrpSpPr>
          <p:cNvPr id="7" name="Group 10"/>
          <p:cNvGrpSpPr>
            <a:grpSpLocks/>
          </p:cNvGrpSpPr>
          <p:nvPr/>
        </p:nvGrpSpPr>
        <p:grpSpPr bwMode="auto">
          <a:xfrm>
            <a:off x="0" y="3120156"/>
            <a:ext cx="9144000" cy="1674813"/>
            <a:chOff x="192" y="15"/>
            <a:chExt cx="5568" cy="1055"/>
          </a:xfrm>
        </p:grpSpPr>
        <p:sp>
          <p:nvSpPr>
            <p:cNvPr id="8" name="Text Box 6"/>
            <p:cNvSpPr txBox="1">
              <a:spLocks noChangeArrowheads="1"/>
            </p:cNvSpPr>
            <p:nvPr/>
          </p:nvSpPr>
          <p:spPr bwMode="auto">
            <a:xfrm>
              <a:off x="192" y="15"/>
              <a:ext cx="556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Л</a:t>
              </a:r>
              <a:r>
                <a:rPr lang="ru-RU" dirty="0">
                  <a:solidFill>
                    <a:srgbClr val="FF3300"/>
                  </a:solidFill>
                  <a:cs typeface="Times New Roman" charset="0"/>
                </a:rPr>
                <a:t>учом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полупрямой</a:t>
              </a:r>
              <a:r>
                <a:rPr lang="ru-RU" dirty="0">
                  <a:cs typeface="Times New Roman" charset="0"/>
                </a:rPr>
                <a:t>, называется фигура, образованная точкой прямой, и всеми точками этой прямой, лежащими от неё по</a:t>
              </a:r>
              <a:r>
                <a:rPr lang="ru-RU" dirty="0"/>
                <a:t> </a:t>
              </a:r>
              <a:r>
                <a:rPr lang="ru-RU" dirty="0">
                  <a:cs typeface="Times New Roman" charset="0"/>
                </a:rPr>
                <a:t>одну сторону. При этом сама данная точка называется</a:t>
              </a:r>
              <a:r>
                <a:rPr lang="ru-RU" dirty="0">
                  <a:solidFill>
                    <a:schemeClr val="accent1"/>
                  </a:solidFill>
                  <a:cs typeface="Times New Roman" charset="0"/>
                </a:rPr>
                <a:t> </a:t>
              </a:r>
              <a:r>
                <a:rPr lang="ru-RU" dirty="0">
                  <a:solidFill>
                    <a:srgbClr val="FF3300"/>
                  </a:solidFill>
                  <a:cs typeface="Times New Roman" charset="0"/>
                </a:rPr>
                <a:t>началом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вершиной</a:t>
              </a:r>
              <a:r>
                <a:rPr lang="ru-RU" dirty="0">
                  <a:solidFill>
                    <a:schemeClr val="accent1"/>
                  </a:solidFill>
                  <a:cs typeface="Times New Roman" charset="0"/>
                </a:rPr>
                <a:t> </a:t>
              </a:r>
              <a:r>
                <a:rPr lang="ru-RU" dirty="0">
                  <a:cs typeface="Times New Roman" charset="0"/>
                </a:rPr>
                <a:t>луча.</a:t>
              </a:r>
            </a:p>
          </p:txBody>
        </p:sp>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771"/>
              <a:ext cx="187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9"/>
          <p:cNvSpPr txBox="1">
            <a:spLocks noChangeArrowheads="1"/>
          </p:cNvSpPr>
          <p:nvPr/>
        </p:nvSpPr>
        <p:spPr bwMode="auto">
          <a:xfrm>
            <a:off x="0" y="49411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обозначения лучей используются пары прописных латинских букв, например, </a:t>
            </a:r>
            <a:r>
              <a:rPr lang="en-US" i="1" dirty="0">
                <a:cs typeface="Times New Roman" charset="0"/>
              </a:rPr>
              <a:t>AB</a:t>
            </a:r>
            <a:r>
              <a:rPr lang="ru-RU" dirty="0">
                <a:cs typeface="Times New Roman" charset="0"/>
              </a:rPr>
              <a:t>, первая из которых обозначает начало луча, а вторая - какую-нибудь точку, принадлежащую лучу</a:t>
            </a:r>
            <a:r>
              <a:rPr lang="ru-RU" dirty="0"/>
              <a:t>.</a:t>
            </a:r>
            <a:r>
              <a:rPr lang="ru-RU" dirty="0">
                <a:solidFill>
                  <a:schemeClr val="accent1"/>
                </a:solidFill>
                <a:cs typeface="Times New Roman" charset="0"/>
              </a:rPr>
              <a:t> </a:t>
            </a:r>
          </a:p>
        </p:txBody>
      </p:sp>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03790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A4066D44-5497-42C8-AD17-A4008AB6B2DA}"/>
              </a:ext>
            </a:extLst>
          </p:cNvPr>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a:t>
            </a:r>
          </a:p>
        </p:txBody>
      </p:sp>
      <p:sp>
        <p:nvSpPr>
          <p:cNvPr id="21507" name="Text Box 1027">
            <a:extLst>
              <a:ext uri="{FF2B5EF4-FFF2-40B4-BE49-F238E27FC236}">
                <a16:creationId xmlns:a16="http://schemas.microsoft.com/office/drawing/2014/main" id="{DEF422ED-00FA-4940-8E9D-BD38B686FC9F}"/>
              </a:ext>
            </a:extLst>
          </p:cNvPr>
          <p:cNvSpPr txBox="1">
            <a:spLocks noChangeArrowheads="1"/>
          </p:cNvSpPr>
          <p:nvPr/>
        </p:nvSpPr>
        <p:spPr bwMode="auto">
          <a:xfrm>
            <a:off x="0" y="685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600" dirty="0"/>
              <a:t>	</a:t>
            </a:r>
            <a:r>
              <a:rPr lang="ru-RU" altLang="ru-RU" sz="2800" dirty="0"/>
              <a:t>1*. Даны </a:t>
            </a:r>
            <a:r>
              <a:rPr lang="en-US" altLang="ru-RU" sz="2800" i="1" dirty="0"/>
              <a:t>n </a:t>
            </a:r>
            <a:r>
              <a:rPr lang="ru-RU" altLang="ru-RU" sz="2800" dirty="0"/>
              <a:t>точек. Сколько имеется отрезков</a:t>
            </a:r>
            <a:r>
              <a:rPr lang="ru-RU" altLang="ru-RU" sz="2800" dirty="0">
                <a:cs typeface="Times New Roman" panose="02020603050405020304" pitchFamily="18" charset="0"/>
              </a:rPr>
              <a:t>, </a:t>
            </a:r>
            <a:r>
              <a:rPr lang="ru-RU" altLang="ru-RU" sz="2800" dirty="0"/>
              <a:t>концами которых являются данные точки?</a:t>
            </a:r>
          </a:p>
        </p:txBody>
      </p:sp>
      <mc:AlternateContent xmlns:mc="http://schemas.openxmlformats.org/markup-compatibility/2006" xmlns:a14="http://schemas.microsoft.com/office/drawing/2010/main">
        <mc:Choice Requires="a14">
          <p:sp>
            <p:nvSpPr>
              <p:cNvPr id="151556" name="Text Box 1028">
                <a:extLst>
                  <a:ext uri="{FF2B5EF4-FFF2-40B4-BE49-F238E27FC236}">
                    <a16:creationId xmlns:a16="http://schemas.microsoft.com/office/drawing/2014/main" id="{FBC6CE4D-33FA-42FE-8EB5-5C82EAEF7128}"/>
                  </a:ext>
                </a:extLst>
              </p:cNvPr>
              <p:cNvSpPr txBox="1">
                <a:spLocks noChangeArrowheads="1"/>
              </p:cNvSpPr>
              <p:nvPr/>
            </p:nvSpPr>
            <p:spPr bwMode="auto">
              <a:xfrm>
                <a:off x="685800" y="3657600"/>
                <a:ext cx="3200400" cy="720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2800" dirty="0">
                    <a:solidFill>
                      <a:srgbClr val="FF3300"/>
                    </a:solidFill>
                  </a:rPr>
                  <a:t>Ответ: </a:t>
                </a:r>
                <a14:m>
                  <m:oMath xmlns:m="http://schemas.openxmlformats.org/officeDocument/2006/math">
                    <m:f>
                      <m:fPr>
                        <m:ctrlPr>
                          <a:rPr lang="ru-RU" altLang="ru-RU" sz="2800" i="1" smtClean="0">
                            <a:solidFill>
                              <a:schemeClr val="tx1"/>
                            </a:solidFill>
                            <a:latin typeface="Cambria Math" panose="02040503050406030204" pitchFamily="18" charset="0"/>
                          </a:rPr>
                        </m:ctrlPr>
                      </m:fPr>
                      <m:num>
                        <m:r>
                          <a:rPr lang="en-US" altLang="ru-RU" sz="2800" b="0" i="1" smtClean="0">
                            <a:solidFill>
                              <a:schemeClr val="tx1"/>
                            </a:solidFill>
                            <a:latin typeface="Cambria Math" panose="02040503050406030204" pitchFamily="18" charset="0"/>
                          </a:rPr>
                          <m:t>𝑛</m:t>
                        </m:r>
                        <m:r>
                          <a:rPr lang="en-US" altLang="ru-RU" sz="2800" b="0" i="1" smtClean="0">
                            <a:solidFill>
                              <a:schemeClr val="tx1"/>
                            </a:solidFill>
                            <a:latin typeface="Cambria Math" panose="02040503050406030204" pitchFamily="18" charset="0"/>
                          </a:rPr>
                          <m:t>(</m:t>
                        </m:r>
                        <m:r>
                          <a:rPr lang="en-US" altLang="ru-RU" sz="2800" b="0" i="1" smtClean="0">
                            <a:solidFill>
                              <a:schemeClr val="tx1"/>
                            </a:solidFill>
                            <a:latin typeface="Cambria Math" panose="02040503050406030204" pitchFamily="18" charset="0"/>
                          </a:rPr>
                          <m:t>𝑛</m:t>
                        </m:r>
                        <m:r>
                          <a:rPr lang="en-US" altLang="ru-RU" sz="2800" b="0" i="1" smtClean="0">
                            <a:solidFill>
                              <a:schemeClr val="tx1"/>
                            </a:solidFill>
                            <a:latin typeface="Cambria Math" panose="02040503050406030204" pitchFamily="18" charset="0"/>
                          </a:rPr>
                          <m:t>−1)</m:t>
                        </m:r>
                      </m:num>
                      <m:den>
                        <m:r>
                          <a:rPr lang="ru-RU" altLang="ru-RU" sz="2800" b="0" i="1" smtClean="0">
                            <a:solidFill>
                              <a:schemeClr val="tx1"/>
                            </a:solidFill>
                            <a:latin typeface="Cambria Math" panose="02040503050406030204" pitchFamily="18" charset="0"/>
                          </a:rPr>
                          <m:t>2</m:t>
                        </m:r>
                      </m:den>
                    </m:f>
                  </m:oMath>
                </a14:m>
                <a:r>
                  <a:rPr lang="ru-RU" altLang="ru-RU" sz="2800" dirty="0"/>
                  <a:t>.</a:t>
                </a:r>
              </a:p>
            </p:txBody>
          </p:sp>
        </mc:Choice>
        <mc:Fallback xmlns="">
          <p:sp>
            <p:nvSpPr>
              <p:cNvPr id="151556" name="Text Box 1028">
                <a:extLst>
                  <a:ext uri="{FF2B5EF4-FFF2-40B4-BE49-F238E27FC236}">
                    <a16:creationId xmlns:a16="http://schemas.microsoft.com/office/drawing/2014/main" id="{FBC6CE4D-33FA-42FE-8EB5-5C82EAEF7128}"/>
                  </a:ext>
                </a:extLst>
              </p:cNvPr>
              <p:cNvSpPr txBox="1">
                <a:spLocks noRot="1" noChangeAspect="1" noMove="1" noResize="1" noEditPoints="1" noAdjustHandles="1" noChangeArrowheads="1" noChangeShapeType="1" noTextEdit="1"/>
              </p:cNvSpPr>
              <p:nvPr/>
            </p:nvSpPr>
            <p:spPr bwMode="auto">
              <a:xfrm>
                <a:off x="685800" y="3657600"/>
                <a:ext cx="3200400" cy="720775"/>
              </a:xfrm>
              <a:prstGeom prst="rect">
                <a:avLst/>
              </a:prstGeom>
              <a:blipFill>
                <a:blip r:embed="rId3"/>
                <a:stretch>
                  <a:fillRect l="-4000" b="-101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329171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wipe(left)">
                                      <p:cBhvr>
                                        <p:cTn id="7"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8856E099-E76E-499C-AC8E-9E5F901AE057}"/>
              </a:ext>
            </a:extLst>
          </p:cNvPr>
          <p:cNvSpPr txBox="1">
            <a:spLocks noChangeArrowheads="1"/>
          </p:cNvSpPr>
          <p:nvPr/>
        </p:nvSpPr>
        <p:spPr bwMode="auto">
          <a:xfrm>
            <a:off x="0" y="685800"/>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600" dirty="0">
                <a:cs typeface="Times New Roman" panose="02020603050405020304" pitchFamily="18" charset="0"/>
              </a:rPr>
              <a:t>	</a:t>
            </a:r>
            <a:r>
              <a:rPr lang="ru-RU" altLang="ru-RU" sz="2800" dirty="0">
                <a:cs typeface="Times New Roman" panose="02020603050405020304" pitchFamily="18" charset="0"/>
              </a:rPr>
              <a:t>2. Можно ли соединить пять точек </a:t>
            </a:r>
            <a:r>
              <a:rPr lang="ru-RU" altLang="ru-RU" sz="2800" dirty="0"/>
              <a:t>плоскости </a:t>
            </a:r>
            <a:r>
              <a:rPr lang="ru-RU" altLang="ru-RU" sz="2800" dirty="0">
                <a:cs typeface="Times New Roman" panose="02020603050405020304" pitchFamily="18" charset="0"/>
              </a:rPr>
              <a:t>отрезками так, чтобы каждая точка была соединена ровно с: а) двумя; б) тремя; в) четырьмя другими?</a:t>
            </a:r>
            <a:r>
              <a:rPr lang="ru-RU" altLang="ru-RU" sz="2800" dirty="0">
                <a:solidFill>
                  <a:schemeClr val="accent1"/>
                </a:solidFill>
                <a:cs typeface="Times New Roman" panose="02020603050405020304" pitchFamily="18" charset="0"/>
              </a:rPr>
              <a:t> </a:t>
            </a:r>
          </a:p>
        </p:txBody>
      </p:sp>
      <p:grpSp>
        <p:nvGrpSpPr>
          <p:cNvPr id="71684" name="Group 4">
            <a:extLst>
              <a:ext uri="{FF2B5EF4-FFF2-40B4-BE49-F238E27FC236}">
                <a16:creationId xmlns:a16="http://schemas.microsoft.com/office/drawing/2014/main" id="{F5DC0545-5137-49CF-987D-9A9B2CA00A51}"/>
              </a:ext>
            </a:extLst>
          </p:cNvPr>
          <p:cNvGrpSpPr>
            <a:grpSpLocks/>
          </p:cNvGrpSpPr>
          <p:nvPr/>
        </p:nvGrpSpPr>
        <p:grpSpPr bwMode="auto">
          <a:xfrm>
            <a:off x="1752600" y="4648200"/>
            <a:ext cx="3733800" cy="523875"/>
            <a:chOff x="1104" y="2928"/>
            <a:chExt cx="2352" cy="330"/>
          </a:xfrm>
        </p:grpSpPr>
        <p:sp>
          <p:nvSpPr>
            <p:cNvPr id="26631" name="Text Box 5">
              <a:extLst>
                <a:ext uri="{FF2B5EF4-FFF2-40B4-BE49-F238E27FC236}">
                  <a16:creationId xmlns:a16="http://schemas.microsoft.com/office/drawing/2014/main" id="{872A41AE-40A9-4A7D-928B-A576CAD2BBA1}"/>
                </a:ext>
              </a:extLst>
            </p:cNvPr>
            <p:cNvSpPr txBox="1">
              <a:spLocks noChangeArrowheads="1"/>
            </p:cNvSpPr>
            <p:nvPr/>
          </p:nvSpPr>
          <p:spPr bwMode="auto">
            <a:xfrm>
              <a:off x="1104" y="2928"/>
              <a:ext cx="235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2800" dirty="0">
                  <a:solidFill>
                    <a:srgbClr val="FF3300"/>
                  </a:solidFill>
                </a:rPr>
                <a:t>Ответ:</a:t>
              </a:r>
            </a:p>
          </p:txBody>
        </p:sp>
        <p:sp>
          <p:nvSpPr>
            <p:cNvPr id="26632" name="Text Box 6">
              <a:extLst>
                <a:ext uri="{FF2B5EF4-FFF2-40B4-BE49-F238E27FC236}">
                  <a16:creationId xmlns:a16="http://schemas.microsoft.com/office/drawing/2014/main" id="{3BE15C1F-DD45-4A7C-B495-B60CA4592FCD}"/>
                </a:ext>
              </a:extLst>
            </p:cNvPr>
            <p:cNvSpPr txBox="1">
              <a:spLocks noChangeArrowheads="1"/>
            </p:cNvSpPr>
            <p:nvPr/>
          </p:nvSpPr>
          <p:spPr bwMode="auto">
            <a:xfrm>
              <a:off x="1968" y="2928"/>
              <a:ext cx="12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2800" dirty="0"/>
                <a:t>а) Да;</a:t>
              </a:r>
            </a:p>
          </p:txBody>
        </p:sp>
      </p:grpSp>
      <p:sp>
        <p:nvSpPr>
          <p:cNvPr id="71687" name="Text Box 7">
            <a:extLst>
              <a:ext uri="{FF2B5EF4-FFF2-40B4-BE49-F238E27FC236}">
                <a16:creationId xmlns:a16="http://schemas.microsoft.com/office/drawing/2014/main" id="{9DAECF28-4B52-4B3B-A7BF-0C0D47B11E04}"/>
              </a:ext>
            </a:extLst>
          </p:cNvPr>
          <p:cNvSpPr txBox="1">
            <a:spLocks noChangeArrowheads="1"/>
          </p:cNvSpPr>
          <p:nvPr/>
        </p:nvSpPr>
        <p:spPr bwMode="auto">
          <a:xfrm>
            <a:off x="4343400" y="4648200"/>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2800" dirty="0"/>
              <a:t>б) нет;</a:t>
            </a:r>
          </a:p>
        </p:txBody>
      </p:sp>
      <p:sp>
        <p:nvSpPr>
          <p:cNvPr id="71688" name="Text Box 8">
            <a:extLst>
              <a:ext uri="{FF2B5EF4-FFF2-40B4-BE49-F238E27FC236}">
                <a16:creationId xmlns:a16="http://schemas.microsoft.com/office/drawing/2014/main" id="{A5F3B3D4-5D1C-499B-84AB-4E0518211EDE}"/>
              </a:ext>
            </a:extLst>
          </p:cNvPr>
          <p:cNvSpPr txBox="1">
            <a:spLocks noChangeArrowheads="1"/>
          </p:cNvSpPr>
          <p:nvPr/>
        </p:nvSpPr>
        <p:spPr bwMode="auto">
          <a:xfrm>
            <a:off x="5715000" y="4648200"/>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2800" dirty="0"/>
              <a:t>в) да.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ipe(left)">
                                      <p:cBhvr>
                                        <p:cTn id="7" dur="500"/>
                                        <p:tgtEl>
                                          <p:spTgt spid="71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wipe(left)">
                                      <p:cBhvr>
                                        <p:cTn id="12" dur="500"/>
                                        <p:tgtEl>
                                          <p:spTgt spid="716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8"/>
                                        </p:tgtEl>
                                        <p:attrNameLst>
                                          <p:attrName>style.visibility</p:attrName>
                                        </p:attrNameLst>
                                      </p:cBhvr>
                                      <p:to>
                                        <p:strVal val="visible"/>
                                      </p:to>
                                    </p:set>
                                    <p:animEffect transition="in" filter="wipe(left)">
                                      <p:cBhvr>
                                        <p:cTn id="17"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autoUpdateAnimBg="0"/>
      <p:bldP spid="7168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59860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3. </a:t>
            </a:r>
            <a:r>
              <a:rPr lang="ru-RU" sz="2800" dirty="0">
                <a:effectLst/>
                <a:latin typeface="Times New Roman" panose="02020603050405020304" pitchFamily="18" charset="0"/>
                <a:ea typeface="Times New Roman" panose="02020603050405020304" pitchFamily="18" charset="0"/>
              </a:rPr>
              <a:t>Являются ли отрезками линии, соединяющие точки </a:t>
            </a:r>
            <a:r>
              <a:rPr lang="en-US" sz="2800" i="1" dirty="0">
                <a:effectLst/>
                <a:latin typeface="Times New Roman" panose="02020603050405020304" pitchFamily="18" charset="0"/>
                <a:ea typeface="Times New Roman" panose="02020603050405020304" pitchFamily="18" charset="0"/>
              </a:rPr>
              <a:t>A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B</a:t>
            </a:r>
            <a:r>
              <a:rPr lang="ru-RU"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B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C</a:t>
            </a:r>
            <a:r>
              <a:rPr lang="ru-RU"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D</a:t>
            </a:r>
            <a:r>
              <a:rPr lang="ru-RU"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A </a:t>
            </a:r>
            <a:r>
              <a:rPr lang="ru-RU" sz="2800" dirty="0">
                <a:effectLst/>
                <a:latin typeface="Times New Roman" panose="02020603050405020304" pitchFamily="18" charset="0"/>
                <a:ea typeface="Times New Roman" panose="02020603050405020304" pitchFamily="18" charset="0"/>
              </a:rPr>
              <a:t>и </a:t>
            </a:r>
            <a:r>
              <a:rPr lang="en-US" sz="2800" i="1" dirty="0">
                <a:effectLst/>
                <a:latin typeface="Times New Roman" panose="02020603050405020304" pitchFamily="18" charset="0"/>
                <a:ea typeface="Times New Roman" panose="02020603050405020304" pitchFamily="18" charset="0"/>
              </a:rPr>
              <a:t>D </a:t>
            </a:r>
            <a:r>
              <a:rPr lang="ru-RU" sz="2800" dirty="0">
                <a:effectLst/>
                <a:latin typeface="Times New Roman" panose="02020603050405020304" pitchFamily="18" charset="0"/>
                <a:ea typeface="Times New Roman" panose="02020603050405020304" pitchFamily="18" charset="0"/>
              </a:rPr>
              <a:t>(рис. 4.8)?</a:t>
            </a:r>
            <a:endParaRPr lang="ru-RU" sz="2800" dirty="0">
              <a:cs typeface="Times New Roman" pitchFamily="18" charset="0"/>
            </a:endParaRPr>
          </a:p>
        </p:txBody>
      </p:sp>
      <p:sp>
        <p:nvSpPr>
          <p:cNvPr id="11"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2" name="Рисунок 1">
            <a:extLst>
              <a:ext uri="{FF2B5EF4-FFF2-40B4-BE49-F238E27FC236}">
                <a16:creationId xmlns:a16="http://schemas.microsoft.com/office/drawing/2014/main" id="{0401271D-FA26-AB89-087B-FF2AE74192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564" y="1816853"/>
            <a:ext cx="2878872" cy="3224294"/>
          </a:xfrm>
          <a:prstGeom prst="rect">
            <a:avLst/>
          </a:prstGeom>
          <a:noFill/>
          <a:ln>
            <a:noFill/>
          </a:ln>
        </p:spPr>
      </p:pic>
    </p:spTree>
    <p:extLst>
      <p:ext uri="{BB962C8B-B14F-4D97-AF65-F5344CB8AC3E}">
        <p14:creationId xmlns:p14="http://schemas.microsoft.com/office/powerpoint/2010/main" val="229230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0"/>
            <a:ext cx="8305800" cy="609600"/>
          </a:xfrm>
        </p:spPr>
        <p:txBody>
          <a:bodyPr/>
          <a:lstStyle/>
          <a:p>
            <a:pPr eaLnBrk="1" hangingPunct="1"/>
            <a:r>
              <a:rPr lang="ru-RU" sz="3200" dirty="0">
                <a:solidFill>
                  <a:srgbClr val="FF3300"/>
                </a:solidFill>
              </a:rPr>
              <a:t>Опыт обучения геометрии</a:t>
            </a:r>
          </a:p>
        </p:txBody>
      </p:sp>
      <p:sp>
        <p:nvSpPr>
          <p:cNvPr id="2" name="TextBox 1"/>
          <p:cNvSpPr txBox="1"/>
          <p:nvPr/>
        </p:nvSpPr>
        <p:spPr>
          <a:xfrm>
            <a:off x="20320" y="622960"/>
            <a:ext cx="9144000" cy="5632311"/>
          </a:xfrm>
          <a:prstGeom prst="rect">
            <a:avLst/>
          </a:prstGeom>
          <a:noFill/>
        </p:spPr>
        <p:txBody>
          <a:bodyPr wrap="square" rtlCol="0">
            <a:spAutoFit/>
          </a:bodyPr>
          <a:lstStyle/>
          <a:p>
            <a:pPr algn="just"/>
            <a:r>
              <a:rPr lang="ru-RU" sz="2000" dirty="0"/>
              <a:t>	</a:t>
            </a:r>
            <a:r>
              <a:rPr lang="ru-RU" dirty="0"/>
              <a:t>Отечественной школой накоплен уникальный опыт преподавания геометрии. Учебник по геометрии А.П. Киселёва, первое издание которого вышло в 1892 году, на протяжении десятилетий оставался образцом строгости, чёткости и доступности изложения геометрии.</a:t>
            </a:r>
          </a:p>
          <a:p>
            <a:pPr algn="just"/>
            <a:r>
              <a:rPr lang="ru-RU" dirty="0"/>
              <a:t>	Не следует думать, что за последние десятилетия качество школьного геометрического образования повысилось.</a:t>
            </a:r>
          </a:p>
          <a:p>
            <a:pPr algn="just"/>
            <a:r>
              <a:rPr lang="ru-RU" dirty="0"/>
              <a:t>	Достаточно посмотреть задачники по геометрии прошлых лет.</a:t>
            </a:r>
          </a:p>
          <a:p>
            <a:pPr algn="just"/>
            <a:r>
              <a:rPr lang="ru-RU" dirty="0"/>
              <a:t>	Например, задачник Н. Рыбкина, первое издание которого вышло в 1894 году.</a:t>
            </a:r>
          </a:p>
          <a:p>
            <a:pPr algn="just"/>
            <a:r>
              <a:rPr lang="ru-RU" dirty="0"/>
              <a:t>	Задачник Е. Пржевальского, первое издание которого вышло в 1876 году.</a:t>
            </a:r>
          </a:p>
          <a:p>
            <a:pPr algn="just"/>
            <a:r>
              <a:rPr lang="ru-RU" dirty="0"/>
              <a:t>	Уровень задач в этих задачниках выше, чем в современных учебниках геометрии.</a:t>
            </a:r>
          </a:p>
        </p:txBody>
      </p:sp>
    </p:spTree>
    <p:extLst>
      <p:ext uri="{BB962C8B-B14F-4D97-AF65-F5344CB8AC3E}">
        <p14:creationId xmlns:p14="http://schemas.microsoft.com/office/powerpoint/2010/main" val="3287993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52"/>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определения равенства отрезков водится операция </a:t>
            </a:r>
            <a:r>
              <a:rPr lang="ru-RU" dirty="0">
                <a:solidFill>
                  <a:srgbClr val="FF3300"/>
                </a:solidFill>
                <a:cs typeface="Times New Roman" charset="0"/>
              </a:rPr>
              <a:t>откладывания данного отрезка</a:t>
            </a:r>
            <a:r>
              <a:rPr lang="ru-RU" dirty="0">
                <a:cs typeface="Times New Roman" charset="0"/>
              </a:rPr>
              <a:t> на данном луче от его вершины. </a:t>
            </a:r>
          </a:p>
        </p:txBody>
      </p:sp>
      <p:sp>
        <p:nvSpPr>
          <p:cNvPr id="2052" name="Text Box 2055"/>
          <p:cNvSpPr txBox="1">
            <a:spLocks noChangeArrowheads="1"/>
          </p:cNvSpPr>
          <p:nvPr/>
        </p:nvSpPr>
        <p:spPr bwMode="auto">
          <a:xfrm>
            <a:off x="0" y="97825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В качестве аксиомы принимается следующее свойство.</a:t>
            </a:r>
          </a:p>
          <a:p>
            <a:pPr algn="just" eaLnBrk="1" hangingPunct="1">
              <a:spcBef>
                <a:spcPts val="0"/>
              </a:spcBef>
            </a:pPr>
            <a:r>
              <a:rPr lang="ru-RU" dirty="0">
                <a:solidFill>
                  <a:srgbClr val="FF0000"/>
                </a:solidFill>
                <a:cs typeface="Times New Roman" charset="0"/>
              </a:rPr>
              <a:t> 	</a:t>
            </a:r>
            <a:r>
              <a:rPr lang="ru-RU" sz="2800" dirty="0">
                <a:solidFill>
                  <a:srgbClr val="FF0000"/>
                </a:solidFill>
                <a:cs typeface="Times New Roman" charset="0"/>
              </a:rPr>
              <a:t>3. </a:t>
            </a:r>
            <a:r>
              <a:rPr lang="ru-RU" sz="2800" i="1" dirty="0">
                <a:solidFill>
                  <a:srgbClr val="FF0000"/>
                </a:solidFill>
                <a:cs typeface="Times New Roman" charset="0"/>
              </a:rPr>
              <a:t>На любом луче от его начала можно отложить только один отрезок</a:t>
            </a:r>
            <a:r>
              <a:rPr lang="ru-RU" sz="2800" dirty="0">
                <a:solidFill>
                  <a:srgbClr val="FF0000"/>
                </a:solidFill>
                <a:cs typeface="Times New Roman" charset="0"/>
              </a:rPr>
              <a:t>, </a:t>
            </a:r>
            <a:r>
              <a:rPr lang="ru-RU" sz="2800" i="1" dirty="0">
                <a:solidFill>
                  <a:srgbClr val="FF0000"/>
                </a:solidFill>
                <a:cs typeface="Times New Roman" charset="0"/>
              </a:rPr>
              <a:t>равный данному</a:t>
            </a:r>
            <a:r>
              <a:rPr lang="ru-RU" sz="2800" dirty="0">
                <a:solidFill>
                  <a:srgbClr val="FF0000"/>
                </a:solidFill>
                <a:cs typeface="Times New Roman" charset="0"/>
              </a:rPr>
              <a:t>.</a:t>
            </a:r>
          </a:p>
        </p:txBody>
      </p:sp>
      <p:sp>
        <p:nvSpPr>
          <p:cNvPr id="2053" name="Text Box 2056"/>
          <p:cNvSpPr txBox="1">
            <a:spLocks noChangeArrowheads="1"/>
          </p:cNvSpPr>
          <p:nvPr/>
        </p:nvSpPr>
        <p:spPr bwMode="auto">
          <a:xfrm>
            <a:off x="0" y="3284984"/>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Равенство отрезков </a:t>
            </a:r>
            <a:r>
              <a:rPr lang="ru-RU" i="1" dirty="0">
                <a:cs typeface="Times New Roman" charset="0"/>
              </a:rPr>
              <a:t>АВ</a:t>
            </a:r>
            <a:r>
              <a:rPr lang="ru-RU" dirty="0">
                <a:cs typeface="Times New Roman" charset="0"/>
              </a:rPr>
              <a:t> и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записывается в виде </a:t>
            </a:r>
            <a:r>
              <a:rPr lang="ru-RU" i="1" dirty="0">
                <a:cs typeface="Times New Roman" charset="0"/>
              </a:rPr>
              <a:t>АВ</a:t>
            </a:r>
            <a:r>
              <a:rPr lang="ru-RU" i="1" dirty="0"/>
              <a:t> </a:t>
            </a:r>
            <a:r>
              <a:rPr lang="ru-RU" i="1" dirty="0">
                <a:cs typeface="Times New Roman" charset="0"/>
              </a:rPr>
              <a:t>=</a:t>
            </a:r>
            <a:r>
              <a:rPr lang="ru-RU" i="1" dirty="0"/>
              <a:t>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Оно означает, что если один из этих отрезков, например </a:t>
            </a:r>
            <a:r>
              <a:rPr lang="ru-RU" i="1" dirty="0">
                <a:cs typeface="Times New Roman" charset="0"/>
              </a:rPr>
              <a:t>АВ</a:t>
            </a:r>
            <a:r>
              <a:rPr lang="ru-RU" dirty="0">
                <a:cs typeface="Times New Roman" charset="0"/>
              </a:rPr>
              <a:t>, отложить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a:t>
            </a:r>
            <a:r>
              <a:rPr lang="ru-RU" dirty="0">
                <a:cs typeface="Times New Roman" charset="0"/>
              </a:rPr>
              <a:t>от точки </a:t>
            </a:r>
            <a:r>
              <a:rPr lang="ru-RU" i="1" dirty="0">
                <a:cs typeface="Times New Roman" charset="0"/>
              </a:rPr>
              <a:t>А</a:t>
            </a:r>
            <a:r>
              <a:rPr lang="ru-RU" baseline="-30000" dirty="0">
                <a:cs typeface="Times New Roman" charset="0"/>
              </a:rPr>
              <a:t>1</a:t>
            </a:r>
            <a:r>
              <a:rPr lang="ru-RU" dirty="0">
                <a:cs typeface="Times New Roman" charset="0"/>
              </a:rPr>
              <a:t>, то получим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p>
        </p:txBody>
      </p:sp>
      <p:sp>
        <p:nvSpPr>
          <p:cNvPr id="2054" name="Text Box 2058"/>
          <p:cNvSpPr txBox="1">
            <a:spLocks noChangeArrowheads="1"/>
          </p:cNvSpPr>
          <p:nvPr/>
        </p:nvSpPr>
        <p:spPr bwMode="auto">
          <a:xfrm>
            <a:off x="0" y="4532818"/>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Если при откладывании отрезка </a:t>
            </a:r>
            <a:r>
              <a:rPr lang="ru-RU" i="1" dirty="0">
                <a:cs typeface="Times New Roman" charset="0"/>
              </a:rPr>
              <a:t>АВ</a:t>
            </a:r>
            <a:r>
              <a:rPr lang="ru-RU" dirty="0">
                <a:cs typeface="Times New Roman" charset="0"/>
              </a:rPr>
              <a:t>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от точки </a:t>
            </a:r>
            <a:r>
              <a:rPr lang="ru-RU" i="1" dirty="0">
                <a:cs typeface="Times New Roman" charset="0"/>
              </a:rPr>
              <a:t>А</a:t>
            </a:r>
            <a:r>
              <a:rPr lang="ru-RU" baseline="-30000" dirty="0">
                <a:cs typeface="Times New Roman" charset="0"/>
              </a:rPr>
              <a:t>1</a:t>
            </a:r>
            <a:r>
              <a:rPr lang="ru-RU" dirty="0">
                <a:cs typeface="Times New Roman" charset="0"/>
              </a:rPr>
              <a:t> точка </a:t>
            </a:r>
            <a:r>
              <a:rPr lang="ru-RU" i="1" dirty="0">
                <a:cs typeface="Times New Roman" charset="0"/>
              </a:rPr>
              <a:t>В</a:t>
            </a:r>
            <a:r>
              <a:rPr lang="ru-RU" dirty="0">
                <a:cs typeface="Times New Roman" charset="0"/>
              </a:rPr>
              <a:t> переходит в точку </a:t>
            </a:r>
            <a:r>
              <a:rPr lang="en-US" i="1" dirty="0">
                <a:cs typeface="Times New Roman" charset="0"/>
              </a:rPr>
              <a:t>B</a:t>
            </a:r>
            <a:r>
              <a:rPr lang="ru-RU" i="1" dirty="0">
                <a:cs typeface="Times New Roman" charset="0"/>
              </a:rPr>
              <a:t>'</a:t>
            </a:r>
            <a:r>
              <a:rPr lang="ru-RU" dirty="0">
                <a:cs typeface="Times New Roman" charset="0"/>
              </a:rPr>
              <a:t>, лежащую между точками </a:t>
            </a:r>
            <a:r>
              <a:rPr lang="ru-RU" i="1" dirty="0">
                <a:cs typeface="Times New Roman" charset="0"/>
              </a:rPr>
              <a:t>А</a:t>
            </a:r>
            <a:r>
              <a:rPr lang="ru-RU" baseline="-30000" dirty="0">
                <a:cs typeface="Times New Roman" charset="0"/>
              </a:rPr>
              <a:t>1</a:t>
            </a:r>
            <a:r>
              <a:rPr lang="ru-RU" dirty="0">
                <a:cs typeface="Times New Roman" charset="0"/>
              </a:rPr>
              <a:t> и </a:t>
            </a:r>
            <a:r>
              <a:rPr lang="ru-RU" i="1" dirty="0">
                <a:cs typeface="Times New Roman" charset="0"/>
              </a:rPr>
              <a:t>В</a:t>
            </a:r>
            <a:r>
              <a:rPr lang="ru-RU" baseline="-30000" dirty="0">
                <a:cs typeface="Times New Roman" charset="0"/>
              </a:rPr>
              <a:t>1</a:t>
            </a:r>
            <a:r>
              <a:rPr lang="ru-RU" dirty="0">
                <a:cs typeface="Times New Roman" charset="0"/>
              </a:rPr>
              <a:t>, то говорят, что отрезок </a:t>
            </a:r>
            <a:r>
              <a:rPr lang="ru-RU" i="1" dirty="0">
                <a:cs typeface="Times New Roman" charset="0"/>
              </a:rPr>
              <a:t>АВ</a:t>
            </a:r>
            <a:r>
              <a:rPr lang="ru-RU" dirty="0">
                <a:cs typeface="Times New Roman" charset="0"/>
              </a:rPr>
              <a:t> </a:t>
            </a:r>
            <a:r>
              <a:rPr lang="ru-RU" dirty="0">
                <a:solidFill>
                  <a:srgbClr val="FF3300"/>
                </a:solidFill>
                <a:cs typeface="Times New Roman" charset="0"/>
              </a:rPr>
              <a:t>меньше</a:t>
            </a:r>
            <a:r>
              <a:rPr lang="ru-RU" dirty="0">
                <a:cs typeface="Times New Roman" charset="0"/>
              </a:rPr>
              <a:t> отрезка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и обозначают </a:t>
            </a:r>
            <a:r>
              <a:rPr lang="ru-RU" i="1" dirty="0">
                <a:cs typeface="Times New Roman" charset="0"/>
              </a:rPr>
              <a:t>АВ &lt; 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Говорят также, что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r>
              <a:rPr lang="ru-RU" dirty="0">
                <a:solidFill>
                  <a:srgbClr val="FF3300"/>
                </a:solidFill>
                <a:cs typeface="Times New Roman" charset="0"/>
              </a:rPr>
              <a:t>больше</a:t>
            </a:r>
            <a:r>
              <a:rPr lang="ru-RU" dirty="0">
                <a:cs typeface="Times New Roman" charset="0"/>
              </a:rPr>
              <a:t> отрезка </a:t>
            </a:r>
            <a:r>
              <a:rPr lang="ru-RU" i="1" dirty="0">
                <a:cs typeface="Times New Roman" charset="0"/>
              </a:rPr>
              <a:t>АВ </a:t>
            </a:r>
            <a:r>
              <a:rPr lang="ru-RU" dirty="0">
                <a:cs typeface="Times New Roman" charset="0"/>
              </a:rPr>
              <a:t>и</a:t>
            </a:r>
            <a:r>
              <a:rPr lang="ru-RU" dirty="0"/>
              <a:t> </a:t>
            </a:r>
            <a:r>
              <a:rPr lang="ru-RU" dirty="0">
                <a:cs typeface="Times New Roman" charset="0"/>
              </a:rPr>
              <a:t>обозначают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&gt; </a:t>
            </a:r>
            <a:r>
              <a:rPr lang="en-US" i="1" dirty="0">
                <a:cs typeface="Times New Roman" charset="0"/>
              </a:rPr>
              <a:t>AB</a:t>
            </a:r>
            <a:r>
              <a:rPr lang="ru-RU" dirty="0">
                <a:cs typeface="Times New Roman" charset="0"/>
              </a:rPr>
              <a:t>.</a:t>
            </a:r>
            <a:endParaRPr lang="ru-RU" dirty="0"/>
          </a:p>
        </p:txBody>
      </p:sp>
      <p:sp>
        <p:nvSpPr>
          <p:cNvPr id="2" name="Text Box 2052">
            <a:extLst>
              <a:ext uri="{FF2B5EF4-FFF2-40B4-BE49-F238E27FC236}">
                <a16:creationId xmlns:a16="http://schemas.microsoft.com/office/drawing/2014/main" id="{DACD0CA8-2ED8-F7CF-C6F5-F6FAEEEF4046}"/>
              </a:ext>
            </a:extLst>
          </p:cNvPr>
          <p:cNvSpPr txBox="1">
            <a:spLocks noChangeArrowheads="1"/>
          </p:cNvSpPr>
          <p:nvPr/>
        </p:nvSpPr>
        <p:spPr bwMode="auto">
          <a:xfrm>
            <a:off x="0" y="233287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Получающийся при этом отрезок называется </a:t>
            </a:r>
            <a:r>
              <a:rPr lang="ru-RU" dirty="0">
                <a:solidFill>
                  <a:srgbClr val="FF3300"/>
                </a:solidFill>
                <a:cs typeface="Times New Roman" charset="0"/>
              </a:rPr>
              <a:t>равным</a:t>
            </a:r>
            <a:r>
              <a:rPr lang="ru-RU" dirty="0">
                <a:cs typeface="Times New Roman" charset="0"/>
              </a:rPr>
              <a:t> исходному отрезку. </a:t>
            </a:r>
          </a:p>
        </p:txBody>
      </p:sp>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2200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4572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Если на отрезке </a:t>
            </a:r>
            <a:r>
              <a:rPr lang="ru-RU" i="1" dirty="0">
                <a:cs typeface="Times New Roman" charset="0"/>
              </a:rPr>
              <a:t>АВ</a:t>
            </a:r>
            <a:r>
              <a:rPr lang="ru-RU" dirty="0">
                <a:cs typeface="Times New Roman" charset="0"/>
              </a:rPr>
              <a:t> между точками </a:t>
            </a:r>
            <a:r>
              <a:rPr lang="ru-RU" i="1" dirty="0">
                <a:cs typeface="Times New Roman" charset="0"/>
              </a:rPr>
              <a:t>А</a:t>
            </a:r>
            <a:r>
              <a:rPr lang="ru-RU" dirty="0">
                <a:cs typeface="Times New Roman" charset="0"/>
              </a:rPr>
              <a:t> и </a:t>
            </a:r>
            <a:r>
              <a:rPr lang="ru-RU" i="1" dirty="0">
                <a:cs typeface="Times New Roman" charset="0"/>
              </a:rPr>
              <a:t>В</a:t>
            </a:r>
            <a:r>
              <a:rPr lang="ru-RU" dirty="0">
                <a:cs typeface="Times New Roman" charset="0"/>
              </a:rPr>
              <a:t> взять какую-либо точку </a:t>
            </a:r>
            <a:r>
              <a:rPr lang="ru-RU" i="1" dirty="0">
                <a:cs typeface="Times New Roman" charset="0"/>
              </a:rPr>
              <a:t>С</a:t>
            </a:r>
            <a:r>
              <a:rPr lang="ru-RU" dirty="0">
                <a:cs typeface="Times New Roman" charset="0"/>
              </a:rPr>
              <a:t>, то образуется два новых отрезка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Отрезок </a:t>
            </a:r>
            <a:r>
              <a:rPr lang="ru-RU" i="1" dirty="0">
                <a:cs typeface="Times New Roman" charset="0"/>
              </a:rPr>
              <a:t>АВ</a:t>
            </a:r>
            <a:r>
              <a:rPr lang="ru-RU" dirty="0">
                <a:cs typeface="Times New Roman" charset="0"/>
              </a:rPr>
              <a:t> называется </a:t>
            </a:r>
            <a:r>
              <a:rPr lang="ru-RU" dirty="0">
                <a:solidFill>
                  <a:srgbClr val="FF3300"/>
                </a:solidFill>
                <a:cs typeface="Times New Roman" charset="0"/>
              </a:rPr>
              <a:t>суммой</a:t>
            </a:r>
            <a:r>
              <a:rPr lang="ru-RU" b="1" i="1" dirty="0">
                <a:cs typeface="Times New Roman" charset="0"/>
              </a:rPr>
              <a:t> </a:t>
            </a:r>
            <a:r>
              <a:rPr lang="ru-RU" dirty="0">
                <a:cs typeface="Times New Roman" charset="0"/>
              </a:rPr>
              <a:t>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и обозначается </a:t>
            </a:r>
            <a:r>
              <a:rPr lang="ru-RU" i="1" dirty="0">
                <a:cs typeface="Times New Roman" charset="0"/>
              </a:rPr>
              <a:t>АВ = АС + СВ</a:t>
            </a:r>
            <a:r>
              <a:rPr lang="ru-RU" dirty="0">
                <a:cs typeface="Times New Roman" charset="0"/>
              </a:rPr>
              <a:t>. Каждый из 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отрезка </a:t>
            </a:r>
            <a:r>
              <a:rPr lang="ru-RU" i="1" dirty="0">
                <a:cs typeface="Times New Roman" charset="0"/>
              </a:rPr>
              <a:t>АВ</a:t>
            </a:r>
            <a:r>
              <a:rPr lang="ru-RU" dirty="0">
                <a:cs typeface="Times New Roman" charset="0"/>
              </a:rPr>
              <a:t> и</a:t>
            </a:r>
            <a:r>
              <a:rPr lang="ru-RU" dirty="0"/>
              <a:t> </a:t>
            </a:r>
            <a:r>
              <a:rPr lang="ru-RU" dirty="0">
                <a:cs typeface="Times New Roman" charset="0"/>
              </a:rPr>
              <a:t>другого отрезка, обозначается </a:t>
            </a:r>
            <a:r>
              <a:rPr lang="ru-RU" i="1" dirty="0">
                <a:cs typeface="Times New Roman" charset="0"/>
              </a:rPr>
              <a:t>АС = АВ - СВ</a:t>
            </a:r>
            <a:r>
              <a:rPr lang="ru-RU" dirty="0">
                <a:cs typeface="Times New Roman" charset="0"/>
              </a:rPr>
              <a:t>,</a:t>
            </a:r>
            <a:r>
              <a:rPr lang="ru-RU" i="1" dirty="0">
                <a:cs typeface="Times New Roman" charset="0"/>
              </a:rPr>
              <a:t> СВ = АВ -</a:t>
            </a:r>
            <a:r>
              <a:rPr lang="ru-RU" dirty="0">
                <a:cs typeface="Times New Roman" charset="0"/>
              </a:rPr>
              <a:t> </a:t>
            </a:r>
            <a:r>
              <a:rPr lang="ru-RU" i="1" dirty="0">
                <a:cs typeface="Times New Roman" charset="0"/>
              </a:rPr>
              <a:t>АС</a:t>
            </a:r>
            <a:r>
              <a:rPr lang="ru-RU" dirty="0">
                <a:cs typeface="Times New Roman" charset="0"/>
              </a:rPr>
              <a:t>.</a:t>
            </a:r>
          </a:p>
        </p:txBody>
      </p:sp>
      <p:sp>
        <p:nvSpPr>
          <p:cNvPr id="77832" name="Text Box 8"/>
          <p:cNvSpPr txBox="1">
            <a:spLocks noChangeArrowheads="1"/>
          </p:cNvSpPr>
          <p:nvPr/>
        </p:nvSpPr>
        <p:spPr bwMode="auto">
          <a:xfrm>
            <a:off x="0" y="5486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Аналогичным образом поступают для вычитания из</a:t>
            </a:r>
            <a:r>
              <a:rPr lang="ru-RU" dirty="0"/>
              <a:t> </a:t>
            </a:r>
            <a:r>
              <a:rPr lang="ru-RU" dirty="0">
                <a:cs typeface="Times New Roman" charset="0"/>
              </a:rPr>
              <a:t>большего отрезка меньшего. </a:t>
            </a:r>
          </a:p>
        </p:txBody>
      </p:sp>
      <p:pic>
        <p:nvPicPr>
          <p:cNvPr id="30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514600"/>
            <a:ext cx="23399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35" name="Group 11"/>
          <p:cNvGrpSpPr>
            <a:grpSpLocks/>
          </p:cNvGrpSpPr>
          <p:nvPr/>
        </p:nvGrpSpPr>
        <p:grpSpPr bwMode="auto">
          <a:xfrm>
            <a:off x="0" y="3048000"/>
            <a:ext cx="9144000" cy="2397125"/>
            <a:chOff x="0" y="1920"/>
            <a:chExt cx="5760" cy="1510"/>
          </a:xfrm>
        </p:grpSpPr>
        <p:sp>
          <p:nvSpPr>
            <p:cNvPr id="3079" name="Text Box 7"/>
            <p:cNvSpPr txBox="1">
              <a:spLocks noChangeArrowheads="1"/>
            </p:cNvSpPr>
            <p:nvPr/>
          </p:nvSpPr>
          <p:spPr bwMode="auto">
            <a:xfrm>
              <a:off x="0" y="1920"/>
              <a:ext cx="576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сложить два произвольных отрезка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продолжим отрезок </a:t>
              </a:r>
              <a:r>
                <a:rPr lang="ru-RU" i="1" dirty="0">
                  <a:cs typeface="Times New Roman" charset="0"/>
                </a:rPr>
                <a:t>АВ</a:t>
              </a:r>
              <a:r>
                <a:rPr lang="ru-RU" dirty="0">
                  <a:cs typeface="Times New Roman" charset="0"/>
                </a:rPr>
                <a:t> за точку </a:t>
              </a:r>
              <a:r>
                <a:rPr lang="ru-RU" i="1" dirty="0">
                  <a:cs typeface="Times New Roman" charset="0"/>
                </a:rPr>
                <a:t>В</a:t>
              </a:r>
              <a:r>
                <a:rPr lang="ru-RU" dirty="0">
                  <a:cs typeface="Times New Roman" charset="0"/>
                </a:rPr>
                <a:t> и на этом продолжении отложим отрезок </a:t>
              </a:r>
              <a:r>
                <a:rPr lang="ru-RU" i="1" dirty="0">
                  <a:cs typeface="Times New Roman" charset="0"/>
                </a:rPr>
                <a:t>ВЕ</a:t>
              </a:r>
              <a:r>
                <a:rPr lang="ru-RU" dirty="0">
                  <a:cs typeface="Times New Roman" charset="0"/>
                </a:rPr>
                <a:t>, равный </a:t>
              </a:r>
              <a:r>
                <a:rPr lang="ru-RU" dirty="0"/>
                <a:t>отрезку </a:t>
              </a:r>
              <a:r>
                <a:rPr lang="en-US" i="1" dirty="0">
                  <a:cs typeface="Times New Roman" charset="0"/>
                </a:rPr>
                <a:t>CD</a:t>
              </a:r>
              <a:r>
                <a:rPr lang="ru-RU" dirty="0">
                  <a:cs typeface="Times New Roman" charset="0"/>
                </a:rPr>
                <a:t>. Отрезок </a:t>
              </a:r>
              <a:r>
                <a:rPr lang="ru-RU" i="1" dirty="0">
                  <a:cs typeface="Times New Roman" charset="0"/>
                </a:rPr>
                <a:t>АЕ</a:t>
              </a:r>
              <a:r>
                <a:rPr lang="ru-RU" dirty="0">
                  <a:cs typeface="Times New Roman" charset="0"/>
                </a:rPr>
                <a:t> </a:t>
              </a:r>
              <a:r>
                <a:rPr lang="ru-RU" dirty="0"/>
                <a:t>будет</a:t>
              </a:r>
              <a:r>
                <a:rPr lang="ru-RU" dirty="0">
                  <a:cs typeface="Times New Roman" charset="0"/>
                </a:rPr>
                <a:t> сумм</a:t>
              </a:r>
              <a:r>
                <a:rPr lang="ru-RU" dirty="0"/>
                <a:t>ой</a:t>
              </a:r>
              <a:r>
                <a:rPr lang="ru-RU" dirty="0">
                  <a:cs typeface="Times New Roman" charset="0"/>
                </a:rPr>
                <a:t> отрезков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a:t>
              </a:r>
              <a:r>
                <a:rPr lang="ru-RU" i="1" dirty="0">
                  <a:cs typeface="Times New Roman" charset="0"/>
                </a:rPr>
                <a:t>АЕ = АВ + </a:t>
              </a:r>
              <a:r>
                <a:rPr lang="en-US" i="1" dirty="0">
                  <a:cs typeface="Times New Roman" charset="0"/>
                </a:rPr>
                <a:t>CD</a:t>
              </a:r>
              <a:r>
                <a:rPr lang="ru-RU" dirty="0">
                  <a:cs typeface="Times New Roman" charset="0"/>
                </a:rPr>
                <a:t>. </a:t>
              </a:r>
            </a:p>
          </p:txBody>
        </p:sp>
        <p:pic>
          <p:nvPicPr>
            <p:cNvPr id="308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 y="2832"/>
              <a:ext cx="1494"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59517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8333412-1E9E-49A7-8E1F-36C219C97C51}"/>
              </a:ext>
            </a:extLst>
          </p:cNvPr>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a:t>
            </a:r>
          </a:p>
        </p:txBody>
      </p:sp>
      <p:sp>
        <p:nvSpPr>
          <p:cNvPr id="23555" name="Text Box 3">
            <a:extLst>
              <a:ext uri="{FF2B5EF4-FFF2-40B4-BE49-F238E27FC236}">
                <a16:creationId xmlns:a16="http://schemas.microsoft.com/office/drawing/2014/main" id="{B9825D9F-94F3-4C1F-8A12-55D95FAB4B16}"/>
              </a:ext>
            </a:extLst>
          </p:cNvPr>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На рисунке у</a:t>
            </a:r>
            <a:r>
              <a:rPr lang="ru-RU" altLang="ru-RU" dirty="0">
                <a:cs typeface="Times New Roman" panose="02020603050405020304" pitchFamily="18" charset="0"/>
              </a:rPr>
              <a:t>кажите равные отрезки.</a:t>
            </a:r>
            <a:r>
              <a:rPr lang="ru-RU" altLang="ru-RU" dirty="0"/>
              <a:t> </a:t>
            </a:r>
          </a:p>
        </p:txBody>
      </p:sp>
      <p:sp>
        <p:nvSpPr>
          <p:cNvPr id="106500" name="Text Box 4">
            <a:extLst>
              <a:ext uri="{FF2B5EF4-FFF2-40B4-BE49-F238E27FC236}">
                <a16:creationId xmlns:a16="http://schemas.microsoft.com/office/drawing/2014/main" id="{2D78EF3F-1C6B-4C78-A78E-7F7B48D90D13}"/>
              </a:ext>
            </a:extLst>
          </p:cNvPr>
          <p:cNvSpPr txBox="1">
            <a:spLocks noChangeArrowheads="1"/>
          </p:cNvSpPr>
          <p:nvPr/>
        </p:nvSpPr>
        <p:spPr bwMode="auto">
          <a:xfrm>
            <a:off x="533400" y="487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3600">
                <a:solidFill>
                  <a:srgbClr val="FF3300"/>
                </a:solidFill>
              </a:rPr>
              <a:t>Ответ:</a:t>
            </a:r>
            <a:r>
              <a:rPr lang="en-US" altLang="ru-RU" sz="3600">
                <a:solidFill>
                  <a:srgbClr val="FF3300"/>
                </a:solidFill>
              </a:rPr>
              <a:t> </a:t>
            </a:r>
            <a:r>
              <a:rPr lang="ru-RU" altLang="ru-RU" sz="3600"/>
              <a:t>а) и д), б) и е), в) и г).</a:t>
            </a:r>
          </a:p>
        </p:txBody>
      </p:sp>
      <p:pic>
        <p:nvPicPr>
          <p:cNvPr id="23557" name="Picture 6">
            <a:extLst>
              <a:ext uri="{FF2B5EF4-FFF2-40B4-BE49-F238E27FC236}">
                <a16:creationId xmlns:a16="http://schemas.microsoft.com/office/drawing/2014/main" id="{8D1F1FB3-0214-4DBF-B6AE-110F02304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wipe(up)">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7BE052B8-6256-4FB1-B1A1-07FDFFF1213B}"/>
              </a:ext>
            </a:extLst>
          </p:cNvPr>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2. От вершины </a:t>
            </a:r>
            <a:r>
              <a:rPr lang="en-US" altLang="ru-RU" i="1" dirty="0">
                <a:cs typeface="Times New Roman" panose="02020603050405020304" pitchFamily="18" charset="0"/>
              </a:rPr>
              <a:t>C </a:t>
            </a:r>
            <a:r>
              <a:rPr lang="ru-RU" altLang="ru-RU" dirty="0">
                <a:cs typeface="Times New Roman" panose="02020603050405020304" pitchFamily="18" charset="0"/>
              </a:rPr>
              <a:t>луча </a:t>
            </a:r>
            <a:r>
              <a:rPr lang="en-US" altLang="ru-RU" i="1" dirty="0">
                <a:cs typeface="Times New Roman" panose="02020603050405020304" pitchFamily="18" charset="0"/>
              </a:rPr>
              <a:t>CE </a:t>
            </a:r>
            <a:r>
              <a:rPr lang="ru-RU" altLang="ru-RU" dirty="0">
                <a:cs typeface="Times New Roman" panose="02020603050405020304" pitchFamily="18" charset="0"/>
              </a:rPr>
              <a:t>отложите отрезок </a:t>
            </a:r>
            <a:r>
              <a:rPr lang="en-US" altLang="ru-RU" i="1" dirty="0">
                <a:cs typeface="Times New Roman" panose="02020603050405020304" pitchFamily="18" charset="0"/>
              </a:rPr>
              <a:t>CD</a:t>
            </a:r>
            <a:r>
              <a:rPr lang="ru-RU" altLang="ru-RU" dirty="0">
                <a:cs typeface="Times New Roman" panose="02020603050405020304" pitchFamily="18" charset="0"/>
              </a:rPr>
              <a:t>, равный отрезку </a:t>
            </a:r>
            <a:r>
              <a:rPr lang="en-US" altLang="ru-RU" i="1" dirty="0">
                <a:cs typeface="Times New Roman" panose="02020603050405020304" pitchFamily="18" charset="0"/>
              </a:rPr>
              <a:t>AB</a:t>
            </a:r>
            <a:r>
              <a:rPr lang="ru-RU" altLang="ru-RU" dirty="0">
                <a:cs typeface="Times New Roman" panose="02020603050405020304" pitchFamily="18" charset="0"/>
              </a:rPr>
              <a:t>.</a:t>
            </a:r>
            <a:r>
              <a:rPr lang="ru-RU" altLang="ru-RU" dirty="0"/>
              <a:t> </a:t>
            </a:r>
          </a:p>
        </p:txBody>
      </p:sp>
      <p:pic>
        <p:nvPicPr>
          <p:cNvPr id="25604" name="Picture 6">
            <a:extLst>
              <a:ext uri="{FF2B5EF4-FFF2-40B4-BE49-F238E27FC236}">
                <a16:creationId xmlns:a16="http://schemas.microsoft.com/office/drawing/2014/main" id="{1466FCA6-FF5F-4043-B9DF-B7905673A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600" name="Group 8">
            <a:extLst>
              <a:ext uri="{FF2B5EF4-FFF2-40B4-BE49-F238E27FC236}">
                <a16:creationId xmlns:a16="http://schemas.microsoft.com/office/drawing/2014/main" id="{A32DC01B-66DF-4B45-865B-3EE78E8022B9}"/>
              </a:ext>
            </a:extLst>
          </p:cNvPr>
          <p:cNvGrpSpPr>
            <a:grpSpLocks/>
          </p:cNvGrpSpPr>
          <p:nvPr/>
        </p:nvGrpSpPr>
        <p:grpSpPr bwMode="auto">
          <a:xfrm>
            <a:off x="533400" y="1981200"/>
            <a:ext cx="8458200" cy="3536950"/>
            <a:chOff x="336" y="1248"/>
            <a:chExt cx="5328" cy="2228"/>
          </a:xfrm>
        </p:grpSpPr>
        <p:sp>
          <p:nvSpPr>
            <p:cNvPr id="25606" name="Text Box 4">
              <a:extLst>
                <a:ext uri="{FF2B5EF4-FFF2-40B4-BE49-F238E27FC236}">
                  <a16:creationId xmlns:a16="http://schemas.microsoft.com/office/drawing/2014/main" id="{9A4E4B9C-3865-4CC2-8A43-494A88A0E9EE}"/>
                </a:ext>
              </a:extLst>
            </p:cNvPr>
            <p:cNvSpPr txBox="1">
              <a:spLocks noChangeArrowheads="1"/>
            </p:cNvSpPr>
            <p:nvPr/>
          </p:nvSpPr>
          <p:spPr bwMode="auto">
            <a:xfrm>
              <a:off x="336" y="3072"/>
              <a:ext cx="53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3600">
                  <a:solidFill>
                    <a:srgbClr val="FF3300"/>
                  </a:solidFill>
                </a:rPr>
                <a:t>Ответ:</a:t>
              </a:r>
              <a:endParaRPr lang="ru-RU" altLang="ru-RU" sz="3600"/>
            </a:p>
          </p:txBody>
        </p:sp>
        <p:pic>
          <p:nvPicPr>
            <p:cNvPr id="25607" name="Picture 7">
              <a:extLst>
                <a:ext uri="{FF2B5EF4-FFF2-40B4-BE49-F238E27FC236}">
                  <a16:creationId xmlns:a16="http://schemas.microsoft.com/office/drawing/2014/main" id="{10C09477-F667-494F-9A66-979858C65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248"/>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0600"/>
                                        </p:tgtEl>
                                        <p:attrNameLst>
                                          <p:attrName>style.visibility</p:attrName>
                                        </p:attrNameLst>
                                      </p:cBhvr>
                                      <p:to>
                                        <p:strVal val="visible"/>
                                      </p:to>
                                    </p:set>
                                    <p:animEffect transition="in" filter="wipe(up)">
                                      <p:cBhvr>
                                        <p:cTn id="7" dur="5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7746D71F-32F4-48CB-A8C4-3E2B7EE20579}"/>
              </a:ext>
            </a:extLst>
          </p:cNvPr>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3. От вершины </a:t>
            </a:r>
            <a:r>
              <a:rPr lang="en-US" altLang="ru-RU" i="1" dirty="0">
                <a:cs typeface="Times New Roman" panose="02020603050405020304" pitchFamily="18" charset="0"/>
              </a:rPr>
              <a:t>C </a:t>
            </a:r>
            <a:r>
              <a:rPr lang="ru-RU" altLang="ru-RU" dirty="0">
                <a:cs typeface="Times New Roman" panose="02020603050405020304" pitchFamily="18" charset="0"/>
              </a:rPr>
              <a:t>луча </a:t>
            </a:r>
            <a:r>
              <a:rPr lang="en-US" altLang="ru-RU" i="1" dirty="0">
                <a:cs typeface="Times New Roman" panose="02020603050405020304" pitchFamily="18" charset="0"/>
              </a:rPr>
              <a:t>CE </a:t>
            </a:r>
            <a:r>
              <a:rPr lang="ru-RU" altLang="ru-RU" dirty="0">
                <a:cs typeface="Times New Roman" panose="02020603050405020304" pitchFamily="18" charset="0"/>
              </a:rPr>
              <a:t>отложите отрезок </a:t>
            </a:r>
            <a:r>
              <a:rPr lang="en-US" altLang="ru-RU" i="1" dirty="0">
                <a:cs typeface="Times New Roman" panose="02020603050405020304" pitchFamily="18" charset="0"/>
              </a:rPr>
              <a:t>CD</a:t>
            </a:r>
            <a:r>
              <a:rPr lang="ru-RU" altLang="ru-RU" dirty="0">
                <a:cs typeface="Times New Roman" panose="02020603050405020304" pitchFamily="18" charset="0"/>
              </a:rPr>
              <a:t>, равный отрезку </a:t>
            </a:r>
            <a:r>
              <a:rPr lang="en-US" altLang="ru-RU" i="1" dirty="0">
                <a:cs typeface="Times New Roman" panose="02020603050405020304" pitchFamily="18" charset="0"/>
              </a:rPr>
              <a:t>AB</a:t>
            </a:r>
            <a:r>
              <a:rPr lang="ru-RU" altLang="ru-RU" dirty="0">
                <a:cs typeface="Times New Roman" panose="02020603050405020304" pitchFamily="18" charset="0"/>
              </a:rPr>
              <a:t>.</a:t>
            </a:r>
            <a:r>
              <a:rPr lang="ru-RU" altLang="ru-RU" dirty="0"/>
              <a:t> </a:t>
            </a:r>
          </a:p>
        </p:txBody>
      </p:sp>
      <p:pic>
        <p:nvPicPr>
          <p:cNvPr id="27652" name="Picture 8">
            <a:extLst>
              <a:ext uri="{FF2B5EF4-FFF2-40B4-BE49-F238E27FC236}">
                <a16:creationId xmlns:a16="http://schemas.microsoft.com/office/drawing/2014/main" id="{39E1A3DC-876C-4F3A-BAA9-C0046418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1210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50" name="Group 10">
            <a:extLst>
              <a:ext uri="{FF2B5EF4-FFF2-40B4-BE49-F238E27FC236}">
                <a16:creationId xmlns:a16="http://schemas.microsoft.com/office/drawing/2014/main" id="{72D5D86C-1425-4FB6-9BCC-BDDB024081D7}"/>
              </a:ext>
            </a:extLst>
          </p:cNvPr>
          <p:cNvGrpSpPr>
            <a:grpSpLocks/>
          </p:cNvGrpSpPr>
          <p:nvPr/>
        </p:nvGrpSpPr>
        <p:grpSpPr bwMode="auto">
          <a:xfrm>
            <a:off x="533400" y="2057400"/>
            <a:ext cx="8458200" cy="3460750"/>
            <a:chOff x="336" y="1296"/>
            <a:chExt cx="5328" cy="2180"/>
          </a:xfrm>
        </p:grpSpPr>
        <p:sp>
          <p:nvSpPr>
            <p:cNvPr id="27654" name="Text Box 6">
              <a:extLst>
                <a:ext uri="{FF2B5EF4-FFF2-40B4-BE49-F238E27FC236}">
                  <a16:creationId xmlns:a16="http://schemas.microsoft.com/office/drawing/2014/main" id="{9B5E8650-16A0-445E-A2D9-4058DA5546F1}"/>
                </a:ext>
              </a:extLst>
            </p:cNvPr>
            <p:cNvSpPr txBox="1">
              <a:spLocks noChangeArrowheads="1"/>
            </p:cNvSpPr>
            <p:nvPr/>
          </p:nvSpPr>
          <p:spPr bwMode="auto">
            <a:xfrm>
              <a:off x="336" y="3072"/>
              <a:ext cx="53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3600">
                  <a:solidFill>
                    <a:srgbClr val="FF3300"/>
                  </a:solidFill>
                </a:rPr>
                <a:t>Ответ:</a:t>
              </a:r>
              <a:endParaRPr lang="ru-RU" altLang="ru-RU" sz="3600"/>
            </a:p>
          </p:txBody>
        </p:sp>
        <p:pic>
          <p:nvPicPr>
            <p:cNvPr id="27655" name="Picture 9">
              <a:extLst>
                <a:ext uri="{FF2B5EF4-FFF2-40B4-BE49-F238E27FC236}">
                  <a16:creationId xmlns:a16="http://schemas.microsoft.com/office/drawing/2014/main" id="{CD26BAFA-263E-4A66-B632-1F5B9B2B5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296"/>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50"/>
                                        </p:tgtEl>
                                        <p:attrNameLst>
                                          <p:attrName>style.visibility</p:attrName>
                                        </p:attrNameLst>
                                      </p:cBhvr>
                                      <p:to>
                                        <p:strVal val="visible"/>
                                      </p:to>
                                    </p:set>
                                    <p:animEffect transition="in" filter="wipe(up)">
                                      <p:cBhvr>
                                        <p:cTn id="7" dur="500"/>
                                        <p:tgtEl>
                                          <p:spTgt spid="11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027">
            <a:extLst>
              <a:ext uri="{FF2B5EF4-FFF2-40B4-BE49-F238E27FC236}">
                <a16:creationId xmlns:a16="http://schemas.microsoft.com/office/drawing/2014/main" id="{76C7F5A8-21EE-4C84-B42E-AC6C566ECCBD}"/>
              </a:ext>
            </a:extLst>
          </p:cNvPr>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4. От вершины </a:t>
            </a:r>
            <a:r>
              <a:rPr lang="en-US" altLang="ru-RU" i="1" dirty="0">
                <a:cs typeface="Times New Roman" panose="02020603050405020304" pitchFamily="18" charset="0"/>
              </a:rPr>
              <a:t>C </a:t>
            </a:r>
            <a:r>
              <a:rPr lang="ru-RU" altLang="ru-RU" dirty="0">
                <a:cs typeface="Times New Roman" panose="02020603050405020304" pitchFamily="18" charset="0"/>
              </a:rPr>
              <a:t>луча </a:t>
            </a:r>
            <a:r>
              <a:rPr lang="en-US" altLang="ru-RU" i="1" dirty="0">
                <a:cs typeface="Times New Roman" panose="02020603050405020304" pitchFamily="18" charset="0"/>
              </a:rPr>
              <a:t>CE </a:t>
            </a:r>
            <a:r>
              <a:rPr lang="ru-RU" altLang="ru-RU" dirty="0">
                <a:cs typeface="Times New Roman" panose="02020603050405020304" pitchFamily="18" charset="0"/>
              </a:rPr>
              <a:t>отложите отрезок </a:t>
            </a:r>
            <a:r>
              <a:rPr lang="en-US" altLang="ru-RU" i="1" dirty="0">
                <a:cs typeface="Times New Roman" panose="02020603050405020304" pitchFamily="18" charset="0"/>
              </a:rPr>
              <a:t>CD</a:t>
            </a:r>
            <a:r>
              <a:rPr lang="ru-RU" altLang="ru-RU" dirty="0">
                <a:cs typeface="Times New Roman" panose="02020603050405020304" pitchFamily="18" charset="0"/>
              </a:rPr>
              <a:t>, равный отрезку </a:t>
            </a:r>
            <a:r>
              <a:rPr lang="en-US" altLang="ru-RU" i="1" dirty="0">
                <a:cs typeface="Times New Roman" panose="02020603050405020304" pitchFamily="18" charset="0"/>
              </a:rPr>
              <a:t>AB</a:t>
            </a:r>
            <a:r>
              <a:rPr lang="ru-RU" altLang="ru-RU" dirty="0">
                <a:cs typeface="Times New Roman" panose="02020603050405020304" pitchFamily="18" charset="0"/>
              </a:rPr>
              <a:t>.</a:t>
            </a:r>
            <a:r>
              <a:rPr lang="ru-RU" altLang="ru-RU" dirty="0"/>
              <a:t> </a:t>
            </a:r>
          </a:p>
        </p:txBody>
      </p:sp>
      <p:pic>
        <p:nvPicPr>
          <p:cNvPr id="29700" name="Picture 1032">
            <a:extLst>
              <a:ext uri="{FF2B5EF4-FFF2-40B4-BE49-F238E27FC236}">
                <a16:creationId xmlns:a16="http://schemas.microsoft.com/office/drawing/2014/main" id="{CF5B8963-460F-464A-ACF0-1BEA0A6F8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8" name="Group 1034">
            <a:extLst>
              <a:ext uri="{FF2B5EF4-FFF2-40B4-BE49-F238E27FC236}">
                <a16:creationId xmlns:a16="http://schemas.microsoft.com/office/drawing/2014/main" id="{D397F77E-F8F2-45D7-AA49-414340067202}"/>
              </a:ext>
            </a:extLst>
          </p:cNvPr>
          <p:cNvGrpSpPr>
            <a:grpSpLocks/>
          </p:cNvGrpSpPr>
          <p:nvPr/>
        </p:nvGrpSpPr>
        <p:grpSpPr bwMode="auto">
          <a:xfrm>
            <a:off x="533400" y="1981200"/>
            <a:ext cx="8458200" cy="3536950"/>
            <a:chOff x="336" y="1248"/>
            <a:chExt cx="5328" cy="2228"/>
          </a:xfrm>
        </p:grpSpPr>
        <p:sp>
          <p:nvSpPr>
            <p:cNvPr id="29702" name="Text Box 1030">
              <a:extLst>
                <a:ext uri="{FF2B5EF4-FFF2-40B4-BE49-F238E27FC236}">
                  <a16:creationId xmlns:a16="http://schemas.microsoft.com/office/drawing/2014/main" id="{B7B3F687-A108-4C6F-9129-67A410C4B480}"/>
                </a:ext>
              </a:extLst>
            </p:cNvPr>
            <p:cNvSpPr txBox="1">
              <a:spLocks noChangeArrowheads="1"/>
            </p:cNvSpPr>
            <p:nvPr/>
          </p:nvSpPr>
          <p:spPr bwMode="auto">
            <a:xfrm>
              <a:off x="336" y="3072"/>
              <a:ext cx="53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3600">
                  <a:solidFill>
                    <a:srgbClr val="FF3300"/>
                  </a:solidFill>
                </a:rPr>
                <a:t>Ответ:</a:t>
              </a:r>
              <a:endParaRPr lang="ru-RU" altLang="ru-RU" sz="3600"/>
            </a:p>
          </p:txBody>
        </p:sp>
        <p:pic>
          <p:nvPicPr>
            <p:cNvPr id="29703" name="Picture 1033">
              <a:extLst>
                <a:ext uri="{FF2B5EF4-FFF2-40B4-BE49-F238E27FC236}">
                  <a16:creationId xmlns:a16="http://schemas.microsoft.com/office/drawing/2014/main" id="{BB8FD23F-B5E9-4EF1-A870-DCD0EB22C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248"/>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wipe(up)">
                                      <p:cBhvr>
                                        <p:cTn id="7" dur="500"/>
                                        <p:tgtEl>
                                          <p:spTgt spid="11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a:extLst>
              <a:ext uri="{FF2B5EF4-FFF2-40B4-BE49-F238E27FC236}">
                <a16:creationId xmlns:a16="http://schemas.microsoft.com/office/drawing/2014/main" id="{1F9EF176-B484-46C2-A946-6FA45AE7969B}"/>
              </a:ext>
            </a:extLst>
          </p:cNvPr>
          <p:cNvSpPr txBox="1">
            <a:spLocks noChangeArrowheads="1"/>
          </p:cNvSpPr>
          <p:nvPr/>
        </p:nvSpPr>
        <p:spPr bwMode="auto">
          <a:xfrm>
            <a:off x="0" y="6858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5. Изобразите отрезок, равный сумме отрезков </a:t>
            </a:r>
            <a:r>
              <a:rPr lang="en-US" altLang="ru-RU" i="1" dirty="0">
                <a:cs typeface="Times New Roman" panose="02020603050405020304" pitchFamily="18" charset="0"/>
              </a:rPr>
              <a:t>AB </a:t>
            </a:r>
            <a:r>
              <a:rPr lang="ru-RU" altLang="ru-RU" dirty="0">
                <a:cs typeface="Times New Roman" panose="02020603050405020304" pitchFamily="18" charset="0"/>
              </a:rPr>
              <a:t>и </a:t>
            </a:r>
            <a:r>
              <a:rPr lang="en-US" altLang="ru-RU" i="1" dirty="0">
                <a:cs typeface="Times New Roman" panose="02020603050405020304" pitchFamily="18" charset="0"/>
              </a:rPr>
              <a:t>CD</a:t>
            </a:r>
            <a:r>
              <a:rPr lang="ru-RU" altLang="ru-RU" dirty="0">
                <a:cs typeface="Times New Roman" panose="02020603050405020304" pitchFamily="18" charset="0"/>
              </a:rPr>
              <a:t>. </a:t>
            </a:r>
          </a:p>
        </p:txBody>
      </p:sp>
      <p:pic>
        <p:nvPicPr>
          <p:cNvPr id="39940" name="Picture 7">
            <a:extLst>
              <a:ext uri="{FF2B5EF4-FFF2-40B4-BE49-F238E27FC236}">
                <a16:creationId xmlns:a16="http://schemas.microsoft.com/office/drawing/2014/main" id="{56794DCF-8568-4E0E-8F83-2AC6F00B1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21336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5" name="Group 9">
            <a:extLst>
              <a:ext uri="{FF2B5EF4-FFF2-40B4-BE49-F238E27FC236}">
                <a16:creationId xmlns:a16="http://schemas.microsoft.com/office/drawing/2014/main" id="{87517D00-3E32-4620-AE5E-EB5879548651}"/>
              </a:ext>
            </a:extLst>
          </p:cNvPr>
          <p:cNvGrpSpPr>
            <a:grpSpLocks/>
          </p:cNvGrpSpPr>
          <p:nvPr/>
        </p:nvGrpSpPr>
        <p:grpSpPr bwMode="auto">
          <a:xfrm>
            <a:off x="906463" y="2133600"/>
            <a:ext cx="7391400" cy="4073525"/>
            <a:chOff x="192" y="1344"/>
            <a:chExt cx="4656" cy="2566"/>
          </a:xfrm>
        </p:grpSpPr>
        <p:sp>
          <p:nvSpPr>
            <p:cNvPr id="39942" name="Text Box 4">
              <a:extLst>
                <a:ext uri="{FF2B5EF4-FFF2-40B4-BE49-F238E27FC236}">
                  <a16:creationId xmlns:a16="http://schemas.microsoft.com/office/drawing/2014/main" id="{9C795D45-6587-4C17-B6CA-578DF17708CA}"/>
                </a:ext>
              </a:extLst>
            </p:cNvPr>
            <p:cNvSpPr txBox="1">
              <a:spLocks noChangeArrowheads="1"/>
            </p:cNvSpPr>
            <p:nvPr/>
          </p:nvSpPr>
          <p:spPr bwMode="auto">
            <a:xfrm>
              <a:off x="192" y="3506"/>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	Ответ:</a:t>
              </a:r>
              <a:endParaRPr lang="ru-RU" altLang="ru-RU" sz="3600"/>
            </a:p>
          </p:txBody>
        </p:sp>
        <p:pic>
          <p:nvPicPr>
            <p:cNvPr id="39943" name="Picture 8">
              <a:extLst>
                <a:ext uri="{FF2B5EF4-FFF2-40B4-BE49-F238E27FC236}">
                  <a16:creationId xmlns:a16="http://schemas.microsoft.com/office/drawing/2014/main" id="{84945B83-C535-4036-BD50-7783B4847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wipe(up)">
                                      <p:cBhvr>
                                        <p:cTn id="7" dur="500"/>
                                        <p:tgtEl>
                                          <p:spTgt spid="11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a:extLst>
              <a:ext uri="{FF2B5EF4-FFF2-40B4-BE49-F238E27FC236}">
                <a16:creationId xmlns:a16="http://schemas.microsoft.com/office/drawing/2014/main" id="{B8E754FC-EDBE-4219-9780-1B15B570516C}"/>
              </a:ext>
            </a:extLst>
          </p:cNvPr>
          <p:cNvSpPr txBox="1">
            <a:spLocks noChangeArrowheads="1"/>
          </p:cNvSpPr>
          <p:nvPr/>
        </p:nvSpPr>
        <p:spPr bwMode="auto">
          <a:xfrm>
            <a:off x="0" y="6858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6. Изобразите отрезок, равный сумме отрезков </a:t>
            </a:r>
            <a:r>
              <a:rPr lang="en-US" altLang="ru-RU" i="1" dirty="0">
                <a:cs typeface="Times New Roman" panose="02020603050405020304" pitchFamily="18" charset="0"/>
              </a:rPr>
              <a:t>AB </a:t>
            </a:r>
            <a:r>
              <a:rPr lang="ru-RU" altLang="ru-RU" dirty="0">
                <a:cs typeface="Times New Roman" panose="02020603050405020304" pitchFamily="18" charset="0"/>
              </a:rPr>
              <a:t>и </a:t>
            </a:r>
            <a:r>
              <a:rPr lang="en-US" altLang="ru-RU" i="1" dirty="0">
                <a:cs typeface="Times New Roman" panose="02020603050405020304" pitchFamily="18" charset="0"/>
              </a:rPr>
              <a:t>CD</a:t>
            </a:r>
            <a:r>
              <a:rPr lang="ru-RU" altLang="ru-RU" dirty="0">
                <a:cs typeface="Times New Roman" panose="02020603050405020304" pitchFamily="18" charset="0"/>
              </a:rPr>
              <a:t>. </a:t>
            </a:r>
          </a:p>
        </p:txBody>
      </p:sp>
      <p:pic>
        <p:nvPicPr>
          <p:cNvPr id="41988" name="Picture 8">
            <a:extLst>
              <a:ext uri="{FF2B5EF4-FFF2-40B4-BE49-F238E27FC236}">
                <a16:creationId xmlns:a16="http://schemas.microsoft.com/office/drawing/2014/main" id="{106BE973-053A-4CD2-9CB6-7DF950C8E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957388"/>
            <a:ext cx="31210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94" name="Group 10">
            <a:extLst>
              <a:ext uri="{FF2B5EF4-FFF2-40B4-BE49-F238E27FC236}">
                <a16:creationId xmlns:a16="http://schemas.microsoft.com/office/drawing/2014/main" id="{EE96FDFC-6933-4279-BBDE-5151FF48518A}"/>
              </a:ext>
            </a:extLst>
          </p:cNvPr>
          <p:cNvGrpSpPr>
            <a:grpSpLocks/>
          </p:cNvGrpSpPr>
          <p:nvPr/>
        </p:nvGrpSpPr>
        <p:grpSpPr bwMode="auto">
          <a:xfrm>
            <a:off x="3132138" y="1951038"/>
            <a:ext cx="4995862" cy="4064000"/>
            <a:chOff x="1973" y="1229"/>
            <a:chExt cx="3147" cy="2560"/>
          </a:xfrm>
        </p:grpSpPr>
        <p:sp>
          <p:nvSpPr>
            <p:cNvPr id="41990" name="Text Box 6">
              <a:extLst>
                <a:ext uri="{FF2B5EF4-FFF2-40B4-BE49-F238E27FC236}">
                  <a16:creationId xmlns:a16="http://schemas.microsoft.com/office/drawing/2014/main" id="{4420F1CE-DD10-44DE-85F1-311438557259}"/>
                </a:ext>
              </a:extLst>
            </p:cNvPr>
            <p:cNvSpPr txBox="1">
              <a:spLocks noChangeArrowheads="1"/>
            </p:cNvSpPr>
            <p:nvPr/>
          </p:nvSpPr>
          <p:spPr bwMode="auto">
            <a:xfrm>
              <a:off x="1973" y="3385"/>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Ответ:</a:t>
              </a:r>
              <a:endParaRPr lang="ru-RU" altLang="ru-RU" sz="3600"/>
            </a:p>
          </p:txBody>
        </p:sp>
        <p:pic>
          <p:nvPicPr>
            <p:cNvPr id="41991" name="Picture 9">
              <a:extLst>
                <a:ext uri="{FF2B5EF4-FFF2-40B4-BE49-F238E27FC236}">
                  <a16:creationId xmlns:a16="http://schemas.microsoft.com/office/drawing/2014/main" id="{80A429DA-3E4B-4BA3-A2D9-5E3620B36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 y="1229"/>
              <a:ext cx="1968"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8794"/>
                                        </p:tgtEl>
                                        <p:attrNameLst>
                                          <p:attrName>style.visibility</p:attrName>
                                        </p:attrNameLst>
                                      </p:cBhvr>
                                      <p:to>
                                        <p:strVal val="visible"/>
                                      </p:to>
                                    </p:set>
                                    <p:animEffect transition="in" filter="wipe(up)">
                                      <p:cBhvr>
                                        <p:cTn id="7"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a:extLst>
              <a:ext uri="{FF2B5EF4-FFF2-40B4-BE49-F238E27FC236}">
                <a16:creationId xmlns:a16="http://schemas.microsoft.com/office/drawing/2014/main" id="{C5CEB098-603A-4206-826C-84FCDD11F6FF}"/>
              </a:ext>
            </a:extLst>
          </p:cNvPr>
          <p:cNvSpPr txBox="1">
            <a:spLocks noChangeArrowheads="1"/>
          </p:cNvSpPr>
          <p:nvPr/>
        </p:nvSpPr>
        <p:spPr bwMode="auto">
          <a:xfrm>
            <a:off x="0" y="6858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7. Изобразите отрезок, равный разности отрезков </a:t>
            </a:r>
            <a:r>
              <a:rPr lang="en-US" altLang="ru-RU" i="1" dirty="0">
                <a:cs typeface="Times New Roman" panose="02020603050405020304" pitchFamily="18" charset="0"/>
              </a:rPr>
              <a:t>AB </a:t>
            </a:r>
            <a:r>
              <a:rPr lang="ru-RU" altLang="ru-RU" dirty="0">
                <a:cs typeface="Times New Roman" panose="02020603050405020304" pitchFamily="18" charset="0"/>
              </a:rPr>
              <a:t>и </a:t>
            </a:r>
            <a:r>
              <a:rPr lang="en-US" altLang="ru-RU" i="1" dirty="0">
                <a:cs typeface="Times New Roman" panose="02020603050405020304" pitchFamily="18" charset="0"/>
              </a:rPr>
              <a:t>CD</a:t>
            </a:r>
            <a:r>
              <a:rPr lang="ru-RU" altLang="ru-RU" dirty="0">
                <a:cs typeface="Times New Roman" panose="02020603050405020304" pitchFamily="18" charset="0"/>
              </a:rPr>
              <a:t>. </a:t>
            </a:r>
          </a:p>
        </p:txBody>
      </p:sp>
      <p:pic>
        <p:nvPicPr>
          <p:cNvPr id="44036" name="Picture 8">
            <a:extLst>
              <a:ext uri="{FF2B5EF4-FFF2-40B4-BE49-F238E27FC236}">
                <a16:creationId xmlns:a16="http://schemas.microsoft.com/office/drawing/2014/main" id="{67EBDA20-F3A8-4794-AA43-397DF047F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01863"/>
            <a:ext cx="31210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42" name="Group 10">
            <a:extLst>
              <a:ext uri="{FF2B5EF4-FFF2-40B4-BE49-F238E27FC236}">
                <a16:creationId xmlns:a16="http://schemas.microsoft.com/office/drawing/2014/main" id="{A0226EEB-D8CC-46C2-A394-DA5DA5A76CE4}"/>
              </a:ext>
            </a:extLst>
          </p:cNvPr>
          <p:cNvGrpSpPr>
            <a:grpSpLocks/>
          </p:cNvGrpSpPr>
          <p:nvPr/>
        </p:nvGrpSpPr>
        <p:grpSpPr bwMode="auto">
          <a:xfrm>
            <a:off x="2586038" y="2198688"/>
            <a:ext cx="5110162" cy="4046537"/>
            <a:chOff x="1629" y="1385"/>
            <a:chExt cx="3219" cy="2549"/>
          </a:xfrm>
        </p:grpSpPr>
        <p:sp>
          <p:nvSpPr>
            <p:cNvPr id="44038" name="Text Box 6">
              <a:extLst>
                <a:ext uri="{FF2B5EF4-FFF2-40B4-BE49-F238E27FC236}">
                  <a16:creationId xmlns:a16="http://schemas.microsoft.com/office/drawing/2014/main" id="{5C5684E9-B674-4656-AA2D-FE94C7C506CD}"/>
                </a:ext>
              </a:extLst>
            </p:cNvPr>
            <p:cNvSpPr txBox="1">
              <a:spLocks noChangeArrowheads="1"/>
            </p:cNvSpPr>
            <p:nvPr/>
          </p:nvSpPr>
          <p:spPr bwMode="auto">
            <a:xfrm>
              <a:off x="1629" y="3530"/>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Ответ:</a:t>
              </a:r>
              <a:endParaRPr lang="ru-RU" altLang="ru-RU" sz="3600"/>
            </a:p>
          </p:txBody>
        </p:sp>
        <p:pic>
          <p:nvPicPr>
            <p:cNvPr id="44039" name="Picture 9">
              <a:extLst>
                <a:ext uri="{FF2B5EF4-FFF2-40B4-BE49-F238E27FC236}">
                  <a16:creationId xmlns:a16="http://schemas.microsoft.com/office/drawing/2014/main" id="{FD8E5BC3-AEC5-4CE5-8294-02FC09E6E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85"/>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0842"/>
                                        </p:tgtEl>
                                        <p:attrNameLst>
                                          <p:attrName>style.visibility</p:attrName>
                                        </p:attrNameLst>
                                      </p:cBhvr>
                                      <p:to>
                                        <p:strVal val="visible"/>
                                      </p:to>
                                    </p:set>
                                    <p:animEffect transition="in" filter="wipe(up)">
                                      <p:cBhvr>
                                        <p:cTn id="7" dur="500"/>
                                        <p:tgtEl>
                                          <p:spTgt spid="120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a:extLst>
              <a:ext uri="{FF2B5EF4-FFF2-40B4-BE49-F238E27FC236}">
                <a16:creationId xmlns:a16="http://schemas.microsoft.com/office/drawing/2014/main" id="{A83C88B5-FE44-4ACD-81DF-69ECB5A915B1}"/>
              </a:ext>
            </a:extLst>
          </p:cNvPr>
          <p:cNvSpPr txBox="1">
            <a:spLocks noChangeArrowheads="1"/>
          </p:cNvSpPr>
          <p:nvPr/>
        </p:nvSpPr>
        <p:spPr bwMode="auto">
          <a:xfrm>
            <a:off x="0" y="685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8.Изобразите отрезок, равный разности отрезков </a:t>
            </a:r>
            <a:r>
              <a:rPr lang="en-US" altLang="ru-RU" i="1" dirty="0">
                <a:cs typeface="Times New Roman" panose="02020603050405020304" pitchFamily="18" charset="0"/>
              </a:rPr>
              <a:t>AB </a:t>
            </a:r>
            <a:r>
              <a:rPr lang="ru-RU" altLang="ru-RU" dirty="0">
                <a:cs typeface="Times New Roman" panose="02020603050405020304" pitchFamily="18" charset="0"/>
              </a:rPr>
              <a:t>и </a:t>
            </a:r>
            <a:r>
              <a:rPr lang="en-US" altLang="ru-RU" i="1" dirty="0">
                <a:cs typeface="Times New Roman" panose="02020603050405020304" pitchFamily="18" charset="0"/>
              </a:rPr>
              <a:t>CD</a:t>
            </a:r>
            <a:r>
              <a:rPr lang="ru-RU" altLang="ru-RU" dirty="0">
                <a:cs typeface="Times New Roman" panose="02020603050405020304" pitchFamily="18" charset="0"/>
              </a:rPr>
              <a:t>. </a:t>
            </a:r>
          </a:p>
        </p:txBody>
      </p:sp>
      <p:pic>
        <p:nvPicPr>
          <p:cNvPr id="46084" name="Picture 9">
            <a:extLst>
              <a:ext uri="{FF2B5EF4-FFF2-40B4-BE49-F238E27FC236}">
                <a16:creationId xmlns:a16="http://schemas.microsoft.com/office/drawing/2014/main" id="{01A831AB-B4B7-4D7B-A217-128854DA1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2166938"/>
            <a:ext cx="31210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91" name="Group 11">
            <a:extLst>
              <a:ext uri="{FF2B5EF4-FFF2-40B4-BE49-F238E27FC236}">
                <a16:creationId xmlns:a16="http://schemas.microsoft.com/office/drawing/2014/main" id="{8E077E99-FBEA-4633-BCF5-C4B281CEC8F9}"/>
              </a:ext>
            </a:extLst>
          </p:cNvPr>
          <p:cNvGrpSpPr>
            <a:grpSpLocks/>
          </p:cNvGrpSpPr>
          <p:nvPr/>
        </p:nvGrpSpPr>
        <p:grpSpPr bwMode="auto">
          <a:xfrm>
            <a:off x="3492500" y="2166938"/>
            <a:ext cx="4724400" cy="3922712"/>
            <a:chOff x="624" y="1344"/>
            <a:chExt cx="2976" cy="2471"/>
          </a:xfrm>
        </p:grpSpPr>
        <p:sp>
          <p:nvSpPr>
            <p:cNvPr id="46086" name="Text Box 6">
              <a:extLst>
                <a:ext uri="{FF2B5EF4-FFF2-40B4-BE49-F238E27FC236}">
                  <a16:creationId xmlns:a16="http://schemas.microsoft.com/office/drawing/2014/main" id="{3A5B5311-6FFA-44C1-A012-591ABE3B10FE}"/>
                </a:ext>
              </a:extLst>
            </p:cNvPr>
            <p:cNvSpPr txBox="1">
              <a:spLocks noChangeArrowheads="1"/>
            </p:cNvSpPr>
            <p:nvPr/>
          </p:nvSpPr>
          <p:spPr bwMode="auto">
            <a:xfrm>
              <a:off x="624" y="3411"/>
              <a:ext cx="20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Ответ:</a:t>
              </a:r>
              <a:endParaRPr lang="ru-RU" altLang="ru-RU" sz="3600"/>
            </a:p>
          </p:txBody>
        </p:sp>
        <p:pic>
          <p:nvPicPr>
            <p:cNvPr id="46087" name="Picture 10">
              <a:extLst>
                <a:ext uri="{FF2B5EF4-FFF2-40B4-BE49-F238E27FC236}">
                  <a16:creationId xmlns:a16="http://schemas.microsoft.com/office/drawing/2014/main" id="{A02C8DC2-2F6F-4188-8F30-0F15BD79D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344"/>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wipe(up)">
                                      <p:cBhvr>
                                        <p:cTn id="7"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25220E9-D29A-8D2C-A8F6-8CCB3BC252AB}"/>
              </a:ext>
            </a:extLst>
          </p:cNvPr>
          <p:cNvPicPr>
            <a:picLocks noChangeAspect="1"/>
          </p:cNvPicPr>
          <p:nvPr/>
        </p:nvPicPr>
        <p:blipFill>
          <a:blip r:embed="rId3"/>
          <a:stretch>
            <a:fillRect/>
          </a:stretch>
        </p:blipFill>
        <p:spPr>
          <a:xfrm>
            <a:off x="4545960" y="332657"/>
            <a:ext cx="4345428" cy="5930706"/>
          </a:xfrm>
          <a:prstGeom prst="rect">
            <a:avLst/>
          </a:prstGeom>
        </p:spPr>
      </p:pic>
      <p:pic>
        <p:nvPicPr>
          <p:cNvPr id="7" name="Рисунок 6">
            <a:extLst>
              <a:ext uri="{FF2B5EF4-FFF2-40B4-BE49-F238E27FC236}">
                <a16:creationId xmlns:a16="http://schemas.microsoft.com/office/drawing/2014/main" id="{2AA0538C-AAEA-B9B1-56DD-D2E197CD19C8}"/>
              </a:ext>
            </a:extLst>
          </p:cNvPr>
          <p:cNvPicPr>
            <a:picLocks noChangeAspect="1"/>
          </p:cNvPicPr>
          <p:nvPr/>
        </p:nvPicPr>
        <p:blipFill>
          <a:blip r:embed="rId4"/>
          <a:stretch>
            <a:fillRect/>
          </a:stretch>
        </p:blipFill>
        <p:spPr>
          <a:xfrm>
            <a:off x="27032" y="332656"/>
            <a:ext cx="3893061" cy="5930706"/>
          </a:xfrm>
          <a:prstGeom prst="rect">
            <a:avLst/>
          </a:prstGeom>
        </p:spPr>
      </p:pic>
    </p:spTree>
    <p:extLst>
      <p:ext uri="{BB962C8B-B14F-4D97-AF65-F5344CB8AC3E}">
        <p14:creationId xmlns:p14="http://schemas.microsoft.com/office/powerpoint/2010/main" val="1699300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dirty="0">
                <a:cs typeface="Times New Roman" pitchFamily="18" charset="0"/>
              </a:rPr>
              <a:t>	</a:t>
            </a:r>
            <a:r>
              <a:rPr lang="ru-RU" sz="3200" dirty="0">
                <a:cs typeface="Times New Roman" pitchFamily="18" charset="0"/>
              </a:rPr>
              <a:t>9. </a:t>
            </a:r>
            <a:r>
              <a:rPr lang="ru-RU" sz="3200" dirty="0"/>
              <a:t>Сравните отрезки </a:t>
            </a:r>
            <a:r>
              <a:rPr lang="en-US" sz="3200" i="1" dirty="0"/>
              <a:t>AB </a:t>
            </a:r>
            <a:r>
              <a:rPr lang="ru-RU" sz="3200" dirty="0"/>
              <a:t>и </a:t>
            </a:r>
            <a:r>
              <a:rPr lang="en-US" sz="3200" i="1" dirty="0"/>
              <a:t>CD</a:t>
            </a:r>
            <a:r>
              <a:rPr lang="ru-RU" sz="3200" dirty="0"/>
              <a:t>, изображённых на рисунке, не измеряя их длины.</a:t>
            </a:r>
            <a:endParaRPr lang="ru-RU" sz="3200" dirty="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2627784" y="1772816"/>
            <a:ext cx="4233335" cy="2007956"/>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88828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a:cs typeface="Times New Roman" pitchFamily="18" charset="0"/>
              </a:rPr>
              <a:t>	10</a:t>
            </a:r>
            <a:r>
              <a:rPr lang="ru-RU" sz="3200" dirty="0"/>
              <a:t>. Сравните отрезки </a:t>
            </a:r>
            <a:r>
              <a:rPr lang="en-US" sz="3200" i="1" dirty="0"/>
              <a:t>AB </a:t>
            </a:r>
            <a:r>
              <a:rPr lang="ru-RU" sz="3200" dirty="0"/>
              <a:t>и </a:t>
            </a:r>
            <a:r>
              <a:rPr lang="en-US" sz="3200" i="1" dirty="0"/>
              <a:t>CD</a:t>
            </a:r>
            <a:r>
              <a:rPr lang="ru-RU" sz="3200" dirty="0"/>
              <a:t>, изображённых на рисунке, не измеряя их длины.</a:t>
            </a:r>
            <a:endParaRPr lang="ru-RU" sz="3200" dirty="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2793797" y="1772816"/>
            <a:ext cx="3556405" cy="3363628"/>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33876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a:cs typeface="Times New Roman" pitchFamily="18" charset="0"/>
              </a:rPr>
              <a:t>	11</a:t>
            </a:r>
            <a:r>
              <a:rPr lang="ru-RU" sz="3200" dirty="0"/>
              <a:t>. Сравните отрезки </a:t>
            </a:r>
            <a:r>
              <a:rPr lang="en-US" sz="3200" i="1" dirty="0"/>
              <a:t>AB </a:t>
            </a:r>
            <a:r>
              <a:rPr lang="ru-RU" sz="3200" dirty="0"/>
              <a:t>и </a:t>
            </a:r>
            <a:r>
              <a:rPr lang="en-US" sz="3200" i="1" dirty="0"/>
              <a:t>CD</a:t>
            </a:r>
            <a:r>
              <a:rPr lang="ru-RU" sz="3200" dirty="0"/>
              <a:t>, изображённых на рисунке, не измеряя их длины.</a:t>
            </a:r>
            <a:endParaRPr lang="ru-RU" sz="3200" dirty="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3265044" y="1556792"/>
            <a:ext cx="2613912" cy="3733202"/>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48630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a:cs typeface="Times New Roman" pitchFamily="18" charset="0"/>
              </a:rPr>
              <a:t>	</a:t>
            </a:r>
            <a:r>
              <a:rPr lang="ru-RU" sz="3200" dirty="0"/>
              <a:t>12. Сравните отрезки </a:t>
            </a:r>
            <a:r>
              <a:rPr lang="en-US" sz="3200" i="1" dirty="0"/>
              <a:t>AB </a:t>
            </a:r>
            <a:r>
              <a:rPr lang="ru-RU" sz="3200" dirty="0"/>
              <a:t>и </a:t>
            </a:r>
            <a:r>
              <a:rPr lang="en-US" sz="3200" i="1" dirty="0"/>
              <a:t>CD</a:t>
            </a:r>
            <a:r>
              <a:rPr lang="ru-RU" sz="3200" dirty="0"/>
              <a:t>, изображённых на рисунке, не измеряя их длины.</a:t>
            </a:r>
            <a:endParaRPr lang="ru-RU" sz="3200" dirty="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3296615" y="1700808"/>
            <a:ext cx="2550770" cy="3705184"/>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56709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33265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3200" dirty="0">
                <a:cs typeface="Times New Roman" pitchFamily="18" charset="0"/>
              </a:rPr>
              <a:t>	</a:t>
            </a:r>
            <a:r>
              <a:rPr lang="ru-RU" sz="3200" dirty="0"/>
              <a:t>13. Сравните отрезки </a:t>
            </a:r>
            <a:r>
              <a:rPr lang="en-US" sz="3200" i="1" dirty="0"/>
              <a:t>AB </a:t>
            </a:r>
            <a:r>
              <a:rPr lang="ru-RU" sz="3200" dirty="0"/>
              <a:t>и </a:t>
            </a:r>
            <a:r>
              <a:rPr lang="en-US" sz="3200" i="1" dirty="0"/>
              <a:t>CD</a:t>
            </a:r>
            <a:r>
              <a:rPr lang="ru-RU" sz="3200" dirty="0"/>
              <a:t>, изображённых на рисунке, не измеряя их длины.</a:t>
            </a:r>
            <a:endParaRPr lang="ru-RU" sz="3200" dirty="0">
              <a:cs typeface="Times New Roman" pitchFamily="18" charset="0"/>
            </a:endParaRPr>
          </a:p>
        </p:txBody>
      </p:sp>
      <p:pic>
        <p:nvPicPr>
          <p:cNvPr id="2" name="Рисунок 1"/>
          <p:cNvPicPr>
            <a:picLocks noChangeAspect="1"/>
          </p:cNvPicPr>
          <p:nvPr/>
        </p:nvPicPr>
        <p:blipFill>
          <a:blip r:embed="rId3" cstate="print"/>
          <a:stretch>
            <a:fillRect/>
          </a:stretch>
        </p:blipFill>
        <p:spPr>
          <a:xfrm>
            <a:off x="1628643" y="1988840"/>
            <a:ext cx="5886714" cy="1954342"/>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29147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76200"/>
            <a:ext cx="7772400" cy="457200"/>
          </a:xfrm>
        </p:spPr>
        <p:txBody>
          <a:bodyPr/>
          <a:lstStyle/>
          <a:p>
            <a:r>
              <a:rPr lang="ru-RU" sz="2800" dirty="0">
                <a:solidFill>
                  <a:srgbClr val="FF3300"/>
                </a:solidFill>
              </a:rPr>
              <a:t>Длина отрезка</a:t>
            </a:r>
          </a:p>
        </p:txBody>
      </p:sp>
      <p:sp>
        <p:nvSpPr>
          <p:cNvPr id="14359" name="Text Box 1047"/>
          <p:cNvSpPr txBox="1">
            <a:spLocks noChangeArrowheads="1"/>
          </p:cNvSpPr>
          <p:nvPr/>
        </p:nvSpPr>
        <p:spPr bwMode="auto">
          <a:xfrm>
            <a:off x="9625" y="476672"/>
            <a:ext cx="9144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dirty="0"/>
              <a:t>	Операция откладывания отрезка используется при измерении длины отрезка. </a:t>
            </a:r>
          </a:p>
          <a:p>
            <a:pPr algn="just"/>
            <a:r>
              <a:rPr lang="ru-RU" dirty="0"/>
              <a:t>	Для измерения длины отрезка </a:t>
            </a:r>
            <a:r>
              <a:rPr lang="en-US" i="1" dirty="0"/>
              <a:t>AB </a:t>
            </a:r>
            <a:r>
              <a:rPr lang="ru-RU" dirty="0"/>
              <a:t>сначала выбирают отрезок </a:t>
            </a:r>
            <a:r>
              <a:rPr lang="en-US" i="1" dirty="0"/>
              <a:t>OE</a:t>
            </a:r>
            <a:r>
              <a:rPr lang="ru-RU" dirty="0"/>
              <a:t>, длина которого принимается за единицу (единичный отрезок). Затем последовательно откладывают единичный отрезок </a:t>
            </a:r>
            <a:r>
              <a:rPr lang="en-US" i="1" dirty="0"/>
              <a:t>OE </a:t>
            </a:r>
            <a:r>
              <a:rPr lang="ru-RU" dirty="0"/>
              <a:t>на луче </a:t>
            </a:r>
            <a:r>
              <a:rPr lang="en-US" i="1" dirty="0"/>
              <a:t>AB </a:t>
            </a:r>
            <a:r>
              <a:rPr lang="ru-RU" dirty="0"/>
              <a:t>от вершины </a:t>
            </a:r>
            <a:r>
              <a:rPr lang="ru-RU" i="1" dirty="0"/>
              <a:t>А</a:t>
            </a:r>
            <a:r>
              <a:rPr lang="ru-RU" dirty="0"/>
              <a:t>. Если, при этом, единичный отрезок целиком укладывается в отрезке </a:t>
            </a:r>
            <a:r>
              <a:rPr lang="ru-RU" i="1" dirty="0"/>
              <a:t>АВ </a:t>
            </a:r>
            <a:r>
              <a:rPr lang="ru-RU" dirty="0"/>
              <a:t>целое число раз без остатка, то  процесс измерения заканчивается и полученное число считается длиной отрезка </a:t>
            </a:r>
            <a:r>
              <a:rPr lang="ru-RU" i="1" dirty="0"/>
              <a:t>АВ</a:t>
            </a:r>
            <a:r>
              <a:rPr lang="ru-RU" dirty="0"/>
              <a:t>. </a:t>
            </a:r>
          </a:p>
          <a:p>
            <a:pPr algn="just"/>
            <a:r>
              <a:rPr lang="ru-RU" dirty="0"/>
              <a:t>	Например, на рисунке 6.1, а единичный отрезок </a:t>
            </a:r>
            <a:r>
              <a:rPr lang="en-US" i="1" dirty="0"/>
              <a:t>OE </a:t>
            </a:r>
            <a:r>
              <a:rPr lang="ru-RU" dirty="0"/>
              <a:t>укладывается в отрезке </a:t>
            </a:r>
            <a:r>
              <a:rPr lang="en-US" i="1" dirty="0"/>
              <a:t>AB</a:t>
            </a:r>
            <a:r>
              <a:rPr lang="ru-RU" dirty="0"/>
              <a:t> ровно четыре раза. </a:t>
            </a:r>
            <a:r>
              <a:rPr lang="ru-RU" sz="2800" dirty="0"/>
              <a:t> </a:t>
            </a:r>
          </a:p>
        </p:txBody>
      </p:sp>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797152"/>
            <a:ext cx="7298422" cy="1296144"/>
          </a:xfrm>
          <a:prstGeom prst="rect">
            <a:avLst/>
          </a:prstGeom>
          <a:noFill/>
          <a:ln>
            <a:noFill/>
          </a:ln>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13314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EC9F397-A5A8-4381-B22B-29DF75EE200E}"/>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Упражнения</a:t>
            </a:r>
          </a:p>
        </p:txBody>
      </p:sp>
      <p:sp>
        <p:nvSpPr>
          <p:cNvPr id="75779" name="Text Box 3">
            <a:extLst>
              <a:ext uri="{FF2B5EF4-FFF2-40B4-BE49-F238E27FC236}">
                <a16:creationId xmlns:a16="http://schemas.microsoft.com/office/drawing/2014/main" id="{8847F993-1889-4A8E-A2E8-8C50388163E6}"/>
              </a:ext>
            </a:extLst>
          </p:cNvPr>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cs typeface="Times New Roman" panose="02020603050405020304" pitchFamily="18" charset="0"/>
              </a:rPr>
              <a:t>	1. Расположите номера в порядке возрастания длин соответствующих отрезков, не измеряя их.</a:t>
            </a:r>
            <a:r>
              <a:rPr lang="ru-RU" altLang="ru-RU" sz="3200" dirty="0"/>
              <a:t> </a:t>
            </a:r>
          </a:p>
        </p:txBody>
      </p:sp>
      <p:sp>
        <p:nvSpPr>
          <p:cNvPr id="75781" name="Text Box 5">
            <a:extLst>
              <a:ext uri="{FF2B5EF4-FFF2-40B4-BE49-F238E27FC236}">
                <a16:creationId xmlns:a16="http://schemas.microsoft.com/office/drawing/2014/main" id="{99D2C9D9-DA3C-44A7-B5C2-D7845F0C93D7}"/>
              </a:ext>
            </a:extLst>
          </p:cNvPr>
          <p:cNvSpPr txBox="1">
            <a:spLocks noChangeArrowheads="1"/>
          </p:cNvSpPr>
          <p:nvPr/>
        </p:nvSpPr>
        <p:spPr bwMode="auto">
          <a:xfrm>
            <a:off x="762000" y="5257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r>
              <a:rPr lang="ru-RU" altLang="ru-RU" sz="3200">
                <a:solidFill>
                  <a:schemeClr val="accent1"/>
                </a:solidFill>
              </a:rPr>
              <a:t> </a:t>
            </a:r>
            <a:r>
              <a:rPr lang="ru-RU" altLang="ru-RU" sz="3200">
                <a:cs typeface="Times New Roman" panose="02020603050405020304" pitchFamily="18" charset="0"/>
              </a:rPr>
              <a:t>5, 4, 1, 6, 3, 2. </a:t>
            </a:r>
          </a:p>
        </p:txBody>
      </p:sp>
      <p:pic>
        <p:nvPicPr>
          <p:cNvPr id="75787" name="Picture 11">
            <a:extLst>
              <a:ext uri="{FF2B5EF4-FFF2-40B4-BE49-F238E27FC236}">
                <a16:creationId xmlns:a16="http://schemas.microsoft.com/office/drawing/2014/main" id="{3032CEDE-5F0D-4F29-8528-179CDA6F8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22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wipe(left)">
                                      <p:cBhvr>
                                        <p:cTn id="7"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a:extLst>
              <a:ext uri="{FF2B5EF4-FFF2-40B4-BE49-F238E27FC236}">
                <a16:creationId xmlns:a16="http://schemas.microsoft.com/office/drawing/2014/main" id="{CE205DE4-23A5-4653-AC28-20D9C516B252}"/>
              </a:ext>
            </a:extLst>
          </p:cNvPr>
          <p:cNvSpPr txBox="1">
            <a:spLocks noChangeArrowheads="1"/>
          </p:cNvSpPr>
          <p:nvPr/>
        </p:nvSpPr>
        <p:spPr bwMode="auto">
          <a:xfrm>
            <a:off x="0" y="22632"/>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ru-RU" dirty="0"/>
              <a:t>	</a:t>
            </a:r>
            <a:r>
              <a:rPr lang="ru-RU" altLang="ru-RU" sz="2800" dirty="0"/>
              <a:t>2. Требуется проложить шоссейные дороги, соединяющие населённые пункты </a:t>
            </a:r>
            <a:r>
              <a:rPr lang="en-US" altLang="ru-RU" sz="2800" i="1" dirty="0"/>
              <a:t>A</a:t>
            </a:r>
            <a:r>
              <a:rPr lang="en-US" altLang="ru-RU" sz="2800" dirty="0"/>
              <a:t>, </a:t>
            </a:r>
            <a:r>
              <a:rPr lang="en-US" altLang="ru-RU" sz="2800" i="1" dirty="0"/>
              <a:t>B</a:t>
            </a:r>
            <a:r>
              <a:rPr lang="en-US" altLang="ru-RU" sz="2800" dirty="0"/>
              <a:t>, </a:t>
            </a:r>
            <a:r>
              <a:rPr lang="en-US" altLang="ru-RU" sz="2800" i="1" dirty="0"/>
              <a:t>C</a:t>
            </a:r>
            <a:r>
              <a:rPr lang="en-US" altLang="ru-RU" sz="2800" dirty="0"/>
              <a:t>,</a:t>
            </a:r>
            <a:r>
              <a:rPr lang="ru-RU" altLang="ru-RU" sz="2800" dirty="0"/>
              <a:t> расположенные в вершинах треугольника. Выберите из предложенных вариантов расположения дорог тот, в котором суммарная длина дорог наименьшая. Проверьте правильность своего выбора измерением линейкой.</a:t>
            </a:r>
          </a:p>
        </p:txBody>
      </p:sp>
      <p:sp>
        <p:nvSpPr>
          <p:cNvPr id="163847" name="Text Box 7">
            <a:extLst>
              <a:ext uri="{FF2B5EF4-FFF2-40B4-BE49-F238E27FC236}">
                <a16:creationId xmlns:a16="http://schemas.microsoft.com/office/drawing/2014/main" id="{2A83ADBA-304D-44AB-9190-6575D128C330}"/>
              </a:ext>
            </a:extLst>
          </p:cNvPr>
          <p:cNvSpPr txBox="1">
            <a:spLocks noChangeArrowheads="1"/>
          </p:cNvSpPr>
          <p:nvPr/>
        </p:nvSpPr>
        <p:spPr bwMode="auto">
          <a:xfrm>
            <a:off x="457200" y="6035675"/>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a:solidFill>
                  <a:srgbClr val="FF3300"/>
                </a:solidFill>
              </a:rPr>
              <a:t>Ответ.</a:t>
            </a:r>
            <a:r>
              <a:rPr lang="en-US" altLang="ru-RU">
                <a:solidFill>
                  <a:srgbClr val="FF3300"/>
                </a:solidFill>
              </a:rPr>
              <a:t> </a:t>
            </a:r>
            <a:r>
              <a:rPr lang="ru-RU" altLang="ru-RU"/>
              <a:t>в).</a:t>
            </a:r>
            <a:endParaRPr lang="ru-RU" altLang="ru-RU">
              <a:solidFill>
                <a:srgbClr val="FF3300"/>
              </a:solidFill>
            </a:endParaRPr>
          </a:p>
        </p:txBody>
      </p:sp>
      <p:pic>
        <p:nvPicPr>
          <p:cNvPr id="163854" name="Picture 14">
            <a:extLst>
              <a:ext uri="{FF2B5EF4-FFF2-40B4-BE49-F238E27FC236}">
                <a16:creationId xmlns:a16="http://schemas.microsoft.com/office/drawing/2014/main" id="{D806DEAC-ACEA-4836-92C9-5F0ADF25F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7716838"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7"/>
                                        </p:tgtEl>
                                        <p:attrNameLst>
                                          <p:attrName>style.visibility</p:attrName>
                                        </p:attrNameLst>
                                      </p:cBhvr>
                                      <p:to>
                                        <p:strVal val="visible"/>
                                      </p:to>
                                    </p:set>
                                    <p:animEffect transition="in" filter="wipe(up)">
                                      <p:cBhvr>
                                        <p:cTn id="7" dur="500"/>
                                        <p:tgtEl>
                                          <p:spTgt spid="16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a:extLst>
              <a:ext uri="{FF2B5EF4-FFF2-40B4-BE49-F238E27FC236}">
                <a16:creationId xmlns:a16="http://schemas.microsoft.com/office/drawing/2014/main" id="{5D9E8715-BF28-406C-89B0-7DBC1A77C7D6}"/>
              </a:ext>
            </a:extLst>
          </p:cNvPr>
          <p:cNvSpPr txBox="1">
            <a:spLocks noChangeArrowheads="1"/>
          </p:cNvSpPr>
          <p:nvPr/>
        </p:nvSpPr>
        <p:spPr bwMode="auto">
          <a:xfrm>
            <a:off x="0" y="-10512"/>
            <a:ext cx="8991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ru-RU" dirty="0"/>
              <a:t>	</a:t>
            </a:r>
            <a:r>
              <a:rPr lang="ru-RU" altLang="ru-RU" sz="2800" dirty="0"/>
              <a:t>3. Требуется проложить шоссейные дороги, соединяющие населённые пункты </a:t>
            </a:r>
            <a:r>
              <a:rPr lang="en-US" altLang="ru-RU" sz="2800" i="1" dirty="0"/>
              <a:t>A</a:t>
            </a:r>
            <a:r>
              <a:rPr lang="en-US" altLang="ru-RU" sz="2800" dirty="0"/>
              <a:t>, </a:t>
            </a:r>
            <a:r>
              <a:rPr lang="en-US" altLang="ru-RU" sz="2800" i="1" dirty="0"/>
              <a:t>B</a:t>
            </a:r>
            <a:r>
              <a:rPr lang="en-US" altLang="ru-RU" sz="2800" dirty="0"/>
              <a:t>, </a:t>
            </a:r>
            <a:r>
              <a:rPr lang="en-US" altLang="ru-RU" sz="2800" i="1" dirty="0"/>
              <a:t>C</a:t>
            </a:r>
            <a:r>
              <a:rPr lang="en-US" altLang="ru-RU" sz="2800" dirty="0"/>
              <a:t>, </a:t>
            </a:r>
            <a:r>
              <a:rPr lang="en-US" altLang="ru-RU" sz="2800" i="1" dirty="0"/>
              <a:t>D</a:t>
            </a:r>
            <a:r>
              <a:rPr lang="ru-RU" altLang="ru-RU" sz="2800" dirty="0"/>
              <a:t>, расположенные в вершинах прямоугольника. Выберите из предложенных вариантов расположения дорог тот, в котором суммарная длина дорог наименьшая. Проверьте правильность своего выбора измерением линейкой.</a:t>
            </a:r>
          </a:p>
        </p:txBody>
      </p:sp>
      <p:sp>
        <p:nvSpPr>
          <p:cNvPr id="165892" name="Text Box 4">
            <a:extLst>
              <a:ext uri="{FF2B5EF4-FFF2-40B4-BE49-F238E27FC236}">
                <a16:creationId xmlns:a16="http://schemas.microsoft.com/office/drawing/2014/main" id="{9D8D5BE8-00CC-4C3A-8DE3-153EF5CE3523}"/>
              </a:ext>
            </a:extLst>
          </p:cNvPr>
          <p:cNvSpPr txBox="1">
            <a:spLocks noChangeArrowheads="1"/>
          </p:cNvSpPr>
          <p:nvPr/>
        </p:nvSpPr>
        <p:spPr bwMode="auto">
          <a:xfrm>
            <a:off x="457200" y="6035675"/>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a:solidFill>
                  <a:srgbClr val="FF3300"/>
                </a:solidFill>
              </a:rPr>
              <a:t>Ответ.</a:t>
            </a:r>
            <a:r>
              <a:rPr lang="en-US" altLang="ru-RU">
                <a:solidFill>
                  <a:srgbClr val="FF3300"/>
                </a:solidFill>
              </a:rPr>
              <a:t> </a:t>
            </a:r>
            <a:r>
              <a:rPr lang="ru-RU" altLang="ru-RU"/>
              <a:t>в).</a:t>
            </a:r>
            <a:endParaRPr lang="ru-RU" altLang="ru-RU">
              <a:solidFill>
                <a:srgbClr val="FF3300"/>
              </a:solidFill>
            </a:endParaRPr>
          </a:p>
        </p:txBody>
      </p:sp>
      <p:pic>
        <p:nvPicPr>
          <p:cNvPr id="165893" name="Picture 5">
            <a:extLst>
              <a:ext uri="{FF2B5EF4-FFF2-40B4-BE49-F238E27FC236}">
                <a16:creationId xmlns:a16="http://schemas.microsoft.com/office/drawing/2014/main" id="{3C1D5E9F-D00F-402F-9086-9B3B384CA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838835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wipe(up)">
                                      <p:cBhvr>
                                        <p:cTn id="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4043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Следующее свойство принимается за</a:t>
            </a:r>
            <a:r>
              <a:rPr lang="ru-RU" dirty="0"/>
              <a:t> </a:t>
            </a:r>
            <a:r>
              <a:rPr lang="ru-RU" dirty="0">
                <a:cs typeface="Times New Roman" charset="0"/>
              </a:rPr>
              <a:t>аксиому разбиения плоскости прямой.</a:t>
            </a:r>
          </a:p>
        </p:txBody>
      </p:sp>
      <p:sp>
        <p:nvSpPr>
          <p:cNvPr id="2052" name="Text Box 50"/>
          <p:cNvSpPr txBox="1">
            <a:spLocks noChangeArrowheads="1"/>
          </p:cNvSpPr>
          <p:nvPr/>
        </p:nvSpPr>
        <p:spPr bwMode="auto">
          <a:xfrm>
            <a:off x="0" y="971436"/>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0000"/>
                </a:solidFill>
                <a:cs typeface="Times New Roman" charset="0"/>
              </a:rPr>
              <a:t>	4. </a:t>
            </a:r>
            <a:r>
              <a:rPr lang="ru-RU" i="1" dirty="0">
                <a:solidFill>
                  <a:srgbClr val="FF0000"/>
                </a:solidFill>
                <a:cs typeface="Times New Roman" charset="0"/>
              </a:rPr>
              <a:t>Каждая прямая на плоскости</a:t>
            </a:r>
            <a:r>
              <a:rPr lang="ru-RU" b="1" i="1" dirty="0">
                <a:solidFill>
                  <a:srgbClr val="FF0000"/>
                </a:solidFill>
                <a:cs typeface="Times New Roman" charset="0"/>
              </a:rPr>
              <a:t> </a:t>
            </a:r>
            <a:r>
              <a:rPr lang="ru-RU" i="1" dirty="0">
                <a:solidFill>
                  <a:srgbClr val="FF0000"/>
                </a:solidFill>
                <a:cs typeface="Times New Roman" charset="0"/>
              </a:rPr>
              <a:t>разбивает эту</a:t>
            </a:r>
            <a:r>
              <a:rPr lang="ru-RU" b="1" i="1" dirty="0">
                <a:solidFill>
                  <a:srgbClr val="FF0000"/>
                </a:solidFill>
                <a:cs typeface="Times New Roman" charset="0"/>
              </a:rPr>
              <a:t> </a:t>
            </a:r>
            <a:r>
              <a:rPr lang="ru-RU" i="1" dirty="0">
                <a:solidFill>
                  <a:srgbClr val="FF0000"/>
                </a:solidFill>
                <a:cs typeface="Times New Roman" charset="0"/>
              </a:rPr>
              <a:t>плоскость на</a:t>
            </a:r>
            <a:r>
              <a:rPr lang="ru-RU" dirty="0"/>
              <a:t> </a:t>
            </a:r>
            <a:r>
              <a:rPr lang="ru-RU" i="1" dirty="0">
                <a:solidFill>
                  <a:srgbClr val="FF0000"/>
                </a:solidFill>
                <a:cs typeface="Times New Roman" charset="0"/>
              </a:rPr>
              <a:t>две части</a:t>
            </a:r>
            <a:r>
              <a:rPr lang="ru-RU" dirty="0">
                <a:solidFill>
                  <a:srgbClr val="FF0000"/>
                </a:solidFill>
                <a:cs typeface="Times New Roman" charset="0"/>
              </a:rPr>
              <a:t>.</a:t>
            </a:r>
            <a:r>
              <a:rPr lang="ru-RU" i="1" dirty="0">
                <a:solidFill>
                  <a:srgbClr val="FF0000"/>
                </a:solidFill>
                <a:cs typeface="Times New Roman" charset="0"/>
              </a:rPr>
              <a:t> При этом если две точки принадлежат разным частям</a:t>
            </a:r>
            <a:r>
              <a:rPr lang="ru-RU" dirty="0">
                <a:solidFill>
                  <a:srgbClr val="FF0000"/>
                </a:solidFill>
                <a:cs typeface="Times New Roman" charset="0"/>
              </a:rPr>
              <a:t>, </a:t>
            </a:r>
            <a:r>
              <a:rPr lang="ru-RU" i="1" dirty="0">
                <a:solidFill>
                  <a:srgbClr val="FF0000"/>
                </a:solidFill>
                <a:cs typeface="Times New Roman" charset="0"/>
              </a:rPr>
              <a:t>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пересекается с</a:t>
            </a:r>
            <a:r>
              <a:rPr lang="ru-RU" dirty="0"/>
              <a:t> </a:t>
            </a:r>
            <a:r>
              <a:rPr lang="ru-RU" i="1" dirty="0">
                <a:solidFill>
                  <a:srgbClr val="FF0000"/>
                </a:solidFill>
                <a:cs typeface="Times New Roman" charset="0"/>
              </a:rPr>
              <a:t>прямой. Если две точки принадлежат одной части</a:t>
            </a:r>
            <a:r>
              <a:rPr lang="ru-RU" dirty="0">
                <a:solidFill>
                  <a:srgbClr val="FF0000"/>
                </a:solidFill>
                <a:cs typeface="Times New Roman" charset="0"/>
              </a:rPr>
              <a:t>,</a:t>
            </a:r>
            <a:r>
              <a:rPr lang="ru-RU" i="1" dirty="0">
                <a:solidFill>
                  <a:srgbClr val="FF0000"/>
                </a:solidFill>
                <a:cs typeface="Times New Roman" charset="0"/>
              </a:rPr>
              <a:t> 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не пересекается с прямой.</a:t>
            </a:r>
            <a:r>
              <a:rPr lang="ru-RU" dirty="0">
                <a:solidFill>
                  <a:srgbClr val="FF0000"/>
                </a:solidFill>
              </a:rPr>
              <a:t> </a:t>
            </a:r>
          </a:p>
        </p:txBody>
      </p:sp>
      <p:sp>
        <p:nvSpPr>
          <p:cNvPr id="2111" name="Text Box 63"/>
          <p:cNvSpPr txBox="1">
            <a:spLocks noChangeArrowheads="1"/>
          </p:cNvSpPr>
          <p:nvPr/>
        </p:nvSpPr>
        <p:spPr bwMode="auto">
          <a:xfrm>
            <a:off x="19251" y="55172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Полуплоскостью </a:t>
            </a:r>
            <a:r>
              <a:rPr lang="ru-RU" dirty="0"/>
              <a:t>называется фигура, образованная всеми точками данной прямой, и всеми точками, лежащими по одну сторону от этой прямой.</a:t>
            </a:r>
          </a:p>
        </p:txBody>
      </p:sp>
      <p:pic>
        <p:nvPicPr>
          <p:cNvPr id="2056"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68960"/>
            <a:ext cx="68945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9653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260648"/>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a:t>
            </a:r>
            <a:r>
              <a:rPr lang="ru-RU" dirty="0"/>
              <a:t>Д</a:t>
            </a:r>
            <a:r>
              <a:rPr lang="ru-RU" dirty="0">
                <a:effectLst/>
                <a:latin typeface="Times New Roman" panose="02020603050405020304" pitchFamily="18" charset="0"/>
                <a:ea typeface="Calibri" panose="020F0502020204030204" pitchFamily="34" charset="0"/>
              </a:rPr>
              <a:t>ревняя китайская пословица гласит: «Дорога в тысячу ли начинается с первого шага». От того, как мы начинаем изучать геометрию в седьмом классе, как мы относимся к основным понятиям геометрии, во многом зависит всё дальнейшее обучение геометрии.</a:t>
            </a:r>
          </a:p>
          <a:p>
            <a:pPr algn="just" eaLnBrk="1" hangingPunct="1"/>
            <a:r>
              <a:rPr lang="ru-RU" dirty="0">
                <a:ea typeface="Calibri" panose="020F0502020204030204" pitchFamily="34"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Здесь мы рассмотрим два основных подхода к построению геометрии и определению её основных понятий, предлагаемые в</a:t>
            </a:r>
            <a:r>
              <a:rPr lang="ru-RU" dirty="0"/>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учебниках геометрии для 7-9 классов.</a:t>
            </a:r>
          </a:p>
          <a:p>
            <a:pPr algn="just" eaLnBrk="1" hangingPunct="1"/>
            <a:r>
              <a:rPr lang="ru-RU" dirty="0">
                <a:cs typeface="Times New Roman" panose="02020603050405020304" pitchFamily="18" charset="0"/>
              </a:rPr>
              <a:t>	 1. Подход, при котором допускаются нестрогие определения, использующие рисунок, и нестрогие доказательства, использующие перегибания листа бумаги, наложение и др. </a:t>
            </a:r>
          </a:p>
          <a:p>
            <a:pPr algn="just" eaLnBrk="1" hangingPunct="1"/>
            <a:r>
              <a:rPr lang="ru-RU" dirty="0">
                <a:cs typeface="Times New Roman" panose="02020603050405020304" pitchFamily="18" charset="0"/>
              </a:rPr>
              <a:t>	2. Подход построенный на научной основе, при котором даются строгие математические определения основных понятий, и</a:t>
            </a:r>
            <a:r>
              <a:rPr lang="ru-RU" dirty="0"/>
              <a:t> </a:t>
            </a:r>
            <a:r>
              <a:rPr lang="ru-RU" dirty="0">
                <a:cs typeface="Times New Roman" panose="02020603050405020304" pitchFamily="18" charset="0"/>
              </a:rPr>
              <a:t>приводятся строгие математические доказательства свойств и</a:t>
            </a:r>
            <a:r>
              <a:rPr lang="ru-RU" dirty="0"/>
              <a:t> </a:t>
            </a:r>
            <a:r>
              <a:rPr lang="ru-RU" dirty="0">
                <a:cs typeface="Times New Roman" panose="02020603050405020304" pitchFamily="18" charset="0"/>
              </a:rPr>
              <a:t>теорем. 	</a:t>
            </a:r>
            <a:endParaRPr lang="ru-RU" dirty="0"/>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26579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ext Box 21"/>
          <p:cNvSpPr txBox="1">
            <a:spLocks noChangeArrowheads="1"/>
          </p:cNvSpPr>
          <p:nvPr/>
        </p:nvSpPr>
        <p:spPr bwMode="auto">
          <a:xfrm>
            <a:off x="7536" y="141860"/>
            <a:ext cx="9136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Углом</a:t>
            </a:r>
            <a:r>
              <a:rPr lang="ru-RU" b="1" i="1" dirty="0"/>
              <a:t> </a:t>
            </a:r>
            <a:r>
              <a:rPr lang="ru-RU" dirty="0"/>
              <a:t>называется фигура, образованная двумя лучами с общей вершиной и одной из частей плоскости, ограниченной этими лучами. Общая вершина лучей называется </a:t>
            </a:r>
            <a:r>
              <a:rPr lang="ru-RU" i="1" dirty="0">
                <a:solidFill>
                  <a:srgbClr val="FF0000"/>
                </a:solidFill>
              </a:rPr>
              <a:t>вершиной угла</a:t>
            </a:r>
            <a:r>
              <a:rPr lang="ru-RU" dirty="0"/>
              <a:t>, а сами лучи - </a:t>
            </a:r>
            <a:r>
              <a:rPr lang="ru-RU" i="1" dirty="0">
                <a:solidFill>
                  <a:srgbClr val="FF0000"/>
                </a:solidFill>
              </a:rPr>
              <a:t>сторонами угла</a:t>
            </a:r>
            <a:r>
              <a:rPr lang="ru-RU" dirty="0"/>
              <a:t>.</a:t>
            </a:r>
          </a:p>
        </p:txBody>
      </p:sp>
      <p:sp>
        <p:nvSpPr>
          <p:cNvPr id="26" name="Text Box 21"/>
          <p:cNvSpPr txBox="1">
            <a:spLocks noChangeArrowheads="1"/>
          </p:cNvSpPr>
          <p:nvPr/>
        </p:nvSpPr>
        <p:spPr bwMode="auto">
          <a:xfrm>
            <a:off x="-2089" y="4386848"/>
            <a:ext cx="91364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Угол обозначается или одной прописной латинской буквой, указывающей его вершину, например, </a:t>
            </a:r>
            <a:r>
              <a:rPr lang="en-US" i="1" dirty="0"/>
              <a:t>O</a:t>
            </a:r>
            <a:r>
              <a:rPr lang="ru-RU" dirty="0"/>
              <a:t>, или тремя прописными латинскими буквами, средняя из которых указывает вершину угла, а крайние – какие-нибудь точки на сторонах угла, например, </a:t>
            </a:r>
            <a:r>
              <a:rPr lang="ru-RU" i="1" dirty="0"/>
              <a:t>AO</a:t>
            </a:r>
            <a:r>
              <a:rPr lang="en-US" i="1" dirty="0"/>
              <a:t>B</a:t>
            </a:r>
            <a:r>
              <a:rPr lang="en-US" dirty="0"/>
              <a:t>.	</a:t>
            </a:r>
            <a:endParaRPr lang="ru-RU" dirty="0"/>
          </a:p>
        </p:txBody>
      </p:sp>
      <p:pic>
        <p:nvPicPr>
          <p:cNvPr id="6" name="Рисунок 5">
            <a:extLst>
              <a:ext uri="{FF2B5EF4-FFF2-40B4-BE49-F238E27FC236}">
                <a16:creationId xmlns:a16="http://schemas.microsoft.com/office/drawing/2014/main" id="{C53E38FB-8429-33D8-C55C-6019711EADDA}"/>
              </a:ext>
            </a:extLst>
          </p:cNvPr>
          <p:cNvPicPr>
            <a:picLocks noChangeAspect="1"/>
          </p:cNvPicPr>
          <p:nvPr/>
        </p:nvPicPr>
        <p:blipFill>
          <a:blip r:embed="rId3" cstate="print"/>
          <a:stretch>
            <a:fillRect/>
          </a:stretch>
        </p:blipFill>
        <p:spPr>
          <a:xfrm>
            <a:off x="965229" y="1932520"/>
            <a:ext cx="2905530" cy="2362530"/>
          </a:xfrm>
          <a:prstGeom prst="rect">
            <a:avLst/>
          </a:prstGeom>
        </p:spPr>
      </p:pic>
      <p:pic>
        <p:nvPicPr>
          <p:cNvPr id="8" name="Рисунок 7">
            <a:extLst>
              <a:ext uri="{FF2B5EF4-FFF2-40B4-BE49-F238E27FC236}">
                <a16:creationId xmlns:a16="http://schemas.microsoft.com/office/drawing/2014/main" id="{8523E02B-BF32-3630-9CC5-EBEA726132E2}"/>
              </a:ext>
            </a:extLst>
          </p:cNvPr>
          <p:cNvPicPr>
            <a:picLocks noChangeAspect="1"/>
          </p:cNvPicPr>
          <p:nvPr/>
        </p:nvPicPr>
        <p:blipFill>
          <a:blip r:embed="rId4" cstate="print"/>
          <a:stretch>
            <a:fillRect/>
          </a:stretch>
        </p:blipFill>
        <p:spPr>
          <a:xfrm>
            <a:off x="4932040" y="1671237"/>
            <a:ext cx="2836167" cy="2491440"/>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0240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1"/>
          <p:cNvSpPr txBox="1">
            <a:spLocks noChangeArrowheads="1"/>
          </p:cNvSpPr>
          <p:nvPr/>
        </p:nvSpPr>
        <p:spPr bwMode="auto">
          <a:xfrm>
            <a:off x="0" y="5310"/>
            <a:ext cx="91364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a:t>	</a:t>
            </a:r>
            <a:r>
              <a:rPr lang="ru-RU" dirty="0"/>
              <a:t>Точки угла, не принадлежащие его сторонам, называются </a:t>
            </a:r>
            <a:r>
              <a:rPr lang="ru-RU" i="1" dirty="0">
                <a:solidFill>
                  <a:srgbClr val="FF0000"/>
                </a:solidFill>
              </a:rPr>
              <a:t>внутренними</a:t>
            </a:r>
            <a:r>
              <a:rPr lang="ru-RU" b="1" i="1" dirty="0"/>
              <a:t> </a:t>
            </a:r>
            <a:r>
              <a:rPr lang="ru-RU" dirty="0"/>
              <a:t>точками данного угла. Лучи, с вершиной в вершине данного угла, проходящие через внутренние точки угла, называются </a:t>
            </a:r>
            <a:r>
              <a:rPr lang="ru-RU" i="1" dirty="0">
                <a:solidFill>
                  <a:srgbClr val="FF0000"/>
                </a:solidFill>
              </a:rPr>
              <a:t>внутренними</a:t>
            </a:r>
            <a:r>
              <a:rPr lang="ru-RU" b="1" i="1" dirty="0"/>
              <a:t> </a:t>
            </a:r>
            <a:r>
              <a:rPr lang="ru-RU" dirty="0"/>
              <a:t>лучами данного угла.</a:t>
            </a:r>
          </a:p>
          <a:p>
            <a:pPr algn="just"/>
            <a:r>
              <a:rPr lang="en-US" dirty="0"/>
              <a:t>	</a:t>
            </a:r>
            <a:r>
              <a:rPr lang="ru-RU" dirty="0"/>
              <a:t>На рисунке изображён угол </a:t>
            </a:r>
            <a:r>
              <a:rPr lang="ru-RU" i="1" dirty="0"/>
              <a:t>AOB</a:t>
            </a:r>
            <a:r>
              <a:rPr lang="ru-RU" dirty="0"/>
              <a:t>. </a:t>
            </a:r>
            <a:r>
              <a:rPr lang="ru-RU" i="1" dirty="0"/>
              <a:t>C </a:t>
            </a:r>
            <a:r>
              <a:rPr lang="ru-RU" dirty="0"/>
              <a:t>и </a:t>
            </a:r>
            <a:r>
              <a:rPr lang="ru-RU" i="1" dirty="0"/>
              <a:t>D</a:t>
            </a:r>
            <a:r>
              <a:rPr lang="ru-RU" dirty="0"/>
              <a:t> – его внутренние точки, </a:t>
            </a:r>
            <a:r>
              <a:rPr lang="ru-RU" i="1" dirty="0"/>
              <a:t>OC </a:t>
            </a:r>
            <a:r>
              <a:rPr lang="ru-RU" dirty="0"/>
              <a:t>и</a:t>
            </a:r>
            <a:r>
              <a:rPr lang="ru-RU" i="1" dirty="0"/>
              <a:t> OD</a:t>
            </a:r>
            <a:r>
              <a:rPr lang="ru-RU" dirty="0"/>
              <a:t> – его внутренние лучи.</a:t>
            </a:r>
          </a:p>
          <a:p>
            <a:pPr algn="just"/>
            <a:r>
              <a:rPr lang="en-US" i="1" dirty="0">
                <a:solidFill>
                  <a:srgbClr val="FF0000"/>
                </a:solidFill>
              </a:rPr>
              <a:t>	</a:t>
            </a:r>
            <a:r>
              <a:rPr lang="ru-RU" i="1" dirty="0">
                <a:solidFill>
                  <a:srgbClr val="FF0000"/>
                </a:solidFill>
              </a:rPr>
              <a:t>Развёрнутым</a:t>
            </a:r>
            <a:r>
              <a:rPr lang="ru-RU" dirty="0"/>
              <a:t> углом называется угол, стороны которого составляют прямую. В противном случае угол называется </a:t>
            </a:r>
            <a:r>
              <a:rPr lang="ru-RU" i="1" dirty="0">
                <a:solidFill>
                  <a:srgbClr val="FF0000"/>
                </a:solidFill>
              </a:rPr>
              <a:t>неразвёрнутым</a:t>
            </a:r>
            <a:r>
              <a:rPr lang="ru-RU" i="1" dirty="0"/>
              <a:t>.</a:t>
            </a:r>
            <a:endParaRPr lang="ru-RU" dirty="0"/>
          </a:p>
        </p:txBody>
      </p:sp>
      <p:sp>
        <p:nvSpPr>
          <p:cNvPr id="2" name="TextBox 1"/>
          <p:cNvSpPr txBox="1"/>
          <p:nvPr/>
        </p:nvSpPr>
        <p:spPr>
          <a:xfrm>
            <a:off x="-11714" y="4898958"/>
            <a:ext cx="9136463" cy="1938992"/>
          </a:xfrm>
          <a:prstGeom prst="rect">
            <a:avLst/>
          </a:prstGeom>
          <a:noFill/>
        </p:spPr>
        <p:txBody>
          <a:bodyPr wrap="square" rtlCol="0">
            <a:spAutoFit/>
          </a:bodyPr>
          <a:lstStyle/>
          <a:p>
            <a:pPr algn="just"/>
            <a:r>
              <a:rPr lang="en-US" dirty="0"/>
              <a:t>	</a:t>
            </a:r>
            <a:r>
              <a:rPr lang="ru-RU" dirty="0"/>
              <a:t>Неразвёрнутые углы могут быть меньше развёрнутого, т. е. являться частью развёрнутого угла, или быть больше развёрнутого, т. е. содержать развёрнутый угол.</a:t>
            </a:r>
          </a:p>
          <a:p>
            <a:pPr algn="just"/>
            <a:r>
              <a:rPr lang="ru-RU" dirty="0"/>
              <a:t>	Обычно мы будем рассматривать углы, меньшие развёрнутого.</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7" y="3421630"/>
            <a:ext cx="2658417" cy="155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5" y="3598578"/>
            <a:ext cx="5488853" cy="128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34986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1"/>
          <p:cNvSpPr txBox="1">
            <a:spLocks noChangeArrowheads="1"/>
          </p:cNvSpPr>
          <p:nvPr/>
        </p:nvSpPr>
        <p:spPr bwMode="auto">
          <a:xfrm>
            <a:off x="0" y="5310"/>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a:t>	</a:t>
            </a:r>
            <a:r>
              <a:rPr lang="ru-RU" b="1" i="1" dirty="0"/>
              <a:t> </a:t>
            </a:r>
            <a:r>
              <a:rPr lang="ru-RU" i="1" dirty="0">
                <a:solidFill>
                  <a:srgbClr val="FF0000"/>
                </a:solidFill>
              </a:rPr>
              <a:t>Смежными</a:t>
            </a:r>
            <a:r>
              <a:rPr lang="ru-RU" dirty="0">
                <a:solidFill>
                  <a:srgbClr val="FF0000"/>
                </a:solidFill>
              </a:rPr>
              <a:t> </a:t>
            </a:r>
            <a:r>
              <a:rPr lang="ru-RU" dirty="0"/>
              <a:t>углами называются два угла, у которых одна сторона общая, а две другие составляют прямую.</a:t>
            </a:r>
            <a:r>
              <a:rPr lang="en-US" b="1" i="1" dirty="0"/>
              <a:t>	</a:t>
            </a:r>
            <a:endParaRPr lang="ru-RU" dirty="0"/>
          </a:p>
        </p:txBody>
      </p:sp>
      <p:sp>
        <p:nvSpPr>
          <p:cNvPr id="4" name="Text Box 21"/>
          <p:cNvSpPr txBox="1">
            <a:spLocks noChangeArrowheads="1"/>
          </p:cNvSpPr>
          <p:nvPr/>
        </p:nvSpPr>
        <p:spPr bwMode="auto">
          <a:xfrm>
            <a:off x="0" y="3140968"/>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en-US" dirty="0">
                <a:solidFill>
                  <a:srgbClr val="FF0000"/>
                </a:solidFill>
              </a:rPr>
              <a:t>	</a:t>
            </a:r>
            <a:r>
              <a:rPr lang="ru-RU" i="1" dirty="0">
                <a:solidFill>
                  <a:srgbClr val="FF0000"/>
                </a:solidFill>
              </a:rPr>
              <a:t>Вертикальными</a:t>
            </a:r>
            <a:r>
              <a:rPr lang="ru-RU" dirty="0">
                <a:solidFill>
                  <a:srgbClr val="FF0000"/>
                </a:solidFill>
              </a:rPr>
              <a:t> </a:t>
            </a:r>
            <a:r>
              <a:rPr lang="ru-RU" dirty="0"/>
              <a:t>углами называются два угла, стороны одного из которых дополняют до прямых стороны другого угла.</a:t>
            </a:r>
            <a:r>
              <a:rPr lang="en-US" b="1" i="1" dirty="0"/>
              <a:t>	</a:t>
            </a:r>
            <a:endParaRPr lang="ru-RU" dirty="0"/>
          </a:p>
        </p:txBody>
      </p:sp>
      <p:pic>
        <p:nvPicPr>
          <p:cNvPr id="2" name="Рисунок 1"/>
          <p:cNvPicPr>
            <a:picLocks noChangeAspect="1"/>
          </p:cNvPicPr>
          <p:nvPr/>
        </p:nvPicPr>
        <p:blipFill>
          <a:blip r:embed="rId3" cstate="print"/>
          <a:stretch>
            <a:fillRect/>
          </a:stretch>
        </p:blipFill>
        <p:spPr>
          <a:xfrm>
            <a:off x="2627784" y="961879"/>
            <a:ext cx="3631622" cy="2053517"/>
          </a:xfrm>
          <a:prstGeom prst="rect">
            <a:avLst/>
          </a:prstGeom>
        </p:spPr>
      </p:pic>
      <p:pic>
        <p:nvPicPr>
          <p:cNvPr id="3" name="Рисунок 2"/>
          <p:cNvPicPr>
            <a:picLocks noChangeAspect="1"/>
          </p:cNvPicPr>
          <p:nvPr/>
        </p:nvPicPr>
        <p:blipFill>
          <a:blip r:embed="rId4" cstate="print"/>
          <a:stretch>
            <a:fillRect/>
          </a:stretch>
        </p:blipFill>
        <p:spPr>
          <a:xfrm>
            <a:off x="2915816" y="4216023"/>
            <a:ext cx="3475373" cy="2208067"/>
          </a:xfrm>
          <a:prstGeom prst="rect">
            <a:avLst/>
          </a:prstGeom>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0029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8" name="Text Box 27"/>
              <p:cNvSpPr txBox="1">
                <a:spLocks noChangeArrowheads="1"/>
              </p:cNvSpPr>
              <p:nvPr/>
            </p:nvSpPr>
            <p:spPr bwMode="auto">
              <a:xfrm>
                <a:off x="0" y="3264958"/>
                <a:ext cx="89916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Равенство углов </a:t>
                </a:r>
                <a:r>
                  <a:rPr lang="ru-RU" i="1" dirty="0"/>
                  <a:t>А</a:t>
                </a:r>
                <a:r>
                  <a:rPr lang="en-US" i="1" dirty="0"/>
                  <a:t>BC</a:t>
                </a:r>
                <a:r>
                  <a:rPr lang="ru-RU" dirty="0"/>
                  <a:t> и </a:t>
                </a:r>
                <a:r>
                  <a:rPr lang="en-US" i="1" dirty="0"/>
                  <a:t>DEF</a:t>
                </a:r>
                <a:r>
                  <a:rPr lang="ru-RU" dirty="0"/>
                  <a:t> записывается в виде </a:t>
                </a:r>
                <a14:m>
                  <m:oMath xmlns:m="http://schemas.openxmlformats.org/officeDocument/2006/math">
                    <m:r>
                      <a:rPr lang="ru-RU" i="1" smtClean="0">
                        <a:latin typeface="Cambria Math"/>
                        <a:ea typeface="Cambria Math"/>
                      </a:rPr>
                      <m:t>∠</m:t>
                    </m:r>
                  </m:oMath>
                </a14:m>
                <a:r>
                  <a:rPr lang="ru-RU" i="1" dirty="0"/>
                  <a:t>А</a:t>
                </a:r>
                <a:r>
                  <a:rPr lang="en-US" i="1" dirty="0"/>
                  <a:t>BC </a:t>
                </a:r>
                <a:r>
                  <a:rPr lang="ru-RU" dirty="0"/>
                  <a:t>= </a:t>
                </a:r>
                <a14:m>
                  <m:oMath xmlns:m="http://schemas.openxmlformats.org/officeDocument/2006/math">
                    <m:r>
                      <a:rPr lang="ru-RU" i="1" smtClean="0">
                        <a:latin typeface="Cambria Math"/>
                        <a:ea typeface="Cambria Math"/>
                      </a:rPr>
                      <m:t>∠ </m:t>
                    </m:r>
                  </m:oMath>
                </a14:m>
                <a:r>
                  <a:rPr lang="en-US" i="1" dirty="0"/>
                  <a:t>DEF</a:t>
                </a:r>
                <a:r>
                  <a:rPr lang="ru-RU" dirty="0"/>
                  <a:t>. Оно означает, что если один из этих углов, например </a:t>
                </a:r>
                <a:r>
                  <a:rPr lang="ru-RU" i="1" dirty="0"/>
                  <a:t>АОВ</a:t>
                </a:r>
                <a:r>
                  <a:rPr lang="ru-RU" dirty="0"/>
                  <a:t>, отложить от луча </a:t>
                </a:r>
                <a:r>
                  <a:rPr lang="en-US" i="1" dirty="0"/>
                  <a:t>ED</a:t>
                </a:r>
                <a:r>
                  <a:rPr lang="ru-RU" dirty="0"/>
                  <a:t> в сторону, определяемую лучом </a:t>
                </a:r>
                <a:r>
                  <a:rPr lang="en-US" i="1" dirty="0"/>
                  <a:t>EF</a:t>
                </a:r>
                <a:r>
                  <a:rPr lang="ru-RU" dirty="0"/>
                  <a:t>, то получим угол </a:t>
                </a:r>
                <a:r>
                  <a:rPr lang="en-US" i="1" dirty="0"/>
                  <a:t>DEF</a:t>
                </a:r>
                <a:r>
                  <a:rPr lang="ru-RU" dirty="0"/>
                  <a:t>.</a:t>
                </a:r>
              </a:p>
            </p:txBody>
          </p:sp>
        </mc:Choice>
        <mc:Fallback xmlns="">
          <p:sp>
            <p:nvSpPr>
              <p:cNvPr id="2058" name="Text Box 27"/>
              <p:cNvSpPr txBox="1">
                <a:spLocks noRot="1" noChangeAspect="1" noMove="1" noResize="1" noEditPoints="1" noAdjustHandles="1" noChangeArrowheads="1" noChangeShapeType="1" noTextEdit="1"/>
              </p:cNvSpPr>
              <p:nvPr/>
            </p:nvSpPr>
            <p:spPr bwMode="auto">
              <a:xfrm>
                <a:off x="0" y="3264958"/>
                <a:ext cx="8991600" cy="1569660"/>
              </a:xfrm>
              <a:prstGeom prst="rect">
                <a:avLst/>
              </a:prstGeom>
              <a:blipFill>
                <a:blip r:embed="rId3" cstate="print"/>
                <a:stretch>
                  <a:fillRect l="-1017" t="-3113" r="-1017" b="-8171"/>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sp>
        <p:nvSpPr>
          <p:cNvPr id="73758" name="Text Box 30"/>
          <p:cNvSpPr txBox="1">
            <a:spLocks noChangeArrowheads="1"/>
          </p:cNvSpPr>
          <p:nvPr/>
        </p:nvSpPr>
        <p:spPr bwMode="auto">
          <a:xfrm>
            <a:off x="0" y="1662794"/>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В качестве аксиом принимаются следующие свойства.</a:t>
            </a:r>
          </a:p>
          <a:p>
            <a:pPr algn="just" eaLnBrk="1" hangingPunct="1">
              <a:spcBef>
                <a:spcPts val="0"/>
              </a:spcBef>
            </a:pPr>
            <a:r>
              <a:rPr lang="ru-RU" dirty="0">
                <a:solidFill>
                  <a:srgbClr val="FF0000"/>
                </a:solidFill>
                <a:cs typeface="Times New Roman" charset="0"/>
              </a:rPr>
              <a:t> 	5. </a:t>
            </a:r>
            <a:r>
              <a:rPr lang="ru-RU" i="1" dirty="0">
                <a:solidFill>
                  <a:srgbClr val="FF0000"/>
                </a:solidFill>
                <a:cs typeface="Times New Roman" charset="0"/>
              </a:rPr>
              <a:t>От любого луча на плоскости в заданную сторону можно отложить только один угол</a:t>
            </a:r>
            <a:r>
              <a:rPr lang="ru-RU" dirty="0">
                <a:solidFill>
                  <a:srgbClr val="FF0000"/>
                </a:solidFill>
                <a:cs typeface="Times New Roman" charset="0"/>
              </a:rPr>
              <a:t>, </a:t>
            </a:r>
            <a:r>
              <a:rPr lang="ru-RU" i="1" dirty="0">
                <a:solidFill>
                  <a:srgbClr val="FF0000"/>
                </a:solidFill>
                <a:cs typeface="Times New Roman" charset="0"/>
              </a:rPr>
              <a:t>равный данному</a:t>
            </a:r>
            <a:r>
              <a:rPr lang="ru-RU" dirty="0">
                <a:solidFill>
                  <a:srgbClr val="FF0000"/>
                </a:solidFill>
                <a:cs typeface="Times New Roman" charset="0"/>
              </a:rPr>
              <a:t>.</a:t>
            </a:r>
          </a:p>
          <a:p>
            <a:pPr algn="just" eaLnBrk="1" hangingPunct="1">
              <a:spcBef>
                <a:spcPts val="0"/>
              </a:spcBef>
            </a:pPr>
            <a:r>
              <a:rPr lang="ru-RU" dirty="0">
                <a:solidFill>
                  <a:srgbClr val="FF0000"/>
                </a:solidFill>
                <a:cs typeface="Times New Roman" charset="0"/>
              </a:rPr>
              <a:t> 	6. </a:t>
            </a:r>
            <a:r>
              <a:rPr lang="ru-RU" i="1" dirty="0">
                <a:solidFill>
                  <a:srgbClr val="FF0000"/>
                </a:solidFill>
                <a:cs typeface="Times New Roman" charset="0"/>
              </a:rPr>
              <a:t>Все развернутые углы равны</a:t>
            </a:r>
            <a:r>
              <a:rPr lang="ru-RU" dirty="0">
                <a:solidFill>
                  <a:srgbClr val="FF0000"/>
                </a:solidFill>
                <a:cs typeface="Times New Roman" charset="0"/>
              </a:rPr>
              <a:t>.</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581128"/>
            <a:ext cx="4099198" cy="198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7">
            <a:extLst>
              <a:ext uri="{FF2B5EF4-FFF2-40B4-BE49-F238E27FC236}">
                <a16:creationId xmlns:a16="http://schemas.microsoft.com/office/drawing/2014/main" id="{0B08E175-224F-CC2B-81C3-9921835FCC16}"/>
              </a:ext>
            </a:extLst>
          </p:cNvPr>
          <p:cNvSpPr txBox="1">
            <a:spLocks noChangeArrowheads="1"/>
          </p:cNvSpPr>
          <p:nvPr/>
        </p:nvSpPr>
        <p:spPr bwMode="auto">
          <a:xfrm>
            <a:off x="0" y="116632"/>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a:t>
            </a:r>
            <a:r>
              <a:rPr lang="ru-RU" dirty="0">
                <a:cs typeface="Times New Roman" charset="0"/>
              </a:rPr>
              <a:t> Для определения равенства углов вводится операция </a:t>
            </a:r>
            <a:r>
              <a:rPr lang="ru-RU" dirty="0">
                <a:solidFill>
                  <a:srgbClr val="FF0000"/>
                </a:solidFill>
                <a:cs typeface="Times New Roman" charset="0"/>
              </a:rPr>
              <a:t>откладывания данного угла</a:t>
            </a:r>
            <a:r>
              <a:rPr lang="ru-RU" i="1" dirty="0">
                <a:solidFill>
                  <a:srgbClr val="FF0000"/>
                </a:solidFill>
                <a:cs typeface="Times New Roman" charset="0"/>
              </a:rPr>
              <a:t> </a:t>
            </a:r>
            <a:r>
              <a:rPr lang="ru-RU" dirty="0">
                <a:cs typeface="Times New Roman" charset="0"/>
              </a:rPr>
              <a:t>в ту или другую сторону от данного луча. Получающийся при этом угол называется  </a:t>
            </a:r>
            <a:r>
              <a:rPr lang="ru-RU" dirty="0">
                <a:solidFill>
                  <a:srgbClr val="FF3300"/>
                </a:solidFill>
                <a:cs typeface="Times New Roman" charset="0"/>
              </a:rPr>
              <a:t>равным</a:t>
            </a:r>
            <a:r>
              <a:rPr lang="ru-RU" dirty="0">
                <a:cs typeface="Times New Roman" charset="0"/>
              </a:rPr>
              <a:t> исходному углу</a:t>
            </a:r>
            <a:r>
              <a:rPr lang="ru-RU" i="1" dirty="0">
                <a:cs typeface="Times New Roman" charset="0"/>
              </a:rPr>
              <a:t>.</a:t>
            </a:r>
            <a:endParaRPr lang="ru-RU" dirty="0"/>
          </a:p>
        </p:txBody>
      </p:sp>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43133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Text Box 7"/>
              <p:cNvSpPr txBox="1">
                <a:spLocks noChangeArrowheads="1"/>
              </p:cNvSpPr>
              <p:nvPr/>
            </p:nvSpPr>
            <p:spPr bwMode="auto">
              <a:xfrm>
                <a:off x="-9625" y="0"/>
                <a:ext cx="8991600"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a:t>
                </a:r>
                <a:r>
                  <a:rPr lang="ru-RU" dirty="0"/>
                  <a:t> Говорят, что угол </a:t>
                </a:r>
                <a:r>
                  <a:rPr lang="ru-RU" i="1" dirty="0"/>
                  <a:t>А</a:t>
                </a:r>
                <a:r>
                  <a:rPr lang="en-US" i="1" dirty="0"/>
                  <a:t>BC</a:t>
                </a:r>
                <a:r>
                  <a:rPr lang="en-US" dirty="0"/>
                  <a:t> </a:t>
                </a:r>
                <a:r>
                  <a:rPr lang="ru-RU" i="1" dirty="0">
                    <a:solidFill>
                      <a:srgbClr val="FF0000"/>
                    </a:solidFill>
                  </a:rPr>
                  <a:t>меньше</a:t>
                </a:r>
                <a:r>
                  <a:rPr lang="ru-RU" b="1" i="1" dirty="0"/>
                  <a:t> </a:t>
                </a:r>
                <a:r>
                  <a:rPr lang="ru-RU" dirty="0"/>
                  <a:t> угла </a:t>
                </a:r>
                <a:r>
                  <a:rPr lang="en-US" i="1" dirty="0"/>
                  <a:t>DEF</a:t>
                </a:r>
                <a:r>
                  <a:rPr lang="ru-RU" dirty="0"/>
                  <a:t> и обозначают </a:t>
                </a:r>
                <a14:m>
                  <m:oMath xmlns:m="http://schemas.openxmlformats.org/officeDocument/2006/math">
                    <m:r>
                      <a:rPr lang="ru-RU" i="1" smtClean="0">
                        <a:latin typeface="Cambria Math"/>
                        <a:ea typeface="Cambria Math"/>
                      </a:rPr>
                      <m:t>∠ </m:t>
                    </m:r>
                  </m:oMath>
                </a14:m>
                <a:r>
                  <a:rPr lang="en-US" i="1" dirty="0"/>
                  <a:t>ABC</a:t>
                </a:r>
                <a:r>
                  <a:rPr lang="ru-RU" dirty="0"/>
                  <a:t> &lt; </a:t>
                </a:r>
                <a14:m>
                  <m:oMath xmlns:m="http://schemas.openxmlformats.org/officeDocument/2006/math">
                    <m:r>
                      <a:rPr lang="ru-RU" i="1" smtClean="0">
                        <a:latin typeface="Cambria Math"/>
                        <a:ea typeface="Cambria Math"/>
                      </a:rPr>
                      <m:t>∠ </m:t>
                    </m:r>
                  </m:oMath>
                </a14:m>
                <a:r>
                  <a:rPr lang="en-US" i="1" dirty="0"/>
                  <a:t>DEF</a:t>
                </a:r>
                <a:r>
                  <a:rPr lang="ru-RU" dirty="0"/>
                  <a:t>,</a:t>
                </a:r>
                <a:r>
                  <a:rPr lang="ru-RU" i="1" dirty="0"/>
                  <a:t> </a:t>
                </a:r>
                <a:r>
                  <a:rPr lang="ru-RU" dirty="0"/>
                  <a:t>если при откладывании угла </a:t>
                </a:r>
                <a:r>
                  <a:rPr lang="en-US" i="1" dirty="0"/>
                  <a:t>ABC</a:t>
                </a:r>
                <a:r>
                  <a:rPr lang="ru-RU" dirty="0"/>
                  <a:t> от луча </a:t>
                </a:r>
                <a:r>
                  <a:rPr lang="en-US" i="1" dirty="0"/>
                  <a:t>ED</a:t>
                </a:r>
                <a:r>
                  <a:rPr lang="ru-RU" dirty="0"/>
                  <a:t> луч </a:t>
                </a:r>
                <a:r>
                  <a:rPr lang="en-US" i="1" dirty="0"/>
                  <a:t>BC</a:t>
                </a:r>
                <a:r>
                  <a:rPr lang="ru-RU" dirty="0"/>
                  <a:t> переходит в луч </a:t>
                </a:r>
                <a:r>
                  <a:rPr lang="en-US" i="1" dirty="0"/>
                  <a:t>EF</a:t>
                </a:r>
                <a:r>
                  <a:rPr lang="ru-RU" i="1" dirty="0"/>
                  <a:t>'</a:t>
                </a:r>
                <a:r>
                  <a:rPr lang="ru-RU" dirty="0"/>
                  <a:t>, лежащий внутри угла </a:t>
                </a:r>
                <a:r>
                  <a:rPr lang="en-US" i="1" dirty="0"/>
                  <a:t>DEF</a:t>
                </a:r>
                <a:r>
                  <a:rPr lang="ru-RU" dirty="0"/>
                  <a:t> то (рис. 8.2).</a:t>
                </a:r>
                <a:r>
                  <a:rPr lang="ru-RU" dirty="0">
                    <a:cs typeface="Times New Roman" charset="0"/>
                  </a:rPr>
                  <a:t> </a:t>
                </a:r>
              </a:p>
            </p:txBody>
          </p:sp>
        </mc:Choice>
        <mc:Fallback xmlns="">
          <p:sp>
            <p:nvSpPr>
              <p:cNvPr id="2051" name="Text Box 7"/>
              <p:cNvSpPr txBox="1">
                <a:spLocks noRot="1" noChangeAspect="1" noMove="1" noResize="1" noEditPoints="1" noAdjustHandles="1" noChangeArrowheads="1" noChangeShapeType="1" noTextEdit="1"/>
              </p:cNvSpPr>
              <p:nvPr/>
            </p:nvSpPr>
            <p:spPr bwMode="auto">
              <a:xfrm>
                <a:off x="-9625" y="0"/>
                <a:ext cx="8991600" cy="1200329"/>
              </a:xfrm>
              <a:prstGeom prst="rect">
                <a:avLst/>
              </a:prstGeom>
              <a:blipFill rotWithShape="1">
                <a:blip r:embed="rId3" cstate="print"/>
                <a:stretch>
                  <a:fillRect l="-1017" t="-4061" r="-1085" b="-1066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 Box 7"/>
              <p:cNvSpPr txBox="1">
                <a:spLocks noChangeArrowheads="1"/>
              </p:cNvSpPr>
              <p:nvPr/>
            </p:nvSpPr>
            <p:spPr bwMode="auto">
              <a:xfrm>
                <a:off x="-9625" y="3140968"/>
                <a:ext cx="8991600" cy="30469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cs typeface="Times New Roman" charset="0"/>
                  </a:rPr>
                  <a:t>	</a:t>
                </a:r>
                <a:r>
                  <a:rPr lang="ru-RU" dirty="0"/>
                  <a:t> Говорят также, что угол </a:t>
                </a:r>
                <a:r>
                  <a:rPr lang="en-US" i="1" dirty="0"/>
                  <a:t>DEF</a:t>
                </a:r>
                <a:r>
                  <a:rPr lang="en-US" dirty="0"/>
                  <a:t> </a:t>
                </a:r>
                <a:r>
                  <a:rPr lang="ru-RU" i="1" dirty="0">
                    <a:solidFill>
                      <a:srgbClr val="FF0000"/>
                    </a:solidFill>
                  </a:rPr>
                  <a:t>больше</a:t>
                </a:r>
                <a:r>
                  <a:rPr lang="ru-RU" dirty="0"/>
                  <a:t>  угла </a:t>
                </a:r>
                <a:r>
                  <a:rPr lang="en-US" i="1" dirty="0"/>
                  <a:t>ABC</a:t>
                </a:r>
                <a:r>
                  <a:rPr lang="ru-RU" dirty="0"/>
                  <a:t> и обозначают </a:t>
                </a:r>
                <a14:m>
                  <m:oMath xmlns:m="http://schemas.openxmlformats.org/officeDocument/2006/math">
                    <m:r>
                      <a:rPr lang="ru-RU" i="1" smtClean="0">
                        <a:latin typeface="Cambria Math"/>
                        <a:ea typeface="Cambria Math"/>
                      </a:rPr>
                      <m:t>∠ </m:t>
                    </m:r>
                  </m:oMath>
                </a14:m>
                <a:r>
                  <a:rPr lang="en-US" i="1" dirty="0"/>
                  <a:t>DEF</a:t>
                </a:r>
                <a:r>
                  <a:rPr lang="ru-RU" dirty="0"/>
                  <a:t> &gt; </a:t>
                </a:r>
                <a14:m>
                  <m:oMath xmlns:m="http://schemas.openxmlformats.org/officeDocument/2006/math">
                    <m:r>
                      <a:rPr lang="ru-RU" i="1" smtClean="0">
                        <a:latin typeface="Cambria Math"/>
                        <a:ea typeface="Cambria Math"/>
                      </a:rPr>
                      <m:t>∠ </m:t>
                    </m:r>
                  </m:oMath>
                </a14:m>
                <a:r>
                  <a:rPr lang="en-US" i="1" dirty="0"/>
                  <a:t>ABC</a:t>
                </a:r>
                <a:r>
                  <a:rPr lang="ru-RU" dirty="0"/>
                  <a:t>.</a:t>
                </a:r>
              </a:p>
              <a:p>
                <a:pPr algn="just"/>
                <a:r>
                  <a:rPr lang="ru-RU" b="1" i="1" dirty="0"/>
                  <a:t>	</a:t>
                </a:r>
                <a:r>
                  <a:rPr lang="ru-RU" i="1" dirty="0">
                    <a:solidFill>
                      <a:srgbClr val="FF0000"/>
                    </a:solidFill>
                  </a:rPr>
                  <a:t>Прямым углом</a:t>
                </a:r>
                <a:r>
                  <a:rPr lang="ru-RU" b="1" i="1" dirty="0"/>
                  <a:t> </a:t>
                </a:r>
                <a:r>
                  <a:rPr lang="ru-RU" dirty="0"/>
                  <a:t>называется угол, равный своему смежному углу</a:t>
                </a:r>
                <a:r>
                  <a:rPr lang="ru-RU" b="1" i="1" dirty="0"/>
                  <a:t> </a:t>
                </a:r>
                <a:r>
                  <a:rPr lang="ru-RU" dirty="0"/>
                  <a:t>(рис. а). </a:t>
                </a:r>
              </a:p>
              <a:p>
                <a:pPr algn="just"/>
                <a:r>
                  <a:rPr lang="ru-RU" b="1" i="1" dirty="0"/>
                  <a:t>	</a:t>
                </a:r>
                <a:r>
                  <a:rPr lang="ru-RU" i="1" dirty="0">
                    <a:solidFill>
                      <a:srgbClr val="FF0000"/>
                    </a:solidFill>
                  </a:rPr>
                  <a:t>Острым углом</a:t>
                </a:r>
                <a:r>
                  <a:rPr lang="ru-RU" b="1" i="1" dirty="0"/>
                  <a:t> </a:t>
                </a:r>
                <a:r>
                  <a:rPr lang="ru-RU" dirty="0"/>
                  <a:t>называется угол, меньший прямого угла</a:t>
                </a:r>
                <a:r>
                  <a:rPr lang="ru-RU" b="1" i="1" dirty="0"/>
                  <a:t> </a:t>
                </a:r>
                <a:r>
                  <a:rPr lang="ru-RU" dirty="0"/>
                  <a:t>(рис. б). </a:t>
                </a:r>
              </a:p>
              <a:p>
                <a:pPr algn="just"/>
                <a:r>
                  <a:rPr lang="ru-RU" b="1" i="1" dirty="0"/>
                  <a:t>	</a:t>
                </a:r>
                <a:r>
                  <a:rPr lang="ru-RU" i="1" dirty="0">
                    <a:solidFill>
                      <a:srgbClr val="FF0000"/>
                    </a:solidFill>
                  </a:rPr>
                  <a:t>Тупым углом</a:t>
                </a:r>
                <a:r>
                  <a:rPr lang="ru-RU" b="1" i="1" dirty="0"/>
                  <a:t> </a:t>
                </a:r>
                <a:r>
                  <a:rPr lang="ru-RU" dirty="0"/>
                  <a:t>называется угол, больший прямого угла, но меньший развёр­нутого угла (рис. в).</a:t>
                </a:r>
                <a:endParaRPr lang="ru-RU" dirty="0">
                  <a:cs typeface="Times New Roman" charset="0"/>
                </a:endParaRPr>
              </a:p>
            </p:txBody>
          </p:sp>
        </mc:Choice>
        <mc:Fallback xmlns="">
          <p:sp>
            <p:nvSpPr>
              <p:cNvPr id="9" name="Text Box 7"/>
              <p:cNvSpPr txBox="1">
                <a:spLocks noRot="1" noChangeAspect="1" noMove="1" noResize="1" noEditPoints="1" noAdjustHandles="1" noChangeArrowheads="1" noChangeShapeType="1" noTextEdit="1"/>
              </p:cNvSpPr>
              <p:nvPr/>
            </p:nvSpPr>
            <p:spPr bwMode="auto">
              <a:xfrm>
                <a:off x="-9625" y="3140968"/>
                <a:ext cx="8991600" cy="3046988"/>
              </a:xfrm>
              <a:prstGeom prst="rect">
                <a:avLst/>
              </a:prstGeom>
              <a:blipFill>
                <a:blip r:embed="rId4" cstate="print"/>
                <a:stretch>
                  <a:fillRect l="-1017" t="-1600" r="-1085" b="-360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6" y="1352366"/>
            <a:ext cx="3327748" cy="17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4532" y="1412776"/>
            <a:ext cx="5303640" cy="171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27225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780" name="Text Box 4"/>
              <p:cNvSpPr txBox="1">
                <a:spLocks noChangeArrowheads="1"/>
              </p:cNvSpPr>
              <p:nvPr/>
            </p:nvSpPr>
            <p:spPr bwMode="auto">
              <a:xfrm>
                <a:off x="0" y="5288340"/>
                <a:ext cx="91440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вычесть из большего </a:t>
                </a:r>
                <a:r>
                  <a:rPr lang="ru-RU" dirty="0"/>
                  <a:t>угла</a:t>
                </a:r>
                <a:r>
                  <a:rPr lang="ru-RU" dirty="0">
                    <a:cs typeface="Times New Roman" charset="0"/>
                  </a:rPr>
                  <a:t> </a:t>
                </a:r>
                <a:r>
                  <a:rPr lang="en-US" i="1" dirty="0">
                    <a:cs typeface="Times New Roman" charset="0"/>
                  </a:rPr>
                  <a:t>AOE </a:t>
                </a:r>
                <a:r>
                  <a:rPr lang="ru-RU" dirty="0">
                    <a:cs typeface="Times New Roman" charset="0"/>
                  </a:rPr>
                  <a:t>меньший угол </a:t>
                </a:r>
                <a:r>
                  <a:rPr lang="en-US" i="1" dirty="0">
                    <a:cs typeface="Times New Roman" charset="0"/>
                  </a:rPr>
                  <a:t>CPD</a:t>
                </a:r>
                <a:r>
                  <a:rPr lang="en-US" dirty="0">
                    <a:cs typeface="Times New Roman" charset="0"/>
                  </a:rPr>
                  <a:t>, </a:t>
                </a:r>
                <a:r>
                  <a:rPr lang="ru-RU" dirty="0">
                    <a:cs typeface="Times New Roman" charset="0"/>
                  </a:rPr>
                  <a:t>угол </a:t>
                </a:r>
                <a:r>
                  <a:rPr lang="en-US" i="1" dirty="0">
                    <a:cs typeface="Times New Roman" charset="0"/>
                  </a:rPr>
                  <a:t>CPD </a:t>
                </a:r>
                <a:r>
                  <a:rPr lang="ru-RU" dirty="0">
                    <a:cs typeface="Times New Roman" charset="0"/>
                  </a:rPr>
                  <a:t>откладывают от луча </a:t>
                </a:r>
                <a:r>
                  <a:rPr lang="en-US" i="1" dirty="0">
                    <a:cs typeface="Times New Roman" charset="0"/>
                  </a:rPr>
                  <a:t>OA </a:t>
                </a:r>
                <a:r>
                  <a:rPr lang="ru-RU" dirty="0">
                    <a:cs typeface="Times New Roman" charset="0"/>
                  </a:rPr>
                  <a:t>в сторону луча </a:t>
                </a:r>
                <a:r>
                  <a:rPr lang="en-US" i="1" dirty="0">
                    <a:cs typeface="Times New Roman" charset="0"/>
                  </a:rPr>
                  <a:t>OE</a:t>
                </a:r>
                <a:r>
                  <a:rPr lang="ru-RU" dirty="0">
                    <a:cs typeface="Times New Roman" charset="0"/>
                  </a:rPr>
                  <a:t>. При этом луч </a:t>
                </a:r>
                <a:r>
                  <a:rPr lang="en-US" i="1" dirty="0">
                    <a:cs typeface="Times New Roman" charset="0"/>
                  </a:rPr>
                  <a:t>PD </a:t>
                </a:r>
                <a:r>
                  <a:rPr lang="ru-RU" dirty="0">
                    <a:cs typeface="Times New Roman" charset="0"/>
                  </a:rPr>
                  <a:t>перейдёт в луч </a:t>
                </a:r>
                <a:r>
                  <a:rPr lang="en-US" i="1" dirty="0">
                    <a:cs typeface="Times New Roman" charset="0"/>
                  </a:rPr>
                  <a:t>OB</a:t>
                </a:r>
                <a:r>
                  <a:rPr lang="ru-RU" dirty="0">
                    <a:cs typeface="Times New Roman" charset="0"/>
                  </a:rPr>
                  <a:t>, лежащий внутри угла </a:t>
                </a:r>
                <a:r>
                  <a:rPr lang="en-US" i="1" dirty="0">
                    <a:cs typeface="Times New Roman" charset="0"/>
                  </a:rPr>
                  <a:t>AOE</a:t>
                </a:r>
                <a:r>
                  <a:rPr lang="ru-RU" dirty="0">
                    <a:cs typeface="Times New Roman" charset="0"/>
                  </a:rPr>
                  <a:t>. Угол </a:t>
                </a:r>
                <a:r>
                  <a:rPr lang="en-US" i="1" dirty="0">
                    <a:cs typeface="Times New Roman" charset="0"/>
                  </a:rPr>
                  <a:t>BOE </a:t>
                </a:r>
                <a:r>
                  <a:rPr lang="ru-RU" dirty="0">
                    <a:cs typeface="Times New Roman" charset="0"/>
                  </a:rPr>
                  <a:t>будет разностью углов </a:t>
                </a:r>
                <a:r>
                  <a:rPr lang="en-US" i="1" dirty="0">
                    <a:cs typeface="Times New Roman" charset="0"/>
                  </a:rPr>
                  <a:t>AOE </a:t>
                </a:r>
                <a:r>
                  <a:rPr lang="ru-RU" dirty="0">
                    <a:cs typeface="Times New Roman" charset="0"/>
                  </a:rPr>
                  <a:t>и </a:t>
                </a:r>
                <a:r>
                  <a:rPr lang="en-US" i="1" dirty="0">
                    <a:cs typeface="Times New Roman" charset="0"/>
                  </a:rPr>
                  <a:t>CPD</a:t>
                </a:r>
                <a:r>
                  <a:rPr lang="en-US" dirty="0">
                    <a:cs typeface="Times New Roman" charset="0"/>
                  </a:rPr>
                  <a:t>, </a:t>
                </a:r>
                <a14:m>
                  <m:oMath xmlns:m="http://schemas.openxmlformats.org/officeDocument/2006/math">
                    <m:r>
                      <a:rPr lang="ru-RU" i="1" smtClean="0">
                        <a:latin typeface="Cambria Math"/>
                        <a:ea typeface="Cambria Math"/>
                      </a:rPr>
                      <m:t>∠</m:t>
                    </m:r>
                  </m:oMath>
                </a14:m>
                <a:r>
                  <a:rPr lang="en-US" i="1" dirty="0">
                    <a:cs typeface="Times New Roman" charset="0"/>
                  </a:rPr>
                  <a:t>BOE</a:t>
                </a:r>
                <a:r>
                  <a:rPr lang="ru-RU" i="1" dirty="0">
                    <a:cs typeface="Times New Roman" charset="0"/>
                  </a:rPr>
                  <a:t> =</a:t>
                </a:r>
                <a:r>
                  <a:rPr lang="ru-RU" i="1" dirty="0"/>
                  <a:t>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OE</a:t>
                </a:r>
                <a:r>
                  <a:rPr lang="ru-RU" i="1" dirty="0">
                    <a:cs typeface="Times New Roman" charset="0"/>
                  </a:rPr>
                  <a:t> -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PD</a:t>
                </a:r>
                <a:r>
                  <a:rPr lang="en-US" dirty="0">
                    <a:cs typeface="Times New Roman" charset="0"/>
                  </a:rPr>
                  <a:t>. </a:t>
                </a:r>
                <a:endParaRPr lang="ru-RU" dirty="0">
                  <a:cs typeface="Times New Roman" charset="0"/>
                </a:endParaRPr>
              </a:p>
            </p:txBody>
          </p:sp>
        </mc:Choice>
        <mc:Fallback xmlns="">
          <p:sp>
            <p:nvSpPr>
              <p:cNvPr id="75780" name="Text Box 4"/>
              <p:cNvSpPr txBox="1">
                <a:spLocks noRot="1" noChangeAspect="1" noMove="1" noResize="1" noEditPoints="1" noAdjustHandles="1" noChangeArrowheads="1" noChangeShapeType="1" noTextEdit="1"/>
              </p:cNvSpPr>
              <p:nvPr/>
            </p:nvSpPr>
            <p:spPr bwMode="auto">
              <a:xfrm>
                <a:off x="0" y="5288340"/>
                <a:ext cx="9144000" cy="1569660"/>
              </a:xfrm>
              <a:prstGeom prst="rect">
                <a:avLst/>
              </a:prstGeom>
              <a:blipFill>
                <a:blip r:embed="rId3" cstate="print"/>
                <a:stretch>
                  <a:fillRect l="-1000" t="-3113" r="-1000" b="-8171"/>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sp>
        <p:nvSpPr>
          <p:cNvPr id="75783" name="Text Box 7"/>
          <p:cNvSpPr txBox="1">
            <a:spLocks noChangeArrowheads="1"/>
          </p:cNvSpPr>
          <p:nvPr/>
        </p:nvSpPr>
        <p:spPr bwMode="auto">
          <a:xfrm>
            <a:off x="0" y="376020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сложить два угла, например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отложим угол </a:t>
            </a:r>
            <a:r>
              <a:rPr lang="en-US" i="1" dirty="0">
                <a:cs typeface="Times New Roman" charset="0"/>
              </a:rPr>
              <a:t>CO</a:t>
            </a:r>
            <a:r>
              <a:rPr lang="ru-RU" baseline="-30000" dirty="0">
                <a:cs typeface="Times New Roman" charset="0"/>
              </a:rPr>
              <a:t>1</a:t>
            </a:r>
            <a:r>
              <a:rPr lang="en-US" i="1" dirty="0">
                <a:cs typeface="Times New Roman" charset="0"/>
              </a:rPr>
              <a:t>D</a:t>
            </a:r>
            <a:r>
              <a:rPr lang="ru-RU" dirty="0">
                <a:cs typeface="Times New Roman" charset="0"/>
              </a:rPr>
              <a:t> от луча </a:t>
            </a:r>
            <a:r>
              <a:rPr lang="ru-RU" i="1" dirty="0">
                <a:cs typeface="Times New Roman" charset="0"/>
              </a:rPr>
              <a:t>ОВ</a:t>
            </a:r>
            <a:r>
              <a:rPr lang="ru-RU" dirty="0">
                <a:cs typeface="Times New Roman" charset="0"/>
              </a:rPr>
              <a:t> так, чтобы точки </a:t>
            </a:r>
            <a:r>
              <a:rPr lang="en-US" i="1" dirty="0">
                <a:cs typeface="Times New Roman" charset="0"/>
              </a:rPr>
              <a:t>A</a:t>
            </a:r>
            <a:r>
              <a:rPr lang="ru-RU" dirty="0">
                <a:cs typeface="Times New Roman" charset="0"/>
              </a:rPr>
              <a:t> и </a:t>
            </a:r>
            <a:r>
              <a:rPr lang="en-US" i="1" dirty="0">
                <a:cs typeface="Times New Roman" charset="0"/>
              </a:rPr>
              <a:t>D</a:t>
            </a:r>
            <a:r>
              <a:rPr lang="ru-RU" dirty="0">
                <a:cs typeface="Times New Roman" charset="0"/>
              </a:rPr>
              <a:t> находились по разные стороны от прямой </a:t>
            </a:r>
            <a:r>
              <a:rPr lang="ru-RU" i="1" dirty="0">
                <a:cs typeface="Times New Roman" charset="0"/>
              </a:rPr>
              <a:t>ОВ</a:t>
            </a:r>
            <a:r>
              <a:rPr lang="ru-RU" dirty="0">
                <a:cs typeface="Times New Roman" charset="0"/>
              </a:rPr>
              <a:t>. Обозначим </a:t>
            </a:r>
            <a:r>
              <a:rPr lang="ru-RU" i="1" dirty="0">
                <a:cs typeface="Times New Roman" charset="0"/>
              </a:rPr>
              <a:t>ОЕ</a:t>
            </a:r>
            <a:r>
              <a:rPr lang="ru-RU" dirty="0">
                <a:cs typeface="Times New Roman" charset="0"/>
              </a:rPr>
              <a:t> луч, в который перейдет луч </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Тогда угол </a:t>
            </a:r>
            <a:r>
              <a:rPr lang="ru-RU" i="1" dirty="0">
                <a:cs typeface="Times New Roman" charset="0"/>
              </a:rPr>
              <a:t>АОЕ</a:t>
            </a:r>
            <a:r>
              <a:rPr lang="ru-RU" dirty="0">
                <a:cs typeface="Times New Roman" charset="0"/>
              </a:rPr>
              <a:t> даст сумму углов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a:t>
            </a:r>
          </a:p>
        </p:txBody>
      </p:sp>
      <mc:AlternateContent xmlns:mc="http://schemas.openxmlformats.org/markup-compatibility/2006" xmlns:a14="http://schemas.microsoft.com/office/drawing/2010/main">
        <mc:Choice Requires="a14">
          <p:sp>
            <p:nvSpPr>
              <p:cNvPr id="4104" name="Text Box 3"/>
              <p:cNvSpPr txBox="1">
                <a:spLocks noChangeArrowheads="1"/>
              </p:cNvSpPr>
              <p:nvPr/>
            </p:nvSpPr>
            <p:spPr bwMode="auto">
              <a:xfrm>
                <a:off x="35496" y="0"/>
                <a:ext cx="9107488" cy="1938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Если внутри угла </a:t>
                </a:r>
                <a:r>
                  <a:rPr lang="ru-RU" i="1" dirty="0">
                    <a:cs typeface="Times New Roman" charset="0"/>
                  </a:rPr>
                  <a:t>АОВ</a:t>
                </a:r>
                <a:r>
                  <a:rPr lang="ru-RU" dirty="0">
                    <a:cs typeface="Times New Roman" charset="0"/>
                  </a:rPr>
                  <a:t> провести луч </a:t>
                </a:r>
                <a:r>
                  <a:rPr lang="ru-RU" i="1" dirty="0">
                    <a:cs typeface="Times New Roman" charset="0"/>
                  </a:rPr>
                  <a:t>ОС</a:t>
                </a:r>
                <a:r>
                  <a:rPr lang="ru-RU" dirty="0">
                    <a:cs typeface="Times New Roman" charset="0"/>
                  </a:rPr>
                  <a:t>, то образуется два новых угла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Угол </a:t>
                </a:r>
                <a:r>
                  <a:rPr lang="ru-RU" i="1" dirty="0">
                    <a:cs typeface="Times New Roman" charset="0"/>
                  </a:rPr>
                  <a:t>АОВ</a:t>
                </a:r>
                <a:r>
                  <a:rPr lang="ru-RU" dirty="0">
                    <a:cs typeface="Times New Roman" charset="0"/>
                  </a:rPr>
                  <a:t> называется </a:t>
                </a:r>
                <a:r>
                  <a:rPr lang="ru-RU" dirty="0">
                    <a:solidFill>
                      <a:srgbClr val="FF3300"/>
                    </a:solidFill>
                    <a:cs typeface="Times New Roman" charset="0"/>
                  </a:rPr>
                  <a:t>суммой</a:t>
                </a:r>
                <a:r>
                  <a:rPr lang="ru-RU" i="1" dirty="0">
                    <a:cs typeface="Times New Roman" charset="0"/>
                  </a:rPr>
                  <a:t> </a:t>
                </a:r>
                <a:r>
                  <a:rPr lang="ru-RU" dirty="0">
                    <a:cs typeface="Times New Roman" charset="0"/>
                  </a:rPr>
                  <a:t>углов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и обозначается </a:t>
                </a:r>
                <a:r>
                  <a:rPr lang="ru-RU" i="1" dirty="0">
                    <a:cs typeface="Times New Roman" charset="0"/>
                  </a:rPr>
                  <a:t>АОВ = А</a:t>
                </a:r>
                <a:r>
                  <a:rPr lang="en-US" i="1" dirty="0">
                    <a:cs typeface="Times New Roman" charset="0"/>
                  </a:rPr>
                  <a:t>O</a:t>
                </a:r>
                <a:r>
                  <a:rPr lang="ru-RU" i="1" dirty="0">
                    <a:cs typeface="Times New Roman" charset="0"/>
                  </a:rPr>
                  <a:t>С + С</a:t>
                </a:r>
                <a:r>
                  <a:rPr lang="en-US" i="1" dirty="0">
                    <a:cs typeface="Times New Roman" charset="0"/>
                  </a:rPr>
                  <a:t>O</a:t>
                </a:r>
                <a:r>
                  <a:rPr lang="ru-RU" i="1" dirty="0">
                    <a:cs typeface="Times New Roman" charset="0"/>
                  </a:rPr>
                  <a:t>В</a:t>
                </a:r>
                <a:r>
                  <a:rPr lang="ru-RU" dirty="0">
                    <a:cs typeface="Times New Roman" charset="0"/>
                  </a:rPr>
                  <a:t>.  Каждый из углов </a:t>
                </a:r>
                <a:r>
                  <a:rPr lang="ru-RU" i="1" dirty="0">
                    <a:cs typeface="Times New Roman" charset="0"/>
                  </a:rPr>
                  <a:t>АОС</a:t>
                </a:r>
                <a:r>
                  <a:rPr lang="ru-RU" dirty="0">
                    <a:cs typeface="Times New Roman" charset="0"/>
                  </a:rPr>
                  <a:t> и </a:t>
                </a:r>
                <a:r>
                  <a:rPr lang="ru-RU" i="1" dirty="0">
                    <a:cs typeface="Times New Roman" charset="0"/>
                  </a:rPr>
                  <a:t>СОВ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угла  </a:t>
                </a:r>
                <a:r>
                  <a:rPr lang="ru-RU" i="1" dirty="0">
                    <a:cs typeface="Times New Roman" charset="0"/>
                  </a:rPr>
                  <a:t>АОВ</a:t>
                </a:r>
                <a:r>
                  <a:rPr lang="ru-RU" dirty="0">
                    <a:cs typeface="Times New Roman" charset="0"/>
                  </a:rPr>
                  <a:t>  и другого угла,  обозначается </a:t>
                </a:r>
                <a:r>
                  <a:rPr lang="ru-RU" dirty="0"/>
                  <a:t>	</a:t>
                </a:r>
                <a14:m>
                  <m:oMath xmlns:m="http://schemas.openxmlformats.org/officeDocument/2006/math">
                    <m:r>
                      <a:rPr lang="ru-RU" i="1" smtClean="0">
                        <a:latin typeface="Cambria Math"/>
                        <a:ea typeface="Cambria Math"/>
                      </a:rPr>
                      <m:t>∠</m:t>
                    </m:r>
                  </m:oMath>
                </a14:m>
                <a:r>
                  <a:rPr lang="ru-RU" i="1" dirty="0">
                    <a:cs typeface="Times New Roman" charset="0"/>
                  </a:rPr>
                  <a:t>А</a:t>
                </a:r>
                <a:r>
                  <a:rPr lang="en-US" i="1" dirty="0">
                    <a:cs typeface="Times New Roman" charset="0"/>
                  </a:rPr>
                  <a:t>O</a:t>
                </a:r>
                <a:r>
                  <a:rPr lang="ru-RU" i="1" dirty="0">
                    <a:cs typeface="Times New Roman" charset="0"/>
                  </a:rPr>
                  <a:t>С =</a:t>
                </a:r>
                <a:r>
                  <a:rPr lang="ru-RU" i="1" dirty="0"/>
                  <a:t>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a:t>
                </a:r>
                <a:r>
                  <a:rPr lang="ru-RU" dirty="0">
                    <a:cs typeface="Times New Roman" charset="0"/>
                  </a:rPr>
                  <a:t>,</a:t>
                </a:r>
                <a:r>
                  <a:rPr lang="ru-RU" i="1" dirty="0">
                    <a:cs typeface="Times New Roman" charset="0"/>
                  </a:rPr>
                  <a:t>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m:t>
                    </m:r>
                  </m:oMath>
                </a14:m>
                <a:r>
                  <a:rPr lang="ru-RU" i="1" dirty="0"/>
                  <a:t> </a:t>
                </a:r>
                <a:r>
                  <a:rPr lang="ru-RU" i="1" dirty="0">
                    <a:cs typeface="Times New Roman" charset="0"/>
                  </a:rPr>
                  <a:t>А</a:t>
                </a:r>
                <a:r>
                  <a:rPr lang="en-US" i="1" dirty="0">
                    <a:cs typeface="Times New Roman" charset="0"/>
                  </a:rPr>
                  <a:t>O</a:t>
                </a:r>
                <a:r>
                  <a:rPr lang="ru-RU" i="1" dirty="0">
                    <a:cs typeface="Times New Roman" charset="0"/>
                  </a:rPr>
                  <a:t>С</a:t>
                </a:r>
                <a:r>
                  <a:rPr lang="ru-RU" dirty="0">
                    <a:cs typeface="Times New Roman" charset="0"/>
                  </a:rPr>
                  <a:t>.</a:t>
                </a:r>
              </a:p>
            </p:txBody>
          </p:sp>
        </mc:Choice>
        <mc:Fallback xmlns="">
          <p:sp>
            <p:nvSpPr>
              <p:cNvPr id="4104" name="Text Box 3"/>
              <p:cNvSpPr txBox="1">
                <a:spLocks noRot="1" noChangeAspect="1" noMove="1" noResize="1" noEditPoints="1" noAdjustHandles="1" noChangeArrowheads="1" noChangeShapeType="1" noTextEdit="1"/>
              </p:cNvSpPr>
              <p:nvPr/>
            </p:nvSpPr>
            <p:spPr bwMode="auto">
              <a:xfrm>
                <a:off x="35496" y="0"/>
                <a:ext cx="9107488" cy="1938338"/>
              </a:xfrm>
              <a:prstGeom prst="rect">
                <a:avLst/>
              </a:prstGeom>
              <a:blipFill>
                <a:blip r:embed="rId4" cstate="print"/>
                <a:stretch>
                  <a:fillRect l="-1071" t="-2516" r="-1004" b="-6289"/>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410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862138"/>
            <a:ext cx="205263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a:extLst>
              <a:ext uri="{FF2B5EF4-FFF2-40B4-BE49-F238E27FC236}">
                <a16:creationId xmlns:a16="http://schemas.microsoft.com/office/drawing/2014/main" id="{72F657F8-C24D-4866-F05B-76C8CF069107}"/>
              </a:ext>
            </a:extLst>
          </p:cNvPr>
          <p:cNvPicPr>
            <a:picLocks noChangeAspect="1"/>
          </p:cNvPicPr>
          <p:nvPr/>
        </p:nvPicPr>
        <p:blipFill>
          <a:blip r:embed="rId6" cstate="print"/>
          <a:stretch>
            <a:fillRect/>
          </a:stretch>
        </p:blipFill>
        <p:spPr>
          <a:xfrm>
            <a:off x="6228184" y="2175201"/>
            <a:ext cx="1962424" cy="1552792"/>
          </a:xfrm>
          <a:prstGeom prst="rect">
            <a:avLst/>
          </a:prstGeom>
        </p:spPr>
      </p:pic>
      <p:pic>
        <p:nvPicPr>
          <p:cNvPr id="5" name="Рисунок 4">
            <a:extLst>
              <a:ext uri="{FF2B5EF4-FFF2-40B4-BE49-F238E27FC236}">
                <a16:creationId xmlns:a16="http://schemas.microsoft.com/office/drawing/2014/main" id="{92E6D9A9-F0A4-67C0-CA6E-68C6C9B549D9}"/>
              </a:ext>
            </a:extLst>
          </p:cNvPr>
          <p:cNvPicPr>
            <a:picLocks noChangeAspect="1"/>
          </p:cNvPicPr>
          <p:nvPr/>
        </p:nvPicPr>
        <p:blipFill>
          <a:blip r:embed="rId7" cstate="print"/>
          <a:stretch>
            <a:fillRect/>
          </a:stretch>
        </p:blipFill>
        <p:spPr>
          <a:xfrm>
            <a:off x="3667128" y="1970548"/>
            <a:ext cx="2052638" cy="1826603"/>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646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2F1C7D2-1C4F-AF3A-6ED2-71391D5B3738}"/>
              </a:ext>
            </a:extLst>
          </p:cNvPr>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a:t>
            </a:r>
          </a:p>
        </p:txBody>
      </p:sp>
      <p:grpSp>
        <p:nvGrpSpPr>
          <p:cNvPr id="32771" name="Group 3">
            <a:extLst>
              <a:ext uri="{FF2B5EF4-FFF2-40B4-BE49-F238E27FC236}">
                <a16:creationId xmlns:a16="http://schemas.microsoft.com/office/drawing/2014/main" id="{164FC571-E83B-2852-3FF5-99BBA15DB775}"/>
              </a:ext>
            </a:extLst>
          </p:cNvPr>
          <p:cNvGrpSpPr>
            <a:grpSpLocks/>
          </p:cNvGrpSpPr>
          <p:nvPr/>
        </p:nvGrpSpPr>
        <p:grpSpPr bwMode="auto">
          <a:xfrm>
            <a:off x="381000" y="3048001"/>
            <a:ext cx="8763000" cy="2855913"/>
            <a:chOff x="240" y="1920"/>
            <a:chExt cx="5520" cy="1799"/>
          </a:xfrm>
        </p:grpSpPr>
        <p:sp>
          <p:nvSpPr>
            <p:cNvPr id="13317" name="Text Box 4">
              <a:extLst>
                <a:ext uri="{FF2B5EF4-FFF2-40B4-BE49-F238E27FC236}">
                  <a16:creationId xmlns:a16="http://schemas.microsoft.com/office/drawing/2014/main" id="{9D5087D2-35A5-CBEF-9412-2C4BEE2C6D19}"/>
                </a:ext>
              </a:extLst>
            </p:cNvPr>
            <p:cNvSpPr txBox="1">
              <a:spLocks noChangeArrowheads="1"/>
            </p:cNvSpPr>
            <p:nvPr/>
          </p:nvSpPr>
          <p:spPr bwMode="auto">
            <a:xfrm>
              <a:off x="240" y="1920"/>
              <a:ext cx="552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dirty="0">
                  <a:solidFill>
                    <a:srgbClr val="FF3300"/>
                  </a:solidFill>
                </a:rPr>
                <a:t>Ответ: </a:t>
              </a:r>
              <a:r>
                <a:rPr lang="ru-RU" altLang="ru-RU" sz="3200" dirty="0"/>
                <a:t>На три части, если прямые параллельны и на четыре части, если они пересекаются</a:t>
              </a:r>
              <a:r>
                <a:rPr lang="en-US" altLang="ru-RU" sz="3200" dirty="0"/>
                <a:t>.</a:t>
              </a:r>
              <a:endParaRPr lang="ru-RU" altLang="ru-RU" sz="3200" dirty="0"/>
            </a:p>
          </p:txBody>
        </p:sp>
        <p:pic>
          <p:nvPicPr>
            <p:cNvPr id="13318" name="Picture 5">
              <a:extLst>
                <a:ext uri="{FF2B5EF4-FFF2-40B4-BE49-F238E27FC236}">
                  <a16:creationId xmlns:a16="http://schemas.microsoft.com/office/drawing/2014/main" id="{87AB56B8-0FAB-C4AC-BCAD-1E54CE444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 y="2750"/>
              <a:ext cx="3480" cy="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16" name="Text Box 6">
            <a:extLst>
              <a:ext uri="{FF2B5EF4-FFF2-40B4-BE49-F238E27FC236}">
                <a16:creationId xmlns:a16="http://schemas.microsoft.com/office/drawing/2014/main" id="{E63D5A07-58EC-C998-EEE8-BA5B50B65018}"/>
              </a:ext>
            </a:extLst>
          </p:cNvPr>
          <p:cNvSpPr txBox="1">
            <a:spLocks noChangeArrowheads="1"/>
          </p:cNvSpPr>
          <p:nvPr/>
        </p:nvSpPr>
        <p:spPr bwMode="auto">
          <a:xfrm>
            <a:off x="0" y="762000"/>
            <a:ext cx="910850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1. На сколько частей могут разбивать плоскость</a:t>
            </a:r>
            <a:r>
              <a:rPr lang="en-US" altLang="ru-RU" sz="3200" dirty="0"/>
              <a:t> </a:t>
            </a:r>
            <a:r>
              <a:rPr lang="ru-RU" altLang="ru-RU" sz="3200" dirty="0"/>
              <a:t>две прямые?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ipe(left)">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FEDE5442-DBB9-762D-4E9C-7AA1B3C27781}"/>
              </a:ext>
            </a:extLst>
          </p:cNvPr>
          <p:cNvSpPr txBox="1">
            <a:spLocks noChangeArrowheads="1"/>
          </p:cNvSpPr>
          <p:nvPr/>
        </p:nvSpPr>
        <p:spPr bwMode="auto">
          <a:xfrm>
            <a:off x="76200" y="762000"/>
            <a:ext cx="9067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2. На сколько частей могут разбивать плоскость</a:t>
            </a:r>
            <a:r>
              <a:rPr lang="en-US" altLang="ru-RU" sz="3200" dirty="0"/>
              <a:t> </a:t>
            </a:r>
            <a:r>
              <a:rPr lang="ru-RU" altLang="ru-RU" sz="3200" dirty="0"/>
              <a:t>три прямые?</a:t>
            </a:r>
          </a:p>
        </p:txBody>
      </p:sp>
      <p:grpSp>
        <p:nvGrpSpPr>
          <p:cNvPr id="7" name="Группа 6">
            <a:extLst>
              <a:ext uri="{FF2B5EF4-FFF2-40B4-BE49-F238E27FC236}">
                <a16:creationId xmlns:a16="http://schemas.microsoft.com/office/drawing/2014/main" id="{CCFFF923-F7D4-41AC-A686-64891865451D}"/>
              </a:ext>
            </a:extLst>
          </p:cNvPr>
          <p:cNvGrpSpPr/>
          <p:nvPr/>
        </p:nvGrpSpPr>
        <p:grpSpPr>
          <a:xfrm>
            <a:off x="684213" y="2408239"/>
            <a:ext cx="8001000" cy="3900911"/>
            <a:chOff x="684213" y="2408239"/>
            <a:chExt cx="8001000" cy="3900911"/>
          </a:xfrm>
        </p:grpSpPr>
        <p:sp>
          <p:nvSpPr>
            <p:cNvPr id="14341" name="Text Box 10">
              <a:extLst>
                <a:ext uri="{FF2B5EF4-FFF2-40B4-BE49-F238E27FC236}">
                  <a16:creationId xmlns:a16="http://schemas.microsoft.com/office/drawing/2014/main" id="{6E949062-28ED-9A4A-7199-F01DD39FA8AE}"/>
                </a:ext>
              </a:extLst>
            </p:cNvPr>
            <p:cNvSpPr txBox="1">
              <a:spLocks noChangeArrowheads="1"/>
            </p:cNvSpPr>
            <p:nvPr/>
          </p:nvSpPr>
          <p:spPr bwMode="auto">
            <a:xfrm>
              <a:off x="684213" y="2408239"/>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dirty="0">
                  <a:solidFill>
                    <a:srgbClr val="FF3300"/>
                  </a:solidFill>
                </a:rPr>
                <a:t>Ответ: </a:t>
              </a:r>
              <a:r>
                <a:rPr lang="ru-RU" altLang="ru-RU" sz="3200" dirty="0"/>
                <a:t>На четыре, шесть или семь частей</a:t>
              </a:r>
            </a:p>
          </p:txBody>
        </p:sp>
        <p:pic>
          <p:nvPicPr>
            <p:cNvPr id="4" name="Рисунок 3">
              <a:extLst>
                <a:ext uri="{FF2B5EF4-FFF2-40B4-BE49-F238E27FC236}">
                  <a16:creationId xmlns:a16="http://schemas.microsoft.com/office/drawing/2014/main" id="{78AFC63C-DE24-0906-8BDA-D89E5B81BADF}"/>
                </a:ext>
              </a:extLst>
            </p:cNvPr>
            <p:cNvPicPr>
              <a:picLocks noChangeAspect="1"/>
            </p:cNvPicPr>
            <p:nvPr/>
          </p:nvPicPr>
          <p:blipFill>
            <a:blip r:embed="rId3"/>
            <a:stretch>
              <a:fillRect/>
            </a:stretch>
          </p:blipFill>
          <p:spPr>
            <a:xfrm>
              <a:off x="2452391" y="3140968"/>
              <a:ext cx="4239217" cy="1600423"/>
            </a:xfrm>
            <a:prstGeom prst="rect">
              <a:avLst/>
            </a:prstGeom>
          </p:spPr>
        </p:pic>
        <p:pic>
          <p:nvPicPr>
            <p:cNvPr id="6" name="Рисунок 5">
              <a:extLst>
                <a:ext uri="{FF2B5EF4-FFF2-40B4-BE49-F238E27FC236}">
                  <a16:creationId xmlns:a16="http://schemas.microsoft.com/office/drawing/2014/main" id="{D3736383-AF54-E595-E1C2-5C7421560167}"/>
                </a:ext>
              </a:extLst>
            </p:cNvPr>
            <p:cNvPicPr>
              <a:picLocks noChangeAspect="1"/>
            </p:cNvPicPr>
            <p:nvPr/>
          </p:nvPicPr>
          <p:blipFill>
            <a:blip r:embed="rId4"/>
            <a:stretch>
              <a:fillRect/>
            </a:stretch>
          </p:blipFill>
          <p:spPr>
            <a:xfrm>
              <a:off x="2490497" y="4918306"/>
              <a:ext cx="4201111" cy="139084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692696"/>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dirty="0"/>
              <a:t>3*. На сколько частей разбивают плоскость </a:t>
            </a:r>
            <a:r>
              <a:rPr lang="en-US" sz="2800" i="1" dirty="0"/>
              <a:t>n</a:t>
            </a:r>
            <a:r>
              <a:rPr lang="ru-RU" sz="2800" dirty="0"/>
              <a:t> попарно пересекающихся прямых, никакие три из которых не пересекаются в одной точке?</a:t>
            </a:r>
            <a:r>
              <a:rPr lang="en-US" sz="2800" dirty="0"/>
              <a:t> </a:t>
            </a:r>
            <a:r>
              <a:rPr lang="en-US" dirty="0"/>
              <a:t>	</a:t>
            </a:r>
            <a:endParaRPr lang="ru-RU" dirty="0">
              <a:cs typeface="Times New Roman" pitchFamily="18" charset="0"/>
            </a:endParaRPr>
          </a:p>
        </p:txBody>
      </p:sp>
      <p:pic>
        <p:nvPicPr>
          <p:cNvPr id="2" name="Рисунок 1">
            <a:extLst>
              <a:ext uri="{FF2B5EF4-FFF2-40B4-BE49-F238E27FC236}">
                <a16:creationId xmlns:a16="http://schemas.microsoft.com/office/drawing/2014/main" id="{2D30430C-6649-7DE1-9F1D-166B50806151}"/>
              </a:ext>
            </a:extLst>
          </p:cNvPr>
          <p:cNvPicPr>
            <a:picLocks noChangeAspect="1"/>
          </p:cNvPicPr>
          <p:nvPr/>
        </p:nvPicPr>
        <p:blipFill>
          <a:blip r:embed="rId3" cstate="print"/>
          <a:stretch>
            <a:fillRect/>
          </a:stretch>
        </p:blipFill>
        <p:spPr>
          <a:xfrm>
            <a:off x="2339752" y="2439382"/>
            <a:ext cx="3600400" cy="2798189"/>
          </a:xfrm>
          <a:prstGeom prst="rect">
            <a:avLst/>
          </a:prstGeom>
        </p:spPr>
      </p:pic>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18274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29301D45-377B-25F1-D0A1-27DB3F16F331}"/>
              </a:ext>
            </a:extLst>
          </p:cNvPr>
          <p:cNvGrpSpPr/>
          <p:nvPr/>
        </p:nvGrpSpPr>
        <p:grpSpPr>
          <a:xfrm>
            <a:off x="19455" y="0"/>
            <a:ext cx="9144000" cy="6659237"/>
            <a:chOff x="19455" y="0"/>
            <a:chExt cx="9144000" cy="6659237"/>
          </a:xfrm>
        </p:grpSpPr>
        <mc:AlternateContent xmlns:mc="http://schemas.openxmlformats.org/markup-compatibility/2006" xmlns:a14="http://schemas.microsoft.com/office/drawing/2010/main">
          <mc:Choice Requires="a14">
            <p:sp>
              <p:nvSpPr>
                <p:cNvPr id="4" name="Text Box 3"/>
                <p:cNvSpPr txBox="1">
                  <a:spLocks noChangeArrowheads="1"/>
                </p:cNvSpPr>
                <p:nvPr/>
              </p:nvSpPr>
              <p:spPr bwMode="auto">
                <a:xfrm>
                  <a:off x="19455" y="0"/>
                  <a:ext cx="9144000" cy="43859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sz="2800" dirty="0"/>
                    <a:t>	</a:t>
                  </a:r>
                  <a:r>
                    <a:rPr lang="ru-RU" dirty="0">
                      <a:solidFill>
                        <a:srgbClr val="FF0000"/>
                      </a:solidFill>
                    </a:rPr>
                    <a:t>Решение. </a:t>
                  </a:r>
                  <a:r>
                    <a:rPr lang="ru-RU" dirty="0"/>
                    <a:t>Выясним, на сколько увеличивается число частей плоскости при добавлении новой прямой к данным. Количество частей плоскости, которые разбиваются на две части новой прямой, равно количеству частей новой прямой, на которые она разбивается точками пересечения с имеющимися прямыми. Каждая такая часть новой прямой разбивает соответствующую часть плоскости на две части. Поскольку </a:t>
                  </a:r>
                  <a:r>
                    <a:rPr lang="en-US" i="1" dirty="0"/>
                    <a:t>n</a:t>
                  </a:r>
                  <a:r>
                    <a:rPr lang="ru-RU" dirty="0"/>
                    <a:t>-я прямая пересекается с </a:t>
                  </a:r>
                  <a:r>
                    <a:rPr lang="en-US" i="1" dirty="0"/>
                    <a:t>n</a:t>
                  </a:r>
                  <a:r>
                    <a:rPr lang="ru-RU" dirty="0"/>
                    <a:t> – 1 прямой, то она разбивается на </a:t>
                  </a:r>
                  <a:r>
                    <a:rPr lang="en-US" i="1" dirty="0"/>
                    <a:t>n</a:t>
                  </a:r>
                  <a:r>
                    <a:rPr lang="ru-RU" dirty="0"/>
                    <a:t> частей и поэтому число частей плоскости увеличивается на </a:t>
                  </a:r>
                  <a:r>
                    <a:rPr lang="en-US" i="1" dirty="0"/>
                    <a:t>n</a:t>
                  </a:r>
                  <a:r>
                    <a:rPr lang="ru-RU" dirty="0"/>
                    <a:t>. Таким образом, общее число частей, на которые </a:t>
                  </a:r>
                  <a:r>
                    <a:rPr lang="en-US" i="1" dirty="0"/>
                    <a:t>n </a:t>
                  </a:r>
                  <a:r>
                    <a:rPr lang="ru-RU" dirty="0"/>
                    <a:t> прямых разбивают плоскость, равно 2 + 2 + 3 + … + </a:t>
                  </a:r>
                  <a:r>
                    <a:rPr lang="en-US" i="1" dirty="0"/>
                    <a:t>n</a:t>
                  </a:r>
                  <a:r>
                    <a:rPr lang="ru-RU" i="1" dirty="0"/>
                    <a:t> = </a:t>
                  </a:r>
                  <a:r>
                    <a:rPr lang="ru-RU" dirty="0"/>
                    <a:t>1 + </a:t>
                  </a:r>
                  <a14:m>
                    <m:oMath xmlns:m="http://schemas.openxmlformats.org/officeDocument/2006/math">
                      <m:f>
                        <m:fPr>
                          <m:ctrlPr>
                            <a:rPr lang="ru-RU" i="1">
                              <a:latin typeface="Cambria Math" panose="02040503050406030204" pitchFamily="18" charset="0"/>
                            </a:rPr>
                          </m:ctrlPr>
                        </m:fPr>
                        <m:num>
                          <m:r>
                            <a:rPr lang="en-US" i="1">
                              <a:latin typeface="Cambria Math"/>
                            </a:rPr>
                            <m:t>𝑛</m:t>
                          </m:r>
                          <m:r>
                            <a:rPr lang="en-US" i="1">
                              <a:latin typeface="Cambria Math"/>
                            </a:rPr>
                            <m:t>(</m:t>
                          </m:r>
                          <m:r>
                            <a:rPr lang="en-US" i="1">
                              <a:latin typeface="Cambria Math"/>
                            </a:rPr>
                            <m:t>𝑛</m:t>
                          </m:r>
                          <m:r>
                            <a:rPr lang="en-US" i="1">
                              <a:latin typeface="Cambria Math"/>
                            </a:rPr>
                            <m:t>+1)</m:t>
                          </m:r>
                        </m:num>
                        <m:den>
                          <m:r>
                            <a:rPr lang="ru-RU" i="1">
                              <a:latin typeface="Cambria Math"/>
                            </a:rPr>
                            <m:t>2</m:t>
                          </m:r>
                        </m:den>
                      </m:f>
                    </m:oMath>
                  </a14:m>
                  <a:r>
                    <a:rPr lang="ru-RU" dirty="0"/>
                    <a:t>.</a:t>
                  </a:r>
                  <a:endParaRPr lang="ru-RU" dirty="0">
                    <a:cs typeface="Times New Roman" pitchFamily="18" charset="0"/>
                  </a:endParaRPr>
                </a:p>
              </p:txBody>
            </p:sp>
          </mc:Choice>
          <mc:Fallback xmlns="">
            <p:sp>
              <p:nvSpPr>
                <p:cNvPr id="4" name="Text Box 3"/>
                <p:cNvSpPr txBox="1">
                  <a:spLocks noRot="1" noChangeAspect="1" noMove="1" noResize="1" noEditPoints="1" noAdjustHandles="1" noChangeArrowheads="1" noChangeShapeType="1" noTextEdit="1"/>
                </p:cNvSpPr>
                <p:nvPr/>
              </p:nvSpPr>
              <p:spPr bwMode="auto">
                <a:xfrm>
                  <a:off x="19455" y="0"/>
                  <a:ext cx="9144000" cy="4385944"/>
                </a:xfrm>
                <a:prstGeom prst="rect">
                  <a:avLst/>
                </a:prstGeom>
                <a:blipFill>
                  <a:blip r:embed="rId3" cstate="print"/>
                  <a:stretch>
                    <a:fillRect l="-1000" r="-1067" b="-417"/>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Рисунок 4">
              <a:extLst>
                <a:ext uri="{FF2B5EF4-FFF2-40B4-BE49-F238E27FC236}">
                  <a16:creationId xmlns:a16="http://schemas.microsoft.com/office/drawing/2014/main" id="{0CFB6D1D-9C0F-13C6-5851-FCF7A9E5A817}"/>
                </a:ext>
              </a:extLst>
            </p:cNvPr>
            <p:cNvPicPr>
              <a:picLocks noChangeAspect="1"/>
            </p:cNvPicPr>
            <p:nvPr/>
          </p:nvPicPr>
          <p:blipFill>
            <a:blip r:embed="rId4" cstate="print"/>
            <a:stretch>
              <a:fillRect/>
            </a:stretch>
          </p:blipFill>
          <p:spPr>
            <a:xfrm>
              <a:off x="2483768" y="3861048"/>
              <a:ext cx="3600400" cy="2798189"/>
            </a:xfrm>
            <a:prstGeom prst="rect">
              <a:avLst/>
            </a:prstGeom>
          </p:spPr>
        </p:pic>
      </p:grpSp>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1101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9183" y="0"/>
            <a:ext cx="9085634" cy="620688"/>
          </a:xfrm>
        </p:spPr>
        <p:txBody>
          <a:bodyPr/>
          <a:lstStyle/>
          <a:p>
            <a:pPr eaLnBrk="1" hangingPunct="1"/>
            <a:r>
              <a:rPr lang="ru-RU" sz="3200" dirty="0">
                <a:solidFill>
                  <a:srgbClr val="FF3300"/>
                </a:solidFill>
              </a:rPr>
              <a:t>Учебники геометрии</a:t>
            </a:r>
          </a:p>
        </p:txBody>
      </p:sp>
      <p:sp>
        <p:nvSpPr>
          <p:cNvPr id="2" name="Text Box 9">
            <a:extLst>
              <a:ext uri="{FF2B5EF4-FFF2-40B4-BE49-F238E27FC236}">
                <a16:creationId xmlns:a16="http://schemas.microsoft.com/office/drawing/2014/main" id="{53724019-5F2C-B80B-05D1-200E3D7C2AEB}"/>
              </a:ext>
            </a:extLst>
          </p:cNvPr>
          <p:cNvSpPr txBox="1">
            <a:spLocks noChangeArrowheads="1"/>
          </p:cNvSpPr>
          <p:nvPr/>
        </p:nvSpPr>
        <p:spPr bwMode="auto">
          <a:xfrm>
            <a:off x="-29183" y="620688"/>
            <a:ext cx="9144000" cy="587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lgn="just">
              <a:lnSpc>
                <a:spcPct val="107000"/>
              </a:lnSpc>
              <a:tabLst>
                <a:tab pos="630555" algn="l"/>
              </a:tabLs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dirty="0">
                <a:effectLst/>
                <a:latin typeface="Times New Roman" panose="02020603050405020304" pitchFamily="18" charset="0"/>
                <a:ea typeface="Calibri" panose="020F0502020204030204" pitchFamily="34" charset="0"/>
                <a:cs typeface="Times New Roman" panose="02020603050405020304" pitchFamily="18" charset="0"/>
              </a:rPr>
              <a:t>. Атанасян Л. С. и др.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a:t>
            </a:r>
            <a:r>
              <a:rPr lang="ru-RU" dirty="0"/>
              <a:t>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2013.</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tabLst>
                <a:tab pos="630555"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2</a:t>
            </a:r>
            <a:r>
              <a:rPr lang="ru-RU" dirty="0">
                <a:effectLst/>
                <a:latin typeface="Times New Roman" panose="02020603050405020304" pitchFamily="18" charset="0"/>
                <a:ea typeface="Calibri" panose="020F0502020204030204" pitchFamily="34" charset="0"/>
                <a:cs typeface="Times New Roman" panose="02020603050405020304" pitchFamily="18" charset="0"/>
              </a:rPr>
              <a:t>. Мерзляк А.Г. и др. Геометрия. 7 класс: учебник для учащихся общеобразовательных организаций. – М.: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Вентана</a:t>
            </a:r>
            <a:r>
              <a:rPr lang="ru-RU" dirty="0">
                <a:effectLst/>
                <a:latin typeface="Times New Roman" panose="02020603050405020304" pitchFamily="18" charset="0"/>
                <a:ea typeface="Calibri" panose="020F0502020204030204" pitchFamily="34" charset="0"/>
                <a:cs typeface="Times New Roman" panose="02020603050405020304" pitchFamily="18" charset="0"/>
              </a:rPr>
              <a:t>-Граф, 2015.</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630555"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3</a:t>
            </a:r>
            <a:r>
              <a:rPr lang="ru-RU" dirty="0">
                <a:effectLst/>
                <a:latin typeface="Times New Roman" panose="02020603050405020304" pitchFamily="18" charset="0"/>
                <a:ea typeface="Calibri" panose="020F0502020204030204" pitchFamily="34" charset="0"/>
                <a:cs typeface="Times New Roman" panose="02020603050405020304" pitchFamily="18" charset="0"/>
              </a:rPr>
              <a:t>. Киселев А.П. Геометрия/ Под редакцией Н.А. Глаголева. – М.: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Физматлит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2004.</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tabLst>
                <a:tab pos="630555"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4. Погорелов А. В.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a:t>
            </a:r>
            <a:r>
              <a:rPr lang="ru-RU" dirty="0"/>
              <a:t>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2013.</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630555"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5.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Александров А. Д. и др. Геометрия. 7 класс: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для</a:t>
            </a:r>
            <a:r>
              <a:rPr lang="ru-RU" dirty="0"/>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учреждений. –М.: Просвещение, 2013. </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tabLst>
                <a:tab pos="630555" algn="l"/>
              </a:tabLst>
            </a:pPr>
            <a:r>
              <a:rPr lang="ru-RU" dirty="0">
                <a:ea typeface="Calibri" panose="020F0502020204030204" pitchFamily="34" charset="0"/>
                <a:cs typeface="Times New Roman" panose="02020603050405020304" pitchFamily="18" charset="0"/>
              </a:rPr>
              <a:t>	6</a:t>
            </a:r>
            <a:r>
              <a:rPr lang="ru-RU" dirty="0">
                <a:effectLst/>
                <a:latin typeface="Times New Roman" panose="02020603050405020304" pitchFamily="18" charset="0"/>
                <a:ea typeface="Calibri" panose="020F0502020204030204" pitchFamily="34" charset="0"/>
                <a:cs typeface="Times New Roman" panose="02020603050405020304" pitchFamily="18" charset="0"/>
              </a:rPr>
              <a:t>. Колмогоров А. Н. и др. Геометрия. Учебное пособие для 6-8 классов средней школы. – М.: Просвещение, 1979.</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630555"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7. Смирнова И. М., Смирнов В. А. Геометрия. 7 класс: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a:t>
            </a:r>
            <a:r>
              <a:rPr lang="ru-RU" dirty="0">
                <a:ea typeface="Calibri" panose="020F0502020204030204" pitchFamily="34" charset="0"/>
                <a:cs typeface="Times New Roman" panose="02020603050405020304" pitchFamily="18" charset="0"/>
              </a:rPr>
              <a:t>Просвещение/</a:t>
            </a:r>
            <a:r>
              <a:rPr lang="ru-RU" dirty="0">
                <a:effectLst/>
                <a:latin typeface="Times New Roman" panose="02020603050405020304" pitchFamily="18" charset="0"/>
                <a:ea typeface="Calibri" panose="020F0502020204030204" pitchFamily="34" charset="0"/>
                <a:cs typeface="Times New Roman" panose="02020603050405020304" pitchFamily="18" charset="0"/>
              </a:rPr>
              <a:t>Бином, 2023.</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25652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027">
            <a:extLst>
              <a:ext uri="{FF2B5EF4-FFF2-40B4-BE49-F238E27FC236}">
                <a16:creationId xmlns:a16="http://schemas.microsoft.com/office/drawing/2014/main" id="{2FB89E4A-73C8-0EEE-0E13-367346E00E1F}"/>
              </a:ext>
            </a:extLst>
          </p:cNvPr>
          <p:cNvSpPr txBox="1">
            <a:spLocks noChangeArrowheads="1"/>
          </p:cNvSpPr>
          <p:nvPr/>
        </p:nvSpPr>
        <p:spPr bwMode="auto">
          <a:xfrm>
            <a:off x="0" y="17592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ru-RU" altLang="ru-RU" sz="2800" dirty="0"/>
              <a:t>4. Среди углов, изображённых на рисунке, укажите равные углы.</a:t>
            </a:r>
            <a:endParaRPr lang="ru-RU" altLang="ru-RU" sz="2800" dirty="0">
              <a:cs typeface="Times New Roman" panose="02020603050405020304" pitchFamily="18" charset="0"/>
            </a:endParaRPr>
          </a:p>
        </p:txBody>
      </p:sp>
      <p:sp>
        <p:nvSpPr>
          <p:cNvPr id="60419" name="Text Box 1030">
            <a:extLst>
              <a:ext uri="{FF2B5EF4-FFF2-40B4-BE49-F238E27FC236}">
                <a16:creationId xmlns:a16="http://schemas.microsoft.com/office/drawing/2014/main" id="{E2F082B3-AC07-7D99-ED79-44F00D2FDB57}"/>
              </a:ext>
            </a:extLst>
          </p:cNvPr>
          <p:cNvSpPr txBox="1">
            <a:spLocks noChangeArrowheads="1"/>
          </p:cNvSpPr>
          <p:nvPr/>
        </p:nvSpPr>
        <p:spPr bwMode="auto">
          <a:xfrm>
            <a:off x="107950" y="5661025"/>
            <a:ext cx="4679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dirty="0">
                <a:solidFill>
                  <a:srgbClr val="FF3300"/>
                </a:solidFill>
              </a:rPr>
              <a:t>Ответ: </a:t>
            </a:r>
            <a:r>
              <a:rPr lang="ru-RU" altLang="ru-RU" sz="2400" dirty="0"/>
              <a:t>а), д), и); б), г) з); в), е), ж). </a:t>
            </a:r>
            <a:endParaRPr lang="ru-RU" altLang="ru-RU" sz="2400" dirty="0">
              <a:cs typeface="Times New Roman" panose="02020603050405020304" pitchFamily="18" charset="0"/>
            </a:endParaRPr>
          </a:p>
        </p:txBody>
      </p:sp>
      <p:pic>
        <p:nvPicPr>
          <p:cNvPr id="60420" name="Picture 2">
            <a:extLst>
              <a:ext uri="{FF2B5EF4-FFF2-40B4-BE49-F238E27FC236}">
                <a16:creationId xmlns:a16="http://schemas.microsoft.com/office/drawing/2014/main" id="{1873C72B-8AE0-7591-C02C-47ADBA90A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7" y="1556792"/>
            <a:ext cx="31845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up)">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0194423A-9AC6-9995-185B-52643952A526}"/>
              </a:ext>
            </a:extLst>
          </p:cNvPr>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t>5. Какой из </a:t>
            </a:r>
            <a:r>
              <a:rPr lang="ru-RU" altLang="ru-RU" sz="2800" dirty="0">
                <a:cs typeface="Times New Roman" panose="02020603050405020304" pitchFamily="18" charset="0"/>
              </a:rPr>
              <a:t>углов, изображенных на рисунке, </a:t>
            </a:r>
            <a:r>
              <a:rPr lang="ru-RU" altLang="ru-RU" sz="2800" dirty="0"/>
              <a:t>больше? </a:t>
            </a:r>
          </a:p>
        </p:txBody>
      </p:sp>
      <p:sp>
        <p:nvSpPr>
          <p:cNvPr id="116740" name="Text Box 4">
            <a:extLst>
              <a:ext uri="{FF2B5EF4-FFF2-40B4-BE49-F238E27FC236}">
                <a16:creationId xmlns:a16="http://schemas.microsoft.com/office/drawing/2014/main" id="{51156B5D-7A3B-D863-608A-5E3EB1F2B893}"/>
              </a:ext>
            </a:extLst>
          </p:cNvPr>
          <p:cNvSpPr txBox="1">
            <a:spLocks noChangeArrowheads="1"/>
          </p:cNvSpPr>
          <p:nvPr/>
        </p:nvSpPr>
        <p:spPr bwMode="auto">
          <a:xfrm>
            <a:off x="609600" y="4876800"/>
            <a:ext cx="8118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Ответ:</a:t>
            </a:r>
            <a:r>
              <a:rPr lang="ru-RU" altLang="ru-RU" sz="2800" dirty="0"/>
              <a:t> </a:t>
            </a:r>
            <a:r>
              <a:rPr lang="en-US" altLang="ru-RU" sz="2800" i="1" dirty="0"/>
              <a:t>PQR</a:t>
            </a:r>
            <a:r>
              <a:rPr lang="ru-RU" altLang="ru-RU" sz="2800" i="1" dirty="0"/>
              <a:t>.</a:t>
            </a:r>
            <a:r>
              <a:rPr lang="en-US" altLang="ru-RU" sz="2800" dirty="0"/>
              <a:t> </a:t>
            </a:r>
            <a:endParaRPr lang="ru-RU" altLang="ru-RU" sz="2800" dirty="0"/>
          </a:p>
        </p:txBody>
      </p:sp>
      <p:pic>
        <p:nvPicPr>
          <p:cNvPr id="3" name="Рисунок 2">
            <a:extLst>
              <a:ext uri="{FF2B5EF4-FFF2-40B4-BE49-F238E27FC236}">
                <a16:creationId xmlns:a16="http://schemas.microsoft.com/office/drawing/2014/main" id="{0EA4CA66-7938-EF2A-F460-37529D7F4D9E}"/>
              </a:ext>
            </a:extLst>
          </p:cNvPr>
          <p:cNvPicPr>
            <a:picLocks noChangeAspect="1"/>
          </p:cNvPicPr>
          <p:nvPr/>
        </p:nvPicPr>
        <p:blipFill>
          <a:blip r:embed="rId3"/>
          <a:stretch>
            <a:fillRect/>
          </a:stretch>
        </p:blipFill>
        <p:spPr>
          <a:xfrm>
            <a:off x="2987824" y="1628800"/>
            <a:ext cx="2973642" cy="2889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ipe(up)">
                                      <p:cBhvr>
                                        <p:cTn id="7"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0194423A-9AC6-9995-185B-52643952A526}"/>
              </a:ext>
            </a:extLst>
          </p:cNvPr>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ru-RU" altLang="ru-RU" sz="2800" dirty="0"/>
              <a:t>6. Сравните углы</a:t>
            </a:r>
            <a:r>
              <a:rPr lang="ru-RU" altLang="ru-RU" sz="2800" dirty="0">
                <a:cs typeface="Times New Roman" panose="02020603050405020304" pitchFamily="18" charset="0"/>
              </a:rPr>
              <a:t>, изображенные на рисунке</a:t>
            </a:r>
            <a:r>
              <a:rPr lang="ru-RU" altLang="ru-RU" sz="2800" dirty="0"/>
              <a:t>? </a:t>
            </a:r>
          </a:p>
        </p:txBody>
      </p:sp>
      <p:sp>
        <p:nvSpPr>
          <p:cNvPr id="116740" name="Text Box 4">
            <a:extLst>
              <a:ext uri="{FF2B5EF4-FFF2-40B4-BE49-F238E27FC236}">
                <a16:creationId xmlns:a16="http://schemas.microsoft.com/office/drawing/2014/main" id="{51156B5D-7A3B-D863-608A-5E3EB1F2B893}"/>
              </a:ext>
            </a:extLst>
          </p:cNvPr>
          <p:cNvSpPr txBox="1">
            <a:spLocks noChangeArrowheads="1"/>
          </p:cNvSpPr>
          <p:nvPr/>
        </p:nvSpPr>
        <p:spPr bwMode="auto">
          <a:xfrm>
            <a:off x="609600" y="4876800"/>
            <a:ext cx="81184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Ответ:</a:t>
            </a:r>
            <a:r>
              <a:rPr lang="ru-RU" altLang="ru-RU" sz="2800" dirty="0"/>
              <a:t> углы </a:t>
            </a:r>
            <a:r>
              <a:rPr lang="en-US" altLang="ru-RU" sz="2800" i="1" dirty="0"/>
              <a:t>ABC </a:t>
            </a:r>
            <a:r>
              <a:rPr lang="ru-RU" altLang="ru-RU" sz="2800" dirty="0"/>
              <a:t>и </a:t>
            </a:r>
            <a:r>
              <a:rPr lang="en-US" altLang="ru-RU" sz="2800" i="1" dirty="0"/>
              <a:t>PQR </a:t>
            </a:r>
            <a:r>
              <a:rPr lang="ru-RU" altLang="ru-RU" sz="2800" dirty="0"/>
              <a:t>равны.</a:t>
            </a:r>
          </a:p>
        </p:txBody>
      </p:sp>
      <p:pic>
        <p:nvPicPr>
          <p:cNvPr id="3" name="Рисунок 2">
            <a:extLst>
              <a:ext uri="{FF2B5EF4-FFF2-40B4-BE49-F238E27FC236}">
                <a16:creationId xmlns:a16="http://schemas.microsoft.com/office/drawing/2014/main" id="{1048CC55-A2C7-4F89-3F58-B9DCF6FE1B9B}"/>
              </a:ext>
            </a:extLst>
          </p:cNvPr>
          <p:cNvPicPr>
            <a:picLocks noChangeAspect="1"/>
          </p:cNvPicPr>
          <p:nvPr/>
        </p:nvPicPr>
        <p:blipFill>
          <a:blip r:embed="rId3"/>
          <a:stretch>
            <a:fillRect/>
          </a:stretch>
        </p:blipFill>
        <p:spPr>
          <a:xfrm>
            <a:off x="3203848" y="1726223"/>
            <a:ext cx="2629267" cy="2629267"/>
          </a:xfrm>
          <a:prstGeom prst="rect">
            <a:avLst/>
          </a:prstGeom>
        </p:spPr>
      </p:pic>
    </p:spTree>
    <p:extLst>
      <p:ext uri="{BB962C8B-B14F-4D97-AF65-F5344CB8AC3E}">
        <p14:creationId xmlns:p14="http://schemas.microsoft.com/office/powerpoint/2010/main" val="1415423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ipe(up)">
                                      <p:cBhvr>
                                        <p:cTn id="7"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a:extLst>
              <a:ext uri="{FF2B5EF4-FFF2-40B4-BE49-F238E27FC236}">
                <a16:creationId xmlns:a16="http://schemas.microsoft.com/office/drawing/2014/main" id="{683CF8D6-778C-5831-C6B5-5B6C00A9934A}"/>
              </a:ext>
            </a:extLst>
          </p:cNvPr>
          <p:cNvSpPr txBox="1">
            <a:spLocks noChangeArrowheads="1"/>
          </p:cNvSpPr>
          <p:nvPr/>
        </p:nvSpPr>
        <p:spPr bwMode="auto">
          <a:xfrm>
            <a:off x="0" y="858838"/>
            <a:ext cx="92043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cs typeface="Times New Roman" panose="02020603050405020304" pitchFamily="18" charset="0"/>
              </a:rPr>
              <a:t>	7. Расположите номера в порядке возрастания  величины соответствующих углов.</a:t>
            </a:r>
            <a:r>
              <a:rPr lang="ru-RU" altLang="ru-RU" sz="2400" dirty="0"/>
              <a:t> </a:t>
            </a:r>
          </a:p>
        </p:txBody>
      </p:sp>
      <p:sp>
        <p:nvSpPr>
          <p:cNvPr id="7" name="Text Box 4">
            <a:extLst>
              <a:ext uri="{FF2B5EF4-FFF2-40B4-BE49-F238E27FC236}">
                <a16:creationId xmlns:a16="http://schemas.microsoft.com/office/drawing/2014/main" id="{34B02FED-12FC-AB6F-8E06-D3D91FDA8C9B}"/>
              </a:ext>
            </a:extLst>
          </p:cNvPr>
          <p:cNvSpPr txBox="1">
            <a:spLocks noChangeArrowheads="1"/>
          </p:cNvSpPr>
          <p:nvPr/>
        </p:nvSpPr>
        <p:spPr bwMode="auto">
          <a:xfrm>
            <a:off x="2951163" y="5668963"/>
            <a:ext cx="32416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rgbClr val="FF3300"/>
                </a:solidFill>
              </a:rPr>
              <a:t>Ответ: </a:t>
            </a:r>
            <a:r>
              <a:rPr lang="ru-RU" altLang="ru-RU" sz="2400"/>
              <a:t>3, 2, 5, 6, 1, 4. </a:t>
            </a:r>
          </a:p>
        </p:txBody>
      </p:sp>
      <p:pic>
        <p:nvPicPr>
          <p:cNvPr id="62468" name="Picture 6">
            <a:extLst>
              <a:ext uri="{FF2B5EF4-FFF2-40B4-BE49-F238E27FC236}">
                <a16:creationId xmlns:a16="http://schemas.microsoft.com/office/drawing/2014/main" id="{57A1E28E-EA26-F1EF-EE9F-C3B638CDE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844675"/>
            <a:ext cx="314325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A812C620-2D3E-416C-BFBD-6751E25F9EDF}"/>
              </a:ext>
            </a:extLst>
          </p:cNvPr>
          <p:cNvSpPr txBox="1">
            <a:spLocks noChangeArrowheads="1"/>
          </p:cNvSpPr>
          <p:nvPr/>
        </p:nvSpPr>
        <p:spPr bwMode="auto">
          <a:xfrm>
            <a:off x="0" y="6858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a:t>
            </a:r>
            <a:r>
              <a:rPr lang="ru-RU" altLang="ru-RU" sz="2800" dirty="0">
                <a:cs typeface="Times New Roman" panose="02020603050405020304" pitchFamily="18" charset="0"/>
              </a:rPr>
              <a:t>8. От луча </a:t>
            </a:r>
            <a:r>
              <a:rPr lang="en-US" altLang="ru-RU" sz="2800" i="1" dirty="0">
                <a:cs typeface="Times New Roman" panose="02020603050405020304" pitchFamily="18" charset="0"/>
              </a:rPr>
              <a:t>PQ </a:t>
            </a:r>
            <a:r>
              <a:rPr lang="ru-RU" altLang="ru-RU" sz="2800" dirty="0">
                <a:cs typeface="Times New Roman" panose="02020603050405020304" pitchFamily="18" charset="0"/>
              </a:rPr>
              <a:t>отложите  угол </a:t>
            </a:r>
            <a:r>
              <a:rPr lang="en-US" altLang="ru-RU" sz="2800" i="1" dirty="0">
                <a:cs typeface="Times New Roman" panose="02020603050405020304" pitchFamily="18" charset="0"/>
              </a:rPr>
              <a:t>QPR</a:t>
            </a:r>
            <a:r>
              <a:rPr lang="ru-RU" altLang="ru-RU" sz="2800" dirty="0">
                <a:cs typeface="Times New Roman" panose="02020603050405020304" pitchFamily="18" charset="0"/>
              </a:rPr>
              <a:t>, равный углу </a:t>
            </a:r>
            <a:r>
              <a:rPr lang="en-US" altLang="ru-RU" sz="2800" i="1" dirty="0">
                <a:cs typeface="Times New Roman" panose="02020603050405020304" pitchFamily="18" charset="0"/>
              </a:rPr>
              <a:t>AOB</a:t>
            </a:r>
            <a:r>
              <a:rPr lang="ru-RU" altLang="ru-RU" sz="2800" dirty="0">
                <a:cs typeface="Times New Roman" panose="02020603050405020304" pitchFamily="18" charset="0"/>
              </a:rPr>
              <a:t>.</a:t>
            </a:r>
            <a:r>
              <a:rPr lang="ru-RU" altLang="ru-RU" sz="2800" dirty="0"/>
              <a:t> </a:t>
            </a:r>
          </a:p>
        </p:txBody>
      </p:sp>
      <p:pic>
        <p:nvPicPr>
          <p:cNvPr id="35844" name="Picture 6">
            <a:extLst>
              <a:ext uri="{FF2B5EF4-FFF2-40B4-BE49-F238E27FC236}">
                <a16:creationId xmlns:a16="http://schemas.microsoft.com/office/drawing/2014/main" id="{F2F0EE3D-852F-7D00-75EF-33193DCE7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56" name="Group 8">
            <a:extLst>
              <a:ext uri="{FF2B5EF4-FFF2-40B4-BE49-F238E27FC236}">
                <a16:creationId xmlns:a16="http://schemas.microsoft.com/office/drawing/2014/main" id="{CE128442-EE48-392F-8F0F-B541B467C597}"/>
              </a:ext>
            </a:extLst>
          </p:cNvPr>
          <p:cNvGrpSpPr>
            <a:grpSpLocks/>
          </p:cNvGrpSpPr>
          <p:nvPr/>
        </p:nvGrpSpPr>
        <p:grpSpPr bwMode="auto">
          <a:xfrm>
            <a:off x="533400" y="1981200"/>
            <a:ext cx="8382000" cy="3765550"/>
            <a:chOff x="336" y="1248"/>
            <a:chExt cx="5280" cy="2372"/>
          </a:xfrm>
        </p:grpSpPr>
        <p:sp>
          <p:nvSpPr>
            <p:cNvPr id="35846" name="Text Box 4">
              <a:extLst>
                <a:ext uri="{FF2B5EF4-FFF2-40B4-BE49-F238E27FC236}">
                  <a16:creationId xmlns:a16="http://schemas.microsoft.com/office/drawing/2014/main" id="{A8AF3D9C-6A08-6B4B-9B9E-8E5B84B5004B}"/>
                </a:ext>
              </a:extLst>
            </p:cNvPr>
            <p:cNvSpPr txBox="1">
              <a:spLocks noChangeArrowheads="1"/>
            </p:cNvSpPr>
            <p:nvPr/>
          </p:nvSpPr>
          <p:spPr bwMode="auto">
            <a:xfrm>
              <a:off x="336" y="3216"/>
              <a:ext cx="52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Ответ:</a:t>
              </a:r>
              <a:endParaRPr lang="ru-RU" altLang="ru-RU" sz="3600"/>
            </a:p>
          </p:txBody>
        </p:sp>
        <p:pic>
          <p:nvPicPr>
            <p:cNvPr id="35847" name="Picture 7">
              <a:extLst>
                <a:ext uri="{FF2B5EF4-FFF2-40B4-BE49-F238E27FC236}">
                  <a16:creationId xmlns:a16="http://schemas.microsoft.com/office/drawing/2014/main" id="{8651FE21-AA06-AABD-F119-BB0B34A46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248"/>
              <a:ext cx="196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wipe(up)">
                                      <p:cBhvr>
                                        <p:cTn id="7" dur="5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id="{3F4A433E-9484-9027-C6E0-B7FFA246273F}"/>
              </a:ext>
            </a:extLst>
          </p:cNvPr>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9. От луча </a:t>
            </a:r>
            <a:r>
              <a:rPr lang="en-US" altLang="ru-RU" i="1" dirty="0">
                <a:cs typeface="Times New Roman" panose="02020603050405020304" pitchFamily="18" charset="0"/>
              </a:rPr>
              <a:t>PQ </a:t>
            </a:r>
            <a:r>
              <a:rPr lang="ru-RU" altLang="ru-RU" dirty="0">
                <a:cs typeface="Times New Roman" panose="02020603050405020304" pitchFamily="18" charset="0"/>
              </a:rPr>
              <a:t>отложите  угол </a:t>
            </a:r>
            <a:r>
              <a:rPr lang="en-US" altLang="ru-RU" i="1" dirty="0">
                <a:cs typeface="Times New Roman" panose="02020603050405020304" pitchFamily="18" charset="0"/>
              </a:rPr>
              <a:t>QPR</a:t>
            </a:r>
            <a:r>
              <a:rPr lang="ru-RU" altLang="ru-RU" dirty="0">
                <a:cs typeface="Times New Roman" panose="02020603050405020304" pitchFamily="18" charset="0"/>
              </a:rPr>
              <a:t>, равный углу </a:t>
            </a:r>
            <a:r>
              <a:rPr lang="en-US" altLang="ru-RU" i="1" dirty="0">
                <a:cs typeface="Times New Roman" panose="02020603050405020304" pitchFamily="18" charset="0"/>
              </a:rPr>
              <a:t>AOB</a:t>
            </a:r>
            <a:r>
              <a:rPr lang="ru-RU" altLang="ru-RU" dirty="0">
                <a:cs typeface="Times New Roman" panose="02020603050405020304" pitchFamily="18" charset="0"/>
              </a:rPr>
              <a:t>.</a:t>
            </a:r>
            <a:r>
              <a:rPr lang="ru-RU" altLang="ru-RU" dirty="0"/>
              <a:t> </a:t>
            </a:r>
          </a:p>
        </p:txBody>
      </p:sp>
      <p:pic>
        <p:nvPicPr>
          <p:cNvPr id="37892" name="Picture 9">
            <a:extLst>
              <a:ext uri="{FF2B5EF4-FFF2-40B4-BE49-F238E27FC236}">
                <a16:creationId xmlns:a16="http://schemas.microsoft.com/office/drawing/2014/main" id="{9143494C-982C-18A6-E4D8-7E1DFB0D1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507" name="Group 11">
            <a:extLst>
              <a:ext uri="{FF2B5EF4-FFF2-40B4-BE49-F238E27FC236}">
                <a16:creationId xmlns:a16="http://schemas.microsoft.com/office/drawing/2014/main" id="{74C4462E-147F-859C-B3CE-BA760E06185E}"/>
              </a:ext>
            </a:extLst>
          </p:cNvPr>
          <p:cNvGrpSpPr>
            <a:grpSpLocks/>
          </p:cNvGrpSpPr>
          <p:nvPr/>
        </p:nvGrpSpPr>
        <p:grpSpPr bwMode="auto">
          <a:xfrm>
            <a:off x="533400" y="1828800"/>
            <a:ext cx="8382000" cy="3917950"/>
            <a:chOff x="336" y="1152"/>
            <a:chExt cx="5280" cy="2468"/>
          </a:xfrm>
        </p:grpSpPr>
        <p:sp>
          <p:nvSpPr>
            <p:cNvPr id="37894" name="Text Box 6">
              <a:extLst>
                <a:ext uri="{FF2B5EF4-FFF2-40B4-BE49-F238E27FC236}">
                  <a16:creationId xmlns:a16="http://schemas.microsoft.com/office/drawing/2014/main" id="{07C42015-BAFC-BDC2-5440-EB76A184D15B}"/>
                </a:ext>
              </a:extLst>
            </p:cNvPr>
            <p:cNvSpPr txBox="1">
              <a:spLocks noChangeArrowheads="1"/>
            </p:cNvSpPr>
            <p:nvPr/>
          </p:nvSpPr>
          <p:spPr bwMode="auto">
            <a:xfrm>
              <a:off x="336" y="3216"/>
              <a:ext cx="52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a:solidFill>
                    <a:srgbClr val="FF3300"/>
                  </a:solidFill>
                </a:rPr>
                <a:t>Ответ:</a:t>
              </a:r>
              <a:endParaRPr lang="ru-RU" altLang="ru-RU" sz="3600"/>
            </a:p>
          </p:txBody>
        </p:sp>
        <p:pic>
          <p:nvPicPr>
            <p:cNvPr id="37895" name="Picture 10">
              <a:extLst>
                <a:ext uri="{FF2B5EF4-FFF2-40B4-BE49-F238E27FC236}">
                  <a16:creationId xmlns:a16="http://schemas.microsoft.com/office/drawing/2014/main" id="{6261BA18-B28E-FF39-33FF-A1722ADCB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152"/>
              <a:ext cx="196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6507"/>
                                        </p:tgtEl>
                                        <p:attrNameLst>
                                          <p:attrName>style.visibility</p:attrName>
                                        </p:attrNameLst>
                                      </p:cBhvr>
                                      <p:to>
                                        <p:strVal val="visible"/>
                                      </p:to>
                                    </p:set>
                                    <p:animEffect transition="in" filter="wipe(up)">
                                      <p:cBhvr>
                                        <p:cTn id="7" dur="5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27">
            <a:extLst>
              <a:ext uri="{FF2B5EF4-FFF2-40B4-BE49-F238E27FC236}">
                <a16:creationId xmlns:a16="http://schemas.microsoft.com/office/drawing/2014/main" id="{80367BAB-D2F6-8E75-1C6F-AB91280DB60C}"/>
              </a:ext>
            </a:extLst>
          </p:cNvPr>
          <p:cNvSpPr txBox="1">
            <a:spLocks noChangeArrowheads="1"/>
          </p:cNvSpPr>
          <p:nvPr/>
        </p:nvSpPr>
        <p:spPr bwMode="auto">
          <a:xfrm>
            <a:off x="179388" y="549275"/>
            <a:ext cx="8713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10. Изобразите угол, равный сумме углов </a:t>
            </a:r>
            <a:r>
              <a:rPr lang="en-US" altLang="ru-RU" sz="2800" i="1" dirty="0"/>
              <a:t>AOB </a:t>
            </a:r>
            <a:r>
              <a:rPr lang="ru-RU" altLang="ru-RU" sz="2800" dirty="0"/>
              <a:t>и </a:t>
            </a:r>
            <a:r>
              <a:rPr lang="en-US" altLang="ru-RU" sz="2800" i="1" dirty="0"/>
              <a:t>PQR</a:t>
            </a:r>
            <a:r>
              <a:rPr lang="ru-RU" altLang="ru-RU" sz="2800" i="1" dirty="0"/>
              <a:t>.</a:t>
            </a:r>
            <a:endParaRPr lang="ru-RU" altLang="ru-RU" sz="2800" dirty="0">
              <a:cs typeface="Times New Roman" panose="02020603050405020304" pitchFamily="18" charset="0"/>
            </a:endParaRPr>
          </a:p>
        </p:txBody>
      </p:sp>
      <p:pic>
        <p:nvPicPr>
          <p:cNvPr id="4" name="Рисунок 3">
            <a:extLst>
              <a:ext uri="{FF2B5EF4-FFF2-40B4-BE49-F238E27FC236}">
                <a16:creationId xmlns:a16="http://schemas.microsoft.com/office/drawing/2014/main" id="{CD5477DD-9941-D6AF-A6D8-286B6059761E}"/>
              </a:ext>
            </a:extLst>
          </p:cNvPr>
          <p:cNvPicPr>
            <a:picLocks noChangeAspect="1"/>
          </p:cNvPicPr>
          <p:nvPr/>
        </p:nvPicPr>
        <p:blipFill>
          <a:blip r:embed="rId3"/>
          <a:stretch>
            <a:fillRect/>
          </a:stretch>
        </p:blipFill>
        <p:spPr>
          <a:xfrm>
            <a:off x="2689331" y="1778565"/>
            <a:ext cx="2575328" cy="2595553"/>
          </a:xfrm>
          <a:prstGeom prst="rect">
            <a:avLst/>
          </a:prstGeom>
        </p:spPr>
      </p:pic>
      <p:grpSp>
        <p:nvGrpSpPr>
          <p:cNvPr id="7" name="Группа 6">
            <a:extLst>
              <a:ext uri="{FF2B5EF4-FFF2-40B4-BE49-F238E27FC236}">
                <a16:creationId xmlns:a16="http://schemas.microsoft.com/office/drawing/2014/main" id="{51A56304-3600-CEC4-7DA6-B73DC19F1AC4}"/>
              </a:ext>
            </a:extLst>
          </p:cNvPr>
          <p:cNvGrpSpPr/>
          <p:nvPr/>
        </p:nvGrpSpPr>
        <p:grpSpPr>
          <a:xfrm>
            <a:off x="893875" y="1778565"/>
            <a:ext cx="7356250" cy="2655947"/>
            <a:chOff x="899592" y="1194365"/>
            <a:chExt cx="7356250" cy="2655947"/>
          </a:xfrm>
        </p:grpSpPr>
        <p:sp>
          <p:nvSpPr>
            <p:cNvPr id="64518" name="Text Box 1030">
              <a:extLst>
                <a:ext uri="{FF2B5EF4-FFF2-40B4-BE49-F238E27FC236}">
                  <a16:creationId xmlns:a16="http://schemas.microsoft.com/office/drawing/2014/main" id="{D36DDBB9-16EC-5B08-B4EE-5FEB456FB9F0}"/>
                </a:ext>
              </a:extLst>
            </p:cNvPr>
            <p:cNvSpPr txBox="1">
              <a:spLocks noChangeArrowheads="1"/>
            </p:cNvSpPr>
            <p:nvPr/>
          </p:nvSpPr>
          <p:spPr bwMode="auto">
            <a:xfrm>
              <a:off x="899592" y="3388712"/>
              <a:ext cx="1904727"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dirty="0">
                  <a:solidFill>
                    <a:srgbClr val="FF3300"/>
                  </a:solidFill>
                </a:rPr>
                <a:t>Ответ:</a:t>
              </a:r>
              <a:endParaRPr lang="ru-RU" altLang="ru-RU" sz="2400" dirty="0">
                <a:cs typeface="Times New Roman" panose="02020603050405020304" pitchFamily="18" charset="0"/>
              </a:endParaRPr>
            </a:p>
          </p:txBody>
        </p:sp>
        <p:pic>
          <p:nvPicPr>
            <p:cNvPr id="6" name="Рисунок 5">
              <a:extLst>
                <a:ext uri="{FF2B5EF4-FFF2-40B4-BE49-F238E27FC236}">
                  <a16:creationId xmlns:a16="http://schemas.microsoft.com/office/drawing/2014/main" id="{A8BDC5A5-42CC-B2B9-B9CA-1743053F483F}"/>
                </a:ext>
              </a:extLst>
            </p:cNvPr>
            <p:cNvPicPr>
              <a:picLocks noChangeAspect="1"/>
            </p:cNvPicPr>
            <p:nvPr/>
          </p:nvPicPr>
          <p:blipFill>
            <a:blip r:embed="rId4"/>
            <a:stretch>
              <a:fillRect/>
            </a:stretch>
          </p:blipFill>
          <p:spPr>
            <a:xfrm>
              <a:off x="5674797" y="1194365"/>
              <a:ext cx="2581045" cy="259530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27">
            <a:extLst>
              <a:ext uri="{FF2B5EF4-FFF2-40B4-BE49-F238E27FC236}">
                <a16:creationId xmlns:a16="http://schemas.microsoft.com/office/drawing/2014/main" id="{80367BAB-D2F6-8E75-1C6F-AB91280DB60C}"/>
              </a:ext>
            </a:extLst>
          </p:cNvPr>
          <p:cNvSpPr txBox="1">
            <a:spLocks noChangeArrowheads="1"/>
          </p:cNvSpPr>
          <p:nvPr/>
        </p:nvSpPr>
        <p:spPr bwMode="auto">
          <a:xfrm>
            <a:off x="179388" y="549275"/>
            <a:ext cx="87137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ru-RU" altLang="ru-RU" sz="2800" dirty="0"/>
              <a:t>11. Изобразите угол, равный сумме углов </a:t>
            </a:r>
            <a:r>
              <a:rPr lang="en-US" altLang="ru-RU" sz="2800" i="1" dirty="0"/>
              <a:t>AOB </a:t>
            </a:r>
            <a:r>
              <a:rPr lang="ru-RU" altLang="ru-RU" sz="2800" dirty="0"/>
              <a:t>и </a:t>
            </a:r>
            <a:r>
              <a:rPr lang="en-US" altLang="ru-RU" sz="2800" i="1" dirty="0"/>
              <a:t>PQR</a:t>
            </a:r>
            <a:r>
              <a:rPr lang="ru-RU" altLang="ru-RU" sz="2800" i="1" dirty="0"/>
              <a:t>.</a:t>
            </a:r>
            <a:endParaRPr lang="ru-RU" altLang="ru-RU" sz="2800" dirty="0">
              <a:cs typeface="Times New Roman" panose="02020603050405020304" pitchFamily="18" charset="0"/>
            </a:endParaRPr>
          </a:p>
        </p:txBody>
      </p:sp>
      <p:pic>
        <p:nvPicPr>
          <p:cNvPr id="4" name="Рисунок 3">
            <a:extLst>
              <a:ext uri="{FF2B5EF4-FFF2-40B4-BE49-F238E27FC236}">
                <a16:creationId xmlns:a16="http://schemas.microsoft.com/office/drawing/2014/main" id="{4EFAA91C-40D5-C3A1-C1DD-0563D4154CAC}"/>
              </a:ext>
            </a:extLst>
          </p:cNvPr>
          <p:cNvPicPr>
            <a:picLocks noChangeAspect="1"/>
          </p:cNvPicPr>
          <p:nvPr/>
        </p:nvPicPr>
        <p:blipFill>
          <a:blip r:embed="rId3"/>
          <a:stretch>
            <a:fillRect/>
          </a:stretch>
        </p:blipFill>
        <p:spPr>
          <a:xfrm>
            <a:off x="2915816" y="1772816"/>
            <a:ext cx="2755633" cy="2741205"/>
          </a:xfrm>
          <a:prstGeom prst="rect">
            <a:avLst/>
          </a:prstGeom>
        </p:spPr>
      </p:pic>
      <p:grpSp>
        <p:nvGrpSpPr>
          <p:cNvPr id="7" name="Группа 6">
            <a:extLst>
              <a:ext uri="{FF2B5EF4-FFF2-40B4-BE49-F238E27FC236}">
                <a16:creationId xmlns:a16="http://schemas.microsoft.com/office/drawing/2014/main" id="{46DD2AD1-47D5-0D68-3676-8F04761DC6E7}"/>
              </a:ext>
            </a:extLst>
          </p:cNvPr>
          <p:cNvGrpSpPr/>
          <p:nvPr/>
        </p:nvGrpSpPr>
        <p:grpSpPr>
          <a:xfrm>
            <a:off x="1331640" y="1772816"/>
            <a:ext cx="7301801" cy="2756941"/>
            <a:chOff x="1331640" y="1772816"/>
            <a:chExt cx="7301801" cy="2756941"/>
          </a:xfrm>
        </p:grpSpPr>
        <p:sp>
          <p:nvSpPr>
            <p:cNvPr id="64518" name="Text Box 1030">
              <a:extLst>
                <a:ext uri="{FF2B5EF4-FFF2-40B4-BE49-F238E27FC236}">
                  <a16:creationId xmlns:a16="http://schemas.microsoft.com/office/drawing/2014/main" id="{D36DDBB9-16EC-5B08-B4EE-5FEB456FB9F0}"/>
                </a:ext>
              </a:extLst>
            </p:cNvPr>
            <p:cNvSpPr txBox="1">
              <a:spLocks noChangeArrowheads="1"/>
            </p:cNvSpPr>
            <p:nvPr/>
          </p:nvSpPr>
          <p:spPr bwMode="auto">
            <a:xfrm>
              <a:off x="1331640" y="4068157"/>
              <a:ext cx="1904727"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dirty="0">
                  <a:solidFill>
                    <a:srgbClr val="FF3300"/>
                  </a:solidFill>
                </a:rPr>
                <a:t>Ответ:</a:t>
              </a:r>
              <a:endParaRPr lang="ru-RU" altLang="ru-RU" sz="2400" dirty="0">
                <a:cs typeface="Times New Roman" panose="02020603050405020304" pitchFamily="18" charset="0"/>
              </a:endParaRPr>
            </a:p>
          </p:txBody>
        </p:sp>
        <p:pic>
          <p:nvPicPr>
            <p:cNvPr id="6" name="Рисунок 5">
              <a:extLst>
                <a:ext uri="{FF2B5EF4-FFF2-40B4-BE49-F238E27FC236}">
                  <a16:creationId xmlns:a16="http://schemas.microsoft.com/office/drawing/2014/main" id="{42D23FF7-BF3C-E336-B77B-7EF2E0DF356C}"/>
                </a:ext>
              </a:extLst>
            </p:cNvPr>
            <p:cNvPicPr>
              <a:picLocks noChangeAspect="1"/>
            </p:cNvPicPr>
            <p:nvPr/>
          </p:nvPicPr>
          <p:blipFill>
            <a:blip r:embed="rId4"/>
            <a:stretch>
              <a:fillRect/>
            </a:stretch>
          </p:blipFill>
          <p:spPr>
            <a:xfrm>
              <a:off x="5877808" y="1772816"/>
              <a:ext cx="2755633" cy="2725681"/>
            </a:xfrm>
            <a:prstGeom prst="rect">
              <a:avLst/>
            </a:prstGeom>
          </p:spPr>
        </p:pic>
      </p:grpSp>
    </p:spTree>
    <p:extLst>
      <p:ext uri="{BB962C8B-B14F-4D97-AF65-F5344CB8AC3E}">
        <p14:creationId xmlns:p14="http://schemas.microsoft.com/office/powerpoint/2010/main" val="8446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27">
            <a:extLst>
              <a:ext uri="{FF2B5EF4-FFF2-40B4-BE49-F238E27FC236}">
                <a16:creationId xmlns:a16="http://schemas.microsoft.com/office/drawing/2014/main" id="{1173D6BC-B865-B234-00F9-C44482FAA309}"/>
              </a:ext>
            </a:extLst>
          </p:cNvPr>
          <p:cNvSpPr txBox="1">
            <a:spLocks noChangeArrowheads="1"/>
          </p:cNvSpPr>
          <p:nvPr/>
        </p:nvSpPr>
        <p:spPr bwMode="auto">
          <a:xfrm>
            <a:off x="179388" y="404664"/>
            <a:ext cx="87137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12. Изобразите угол, равный разности углов </a:t>
            </a:r>
            <a:r>
              <a:rPr lang="en-US" altLang="ru-RU" sz="2800" i="1" dirty="0"/>
              <a:t>AOB </a:t>
            </a:r>
            <a:r>
              <a:rPr lang="ru-RU" altLang="ru-RU" sz="2800" dirty="0"/>
              <a:t>и </a:t>
            </a:r>
            <a:r>
              <a:rPr lang="en-US" altLang="ru-RU" sz="2800" i="1" dirty="0"/>
              <a:t>PQR</a:t>
            </a:r>
            <a:r>
              <a:rPr lang="ru-RU" altLang="ru-RU" sz="2800" i="1" dirty="0"/>
              <a:t>.</a:t>
            </a:r>
            <a:endParaRPr lang="ru-RU" altLang="ru-RU" sz="2800" dirty="0">
              <a:cs typeface="Times New Roman" panose="02020603050405020304" pitchFamily="18" charset="0"/>
            </a:endParaRPr>
          </a:p>
        </p:txBody>
      </p:sp>
      <p:pic>
        <p:nvPicPr>
          <p:cNvPr id="4" name="Рисунок 3">
            <a:extLst>
              <a:ext uri="{FF2B5EF4-FFF2-40B4-BE49-F238E27FC236}">
                <a16:creationId xmlns:a16="http://schemas.microsoft.com/office/drawing/2014/main" id="{FF0F275E-CA35-C2B8-92C1-8A67801F9B5C}"/>
              </a:ext>
            </a:extLst>
          </p:cNvPr>
          <p:cNvPicPr>
            <a:picLocks noChangeAspect="1"/>
          </p:cNvPicPr>
          <p:nvPr/>
        </p:nvPicPr>
        <p:blipFill>
          <a:blip r:embed="rId3"/>
          <a:stretch>
            <a:fillRect/>
          </a:stretch>
        </p:blipFill>
        <p:spPr>
          <a:xfrm>
            <a:off x="2757234" y="1628523"/>
            <a:ext cx="2822878" cy="2800651"/>
          </a:xfrm>
          <a:prstGeom prst="rect">
            <a:avLst/>
          </a:prstGeom>
        </p:spPr>
      </p:pic>
      <p:grpSp>
        <p:nvGrpSpPr>
          <p:cNvPr id="7" name="Группа 6">
            <a:extLst>
              <a:ext uri="{FF2B5EF4-FFF2-40B4-BE49-F238E27FC236}">
                <a16:creationId xmlns:a16="http://schemas.microsoft.com/office/drawing/2014/main" id="{AFEEA4EA-5B3B-ED44-EC08-3E772C8142C0}"/>
              </a:ext>
            </a:extLst>
          </p:cNvPr>
          <p:cNvGrpSpPr/>
          <p:nvPr/>
        </p:nvGrpSpPr>
        <p:grpSpPr>
          <a:xfrm>
            <a:off x="1259632" y="1628523"/>
            <a:ext cx="7329626" cy="2861025"/>
            <a:chOff x="1259632" y="1628523"/>
            <a:chExt cx="7329626" cy="2861025"/>
          </a:xfrm>
        </p:grpSpPr>
        <p:sp>
          <p:nvSpPr>
            <p:cNvPr id="66566" name="Text Box 1030">
              <a:extLst>
                <a:ext uri="{FF2B5EF4-FFF2-40B4-BE49-F238E27FC236}">
                  <a16:creationId xmlns:a16="http://schemas.microsoft.com/office/drawing/2014/main" id="{55FD0706-E4E8-1AB5-AB2A-9946CDDA4BE2}"/>
                </a:ext>
              </a:extLst>
            </p:cNvPr>
            <p:cNvSpPr txBox="1">
              <a:spLocks noChangeArrowheads="1"/>
            </p:cNvSpPr>
            <p:nvPr/>
          </p:nvSpPr>
          <p:spPr bwMode="auto">
            <a:xfrm>
              <a:off x="1259632" y="4027760"/>
              <a:ext cx="1904812" cy="46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dirty="0">
                  <a:solidFill>
                    <a:srgbClr val="FF3300"/>
                  </a:solidFill>
                </a:rPr>
                <a:t>Ответ:</a:t>
              </a:r>
              <a:endParaRPr lang="ru-RU" altLang="ru-RU" sz="2400" dirty="0">
                <a:cs typeface="Times New Roman" panose="02020603050405020304" pitchFamily="18" charset="0"/>
              </a:endParaRPr>
            </a:p>
          </p:txBody>
        </p:sp>
        <p:pic>
          <p:nvPicPr>
            <p:cNvPr id="6" name="Рисунок 5">
              <a:extLst>
                <a:ext uri="{FF2B5EF4-FFF2-40B4-BE49-F238E27FC236}">
                  <a16:creationId xmlns:a16="http://schemas.microsoft.com/office/drawing/2014/main" id="{FF50407D-2A20-7A2D-D839-9BF69D6E743C}"/>
                </a:ext>
              </a:extLst>
            </p:cNvPr>
            <p:cNvPicPr>
              <a:picLocks noChangeAspect="1"/>
            </p:cNvPicPr>
            <p:nvPr/>
          </p:nvPicPr>
          <p:blipFill>
            <a:blip r:embed="rId4"/>
            <a:stretch>
              <a:fillRect/>
            </a:stretch>
          </p:blipFill>
          <p:spPr>
            <a:xfrm>
              <a:off x="5796136" y="1628523"/>
              <a:ext cx="2793122" cy="280065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27">
            <a:extLst>
              <a:ext uri="{FF2B5EF4-FFF2-40B4-BE49-F238E27FC236}">
                <a16:creationId xmlns:a16="http://schemas.microsoft.com/office/drawing/2014/main" id="{1173D6BC-B865-B234-00F9-C44482FAA309}"/>
              </a:ext>
            </a:extLst>
          </p:cNvPr>
          <p:cNvSpPr txBox="1">
            <a:spLocks noChangeArrowheads="1"/>
          </p:cNvSpPr>
          <p:nvPr/>
        </p:nvSpPr>
        <p:spPr bwMode="auto">
          <a:xfrm>
            <a:off x="179388" y="188640"/>
            <a:ext cx="87137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ru-RU" altLang="ru-RU" sz="2800" dirty="0"/>
              <a:t>13. Изобразите угол, равный разности углов </a:t>
            </a:r>
            <a:r>
              <a:rPr lang="en-US" altLang="ru-RU" sz="2800" i="1" dirty="0"/>
              <a:t>AOB </a:t>
            </a:r>
            <a:r>
              <a:rPr lang="ru-RU" altLang="ru-RU" sz="2800" dirty="0"/>
              <a:t>и </a:t>
            </a:r>
            <a:r>
              <a:rPr lang="en-US" altLang="ru-RU" sz="2800" i="1" dirty="0"/>
              <a:t>PQR</a:t>
            </a:r>
            <a:r>
              <a:rPr lang="ru-RU" altLang="ru-RU" sz="2800" i="1" dirty="0"/>
              <a:t>.</a:t>
            </a:r>
            <a:endParaRPr lang="ru-RU" altLang="ru-RU" sz="2800" dirty="0">
              <a:cs typeface="Times New Roman" panose="02020603050405020304" pitchFamily="18" charset="0"/>
            </a:endParaRPr>
          </a:p>
        </p:txBody>
      </p:sp>
      <p:pic>
        <p:nvPicPr>
          <p:cNvPr id="4" name="Рисунок 3">
            <a:extLst>
              <a:ext uri="{FF2B5EF4-FFF2-40B4-BE49-F238E27FC236}">
                <a16:creationId xmlns:a16="http://schemas.microsoft.com/office/drawing/2014/main" id="{C2118441-3BEB-185A-B419-2F938128E81E}"/>
              </a:ext>
            </a:extLst>
          </p:cNvPr>
          <p:cNvPicPr>
            <a:picLocks noChangeAspect="1"/>
          </p:cNvPicPr>
          <p:nvPr/>
        </p:nvPicPr>
        <p:blipFill>
          <a:blip r:embed="rId3"/>
          <a:stretch>
            <a:fillRect/>
          </a:stretch>
        </p:blipFill>
        <p:spPr>
          <a:xfrm>
            <a:off x="2987824" y="1556792"/>
            <a:ext cx="2860983" cy="2735953"/>
          </a:xfrm>
          <a:prstGeom prst="rect">
            <a:avLst/>
          </a:prstGeom>
        </p:spPr>
      </p:pic>
      <p:grpSp>
        <p:nvGrpSpPr>
          <p:cNvPr id="7" name="Группа 6">
            <a:extLst>
              <a:ext uri="{FF2B5EF4-FFF2-40B4-BE49-F238E27FC236}">
                <a16:creationId xmlns:a16="http://schemas.microsoft.com/office/drawing/2014/main" id="{57D566DB-D07B-5671-123F-B67E530E51C1}"/>
              </a:ext>
            </a:extLst>
          </p:cNvPr>
          <p:cNvGrpSpPr/>
          <p:nvPr/>
        </p:nvGrpSpPr>
        <p:grpSpPr>
          <a:xfrm>
            <a:off x="1547664" y="1522739"/>
            <a:ext cx="7345511" cy="2888776"/>
            <a:chOff x="1547664" y="1522739"/>
            <a:chExt cx="7345511" cy="2888776"/>
          </a:xfrm>
        </p:grpSpPr>
        <p:sp>
          <p:nvSpPr>
            <p:cNvPr id="66566" name="Text Box 1030">
              <a:extLst>
                <a:ext uri="{FF2B5EF4-FFF2-40B4-BE49-F238E27FC236}">
                  <a16:creationId xmlns:a16="http://schemas.microsoft.com/office/drawing/2014/main" id="{55FD0706-E4E8-1AB5-AB2A-9946CDDA4BE2}"/>
                </a:ext>
              </a:extLst>
            </p:cNvPr>
            <p:cNvSpPr txBox="1">
              <a:spLocks noChangeArrowheads="1"/>
            </p:cNvSpPr>
            <p:nvPr/>
          </p:nvSpPr>
          <p:spPr bwMode="auto">
            <a:xfrm>
              <a:off x="1547664" y="3949727"/>
              <a:ext cx="1904812" cy="46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400">
                  <a:solidFill>
                    <a:srgbClr val="FF3300"/>
                  </a:solidFill>
                </a:rPr>
                <a:t>Ответ:</a:t>
              </a:r>
              <a:endParaRPr lang="ru-RU" altLang="ru-RU" sz="2400">
                <a:cs typeface="Times New Roman" panose="02020603050405020304" pitchFamily="18" charset="0"/>
              </a:endParaRPr>
            </a:p>
          </p:txBody>
        </p:sp>
        <p:pic>
          <p:nvPicPr>
            <p:cNvPr id="6" name="Рисунок 5">
              <a:extLst>
                <a:ext uri="{FF2B5EF4-FFF2-40B4-BE49-F238E27FC236}">
                  <a16:creationId xmlns:a16="http://schemas.microsoft.com/office/drawing/2014/main" id="{275CFAA9-CC5D-2073-33BE-4BF58E79F27B}"/>
                </a:ext>
              </a:extLst>
            </p:cNvPr>
            <p:cNvPicPr>
              <a:picLocks noChangeAspect="1"/>
            </p:cNvPicPr>
            <p:nvPr/>
          </p:nvPicPr>
          <p:blipFill>
            <a:blip r:embed="rId4"/>
            <a:stretch>
              <a:fillRect/>
            </a:stretch>
          </p:blipFill>
          <p:spPr>
            <a:xfrm>
              <a:off x="6045659" y="1522739"/>
              <a:ext cx="2847516" cy="2870480"/>
            </a:xfrm>
            <a:prstGeom prst="rect">
              <a:avLst/>
            </a:prstGeom>
          </p:spPr>
        </p:pic>
      </p:grpSp>
    </p:spTree>
    <p:extLst>
      <p:ext uri="{BB962C8B-B14F-4D97-AF65-F5344CB8AC3E}">
        <p14:creationId xmlns:p14="http://schemas.microsoft.com/office/powerpoint/2010/main" val="15462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53724019-5F2C-B80B-05D1-200E3D7C2AEB}"/>
              </a:ext>
            </a:extLst>
          </p:cNvPr>
          <p:cNvSpPr txBox="1">
            <a:spLocks noChangeArrowheads="1"/>
          </p:cNvSpPr>
          <p:nvPr/>
        </p:nvSpPr>
        <p:spPr bwMode="auto">
          <a:xfrm>
            <a:off x="0" y="148526"/>
            <a:ext cx="9144000"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lgn="just">
              <a:spcAft>
                <a:spcPts val="0"/>
              </a:spcAft>
              <a:tabLst>
                <a:tab pos="630555" algn="l"/>
              </a:tabLst>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Первый подход реализован в учебниках 1-3, второй – в учебниках 4-7. </a:t>
            </a:r>
          </a:p>
          <a:p>
            <a:pPr lvl="0" algn="just">
              <a:spcAft>
                <a:spcPts val="0"/>
              </a:spcAft>
              <a:tabLst>
                <a:tab pos="630555" algn="l"/>
              </a:tabLst>
            </a:pPr>
            <a:r>
              <a:rPr lang="ru-RU" dirty="0">
                <a:ea typeface="Calibri" panose="020F0502020204030204" pitchFamily="34" charset="0"/>
                <a:cs typeface="Times New Roman" panose="02020603050405020304" pitchFamily="18" charset="0"/>
              </a:rPr>
              <a:t>		Выбор того или другого подхода зависит от целей обучения.</a:t>
            </a:r>
          </a:p>
          <a:p>
            <a:pPr indent="449580" algn="just">
              <a:spcAft>
                <a:spcPts val="0"/>
              </a:spcAft>
            </a:pPr>
            <a:r>
              <a:rPr lang="ru-RU" sz="2400" dirty="0">
                <a:effectLst/>
                <a:latin typeface="+mj-lt"/>
                <a:ea typeface="Calibri" panose="020F0502020204030204" pitchFamily="34" charset="0"/>
                <a:cs typeface="Times New Roman" panose="02020603050405020304" pitchFamily="18" charset="0"/>
              </a:rPr>
              <a:t>	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ногда приходится слышать, что </a:t>
            </a:r>
            <a:r>
              <a:rPr lang="ru-RU" sz="2400" dirty="0">
                <a:latin typeface="Times New Roman" panose="02020603050405020304" pitchFamily="18" charset="0"/>
                <a:ea typeface="Calibri" panose="020F0502020204030204" pitchFamily="34" charset="0"/>
                <a:cs typeface="Times New Roman" panose="02020603050405020304" pitchFamily="18" charset="0"/>
              </a:rPr>
              <a:t>научный подход для построения школьного курса геометрии является формальным и слишком трудным для учащихся, что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из геометрии в школе нужно оставить только то, что нужно человеку в практической жизни.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Ответ на это дал академик А. В. Погорелов, выдающийся геометр, который в</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одном из первых изданий своего учебника по геометрии для средней </a:t>
            </a:r>
            <a:r>
              <a:rPr lang="ru-RU" sz="2400" dirty="0">
                <a:solidFill>
                  <a:srgbClr val="000000"/>
                </a:solidFill>
                <a:ea typeface="Times New Roman" panose="02020603050405020304" pitchFamily="18" charset="0"/>
                <a:cs typeface="Times New Roman" panose="02020603050405020304" pitchFamily="18" charset="0"/>
              </a:rPr>
              <a:t>школы писал о том, что «главная задача преподавания геометрии в школе — научить </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учащихся логически рассуждать, аргументировать свои утверждения, доказывать; очень немногие из оканчивающих школу будут математиками, тем более геометрами; будут и такие, которые в своей практической деятельности ни разу не воспользуются теоремой Пифагора; однако вряд ли найдётся хотя бы один, которому не придётся рассуждать, анализировать, доказывать».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919386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457200"/>
          </a:xfrm>
        </p:spPr>
        <p:txBody>
          <a:bodyPr/>
          <a:lstStyle/>
          <a:p>
            <a:pPr eaLnBrk="1" hangingPunct="1"/>
            <a:r>
              <a:rPr lang="ru-RU" sz="3200" dirty="0">
                <a:solidFill>
                  <a:srgbClr val="FF0000"/>
                </a:solidFill>
              </a:rPr>
              <a:t>Измерение величин углов</a:t>
            </a:r>
            <a:endParaRPr lang="ru-RU" sz="3200" dirty="0">
              <a:solidFill>
                <a:srgbClr val="FF3300"/>
              </a:solidFill>
            </a:endParaRPr>
          </a:p>
        </p:txBody>
      </p:sp>
      <p:sp>
        <p:nvSpPr>
          <p:cNvPr id="2093" name="Text Box 45"/>
          <p:cNvSpPr txBox="1">
            <a:spLocks noChangeArrowheads="1"/>
          </p:cNvSpPr>
          <p:nvPr/>
        </p:nvSpPr>
        <p:spPr bwMode="auto">
          <a:xfrm>
            <a:off x="0" y="850647"/>
            <a:ext cx="91440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sz="2200" dirty="0"/>
              <a:t>	</a:t>
            </a:r>
            <a:r>
              <a:rPr lang="ru-RU" sz="2000" dirty="0"/>
              <a:t>Операция откладывания угла используется при измерении углов. З</a:t>
            </a:r>
            <a:r>
              <a:rPr lang="ru-RU" sz="2000" dirty="0">
                <a:cs typeface="Times New Roman" charset="0"/>
              </a:rPr>
              <a:t>а</a:t>
            </a:r>
            <a:r>
              <a:rPr lang="ru-RU" sz="2000" dirty="0"/>
              <a:t> </a:t>
            </a:r>
            <a:r>
              <a:rPr lang="ru-RU" sz="2000" dirty="0">
                <a:cs typeface="Times New Roman" charset="0"/>
              </a:rPr>
              <a:t>единицу измерения</a:t>
            </a:r>
            <a:r>
              <a:rPr lang="ru-RU" sz="2000" dirty="0"/>
              <a:t> углов</a:t>
            </a:r>
            <a:r>
              <a:rPr lang="ru-RU" sz="2000" dirty="0">
                <a:cs typeface="Times New Roman" charset="0"/>
              </a:rPr>
              <a:t> </a:t>
            </a:r>
            <a:r>
              <a:rPr lang="ru-RU" sz="2000" dirty="0"/>
              <a:t>о</a:t>
            </a:r>
            <a:r>
              <a:rPr lang="ru-RU" sz="2000" dirty="0">
                <a:cs typeface="Times New Roman" charset="0"/>
              </a:rPr>
              <a:t>бычно </a:t>
            </a:r>
            <a:r>
              <a:rPr lang="ru-RU" sz="2000" dirty="0"/>
              <a:t>принимается </a:t>
            </a:r>
            <a:r>
              <a:rPr lang="ru-RU" sz="2000" dirty="0">
                <a:cs typeface="Times New Roman" charset="0"/>
              </a:rPr>
              <a:t>угол</a:t>
            </a:r>
            <a:r>
              <a:rPr lang="ru-RU" sz="2000" dirty="0"/>
              <a:t>,</a:t>
            </a:r>
            <a:r>
              <a:rPr lang="ru-RU" sz="2000" dirty="0">
                <a:cs typeface="Times New Roman" charset="0"/>
              </a:rPr>
              <a:t> составля</a:t>
            </a:r>
            <a:r>
              <a:rPr lang="ru-RU" sz="2000" dirty="0"/>
              <a:t>ющий</a:t>
            </a:r>
            <a:r>
              <a:rPr lang="ru-RU" sz="2000" dirty="0">
                <a:cs typeface="Times New Roman" charset="0"/>
              </a:rPr>
              <a:t> одну сто восьмидесятую часть развернутого угла. Считают, что величина этого угла равна одному градусу, обозначают 1</a:t>
            </a:r>
            <a:r>
              <a:rPr lang="ru-RU" sz="2000" baseline="30000" dirty="0"/>
              <a:t>о</a:t>
            </a:r>
            <a:r>
              <a:rPr lang="ru-RU" sz="2000" dirty="0">
                <a:cs typeface="Times New Roman" charset="0"/>
              </a:rPr>
              <a:t>.</a:t>
            </a:r>
          </a:p>
        </p:txBody>
      </p:sp>
      <p:sp>
        <p:nvSpPr>
          <p:cNvPr id="2098" name="Text Box 50"/>
          <p:cNvSpPr txBox="1">
            <a:spLocks noChangeArrowheads="1"/>
          </p:cNvSpPr>
          <p:nvPr/>
        </p:nvSpPr>
        <p:spPr bwMode="auto">
          <a:xfrm>
            <a:off x="0" y="2060848"/>
            <a:ext cx="91440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sz="2200" dirty="0"/>
              <a:t>	</a:t>
            </a:r>
            <a:r>
              <a:rPr lang="ru-RU" sz="2000" dirty="0"/>
              <a:t>Для измерения величины данного угла </a:t>
            </a:r>
            <a:r>
              <a:rPr lang="ru-RU" sz="2000" i="1" dirty="0"/>
              <a:t>А</a:t>
            </a:r>
            <a:r>
              <a:rPr lang="en-US" sz="2000" i="1" dirty="0"/>
              <a:t>BC</a:t>
            </a:r>
            <a:r>
              <a:rPr lang="ru-RU" sz="2000" dirty="0"/>
              <a:t> от луча </a:t>
            </a:r>
            <a:r>
              <a:rPr lang="en-US" sz="2000" i="1" dirty="0"/>
              <a:t>B</a:t>
            </a:r>
            <a:r>
              <a:rPr lang="ru-RU" sz="2000" i="1" dirty="0"/>
              <a:t>А</a:t>
            </a:r>
            <a:r>
              <a:rPr lang="ru-RU" sz="2000" dirty="0"/>
              <a:t> последовательно откладывают угол в 1</a:t>
            </a:r>
            <a:r>
              <a:rPr lang="ru-RU" sz="2000" baseline="30000" dirty="0"/>
              <a:t>о</a:t>
            </a:r>
            <a:r>
              <a:rPr lang="ru-RU" sz="2000" dirty="0"/>
              <a:t>. Если он укладывается в угле </a:t>
            </a:r>
            <a:r>
              <a:rPr lang="en-US" sz="2000" i="1" dirty="0"/>
              <a:t>ABC n </a:t>
            </a:r>
            <a:r>
              <a:rPr lang="ru-RU" sz="2000" dirty="0"/>
              <a:t>раз без остатка, то величина угла </a:t>
            </a:r>
            <a:r>
              <a:rPr lang="en-US" sz="2000" i="1" dirty="0"/>
              <a:t>ABC </a:t>
            </a:r>
            <a:r>
              <a:rPr lang="ru-RU" sz="2000" dirty="0"/>
              <a:t>считается равной </a:t>
            </a:r>
            <a:r>
              <a:rPr lang="en-US" sz="2000" i="1" dirty="0"/>
              <a:t>n</a:t>
            </a:r>
            <a:r>
              <a:rPr lang="ru-RU" sz="2000" dirty="0"/>
              <a:t> градусов, обозначается  </a:t>
            </a:r>
            <a:r>
              <a:rPr lang="ru-RU" sz="2000" i="1" dirty="0"/>
              <a:t>А</a:t>
            </a:r>
            <a:r>
              <a:rPr lang="en-US" sz="2000" i="1" dirty="0"/>
              <a:t>BC</a:t>
            </a:r>
            <a:r>
              <a:rPr lang="ru-RU" sz="2000" dirty="0"/>
              <a:t> = </a:t>
            </a:r>
            <a:r>
              <a:rPr lang="en-US" sz="2000" i="1" dirty="0"/>
              <a:t>n</a:t>
            </a:r>
            <a:r>
              <a:rPr lang="en-US" sz="2000" dirty="0"/>
              <a:t> </a:t>
            </a:r>
            <a:r>
              <a:rPr lang="ru-RU" sz="2000" dirty="0"/>
              <a:t>. Если же угол в 1</a:t>
            </a:r>
            <a:r>
              <a:rPr lang="ru-RU" sz="2000" baseline="30000" dirty="0"/>
              <a:t>о</a:t>
            </a:r>
            <a:r>
              <a:rPr lang="ru-RU" sz="2000" dirty="0"/>
              <a:t> укладывается в угле </a:t>
            </a:r>
            <a:r>
              <a:rPr lang="en-US" sz="2000" i="1" dirty="0"/>
              <a:t>ABC </a:t>
            </a:r>
            <a:r>
              <a:rPr lang="ru-RU" sz="2000" dirty="0"/>
              <a:t>с остатком, меньшим этого угла, то угол в 1</a:t>
            </a:r>
            <a:r>
              <a:rPr lang="ru-RU" sz="2000" baseline="30000" dirty="0"/>
              <a:t>о</a:t>
            </a:r>
            <a:r>
              <a:rPr lang="ru-RU" sz="2000" dirty="0"/>
              <a:t> разбивают на 60 равных частей. Величину одной такой части называют одной минутой и обозначают 1'. За­тем в остатке последовательно откладывают угол, равный одной минуте. Если при этом угол в 1' укладывается </a:t>
            </a:r>
            <a:r>
              <a:rPr lang="en-US" sz="2000" i="1" dirty="0"/>
              <a:t>m </a:t>
            </a:r>
            <a:r>
              <a:rPr lang="ru-RU" sz="2000" dirty="0"/>
              <a:t>раз без остатка, то величина угла </a:t>
            </a:r>
            <a:r>
              <a:rPr lang="en-US" sz="2000" i="1" dirty="0"/>
              <a:t>ABC </a:t>
            </a:r>
            <a:r>
              <a:rPr lang="ru-RU" sz="2000" dirty="0"/>
              <a:t>считается равной </a:t>
            </a:r>
            <a:r>
              <a:rPr lang="en-US" sz="2000" i="1" dirty="0"/>
              <a:t>n</a:t>
            </a:r>
            <a:r>
              <a:rPr lang="ru-RU" sz="2000" baseline="30000" dirty="0"/>
              <a:t>о</a:t>
            </a:r>
            <a:r>
              <a:rPr lang="en-US" sz="2000" i="1" dirty="0"/>
              <a:t>m</a:t>
            </a:r>
            <a:r>
              <a:rPr lang="ru-RU" sz="2000" i="1" dirty="0"/>
              <a:t>'</a:t>
            </a:r>
            <a:r>
              <a:rPr lang="ru-RU" sz="2000" dirty="0"/>
              <a:t>. Если же угол в 1' укладывается с остатком, меньшим этого угла, то угол в 1' делят на 60 равных частей. Величину одной такой части называют одной секундой и обозначают 1''. Затем в остатке последовательно откладывают угол, равный одной секунде и т. д.</a:t>
            </a:r>
          </a:p>
          <a:p>
            <a:pPr algn="just"/>
            <a:r>
              <a:rPr lang="ru-RU" sz="2000" dirty="0">
                <a:solidFill>
                  <a:srgbClr val="FF3300"/>
                </a:solidFill>
              </a:rPr>
              <a:t>	Г</a:t>
            </a:r>
            <a:r>
              <a:rPr lang="ru-RU" sz="2000" dirty="0">
                <a:solidFill>
                  <a:srgbClr val="FF3300"/>
                </a:solidFill>
                <a:cs typeface="Times New Roman" charset="0"/>
              </a:rPr>
              <a:t>радусная величина угла</a:t>
            </a:r>
            <a:r>
              <a:rPr lang="ru-RU" sz="2000" dirty="0">
                <a:solidFill>
                  <a:schemeClr val="accent1"/>
                </a:solidFill>
                <a:cs typeface="Times New Roman" charset="0"/>
              </a:rPr>
              <a:t> </a:t>
            </a:r>
            <a:r>
              <a:rPr lang="ru-RU" sz="2000" dirty="0">
                <a:cs typeface="Times New Roman" charset="0"/>
              </a:rPr>
              <a:t>показывает, сколько раз угол в один градус и его части укладываются в этом угле.</a:t>
            </a:r>
            <a:endParaRPr lang="ru-RU" sz="2000" dirty="0"/>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40948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2"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048" y="3429000"/>
            <a:ext cx="2973127" cy="22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2"/>
          <p:cNvSpPr txBox="1">
            <a:spLocks noChangeArrowheads="1"/>
          </p:cNvSpPr>
          <p:nvPr/>
        </p:nvSpPr>
        <p:spPr bwMode="auto">
          <a:xfrm>
            <a:off x="0" y="2127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измерения величин углов применяют различные инструменты, простейшим из которых является известный вам транспортир. </a:t>
            </a:r>
          </a:p>
        </p:txBody>
      </p:sp>
      <p:sp>
        <p:nvSpPr>
          <p:cNvPr id="8" name="Text Box 52"/>
          <p:cNvSpPr txBox="1">
            <a:spLocks noChangeArrowheads="1"/>
          </p:cNvSpPr>
          <p:nvPr/>
        </p:nvSpPr>
        <p:spPr bwMode="auto">
          <a:xfrm>
            <a:off x="0" y="18864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Для градусной величины угла выполняются следующие свойства.</a:t>
            </a:r>
          </a:p>
          <a:p>
            <a:pPr algn="just"/>
            <a:r>
              <a:rPr lang="ru-RU" dirty="0"/>
              <a:t>	</a:t>
            </a:r>
            <a:r>
              <a:rPr lang="ru-RU" dirty="0">
                <a:solidFill>
                  <a:srgbClr val="FF0000"/>
                </a:solidFill>
              </a:rPr>
              <a:t>Свойство 1.</a:t>
            </a:r>
            <a:r>
              <a:rPr lang="ru-RU" dirty="0"/>
              <a:t> Градусные величины равных углов равны.</a:t>
            </a:r>
          </a:p>
          <a:p>
            <a:pPr algn="just"/>
            <a:r>
              <a:rPr lang="ru-RU" dirty="0"/>
              <a:t>	</a:t>
            </a:r>
            <a:r>
              <a:rPr lang="ru-RU" dirty="0">
                <a:solidFill>
                  <a:srgbClr val="FF0000"/>
                </a:solidFill>
              </a:rPr>
              <a:t>Свойство 2.</a:t>
            </a:r>
            <a:r>
              <a:rPr lang="ru-RU" b="1" dirty="0"/>
              <a:t> </a:t>
            </a:r>
            <a:r>
              <a:rPr lang="ru-RU" dirty="0"/>
              <a:t>Градусная величина суммы углов равна сумме их градусных величин.</a:t>
            </a:r>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61017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62537EC-07A8-DAA3-C24F-65F0FF107F1A}"/>
              </a:ext>
            </a:extLst>
          </p:cNvPr>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 </a:t>
            </a:r>
          </a:p>
        </p:txBody>
      </p:sp>
      <p:pic>
        <p:nvPicPr>
          <p:cNvPr id="19459" name="Picture 3">
            <a:extLst>
              <a:ext uri="{FF2B5EF4-FFF2-40B4-BE49-F238E27FC236}">
                <a16:creationId xmlns:a16="http://schemas.microsoft.com/office/drawing/2014/main" id="{7AF6BCCE-93BE-452F-E7FD-527C4FF6C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900488"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4">
            <a:extLst>
              <a:ext uri="{FF2B5EF4-FFF2-40B4-BE49-F238E27FC236}">
                <a16:creationId xmlns:a16="http://schemas.microsoft.com/office/drawing/2014/main" id="{49391E47-0E12-637B-C328-B5115ED55858}"/>
              </a:ext>
            </a:extLst>
          </p:cNvPr>
          <p:cNvSpPr txBox="1">
            <a:spLocks noChangeArrowheads="1"/>
          </p:cNvSpPr>
          <p:nvPr/>
        </p:nvSpPr>
        <p:spPr bwMode="auto">
          <a:xfrm>
            <a:off x="533400" y="914400"/>
            <a:ext cx="5867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t>1. На рисунке найдите величины углов: </a:t>
            </a:r>
            <a:endParaRPr lang="en-US" altLang="ru-RU" sz="2800" dirty="0"/>
          </a:p>
          <a:p>
            <a:pPr eaLnBrk="1" hangingPunct="1">
              <a:spcBef>
                <a:spcPct val="50000"/>
              </a:spcBef>
              <a:buFontTx/>
              <a:buNone/>
            </a:pPr>
            <a:r>
              <a:rPr lang="ru-RU" altLang="ru-RU" sz="2800" dirty="0"/>
              <a:t>а) </a:t>
            </a:r>
            <a:r>
              <a:rPr lang="en-US" altLang="ru-RU" sz="2800" i="1" dirty="0"/>
              <a:t>AOB</a:t>
            </a:r>
            <a:r>
              <a:rPr lang="en-US" altLang="ru-RU" sz="2800" dirty="0"/>
              <a:t>; </a:t>
            </a:r>
          </a:p>
          <a:p>
            <a:pPr eaLnBrk="1" hangingPunct="1">
              <a:spcBef>
                <a:spcPct val="50000"/>
              </a:spcBef>
              <a:buFontTx/>
              <a:buNone/>
            </a:pPr>
            <a:r>
              <a:rPr lang="ru-RU" altLang="ru-RU" sz="2800" dirty="0"/>
              <a:t>б) </a:t>
            </a:r>
            <a:r>
              <a:rPr lang="en-US" altLang="ru-RU" sz="2800" i="1" dirty="0"/>
              <a:t>AOC</a:t>
            </a:r>
            <a:r>
              <a:rPr lang="en-US" altLang="ru-RU" sz="2800" dirty="0"/>
              <a:t>; </a:t>
            </a:r>
          </a:p>
          <a:p>
            <a:pPr eaLnBrk="1" hangingPunct="1">
              <a:spcBef>
                <a:spcPct val="50000"/>
              </a:spcBef>
              <a:buFontTx/>
              <a:buNone/>
            </a:pPr>
            <a:r>
              <a:rPr lang="ru-RU" altLang="ru-RU" sz="2800" dirty="0"/>
              <a:t>в) </a:t>
            </a:r>
            <a:r>
              <a:rPr lang="en-US" altLang="ru-RU" sz="2800" i="1" dirty="0"/>
              <a:t>AOD</a:t>
            </a:r>
            <a:r>
              <a:rPr lang="en-US" altLang="ru-RU" sz="2800" dirty="0"/>
              <a:t>; </a:t>
            </a:r>
          </a:p>
          <a:p>
            <a:pPr eaLnBrk="1" hangingPunct="1">
              <a:spcBef>
                <a:spcPct val="50000"/>
              </a:spcBef>
              <a:buFontTx/>
              <a:buNone/>
            </a:pPr>
            <a:r>
              <a:rPr lang="ru-RU" altLang="ru-RU" sz="2800" dirty="0"/>
              <a:t>г</a:t>
            </a:r>
            <a:r>
              <a:rPr lang="en-US" altLang="ru-RU" sz="2800" dirty="0"/>
              <a:t>)</a:t>
            </a:r>
            <a:r>
              <a:rPr lang="ru-RU" altLang="ru-RU" sz="2800" dirty="0"/>
              <a:t> </a:t>
            </a:r>
            <a:r>
              <a:rPr lang="en-US" altLang="ru-RU" sz="2800" i="1" dirty="0"/>
              <a:t>BOC</a:t>
            </a:r>
            <a:r>
              <a:rPr lang="en-US" altLang="ru-RU" sz="2800" dirty="0"/>
              <a:t>; </a:t>
            </a:r>
          </a:p>
          <a:p>
            <a:pPr eaLnBrk="1" hangingPunct="1">
              <a:spcBef>
                <a:spcPct val="50000"/>
              </a:spcBef>
              <a:buFontTx/>
              <a:buNone/>
            </a:pPr>
            <a:r>
              <a:rPr lang="ru-RU" altLang="ru-RU" sz="2800" dirty="0"/>
              <a:t>д) </a:t>
            </a:r>
            <a:r>
              <a:rPr lang="en-US" altLang="ru-RU" sz="2800" i="1" dirty="0"/>
              <a:t>BOD</a:t>
            </a:r>
            <a:r>
              <a:rPr lang="en-US" altLang="ru-RU" sz="2800" dirty="0"/>
              <a:t>; </a:t>
            </a:r>
          </a:p>
          <a:p>
            <a:pPr eaLnBrk="1" hangingPunct="1">
              <a:spcBef>
                <a:spcPct val="50000"/>
              </a:spcBef>
              <a:buFontTx/>
              <a:buNone/>
            </a:pPr>
            <a:r>
              <a:rPr lang="ru-RU" altLang="ru-RU" sz="2800" dirty="0"/>
              <a:t>е) </a:t>
            </a:r>
            <a:r>
              <a:rPr lang="en-US" altLang="ru-RU" sz="2800" i="1" dirty="0"/>
              <a:t>COD</a:t>
            </a:r>
            <a:r>
              <a:rPr lang="en-US" altLang="ru-RU" sz="2800" dirty="0"/>
              <a:t>.</a:t>
            </a:r>
            <a:endParaRPr lang="ru-RU" altLang="ru-RU" sz="2800" dirty="0"/>
          </a:p>
        </p:txBody>
      </p:sp>
      <p:sp>
        <p:nvSpPr>
          <p:cNvPr id="47109" name="Text Box 5">
            <a:extLst>
              <a:ext uri="{FF2B5EF4-FFF2-40B4-BE49-F238E27FC236}">
                <a16:creationId xmlns:a16="http://schemas.microsoft.com/office/drawing/2014/main" id="{73057B31-62C1-375D-FDF2-A7BE8CBD71C8}"/>
              </a:ext>
            </a:extLst>
          </p:cNvPr>
          <p:cNvSpPr txBox="1">
            <a:spLocks noChangeArrowheads="1"/>
          </p:cNvSpPr>
          <p:nvPr/>
        </p:nvSpPr>
        <p:spPr bwMode="auto">
          <a:xfrm>
            <a:off x="609600" y="56388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solidFill>
                  <a:srgbClr val="FF3300"/>
                </a:solidFill>
              </a:rPr>
              <a:t>Ответ:</a:t>
            </a:r>
            <a:r>
              <a:rPr lang="ru-RU" altLang="ru-RU" sz="2800">
                <a:solidFill>
                  <a:schemeClr val="accent1"/>
                </a:solidFill>
              </a:rPr>
              <a:t> </a:t>
            </a:r>
            <a:r>
              <a:rPr lang="ru-RU" altLang="ru-RU" sz="2800"/>
              <a:t>а) 60</a:t>
            </a:r>
            <a:r>
              <a:rPr lang="ru-RU" altLang="ru-RU" sz="2800" baseline="30000"/>
              <a:t>о</a:t>
            </a:r>
            <a:r>
              <a:rPr lang="en-US" altLang="ru-RU" sz="2800"/>
              <a:t>;</a:t>
            </a:r>
            <a:r>
              <a:rPr lang="en-US" altLang="ru-RU" sz="2400"/>
              <a:t> </a:t>
            </a:r>
            <a:endParaRPr lang="ru-RU" altLang="ru-RU" sz="2400"/>
          </a:p>
        </p:txBody>
      </p:sp>
      <p:sp>
        <p:nvSpPr>
          <p:cNvPr id="47110" name="Text Box 6">
            <a:extLst>
              <a:ext uri="{FF2B5EF4-FFF2-40B4-BE49-F238E27FC236}">
                <a16:creationId xmlns:a16="http://schemas.microsoft.com/office/drawing/2014/main" id="{879DCC81-ECE8-3EE6-5B21-BFDA45E2E9AD}"/>
              </a:ext>
            </a:extLst>
          </p:cNvPr>
          <p:cNvSpPr txBox="1">
            <a:spLocks noChangeArrowheads="1"/>
          </p:cNvSpPr>
          <p:nvPr/>
        </p:nvSpPr>
        <p:spPr bwMode="auto">
          <a:xfrm>
            <a:off x="2819400" y="5638800"/>
            <a:ext cx="154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t>б) 90</a:t>
            </a:r>
            <a:r>
              <a:rPr lang="ru-RU" altLang="ru-RU" sz="2800" baseline="30000"/>
              <a:t>о</a:t>
            </a:r>
            <a:r>
              <a:rPr lang="en-US" altLang="ru-RU" sz="2800"/>
              <a:t>; </a:t>
            </a:r>
            <a:endParaRPr lang="ru-RU" altLang="ru-RU" sz="2800"/>
          </a:p>
        </p:txBody>
      </p:sp>
      <p:sp>
        <p:nvSpPr>
          <p:cNvPr id="47111" name="Text Box 7">
            <a:extLst>
              <a:ext uri="{FF2B5EF4-FFF2-40B4-BE49-F238E27FC236}">
                <a16:creationId xmlns:a16="http://schemas.microsoft.com/office/drawing/2014/main" id="{EFEF480C-F374-A3DC-A0F9-69C998D7DA1C}"/>
              </a:ext>
            </a:extLst>
          </p:cNvPr>
          <p:cNvSpPr txBox="1">
            <a:spLocks noChangeArrowheads="1"/>
          </p:cNvSpPr>
          <p:nvPr/>
        </p:nvSpPr>
        <p:spPr bwMode="auto">
          <a:xfrm>
            <a:off x="3962400" y="5638800"/>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t>в) 130</a:t>
            </a:r>
            <a:r>
              <a:rPr lang="ru-RU" altLang="ru-RU" sz="2800" baseline="30000"/>
              <a:t>о</a:t>
            </a:r>
            <a:r>
              <a:rPr lang="en-US" altLang="ru-RU" sz="2800"/>
              <a:t>;</a:t>
            </a:r>
            <a:r>
              <a:rPr lang="en-US" altLang="ru-RU" sz="2400"/>
              <a:t> </a:t>
            </a:r>
            <a:endParaRPr lang="ru-RU" altLang="ru-RU" sz="2400"/>
          </a:p>
        </p:txBody>
      </p:sp>
      <p:sp>
        <p:nvSpPr>
          <p:cNvPr id="47112" name="Text Box 8">
            <a:extLst>
              <a:ext uri="{FF2B5EF4-FFF2-40B4-BE49-F238E27FC236}">
                <a16:creationId xmlns:a16="http://schemas.microsoft.com/office/drawing/2014/main" id="{515256CA-D5D9-21B1-ADC5-D863A8828B7E}"/>
              </a:ext>
            </a:extLst>
          </p:cNvPr>
          <p:cNvSpPr txBox="1">
            <a:spLocks noChangeArrowheads="1"/>
          </p:cNvSpPr>
          <p:nvPr/>
        </p:nvSpPr>
        <p:spPr bwMode="auto">
          <a:xfrm>
            <a:off x="5257800" y="56388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t>г</a:t>
            </a:r>
            <a:r>
              <a:rPr lang="en-US" altLang="ru-RU" sz="2800"/>
              <a:t>)</a:t>
            </a:r>
            <a:r>
              <a:rPr lang="ru-RU" altLang="ru-RU" sz="2800"/>
              <a:t> 30</a:t>
            </a:r>
            <a:r>
              <a:rPr lang="ru-RU" altLang="ru-RU" sz="2800" baseline="30000"/>
              <a:t>о</a:t>
            </a:r>
            <a:r>
              <a:rPr lang="en-US" altLang="ru-RU" sz="2800"/>
              <a:t>;</a:t>
            </a:r>
            <a:r>
              <a:rPr lang="en-US" altLang="ru-RU" sz="2400"/>
              <a:t> </a:t>
            </a:r>
            <a:endParaRPr lang="ru-RU" altLang="ru-RU" sz="2400"/>
          </a:p>
        </p:txBody>
      </p:sp>
      <p:sp>
        <p:nvSpPr>
          <p:cNvPr id="47113" name="Text Box 9">
            <a:extLst>
              <a:ext uri="{FF2B5EF4-FFF2-40B4-BE49-F238E27FC236}">
                <a16:creationId xmlns:a16="http://schemas.microsoft.com/office/drawing/2014/main" id="{2C004033-8741-8AA5-4E0E-95121BAD3A0D}"/>
              </a:ext>
            </a:extLst>
          </p:cNvPr>
          <p:cNvSpPr txBox="1">
            <a:spLocks noChangeArrowheads="1"/>
          </p:cNvSpPr>
          <p:nvPr/>
        </p:nvSpPr>
        <p:spPr bwMode="auto">
          <a:xfrm>
            <a:off x="6324600" y="56388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t>д) 70</a:t>
            </a:r>
            <a:r>
              <a:rPr lang="ru-RU" altLang="ru-RU" sz="2800" baseline="30000"/>
              <a:t>о</a:t>
            </a:r>
            <a:r>
              <a:rPr lang="en-US" altLang="ru-RU" sz="2800"/>
              <a:t>;</a:t>
            </a:r>
            <a:r>
              <a:rPr lang="en-US" altLang="ru-RU" sz="2400">
                <a:solidFill>
                  <a:schemeClr val="accent1"/>
                </a:solidFill>
              </a:rPr>
              <a:t> </a:t>
            </a:r>
            <a:endParaRPr lang="ru-RU" altLang="ru-RU" sz="2400"/>
          </a:p>
        </p:txBody>
      </p:sp>
      <p:sp>
        <p:nvSpPr>
          <p:cNvPr id="47114" name="Text Box 10">
            <a:extLst>
              <a:ext uri="{FF2B5EF4-FFF2-40B4-BE49-F238E27FC236}">
                <a16:creationId xmlns:a16="http://schemas.microsoft.com/office/drawing/2014/main" id="{5885C422-16A4-C166-DFB7-FA959F265EA9}"/>
              </a:ext>
            </a:extLst>
          </p:cNvPr>
          <p:cNvSpPr txBox="1">
            <a:spLocks noChangeArrowheads="1"/>
          </p:cNvSpPr>
          <p:nvPr/>
        </p:nvSpPr>
        <p:spPr bwMode="auto">
          <a:xfrm>
            <a:off x="7391400" y="56388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t>е) 40</a:t>
            </a:r>
            <a:r>
              <a:rPr lang="ru-RU" altLang="ru-RU" sz="2800" baseline="30000"/>
              <a:t>о</a:t>
            </a:r>
            <a:r>
              <a:rPr lang="en-US" altLang="ru-RU" sz="2800"/>
              <a:t>.</a:t>
            </a:r>
            <a:endParaRPr lang="ru-RU" altLang="ru-RU"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left)">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wipe(left)">
                                      <p:cBhvr>
                                        <p:cTn id="12" dur="500"/>
                                        <p:tgtEl>
                                          <p:spTgt spid="47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7111"/>
                                        </p:tgtEl>
                                        <p:attrNameLst>
                                          <p:attrName>style.visibility</p:attrName>
                                        </p:attrNameLst>
                                      </p:cBhvr>
                                      <p:to>
                                        <p:strVal val="visible"/>
                                      </p:to>
                                    </p:set>
                                    <p:animEffect transition="in" filter="wipe(left)">
                                      <p:cBhvr>
                                        <p:cTn id="17" dur="500"/>
                                        <p:tgtEl>
                                          <p:spTgt spid="47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wipe(left)">
                                      <p:cBhvr>
                                        <p:cTn id="22" dur="500"/>
                                        <p:tgtEl>
                                          <p:spTgt spid="471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7113"/>
                                        </p:tgtEl>
                                        <p:attrNameLst>
                                          <p:attrName>style.visibility</p:attrName>
                                        </p:attrNameLst>
                                      </p:cBhvr>
                                      <p:to>
                                        <p:strVal val="visible"/>
                                      </p:to>
                                    </p:set>
                                    <p:animEffect transition="in" filter="wipe(left)">
                                      <p:cBhvr>
                                        <p:cTn id="27" dur="500"/>
                                        <p:tgtEl>
                                          <p:spTgt spid="471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7114"/>
                                        </p:tgtEl>
                                        <p:attrNameLst>
                                          <p:attrName>style.visibility</p:attrName>
                                        </p:attrNameLst>
                                      </p:cBhvr>
                                      <p:to>
                                        <p:strVal val="visible"/>
                                      </p:to>
                                    </p:set>
                                    <p:animEffect transition="in" filter="wipe(left)">
                                      <p:cBhvr>
                                        <p:cTn id="32"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utoUpdateAnimBg="0"/>
      <p:bldP spid="47110" grpId="0" autoUpdateAnimBg="0"/>
      <p:bldP spid="47111" grpId="0" autoUpdateAnimBg="0"/>
      <p:bldP spid="47112" grpId="0" autoUpdateAnimBg="0"/>
      <p:bldP spid="47113" grpId="0" autoUpdateAnimBg="0"/>
      <p:bldP spid="4711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a:extLst>
              <a:ext uri="{FF2B5EF4-FFF2-40B4-BE49-F238E27FC236}">
                <a16:creationId xmlns:a16="http://schemas.microsoft.com/office/drawing/2014/main" id="{07110924-FD03-414A-832E-75B642A84AED}"/>
              </a:ext>
            </a:extLst>
          </p:cNvPr>
          <p:cNvSpPr txBox="1">
            <a:spLocks noChangeArrowheads="1"/>
          </p:cNvSpPr>
          <p:nvPr/>
        </p:nvSpPr>
        <p:spPr bwMode="auto">
          <a:xfrm>
            <a:off x="0" y="663068"/>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3600" dirty="0">
                <a:cs typeface="Times New Roman" panose="02020603050405020304" pitchFamily="18" charset="0"/>
              </a:rPr>
              <a:t>	</a:t>
            </a:r>
            <a:r>
              <a:rPr lang="ru-RU" altLang="ru-RU" dirty="0">
                <a:cs typeface="Times New Roman" panose="02020603050405020304" pitchFamily="18" charset="0"/>
              </a:rPr>
              <a:t>2. Найдите величину угла</a:t>
            </a:r>
            <a:r>
              <a:rPr lang="ru-RU" altLang="ru-RU" i="1" dirty="0">
                <a:cs typeface="Times New Roman" panose="02020603050405020304" pitchFamily="18" charset="0"/>
              </a:rPr>
              <a:t> </a:t>
            </a:r>
            <a:r>
              <a:rPr lang="en-US" altLang="ru-RU" i="1" dirty="0">
                <a:cs typeface="Times New Roman" panose="02020603050405020304" pitchFamily="18" charset="0"/>
              </a:rPr>
              <a:t>AOB</a:t>
            </a:r>
            <a:r>
              <a:rPr lang="ru-RU" altLang="ru-RU" dirty="0">
                <a:cs typeface="Times New Roman" panose="02020603050405020304" pitchFamily="18" charset="0"/>
              </a:rPr>
              <a:t>, изображенного на рисунке</a:t>
            </a:r>
            <a:r>
              <a:rPr lang="ru-RU" altLang="ru-RU" dirty="0"/>
              <a:t>:</a:t>
            </a:r>
            <a:r>
              <a:rPr lang="ru-RU" altLang="ru-RU" dirty="0">
                <a:cs typeface="Times New Roman" panose="02020603050405020304" pitchFamily="18" charset="0"/>
              </a:rPr>
              <a:t> </a:t>
            </a:r>
            <a:endParaRPr lang="en-US" altLang="ru-RU" dirty="0">
              <a:cs typeface="Times New Roman" panose="02020603050405020304" pitchFamily="18" charset="0"/>
            </a:endParaRPr>
          </a:p>
          <a:p>
            <a:pPr algn="just" eaLnBrk="1" hangingPunct="1">
              <a:spcBef>
                <a:spcPct val="50000"/>
              </a:spcBef>
              <a:buFontTx/>
              <a:buNone/>
            </a:pPr>
            <a:r>
              <a:rPr lang="ru-RU" altLang="ru-RU" dirty="0"/>
              <a:t>	а)                                           б)</a:t>
            </a:r>
          </a:p>
        </p:txBody>
      </p:sp>
      <p:sp>
        <p:nvSpPr>
          <p:cNvPr id="55301" name="Text Box 5">
            <a:extLst>
              <a:ext uri="{FF2B5EF4-FFF2-40B4-BE49-F238E27FC236}">
                <a16:creationId xmlns:a16="http://schemas.microsoft.com/office/drawing/2014/main" id="{2F5EF48A-ABA0-0C26-9083-20ED03261270}"/>
              </a:ext>
            </a:extLst>
          </p:cNvPr>
          <p:cNvSpPr txBox="1">
            <a:spLocks noChangeArrowheads="1"/>
          </p:cNvSpPr>
          <p:nvPr/>
        </p:nvSpPr>
        <p:spPr bwMode="auto">
          <a:xfrm>
            <a:off x="838200" y="5791200"/>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120</a:t>
            </a:r>
            <a:r>
              <a:rPr lang="ru-RU" altLang="ru-RU" baseline="30000" dirty="0"/>
              <a:t>о</a:t>
            </a:r>
            <a:r>
              <a:rPr lang="en-US" altLang="ru-RU" dirty="0"/>
              <a:t>; </a:t>
            </a:r>
            <a:endParaRPr lang="ru-RU" altLang="ru-RU" dirty="0"/>
          </a:p>
        </p:txBody>
      </p:sp>
      <p:sp>
        <p:nvSpPr>
          <p:cNvPr id="55302" name="Text Box 6">
            <a:extLst>
              <a:ext uri="{FF2B5EF4-FFF2-40B4-BE49-F238E27FC236}">
                <a16:creationId xmlns:a16="http://schemas.microsoft.com/office/drawing/2014/main" id="{837F14D0-7ADF-D93F-AE1A-7A31621143CD}"/>
              </a:ext>
            </a:extLst>
          </p:cNvPr>
          <p:cNvSpPr txBox="1">
            <a:spLocks noChangeArrowheads="1"/>
          </p:cNvSpPr>
          <p:nvPr/>
        </p:nvSpPr>
        <p:spPr bwMode="auto">
          <a:xfrm>
            <a:off x="3810000" y="5791200"/>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t>б) 100</a:t>
            </a:r>
            <a:r>
              <a:rPr lang="ru-RU" altLang="ru-RU" baseline="30000" dirty="0"/>
              <a:t>о</a:t>
            </a:r>
            <a:r>
              <a:rPr lang="ru-RU" altLang="ru-RU" dirty="0"/>
              <a:t>.</a:t>
            </a:r>
            <a:r>
              <a:rPr lang="en-US" altLang="ru-RU" dirty="0"/>
              <a:t> </a:t>
            </a:r>
            <a:endParaRPr lang="ru-RU" altLang="ru-RU" dirty="0"/>
          </a:p>
        </p:txBody>
      </p:sp>
      <p:pic>
        <p:nvPicPr>
          <p:cNvPr id="21510" name="Picture 17">
            <a:extLst>
              <a:ext uri="{FF2B5EF4-FFF2-40B4-BE49-F238E27FC236}">
                <a16:creationId xmlns:a16="http://schemas.microsoft.com/office/drawing/2014/main" id="{F4C35A1B-3213-AB0C-A382-83F500E2F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95600"/>
            <a:ext cx="27781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8">
            <a:extLst>
              <a:ext uri="{FF2B5EF4-FFF2-40B4-BE49-F238E27FC236}">
                <a16:creationId xmlns:a16="http://schemas.microsoft.com/office/drawing/2014/main" id="{C41F8C43-F790-5082-F0B1-FB17B7213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19400"/>
            <a:ext cx="27781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wipe(left)">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wipe(left)">
                                      <p:cBhvr>
                                        <p:cTn id="12"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utoUpdateAnimBg="0"/>
      <p:bldP spid="55302"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a:extLst>
              <a:ext uri="{FF2B5EF4-FFF2-40B4-BE49-F238E27FC236}">
                <a16:creationId xmlns:a16="http://schemas.microsoft.com/office/drawing/2014/main" id="{7495AB6B-4956-D245-1765-F8A32AD92EAD}"/>
              </a:ext>
            </a:extLst>
          </p:cNvPr>
          <p:cNvSpPr txBox="1">
            <a:spLocks noChangeArrowheads="1"/>
          </p:cNvSpPr>
          <p:nvPr/>
        </p:nvSpPr>
        <p:spPr bwMode="auto">
          <a:xfrm>
            <a:off x="228600" y="6858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3. Найдите величину суммы углов, изображенных на рисунке.</a:t>
            </a:r>
          </a:p>
        </p:txBody>
      </p:sp>
      <p:sp>
        <p:nvSpPr>
          <p:cNvPr id="61444" name="Text Box 4">
            <a:extLst>
              <a:ext uri="{FF2B5EF4-FFF2-40B4-BE49-F238E27FC236}">
                <a16:creationId xmlns:a16="http://schemas.microsoft.com/office/drawing/2014/main" id="{5A3D98C8-FC30-970F-A47B-B3B74ABA39AE}"/>
              </a:ext>
            </a:extLst>
          </p:cNvPr>
          <p:cNvSpPr txBox="1">
            <a:spLocks noChangeArrowheads="1"/>
          </p:cNvSpPr>
          <p:nvPr/>
        </p:nvSpPr>
        <p:spPr bwMode="auto">
          <a:xfrm>
            <a:off x="381000" y="5638800"/>
            <a:ext cx="320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270</a:t>
            </a:r>
            <a:r>
              <a:rPr lang="en-US" altLang="ru-RU" baseline="30000" dirty="0"/>
              <a:t>o</a:t>
            </a:r>
            <a:r>
              <a:rPr lang="en-US" altLang="ru-RU" dirty="0"/>
              <a:t>.</a:t>
            </a:r>
            <a:endParaRPr lang="ru-RU" altLang="ru-RU" dirty="0">
              <a:solidFill>
                <a:srgbClr val="FF3300"/>
              </a:solidFill>
            </a:endParaRPr>
          </a:p>
        </p:txBody>
      </p:sp>
      <p:pic>
        <p:nvPicPr>
          <p:cNvPr id="68613" name="Picture 5">
            <a:extLst>
              <a:ext uri="{FF2B5EF4-FFF2-40B4-BE49-F238E27FC236}">
                <a16:creationId xmlns:a16="http://schemas.microsoft.com/office/drawing/2014/main" id="{5EEAFBDC-21BF-F66D-1A0F-9CAA97B8B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0"/>
            <a:ext cx="3121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776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left)">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a:extLst>
              <a:ext uri="{FF2B5EF4-FFF2-40B4-BE49-F238E27FC236}">
                <a16:creationId xmlns:a16="http://schemas.microsoft.com/office/drawing/2014/main" id="{075DE5B6-3209-BB8C-3999-2B49812874F3}"/>
              </a:ext>
            </a:extLst>
          </p:cNvPr>
          <p:cNvSpPr txBox="1">
            <a:spLocks noChangeArrowheads="1"/>
          </p:cNvSpPr>
          <p:nvPr/>
        </p:nvSpPr>
        <p:spPr bwMode="auto">
          <a:xfrm>
            <a:off x="228600" y="6858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4. Найдите величину суммы углов, изображенных на рисунке.</a:t>
            </a:r>
          </a:p>
        </p:txBody>
      </p:sp>
      <p:sp>
        <p:nvSpPr>
          <p:cNvPr id="98308" name="Text Box 4">
            <a:extLst>
              <a:ext uri="{FF2B5EF4-FFF2-40B4-BE49-F238E27FC236}">
                <a16:creationId xmlns:a16="http://schemas.microsoft.com/office/drawing/2014/main" id="{F056E3C4-694B-FE9C-A622-52514FB92BDA}"/>
              </a:ext>
            </a:extLst>
          </p:cNvPr>
          <p:cNvSpPr txBox="1">
            <a:spLocks noChangeArrowheads="1"/>
          </p:cNvSpPr>
          <p:nvPr/>
        </p:nvSpPr>
        <p:spPr bwMode="auto">
          <a:xfrm>
            <a:off x="381000" y="5638800"/>
            <a:ext cx="320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t> </a:t>
            </a:r>
            <a:r>
              <a:rPr lang="en-US" altLang="ru-RU" dirty="0"/>
              <a:t>9</a:t>
            </a:r>
            <a:r>
              <a:rPr lang="ru-RU" altLang="ru-RU" dirty="0"/>
              <a:t>0</a:t>
            </a:r>
            <a:r>
              <a:rPr lang="en-US" altLang="ru-RU" baseline="30000" dirty="0"/>
              <a:t>o</a:t>
            </a:r>
            <a:r>
              <a:rPr lang="en-US" altLang="ru-RU" dirty="0"/>
              <a:t>.</a:t>
            </a:r>
            <a:endParaRPr lang="ru-RU" altLang="ru-RU" dirty="0">
              <a:solidFill>
                <a:srgbClr val="FF3300"/>
              </a:solidFill>
            </a:endParaRPr>
          </a:p>
        </p:txBody>
      </p:sp>
      <p:pic>
        <p:nvPicPr>
          <p:cNvPr id="70661" name="Picture 6">
            <a:extLst>
              <a:ext uri="{FF2B5EF4-FFF2-40B4-BE49-F238E27FC236}">
                <a16:creationId xmlns:a16="http://schemas.microsoft.com/office/drawing/2014/main" id="{3CE59E83-8B61-CC59-5E6C-33A94AF1F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31210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57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wipe(left)">
                                      <p:cBhvr>
                                        <p:cTn id="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0" y="5969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cs typeface="Times New Roman" panose="02020603050405020304" pitchFamily="18" charset="0"/>
              </a:rPr>
              <a:t>	5*. Найдите величину суммы углов, изображённых на рисунке, с вершинами</a:t>
            </a:r>
            <a:r>
              <a:rPr lang="en-US" altLang="ru-RU" sz="2800" dirty="0">
                <a:cs typeface="Times New Roman" panose="02020603050405020304" pitchFamily="18" charset="0"/>
              </a:rPr>
              <a:t> </a:t>
            </a:r>
            <a:r>
              <a:rPr lang="en-US" altLang="ru-RU" sz="2800" i="1" dirty="0">
                <a:cs typeface="Times New Roman" panose="02020603050405020304" pitchFamily="18" charset="0"/>
              </a:rPr>
              <a:t>C</a:t>
            </a:r>
            <a:r>
              <a:rPr lang="en-US" altLang="ru-RU" sz="2800" dirty="0">
                <a:cs typeface="Times New Roman" panose="02020603050405020304" pitchFamily="18" charset="0"/>
              </a:rPr>
              <a:t>, </a:t>
            </a:r>
            <a:r>
              <a:rPr lang="en-US" altLang="ru-RU" sz="2800" i="1" dirty="0">
                <a:cs typeface="Times New Roman" panose="02020603050405020304" pitchFamily="18" charset="0"/>
              </a:rPr>
              <a:t>D</a:t>
            </a:r>
            <a:r>
              <a:rPr lang="en-US" altLang="ru-RU" sz="2800" dirty="0">
                <a:cs typeface="Times New Roman" panose="02020603050405020304" pitchFamily="18" charset="0"/>
              </a:rPr>
              <a:t>, </a:t>
            </a:r>
            <a:r>
              <a:rPr lang="en-US" altLang="ru-RU" sz="2800" i="1" dirty="0">
                <a:cs typeface="Times New Roman" panose="02020603050405020304" pitchFamily="18" charset="0"/>
              </a:rPr>
              <a:t>E</a:t>
            </a:r>
            <a:r>
              <a:rPr lang="en-US" altLang="ru-RU" sz="2800" dirty="0">
                <a:cs typeface="Times New Roman" panose="02020603050405020304" pitchFamily="18" charset="0"/>
              </a:rPr>
              <a:t>.</a:t>
            </a:r>
            <a:r>
              <a:rPr lang="ru-RU" altLang="ru-RU" sz="2800" dirty="0">
                <a:cs typeface="Times New Roman" panose="02020603050405020304" pitchFamily="18" charset="0"/>
              </a:rPr>
              <a:t> </a:t>
            </a:r>
          </a:p>
        </p:txBody>
      </p:sp>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0E4813E7-5714-E4D3-32A8-EA6A085A6DD6}"/>
              </a:ext>
            </a:extLst>
          </p:cNvPr>
          <p:cNvPicPr>
            <a:picLocks noChangeAspect="1"/>
          </p:cNvPicPr>
          <p:nvPr/>
        </p:nvPicPr>
        <p:blipFill>
          <a:blip r:embed="rId3"/>
          <a:stretch>
            <a:fillRect/>
          </a:stretch>
        </p:blipFill>
        <p:spPr>
          <a:xfrm>
            <a:off x="2267744" y="1806296"/>
            <a:ext cx="3801005" cy="3562847"/>
          </a:xfrm>
          <a:prstGeom prst="rect">
            <a:avLst/>
          </a:prstGeom>
        </p:spPr>
      </p:pic>
      <p:grpSp>
        <p:nvGrpSpPr>
          <p:cNvPr id="8" name="Группа 7">
            <a:extLst>
              <a:ext uri="{FF2B5EF4-FFF2-40B4-BE49-F238E27FC236}">
                <a16:creationId xmlns:a16="http://schemas.microsoft.com/office/drawing/2014/main" id="{55E8BB97-120B-2650-2144-63F8FEE77BD0}"/>
              </a:ext>
            </a:extLst>
          </p:cNvPr>
          <p:cNvGrpSpPr/>
          <p:nvPr/>
        </p:nvGrpSpPr>
        <p:grpSpPr>
          <a:xfrm>
            <a:off x="827088" y="1842889"/>
            <a:ext cx="5708452" cy="4341356"/>
            <a:chOff x="827088" y="1842889"/>
            <a:chExt cx="5708452" cy="4341356"/>
          </a:xfrm>
        </p:grpSpPr>
        <p:sp>
          <p:nvSpPr>
            <p:cNvPr id="6" name="Text Box 4"/>
            <p:cNvSpPr txBox="1">
              <a:spLocks noChangeArrowheads="1"/>
            </p:cNvSpPr>
            <p:nvPr/>
          </p:nvSpPr>
          <p:spPr bwMode="auto">
            <a:xfrm>
              <a:off x="827088" y="5661025"/>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 </a:t>
              </a:r>
              <a:r>
                <a:rPr lang="ru-RU" altLang="ru-RU" sz="2800" dirty="0"/>
                <a:t>45</a:t>
              </a:r>
              <a:r>
                <a:rPr lang="ru-RU" altLang="ru-RU" sz="2800" baseline="30000" dirty="0"/>
                <a:t>о</a:t>
              </a:r>
              <a:r>
                <a:rPr lang="en-US" altLang="ru-RU" sz="2800" dirty="0">
                  <a:cs typeface="Times New Roman" panose="02020603050405020304" pitchFamily="18" charset="0"/>
                </a:rPr>
                <a:t>.</a:t>
              </a:r>
              <a:endParaRPr lang="ru-RU" altLang="ru-RU" sz="2800" dirty="0">
                <a:cs typeface="Times New Roman" panose="02020603050405020304" pitchFamily="18" charset="0"/>
              </a:endParaRPr>
            </a:p>
          </p:txBody>
        </p:sp>
        <p:pic>
          <p:nvPicPr>
            <p:cNvPr id="5" name="Рисунок 4">
              <a:extLst>
                <a:ext uri="{FF2B5EF4-FFF2-40B4-BE49-F238E27FC236}">
                  <a16:creationId xmlns:a16="http://schemas.microsoft.com/office/drawing/2014/main" id="{03991545-D2A1-8A4B-F594-8DBF81543305}"/>
                </a:ext>
              </a:extLst>
            </p:cNvPr>
            <p:cNvPicPr>
              <a:picLocks noChangeAspect="1"/>
            </p:cNvPicPr>
            <p:nvPr/>
          </p:nvPicPr>
          <p:blipFill>
            <a:blip r:embed="rId4"/>
            <a:stretch>
              <a:fillRect/>
            </a:stretch>
          </p:blipFill>
          <p:spPr>
            <a:xfrm>
              <a:off x="2267744" y="1842889"/>
              <a:ext cx="4267796" cy="3553321"/>
            </a:xfrm>
            <a:prstGeom prst="rect">
              <a:avLst/>
            </a:prstGeom>
          </p:spPr>
        </p:pic>
      </p:grpSp>
    </p:spTree>
    <p:extLst>
      <p:ext uri="{BB962C8B-B14F-4D97-AF65-F5344CB8AC3E}">
        <p14:creationId xmlns:p14="http://schemas.microsoft.com/office/powerpoint/2010/main" val="325839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63023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cs typeface="Times New Roman" panose="02020603050405020304" pitchFamily="18" charset="0"/>
              </a:rPr>
              <a:t>	6*. Найдите величину суммы углов, изображённых на рисунке, с вершинами</a:t>
            </a:r>
            <a:r>
              <a:rPr lang="en-US" altLang="ru-RU" sz="2800" dirty="0">
                <a:cs typeface="Times New Roman" panose="02020603050405020304" pitchFamily="18" charset="0"/>
              </a:rPr>
              <a:t> </a:t>
            </a:r>
            <a:r>
              <a:rPr lang="en-US" altLang="ru-RU" sz="2800" i="1" dirty="0">
                <a:cs typeface="Times New Roman" panose="02020603050405020304" pitchFamily="18" charset="0"/>
              </a:rPr>
              <a:t>C</a:t>
            </a:r>
            <a:r>
              <a:rPr lang="en-US" altLang="ru-RU" sz="2800" dirty="0">
                <a:cs typeface="Times New Roman" panose="02020603050405020304" pitchFamily="18" charset="0"/>
              </a:rPr>
              <a:t>, </a:t>
            </a:r>
            <a:r>
              <a:rPr lang="en-US" altLang="ru-RU" sz="2800" i="1" dirty="0">
                <a:cs typeface="Times New Roman" panose="02020603050405020304" pitchFamily="18" charset="0"/>
              </a:rPr>
              <a:t>D</a:t>
            </a:r>
            <a:r>
              <a:rPr lang="en-US" altLang="ru-RU" sz="2800" dirty="0">
                <a:cs typeface="Times New Roman" panose="02020603050405020304" pitchFamily="18" charset="0"/>
              </a:rPr>
              <a:t>, </a:t>
            </a:r>
            <a:r>
              <a:rPr lang="en-US" altLang="ru-RU" sz="2800" i="1" dirty="0">
                <a:cs typeface="Times New Roman" panose="02020603050405020304" pitchFamily="18" charset="0"/>
              </a:rPr>
              <a:t>E</a:t>
            </a:r>
            <a:r>
              <a:rPr lang="en-US" altLang="ru-RU" sz="2800" dirty="0">
                <a:cs typeface="Times New Roman" panose="02020603050405020304" pitchFamily="18" charset="0"/>
              </a:rPr>
              <a:t>, </a:t>
            </a:r>
            <a:r>
              <a:rPr lang="en-US" altLang="ru-RU" sz="2800" i="1" dirty="0">
                <a:cs typeface="Times New Roman" panose="02020603050405020304" pitchFamily="18" charset="0"/>
              </a:rPr>
              <a:t>F</a:t>
            </a:r>
            <a:r>
              <a:rPr lang="en-US" altLang="ru-RU" sz="2800" dirty="0">
                <a:cs typeface="Times New Roman" panose="02020603050405020304" pitchFamily="18" charset="0"/>
              </a:rPr>
              <a:t>, </a:t>
            </a:r>
            <a:r>
              <a:rPr lang="en-US" altLang="ru-RU" sz="2800" i="1" dirty="0">
                <a:cs typeface="Times New Roman" panose="02020603050405020304" pitchFamily="18" charset="0"/>
              </a:rPr>
              <a:t>G</a:t>
            </a:r>
            <a:r>
              <a:rPr lang="en-US" altLang="ru-RU" sz="2800" dirty="0">
                <a:cs typeface="Times New Roman" panose="02020603050405020304" pitchFamily="18" charset="0"/>
              </a:rPr>
              <a:t>.</a:t>
            </a:r>
            <a:r>
              <a:rPr lang="ru-RU" altLang="ru-RU" sz="2800" dirty="0">
                <a:cs typeface="Times New Roman" panose="02020603050405020304" pitchFamily="18" charset="0"/>
              </a:rPr>
              <a:t> </a:t>
            </a:r>
          </a:p>
        </p:txBody>
      </p:sp>
      <p:sp>
        <p:nvSpPr>
          <p:cNvPr id="5" name="Text Box 4"/>
          <p:cNvSpPr txBox="1">
            <a:spLocks noChangeArrowheads="1"/>
          </p:cNvSpPr>
          <p:nvPr/>
        </p:nvSpPr>
        <p:spPr bwMode="auto">
          <a:xfrm>
            <a:off x="827088" y="5661025"/>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 </a:t>
            </a:r>
            <a:r>
              <a:rPr lang="ru-RU" altLang="ru-RU" sz="2800" dirty="0"/>
              <a:t>45</a:t>
            </a:r>
            <a:r>
              <a:rPr lang="ru-RU" altLang="ru-RU" sz="2800" baseline="30000" dirty="0"/>
              <a:t>о</a:t>
            </a:r>
            <a:r>
              <a:rPr lang="en-US" altLang="ru-RU" sz="2800" dirty="0">
                <a:cs typeface="Times New Roman" panose="02020603050405020304" pitchFamily="18" charset="0"/>
              </a:rPr>
              <a:t>.</a:t>
            </a:r>
            <a:endParaRPr lang="ru-RU" altLang="ru-RU" sz="2800" dirty="0">
              <a:cs typeface="Times New Roman" panose="02020603050405020304" pitchFamily="18" charset="0"/>
            </a:endParaRPr>
          </a:p>
        </p:txBody>
      </p:sp>
      <p:pic>
        <p:nvPicPr>
          <p:cNvPr id="80901"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1952625"/>
            <a:ext cx="35750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4562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7. </a:t>
            </a:r>
            <a:r>
              <a:rPr lang="ru-RU" dirty="0"/>
              <a:t>Колесо имеет: а) 10 спиц; б) 12 спиц. Найдите величину угла (в градусах), который образуют две соседние спицы.</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033859"/>
            <a:ext cx="4583856" cy="23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7BF5B474-5AEA-130C-9FE3-02B49C2BBCD9}"/>
              </a:ext>
            </a:extLst>
          </p:cNvPr>
          <p:cNvSpPr txBox="1">
            <a:spLocks noChangeArrowheads="1"/>
          </p:cNvSpPr>
          <p:nvPr/>
        </p:nvSpPr>
        <p:spPr bwMode="auto">
          <a:xfrm>
            <a:off x="0" y="362772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dirty="0">
                <a:solidFill>
                  <a:srgbClr val="FF0000"/>
                </a:solidFill>
                <a:cs typeface="Times New Roman" charset="0"/>
              </a:rPr>
              <a:t>Ответ:</a:t>
            </a:r>
            <a:r>
              <a:rPr lang="ru-RU" dirty="0">
                <a:cs typeface="Times New Roman" charset="0"/>
              </a:rPr>
              <a:t> а) 36</a:t>
            </a:r>
            <a:r>
              <a:rPr lang="ru-RU" baseline="30000" dirty="0">
                <a:cs typeface="Times New Roman" charset="0"/>
              </a:rPr>
              <a:t>о</a:t>
            </a:r>
            <a:r>
              <a:rPr lang="ru-RU" dirty="0">
                <a:cs typeface="Times New Roman" charset="0"/>
              </a:rPr>
              <a:t>; б) 30</a:t>
            </a:r>
            <a:r>
              <a:rPr lang="ru-RU" baseline="30000" dirty="0">
                <a:cs typeface="Times New Roman" charset="0"/>
              </a:rPr>
              <a:t>о</a:t>
            </a:r>
            <a:r>
              <a:rPr lang="ru-RU" dirty="0">
                <a:cs typeface="Times New Roman" charset="0"/>
              </a:rPr>
              <a:t>.</a:t>
            </a:r>
            <a:endParaRPr lang="ru-RU" dirty="0"/>
          </a:p>
        </p:txBody>
      </p:sp>
    </p:spTree>
    <p:extLst>
      <p:ext uri="{BB962C8B-B14F-4D97-AF65-F5344CB8AC3E}">
        <p14:creationId xmlns:p14="http://schemas.microsoft.com/office/powerpoint/2010/main" val="33480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24658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8. </a:t>
            </a:r>
            <a:r>
              <a:rPr lang="ru-RU" dirty="0"/>
              <a:t>Колесо имеет: а) 18 спиц; б) 20 спиц. Найдите величину угла (в градусах), который образуют две соседние спицы.</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643" y="1196752"/>
            <a:ext cx="4542581" cy="248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E8508C07-93FF-926D-E071-A0AEA3AE07D7}"/>
              </a:ext>
            </a:extLst>
          </p:cNvPr>
          <p:cNvSpPr txBox="1">
            <a:spLocks noChangeArrowheads="1"/>
          </p:cNvSpPr>
          <p:nvPr/>
        </p:nvSpPr>
        <p:spPr bwMode="auto">
          <a:xfrm>
            <a:off x="0" y="362772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algn="just" eaLnBrk="1" hangingPunct="1">
              <a:spcBef>
                <a:spcPct val="50000"/>
              </a:spcBef>
            </a:pPr>
            <a:r>
              <a:rPr lang="ru-RU" dirty="0">
                <a:solidFill>
                  <a:srgbClr val="FF0000"/>
                </a:solidFill>
                <a:cs typeface="Times New Roman" charset="0"/>
              </a:rPr>
              <a:t>Ответ: </a:t>
            </a:r>
            <a:r>
              <a:rPr lang="ru-RU" dirty="0">
                <a:cs typeface="Times New Roman" charset="0"/>
              </a:rPr>
              <a:t>а) 20</a:t>
            </a:r>
            <a:r>
              <a:rPr lang="ru-RU" baseline="30000" dirty="0">
                <a:cs typeface="Times New Roman" charset="0"/>
              </a:rPr>
              <a:t>о</a:t>
            </a:r>
            <a:r>
              <a:rPr lang="ru-RU" dirty="0">
                <a:cs typeface="Times New Roman" charset="0"/>
              </a:rPr>
              <a:t>; б) 18</a:t>
            </a:r>
            <a:r>
              <a:rPr lang="ru-RU" baseline="30000" dirty="0">
                <a:cs typeface="Times New Roman" charset="0"/>
              </a:rPr>
              <a:t>о</a:t>
            </a:r>
            <a:r>
              <a:rPr lang="ru-RU" dirty="0">
                <a:cs typeface="Times New Roman" charset="0"/>
              </a:rPr>
              <a:t>.</a:t>
            </a:r>
            <a:endParaRPr lang="ru-RU" dirty="0"/>
          </a:p>
        </p:txBody>
      </p:sp>
    </p:spTree>
    <p:extLst>
      <p:ext uri="{BB962C8B-B14F-4D97-AF65-F5344CB8AC3E}">
        <p14:creationId xmlns:p14="http://schemas.microsoft.com/office/powerpoint/2010/main" val="20775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Оформление по умолчанию">
  <a:themeElements>
    <a:clrScheme name="Другая 5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TotalTime>
  <Words>6768</Words>
  <Application>Microsoft Office PowerPoint</Application>
  <PresentationFormat>Экран (4:3)</PresentationFormat>
  <Paragraphs>564</Paragraphs>
  <Slides>113</Slides>
  <Notes>112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113</vt:i4>
      </vt:variant>
    </vt:vector>
  </HeadingPairs>
  <TitlesOfParts>
    <vt:vector size="118" baseType="lpstr">
      <vt:lpstr>Arial</vt:lpstr>
      <vt:lpstr>Calibri</vt:lpstr>
      <vt:lpstr>Cambria Math</vt:lpstr>
      <vt:lpstr>Times New Roman</vt:lpstr>
      <vt:lpstr>Оформление по умолчанию</vt:lpstr>
      <vt:lpstr>Презентация PowerPoint</vt:lpstr>
      <vt:lpstr>Презентация PowerPoint</vt:lpstr>
      <vt:lpstr>Важность геометрии для науки</vt:lpstr>
      <vt:lpstr>Важность геометрии для образования</vt:lpstr>
      <vt:lpstr>Опыт обучения геометрии</vt:lpstr>
      <vt:lpstr>Презентация PowerPoint</vt:lpstr>
      <vt:lpstr>Презентация PowerPoint</vt:lpstr>
      <vt:lpstr>Учебники геометрии</vt:lpstr>
      <vt:lpstr>Презентация PowerPoint</vt:lpstr>
      <vt:lpstr>Презентация PowerPoint</vt:lpstr>
      <vt:lpstr> Атанасян Л. С. и др. Геометрия. 7-9 классы: учебн. для общеобразоват. учреждений. – М.: Просвещение, 2013.</vt:lpstr>
      <vt:lpstr> Мерзляк А.Г. и др. Геометрия. 7 класс: учебник для учащихся общеобразовательных организаций. – М.: Вентана-Граф, 2015.</vt:lpstr>
      <vt:lpstr>Презентация PowerPoint</vt:lpstr>
      <vt:lpstr>Определение угла</vt:lpstr>
      <vt:lpstr>Равенство углов</vt:lpstr>
      <vt:lpstr>Рассуждения, опирающиеся на рисунок</vt:lpstr>
      <vt:lpstr>В учебнике геометрии А.П. Киселева, хотя и используется первый подход, тем не менее в нём уделяется большое внимание аксиомам и определениям основных понятий.</vt:lpstr>
      <vt:lpstr>Второй подход, реализованный в учебниках 4-7</vt:lpstr>
      <vt:lpstr>Презентация PowerPoint</vt:lpstr>
      <vt:lpstr>Презентация PowerPoint</vt:lpstr>
      <vt:lpstr> В приложении к своему учебнику геометрии он пишет:  «Логически строгий курс геометрии строится следующим образом:  1. Перечисляются основные геометрические понятия, которые вводятся без определений.  2. Формулируются аксиомы.  3. При их помощи даются определения всех остальных геометрических понятий.  4. На основе аксиом и определений все дальнейшие геометрические предложения доказываются». </vt:lpstr>
      <vt:lpstr> Для определения луча и отрезка принимается следующая аксиома.</vt:lpstr>
      <vt:lpstr>Презентация PowerPoint</vt:lpstr>
      <vt:lpstr> В учебнике геометрии А.В. Погорелов используется научный подход к построению курса геометрии, основанный на аксиомах.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Длина отрезка</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Измерение величин углов</vt:lpstr>
      <vt:lpstr>Презентация PowerPoint</vt:lpstr>
      <vt:lpstr>Упражнения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c:creator>
  <cp:lastModifiedBy>Смирнов Владимир Алексеевич</cp:lastModifiedBy>
  <cp:revision>228</cp:revision>
  <dcterms:created xsi:type="dcterms:W3CDTF">2009-11-04T05:06:28Z</dcterms:created>
  <dcterms:modified xsi:type="dcterms:W3CDTF">2023-02-18T12:30:52Z</dcterms:modified>
</cp:coreProperties>
</file>