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490" r:id="rId2"/>
    <p:sldId id="491" r:id="rId3"/>
    <p:sldId id="501" r:id="rId4"/>
    <p:sldId id="303" r:id="rId5"/>
    <p:sldId id="296" r:id="rId6"/>
    <p:sldId id="387" r:id="rId7"/>
    <p:sldId id="516" r:id="rId8"/>
    <p:sldId id="492" r:id="rId9"/>
    <p:sldId id="388" r:id="rId10"/>
    <p:sldId id="470" r:id="rId11"/>
    <p:sldId id="471" r:id="rId12"/>
    <p:sldId id="456" r:id="rId13"/>
    <p:sldId id="457" r:id="rId14"/>
    <p:sldId id="411" r:id="rId15"/>
    <p:sldId id="412" r:id="rId16"/>
    <p:sldId id="413" r:id="rId17"/>
    <p:sldId id="392" r:id="rId18"/>
    <p:sldId id="390" r:id="rId19"/>
    <p:sldId id="395" r:id="rId20"/>
    <p:sldId id="396" r:id="rId21"/>
    <p:sldId id="389" r:id="rId22"/>
    <p:sldId id="363" r:id="rId23"/>
    <p:sldId id="461" r:id="rId24"/>
    <p:sldId id="367" r:id="rId25"/>
    <p:sldId id="368" r:id="rId26"/>
    <p:sldId id="374" r:id="rId27"/>
    <p:sldId id="381" r:id="rId28"/>
    <p:sldId id="382" r:id="rId29"/>
    <p:sldId id="508" r:id="rId30"/>
    <p:sldId id="509" r:id="rId31"/>
    <p:sldId id="510" r:id="rId32"/>
    <p:sldId id="511" r:id="rId33"/>
    <p:sldId id="512" r:id="rId34"/>
    <p:sldId id="513" r:id="rId35"/>
    <p:sldId id="398" r:id="rId36"/>
    <p:sldId id="414" r:id="rId37"/>
    <p:sldId id="515" r:id="rId38"/>
    <p:sldId id="500" r:id="rId39"/>
    <p:sldId id="449" r:id="rId40"/>
    <p:sldId id="450" r:id="rId41"/>
    <p:sldId id="463" r:id="rId42"/>
    <p:sldId id="464" r:id="rId43"/>
    <p:sldId id="465" r:id="rId44"/>
    <p:sldId id="466" r:id="rId45"/>
    <p:sldId id="467" r:id="rId46"/>
    <p:sldId id="468" r:id="rId47"/>
    <p:sldId id="400" r:id="rId48"/>
    <p:sldId id="401" r:id="rId49"/>
    <p:sldId id="402" r:id="rId50"/>
    <p:sldId id="452" r:id="rId51"/>
    <p:sldId id="469" r:id="rId52"/>
    <p:sldId id="403" r:id="rId53"/>
    <p:sldId id="422" r:id="rId54"/>
    <p:sldId id="421" r:id="rId55"/>
    <p:sldId id="423" r:id="rId56"/>
    <p:sldId id="404" r:id="rId57"/>
    <p:sldId id="424" r:id="rId58"/>
    <p:sldId id="425" r:id="rId59"/>
    <p:sldId id="405" r:id="rId60"/>
    <p:sldId id="406" r:id="rId61"/>
    <p:sldId id="426" r:id="rId62"/>
    <p:sldId id="427" r:id="rId63"/>
    <p:sldId id="428" r:id="rId64"/>
    <p:sldId id="476" r:id="rId65"/>
    <p:sldId id="477" r:id="rId66"/>
    <p:sldId id="488" r:id="rId67"/>
    <p:sldId id="504" r:id="rId68"/>
    <p:sldId id="505" r:id="rId69"/>
    <p:sldId id="484" r:id="rId70"/>
    <p:sldId id="485" r:id="rId71"/>
    <p:sldId id="478" r:id="rId72"/>
    <p:sldId id="479" r:id="rId73"/>
    <p:sldId id="480" r:id="rId74"/>
    <p:sldId id="481" r:id="rId75"/>
    <p:sldId id="482" r:id="rId76"/>
    <p:sldId id="483" r:id="rId77"/>
    <p:sldId id="489" r:id="rId78"/>
    <p:sldId id="493" r:id="rId79"/>
    <p:sldId id="495" r:id="rId80"/>
    <p:sldId id="435" r:id="rId81"/>
    <p:sldId id="444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53" r:id="rId91"/>
    <p:sldId id="497" r:id="rId92"/>
    <p:sldId id="496" r:id="rId93"/>
    <p:sldId id="498" r:id="rId94"/>
    <p:sldId id="416" r:id="rId95"/>
    <p:sldId id="499" r:id="rId96"/>
    <p:sldId id="417" r:id="rId97"/>
    <p:sldId id="418" r:id="rId98"/>
    <p:sldId id="419" r:id="rId99"/>
    <p:sldId id="420" r:id="rId100"/>
    <p:sldId id="502" r:id="rId10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8" autoAdjust="0"/>
    <p:restoredTop sz="90929"/>
  </p:normalViewPr>
  <p:slideViewPr>
    <p:cSldViewPr>
      <p:cViewPr>
        <p:scale>
          <a:sx n="100" d="100"/>
          <a:sy n="10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image" Target="../media/image132.png"/><Relationship Id="rId4" Type="http://schemas.openxmlformats.org/officeDocument/2006/relationships/image" Target="../media/image1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D6990B-576C-4900-A406-C07CE771D0CA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19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20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21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E95D0F-8597-4EEE-87A9-A5CD35CF88A0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210CC3-1940-4287-8B4A-B6BA7DCD0E3D}" type="slidenum">
              <a:rPr lang="ru-RU" sz="1200"/>
              <a:pPr eaLnBrk="1" hangingPunct="1"/>
              <a:t>23</a:t>
            </a:fld>
            <a:endParaRPr lang="ru-RU" sz="1200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40138-E9A2-4209-8EF6-C2BF2AE2B5AB}" type="slidenum">
              <a:rPr lang="ru-RU" sz="1200"/>
              <a:pPr eaLnBrk="1" hangingPunct="1"/>
              <a:t>24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811806-464C-4A31-9DCA-574FDF5F6079}" type="slidenum">
              <a:rPr lang="ru-RU" sz="1200"/>
              <a:pPr eaLnBrk="1" hangingPunct="1"/>
              <a:t>25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417415-4952-41C1-BA4B-834574686A36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58C90F-C244-468D-8712-98A4A824E299}" type="slidenum">
              <a:rPr lang="ru-RU" sz="1200"/>
              <a:pPr eaLnBrk="1" hangingPunct="1"/>
              <a:t>27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28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11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D49CF9-6D3B-4557-9932-60CB25107B4C}" type="slidenum">
              <a:rPr lang="ru-RU" sz="1200" smtClean="0"/>
              <a:pPr eaLnBrk="1" hangingPunct="1"/>
              <a:t>33</a:t>
            </a:fld>
            <a:endParaRPr lang="ru-RU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905681-25AF-48C4-AE4A-3BE895F7CF4A}" type="slidenum">
              <a:rPr lang="ru-RU" sz="1200" smtClean="0"/>
              <a:pPr eaLnBrk="1" hangingPunct="1"/>
              <a:t>34</a:t>
            </a:fld>
            <a:endParaRPr lang="ru-RU" sz="1200" smtClean="0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36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37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D2761-45A3-488F-91DA-98866D05C0C0}" type="slidenum">
              <a:rPr lang="ru-RU"/>
              <a:pPr/>
              <a:t>38</a:t>
            </a:fld>
            <a:endParaRPr lang="ru-RU"/>
          </a:p>
        </p:txBody>
      </p:sp>
      <p:sp>
        <p:nvSpPr>
          <p:cNvPr id="365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921734-780F-4F64-A494-DE784FF32A1D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39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41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42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43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44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EFA714-7179-4FC2-B79D-C34A9EB7CC5F}" type="slidenum">
              <a:rPr lang="ru-RU" sz="1200" smtClean="0"/>
              <a:pPr eaLnBrk="1" hangingPunct="1"/>
              <a:t>45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6C2BF7-2A1B-49C0-A010-FDBF5E0971DA}" type="slidenum">
              <a:rPr lang="ru-RU" sz="1200" smtClean="0"/>
              <a:pPr eaLnBrk="1" hangingPunct="1"/>
              <a:t>46</a:t>
            </a:fld>
            <a:endParaRPr lang="ru-RU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49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58FC97-2964-44BF-9A3E-C0C87A4141D2}" type="slidenum">
              <a:rPr lang="ru-RU" sz="1200" smtClean="0"/>
              <a:pPr eaLnBrk="1" hangingPunct="1"/>
              <a:t>51</a:t>
            </a:fld>
            <a:endParaRPr lang="ru-RU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52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53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54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55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56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59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60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61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62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AE96BA-608E-4FC3-B2EE-EAB433DBE234}" type="slidenum">
              <a:rPr lang="ru-RU" sz="1200" smtClean="0"/>
              <a:pPr eaLnBrk="1" hangingPunct="1"/>
              <a:t>64</a:t>
            </a:fld>
            <a:endParaRPr lang="ru-RU" sz="1200" smtClean="0"/>
          </a:p>
        </p:txBody>
      </p:sp>
      <p:sp>
        <p:nvSpPr>
          <p:cNvPr id="901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6F666-93CA-461D-8760-57A1FEB21C60}" type="slidenum">
              <a:rPr lang="ru-RU"/>
              <a:pPr/>
              <a:t>65</a:t>
            </a:fld>
            <a:endParaRPr lang="ru-RU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395C1BB-5089-4897-A662-A73571AC28EB}" type="slidenum">
              <a:rPr lang="ru-RU" sz="1200"/>
              <a:pPr eaLnBrk="1" hangingPunct="1"/>
              <a:t>66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908ECA3-502C-4F98-A23F-7D190F30EE41}" type="slidenum">
              <a:rPr lang="ru-RU" sz="1200"/>
              <a:pPr eaLnBrk="1" hangingPunct="1"/>
              <a:t>67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64AB6CD-B6E8-481F-8E58-229EE8444744}" type="slidenum">
              <a:rPr lang="ru-RU" sz="1200"/>
              <a:pPr eaLnBrk="1" hangingPunct="1"/>
              <a:t>68</a:t>
            </a:fld>
            <a:endParaRPr 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15E20A0-2E78-4623-B01C-CAEE96EDF60E}" type="slidenum">
              <a:rPr lang="ru-RU" sz="1200"/>
              <a:pPr eaLnBrk="1" hangingPunct="1"/>
              <a:t>69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99CBD25-0BD2-4B21-A00C-EC04FC05CC1A}" type="slidenum">
              <a:rPr lang="ru-RU" sz="1200"/>
              <a:pPr eaLnBrk="1" hangingPunct="1"/>
              <a:t>70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A8E5930-0347-43D0-86C1-E74DE50E045C}" type="slidenum">
              <a:rPr lang="ru-RU" sz="1200"/>
              <a:pPr eaLnBrk="1" hangingPunct="1"/>
              <a:t>71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5C08299-800B-4421-87A9-FD2E2AD453D9}" type="slidenum">
              <a:rPr lang="ru-RU" sz="1200"/>
              <a:pPr eaLnBrk="1" hangingPunct="1"/>
              <a:t>72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934E2F8-68E8-4034-A4F8-26B4EDEE7382}" type="slidenum">
              <a:rPr lang="ru-RU" sz="1200"/>
              <a:pPr eaLnBrk="1" hangingPunct="1"/>
              <a:t>73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A7F3DB7-27E8-49C6-9ED2-752728D6BBAF}" type="slidenum">
              <a:rPr lang="ru-RU" sz="1200"/>
              <a:pPr eaLnBrk="1" hangingPunct="1"/>
              <a:t>74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35000B8-FE31-4F12-9680-7199639520A9}" type="slidenum">
              <a:rPr lang="ru-RU" sz="1200"/>
              <a:pPr eaLnBrk="1" hangingPunct="1"/>
              <a:t>75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9B745FF-3E8E-41C9-BFDB-0053EEFF2E1A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FACE945-4843-462B-B330-53C753FA05CF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D067F8-0768-45BE-A5F6-8425FFE1088A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8A2DAD-5906-498F-8D13-D546EF48991B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90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63740-64D2-485A-AF08-15DAC4F798B5}" type="slidenum">
              <a:rPr lang="ru-RU"/>
              <a:pPr/>
              <a:t>91</a:t>
            </a:fld>
            <a:endParaRPr lang="ru-RU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A0B56-A8DC-4C1E-BA43-1B0C2AD89C73}" type="slidenum">
              <a:rPr lang="ru-RU"/>
              <a:pPr/>
              <a:t>92</a:t>
            </a:fld>
            <a:endParaRPr lang="ru-RU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6BF73-6E44-4EBA-BF51-48B91059C8E9}" type="slidenum">
              <a:rPr lang="ru-RU"/>
              <a:pPr/>
              <a:t>93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94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53E3E6-146D-4DF6-9CEC-4A0EA09F0FB2}" type="slidenum">
              <a:rPr lang="ru-RU" sz="1200" smtClean="0"/>
              <a:pPr eaLnBrk="1" hangingPunct="1"/>
              <a:t>95</a:t>
            </a:fld>
            <a:endParaRPr lang="ru-RU" sz="1200" smtClean="0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96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97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98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B029A-14AD-4475-B96C-083ACAB2B3D3}" type="slidenum">
              <a:rPr lang="ru-RU" sz="1200"/>
              <a:pPr eaLnBrk="1" hangingPunct="1"/>
              <a:t>18</a:t>
            </a:fld>
            <a:endParaRPr lang="ru-RU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99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E612F-8CBB-4759-A587-65C3DA188374}" type="slidenum">
              <a:rPr lang="ru-RU" sz="1200"/>
              <a:pPr eaLnBrk="1" hangingPunct="1"/>
              <a:t>100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7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33.png"/><Relationship Id="rId12" Type="http://schemas.openxmlformats.org/officeDocument/2006/relationships/image" Target="../media/image1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5.png"/><Relationship Id="rId5" Type="http://schemas.openxmlformats.org/officeDocument/2006/relationships/image" Target="../media/image13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740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70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25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oleObject" Target="../embeddings/oleObject5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5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5" y="116633"/>
            <a:ext cx="5865666" cy="439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Смирнов Владимир Алексеевич, доктор физико-математических наук, профессор, заведующий кафедрой элементарной математики и методики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Московского педагогического государственного университета.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00" y="45884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Смирнова Ирина Михайловна, доктор педагогических наук, профессор, профессор кафедры элементарной математики и методики обучения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Московского педагогического государственного университета.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6" y="6350952"/>
            <a:ext cx="909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vasmirnov.ru, emmom.ru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050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 smtClean="0"/>
              <a:t>НАГЛЯДНАЯ ГЕОМЕТРИЯ</a:t>
            </a:r>
            <a:endParaRPr lang="ru-RU" sz="1800" dirty="0"/>
          </a:p>
        </p:txBody>
      </p:sp>
      <p:pic>
        <p:nvPicPr>
          <p:cNvPr id="12" name="Picture 3" descr="C:\Documents and Settings\Администратор\Мои документы\PICTURE\jpg\Тетради5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" y="4005064"/>
            <a:ext cx="8168204" cy="27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0" y="804774"/>
            <a:ext cx="2321022" cy="309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050"/>
          <p:cNvSpPr txBox="1">
            <a:spLocks noChangeArrowheads="1"/>
          </p:cNvSpPr>
          <p:nvPr/>
        </p:nvSpPr>
        <p:spPr bwMode="auto">
          <a:xfrm>
            <a:off x="0" y="40466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dirty="0" smtClean="0"/>
              <a:t>Издательство Московского центра непрерывного математического 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11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(*) Изобразите октаэдр </a:t>
            </a:r>
            <a:r>
              <a:rPr lang="ru-RU" dirty="0"/>
              <a:t>аналогично данному на </a:t>
            </a:r>
            <a:r>
              <a:rPr lang="ru-RU" dirty="0" smtClean="0"/>
              <a:t>рисунке. </a:t>
            </a:r>
            <a:r>
              <a:rPr lang="ru-RU" dirty="0"/>
              <a:t>Отметьте центры </a:t>
            </a:r>
            <a:r>
              <a:rPr lang="ru-RU" dirty="0" smtClean="0"/>
              <a:t>его граней. </a:t>
            </a:r>
            <a:r>
              <a:rPr lang="ru-RU" dirty="0"/>
              <a:t>Вершинами какого многогранника они являются?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5373216"/>
            <a:ext cx="2186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</a:t>
            </a:r>
            <a:r>
              <a:rPr lang="ru-RU" dirty="0" smtClean="0">
                <a:solidFill>
                  <a:srgbClr val="FF3300"/>
                </a:solidFill>
              </a:rPr>
              <a:t>: куб.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1738"/>
            <a:ext cx="3910374" cy="31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1738"/>
            <a:ext cx="3910374" cy="31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23811" y="727735"/>
            <a:ext cx="3587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dirty="0"/>
              <a:t>	</a:t>
            </a:r>
            <a:r>
              <a:rPr lang="ru-RU" dirty="0"/>
              <a:t>Укажите прямые, </a:t>
            </a:r>
            <a:r>
              <a:rPr lang="ru-RU" dirty="0" smtClean="0"/>
              <a:t>пересекающие </a:t>
            </a:r>
            <a:r>
              <a:rPr lang="ru-RU" dirty="0"/>
              <a:t>прямую </a:t>
            </a:r>
            <a:r>
              <a:rPr lang="en-US" i="1" dirty="0"/>
              <a:t>a</a:t>
            </a:r>
            <a:r>
              <a:rPr lang="ru-RU" dirty="0"/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41288" y="5352643"/>
            <a:ext cx="3926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.</a:t>
            </a:r>
            <a:endParaRPr lang="ru-RU" i="1" dirty="0">
              <a:cs typeface="Times New Roman" pitchFamily="18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2752"/>
            <a:ext cx="28384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88023" y="960155"/>
            <a:ext cx="42484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Укажите </a:t>
            </a:r>
            <a:r>
              <a:rPr lang="ru-RU" dirty="0">
                <a:cs typeface="Times New Roman" pitchFamily="18" charset="0"/>
              </a:rPr>
              <a:t>пары параллельных прямых.</a:t>
            </a:r>
            <a:r>
              <a:rPr lang="ru-RU" dirty="0"/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88346" y="5382334"/>
            <a:ext cx="4974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i="1" dirty="0">
                <a:cs typeface="Times New Roman" pitchFamily="18" charset="0"/>
              </a:rPr>
              <a:t>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g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p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q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922468"/>
            <a:ext cx="2880320" cy="293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3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НАЧАЛА ГЕОМЕТРИИ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Укажите </a:t>
            </a:r>
            <a:r>
              <a:rPr lang="ru-RU" dirty="0">
                <a:cs typeface="Times New Roman" pitchFamily="18" charset="0"/>
              </a:rPr>
              <a:t>середины отрезков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EF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GH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3719"/>
            <a:ext cx="316388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000997" y="429895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28800"/>
            <a:ext cx="3124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2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Укажите </a:t>
            </a:r>
            <a:r>
              <a:rPr lang="ru-RU" dirty="0">
                <a:cs typeface="Times New Roman" pitchFamily="18" charset="0"/>
              </a:rPr>
              <a:t>точки, делящие отрезки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EF </a:t>
            </a:r>
            <a:r>
              <a:rPr lang="ru-RU" dirty="0">
                <a:cs typeface="Times New Roman" pitchFamily="18" charset="0"/>
              </a:rPr>
              <a:t>на три равные части.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139952" y="4221088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2743"/>
            <a:ext cx="32099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2743"/>
            <a:ext cx="32099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5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5755"/>
            <a:ext cx="40679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/>
              <a:t>Среди углов, изображённых на </a:t>
            </a:r>
            <a:r>
              <a:rPr lang="ru-RU" dirty="0" smtClean="0"/>
              <a:t>рисунке, </a:t>
            </a:r>
            <a:r>
              <a:rPr lang="ru-RU" dirty="0"/>
              <a:t>укажите равные углы.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07504" y="4869159"/>
            <a:ext cx="4680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</a:t>
            </a:r>
            <a:r>
              <a:rPr lang="ru-RU" dirty="0" smtClean="0">
                <a:solidFill>
                  <a:srgbClr val="FF3300"/>
                </a:solidFill>
              </a:rPr>
              <a:t>: </a:t>
            </a:r>
            <a:r>
              <a:rPr lang="ru-RU" dirty="0"/>
              <a:t>а), д), и); б), г) з); в), е), ж).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183037" cy="32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1999" y="67309"/>
            <a:ext cx="4632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Расположите </a:t>
            </a:r>
            <a:r>
              <a:rPr lang="ru-RU" dirty="0">
                <a:cs typeface="Times New Roman" pitchFamily="18" charset="0"/>
              </a:rPr>
              <a:t>номера в порядке возрастания  величины соответствующих углов.</a:t>
            </a:r>
            <a:r>
              <a:rPr lang="ru-RU" dirty="0"/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76081" y="4869158"/>
            <a:ext cx="3242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/>
              <a:t>3, 2, 5, 6, 1, 4.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56" y="1453927"/>
            <a:ext cx="31432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79388" y="223391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 smtClean="0"/>
              <a:t>Изобразите </a:t>
            </a:r>
            <a:r>
              <a:rPr lang="ru-RU" dirty="0"/>
              <a:t>угол, равный сумме углов </a:t>
            </a:r>
            <a:r>
              <a:rPr lang="en-US" i="1" dirty="0"/>
              <a:t>AOB </a:t>
            </a:r>
            <a:r>
              <a:rPr lang="ru-RU" dirty="0"/>
              <a:t>и </a:t>
            </a:r>
            <a:r>
              <a:rPr lang="en-US" i="1" dirty="0" smtClean="0"/>
              <a:t>PQR</a:t>
            </a:r>
            <a:r>
              <a:rPr lang="ru-RU" i="1" dirty="0" smtClean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180182" y="3861048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980728"/>
            <a:ext cx="4824536" cy="26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69" y="3861048"/>
            <a:ext cx="47712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79388" y="223391"/>
            <a:ext cx="8713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 smtClean="0"/>
              <a:t>Изобразите </a:t>
            </a:r>
            <a:r>
              <a:rPr lang="ru-RU" dirty="0"/>
              <a:t>угол, равный </a:t>
            </a:r>
            <a:r>
              <a:rPr lang="ru-RU" dirty="0" smtClean="0"/>
              <a:t>разности </a:t>
            </a:r>
            <a:r>
              <a:rPr lang="ru-RU" dirty="0"/>
              <a:t>углов </a:t>
            </a:r>
            <a:r>
              <a:rPr lang="en-US" i="1" dirty="0"/>
              <a:t>AOB </a:t>
            </a:r>
            <a:r>
              <a:rPr lang="ru-RU" dirty="0"/>
              <a:t>и </a:t>
            </a:r>
            <a:r>
              <a:rPr lang="en-US" i="1" dirty="0" smtClean="0"/>
              <a:t>PQR</a:t>
            </a:r>
            <a:r>
              <a:rPr lang="ru-RU" i="1" dirty="0" smtClean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180182" y="3861048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3" y="908720"/>
            <a:ext cx="47611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81" y="3861048"/>
            <a:ext cx="46996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22339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Через </a:t>
            </a:r>
            <a:r>
              <a:rPr lang="ru-RU" dirty="0"/>
              <a:t>точку </a:t>
            </a:r>
            <a:r>
              <a:rPr lang="en-US" i="1" dirty="0"/>
              <a:t>C </a:t>
            </a:r>
            <a:r>
              <a:rPr lang="ru-RU" dirty="0"/>
              <a:t>проведите прямую, параллельную прямой </a:t>
            </a:r>
            <a:r>
              <a:rPr lang="en-US" i="1" dirty="0"/>
              <a:t>AB</a:t>
            </a:r>
            <a:r>
              <a:rPr lang="ru-RU" dirty="0"/>
              <a:t>.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372721" y="3429000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1" y="868561"/>
            <a:ext cx="2596464" cy="25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0" y="3917702"/>
            <a:ext cx="2672406" cy="26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868561"/>
            <a:ext cx="2595112" cy="25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3275857" y="3429000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917702"/>
            <a:ext cx="2662803" cy="26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68561"/>
            <a:ext cx="2595112" cy="25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79" y="3890665"/>
            <a:ext cx="2691608" cy="26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6300192" y="3429000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22339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Через </a:t>
            </a:r>
            <a:r>
              <a:rPr lang="ru-RU" dirty="0"/>
              <a:t>точку </a:t>
            </a:r>
            <a:r>
              <a:rPr lang="en-US" i="1" dirty="0"/>
              <a:t>C </a:t>
            </a:r>
            <a:r>
              <a:rPr lang="ru-RU" dirty="0"/>
              <a:t>проведите прямую, </a:t>
            </a:r>
            <a:r>
              <a:rPr lang="ru-RU" dirty="0" smtClean="0"/>
              <a:t>перпендикулярную </a:t>
            </a:r>
            <a:r>
              <a:rPr lang="ru-RU" dirty="0"/>
              <a:t>прямой </a:t>
            </a:r>
            <a:r>
              <a:rPr lang="en-US" i="1" dirty="0"/>
              <a:t>AB</a:t>
            </a:r>
            <a:r>
              <a:rPr lang="ru-RU" dirty="0"/>
              <a:t>.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3027362" y="371703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68399" y="371703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5940152" y="371703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0418"/>
            <a:ext cx="2522597" cy="25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178696"/>
            <a:ext cx="2450589" cy="24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4" y="1054388"/>
            <a:ext cx="2518628" cy="25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4" y="4178696"/>
            <a:ext cx="2450590" cy="245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2" y="1050418"/>
            <a:ext cx="2522598" cy="252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2" y="4210050"/>
            <a:ext cx="2419235" cy="241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22339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Проведите </a:t>
            </a:r>
            <a:r>
              <a:rPr lang="ru-RU" dirty="0"/>
              <a:t>серединный перпендикуляр к отрезку </a:t>
            </a:r>
            <a:r>
              <a:rPr lang="en-US" i="1" dirty="0"/>
              <a:t>AB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040582" y="3454548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4856585" y="3494086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85056"/>
            <a:ext cx="2736304" cy="26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947864"/>
            <a:ext cx="2755330" cy="271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650056"/>
            <a:ext cx="2773222" cy="273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6" y="3907677"/>
            <a:ext cx="2776670" cy="273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050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 smtClean="0"/>
              <a:t>Новый учебно-методический комплект по геометрии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" y="980727"/>
            <a:ext cx="2316855" cy="2932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20" y="980728"/>
            <a:ext cx="2326184" cy="2932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63702"/>
            <a:ext cx="1889461" cy="278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9" y="4057612"/>
            <a:ext cx="1897737" cy="2793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8" y="4076253"/>
            <a:ext cx="1898545" cy="2794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05572"/>
            <a:ext cx="1928967" cy="27942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90" y="996823"/>
            <a:ext cx="2307222" cy="2916235"/>
          </a:xfrm>
          <a:prstGeom prst="rect">
            <a:avLst/>
          </a:prstGeom>
        </p:spPr>
      </p:pic>
      <p:sp>
        <p:nvSpPr>
          <p:cNvPr id="12" name="Text Box 2050"/>
          <p:cNvSpPr txBox="1">
            <a:spLocks noChangeArrowheads="1"/>
          </p:cNvSpPr>
          <p:nvPr/>
        </p:nvSpPr>
        <p:spPr bwMode="auto">
          <a:xfrm>
            <a:off x="0" y="40466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 smtClean="0"/>
              <a:t>Издательство «Учебная литература»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92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22339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 smtClean="0"/>
              <a:t>	Проведите </a:t>
            </a:r>
            <a:r>
              <a:rPr lang="ru-RU" dirty="0"/>
              <a:t>биссектрису угла </a:t>
            </a:r>
            <a:r>
              <a:rPr lang="en-US" i="1" dirty="0"/>
              <a:t>AOB</a:t>
            </a:r>
            <a:r>
              <a:rPr lang="ru-RU" dirty="0"/>
              <a:t>.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040582" y="3454548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4856585" y="3494086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4" y="637380"/>
            <a:ext cx="2855317" cy="28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2" y="3861048"/>
            <a:ext cx="2845561" cy="28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6" y="637380"/>
            <a:ext cx="2856806" cy="28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6" y="3916213"/>
            <a:ext cx="2788167" cy="27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3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0"/>
            <a:ext cx="81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ГЕОМЕТРИЧЕСКИЕ МЕСТА ТОЧЕК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2292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7248"/>
            <a:ext cx="2089309" cy="206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539552" y="400896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295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02037"/>
            <a:ext cx="2189398" cy="215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7248"/>
            <a:ext cx="2089308" cy="206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3413397" y="400896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99405"/>
            <a:ext cx="2171570" cy="214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887249"/>
            <a:ext cx="2088232" cy="206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6156176" y="400896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70808"/>
            <a:ext cx="2171920" cy="214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2278" y="141266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44728" y="141266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60395" y="141266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)*</a:t>
            </a:r>
            <a:endParaRPr lang="ru-RU" dirty="0"/>
          </a:p>
        </p:txBody>
      </p:sp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15876" y="458553"/>
            <a:ext cx="91281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Отметьте </a:t>
            </a:r>
            <a:r>
              <a:rPr lang="ru-RU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виден под углом 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01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0" y="461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Отметьте </a:t>
            </a:r>
            <a:r>
              <a:rPr lang="ru-RU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виден под углом </a:t>
            </a:r>
            <a:r>
              <a:rPr lang="ru-RU" dirty="0"/>
              <a:t>45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5364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" y="1174721"/>
            <a:ext cx="2618186" cy="25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28"/>
          <p:cNvSpPr txBox="1">
            <a:spLocks noChangeArrowheads="1"/>
          </p:cNvSpPr>
          <p:nvPr/>
        </p:nvSpPr>
        <p:spPr bwMode="auto">
          <a:xfrm>
            <a:off x="801687" y="3756951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5367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0" y="4208694"/>
            <a:ext cx="2610290" cy="25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82707"/>
            <a:ext cx="2592288" cy="255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4644009" y="3756951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208008"/>
            <a:ext cx="2592288" cy="257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87266" y="7278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3542" y="727888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3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0" y="3356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Отметьте </a:t>
            </a:r>
            <a:r>
              <a:rPr lang="ru-RU" dirty="0">
                <a:cs typeface="Times New Roman" pitchFamily="18" charset="0"/>
              </a:rPr>
              <a:t>точки, расположенные в узлах сетки и  удаленные от точки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на </a:t>
            </a:r>
            <a:r>
              <a:rPr lang="ru-RU" dirty="0" smtClean="0">
                <a:cs typeface="Times New Roman" pitchFamily="18" charset="0"/>
              </a:rPr>
              <a:t>расстояние: а) </a:t>
            </a:r>
            <a:r>
              <a:rPr lang="ru-RU" dirty="0">
                <a:cs typeface="Times New Roman" pitchFamily="18" charset="0"/>
              </a:rPr>
              <a:t>меньшее </a:t>
            </a:r>
            <a:r>
              <a:rPr lang="ru-RU" dirty="0" smtClean="0">
                <a:cs typeface="Times New Roman" pitchFamily="18" charset="0"/>
              </a:rPr>
              <a:t>2; б) </a:t>
            </a:r>
            <a:r>
              <a:rPr lang="ru-RU" dirty="0">
                <a:cs typeface="Times New Roman" pitchFamily="18" charset="0"/>
              </a:rPr>
              <a:t>большее 2 и меньшее </a:t>
            </a:r>
            <a:r>
              <a:rPr lang="ru-RU" dirty="0" smtClean="0">
                <a:cs typeface="Times New Roman" pitchFamily="18" charset="0"/>
              </a:rPr>
              <a:t>3.</a:t>
            </a:r>
            <a:r>
              <a:rPr lang="ru-RU" dirty="0" smtClean="0"/>
              <a:t> </a:t>
            </a:r>
            <a:r>
              <a:rPr lang="ru-RU" dirty="0"/>
              <a:t>(Стороны клеток равны 1).</a:t>
            </a:r>
            <a:r>
              <a:rPr lang="ru-RU" dirty="0">
                <a:cs typeface="Times New Roman" pitchFamily="18" charset="0"/>
              </a:rPr>
              <a:t> </a:t>
            </a:r>
          </a:p>
        </p:txBody>
      </p:sp>
      <p:pic>
        <p:nvPicPr>
          <p:cNvPr id="4100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99" y="1610393"/>
            <a:ext cx="2232248" cy="220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028"/>
          <p:cNvSpPr txBox="1">
            <a:spLocks noChangeArrowheads="1"/>
          </p:cNvSpPr>
          <p:nvPr/>
        </p:nvSpPr>
        <p:spPr bwMode="auto">
          <a:xfrm>
            <a:off x="323528" y="4059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103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11" y="4439203"/>
            <a:ext cx="2249828" cy="222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610394"/>
            <a:ext cx="2232248" cy="220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04" y="4438351"/>
            <a:ext cx="2189608" cy="21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4600253" y="40595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668" y="114872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72512" y="114872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8100" y="11459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ГМТ,</a:t>
            </a:r>
            <a:r>
              <a:rPr lang="en-US" dirty="0"/>
              <a:t> </a:t>
            </a:r>
            <a:r>
              <a:rPr lang="ru-RU" dirty="0"/>
              <a:t>равноудаленных от точек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. </a:t>
            </a:r>
          </a:p>
        </p:txBody>
      </p:sp>
      <p:pic>
        <p:nvPicPr>
          <p:cNvPr id="194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1638"/>
            <a:ext cx="2364780" cy="23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71600" y="3356992"/>
            <a:ext cx="1357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46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2364780" cy="23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2000"/>
            <a:ext cx="2376264" cy="23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63888" y="3356992"/>
            <a:ext cx="1357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54" y="4005065"/>
            <a:ext cx="2356189" cy="23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2000"/>
            <a:ext cx="2376264" cy="23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228184" y="3356992"/>
            <a:ext cx="1357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376264" cy="23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" y="16076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На </a:t>
            </a:r>
            <a:r>
              <a:rPr lang="ru-RU" dirty="0"/>
              <a:t>прямой </a:t>
            </a:r>
            <a:r>
              <a:rPr lang="en-US" i="1" dirty="0"/>
              <a:t>c</a:t>
            </a:r>
            <a:r>
              <a:rPr lang="ru-RU" dirty="0"/>
              <a:t> изобразите точку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равноудаленную от точек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. 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5" y="991761"/>
            <a:ext cx="2335932" cy="23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63889" y="3498031"/>
            <a:ext cx="135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3" y="3966145"/>
            <a:ext cx="2335932" cy="23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991761"/>
            <a:ext cx="2335932" cy="23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39925" y="3498031"/>
            <a:ext cx="135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02" y="3966145"/>
            <a:ext cx="2398906" cy="237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31" y="991761"/>
            <a:ext cx="2335932" cy="23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24045" y="3498031"/>
            <a:ext cx="135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66" y="3966145"/>
            <a:ext cx="2349286" cy="23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11459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Отметьте </a:t>
            </a:r>
            <a:r>
              <a:rPr lang="ru-RU" dirty="0">
                <a:cs typeface="Times New Roman" pitchFamily="18" charset="0"/>
              </a:rPr>
              <a:t>точку, равноудаленную от точек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2590156" cy="25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971600" y="3247281"/>
            <a:ext cx="135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4" y="3927590"/>
            <a:ext cx="2605809" cy="257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17" y="692696"/>
            <a:ext cx="2603127" cy="25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65217" y="3356992"/>
            <a:ext cx="135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Picture 1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17" y="3927591"/>
            <a:ext cx="2603127" cy="257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11108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геометрическое место внутренних точек угла </a:t>
            </a:r>
            <a:r>
              <a:rPr lang="en-US" i="1" dirty="0"/>
              <a:t>AOB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равноудаленных от его сторон. </a:t>
            </a:r>
          </a:p>
        </p:txBody>
      </p:sp>
      <p:pic>
        <p:nvPicPr>
          <p:cNvPr id="337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8835"/>
            <a:ext cx="2324013" cy="229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71600" y="3356992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8657"/>
            <a:ext cx="2399416" cy="23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42077"/>
            <a:ext cx="2300468" cy="22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07904" y="3356992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0000"/>
            <a:ext cx="2408186" cy="23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42077"/>
            <a:ext cx="2300468" cy="22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00192" y="3356992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10000"/>
            <a:ext cx="2408186" cy="23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На </a:t>
            </a:r>
            <a:r>
              <a:rPr lang="ru-RU" dirty="0"/>
              <a:t>прямой </a:t>
            </a:r>
            <a:r>
              <a:rPr lang="en-US" i="1" dirty="0"/>
              <a:t>c </a:t>
            </a:r>
            <a:r>
              <a:rPr lang="ru-RU" dirty="0"/>
              <a:t>отметьте точку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ru-RU" dirty="0"/>
              <a:t>, равноудаленную от сторон угла </a:t>
            </a:r>
            <a:r>
              <a:rPr lang="en-US" i="1" dirty="0"/>
              <a:t>AOB</a:t>
            </a:r>
            <a:r>
              <a:rPr lang="ru-RU" dirty="0"/>
              <a:t>. </a:t>
            </a: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2449"/>
            <a:ext cx="2310114" cy="22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62000" y="3356992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18657"/>
            <a:ext cx="2310114" cy="22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946538"/>
            <a:ext cx="2312476" cy="22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19873" y="3356992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98" y="3818657"/>
            <a:ext cx="2331954" cy="228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946538"/>
            <a:ext cx="2295950" cy="22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50076" y="3356992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" name="Picture 10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01" y="3818657"/>
            <a:ext cx="2231311" cy="220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79388" y="695598"/>
            <a:ext cx="8713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/>
              <a:t>Найдите длины ломаных с концами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dirty="0"/>
              <a:t>, изображённых на </a:t>
            </a:r>
            <a:r>
              <a:rPr lang="ru-RU" dirty="0" smtClean="0"/>
              <a:t>рисунке.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18" y="1772816"/>
            <a:ext cx="653472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50" y="71735"/>
            <a:ext cx="7793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ЛОМАНЫЕ И МНОГОУГОЛЬНИКИ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051" descr="C:\Documents and Settings\Администратор\Мои документы\PICTURE\Учебники\УМК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4" y="866329"/>
            <a:ext cx="7061870" cy="29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981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Предыдущие учебники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Издательство «Просвещение»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37170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Издательство «Мнемозина»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5020"/>
            <a:ext cx="1764217" cy="2307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75019"/>
            <a:ext cx="1798155" cy="23300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62142"/>
            <a:ext cx="1550134" cy="23194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62142"/>
            <a:ext cx="1584175" cy="23360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78696"/>
            <a:ext cx="1791557" cy="232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575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(*) Изобразите</a:t>
            </a:r>
            <a:r>
              <a:rPr lang="ru-RU" dirty="0"/>
              <a:t>: а) четырёхстороннюю ломаную; б) шестистороннюю ломаную, проходящую через все данные точки на </a:t>
            </a:r>
            <a:r>
              <a:rPr lang="ru-RU" dirty="0" smtClean="0"/>
              <a:t>рисунке.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331429" cy="28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25674" y="3868340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9" y="3861048"/>
            <a:ext cx="5322276" cy="28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575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(*) Сколько </a:t>
            </a:r>
            <a:r>
              <a:rPr lang="ru-RU" dirty="0"/>
              <a:t>ломаных: а) длиной 4; б) длиной 5, проходящих по сторонам сетки, состоящей из единичных квадратов, соединяет точки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 smtClean="0"/>
              <a:t>B</a:t>
            </a:r>
            <a:r>
              <a:rPr lang="ru-RU" dirty="0" smtClean="0"/>
              <a:t>.</a:t>
            </a:r>
            <a:r>
              <a:rPr lang="en-US" i="1" dirty="0" smtClean="0"/>
              <a:t>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67544" y="4869160"/>
            <a:ext cx="2474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</a:t>
            </a:r>
            <a:r>
              <a:rPr lang="ru-RU" dirty="0" smtClean="0">
                <a:solidFill>
                  <a:srgbClr val="FF3300"/>
                </a:solidFill>
              </a:rPr>
              <a:t>: </a:t>
            </a:r>
            <a:r>
              <a:rPr lang="ru-RU" dirty="0"/>
              <a:t>а) 6; б) 10.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43" y="1412776"/>
            <a:ext cx="5783749" cy="29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575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(*) Требуется </a:t>
            </a:r>
            <a:r>
              <a:rPr lang="ru-RU" dirty="0"/>
              <a:t>проложить шоссейные дороги, соединяющие населённые пункты </a:t>
            </a:r>
            <a:r>
              <a:rPr lang="ru-RU" i="1" dirty="0"/>
              <a:t>A</a:t>
            </a:r>
            <a:r>
              <a:rPr lang="ru-RU" dirty="0"/>
              <a:t>, </a:t>
            </a:r>
            <a:r>
              <a:rPr lang="ru-RU" i="1" dirty="0"/>
              <a:t>B</a:t>
            </a:r>
            <a:r>
              <a:rPr lang="ru-RU" dirty="0"/>
              <a:t>, </a:t>
            </a:r>
            <a:r>
              <a:rPr lang="ru-RU" i="1" dirty="0"/>
              <a:t>C</a:t>
            </a:r>
            <a:r>
              <a:rPr lang="ru-RU" dirty="0"/>
              <a:t>, </a:t>
            </a:r>
            <a:r>
              <a:rPr lang="ru-RU" i="1" dirty="0"/>
              <a:t>D</a:t>
            </a:r>
            <a:r>
              <a:rPr lang="ru-RU" dirty="0"/>
              <a:t>, расположенные в вершинах сетки. Выберите из предложенных вариантов расположения </a:t>
            </a:r>
            <a:r>
              <a:rPr lang="ru-RU" dirty="0" smtClean="0"/>
              <a:t>дорог </a:t>
            </a:r>
            <a:r>
              <a:rPr lang="ru-RU" dirty="0"/>
              <a:t>тот, в котором суммарная длина дорог наименьшая. Проверьте правильность своего выбора измерением линейкой.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67544" y="4869160"/>
            <a:ext cx="2474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</a:t>
            </a:r>
            <a:r>
              <a:rPr lang="ru-RU" dirty="0" smtClean="0">
                <a:solidFill>
                  <a:srgbClr val="FF3300"/>
                </a:solidFill>
              </a:rPr>
              <a:t>: </a:t>
            </a:r>
            <a:r>
              <a:rPr lang="ru-RU" dirty="0" smtClean="0"/>
              <a:t>в).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969192" cy="248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050" y="-19397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>
                <a:cs typeface="Times New Roman" pitchFamily="18" charset="0"/>
              </a:rPr>
              <a:t>Изобразите какой-нибудь равнобедренный треугольник, основанием которого является отрезок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а вершина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находится в одном из узлов сетки.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80" y="1304042"/>
            <a:ext cx="2598440" cy="25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675" y="4077072"/>
            <a:ext cx="1158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3041"/>
            <a:ext cx="2592288" cy="25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304042"/>
            <a:ext cx="2599433" cy="25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066968"/>
            <a:ext cx="2599433" cy="25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-2244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>
                <a:cs typeface="Times New Roman" pitchFamily="18" charset="0"/>
              </a:rPr>
              <a:t>Изобразите какой-нибудь прямоугольный треугольник, гипотенузой которого является отрезок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а вершина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находится в одном из узлов сетки. </a:t>
            </a:r>
            <a:r>
              <a:rPr lang="ru-RU" dirty="0"/>
              <a:t>Сколько таких треугольников?</a:t>
            </a: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0992"/>
            <a:ext cx="2607840" cy="25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" y="4005064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/>
              <a:t>2.</a:t>
            </a:r>
            <a:endParaRPr lang="ru-RU" i="1" dirty="0">
              <a:cs typeface="Times New Roman" pitchFamily="18" charset="0"/>
            </a:endParaRPr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2620144" cy="25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55" y="1277352"/>
            <a:ext cx="2630453" cy="25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4355976" y="4005064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/>
              <a:t>6.</a:t>
            </a:r>
            <a:endParaRPr lang="ru-RU" i="1" dirty="0">
              <a:cs typeface="Times New Roman" pitchFamily="18" charset="0"/>
            </a:endParaRPr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73" y="4025999"/>
            <a:ext cx="2662104" cy="26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69284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0176"/>
            <a:ext cx="5095165" cy="26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99" y="4154510"/>
            <a:ext cx="5123648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50" y="30256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 В треугольнике </a:t>
            </a:r>
            <a:r>
              <a:rPr lang="en-US" i="1" dirty="0"/>
              <a:t>ABC </a:t>
            </a:r>
            <a:r>
              <a:rPr lang="ru-RU" dirty="0" smtClean="0"/>
              <a:t>проведите медианы.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3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08302" y="348619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32040" y="348619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 В треугольнике </a:t>
            </a:r>
            <a:r>
              <a:rPr lang="en-US" i="1" dirty="0"/>
              <a:t>ABC </a:t>
            </a:r>
            <a:r>
              <a:rPr lang="ru-RU" dirty="0" smtClean="0"/>
              <a:t>проведите высоты.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84" y="870515"/>
            <a:ext cx="2435905" cy="27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870515"/>
            <a:ext cx="25241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58" y="3947863"/>
            <a:ext cx="2452931" cy="274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07" y="3947863"/>
            <a:ext cx="2476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08302" y="3314795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32040" y="3314795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 В треугольнике </a:t>
            </a:r>
            <a:r>
              <a:rPr lang="en-US" i="1" dirty="0"/>
              <a:t>ABC </a:t>
            </a:r>
            <a:r>
              <a:rPr lang="ru-RU" dirty="0" smtClean="0"/>
              <a:t>проведите биссектрисы.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9"/>
            <a:ext cx="2589895" cy="25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05" y="3776460"/>
            <a:ext cx="2589895" cy="25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92" y="515913"/>
            <a:ext cx="2786370" cy="26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92" y="3671684"/>
            <a:ext cx="2786370" cy="26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57" y="3219515"/>
            <a:ext cx="3086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39" y="6413451"/>
            <a:ext cx="3086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6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-19050" y="0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dirty="0" smtClean="0"/>
              <a:t>Изобразите </a:t>
            </a:r>
            <a:r>
              <a:rPr lang="ru-RU" dirty="0"/>
              <a:t>параллелограмм </a:t>
            </a:r>
            <a:r>
              <a:rPr lang="en-US" i="1" dirty="0"/>
              <a:t>ABCD</a:t>
            </a:r>
            <a:r>
              <a:rPr lang="ru-RU" dirty="0"/>
              <a:t>, три вершины которого даны на рисунке.</a:t>
            </a:r>
            <a:endParaRPr lang="en-US" dirty="0"/>
          </a:p>
        </p:txBody>
      </p:sp>
      <p:pic>
        <p:nvPicPr>
          <p:cNvPr id="3645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6150"/>
            <a:ext cx="2592288" cy="25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9525" y="3525251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/>
          </a:p>
        </p:txBody>
      </p:sp>
      <p:pic>
        <p:nvPicPr>
          <p:cNvPr id="3645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7" y="3966700"/>
            <a:ext cx="2622161" cy="25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6150"/>
            <a:ext cx="2592288" cy="25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04" y="3966700"/>
            <a:ext cx="2592288" cy="25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16016" y="3525251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6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Изобразите </a:t>
            </a:r>
            <a:r>
              <a:rPr lang="ru-RU" dirty="0" smtClean="0"/>
              <a:t>квадрат </a:t>
            </a:r>
            <a:r>
              <a:rPr lang="en-US" i="1" dirty="0"/>
              <a:t>ABCD</a:t>
            </a:r>
            <a:r>
              <a:rPr lang="ru-RU" dirty="0"/>
              <a:t>, одна диагональ которого показана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1361" y="3843684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18" y="950357"/>
            <a:ext cx="5747436" cy="27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10" y="4066132"/>
            <a:ext cx="5435969" cy="26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990600"/>
            <a:ext cx="90678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cs typeface="Times New Roman" charset="0"/>
              </a:rPr>
              <a:t>Задача, которую ставили перед собой </a:t>
            </a:r>
            <a:r>
              <a:rPr lang="ru-RU" sz="2800" dirty="0" smtClean="0">
                <a:cs typeface="Times New Roman" charset="0"/>
              </a:rPr>
              <a:t>авторы, </a:t>
            </a:r>
            <a:r>
              <a:rPr lang="ru-RU" sz="2800" dirty="0">
                <a:cs typeface="Times New Roman" charset="0"/>
              </a:rPr>
              <a:t>состояла в том, чтобы, опираясь на достигнутый отечественной школой уровень геометрического образования, сделать курс геометрии современным и интересным, учитывающим склонности</a:t>
            </a:r>
            <a:r>
              <a:rPr lang="ru-RU" sz="2800" dirty="0"/>
              <a:t>,</a:t>
            </a:r>
            <a:r>
              <a:rPr lang="ru-RU" sz="2800" dirty="0">
                <a:cs typeface="Times New Roman" charset="0"/>
              </a:rPr>
              <a:t> способности</a:t>
            </a:r>
            <a:r>
              <a:rPr lang="en-US" sz="2800" dirty="0">
                <a:cs typeface="Times New Roman" charset="0"/>
              </a:rPr>
              <a:t> </a:t>
            </a:r>
            <a:r>
              <a:rPr lang="ru-RU" sz="2800" dirty="0"/>
              <a:t>и мотивации</a:t>
            </a:r>
            <a:r>
              <a:rPr lang="ru-RU" sz="2800" dirty="0">
                <a:cs typeface="Times New Roman" charset="0"/>
              </a:rPr>
              <a:t> </a:t>
            </a:r>
            <a:r>
              <a:rPr lang="ru-RU" sz="2800" dirty="0"/>
              <a:t>всех </a:t>
            </a:r>
            <a:r>
              <a:rPr lang="ru-RU" sz="2800" dirty="0">
                <a:cs typeface="Times New Roman" charset="0"/>
              </a:rPr>
              <a:t>учеников, направленным на формирование математической культуры, интеллектуальное развитие личности каждого ученика, его творческих способностей, формирование представлений учащихся о математике, ее месте и роли в современном мире.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треугольник, если заданы середины его сторон </a:t>
            </a:r>
            <a:r>
              <a:rPr lang="en-US" i="1" dirty="0"/>
              <a:t>D</a:t>
            </a:r>
            <a:r>
              <a:rPr lang="ru-RU" dirty="0"/>
              <a:t>, </a:t>
            </a:r>
            <a:r>
              <a:rPr lang="en-US" i="1" dirty="0"/>
              <a:t>E</a:t>
            </a:r>
            <a:r>
              <a:rPr lang="ru-RU" dirty="0"/>
              <a:t>, </a:t>
            </a:r>
            <a:r>
              <a:rPr lang="en-US" i="1" dirty="0" smtClean="0"/>
              <a:t>F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1361" y="3843684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3" y="889015"/>
            <a:ext cx="5423085" cy="284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31" y="3843684"/>
            <a:ext cx="5488653" cy="287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80093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ОКРУЖНОСТИ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81126" y="3867795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80" y="1096019"/>
            <a:ext cx="5337336" cy="26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09" y="4221089"/>
            <a:ext cx="52214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50" y="63435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Ч</a:t>
            </a:r>
            <a:r>
              <a:rPr lang="ru-RU" dirty="0" smtClean="0"/>
              <a:t>ерез </a:t>
            </a:r>
            <a:r>
              <a:rPr lang="ru-RU" dirty="0"/>
              <a:t>точку </a:t>
            </a:r>
            <a:r>
              <a:rPr lang="ru-RU" i="1" dirty="0"/>
              <a:t>A </a:t>
            </a:r>
            <a:r>
              <a:rPr lang="ru-RU" dirty="0"/>
              <a:t>проведите касательную к данной </a:t>
            </a:r>
            <a:r>
              <a:rPr lang="ru-RU" dirty="0" smtClean="0"/>
              <a:t>окружности.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7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Ч</a:t>
            </a:r>
            <a:r>
              <a:rPr lang="ru-RU" dirty="0" smtClean="0"/>
              <a:t>ерез </a:t>
            </a:r>
            <a:r>
              <a:rPr lang="ru-RU" dirty="0"/>
              <a:t>точку </a:t>
            </a:r>
            <a:r>
              <a:rPr lang="ru-RU" i="1" dirty="0"/>
              <a:t>A </a:t>
            </a:r>
            <a:r>
              <a:rPr lang="ru-RU" dirty="0"/>
              <a:t>проведите касательную к данной </a:t>
            </a:r>
            <a:r>
              <a:rPr lang="ru-RU" dirty="0" smtClean="0"/>
              <a:t>окружности. 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5577" y="336373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59" y="563884"/>
            <a:ext cx="5226421" cy="25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59" y="3793181"/>
            <a:ext cx="5226421" cy="2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Найдите длину отрезка </a:t>
            </a:r>
            <a:r>
              <a:rPr lang="ru-RU" i="1" dirty="0"/>
              <a:t>AB </a:t>
            </a:r>
            <a:r>
              <a:rPr lang="ru-RU" dirty="0" smtClean="0"/>
              <a:t>касательной. </a:t>
            </a:r>
            <a:r>
              <a:rPr lang="ru-RU" dirty="0"/>
              <a:t>Стороны клеток равны 1.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18669" y="4293096"/>
            <a:ext cx="3083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</a:t>
            </a:r>
            <a:r>
              <a:rPr lang="ru-RU" dirty="0" smtClean="0">
                <a:solidFill>
                  <a:srgbClr val="FF3300"/>
                </a:solidFill>
              </a:rPr>
              <a:t>: а) 4; б) 3.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246470" cy="30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Найдите величину угла </a:t>
            </a:r>
            <a:r>
              <a:rPr lang="ru-RU" i="1" dirty="0" smtClean="0"/>
              <a:t>ABC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950"/>
            <a:ext cx="5428270" cy="28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492064" cy="29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Найдите </a:t>
            </a:r>
            <a:r>
              <a:rPr lang="ru-RU" dirty="0">
                <a:cs typeface="Times New Roman" pitchFamily="18" charset="0"/>
              </a:rPr>
              <a:t>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043608" y="4653136"/>
            <a:ext cx="3196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en-US" dirty="0"/>
              <a:t>45</a:t>
            </a:r>
            <a:r>
              <a:rPr lang="ru-RU" baseline="30000" dirty="0"/>
              <a:t>о</a:t>
            </a:r>
            <a:r>
              <a:rPr lang="en-US" dirty="0">
                <a:cs typeface="Times New Roman" pitchFamily="18" charset="0"/>
              </a:rPr>
              <a:t>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1242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7912"/>
            <a:ext cx="32766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46365" y="4653136"/>
            <a:ext cx="3196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en-US" dirty="0"/>
              <a:t>45</a:t>
            </a:r>
            <a:r>
              <a:rPr lang="ru-RU" baseline="30000" dirty="0"/>
              <a:t>о</a:t>
            </a:r>
            <a:r>
              <a:rPr lang="en-US" dirty="0">
                <a:cs typeface="Times New Roman" pitchFamily="18" charset="0"/>
              </a:rPr>
              <a:t>. 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autoUpdateAnimBg="0"/>
      <p:bldP spid="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496" y="33561"/>
            <a:ext cx="8839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dirty="0" smtClean="0"/>
              <a:t>(*) На </a:t>
            </a:r>
            <a:r>
              <a:rPr lang="ru-RU" dirty="0">
                <a:cs typeface="Times New Roman" pitchFamily="18" charset="0"/>
              </a:rPr>
              <a:t>прямой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/>
              <a:t> отметьте точку </a:t>
            </a:r>
            <a:r>
              <a:rPr lang="en-US" i="1" dirty="0"/>
              <a:t>C</a:t>
            </a:r>
            <a:r>
              <a:rPr lang="ru-RU" dirty="0"/>
              <a:t>,</a:t>
            </a:r>
            <a:r>
              <a:rPr lang="ru-RU" dirty="0">
                <a:cs typeface="Times New Roman" pitchFamily="18" charset="0"/>
              </a:rPr>
              <a:t> из которой отрезок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 виден под наибольшим углом.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/>
              <a:t>Найдите величину этого угла.</a:t>
            </a:r>
          </a:p>
        </p:txBody>
      </p:sp>
      <p:graphicFrame>
        <p:nvGraphicFramePr>
          <p:cNvPr id="378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377304"/>
              </p:ext>
            </p:extLst>
          </p:nvPr>
        </p:nvGraphicFramePr>
        <p:xfrm>
          <a:off x="827584" y="977433"/>
          <a:ext cx="2448272" cy="231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Точечный рисунок" r:id="rId4" imgW="2914286" imgH="2752381" progId="Paint.Picture">
                  <p:embed/>
                </p:oleObj>
              </mc:Choice>
              <mc:Fallback>
                <p:oleObj name="Точечный рисунок" r:id="rId4" imgW="2914286" imgH="2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77433"/>
                        <a:ext cx="2448272" cy="2312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18059" y="6237312"/>
            <a:ext cx="2006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90</a:t>
            </a:r>
            <a:r>
              <a:rPr lang="ru-RU" baseline="30000" dirty="0">
                <a:solidFill>
                  <a:srgbClr val="FF3300"/>
                </a:solidFill>
              </a:rPr>
              <a:t>о</a:t>
            </a:r>
            <a:r>
              <a:rPr lang="ru-RU" dirty="0">
                <a:solidFill>
                  <a:srgbClr val="FF3300"/>
                </a:solidFill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378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21991"/>
              </p:ext>
            </p:extLst>
          </p:nvPr>
        </p:nvGraphicFramePr>
        <p:xfrm>
          <a:off x="755576" y="3552328"/>
          <a:ext cx="2304256" cy="262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Точечный рисунок" r:id="rId6" imgW="2914286" imgH="3323810" progId="Paint.Picture">
                  <p:embed/>
                </p:oleObj>
              </mc:Choice>
              <mc:Fallback>
                <p:oleObj name="Точечный рисунок" r:id="rId6" imgW="2914286" imgH="3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552328"/>
                        <a:ext cx="2304256" cy="2628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65594"/>
              </p:ext>
            </p:extLst>
          </p:nvPr>
        </p:nvGraphicFramePr>
        <p:xfrm>
          <a:off x="3347864" y="3553916"/>
          <a:ext cx="2448272" cy="247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Точечный рисунок" r:id="rId8" imgW="3123810" imgH="3153215" progId="PBrush">
                  <p:embed/>
                </p:oleObj>
              </mc:Choice>
              <mc:Fallback>
                <p:oleObj name="Точечный рисунок" r:id="rId8" imgW="3123810" imgH="315321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553916"/>
                        <a:ext cx="2448272" cy="2470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16671"/>
              </p:ext>
            </p:extLst>
          </p:nvPr>
        </p:nvGraphicFramePr>
        <p:xfrm>
          <a:off x="3347864" y="961628"/>
          <a:ext cx="2448272" cy="229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Точечный рисунок" r:id="rId10" imgW="2971429" imgH="2781688" progId="PBrush">
                  <p:embed/>
                </p:oleObj>
              </mc:Choice>
              <mc:Fallback>
                <p:oleObj name="Точечный рисунок" r:id="rId10" imgW="2971429" imgH="2781688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961628"/>
                        <a:ext cx="2448272" cy="2291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82355" y="6237312"/>
            <a:ext cx="2006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90</a:t>
            </a:r>
            <a:r>
              <a:rPr lang="ru-RU" baseline="30000" dirty="0">
                <a:solidFill>
                  <a:srgbClr val="FF3300"/>
                </a:solidFill>
              </a:rPr>
              <a:t>о</a:t>
            </a:r>
            <a:r>
              <a:rPr lang="ru-RU" dirty="0">
                <a:solidFill>
                  <a:srgbClr val="FF3300"/>
                </a:solidFill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59515"/>
            <a:ext cx="2355437" cy="23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95" y="3573016"/>
            <a:ext cx="226101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940152" y="6237312"/>
            <a:ext cx="2006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 smtClean="0">
                <a:solidFill>
                  <a:srgbClr val="FF3300"/>
                </a:solidFill>
              </a:rPr>
              <a:t>45</a:t>
            </a:r>
            <a:r>
              <a:rPr lang="ru-RU" baseline="30000" dirty="0" smtClean="0">
                <a:solidFill>
                  <a:srgbClr val="FF3300"/>
                </a:solidFill>
              </a:rPr>
              <a:t>о</a:t>
            </a:r>
            <a:r>
              <a:rPr lang="ru-RU" dirty="0">
                <a:solidFill>
                  <a:srgbClr val="FF3300"/>
                </a:solidFill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центр окружности, описанной около треугольника </a:t>
            </a:r>
            <a:r>
              <a:rPr lang="en-US" i="1" dirty="0" smtClean="0"/>
              <a:t>ABC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5577" y="336373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47865" y="325536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1451"/>
            <a:ext cx="2304256" cy="22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825403"/>
            <a:ext cx="2359042" cy="23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902732"/>
            <a:ext cx="2304256" cy="227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84" y="3825403"/>
            <a:ext cx="2303342" cy="22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1451"/>
            <a:ext cx="2376264" cy="23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954267" y="325536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24" y="3825402"/>
            <a:ext cx="2391773" cy="23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4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Отметьте </a:t>
            </a:r>
            <a:r>
              <a:rPr lang="ru-RU" dirty="0"/>
              <a:t>центр </a:t>
            </a:r>
            <a:r>
              <a:rPr lang="ru-RU" dirty="0" smtClean="0"/>
              <a:t>окружности</a:t>
            </a:r>
            <a:r>
              <a:rPr lang="ru-RU" dirty="0"/>
              <a:t>, описанной около </a:t>
            </a:r>
            <a:r>
              <a:rPr lang="ru-RU" dirty="0" smtClean="0"/>
              <a:t>трапеции </a:t>
            </a:r>
            <a:r>
              <a:rPr lang="en-US" i="1" dirty="0"/>
              <a:t>ABCD</a:t>
            </a:r>
            <a:r>
              <a:rPr lang="ru-RU" dirty="0"/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5577" y="336373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2" y="902732"/>
            <a:ext cx="4624794" cy="232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2" y="3933056"/>
            <a:ext cx="4472636" cy="235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Найдите </a:t>
            </a:r>
            <a:r>
              <a:rPr lang="ru-RU" dirty="0"/>
              <a:t>центры окружностей, вписанных в треугольники, изображённые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5577" y="336373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9" y="957263"/>
            <a:ext cx="4990182" cy="249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8" y="3858542"/>
            <a:ext cx="5082826" cy="25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Особенности </a:t>
            </a:r>
            <a:r>
              <a:rPr lang="ru-RU" dirty="0" smtClean="0">
                <a:solidFill>
                  <a:srgbClr val="FF0000"/>
                </a:solidFill>
              </a:rPr>
              <a:t>учебников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620291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en-US" dirty="0" smtClean="0"/>
              <a:t>I. </a:t>
            </a:r>
            <a:r>
              <a:rPr lang="ru-RU" dirty="0" smtClean="0"/>
              <a:t>Преемственность. </a:t>
            </a:r>
            <a:r>
              <a:rPr lang="ru-RU" dirty="0"/>
              <a:t>Сохранение традиций отечественного геометрического образования школьников. В качестве основы был взят учебник А.П. Киселева, который до сих пор считается лучшим учебником по геометрии для школы.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1" y="3020948"/>
            <a:ext cx="8511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en-US" dirty="0" smtClean="0"/>
              <a:t>III. </a:t>
            </a:r>
            <a:r>
              <a:rPr lang="ru-RU" dirty="0" smtClean="0"/>
              <a:t>Мотивация. Включение в учебник исторического, научно-популярного материала, заданий для проектной и исследовательской деятельности учащихся, задач с практическим содержанием.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1" y="2189951"/>
            <a:ext cx="851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ru-RU" dirty="0"/>
              <a:t>Наглядность. В учебниках много рисунков, задач на распознавание, изображение, построение.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1" y="4725144"/>
            <a:ext cx="851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en-US" dirty="0" smtClean="0"/>
              <a:t>IV. </a:t>
            </a:r>
            <a:r>
              <a:rPr lang="ru-RU" dirty="0" smtClean="0"/>
              <a:t>Результаты. Ориентация </a:t>
            </a:r>
            <a:r>
              <a:rPr lang="ru-RU" dirty="0"/>
              <a:t>обучения геометрии не на прохождение учебника, а на достижение результатов </a:t>
            </a:r>
            <a:r>
              <a:rPr lang="ru-RU" dirty="0" smtClean="0"/>
              <a:t>обучения, подготовку к ОГЭ и ЕГЭ по математике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2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Найдите </a:t>
            </a:r>
            <a:r>
              <a:rPr lang="ru-RU" dirty="0"/>
              <a:t>центр </a:t>
            </a:r>
            <a:r>
              <a:rPr lang="ru-RU" dirty="0" smtClean="0"/>
              <a:t>окружности</a:t>
            </a:r>
            <a:r>
              <a:rPr lang="ru-RU" dirty="0"/>
              <a:t>, </a:t>
            </a:r>
            <a:r>
              <a:rPr lang="ru-RU" dirty="0" smtClean="0"/>
              <a:t>вписанной в четырехугольник </a:t>
            </a:r>
            <a:r>
              <a:rPr lang="en-US" i="1" dirty="0"/>
              <a:t>ABCD</a:t>
            </a:r>
            <a:r>
              <a:rPr lang="ru-RU" dirty="0"/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39081" y="336373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167473" y="3452354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21" y="902733"/>
            <a:ext cx="2504056" cy="24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58" y="3914019"/>
            <a:ext cx="2541981" cy="25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33" y="913139"/>
            <a:ext cx="2520280" cy="24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29224"/>
            <a:ext cx="2559098" cy="25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7475" y="-24383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(*) Изобразите треугольник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i="1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Отметьте основания медиан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Проведите высоты </a:t>
            </a:r>
            <a:r>
              <a:rPr lang="en-US" i="1" dirty="0">
                <a:cs typeface="Times New Roman" pitchFamily="18" charset="0"/>
              </a:rPr>
              <a:t>AA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BB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отметьте их точку пересечения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(ортоцентр</a:t>
            </a:r>
            <a:r>
              <a:rPr lang="en-US" dirty="0" smtClean="0">
                <a:cs typeface="Times New Roman" pitchFamily="18" charset="0"/>
              </a:rPr>
              <a:t>).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Отметьте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середины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3</a:t>
            </a:r>
            <a:r>
              <a:rPr lang="en-US" i="1" dirty="0">
                <a:cs typeface="Times New Roman" pitchFamily="18" charset="0"/>
              </a:rPr>
              <a:t>, C</a:t>
            </a:r>
            <a:r>
              <a:rPr lang="en-US" baseline="-25000" dirty="0">
                <a:cs typeface="Times New Roman" pitchFamily="18" charset="0"/>
              </a:rPr>
              <a:t>3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отрезков, соединяющих вершины треугольника с ортоцентром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.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Через точки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i="1" dirty="0">
                <a:cs typeface="Times New Roman" pitchFamily="18" charset="0"/>
              </a:rPr>
              <a:t>, C</a:t>
            </a:r>
            <a:r>
              <a:rPr lang="en-US" baseline="-25000" dirty="0">
                <a:cs typeface="Times New Roman" pitchFamily="18" charset="0"/>
              </a:rPr>
              <a:t>3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проведите окружность. Докажите, что все девять отмеченных точек принадлежат этой окружности (окружность Эйлера</a:t>
            </a:r>
            <a:r>
              <a:rPr lang="ru-RU" dirty="0" smtClean="0">
                <a:cs typeface="Times New Roman" pitchFamily="18" charset="0"/>
              </a:rPr>
              <a:t>).</a:t>
            </a:r>
            <a:endParaRPr lang="en-US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6766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92" y="2954263"/>
            <a:ext cx="36766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СИММЕТРИЯ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504" y="3630215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5959"/>
            <a:ext cx="7019506" cy="25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90255"/>
            <a:ext cx="70867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6375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отрезок, симметричный данному отрезку </a:t>
            </a:r>
            <a:r>
              <a:rPr lang="en-US" i="1" dirty="0"/>
              <a:t>AB </a:t>
            </a:r>
            <a:r>
              <a:rPr lang="ru-RU" dirty="0"/>
              <a:t>относительно точки </a:t>
            </a:r>
            <a:r>
              <a:rPr lang="en-US" i="1" dirty="0"/>
              <a:t>O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4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Изобразите прямую, симметричную данной прямой </a:t>
            </a:r>
            <a:r>
              <a:rPr lang="en-US" i="1" dirty="0"/>
              <a:t>a </a:t>
            </a:r>
            <a:r>
              <a:rPr lang="ru-RU" dirty="0"/>
              <a:t>относительно точки </a:t>
            </a:r>
            <a:r>
              <a:rPr lang="en-US" i="1" dirty="0"/>
              <a:t>O</a:t>
            </a:r>
            <a:r>
              <a:rPr lang="ru-RU" dirty="0"/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504" y="350100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98" y="980728"/>
            <a:ext cx="697316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62672"/>
            <a:ext cx="7231513" cy="256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Изобразите треугольник, симметричный данному треугольнику </a:t>
            </a:r>
            <a:r>
              <a:rPr lang="en-US" i="1" dirty="0"/>
              <a:t>ABC </a:t>
            </a:r>
            <a:r>
              <a:rPr lang="ru-RU" dirty="0"/>
              <a:t>относительно точки </a:t>
            </a:r>
            <a:r>
              <a:rPr lang="en-US" i="1" dirty="0"/>
              <a:t>O</a:t>
            </a:r>
            <a:r>
              <a:rPr lang="ru-RU" dirty="0"/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504" y="350100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7104"/>
            <a:ext cx="7187953" cy="268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1633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6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Укажите центр симметрии для двух симметричных: а) отрезков; б) треугольников; в) четырёхугольников.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504" y="3501008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63317" cy="26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62672"/>
            <a:ext cx="7307242" cy="263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Изобразите отрезок, симметричный данному отрезку </a:t>
            </a:r>
            <a:r>
              <a:rPr lang="en-US" i="1" dirty="0"/>
              <a:t>AB </a:t>
            </a:r>
            <a:r>
              <a:rPr lang="ru-RU" dirty="0"/>
              <a:t>относительно прямой </a:t>
            </a:r>
            <a:r>
              <a:rPr lang="en-US" i="1" dirty="0"/>
              <a:t>c</a:t>
            </a:r>
            <a:r>
              <a:rPr lang="ru-RU" dirty="0"/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7117" y="350167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783878" cy="25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63341"/>
            <a:ext cx="6818381" cy="248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Изобразите треугольник, симметричный данному треугольнику относительно прямой </a:t>
            </a:r>
            <a:r>
              <a:rPr lang="en-US" i="1" dirty="0"/>
              <a:t>d</a:t>
            </a:r>
            <a:r>
              <a:rPr lang="ru-RU" dirty="0"/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7117" y="350167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06187" cy="25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76" y="3963341"/>
            <a:ext cx="6824225" cy="248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Изобразите прямую, относительно которой </a:t>
            </a:r>
            <a:r>
              <a:rPr lang="ru-RU" dirty="0" smtClean="0"/>
              <a:t>симметричны треугольники.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7117" y="350167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3216"/>
            <a:ext cx="7565277" cy="27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50840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четырехугольник, симметричный четырехугольнику </a:t>
            </a:r>
            <a:r>
              <a:rPr lang="en-US" i="1" dirty="0"/>
              <a:t>ABCD</a:t>
            </a:r>
            <a:r>
              <a:rPr lang="ru-RU" dirty="0"/>
              <a:t> относительно середины стороны </a:t>
            </a:r>
            <a:r>
              <a:rPr lang="en-US" i="1" dirty="0"/>
              <a:t>BC</a:t>
            </a:r>
            <a:r>
              <a:rPr lang="ru-RU" dirty="0"/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99592" y="374622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65270" y="3801369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302" y="821555"/>
            <a:ext cx="102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821902"/>
            <a:ext cx="102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1" y="1283221"/>
            <a:ext cx="2587162" cy="25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1" y="4207891"/>
            <a:ext cx="2587162" cy="25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83567"/>
            <a:ext cx="2592288" cy="253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242818"/>
            <a:ext cx="2591379" cy="253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33350" y="404664"/>
            <a:ext cx="8839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/>
              <a:t>	В </a:t>
            </a:r>
            <a:r>
              <a:rPr lang="ru-RU" sz="2800" dirty="0"/>
              <a:t>помощь учителю математики создан сайт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3300"/>
                </a:solidFill>
              </a:rPr>
              <a:t>www.vasmirnov.ru</a:t>
            </a:r>
            <a:r>
              <a:rPr lang="ru-RU" sz="2800" dirty="0">
                <a:solidFill>
                  <a:srgbClr val="FF3300"/>
                </a:solidFill>
              </a:rPr>
              <a:t>,</a:t>
            </a:r>
            <a:r>
              <a:rPr lang="ru-RU" sz="2800" dirty="0"/>
              <a:t> на котором размещены: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/>
              <a:t>	а</a:t>
            </a:r>
            <a:r>
              <a:rPr lang="ru-RU" sz="2800" dirty="0"/>
              <a:t>) </a:t>
            </a:r>
            <a:r>
              <a:rPr lang="en-US" sz="2800" dirty="0"/>
              <a:t> </a:t>
            </a:r>
            <a:r>
              <a:rPr lang="ru-RU" sz="2800" dirty="0"/>
              <a:t>программы и тематические планирования 7 – 11;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/>
              <a:t>	б</a:t>
            </a:r>
            <a:r>
              <a:rPr lang="ru-RU" sz="2800" dirty="0"/>
              <a:t>) дидактические материалы 7 – 11;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/>
              <a:t>	в</a:t>
            </a:r>
            <a:r>
              <a:rPr lang="ru-RU" sz="2800" dirty="0"/>
              <a:t>) дополнительные задачи по геометрии;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/>
              <a:t>	г</a:t>
            </a:r>
            <a:r>
              <a:rPr lang="ru-RU" sz="2800" dirty="0"/>
              <a:t>) статьи о преподавании геометрии в школе;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/>
              <a:t>	д</a:t>
            </a:r>
            <a:r>
              <a:rPr lang="ru-RU" sz="2800" dirty="0"/>
              <a:t>) презентации ко всем параграфам учебников геометрии для </a:t>
            </a:r>
            <a:r>
              <a:rPr lang="ru-RU" sz="2800" dirty="0" smtClean="0"/>
              <a:t>5-6, 7-9 </a:t>
            </a:r>
            <a:r>
              <a:rPr lang="ru-RU" sz="2800" dirty="0"/>
              <a:t>и 10-11 классов;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dirty="0" smtClean="0"/>
              <a:t>	е</a:t>
            </a:r>
            <a:r>
              <a:rPr lang="ru-RU" sz="2800" dirty="0"/>
              <a:t>)</a:t>
            </a:r>
            <a:r>
              <a:rPr lang="en-US" sz="2800" dirty="0"/>
              <a:t> </a:t>
            </a:r>
            <a:r>
              <a:rPr lang="ru-RU" sz="2800" dirty="0" smtClean="0"/>
              <a:t>материалы </a:t>
            </a:r>
            <a:r>
              <a:rPr lang="ru-RU" sz="2800" dirty="0"/>
              <a:t>для подготовки к </a:t>
            </a:r>
            <a:r>
              <a:rPr lang="ru-RU" sz="2800" dirty="0" smtClean="0"/>
              <a:t>ОГЭ </a:t>
            </a:r>
            <a:r>
              <a:rPr lang="ru-RU" sz="2800" dirty="0"/>
              <a:t>и ЕГЭ.	</a:t>
            </a:r>
          </a:p>
        </p:txBody>
      </p:sp>
    </p:spTree>
    <p:extLst>
      <p:ext uri="{BB962C8B-B14F-4D97-AF65-F5344CB8AC3E}">
        <p14:creationId xmlns:p14="http://schemas.microsoft.com/office/powerpoint/2010/main" val="29997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четырехугольник, симметричный четырехугольнику </a:t>
            </a:r>
            <a:r>
              <a:rPr lang="en-US" i="1" dirty="0"/>
              <a:t>ABCD</a:t>
            </a:r>
            <a:r>
              <a:rPr lang="ru-RU" dirty="0"/>
              <a:t> относительно </a:t>
            </a:r>
            <a:r>
              <a:rPr lang="ru-RU" dirty="0" smtClean="0"/>
              <a:t>стороны: а) </a:t>
            </a:r>
            <a:r>
              <a:rPr lang="en-US" i="1" dirty="0" smtClean="0"/>
              <a:t>BC</a:t>
            </a:r>
            <a:r>
              <a:rPr lang="ru-RU" dirty="0" smtClean="0"/>
              <a:t>; б) </a:t>
            </a:r>
            <a:r>
              <a:rPr lang="en-US" i="1" dirty="0" smtClean="0"/>
              <a:t>AB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99592" y="374622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65270" y="3801369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302" y="821555"/>
            <a:ext cx="102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821902"/>
            <a:ext cx="102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3" y="1229148"/>
            <a:ext cx="2598931" cy="257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3" y="4149080"/>
            <a:ext cx="2598931" cy="25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07" y="1229148"/>
            <a:ext cx="2598597" cy="253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71" y="4178709"/>
            <a:ext cx="2582742" cy="25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</a:t>
            </a:r>
            <a:r>
              <a:rPr lang="ru-RU" dirty="0" smtClean="0"/>
              <a:t>зобразите </a:t>
            </a:r>
            <a:r>
              <a:rPr lang="ru-RU" dirty="0"/>
              <a:t>точку, полученную поворотом данной точки </a:t>
            </a:r>
            <a:r>
              <a:rPr lang="en-US" i="1" dirty="0"/>
              <a:t>A </a:t>
            </a:r>
            <a:r>
              <a:rPr lang="ru-RU" dirty="0"/>
              <a:t>вокруг точки </a:t>
            </a:r>
            <a:r>
              <a:rPr lang="en-US" i="1" dirty="0"/>
              <a:t>O </a:t>
            </a:r>
            <a:r>
              <a:rPr lang="ru-RU" dirty="0"/>
              <a:t>на угол 90</a:t>
            </a:r>
            <a:r>
              <a:rPr lang="ru-RU" baseline="30000" dirty="0"/>
              <a:t>о</a:t>
            </a:r>
            <a:r>
              <a:rPr lang="ru-RU" dirty="0"/>
              <a:t>: а) против часовой стрелки; б) по часовой </a:t>
            </a:r>
            <a:r>
              <a:rPr lang="ru-RU" dirty="0" smtClean="0"/>
              <a:t>стрелке.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8984" y="3746225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0076"/>
            <a:ext cx="6480720" cy="24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18" y="4207889"/>
            <a:ext cx="6542409" cy="24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И</a:t>
            </a:r>
            <a:r>
              <a:rPr lang="ru-RU" dirty="0" smtClean="0"/>
              <a:t>зобразите </a:t>
            </a:r>
            <a:r>
              <a:rPr lang="ru-RU" dirty="0"/>
              <a:t>треугольник, полученный поворотом данного треугольника </a:t>
            </a:r>
            <a:r>
              <a:rPr lang="en-US" i="1" dirty="0"/>
              <a:t>ABC </a:t>
            </a:r>
            <a:r>
              <a:rPr lang="ru-RU" dirty="0"/>
              <a:t>вокруг точки </a:t>
            </a:r>
            <a:r>
              <a:rPr lang="en-US" i="1" dirty="0"/>
              <a:t>O </a:t>
            </a:r>
            <a:r>
              <a:rPr lang="ru-RU" dirty="0"/>
              <a:t>на угол 90</a:t>
            </a:r>
            <a:r>
              <a:rPr lang="ru-RU" baseline="30000" dirty="0"/>
              <a:t>о</a:t>
            </a:r>
            <a:r>
              <a:rPr lang="ru-RU" dirty="0"/>
              <a:t>: а) против часовой стрелки; б) по часовой </a:t>
            </a:r>
            <a:r>
              <a:rPr lang="ru-RU" dirty="0" smtClean="0"/>
              <a:t>стрелке. 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8984" y="3746225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32" y="1272064"/>
            <a:ext cx="6592360" cy="24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53" y="4207890"/>
            <a:ext cx="6690856" cy="246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7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 smtClean="0"/>
              <a:t>	</a:t>
            </a:r>
            <a:r>
              <a:rPr lang="ru-RU" dirty="0"/>
              <a:t>Треугольник </a:t>
            </a:r>
            <a:r>
              <a:rPr lang="en-US" i="1" dirty="0"/>
              <a:t>DEF</a:t>
            </a:r>
            <a:r>
              <a:rPr lang="ru-RU" dirty="0"/>
              <a:t> получен поворотом треугольника </a:t>
            </a:r>
            <a:r>
              <a:rPr lang="en-US" i="1" dirty="0"/>
              <a:t>ABC</a:t>
            </a:r>
            <a:r>
              <a:rPr lang="ru-RU" dirty="0"/>
              <a:t> на угол 90</a:t>
            </a:r>
            <a:r>
              <a:rPr lang="ru-RU" baseline="30000" dirty="0"/>
              <a:t>о</a:t>
            </a:r>
            <a:r>
              <a:rPr lang="ru-RU" dirty="0"/>
              <a:t> по часовой </a:t>
            </a:r>
            <a:r>
              <a:rPr lang="ru-RU" dirty="0" smtClean="0"/>
              <a:t>стрелке. </a:t>
            </a:r>
            <a:r>
              <a:rPr lang="ru-RU" dirty="0"/>
              <a:t>Укажите центр поворота.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8984" y="3746225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42" y="902732"/>
            <a:ext cx="6553703" cy="24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4" y="4221088"/>
            <a:ext cx="6641677" cy="23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524" y="25177"/>
            <a:ext cx="9134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Центром </a:t>
            </a:r>
            <a:r>
              <a:rPr lang="ru-RU" dirty="0"/>
              <a:t>симметрии какого порядка является точка </a:t>
            </a:r>
            <a:r>
              <a:rPr lang="en-US" i="1" dirty="0"/>
              <a:t>O </a:t>
            </a:r>
            <a:r>
              <a:rPr lang="ru-RU" dirty="0"/>
              <a:t>для </a:t>
            </a:r>
            <a:r>
              <a:rPr lang="ru-RU" dirty="0" smtClean="0"/>
              <a:t>многоугольника</a:t>
            </a:r>
            <a:r>
              <a:rPr lang="ru-RU" dirty="0"/>
              <a:t>, изображенного на рисунке?</a:t>
            </a:r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971600" y="4581128"/>
            <a:ext cx="2310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в</a:t>
            </a:r>
            <a:r>
              <a:rPr lang="ru-RU" dirty="0" smtClean="0"/>
              <a:t>торого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92080" y="4630985"/>
            <a:ext cx="2886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ч</a:t>
            </a:r>
            <a:r>
              <a:rPr lang="ru-RU" dirty="0" smtClean="0"/>
              <a:t>етвертого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1623"/>
            <a:ext cx="308768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 autoUpdateAnimBg="0"/>
      <p:bldP spid="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3811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76328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	</a:t>
                </a:r>
                <a:r>
                  <a:rPr lang="ru-RU" dirty="0" smtClean="0"/>
                  <a:t>Изобразите треугольник, полученный из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параллельным 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038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4476328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044" t="-3113" r="-2044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38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9660"/>
            <a:ext cx="2441848" cy="241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4215221" y="41490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5038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9" y="4149055"/>
            <a:ext cx="2441848" cy="241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4495378" y="0"/>
                <a:ext cx="4648622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Изобразите четырёхугольник, полученный из четырёхугольника </a:t>
                </a:r>
                <a:r>
                  <a:rPr lang="en-US" i="1" dirty="0" smtClean="0"/>
                  <a:t>ABCD </a:t>
                </a:r>
                <a:r>
                  <a:rPr lang="ru-RU" dirty="0"/>
                  <a:t>параллельным 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378" y="0"/>
                <a:ext cx="4648622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966" t="-3113" r="-2097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42" y="1569661"/>
            <a:ext cx="2487414" cy="245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21" y="4207267"/>
            <a:ext cx="2465735" cy="243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63946" y="41490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3538" y="0"/>
            <a:ext cx="24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3538" y="382547"/>
            <a:ext cx="24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53538" y="784830"/>
            <a:ext cx="24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Изобразите </a:t>
            </a:r>
            <a:r>
              <a:rPr lang="ru-RU" dirty="0">
                <a:cs typeface="Times New Roman" charset="0"/>
              </a:rPr>
              <a:t>паркет, составленный из треугольников, равных данному. Раскрасьте треугольники в два цвета так, чтобы соседние треугольники были окрашены разными цветами.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9046"/>
            <a:ext cx="368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11960" y="5719539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0604"/>
            <a:ext cx="3703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5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Изобразите </a:t>
            </a:r>
            <a:r>
              <a:rPr lang="ru-RU" dirty="0">
                <a:cs typeface="Times New Roman" charset="0"/>
              </a:rPr>
              <a:t>паркет,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56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107558" y="5588446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875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080" y="-14064"/>
            <a:ext cx="91289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Изобразите </a:t>
            </a:r>
            <a:r>
              <a:rPr lang="ru-RU" dirty="0">
                <a:cs typeface="Times New Roman" charset="0"/>
              </a:rPr>
              <a:t>паркет,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0" y="1412776"/>
            <a:ext cx="3898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067944" y="558924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2138"/>
            <a:ext cx="39163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0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" y="15875"/>
            <a:ext cx="9105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Изобразите </a:t>
            </a:r>
            <a:r>
              <a:rPr lang="ru-RU" dirty="0">
                <a:cs typeface="Times New Roman" charset="0"/>
              </a:rPr>
              <a:t>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9443"/>
            <a:ext cx="39084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11960" y="57150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33" y="1762919"/>
            <a:ext cx="39163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6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990600"/>
            <a:ext cx="90678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 smtClean="0">
                <a:cs typeface="Times New Roman" charset="0"/>
              </a:rPr>
              <a:t>1. Распознавать геометрические фигуры, их конфигурации и соотношения между ними.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sz="2800" dirty="0" smtClean="0">
                <a:cs typeface="Times New Roman" charset="0"/>
              </a:rPr>
              <a:t>2. Изображать геометрические фигуры, проводить дополнительные построения.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sz="2800" dirty="0" smtClean="0">
                <a:cs typeface="Times New Roman" charset="0"/>
              </a:rPr>
              <a:t>3. Доказывать теоремы, решать задачи на доказательство.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sz="2800" dirty="0" smtClean="0">
                <a:cs typeface="Times New Roman" charset="0"/>
              </a:rPr>
              <a:t>4. Находить геометрические величины (длины, углы, площади, объёмы).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Предметные цели обучения геометрии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050" y="39911"/>
            <a:ext cx="91249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Изобразите </a:t>
            </a:r>
            <a:r>
              <a:rPr lang="ru-RU" dirty="0">
                <a:cs typeface="Times New Roman" charset="0"/>
              </a:rPr>
              <a:t>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2" y="1635070"/>
            <a:ext cx="3898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139952" y="5661248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2356"/>
            <a:ext cx="38941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Продолжите </a:t>
            </a:r>
            <a:r>
              <a:rPr lang="ru-RU" dirty="0">
                <a:cs typeface="Times New Roman" charset="0"/>
              </a:rPr>
              <a:t>составление паркета из квадратов и треугольников, равных данным, так, чтобы в каждой вершине сходилось два квадрата и три треугольника. Раскрасьте квадраты одним цветом, а треугольники – другим.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5758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139952" y="57150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5655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403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Продолжите </a:t>
            </a:r>
            <a:r>
              <a:rPr lang="ru-RU" dirty="0">
                <a:cs typeface="Times New Roman" charset="0"/>
              </a:rPr>
              <a:t>составление паркета из шестиугольников и треугольников, равных данным, так, чтобы в каждой вершине сходилось два шестиугольника и два треугольника. Раскрасьте шестиугольники одним цветом, а треугольники – другим.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0441"/>
            <a:ext cx="3548063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211960" y="5714999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86670"/>
            <a:ext cx="3562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Продолжите </a:t>
            </a:r>
            <a:r>
              <a:rPr lang="ru-RU" dirty="0">
                <a:cs typeface="Times New Roman" charset="0"/>
              </a:rPr>
              <a:t>составление паркета из шестиугольников, квадратов и треугольников, равных данным, так, чтобы в каждой вершине сходились шестиугольник, два квадрата и треугольник. Раскрасьте шестиугольники и треугольники одним цветом, а квадраты – другим.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400"/>
            <a:ext cx="3562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11960" y="5494039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57400"/>
            <a:ext cx="355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4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384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Продолжите </a:t>
            </a:r>
            <a:r>
              <a:rPr lang="ru-RU" dirty="0">
                <a:cs typeface="Times New Roman" charset="0"/>
              </a:rPr>
              <a:t>составление паркета из восьмиугольников и квадратов, равных данным, так, чтобы в каждой вершине сходилось два восьмиугольника и один квадрат. Раскрасьте восьмиугольники одним цветом, а квадраты – другим.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5" y="1953369"/>
            <a:ext cx="372427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95936" y="571534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3369"/>
            <a:ext cx="3725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Продолжите </a:t>
            </a:r>
            <a:r>
              <a:rPr lang="ru-RU" dirty="0">
                <a:cs typeface="Times New Roman" charset="0"/>
              </a:rPr>
              <a:t>составление паркета из </a:t>
            </a:r>
            <a:r>
              <a:rPr lang="ru-RU" dirty="0" smtClean="0">
                <a:cs typeface="Times New Roman" charset="0"/>
              </a:rPr>
              <a:t>12-угольников </a:t>
            </a:r>
            <a:r>
              <a:rPr lang="ru-RU" dirty="0">
                <a:cs typeface="Times New Roman" charset="0"/>
              </a:rPr>
              <a:t>и треугольников, равных данным, так, чтобы в каждой вершине сходилось два </a:t>
            </a:r>
            <a:r>
              <a:rPr lang="ru-RU" dirty="0" smtClean="0">
                <a:cs typeface="Times New Roman" charset="0"/>
              </a:rPr>
              <a:t>12-угольника </a:t>
            </a:r>
            <a:r>
              <a:rPr lang="ru-RU" dirty="0">
                <a:cs typeface="Times New Roman" charset="0"/>
              </a:rPr>
              <a:t>и один треугольник. Раскрасьте </a:t>
            </a:r>
            <a:r>
              <a:rPr lang="ru-RU" dirty="0" smtClean="0">
                <a:cs typeface="Times New Roman" charset="0"/>
              </a:rPr>
              <a:t>12-угольники </a:t>
            </a:r>
            <a:r>
              <a:rPr lang="ru-RU" dirty="0">
                <a:cs typeface="Times New Roman" charset="0"/>
              </a:rPr>
              <a:t>одним цветом, а треугольники – другим.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3128"/>
            <a:ext cx="36591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342756" y="5681439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68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905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Продолжите </a:t>
            </a:r>
            <a:r>
              <a:rPr lang="ru-RU" dirty="0">
                <a:cs typeface="Times New Roman" charset="0"/>
              </a:rPr>
              <a:t>составление паркета из 12-угольников, шестиугольников и квадратов, равных данным, так, чтобы в каждой вершине сходилось </a:t>
            </a:r>
            <a:r>
              <a:rPr lang="ru-RU" dirty="0" smtClean="0">
                <a:cs typeface="Times New Roman" charset="0"/>
              </a:rPr>
              <a:t>12-угольник, </a:t>
            </a:r>
            <a:r>
              <a:rPr lang="ru-RU" dirty="0">
                <a:cs typeface="Times New Roman" charset="0"/>
              </a:rPr>
              <a:t>шестиугольник и квадрат. Раскрасьте </a:t>
            </a:r>
            <a:r>
              <a:rPr lang="ru-RU" dirty="0" smtClean="0">
                <a:cs typeface="Times New Roman" charset="0"/>
              </a:rPr>
              <a:t>12-угольники </a:t>
            </a:r>
            <a:r>
              <a:rPr lang="ru-RU" dirty="0">
                <a:cs typeface="Times New Roman" charset="0"/>
              </a:rPr>
              <a:t>одним цветом, шестиугольники – другим, а квадраты – третьим.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7159"/>
            <a:ext cx="3467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283968" y="5589240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97410"/>
            <a:ext cx="35004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731" y="446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dirty="0" smtClean="0"/>
              <a:t>Заполните </a:t>
            </a:r>
            <a:r>
              <a:rPr lang="ru-RU" dirty="0"/>
              <a:t>плоскость</a:t>
            </a:r>
            <a:r>
              <a:rPr lang="ru-RU" dirty="0">
                <a:cs typeface="Times New Roman" charset="0"/>
              </a:rPr>
              <a:t> многоугольник</a:t>
            </a:r>
            <a:r>
              <a:rPr lang="ru-RU" dirty="0"/>
              <a:t>ами</a:t>
            </a:r>
            <a:r>
              <a:rPr lang="ru-RU" dirty="0">
                <a:cs typeface="Times New Roman" charset="0"/>
              </a:rPr>
              <a:t>, равны</a:t>
            </a:r>
            <a:r>
              <a:rPr lang="ru-RU" dirty="0"/>
              <a:t>ми</a:t>
            </a:r>
            <a:r>
              <a:rPr lang="ru-RU" dirty="0">
                <a:cs typeface="Times New Roman" charset="0"/>
              </a:rPr>
              <a:t> данному. Раскрасьте </a:t>
            </a:r>
            <a:r>
              <a:rPr lang="ru-RU" dirty="0"/>
              <a:t>многоугольники</a:t>
            </a:r>
            <a:r>
              <a:rPr lang="ru-RU" dirty="0">
                <a:cs typeface="Times New Roman" charset="0"/>
              </a:rPr>
              <a:t> в два цвета так, чтобы соседние многоугольники были окрашены в разные цвета.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1188"/>
            <a:ext cx="39703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067944" y="5445224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7" y="1417340"/>
            <a:ext cx="397986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9526" y="695351"/>
            <a:ext cx="9153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Подобны </a:t>
            </a:r>
            <a:r>
              <a:rPr lang="ru-RU" dirty="0"/>
              <a:t>ли треугольники, изображенные на рисунке?</a:t>
            </a:r>
            <a:endParaRPr lang="en-US" dirty="0"/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60" y="1844825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9526" y="116632"/>
            <a:ext cx="9153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ПОДОБИЕ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треугольник </a:t>
            </a:r>
            <a:r>
              <a:rPr lang="en-US" i="1" dirty="0"/>
              <a:t>A’B’C’</a:t>
            </a:r>
            <a:r>
              <a:rPr lang="ru-RU" dirty="0"/>
              <a:t>, подобный данному треугольнику </a:t>
            </a:r>
            <a:r>
              <a:rPr lang="en-US" i="1" dirty="0"/>
              <a:t>ABC</a:t>
            </a:r>
            <a:r>
              <a:rPr lang="ru-RU" dirty="0"/>
              <a:t>, с коэффициентом </a:t>
            </a:r>
            <a:r>
              <a:rPr lang="ru-RU" dirty="0" smtClean="0"/>
              <a:t>подобия: а) 2; б) 0,5.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04" y="912858"/>
            <a:ext cx="2604245" cy="25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717032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57391"/>
            <a:ext cx="2604245" cy="25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4137"/>
            <a:ext cx="2846016" cy="261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5" y="3717031"/>
            <a:ext cx="2952328" cy="285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58602" y="891596"/>
            <a:ext cx="539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37187" y="891596"/>
            <a:ext cx="539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б)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72000" y="3717031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050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Предыдущие </a:t>
            </a:r>
            <a:r>
              <a:rPr lang="ru-RU" sz="2800" dirty="0" err="1" smtClean="0">
                <a:solidFill>
                  <a:srgbClr val="FF0000"/>
                </a:solidFill>
              </a:rPr>
              <a:t>вебинары</a:t>
            </a:r>
            <a:r>
              <a:rPr lang="ru-RU" sz="2800" dirty="0" smtClean="0">
                <a:solidFill>
                  <a:srgbClr val="FF0000"/>
                </a:solidFill>
              </a:rPr>
              <a:t>, проведённые в мае и июне 2018 г.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 Box 2050"/>
          <p:cNvSpPr txBox="1">
            <a:spLocks noChangeArrowheads="1"/>
          </p:cNvSpPr>
          <p:nvPr/>
        </p:nvSpPr>
        <p:spPr bwMode="auto">
          <a:xfrm>
            <a:off x="0" y="548680"/>
            <a:ext cx="9144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  <a:buAutoNum type="arabicPeriod"/>
            </a:pPr>
            <a:r>
              <a:rPr lang="ru-RU" sz="2800" dirty="0" smtClean="0"/>
              <a:t>Начала геометрии.</a:t>
            </a:r>
          </a:p>
          <a:p>
            <a:pPr algn="just">
              <a:spcBef>
                <a:spcPct val="50000"/>
              </a:spcBef>
              <a:buAutoNum type="arabicPeriod"/>
            </a:pPr>
            <a:r>
              <a:rPr lang="ru-RU" sz="2800" dirty="0" smtClean="0"/>
              <a:t>Проекты по геометрии.</a:t>
            </a:r>
          </a:p>
          <a:p>
            <a:pPr algn="just">
              <a:spcBef>
                <a:spcPct val="50000"/>
              </a:spcBef>
              <a:buAutoNum type="arabicPeriod"/>
            </a:pPr>
            <a:r>
              <a:rPr lang="ru-RU" sz="2800" dirty="0" smtClean="0"/>
              <a:t>Развитие пространственных представлений при обучении геометрии в 7-9 классах.</a:t>
            </a:r>
          </a:p>
          <a:p>
            <a:pPr algn="just">
              <a:spcBef>
                <a:spcPct val="50000"/>
              </a:spcBef>
              <a:buAutoNum type="arabicPeriod"/>
            </a:pPr>
            <a:r>
              <a:rPr lang="ru-RU" sz="2800" dirty="0" smtClean="0"/>
              <a:t>Подготовка к ОГЭ по геометрии.</a:t>
            </a:r>
          </a:p>
          <a:p>
            <a:pPr algn="just">
              <a:spcBef>
                <a:spcPct val="50000"/>
              </a:spcBef>
              <a:buAutoNum type="arabicPeriod"/>
            </a:pPr>
            <a:r>
              <a:rPr lang="ru-RU" sz="2800" dirty="0" smtClean="0"/>
              <a:t>Подготовка к ЕГЭ по геометрии.</a:t>
            </a:r>
          </a:p>
          <a:p>
            <a:pPr algn="just">
              <a:spcBef>
                <a:spcPct val="50000"/>
              </a:spcBef>
              <a:buAutoNum type="arabicPeriod"/>
            </a:pPr>
            <a:r>
              <a:rPr lang="ru-RU" sz="2800" dirty="0" smtClean="0"/>
              <a:t>Тела вращения.</a:t>
            </a:r>
          </a:p>
          <a:p>
            <a:pPr algn="just">
              <a:spcBef>
                <a:spcPct val="50000"/>
              </a:spcBef>
              <a:buAutoNum type="arabicPeriod"/>
            </a:pPr>
            <a:r>
              <a:rPr lang="ru-RU" sz="2800" dirty="0" smtClean="0"/>
              <a:t>Объём пространственных фигур.</a:t>
            </a:r>
          </a:p>
          <a:p>
            <a:pPr marL="0" indent="0" algn="ctr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Презентации </a:t>
            </a:r>
            <a:r>
              <a:rPr lang="ru-RU" sz="2800" dirty="0" err="1" smtClean="0">
                <a:solidFill>
                  <a:srgbClr val="FF0000"/>
                </a:solidFill>
              </a:rPr>
              <a:t>вебинаров</a:t>
            </a:r>
            <a:r>
              <a:rPr lang="ru-RU" sz="2800" dirty="0" smtClean="0">
                <a:solidFill>
                  <a:srgbClr val="FF0000"/>
                </a:solidFill>
              </a:rPr>
              <a:t> размещены на сайте </a:t>
            </a:r>
            <a:r>
              <a:rPr lang="en-US" sz="2800" dirty="0" smtClean="0">
                <a:solidFill>
                  <a:srgbClr val="FF0000"/>
                </a:solidFill>
              </a:rPr>
              <a:t>www.emmom.ru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dirty="0" smtClean="0"/>
              <a:t>Найдите </a:t>
            </a:r>
            <a:r>
              <a:rPr lang="ru-RU" dirty="0"/>
              <a:t>площадь фигур на </a:t>
            </a:r>
            <a:r>
              <a:rPr lang="ru-RU" dirty="0" smtClean="0"/>
              <a:t>рисунке.</a:t>
            </a:r>
            <a:r>
              <a:rPr lang="en-US" dirty="0" smtClean="0"/>
              <a:t> </a:t>
            </a:r>
            <a:r>
              <a:rPr lang="ru-RU" dirty="0" smtClean="0"/>
              <a:t>Стороны клеток равны 1.</a:t>
            </a:r>
            <a:endParaRPr lang="ru-RU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4" y="455707"/>
            <a:ext cx="4075192" cy="211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32" y="455707"/>
            <a:ext cx="4324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8" y="2586215"/>
            <a:ext cx="4162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8" y="4738865"/>
            <a:ext cx="4162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8" y="2592721"/>
            <a:ext cx="4149324" cy="198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7" y="4738865"/>
            <a:ext cx="4162425" cy="21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Проведите какую-нибудь прямую, делящую </a:t>
            </a:r>
            <a:r>
              <a:rPr lang="ru-RU" dirty="0" smtClean="0"/>
              <a:t>треугольник </a:t>
            </a:r>
            <a:r>
              <a:rPr lang="ru-RU" dirty="0"/>
              <a:t>на две равные части.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35" y="902732"/>
            <a:ext cx="5165429" cy="265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35" y="3803848"/>
            <a:ext cx="5298976" cy="26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Через точку </a:t>
            </a:r>
            <a:r>
              <a:rPr lang="en-US" i="1" dirty="0"/>
              <a:t>A </a:t>
            </a:r>
            <a:r>
              <a:rPr lang="ru-RU" dirty="0"/>
              <a:t>проведите прямую, делящую этот четырёхугольник на две равные части.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93" y="980728"/>
            <a:ext cx="54603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83" y="3933056"/>
            <a:ext cx="53427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0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Проведите прямую, разрезав по которой </a:t>
            </a:r>
            <a:r>
              <a:rPr lang="ru-RU" dirty="0" smtClean="0"/>
              <a:t>параллелограмм</a:t>
            </a:r>
            <a:r>
              <a:rPr lang="ru-RU" dirty="0"/>
              <a:t>, из полученных частей можно сложить прямоугольник.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542494" cy="280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4" y="3933056"/>
            <a:ext cx="5508189" cy="281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Проведите прямую, разрезав по которой </a:t>
            </a:r>
            <a:r>
              <a:rPr lang="ru-RU" dirty="0" smtClean="0"/>
              <a:t>треугольник</a:t>
            </a:r>
            <a:r>
              <a:rPr lang="ru-RU" dirty="0"/>
              <a:t>, из полученных частей можно сложить прямоугольник.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4" y="906923"/>
            <a:ext cx="5438304" cy="270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4" y="3933056"/>
            <a:ext cx="5438304" cy="267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Проведите прямую, разрезав по которой </a:t>
            </a:r>
            <a:r>
              <a:rPr lang="ru-RU" dirty="0" smtClean="0"/>
              <a:t>четырёхугольник</a:t>
            </a:r>
            <a:r>
              <a:rPr lang="ru-RU" dirty="0"/>
              <a:t>, из полученных частей можно сложить треугольник.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32076"/>
            <a:ext cx="5544616" cy="275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5544616" cy="270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Проведите прямую, разрезав по которой </a:t>
            </a:r>
            <a:r>
              <a:rPr lang="ru-RU" dirty="0" smtClean="0"/>
              <a:t>многоугольник</a:t>
            </a:r>
            <a:r>
              <a:rPr lang="ru-RU" dirty="0"/>
              <a:t>, из полученных частей можно сложить параллелограмм.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664296" cy="267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34681"/>
            <a:ext cx="2664296" cy="26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Разрежьте </a:t>
            </a:r>
            <a:r>
              <a:rPr lang="ru-RU" dirty="0" smtClean="0"/>
              <a:t>многоугольник </a:t>
            </a:r>
            <a:r>
              <a:rPr lang="ru-RU" dirty="0"/>
              <a:t>на четыре равные части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94" y="692696"/>
            <a:ext cx="54641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94" y="3803848"/>
            <a:ext cx="5430334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(*) Разрежьте многоугольник </a:t>
            </a:r>
            <a:r>
              <a:rPr lang="ru-RU" dirty="0"/>
              <a:t>на две части, из которых можно сложить квадрат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94" y="902732"/>
            <a:ext cx="5319886" cy="271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400600" cy="26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(*) Разрежьте многоугольник </a:t>
            </a:r>
            <a:r>
              <a:rPr lang="ru-RU" dirty="0"/>
              <a:t>на </a:t>
            </a:r>
            <a:r>
              <a:rPr lang="ru-RU" dirty="0" smtClean="0"/>
              <a:t>несколько частей, </a:t>
            </a:r>
            <a:r>
              <a:rPr lang="ru-RU" dirty="0"/>
              <a:t>из которых можно сложить квадрат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43627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3" y="3780605"/>
            <a:ext cx="2422926" cy="24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050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ГЕОМЕТРИЯ НА КЛЕТЧАТОЙ БУМАГЕ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" y="980728"/>
            <a:ext cx="3659647" cy="5476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8788" y="980728"/>
            <a:ext cx="53768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200" dirty="0" smtClean="0"/>
              <a:t>Одной </a:t>
            </a:r>
            <a:r>
              <a:rPr lang="ru-RU" sz="2200" dirty="0"/>
              <a:t>из важных целей обучения геометрии в школе является развитие конструктивных умений учащихся, включающих в себя умения изображать различные геометрические фигуры, проводить дополнительные построения.</a:t>
            </a:r>
          </a:p>
          <a:p>
            <a:pPr algn="just"/>
            <a:r>
              <a:rPr lang="ru-RU" sz="2200" dirty="0"/>
              <a:t>	Отсутствие </a:t>
            </a:r>
            <a:r>
              <a:rPr lang="ru-RU" sz="2200" dirty="0" smtClean="0"/>
              <a:t>достаточного количества задач </a:t>
            </a:r>
            <a:r>
              <a:rPr lang="ru-RU" sz="2200" dirty="0"/>
              <a:t>на построение при обучении геометрии тормозит развитие геометрических представлений и, тем самым, существенно снижает качество обучения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/>
              <a:t>	Достижению этих целей могут </a:t>
            </a:r>
            <a:r>
              <a:rPr lang="ru-RU" sz="2200" dirty="0"/>
              <a:t>служить задачи на изображение геометрических фигур на клетчатой бумаге. </a:t>
            </a:r>
          </a:p>
        </p:txBody>
      </p:sp>
    </p:spTree>
    <p:extLst>
      <p:ext uri="{BB962C8B-B14F-4D97-AF65-F5344CB8AC3E}">
        <p14:creationId xmlns:p14="http://schemas.microsoft.com/office/powerpoint/2010/main" val="36257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Найдите тригонометрические функции </a:t>
            </a:r>
            <a:r>
              <a:rPr lang="ru-RU" dirty="0" smtClean="0"/>
              <a:t>угла, </a:t>
            </a:r>
            <a:r>
              <a:rPr lang="ru-RU" dirty="0"/>
              <a:t>изображённого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2732"/>
            <a:ext cx="4942098" cy="252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6"/>
            <a:ext cx="4942098" cy="252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2088232" cy="20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934505"/>
            <a:ext cx="2160240" cy="21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4763" y="3111965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20490" y="6067177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50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793" y="116632"/>
            <a:ext cx="4211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Для </a:t>
            </a:r>
            <a:r>
              <a:rPr lang="ru-RU" dirty="0">
                <a:cs typeface="Times New Roman" pitchFamily="18" charset="0"/>
              </a:rPr>
              <a:t>заданных точек на координатной плоскости найдите их координаты.</a:t>
            </a:r>
          </a:p>
        </p:txBody>
      </p:sp>
      <p:pic>
        <p:nvPicPr>
          <p:cNvPr id="3235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" y="1772816"/>
            <a:ext cx="362785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116632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На </a:t>
            </a:r>
            <a:r>
              <a:rPr lang="ru-RU" dirty="0"/>
              <a:t>координатной плоскости изобразите</a:t>
            </a:r>
            <a:r>
              <a:rPr lang="ru-RU" dirty="0">
                <a:cs typeface="Times New Roman" pitchFamily="18" charset="0"/>
              </a:rPr>
              <a:t>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(2, 1),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(1, 3),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(4, 2),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(-3, 2),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ru-RU" dirty="0">
                <a:cs typeface="Times New Roman" pitchFamily="18" charset="0"/>
              </a:rPr>
              <a:t>(-2, -3),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dirty="0">
                <a:cs typeface="Times New Roman" pitchFamily="18" charset="0"/>
              </a:rPr>
              <a:t>(3, -</a:t>
            </a:r>
            <a:r>
              <a:rPr lang="ru-RU" dirty="0"/>
              <a:t>2</a:t>
            </a:r>
            <a:r>
              <a:rPr lang="ru-RU" dirty="0">
                <a:cs typeface="Times New Roman" pitchFamily="18" charset="0"/>
              </a:rPr>
              <a:t>).</a:t>
            </a: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31" y="1802085"/>
            <a:ext cx="3479785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93681" y="4437112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0" y="1984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dirty="0"/>
              <a:t>Нарисуйте ломаную, вершины которой имеют координаты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486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dirty="0"/>
              <a:t>) (4, 0), (3, 1,5), (1, 2), (-1, 2), (-4, 0,5), (-6, 2), (-5,5, 0), (-6, -2), (-4, -0,5), (-1, -2), (1, -2), (3, -1,5), (4, 0). Очертания кого она напоминает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9" y="283873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б) (0</a:t>
            </a:r>
            <a:r>
              <a:rPr lang="ru-RU" dirty="0"/>
              <a:t>, 0), (-1, 1), (-3, 1), (-2, 3), (-3, 3), (-4, 6), (0, 8), (2, 5), (2, 11), (6, 10), (3, 9), (4, 5), (3, 0), (2, 0), (1, -7), (3, -8), (0, -8), (0, 0). Очертания кого она напоминает?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57" y="2864404"/>
            <a:ext cx="2232248" cy="399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3503"/>
            <a:ext cx="42862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Изобразите многогранник </a:t>
            </a:r>
            <a:r>
              <a:rPr lang="ru-RU" dirty="0">
                <a:cs typeface="Times New Roman" pitchFamily="18" charset="0"/>
              </a:rPr>
              <a:t>аналогично данному на </a:t>
            </a:r>
            <a:r>
              <a:rPr lang="ru-RU" dirty="0" smtClean="0">
                <a:cs typeface="Times New Roman" pitchFamily="18" charset="0"/>
              </a:rPr>
              <a:t>рисунке: 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25216"/>
              </p:ext>
            </p:extLst>
          </p:nvPr>
        </p:nvGraphicFramePr>
        <p:xfrm>
          <a:off x="989062" y="980728"/>
          <a:ext cx="2920925" cy="241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Точечный рисунок" r:id="rId4" imgW="4266667" imgH="3533333" progId="Paint.Picture">
                  <p:embed/>
                </p:oleObj>
              </mc:Choice>
              <mc:Fallback>
                <p:oleObj name="Точечный рисунок" r:id="rId4" imgW="4266667" imgH="35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62" y="980728"/>
                        <a:ext cx="2920925" cy="2418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2666" y="4573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куб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17493"/>
            <a:ext cx="3053551" cy="24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16" y="919013"/>
            <a:ext cx="3021632" cy="24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8" y="4017493"/>
            <a:ext cx="3053552" cy="24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93507" y="45734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) 4-пирамида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9808" y="352308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) 6-пирамида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82816" y="352308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) 6-призма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73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куб, три ребра которого изображены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0987" y="3429000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902732"/>
            <a:ext cx="55721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3789040"/>
            <a:ext cx="56297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8574" y="27087"/>
            <a:ext cx="91154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На </a:t>
            </a:r>
            <a:r>
              <a:rPr lang="ru-RU" dirty="0">
                <a:cs typeface="Times New Roman" pitchFamily="18" charset="0"/>
              </a:rPr>
              <a:t>рисунке изображены четыре вершины куба. Изобразите  весь куб.</a:t>
            </a:r>
            <a:r>
              <a:rPr lang="ru-RU" dirty="0"/>
              <a:t>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7" y="1119816"/>
            <a:ext cx="2431270" cy="200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1030"/>
          <p:cNvSpPr txBox="1">
            <a:spLocks noChangeArrowheads="1"/>
          </p:cNvSpPr>
          <p:nvPr/>
        </p:nvSpPr>
        <p:spPr bwMode="auto">
          <a:xfrm>
            <a:off x="38099" y="3343986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Ответ.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1" y="3971895"/>
            <a:ext cx="2444444" cy="201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5" y="1105768"/>
            <a:ext cx="2448271" cy="202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0750"/>
            <a:ext cx="2579736" cy="213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3332608" y="3343986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Ответ.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59" y="1119816"/>
            <a:ext cx="2431269" cy="200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55" y="3903613"/>
            <a:ext cx="2609478" cy="21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6352566" y="3343986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64410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26" y="64410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63890" y="64410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в)*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4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четырёхугольную пирамиду, три ребра которой изображены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0987" y="3429000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50" y="933217"/>
            <a:ext cx="52959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50" y="3659832"/>
            <a:ext cx="5365527" cy="22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 </a:t>
            </a:r>
            <a:r>
              <a:rPr lang="ru-RU" dirty="0"/>
              <a:t>шестиугольную призму, </a:t>
            </a:r>
            <a:r>
              <a:rPr lang="ru-RU" dirty="0" smtClean="0"/>
              <a:t>четыре </a:t>
            </a:r>
            <a:r>
              <a:rPr lang="ru-RU" dirty="0"/>
              <a:t>ребра которой изображены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0987" y="3429000"/>
            <a:ext cx="1504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70" y="911885"/>
            <a:ext cx="5295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50" y="3659832"/>
            <a:ext cx="5472383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Изобразите: а) октаэдр; б) икосаэдр; в) додекаэдр, </a:t>
            </a:r>
            <a:r>
              <a:rPr lang="ru-RU" dirty="0"/>
              <a:t>аналогично данному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74180" y="90273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6232" y="90273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902732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8837"/>
            <a:ext cx="27336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68837"/>
            <a:ext cx="2657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384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4005064"/>
            <a:ext cx="9010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Сколько </a:t>
            </a:r>
            <a:r>
              <a:rPr lang="ru-RU" dirty="0"/>
              <a:t>имеется </a:t>
            </a:r>
            <a:r>
              <a:rPr lang="ru-RU" dirty="0" smtClean="0"/>
              <a:t>кратчайших путей по рёбрам: а) октаэдра; б) икосаэдра; в) додекаэдра </a:t>
            </a:r>
            <a:r>
              <a:rPr lang="ru-RU" dirty="0"/>
              <a:t>из одной его вершины в </a:t>
            </a:r>
            <a:r>
              <a:rPr lang="ru-RU" dirty="0" smtClean="0"/>
              <a:t>противоположную.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517232"/>
            <a:ext cx="524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Ответ: </a:t>
            </a:r>
            <a:r>
              <a:rPr lang="ru-RU" dirty="0" smtClean="0"/>
              <a:t>а) 4; б) 10; в) 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7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50" y="717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dirty="0" smtClean="0"/>
              <a:t>Изобразите </a:t>
            </a:r>
            <a:r>
              <a:rPr lang="ru-RU" dirty="0"/>
              <a:t>куб аналогично данному на </a:t>
            </a:r>
            <a:r>
              <a:rPr lang="ru-RU" dirty="0" smtClean="0"/>
              <a:t>рисунке. </a:t>
            </a:r>
            <a:r>
              <a:rPr lang="ru-RU" dirty="0"/>
              <a:t>Отметьте центры </a:t>
            </a:r>
            <a:r>
              <a:rPr lang="ru-RU" dirty="0" smtClean="0"/>
              <a:t>его граней. </a:t>
            </a:r>
            <a:r>
              <a:rPr lang="ru-RU" dirty="0"/>
              <a:t>Вершинами какого многогранника они являются?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528" y="5517232"/>
            <a:ext cx="2880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</a:t>
            </a:r>
            <a:r>
              <a:rPr lang="ru-RU" dirty="0" smtClean="0">
                <a:solidFill>
                  <a:srgbClr val="FF3300"/>
                </a:solidFill>
              </a:rPr>
              <a:t>: октаэдр.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6448"/>
            <a:ext cx="3973042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6447"/>
            <a:ext cx="3973042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1539</Words>
  <Application>Microsoft Office PowerPoint</Application>
  <PresentationFormat>Экран (4:3)</PresentationFormat>
  <Paragraphs>474</Paragraphs>
  <Slides>100</Slides>
  <Notes>91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02" baseType="lpstr"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Владимир</cp:lastModifiedBy>
  <cp:revision>145</cp:revision>
  <dcterms:created xsi:type="dcterms:W3CDTF">2009-11-04T05:06:28Z</dcterms:created>
  <dcterms:modified xsi:type="dcterms:W3CDTF">2018-08-17T11:25:29Z</dcterms:modified>
</cp:coreProperties>
</file>