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642" r:id="rId2"/>
    <p:sldId id="643" r:id="rId3"/>
    <p:sldId id="587" r:id="rId4"/>
    <p:sldId id="588" r:id="rId5"/>
    <p:sldId id="589" r:id="rId6"/>
    <p:sldId id="590" r:id="rId7"/>
    <p:sldId id="605" r:id="rId8"/>
    <p:sldId id="606" r:id="rId9"/>
    <p:sldId id="607" r:id="rId10"/>
    <p:sldId id="660" r:id="rId11"/>
    <p:sldId id="661" r:id="rId12"/>
    <p:sldId id="662" r:id="rId13"/>
    <p:sldId id="663" r:id="rId14"/>
    <p:sldId id="664" r:id="rId15"/>
    <p:sldId id="665" r:id="rId16"/>
    <p:sldId id="666" r:id="rId17"/>
    <p:sldId id="615" r:id="rId18"/>
    <p:sldId id="616" r:id="rId19"/>
    <p:sldId id="738" r:id="rId20"/>
    <p:sldId id="618" r:id="rId21"/>
    <p:sldId id="650" r:id="rId22"/>
    <p:sldId id="651" r:id="rId23"/>
    <p:sldId id="623" r:id="rId24"/>
    <p:sldId id="624" r:id="rId25"/>
    <p:sldId id="625" r:id="rId26"/>
    <p:sldId id="668" r:id="rId27"/>
    <p:sldId id="627" r:id="rId28"/>
    <p:sldId id="667" r:id="rId29"/>
    <p:sldId id="669" r:id="rId30"/>
    <p:sldId id="628" r:id="rId31"/>
    <p:sldId id="670" r:id="rId32"/>
    <p:sldId id="671" r:id="rId33"/>
    <p:sldId id="672" r:id="rId34"/>
    <p:sldId id="629" r:id="rId35"/>
    <p:sldId id="673" r:id="rId36"/>
    <p:sldId id="630" r:id="rId37"/>
    <p:sldId id="674" r:id="rId38"/>
    <p:sldId id="631" r:id="rId39"/>
    <p:sldId id="675" r:id="rId40"/>
    <p:sldId id="632" r:id="rId41"/>
    <p:sldId id="676" r:id="rId42"/>
    <p:sldId id="677" r:id="rId43"/>
    <p:sldId id="633" r:id="rId44"/>
    <p:sldId id="678" r:id="rId45"/>
    <p:sldId id="679" r:id="rId46"/>
    <p:sldId id="724" r:id="rId47"/>
    <p:sldId id="681" r:id="rId48"/>
    <p:sldId id="683" r:id="rId49"/>
    <p:sldId id="685" r:id="rId50"/>
    <p:sldId id="686" r:id="rId51"/>
    <p:sldId id="691" r:id="rId52"/>
    <p:sldId id="727" r:id="rId53"/>
    <p:sldId id="688" r:id="rId54"/>
    <p:sldId id="693" r:id="rId55"/>
    <p:sldId id="692" r:id="rId56"/>
    <p:sldId id="654" r:id="rId57"/>
    <p:sldId id="694" r:id="rId58"/>
    <p:sldId id="750" r:id="rId59"/>
    <p:sldId id="753" r:id="rId60"/>
    <p:sldId id="751" r:id="rId61"/>
    <p:sldId id="723" r:id="rId62"/>
    <p:sldId id="728" r:id="rId63"/>
    <p:sldId id="737" r:id="rId64"/>
    <p:sldId id="730" r:id="rId65"/>
    <p:sldId id="729" r:id="rId66"/>
    <p:sldId id="731" r:id="rId67"/>
    <p:sldId id="752" r:id="rId68"/>
    <p:sldId id="733" r:id="rId69"/>
    <p:sldId id="734" r:id="rId70"/>
    <p:sldId id="736" r:id="rId71"/>
    <p:sldId id="644" r:id="rId72"/>
    <p:sldId id="718" r:id="rId73"/>
    <p:sldId id="719" r:id="rId74"/>
    <p:sldId id="647" r:id="rId75"/>
    <p:sldId id="701" r:id="rId76"/>
    <p:sldId id="703" r:id="rId77"/>
    <p:sldId id="720" r:id="rId78"/>
    <p:sldId id="704" r:id="rId79"/>
    <p:sldId id="705" r:id="rId80"/>
    <p:sldId id="749" r:id="rId81"/>
    <p:sldId id="712" r:id="rId82"/>
    <p:sldId id="742" r:id="rId83"/>
    <p:sldId id="713" r:id="rId84"/>
    <p:sldId id="743" r:id="rId85"/>
    <p:sldId id="714" r:id="rId86"/>
    <p:sldId id="744" r:id="rId87"/>
    <p:sldId id="715" r:id="rId88"/>
    <p:sldId id="745" r:id="rId89"/>
    <p:sldId id="716" r:id="rId90"/>
    <p:sldId id="746" r:id="rId91"/>
    <p:sldId id="707" r:id="rId92"/>
    <p:sldId id="747" r:id="rId93"/>
    <p:sldId id="708" r:id="rId94"/>
    <p:sldId id="748" r:id="rId95"/>
    <p:sldId id="709" r:id="rId96"/>
    <p:sldId id="717" r:id="rId97"/>
    <p:sldId id="722" r:id="rId98"/>
    <p:sldId id="721" r:id="rId99"/>
    <p:sldId id="710" r:id="rId100"/>
    <p:sldId id="641" r:id="rId10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6" autoAdjust="0"/>
    <p:restoredTop sz="90929"/>
  </p:normalViewPr>
  <p:slideViewPr>
    <p:cSldViewPr>
      <p:cViewPr varScale="1">
        <p:scale>
          <a:sx n="98" d="100"/>
          <a:sy n="98" d="100"/>
        </p:scale>
        <p:origin x="3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194030A-2832-4702-9DED-4F6AC1091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223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8C8387-CEC6-49CB-92B8-0F13B6038505}" type="slidenum">
              <a:rPr lang="ru-RU" sz="1200"/>
              <a:pPr eaLnBrk="1" hangingPunct="1"/>
              <a:t>15</a:t>
            </a:fld>
            <a:endParaRPr lang="ru-RU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8C8387-CEC6-49CB-92B8-0F13B6038505}" type="slidenum">
              <a:rPr lang="ru-RU" sz="1200"/>
              <a:pPr eaLnBrk="1" hangingPunct="1"/>
              <a:t>16</a:t>
            </a:fld>
            <a:endParaRPr lang="ru-RU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17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18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19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46849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E7601C-4F08-4A29-953C-43CF2D3C600D}" type="slidenum">
              <a:rPr lang="ru-RU" sz="1200" smtClean="0"/>
              <a:pPr eaLnBrk="1" hangingPunct="1"/>
              <a:t>20</a:t>
            </a:fld>
            <a:endParaRPr lang="ru-RU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A60EB4-05B7-4DDF-9261-40D847615AFB}" type="slidenum">
              <a:rPr lang="ru-RU" sz="1200" smtClean="0"/>
              <a:pPr eaLnBrk="1" hangingPunct="1"/>
              <a:t>21</a:t>
            </a:fld>
            <a:endParaRPr lang="ru-RU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A60EB4-05B7-4DDF-9261-40D847615AFB}" type="slidenum">
              <a:rPr lang="ru-RU" sz="1200" smtClean="0"/>
              <a:pPr eaLnBrk="1" hangingPunct="1"/>
              <a:t>22</a:t>
            </a:fld>
            <a:endParaRPr lang="ru-RU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0E9F37-3CA3-41CE-A1AF-0A90605A0B6E}" type="slidenum">
              <a:rPr lang="ru-RU" sz="1200" smtClean="0"/>
              <a:pPr eaLnBrk="1" hangingPunct="1"/>
              <a:t>23</a:t>
            </a:fld>
            <a:endParaRPr lang="ru-RU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0E9F37-3CA3-41CE-A1AF-0A90605A0B6E}" type="slidenum">
              <a:rPr lang="ru-RU" sz="1200" smtClean="0"/>
              <a:pPr eaLnBrk="1" hangingPunct="1"/>
              <a:t>24</a:t>
            </a:fld>
            <a:endParaRPr lang="ru-RU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DA2F770-ACDB-4BE6-AD36-CFF629375024}" type="slidenum">
              <a:rPr lang="ru-RU" sz="1200"/>
              <a:pPr eaLnBrk="1" hangingPunct="1"/>
              <a:t>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0F3E41-06A3-41B7-9438-0F84986AFDB6}" type="slidenum">
              <a:rPr lang="ru-RU" sz="1200" smtClean="0"/>
              <a:pPr eaLnBrk="1" hangingPunct="1"/>
              <a:t>25</a:t>
            </a:fld>
            <a:endParaRPr lang="ru-RU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0F3E41-06A3-41B7-9438-0F84986AFDB6}" type="slidenum">
              <a:rPr lang="ru-RU" sz="1200" smtClean="0"/>
              <a:pPr eaLnBrk="1" hangingPunct="1"/>
              <a:t>26</a:t>
            </a:fld>
            <a:endParaRPr lang="ru-RU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B9A4A-6451-4843-A339-A91A8FD75B76}" type="slidenum">
              <a:rPr lang="ru-RU" sz="1200" smtClean="0"/>
              <a:pPr eaLnBrk="1" hangingPunct="1"/>
              <a:t>27</a:t>
            </a:fld>
            <a:endParaRPr lang="ru-RU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B9A4A-6451-4843-A339-A91A8FD75B76}" type="slidenum">
              <a:rPr lang="ru-RU" sz="1200" smtClean="0"/>
              <a:pPr eaLnBrk="1" hangingPunct="1"/>
              <a:t>28</a:t>
            </a:fld>
            <a:endParaRPr lang="ru-RU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8B9A4A-6451-4843-A339-A91A8FD75B76}" type="slidenum">
              <a:rPr lang="ru-RU" sz="1200" smtClean="0"/>
              <a:pPr eaLnBrk="1" hangingPunct="1"/>
              <a:t>29</a:t>
            </a:fld>
            <a:endParaRPr lang="ru-RU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8488DF-15A0-4072-B97E-DABFFA1B1727}" type="slidenum">
              <a:rPr lang="ru-RU" sz="1200" smtClean="0"/>
              <a:pPr eaLnBrk="1" hangingPunct="1"/>
              <a:t>30</a:t>
            </a:fld>
            <a:endParaRPr lang="ru-RU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8488DF-15A0-4072-B97E-DABFFA1B1727}" type="slidenum">
              <a:rPr lang="ru-RU" sz="1200" smtClean="0"/>
              <a:pPr eaLnBrk="1" hangingPunct="1"/>
              <a:t>31</a:t>
            </a:fld>
            <a:endParaRPr lang="ru-RU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8488DF-15A0-4072-B97E-DABFFA1B1727}" type="slidenum">
              <a:rPr lang="ru-RU" sz="1200" smtClean="0"/>
              <a:pPr eaLnBrk="1" hangingPunct="1"/>
              <a:t>32</a:t>
            </a:fld>
            <a:endParaRPr lang="ru-RU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EA4117-D13F-4ECA-9CF7-8BEC2BC5AA25}" type="slidenum">
              <a:rPr lang="ru-RU" sz="1200" smtClean="0"/>
              <a:pPr eaLnBrk="1" hangingPunct="1"/>
              <a:t>33</a:t>
            </a:fld>
            <a:endParaRPr lang="ru-RU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EA4117-D13F-4ECA-9CF7-8BEC2BC5AA25}" type="slidenum">
              <a:rPr lang="ru-RU" sz="1200" smtClean="0"/>
              <a:pPr eaLnBrk="1" hangingPunct="1"/>
              <a:t>34</a:t>
            </a:fld>
            <a:endParaRPr lang="ru-RU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B622F3-86ED-4604-BEE9-918EFB65A170}" type="slidenum">
              <a:rPr lang="ru-RU" sz="1200" smtClean="0"/>
              <a:pPr eaLnBrk="1" hangingPunct="1"/>
              <a:t>8</a:t>
            </a:fld>
            <a:endParaRPr lang="ru-RU" sz="12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EA4117-D13F-4ECA-9CF7-8BEC2BC5AA25}" type="slidenum">
              <a:rPr lang="ru-RU" sz="1200" smtClean="0"/>
              <a:pPr eaLnBrk="1" hangingPunct="1"/>
              <a:t>35</a:t>
            </a:fld>
            <a:endParaRPr lang="ru-RU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C78798-B149-49E6-A142-81122209EEC9}" type="slidenum">
              <a:rPr lang="ru-RU" sz="1200" smtClean="0"/>
              <a:pPr eaLnBrk="1" hangingPunct="1"/>
              <a:t>36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C78798-B149-49E6-A142-81122209EEC9}" type="slidenum">
              <a:rPr lang="ru-RU" sz="1200" smtClean="0"/>
              <a:pPr eaLnBrk="1" hangingPunct="1"/>
              <a:t>37</a:t>
            </a:fld>
            <a:endParaRPr 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1F76F3-D3A5-44D3-A2FE-A9379B54712B}" type="slidenum">
              <a:rPr lang="ru-RU" sz="1200" smtClean="0"/>
              <a:pPr eaLnBrk="1" hangingPunct="1"/>
              <a:t>38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1F76F3-D3A5-44D3-A2FE-A9379B54712B}" type="slidenum">
              <a:rPr lang="ru-RU" sz="1200" smtClean="0"/>
              <a:pPr eaLnBrk="1" hangingPunct="1"/>
              <a:t>39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1F76F3-D3A5-44D3-A2FE-A9379B54712B}" type="slidenum">
              <a:rPr lang="ru-RU" sz="1200" smtClean="0"/>
              <a:pPr eaLnBrk="1" hangingPunct="1"/>
              <a:t>40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1F76F3-D3A5-44D3-A2FE-A9379B54712B}" type="slidenum">
              <a:rPr lang="ru-RU" sz="1200" smtClean="0"/>
              <a:pPr eaLnBrk="1" hangingPunct="1"/>
              <a:t>41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1F76F3-D3A5-44D3-A2FE-A9379B54712B}" type="slidenum">
              <a:rPr lang="ru-RU" sz="1200" smtClean="0"/>
              <a:pPr eaLnBrk="1" hangingPunct="1"/>
              <a:t>42</a:t>
            </a:fld>
            <a:endParaRPr lang="ru-RU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43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44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2DFF70-0E66-4AB2-B6E1-656F6A1B1C69}" type="slidenum">
              <a:rPr lang="ru-RU" sz="1200"/>
              <a:pPr eaLnBrk="1" hangingPunct="1"/>
              <a:t>9</a:t>
            </a:fld>
            <a:endParaRPr lang="ru-RU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473B3A9-D287-45C3-98CF-E30A2C3B864E}" type="slidenum">
              <a:rPr lang="ru-RU" sz="1200" smtClean="0"/>
              <a:pPr eaLnBrk="1" hangingPunct="1"/>
              <a:t>45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EE416F-3DF4-48C1-A84A-3A8421CEEB8B}" type="slidenum">
              <a:rPr lang="ru-RU" sz="1200" smtClean="0"/>
              <a:pPr eaLnBrk="1" hangingPunct="1"/>
              <a:t>46</a:t>
            </a:fld>
            <a:endParaRPr lang="ru-RU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A79328-75BD-4990-A882-DD65B0F69649}" type="slidenum">
              <a:rPr lang="ru-RU" sz="1200" smtClean="0"/>
              <a:pPr eaLnBrk="1" hangingPunct="1"/>
              <a:t>47</a:t>
            </a:fld>
            <a:endParaRPr lang="ru-RU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EDA3B54-F9DC-4918-A9A9-F22E03281BD2}" type="slidenum">
              <a:rPr lang="ru-RU" sz="1200" smtClean="0"/>
              <a:pPr eaLnBrk="1" hangingPunct="1"/>
              <a:t>48</a:t>
            </a:fld>
            <a:endParaRPr lang="ru-RU" sz="120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ADB666F-A4E7-4023-9645-ADF1CC79A593}" type="slidenum">
              <a:rPr lang="ru-RU" sz="1200" smtClean="0"/>
              <a:pPr eaLnBrk="1" hangingPunct="1"/>
              <a:t>49</a:t>
            </a:fld>
            <a:endParaRPr lang="ru-RU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EAF577-05A3-4DF3-9213-C60C7BF18907}" type="slidenum">
              <a:rPr lang="ru-RU" sz="1200" smtClean="0"/>
              <a:pPr eaLnBrk="1" hangingPunct="1"/>
              <a:t>50</a:t>
            </a:fld>
            <a:endParaRPr lang="ru-RU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EAF577-05A3-4DF3-9213-C60C7BF18907}" type="slidenum">
              <a:rPr lang="ru-RU" sz="1200" smtClean="0"/>
              <a:pPr eaLnBrk="1" hangingPunct="1"/>
              <a:t>51</a:t>
            </a:fld>
            <a:endParaRPr lang="ru-RU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EE416F-3DF4-48C1-A84A-3A8421CEEB8B}" type="slidenum">
              <a:rPr lang="ru-RU" sz="1200" smtClean="0"/>
              <a:pPr eaLnBrk="1" hangingPunct="1"/>
              <a:t>52</a:t>
            </a:fld>
            <a:endParaRPr lang="ru-RU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8E0032-D344-4B3A-A653-A92F1F843A69}" type="slidenum">
              <a:rPr lang="ru-RU" sz="1200" smtClean="0"/>
              <a:pPr eaLnBrk="1" hangingPunct="1"/>
              <a:t>53</a:t>
            </a:fld>
            <a:endParaRPr lang="ru-RU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8E0032-D344-4B3A-A653-A92F1F843A69}" type="slidenum">
              <a:rPr lang="ru-RU" sz="1200" smtClean="0"/>
              <a:pPr eaLnBrk="1" hangingPunct="1"/>
              <a:t>54</a:t>
            </a:fld>
            <a:endParaRPr lang="ru-RU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21D54B-D145-43D7-8DBA-3260C7B8688A}" type="slidenum">
              <a:rPr lang="ru-RU" sz="1200"/>
              <a:pPr eaLnBrk="1" hangingPunct="1"/>
              <a:t>10</a:t>
            </a:fld>
            <a:endParaRPr 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8E0032-D344-4B3A-A653-A92F1F843A69}" type="slidenum">
              <a:rPr lang="ru-RU" sz="1200" smtClean="0"/>
              <a:pPr eaLnBrk="1" hangingPunct="1"/>
              <a:t>55</a:t>
            </a:fld>
            <a:endParaRPr lang="ru-RU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71021C-56AE-42ED-AC26-E2ADA95EE5E0}" type="slidenum">
              <a:rPr lang="ru-RU" sz="1200" smtClean="0"/>
              <a:pPr eaLnBrk="1" hangingPunct="1"/>
              <a:t>56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71021C-56AE-42ED-AC26-E2ADA95EE5E0}" type="slidenum">
              <a:rPr lang="ru-RU" sz="1200" smtClean="0"/>
              <a:pPr eaLnBrk="1" hangingPunct="1"/>
              <a:t>57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71021C-56AE-42ED-AC26-E2ADA95EE5E0}" type="slidenum">
              <a:rPr lang="ru-RU" sz="1200" smtClean="0"/>
              <a:pPr eaLnBrk="1" hangingPunct="1"/>
              <a:t>58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367477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71021C-56AE-42ED-AC26-E2ADA95EE5E0}" type="slidenum">
              <a:rPr lang="ru-RU" sz="1200" smtClean="0"/>
              <a:pPr eaLnBrk="1" hangingPunct="1"/>
              <a:t>59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248351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71021C-56AE-42ED-AC26-E2ADA95EE5E0}" type="slidenum">
              <a:rPr lang="ru-RU" sz="1200" smtClean="0"/>
              <a:pPr eaLnBrk="1" hangingPunct="1"/>
              <a:t>60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167112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7E7EF-0680-420D-B44B-21E5E3425140}" type="slidenum">
              <a:rPr lang="ru-RU"/>
              <a:pPr/>
              <a:t>61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7E7EF-0680-420D-B44B-21E5E3425140}" type="slidenum">
              <a:rPr lang="ru-RU"/>
              <a:pPr/>
              <a:t>62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7E7EF-0680-420D-B44B-21E5E3425140}" type="slidenum">
              <a:rPr lang="ru-RU"/>
              <a:pPr/>
              <a:t>63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7E7EF-0680-420D-B44B-21E5E3425140}" type="slidenum">
              <a:rPr lang="ru-RU"/>
              <a:pPr/>
              <a:t>64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B42446-72A1-4CBF-BC54-5BED195D8271}" type="slidenum">
              <a:rPr lang="ru-RU" sz="1200"/>
              <a:pPr eaLnBrk="1" hangingPunct="1"/>
              <a:t>11</a:t>
            </a:fld>
            <a:endParaRPr lang="ru-RU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7E7EF-0680-420D-B44B-21E5E3425140}" type="slidenum">
              <a:rPr lang="ru-RU"/>
              <a:pPr/>
              <a:t>65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7E7EF-0680-420D-B44B-21E5E3425140}" type="slidenum">
              <a:rPr lang="ru-RU"/>
              <a:pPr/>
              <a:t>66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7E7EF-0680-420D-B44B-21E5E3425140}" type="slidenum">
              <a:rPr lang="ru-RU"/>
              <a:pPr/>
              <a:t>67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134252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AF74C-5B97-4669-BA46-1A440AA035E8}" type="slidenum">
              <a:rPr lang="ru-RU"/>
              <a:pPr/>
              <a:t>68</a:t>
            </a:fld>
            <a:endParaRPr lang="ru-RU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F4DD6-7ADA-418B-81D4-31D557E17369}" type="slidenum">
              <a:rPr lang="ru-RU"/>
              <a:pPr/>
              <a:t>69</a:t>
            </a:fld>
            <a:endParaRPr lang="ru-RU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950B2-2CA0-46A7-85CC-B0DDF1AE69CF}" type="slidenum">
              <a:rPr lang="ru-RU"/>
              <a:pPr/>
              <a:t>70</a:t>
            </a:fld>
            <a:endParaRPr lang="ru-RU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5E5425-1AD0-48F8-9C2B-3078C40542C2}" type="slidenum">
              <a:rPr lang="ru-RU" sz="1200"/>
              <a:pPr eaLnBrk="1" hangingPunct="1"/>
              <a:t>71</a:t>
            </a:fld>
            <a:endParaRPr lang="ru-RU" sz="1200"/>
          </a:p>
        </p:txBody>
      </p:sp>
      <p:sp>
        <p:nvSpPr>
          <p:cNvPr id="63491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5E5425-1AD0-48F8-9C2B-3078C40542C2}" type="slidenum">
              <a:rPr lang="ru-RU" sz="1200"/>
              <a:pPr eaLnBrk="1" hangingPunct="1"/>
              <a:t>72</a:t>
            </a:fld>
            <a:endParaRPr lang="ru-RU" sz="1200"/>
          </a:p>
        </p:txBody>
      </p:sp>
      <p:sp>
        <p:nvSpPr>
          <p:cNvPr id="63491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5E5425-1AD0-48F8-9C2B-3078C40542C2}" type="slidenum">
              <a:rPr lang="ru-RU" sz="1200"/>
              <a:pPr eaLnBrk="1" hangingPunct="1"/>
              <a:t>73</a:t>
            </a:fld>
            <a:endParaRPr lang="ru-RU" sz="1200"/>
          </a:p>
        </p:txBody>
      </p:sp>
      <p:sp>
        <p:nvSpPr>
          <p:cNvPr id="63491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FA0EF-5B10-4BC7-8B32-E311DCD53885}" type="slidenum">
              <a:rPr lang="ru-RU" sz="1200"/>
              <a:pPr eaLnBrk="1" hangingPunct="1"/>
              <a:t>74</a:t>
            </a:fld>
            <a:endParaRPr lang="ru-RU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BA79FF-4EBD-473D-B8B1-0EAAE13D5AB8}" type="slidenum">
              <a:rPr lang="ru-RU" sz="1200"/>
              <a:pPr eaLnBrk="1" hangingPunct="1"/>
              <a:t>12</a:t>
            </a:fld>
            <a:endParaRPr lang="ru-RU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75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76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77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78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79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80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054553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81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82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248543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83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84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2674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82D1F7-E838-4FB9-88C9-53BFB1D4FABD}" type="slidenum">
              <a:rPr lang="ru-RU" sz="1200"/>
              <a:pPr eaLnBrk="1" hangingPunct="1"/>
              <a:t>13</a:t>
            </a:fld>
            <a:endParaRPr lang="ru-RU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85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86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174994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87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88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637403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89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90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486666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91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92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390977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93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94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95020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FB28988-F4D5-48B2-91CD-A297CDC83A9E}" type="slidenum">
              <a:rPr lang="ru-RU" sz="1200"/>
              <a:pPr eaLnBrk="1" hangingPunct="1"/>
              <a:t>14</a:t>
            </a:fld>
            <a:endParaRPr lang="ru-RU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95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96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97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98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F8F69-C2D6-4631-90E6-2903939D1A40}" type="slidenum">
              <a:rPr lang="ru-RU" sz="1200"/>
              <a:pPr eaLnBrk="1" hangingPunct="1"/>
              <a:t>99</a:t>
            </a:fld>
            <a:endParaRPr 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82BAC-3777-47EA-9ECB-842075B59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0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BF043-C3E9-404B-918C-E764C4924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4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329B-172E-4EC9-8417-5BF1B176F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11482-F614-4046-B850-8E611C87F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5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22552-CAC9-4CA7-822B-1285B5511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71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9E003-942B-4861-AF02-AFBC8AED2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6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A646-DD04-4CA4-8023-B2D6B23B7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8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A5E47-870E-43BF-A996-A2103A1AD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5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7F4F9-DC7A-42AA-B7CA-AE90B8A58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6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6F77-FC50-4316-A519-03460A6D6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5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1188A-7FC6-40E2-94BF-50C41824F6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9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3462B2B-B25A-4782-9251-5693B283A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24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7.png"/><Relationship Id="rId4" Type="http://schemas.openxmlformats.org/officeDocument/2006/relationships/oleObject" Target="../embeddings/oleObject1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14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75.png"/><Relationship Id="rId4" Type="http://schemas.openxmlformats.org/officeDocument/2006/relationships/oleObject" Target="../embeddings/oleObject16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9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oleObject" Target="../embeddings/oleObject20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7.wmf"/><Relationship Id="rId5" Type="http://schemas.openxmlformats.org/officeDocument/2006/relationships/image" Target="../media/image29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8.png"/><Relationship Id="rId9" Type="http://schemas.openxmlformats.org/officeDocument/2006/relationships/image" Target="../media/image26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0.png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0.png"/><Relationship Id="rId4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0.png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png"/><Relationship Id="rId4" Type="http://schemas.openxmlformats.org/officeDocument/2006/relationships/image" Target="../media/image9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94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9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Углы и отрезки, связанные с окружностью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93204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5004048" y="4797152"/>
            <a:ext cx="216024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83696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5580112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04800" y="685800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5. Найдите </a:t>
            </a:r>
            <a:r>
              <a:rPr lang="ru-RU" sz="3200" dirty="0"/>
              <a:t>величину угла </a:t>
            </a:r>
            <a:r>
              <a:rPr lang="en-US" sz="3200" i="1" dirty="0"/>
              <a:t>ABC</a:t>
            </a:r>
            <a:r>
              <a:rPr lang="en-US" sz="3200" dirty="0"/>
              <a:t>.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3087688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0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33265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628800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26064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4800" y="1794520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6. Найдите </a:t>
            </a:r>
            <a:r>
              <a:rPr lang="ru-RU" sz="3200" dirty="0"/>
              <a:t>величину угла </a:t>
            </a:r>
            <a:r>
              <a:rPr lang="en-US" sz="3200" i="1" dirty="0"/>
              <a:t>ABC</a:t>
            </a:r>
            <a:r>
              <a:rPr lang="en-US" sz="3200" dirty="0"/>
              <a:t>.</a:t>
            </a:r>
          </a:p>
        </p:txBody>
      </p:sp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08920"/>
            <a:ext cx="3087688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45</a:t>
            </a:r>
            <a:r>
              <a:rPr lang="ru-RU" baseline="30000" dirty="0" smtClean="0"/>
              <a:t>о</a:t>
            </a:r>
            <a:r>
              <a:rPr lang="ru-RU" dirty="0" smtClean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04800" y="1470099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7. Найдите </a:t>
            </a:r>
            <a:r>
              <a:rPr lang="ru-RU" sz="3200" dirty="0"/>
              <a:t>величину угла </a:t>
            </a:r>
            <a:r>
              <a:rPr lang="en-US" sz="3200" i="1" dirty="0"/>
              <a:t>ABC</a:t>
            </a:r>
            <a:r>
              <a:rPr lang="en-US" sz="3200" dirty="0"/>
              <a:t>.</a:t>
            </a:r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2636912"/>
            <a:ext cx="3087687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135</a:t>
            </a:r>
            <a:r>
              <a:rPr lang="ru-RU" baseline="30000" dirty="0" smtClean="0"/>
              <a:t>о</a:t>
            </a:r>
            <a:r>
              <a:rPr lang="ru-RU" dirty="0" smtClean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4800" y="1582688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3200" dirty="0" smtClean="0"/>
              <a:t>8. Найдите </a:t>
            </a:r>
            <a:r>
              <a:rPr lang="ru-RU" sz="3200" dirty="0"/>
              <a:t>величину угла </a:t>
            </a:r>
            <a:r>
              <a:rPr lang="en-US" sz="3200" i="1" dirty="0"/>
              <a:t>BAC</a:t>
            </a:r>
            <a:r>
              <a:rPr lang="en-US" sz="3200" dirty="0"/>
              <a:t>.</a:t>
            </a:r>
          </a:p>
        </p:txBody>
      </p:sp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20888"/>
            <a:ext cx="30876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22,5</a:t>
            </a:r>
            <a:r>
              <a:rPr lang="ru-RU" baseline="30000" dirty="0" smtClean="0"/>
              <a:t>о</a:t>
            </a:r>
            <a:r>
              <a:rPr lang="ru-RU" dirty="0" smtClean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" y="1613456"/>
            <a:ext cx="883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9. Хорда </a:t>
            </a:r>
            <a:r>
              <a:rPr lang="en-US" sz="2800" i="1" dirty="0">
                <a:cs typeface="Times New Roman" pitchFamily="18" charset="0"/>
              </a:rPr>
              <a:t>AB </a:t>
            </a:r>
            <a:r>
              <a:rPr lang="ru-RU" sz="2800" dirty="0">
                <a:cs typeface="Times New Roman" pitchFamily="18" charset="0"/>
              </a:rPr>
              <a:t>делит окружность на две части, градусные величины которых относятся как 5 : 7. Под какими углами видна эта хорда из точек 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меньшей дуги окружности? </a:t>
            </a:r>
          </a:p>
        </p:txBody>
      </p:sp>
      <p:pic>
        <p:nvPicPr>
          <p:cNvPr id="2355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70856"/>
            <a:ext cx="2743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67,5</a:t>
            </a:r>
            <a:r>
              <a:rPr lang="ru-RU" baseline="30000" dirty="0" smtClean="0"/>
              <a:t>о</a:t>
            </a:r>
            <a:r>
              <a:rPr lang="ru-RU" dirty="0" smtClean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52400" y="2060848"/>
            <a:ext cx="8839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10. Докажите</a:t>
            </a:r>
            <a:r>
              <a:rPr lang="ru-RU" sz="2800" dirty="0"/>
              <a:t>, что если хорды </a:t>
            </a:r>
            <a:r>
              <a:rPr lang="en-US" sz="2800" i="1" dirty="0"/>
              <a:t>AB </a:t>
            </a:r>
            <a:r>
              <a:rPr lang="ru-RU" sz="2800" dirty="0"/>
              <a:t>и </a:t>
            </a:r>
            <a:r>
              <a:rPr lang="en-US" sz="2800" i="1" dirty="0"/>
              <a:t>CD </a:t>
            </a:r>
            <a:r>
              <a:rPr lang="ru-RU" sz="2800" dirty="0"/>
              <a:t>окружности параллельны, то дуги </a:t>
            </a:r>
            <a:r>
              <a:rPr lang="en-US" sz="2800" i="1" dirty="0"/>
              <a:t>AC</a:t>
            </a:r>
            <a:r>
              <a:rPr lang="ru-RU" sz="2800" dirty="0"/>
              <a:t> и </a:t>
            </a:r>
            <a:r>
              <a:rPr lang="en-US" sz="2800" i="1" dirty="0"/>
              <a:t>BD</a:t>
            </a:r>
            <a:r>
              <a:rPr lang="ru-RU" sz="2800" dirty="0"/>
              <a:t>, заключенные между этими хордами, равны.</a:t>
            </a:r>
          </a:p>
        </p:txBody>
      </p:sp>
      <p:graphicFrame>
        <p:nvGraphicFramePr>
          <p:cNvPr id="2867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984115"/>
              </p:ext>
            </p:extLst>
          </p:nvPr>
        </p:nvGraphicFramePr>
        <p:xfrm>
          <a:off x="3319463" y="3794398"/>
          <a:ext cx="2505075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1" name="Точечный рисунок" r:id="rId4" imgW="2505425" imgH="2172003" progId="Paint.Picture">
                  <p:embed/>
                </p:oleObj>
              </mc:Choice>
              <mc:Fallback>
                <p:oleObj name="Точечный рисунок" r:id="rId4" imgW="2505425" imgH="217200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9463" y="3794398"/>
                        <a:ext cx="2505075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18864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105</a:t>
            </a:r>
            <a:r>
              <a:rPr lang="ru-RU" baseline="30000" dirty="0" smtClean="0"/>
              <a:t>о</a:t>
            </a:r>
            <a:r>
              <a:rPr lang="ru-RU" dirty="0" smtClean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0" y="404664"/>
            <a:ext cx="91440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</a:t>
            </a:r>
            <a:r>
              <a:rPr lang="ru-RU" sz="2800" dirty="0">
                <a:solidFill>
                  <a:srgbClr val="FF3300"/>
                </a:solidFill>
              </a:rPr>
              <a:t>. </a:t>
            </a:r>
            <a:r>
              <a:rPr lang="ru-RU" sz="2800" dirty="0"/>
              <a:t>Проведем хорду </a:t>
            </a:r>
            <a:r>
              <a:rPr lang="en-US" sz="2800" i="1" dirty="0"/>
              <a:t>BC</a:t>
            </a:r>
            <a:r>
              <a:rPr lang="en-US" sz="2800" dirty="0">
                <a:cs typeface="Times New Roman" pitchFamily="18" charset="0"/>
              </a:rPr>
              <a:t>.</a:t>
            </a:r>
            <a:r>
              <a:rPr lang="en-US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/>
              <a:t>Углы </a:t>
            </a:r>
            <a:r>
              <a:rPr lang="en-US" sz="2800" i="1" dirty="0"/>
              <a:t>ABC </a:t>
            </a:r>
            <a:r>
              <a:rPr lang="ru-RU" sz="2800" dirty="0"/>
              <a:t>и </a:t>
            </a:r>
            <a:r>
              <a:rPr lang="en-US" sz="2800" i="1" dirty="0"/>
              <a:t>DCB</a:t>
            </a:r>
            <a:r>
              <a:rPr lang="ru-RU" sz="2800" dirty="0"/>
              <a:t> равны, как накрест лежащие углы при параллельных прямых. Они опираются на дуги </a:t>
            </a:r>
            <a:r>
              <a:rPr lang="en-US" sz="2800" i="1" dirty="0"/>
              <a:t>AC </a:t>
            </a:r>
            <a:r>
              <a:rPr lang="ru-RU" sz="2800" dirty="0"/>
              <a:t>и </a:t>
            </a:r>
            <a:r>
              <a:rPr lang="en-US" sz="2800" i="1" dirty="0"/>
              <a:t>BD</a:t>
            </a:r>
            <a:r>
              <a:rPr lang="ru-RU" sz="2800" dirty="0"/>
              <a:t>. Так как вписанный угол измеряется половиной, на которую он опирается, то и дуги </a:t>
            </a:r>
            <a:r>
              <a:rPr lang="en-US" sz="2800" i="1" dirty="0"/>
              <a:t>AC </a:t>
            </a:r>
            <a:r>
              <a:rPr lang="ru-RU" sz="2800" dirty="0"/>
              <a:t>и </a:t>
            </a:r>
            <a:r>
              <a:rPr lang="en-US" sz="2800" i="1" dirty="0"/>
              <a:t>BD </a:t>
            </a:r>
            <a:r>
              <a:rPr lang="ru-RU" sz="2800" dirty="0"/>
              <a:t>равны.</a:t>
            </a:r>
            <a:r>
              <a:rPr lang="ru-RU" sz="3200" dirty="0"/>
              <a:t> </a:t>
            </a:r>
            <a:endParaRPr lang="ru-RU" sz="3200" dirty="0">
              <a:solidFill>
                <a:schemeClr val="accent1"/>
              </a:solidFill>
            </a:endParaRPr>
          </a:p>
        </p:txBody>
      </p:sp>
      <p:graphicFrame>
        <p:nvGraphicFramePr>
          <p:cNvPr id="286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764242"/>
              </p:ext>
            </p:extLst>
          </p:nvPr>
        </p:nvGraphicFramePr>
        <p:xfrm>
          <a:off x="3059832" y="3068960"/>
          <a:ext cx="2505075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5" name="Точечный рисунок" r:id="rId4" imgW="2505425" imgH="2172003" progId="PBrush">
                  <p:embed/>
                </p:oleObj>
              </mc:Choice>
              <mc:Fallback>
                <p:oleObj name="Точечный рисунок" r:id="rId4" imgW="2505425" imgH="217200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068960"/>
                        <a:ext cx="2505075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30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908720"/>
            <a:ext cx="915522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11. Через вершину </a:t>
            </a:r>
            <a:r>
              <a:rPr lang="en-US" sz="2800" i="1" dirty="0" smtClean="0">
                <a:cs typeface="Times New Roman" pitchFamily="18" charset="0"/>
              </a:rPr>
              <a:t>C </a:t>
            </a:r>
            <a:r>
              <a:rPr lang="ru-RU" sz="2800" dirty="0" smtClean="0">
                <a:cs typeface="Times New Roman" pitchFamily="18" charset="0"/>
              </a:rPr>
              <a:t>треугольника </a:t>
            </a:r>
            <a:r>
              <a:rPr lang="en-US" sz="2800" i="1" dirty="0" smtClean="0">
                <a:cs typeface="Times New Roman" pitchFamily="18" charset="0"/>
              </a:rPr>
              <a:t>ABC </a:t>
            </a:r>
            <a:r>
              <a:rPr lang="ru-RU" sz="2800" dirty="0" smtClean="0">
                <a:cs typeface="Times New Roman" pitchFamily="18" charset="0"/>
              </a:rPr>
              <a:t>проведена касательная к описанной окружности. Она пересекает прямую </a:t>
            </a:r>
            <a:r>
              <a:rPr lang="en-US" sz="2800" i="1" dirty="0" smtClean="0">
                <a:cs typeface="Times New Roman" pitchFamily="18" charset="0"/>
              </a:rPr>
              <a:t>AB </a:t>
            </a:r>
            <a:r>
              <a:rPr lang="ru-RU" sz="2800" dirty="0" smtClean="0">
                <a:cs typeface="Times New Roman" pitchFamily="18" charset="0"/>
              </a:rPr>
              <a:t>в точке </a:t>
            </a:r>
            <a:r>
              <a:rPr lang="en-US" sz="2800" i="1" dirty="0" smtClean="0">
                <a:cs typeface="Times New Roman" pitchFamily="18" charset="0"/>
              </a:rPr>
              <a:t>E</a:t>
            </a:r>
            <a:r>
              <a:rPr lang="ru-RU" sz="2800" dirty="0" smtClean="0">
                <a:cs typeface="Times New Roman" pitchFamily="18" charset="0"/>
              </a:rPr>
              <a:t>. </a:t>
            </a:r>
            <a:r>
              <a:rPr lang="en-US" sz="2800" i="1" dirty="0">
                <a:cs typeface="Times New Roman" pitchFamily="18" charset="0"/>
              </a:rPr>
              <a:t>CD </a:t>
            </a:r>
            <a:r>
              <a:rPr lang="ru-RU" sz="2800" dirty="0">
                <a:cs typeface="Times New Roman" pitchFamily="18" charset="0"/>
              </a:rPr>
              <a:t>– </a:t>
            </a:r>
            <a:r>
              <a:rPr lang="ru-RU" sz="2800" dirty="0" smtClean="0">
                <a:cs typeface="Times New Roman" pitchFamily="18" charset="0"/>
              </a:rPr>
              <a:t>биссектриса. </a:t>
            </a:r>
            <a:r>
              <a:rPr lang="ru-RU" sz="2800" dirty="0">
                <a:cs typeface="Times New Roman" pitchFamily="18" charset="0"/>
              </a:rPr>
              <a:t>Докажите</a:t>
            </a:r>
            <a:r>
              <a:rPr lang="ru-RU" sz="2800" dirty="0" smtClean="0">
                <a:cs typeface="Times New Roman" pitchFamily="18" charset="0"/>
              </a:rPr>
              <a:t>, что </a:t>
            </a:r>
            <a:r>
              <a:rPr lang="en-US" sz="2800" i="1" dirty="0" smtClean="0">
                <a:cs typeface="Times New Roman" pitchFamily="18" charset="0"/>
              </a:rPr>
              <a:t>EC = ED</a:t>
            </a:r>
            <a:r>
              <a:rPr lang="ru-RU" sz="2800" i="1" dirty="0" smtClean="0">
                <a:cs typeface="Times New Roman" pitchFamily="18" charset="0"/>
              </a:rPr>
              <a:t>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1008"/>
            <a:ext cx="4592284" cy="242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4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-20855" y="23559"/>
                <a:ext cx="9155229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 smtClean="0">
                    <a:solidFill>
                      <a:srgbClr val="FF0000"/>
                    </a:solidFill>
                    <a:cs typeface="Times New Roman" pitchFamily="18" charset="0"/>
                  </a:rPr>
                  <a:t>	Решение.</a:t>
                </a:r>
              </a:p>
              <a:p>
                <a:pPr algn="ctr" eaLnBrk="1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𝐸𝐶𝐷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𝐸𝐶𝐴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+∠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𝐴𝐶𝐷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𝐸𝐵𝐶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+∠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𝐵𝐶𝐷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𝐸𝐷𝐶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ru-RU" sz="2800" dirty="0" smtClean="0">
                  <a:cs typeface="Times New Roman" pitchFamily="18" charset="0"/>
                </a:endParaRP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Следовательно, </a:t>
                </a:r>
                <a:r>
                  <a:rPr lang="en-US" sz="2800" i="1" dirty="0" smtClean="0">
                    <a:cs typeface="Times New Roman" pitchFamily="18" charset="0"/>
                  </a:rPr>
                  <a:t>EC = ED</a:t>
                </a:r>
                <a:r>
                  <a:rPr lang="en-US" sz="2800" dirty="0" smtClean="0">
                    <a:cs typeface="Times New Roman" pitchFamily="18" charset="0"/>
                  </a:rPr>
                  <a:t>.</a:t>
                </a:r>
                <a:r>
                  <a:rPr lang="en-US" sz="2800" i="1" dirty="0" smtClean="0">
                    <a:cs typeface="Times New Roman" pitchFamily="18" charset="0"/>
                  </a:rPr>
                  <a:t> </a:t>
                </a:r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0855" y="23559"/>
                <a:ext cx="9155229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399" t="-4405" b="-114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1772816"/>
            <a:ext cx="5592688" cy="33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20856" y="397113"/>
            <a:ext cx="91552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en-US" sz="2800" dirty="0" smtClean="0"/>
              <a:t>12. </a:t>
            </a:r>
            <a:r>
              <a:rPr lang="ru-RU" sz="2800" dirty="0" smtClean="0"/>
              <a:t>В </a:t>
            </a:r>
            <a:r>
              <a:rPr lang="ru-RU" sz="2800" dirty="0"/>
              <a:t>треугольнике </a:t>
            </a:r>
            <a:r>
              <a:rPr lang="en-US" sz="2800" i="1" dirty="0"/>
              <a:t>ABC </a:t>
            </a:r>
            <a:r>
              <a:rPr lang="ru-RU" sz="2800" dirty="0"/>
              <a:t>проведены высоты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BB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Докажите, что углы </a:t>
            </a:r>
            <a:r>
              <a:rPr lang="en-US" sz="2800" i="1" dirty="0" smtClean="0"/>
              <a:t>AA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B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 </a:t>
            </a:r>
            <a:r>
              <a:rPr lang="ru-RU" sz="2800" dirty="0"/>
              <a:t>и </a:t>
            </a:r>
            <a:r>
              <a:rPr lang="en-US" sz="2800" i="1" dirty="0" smtClean="0"/>
              <a:t>ABB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 </a:t>
            </a:r>
            <a:r>
              <a:rPr lang="ru-RU" sz="2800" dirty="0"/>
              <a:t>равны.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00808"/>
            <a:ext cx="4661181" cy="35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6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22426" y="260648"/>
            <a:ext cx="908607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Решение. </a:t>
            </a:r>
            <a:r>
              <a:rPr lang="ru-RU" sz="2800" dirty="0"/>
              <a:t>Окружность с диаметром </a:t>
            </a:r>
            <a:r>
              <a:rPr lang="en-US" sz="2800" i="1" dirty="0"/>
              <a:t>AB</a:t>
            </a:r>
            <a:r>
              <a:rPr lang="ru-RU" sz="2800" i="1" dirty="0"/>
              <a:t> </a:t>
            </a:r>
            <a:r>
              <a:rPr lang="ru-RU" sz="2800" dirty="0"/>
              <a:t>пройдет через точки 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ru-RU" sz="2800" dirty="0"/>
              <a:t>. Вписанные углы </a:t>
            </a:r>
            <a:r>
              <a:rPr lang="en-US" sz="2800" i="1" dirty="0" smtClean="0"/>
              <a:t>AA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B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 </a:t>
            </a:r>
            <a:r>
              <a:rPr lang="ru-RU" sz="2800" dirty="0"/>
              <a:t>и </a:t>
            </a:r>
            <a:r>
              <a:rPr lang="en-US" sz="2800" i="1" dirty="0" smtClean="0"/>
              <a:t>ABB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 </a:t>
            </a:r>
            <a:r>
              <a:rPr lang="ru-RU" sz="2800" dirty="0"/>
              <a:t>опираются на одну дугу </a:t>
            </a:r>
            <a:r>
              <a:rPr lang="en-US" sz="2800" i="1" dirty="0"/>
              <a:t>AB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Следовательно, они равны.</a:t>
            </a:r>
            <a:endParaRPr lang="ru-RU" sz="2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18" y="1916832"/>
            <a:ext cx="2992670" cy="3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6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en-US" sz="2800" dirty="0" smtClean="0"/>
              <a:t>13. </a:t>
            </a:r>
            <a:r>
              <a:rPr lang="ru-RU" sz="2800" dirty="0" smtClean="0"/>
              <a:t>В </a:t>
            </a:r>
            <a:r>
              <a:rPr lang="ru-RU" sz="2800" dirty="0"/>
              <a:t>треугольнике </a:t>
            </a:r>
            <a:r>
              <a:rPr lang="en-US" sz="2800" i="1" dirty="0"/>
              <a:t>ABC </a:t>
            </a:r>
            <a:r>
              <a:rPr lang="ru-RU" sz="2800" dirty="0"/>
              <a:t>проведены высоты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BB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Докажите, что углы </a:t>
            </a:r>
            <a:r>
              <a:rPr lang="en-US" sz="2800" i="1" dirty="0" smtClean="0"/>
              <a:t>BAC </a:t>
            </a:r>
            <a:r>
              <a:rPr lang="ru-RU" sz="2800" dirty="0"/>
              <a:t>и </a:t>
            </a:r>
            <a:r>
              <a:rPr lang="en-US" sz="2800" i="1" dirty="0" smtClean="0"/>
              <a:t>B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A</a:t>
            </a:r>
            <a:r>
              <a:rPr lang="en-US" sz="2800" baseline="-25000" dirty="0" smtClean="0"/>
              <a:t>1</a:t>
            </a:r>
            <a:r>
              <a:rPr lang="en-US" sz="2800" i="1" dirty="0" smtClean="0"/>
              <a:t>C </a:t>
            </a:r>
            <a:r>
              <a:rPr lang="ru-RU" sz="2800" dirty="0"/>
              <a:t>равны.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8800"/>
            <a:ext cx="3044825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2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6" name="Text Box 6"/>
          <p:cNvSpPr txBox="1">
            <a:spLocks noChangeArrowheads="1"/>
          </p:cNvSpPr>
          <p:nvPr/>
        </p:nvSpPr>
        <p:spPr bwMode="auto">
          <a:xfrm>
            <a:off x="0" y="17301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Решение. </a:t>
            </a:r>
            <a:r>
              <a:rPr lang="ru-RU" sz="2800" dirty="0"/>
              <a:t>Угол </a:t>
            </a:r>
            <a:r>
              <a:rPr lang="en-US" sz="2800" i="1" dirty="0"/>
              <a:t>BAC </a:t>
            </a:r>
            <a:r>
              <a:rPr lang="ru-RU" sz="2800" dirty="0"/>
              <a:t>равен 90</a:t>
            </a:r>
            <a:r>
              <a:rPr lang="ru-RU" sz="2800" baseline="30000" dirty="0"/>
              <a:t>о</a:t>
            </a:r>
            <a:r>
              <a:rPr lang="ru-RU" sz="2800" dirty="0"/>
              <a:t> минус угол </a:t>
            </a:r>
            <a:r>
              <a:rPr lang="en-US" sz="2800" i="1" dirty="0"/>
              <a:t>ABB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Угол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C </a:t>
            </a:r>
            <a:r>
              <a:rPr lang="ru-RU" sz="2800" dirty="0"/>
              <a:t>равен 90</a:t>
            </a:r>
            <a:r>
              <a:rPr lang="ru-RU" sz="2800" baseline="30000" dirty="0"/>
              <a:t>о</a:t>
            </a:r>
            <a:r>
              <a:rPr lang="ru-RU" sz="2800" dirty="0"/>
              <a:t> минус угол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. </a:t>
            </a:r>
            <a:r>
              <a:rPr lang="ru-RU" sz="2800" dirty="0"/>
              <a:t>Так как углы </a:t>
            </a:r>
            <a:r>
              <a:rPr lang="en-US" sz="2800" i="1" dirty="0"/>
              <a:t>AA</a:t>
            </a:r>
            <a:r>
              <a:rPr lang="en-US" sz="2800" baseline="-25000" dirty="0"/>
              <a:t>1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 </a:t>
            </a:r>
            <a:r>
              <a:rPr lang="ru-RU" sz="2800" dirty="0"/>
              <a:t>и </a:t>
            </a:r>
            <a:r>
              <a:rPr lang="en-US" sz="2800" i="1" dirty="0"/>
              <a:t>ABB</a:t>
            </a:r>
            <a:r>
              <a:rPr lang="en-US" sz="2800" baseline="-25000" dirty="0"/>
              <a:t>1</a:t>
            </a:r>
            <a:r>
              <a:rPr lang="ru-RU" sz="2800" baseline="-25000" dirty="0"/>
              <a:t> </a:t>
            </a:r>
            <a:r>
              <a:rPr lang="ru-RU" sz="2800" dirty="0"/>
              <a:t>равны (см. предыдущую задачу), то равны и углы </a:t>
            </a:r>
            <a:r>
              <a:rPr lang="en-US" sz="2800" i="1" dirty="0"/>
              <a:t>BAC </a:t>
            </a:r>
            <a:r>
              <a:rPr lang="ru-RU" sz="2800" dirty="0"/>
              <a:t>и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i="1" dirty="0"/>
              <a:t>C</a:t>
            </a:r>
            <a:r>
              <a:rPr lang="ru-RU" sz="2800" dirty="0"/>
              <a:t>.</a:t>
            </a:r>
            <a:r>
              <a:rPr lang="en-US" sz="2800" i="1" dirty="0"/>
              <a:t> 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18" y="1916832"/>
            <a:ext cx="3526240" cy="40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2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0"/>
            <a:ext cx="90678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sz="2800" dirty="0" smtClean="0"/>
              <a:t>14. В остроугольном треугольнике </a:t>
            </a:r>
            <a:r>
              <a:rPr lang="en-US" sz="2800" i="1" dirty="0" smtClean="0"/>
              <a:t>ABC </a:t>
            </a:r>
            <a:r>
              <a:rPr lang="ru-RU" sz="2800" dirty="0" smtClean="0"/>
              <a:t>проведены высоты. Докажите, что биссектрисы треугольника, вершинами которого являются основания этих высот, лежат на высотах треугольника </a:t>
            </a:r>
            <a:r>
              <a:rPr lang="en-US" sz="2800" i="1" dirty="0" smtClean="0"/>
              <a:t>ABC</a:t>
            </a:r>
            <a:r>
              <a:rPr lang="ru-RU" sz="2800" dirty="0" smtClean="0">
                <a:cs typeface="Times New Roman" pitchFamily="18" charset="0"/>
              </a:rPr>
              <a:t>. 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430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15882"/>
            <a:ext cx="3384376" cy="287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6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0"/>
            <a:ext cx="90678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Решение.</a:t>
            </a:r>
            <a:r>
              <a:rPr lang="ru-RU" sz="2800" dirty="0" smtClean="0"/>
              <a:t> Докажем, </a:t>
            </a:r>
            <a:r>
              <a:rPr lang="ru-RU" sz="2800" dirty="0"/>
              <a:t>что </a:t>
            </a:r>
            <a:r>
              <a:rPr lang="ru-RU" sz="2800" dirty="0" smtClean="0">
                <a:cs typeface="Times New Roman" pitchFamily="18" charset="0"/>
              </a:rPr>
              <a:t>угол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равен углу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. На сторонах треугольника </a:t>
            </a:r>
            <a:r>
              <a:rPr lang="en-US" sz="2800" i="1" dirty="0">
                <a:cs typeface="Times New Roman" pitchFamily="18" charset="0"/>
              </a:rPr>
              <a:t>ABC</a:t>
            </a:r>
            <a:r>
              <a:rPr lang="ru-RU" sz="2800" dirty="0">
                <a:cs typeface="Times New Roman" pitchFamily="18" charset="0"/>
              </a:rPr>
              <a:t>, как на диаметрах, опишем окружности.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Они пройдут через точки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ru-RU" sz="2800" dirty="0">
                <a:cs typeface="Times New Roman" pitchFamily="18" charset="0"/>
              </a:rPr>
              <a:t>. Угол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равен углу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AC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как углы, опирающиеся на одну дугу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. Угол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AC </a:t>
            </a:r>
            <a:r>
              <a:rPr lang="ru-RU" sz="2800" dirty="0">
                <a:cs typeface="Times New Roman" pitchFamily="18" charset="0"/>
              </a:rPr>
              <a:t>равен углу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BC</a:t>
            </a:r>
            <a:r>
              <a:rPr lang="ru-RU" sz="2800" dirty="0">
                <a:cs typeface="Times New Roman" pitchFamily="18" charset="0"/>
              </a:rPr>
              <a:t>. Угол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BC </a:t>
            </a:r>
            <a:r>
              <a:rPr lang="ru-RU" sz="2800" dirty="0">
                <a:cs typeface="Times New Roman" pitchFamily="18" charset="0"/>
              </a:rPr>
              <a:t>равен углу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, как углы, опирающиеся на одну дугу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. Следовательно, угол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 </a:t>
            </a:r>
            <a:r>
              <a:rPr lang="ru-RU" sz="2800" dirty="0">
                <a:cs typeface="Times New Roman" pitchFamily="18" charset="0"/>
              </a:rPr>
              <a:t>равен углу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 smtClean="0">
                <a:cs typeface="Times New Roman" pitchFamily="18" charset="0"/>
              </a:rPr>
              <a:t>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430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32" y="3217110"/>
            <a:ext cx="350013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9728" y="0"/>
            <a:ext cx="913427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</a:rPr>
              <a:t>	</a:t>
            </a:r>
            <a:r>
              <a:rPr lang="ru-RU" dirty="0" smtClean="0">
                <a:solidFill>
                  <a:srgbClr val="FF0000"/>
                </a:solidFill>
              </a:rPr>
              <a:t>Теорема 1. </a:t>
            </a:r>
            <a:r>
              <a:rPr lang="ru-RU" dirty="0" smtClean="0"/>
              <a:t>У</a:t>
            </a:r>
            <a:r>
              <a:rPr lang="ru-RU" dirty="0" smtClean="0">
                <a:cs typeface="Times New Roman" pitchFamily="18" charset="0"/>
              </a:rPr>
              <a:t>гол </a:t>
            </a:r>
            <a:r>
              <a:rPr lang="ru-RU" dirty="0">
                <a:cs typeface="Times New Roman" pitchFamily="18" charset="0"/>
              </a:rPr>
              <a:t>с вершиной внутри круга измеряется </a:t>
            </a:r>
            <a:r>
              <a:rPr lang="ru-RU" dirty="0" err="1">
                <a:cs typeface="Times New Roman" pitchFamily="18" charset="0"/>
              </a:rPr>
              <a:t>полусуммой</a:t>
            </a:r>
            <a:r>
              <a:rPr lang="ru-RU" dirty="0">
                <a:cs typeface="Times New Roman" pitchFamily="18" charset="0"/>
              </a:rPr>
              <a:t> дуг, на которые опираются данный угол и вертикальный с ним угол.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599117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	Следствие 1</a:t>
            </a:r>
            <a:r>
              <a:rPr lang="ru-RU" dirty="0" smtClean="0">
                <a:cs typeface="Times New Roman" pitchFamily="18" charset="0"/>
              </a:rPr>
              <a:t>. Угол с вершиной внутри круга больше половины дуги, на которую он опирается.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728" y="1449225"/>
            <a:ext cx="564239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</a:rPr>
              <a:t>	</a:t>
            </a:r>
            <a:r>
              <a:rPr lang="ru-RU" b="1" dirty="0"/>
              <a:t>Доказательство.</a:t>
            </a:r>
            <a:r>
              <a:rPr lang="ru-RU" dirty="0"/>
              <a:t> Пусть вершина </a:t>
            </a:r>
            <a:r>
              <a:rPr lang="en-US" i="1" dirty="0"/>
              <a:t>C </a:t>
            </a:r>
            <a:r>
              <a:rPr lang="ru-RU" dirty="0"/>
              <a:t>угла находится внутри окружности, а его стороны пересекают эту окружность в точках </a:t>
            </a:r>
            <a:r>
              <a:rPr lang="en-US" i="1" dirty="0"/>
              <a:t>A </a:t>
            </a:r>
            <a:r>
              <a:rPr lang="ru-RU" dirty="0"/>
              <a:t>и </a:t>
            </a:r>
            <a:r>
              <a:rPr lang="en-US" i="1" dirty="0" smtClean="0"/>
              <a:t>B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823932"/>
            <a:ext cx="2699792" cy="2881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9728" y="3501008"/>
                <a:ext cx="9134272" cy="25464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/>
                  <a:t>Обозначим </a:t>
                </a:r>
                <a:r>
                  <a:rPr lang="en-US" i="1" dirty="0"/>
                  <a:t>D</a:t>
                </a:r>
                <a:r>
                  <a:rPr lang="ru-RU" dirty="0"/>
                  <a:t>, </a:t>
                </a:r>
                <a:r>
                  <a:rPr lang="en-US" i="1" dirty="0"/>
                  <a:t>E</a:t>
                </a:r>
                <a:r>
                  <a:rPr lang="ru-RU" dirty="0"/>
                  <a:t> – точки пересечения с окружностью сторон вертикального с ним угла. Проведём хорду </a:t>
                </a:r>
                <a:r>
                  <a:rPr lang="en-US" i="1" dirty="0"/>
                  <a:t>BD</a:t>
                </a:r>
                <a:r>
                  <a:rPr lang="ru-RU" dirty="0"/>
                  <a:t>.</a:t>
                </a:r>
                <a:r>
                  <a:rPr lang="ru-RU" i="1" dirty="0"/>
                  <a:t> </a:t>
                </a:r>
                <a:r>
                  <a:rPr lang="ru-RU" dirty="0"/>
                  <a:t>Угол </a:t>
                </a:r>
                <a:r>
                  <a:rPr lang="ru-RU" i="1" dirty="0"/>
                  <a:t>АСВ</a:t>
                </a:r>
                <a:r>
                  <a:rPr lang="ru-RU" dirty="0"/>
                  <a:t> является внешним углом треугольника </a:t>
                </a:r>
                <a:r>
                  <a:rPr lang="en-US" i="1" dirty="0"/>
                  <a:t>B</a:t>
                </a:r>
                <a:r>
                  <a:rPr lang="ru-RU" i="1" dirty="0"/>
                  <a:t>С</a:t>
                </a:r>
                <a:r>
                  <a:rPr lang="en-US" i="1" dirty="0"/>
                  <a:t>D</a:t>
                </a:r>
                <a:r>
                  <a:rPr lang="ru-RU" dirty="0"/>
                  <a:t>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i="1" dirty="0"/>
                  <a:t>ACB</a:t>
                </a:r>
                <a:r>
                  <a:rPr lang="ru-RU" i="1" dirty="0"/>
                  <a:t> =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i="1" dirty="0"/>
                  <a:t>CDB</a:t>
                </a:r>
                <a:r>
                  <a:rPr lang="ru-RU" i="1" dirty="0"/>
                  <a:t> +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i="1" dirty="0"/>
                  <a:t>CBD</a:t>
                </a:r>
                <a:r>
                  <a:rPr lang="ru-RU" i="1" dirty="0"/>
                  <a:t>.</a:t>
                </a:r>
                <a:r>
                  <a:rPr lang="ru-RU" dirty="0"/>
                  <a:t> Вписанные углы с вершинами </a:t>
                </a:r>
                <a:r>
                  <a:rPr lang="en-US" i="1" dirty="0"/>
                  <a:t>D </a:t>
                </a:r>
                <a:r>
                  <a:rPr lang="ru-RU" dirty="0"/>
                  <a:t>и </a:t>
                </a:r>
                <a:r>
                  <a:rPr lang="en-US" i="1" dirty="0"/>
                  <a:t>B </a:t>
                </a:r>
                <a:r>
                  <a:rPr lang="ru-RU" dirty="0"/>
                  <a:t>измеряются половинами дуг соответственно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</m:oMath>
                </a14:m>
                <a:r>
                  <a:rPr lang="ru-RU" dirty="0"/>
                  <a:t>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𝐴𝐶𝐵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̌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̌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. 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8" y="3501008"/>
                <a:ext cx="9134272" cy="2546466"/>
              </a:xfrm>
              <a:prstGeom prst="rect">
                <a:avLst/>
              </a:prstGeom>
              <a:blipFill>
                <a:blip r:embed="rId4"/>
                <a:stretch>
                  <a:fillRect l="-1068" r="-1001" b="-9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4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2296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</a:rPr>
              <a:t>	</a:t>
            </a:r>
            <a:r>
              <a:rPr lang="ru-RU" dirty="0" smtClean="0">
                <a:solidFill>
                  <a:srgbClr val="FF0000"/>
                </a:solidFill>
              </a:rPr>
              <a:t>Теорема 2. </a:t>
            </a:r>
            <a:r>
              <a:rPr lang="ru-RU" dirty="0" smtClean="0"/>
              <a:t>У</a:t>
            </a:r>
            <a:r>
              <a:rPr lang="ru-RU" dirty="0" smtClean="0">
                <a:cs typeface="Times New Roman" pitchFamily="18" charset="0"/>
              </a:rPr>
              <a:t>гол </a:t>
            </a:r>
            <a:r>
              <a:rPr lang="ru-RU" dirty="0">
                <a:cs typeface="Times New Roman" pitchFamily="18" charset="0"/>
              </a:rPr>
              <a:t>с вершиной вне круга, стороны которого пересекают окружность, измеряется </a:t>
            </a:r>
            <a:r>
              <a:rPr lang="ru-RU" dirty="0" err="1">
                <a:cs typeface="Times New Roman" pitchFamily="18" charset="0"/>
              </a:rPr>
              <a:t>полуразностью</a:t>
            </a:r>
            <a:r>
              <a:rPr lang="ru-RU" dirty="0">
                <a:cs typeface="Times New Roman" pitchFamily="18" charset="0"/>
              </a:rPr>
              <a:t> дуг окружности, заключенных внутри этого угла.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582381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	Следствие 2</a:t>
            </a:r>
            <a:r>
              <a:rPr lang="ru-RU" dirty="0" smtClean="0">
                <a:cs typeface="Times New Roman" pitchFamily="18" charset="0"/>
              </a:rPr>
              <a:t>. Угол с вершиной вне круга меньше половины большей дуги, на которую он опирается.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340768"/>
            <a:ext cx="5004048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</a:rPr>
              <a:t>	</a:t>
            </a:r>
            <a:r>
              <a:rPr lang="ru-RU" b="1" dirty="0"/>
              <a:t>Доказательство</a:t>
            </a:r>
            <a:r>
              <a:rPr lang="ru-RU" dirty="0"/>
              <a:t>. Пусть вершина </a:t>
            </a:r>
            <a:r>
              <a:rPr lang="en-US" i="1" dirty="0"/>
              <a:t>C </a:t>
            </a:r>
            <a:r>
              <a:rPr lang="ru-RU" dirty="0"/>
              <a:t>угла находится вне окружности, а его стороны пересекают эту окружность соответственно в точках </a:t>
            </a:r>
            <a:r>
              <a:rPr lang="en-US" i="1" dirty="0"/>
              <a:t>A</a:t>
            </a:r>
            <a:r>
              <a:rPr lang="ru-RU" dirty="0"/>
              <a:t>, </a:t>
            </a:r>
            <a:r>
              <a:rPr lang="en-US" i="1" dirty="0"/>
              <a:t>D </a:t>
            </a:r>
            <a:r>
              <a:rPr lang="ru-RU" dirty="0"/>
              <a:t>и </a:t>
            </a:r>
            <a:r>
              <a:rPr lang="en-US" i="1" dirty="0"/>
              <a:t>B</a:t>
            </a:r>
            <a:r>
              <a:rPr lang="ru-RU" dirty="0"/>
              <a:t>, </a:t>
            </a:r>
            <a:r>
              <a:rPr lang="en-US" i="1" dirty="0" smtClean="0"/>
              <a:t>E</a:t>
            </a:r>
            <a:r>
              <a:rPr lang="ru-RU" dirty="0" smtClean="0"/>
              <a:t>.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68" y="1284180"/>
            <a:ext cx="4031232" cy="2824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0" y="4153347"/>
                <a:ext cx="9144000" cy="1732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dirty="0"/>
                  <a:t>Проведём хорду </a:t>
                </a:r>
                <a:r>
                  <a:rPr lang="en-US" i="1" dirty="0"/>
                  <a:t>BD</a:t>
                </a:r>
                <a:r>
                  <a:rPr lang="ru-RU" dirty="0"/>
                  <a:t>.</a:t>
                </a:r>
                <a:r>
                  <a:rPr lang="ru-RU" i="1" dirty="0"/>
                  <a:t> </a:t>
                </a:r>
                <a:r>
                  <a:rPr lang="ru-RU" dirty="0"/>
                  <a:t>Угол </a:t>
                </a:r>
                <a:r>
                  <a:rPr lang="ru-RU" i="1" dirty="0"/>
                  <a:t>АDВ</a:t>
                </a:r>
                <a:r>
                  <a:rPr lang="ru-RU" dirty="0"/>
                  <a:t> является внешним углом треугольника </a:t>
                </a:r>
                <a:r>
                  <a:rPr lang="en-US" i="1" dirty="0"/>
                  <a:t>B</a:t>
                </a:r>
                <a:r>
                  <a:rPr lang="ru-RU" i="1" dirty="0"/>
                  <a:t>С</a:t>
                </a:r>
                <a:r>
                  <a:rPr lang="en-US" i="1" dirty="0"/>
                  <a:t>D</a:t>
                </a:r>
                <a:r>
                  <a:rPr lang="ru-RU" dirty="0"/>
                  <a:t>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i="1" dirty="0"/>
                  <a:t>ACB</a:t>
                </a:r>
                <a:r>
                  <a:rPr lang="ru-RU" i="1" dirty="0"/>
                  <a:t> =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i="1" dirty="0"/>
                  <a:t>ADB</a:t>
                </a:r>
                <a:r>
                  <a:rPr lang="ru-RU" dirty="0"/>
                  <a:t> –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i="1" dirty="0"/>
                  <a:t>CBD</a:t>
                </a:r>
                <a:r>
                  <a:rPr lang="ru-RU" i="1" dirty="0"/>
                  <a:t>.</a:t>
                </a:r>
                <a:r>
                  <a:rPr lang="ru-RU" dirty="0"/>
                  <a:t> Вписанные углы с вершинами </a:t>
                </a:r>
                <a:r>
                  <a:rPr lang="en-US" i="1" dirty="0"/>
                  <a:t>D </a:t>
                </a:r>
                <a:r>
                  <a:rPr lang="ru-RU" dirty="0"/>
                  <a:t>и </a:t>
                </a:r>
                <a:r>
                  <a:rPr lang="en-US" i="1" dirty="0"/>
                  <a:t>B </a:t>
                </a:r>
                <a:r>
                  <a:rPr lang="ru-RU" dirty="0"/>
                  <a:t>измеряются половинами дуг соответственно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</m:oMath>
                </a14:m>
                <a:r>
                  <a:rPr lang="ru-RU" dirty="0"/>
                  <a:t>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𝐴𝐶𝐵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̌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̌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𝐷𝐸</m:t>
                        </m:r>
                      </m:e>
                    </m:acc>
                    <m:r>
                      <a:rPr lang="ru-RU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ru-RU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153347"/>
                <a:ext cx="9144000" cy="1732077"/>
              </a:xfrm>
              <a:prstGeom prst="rect">
                <a:avLst/>
              </a:prstGeom>
              <a:blipFill>
                <a:blip r:embed="rId4"/>
                <a:stretch>
                  <a:fillRect l="-1000" t="-2817" r="-1000" b="-21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5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445983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1. Вписанные </a:t>
            </a:r>
            <a:r>
              <a:rPr lang="ru-RU" dirty="0">
                <a:cs typeface="Times New Roman" pitchFamily="18" charset="0"/>
              </a:rPr>
              <a:t>углы </a:t>
            </a:r>
            <a:r>
              <a:rPr lang="en-US" i="1" dirty="0">
                <a:cs typeface="Times New Roman" pitchFamily="18" charset="0"/>
              </a:rPr>
              <a:t>ACB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CAD </a:t>
            </a:r>
            <a:r>
              <a:rPr lang="ru-RU" dirty="0">
                <a:cs typeface="Times New Roman" pitchFamily="18" charset="0"/>
              </a:rPr>
              <a:t>равны соответственно 36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20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AQB</a:t>
            </a:r>
            <a:r>
              <a:rPr lang="ru-RU" dirty="0">
                <a:cs typeface="Times New Roman" pitchFamily="18" charset="0"/>
              </a:rPr>
              <a:t>, образованный пересекающимися хордами 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512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2266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4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706"/>
            <a:ext cx="2266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625" y="179068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2. Угол </a:t>
            </a:r>
            <a:r>
              <a:rPr lang="en-US" i="1" dirty="0">
                <a:cs typeface="Times New Roman" pitchFamily="18" charset="0"/>
              </a:rPr>
              <a:t>AQB</a:t>
            </a:r>
            <a:r>
              <a:rPr lang="ru-RU" dirty="0">
                <a:cs typeface="Times New Roman" pitchFamily="18" charset="0"/>
              </a:rPr>
              <a:t>, образованный пересекающимися хордами 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BD </a:t>
            </a:r>
            <a:r>
              <a:rPr lang="ru-RU" dirty="0">
                <a:cs typeface="Times New Roman" pitchFamily="18" charset="0"/>
              </a:rPr>
              <a:t>окружности, равен 54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Вписанный угол </a:t>
            </a:r>
            <a:r>
              <a:rPr lang="en-US" i="1" dirty="0">
                <a:cs typeface="Times New Roman" pitchFamily="18" charset="0"/>
              </a:rPr>
              <a:t>ACB </a:t>
            </a:r>
            <a:r>
              <a:rPr lang="ru-RU" dirty="0">
                <a:cs typeface="Times New Roman" pitchFamily="18" charset="0"/>
              </a:rPr>
              <a:t>равен 34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вписанный угол </a:t>
            </a:r>
            <a:r>
              <a:rPr lang="en-US" i="1" dirty="0">
                <a:cs typeface="Times New Roman" pitchFamily="18" charset="0"/>
              </a:rPr>
              <a:t>CAD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56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08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85" y="2852936"/>
            <a:ext cx="2266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546" y="1652607"/>
            <a:ext cx="91249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3. Дуги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CD </a:t>
            </a:r>
            <a:r>
              <a:rPr lang="ru-RU" dirty="0">
                <a:cs typeface="Times New Roman" pitchFamily="18" charset="0"/>
              </a:rPr>
              <a:t>окружности составляют соответственно 72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38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AQB</a:t>
            </a:r>
            <a:r>
              <a:rPr lang="ru-RU" dirty="0">
                <a:cs typeface="Times New Roman" pitchFamily="18" charset="0"/>
              </a:rPr>
              <a:t>, образованный пересекающимися хордами 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20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9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8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79484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4. Найдите </a:t>
            </a:r>
            <a:r>
              <a:rPr lang="ru-RU" dirty="0">
                <a:cs typeface="Times New Roman" pitchFamily="18" charset="0"/>
              </a:rPr>
              <a:t>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, если вписанные углы </a:t>
            </a:r>
            <a:r>
              <a:rPr lang="en-US" i="1" dirty="0">
                <a:cs typeface="Times New Roman" pitchFamily="18" charset="0"/>
              </a:rPr>
              <a:t>ADB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DAE</a:t>
            </a:r>
            <a:r>
              <a:rPr lang="ru-RU" dirty="0">
                <a:cs typeface="Times New Roman" pitchFamily="18" charset="0"/>
              </a:rPr>
              <a:t> опираются на дуги окружности, градусные величины которых равны соответственно 118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38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24394"/>
            <a:ext cx="2808312" cy="26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4462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55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88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988840"/>
            <a:ext cx="2808312" cy="26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251" y="90872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5. Угол </a:t>
            </a:r>
            <a:r>
              <a:rPr lang="en-US" i="1" dirty="0">
                <a:cs typeface="Times New Roman" pitchFamily="18" charset="0"/>
              </a:rPr>
              <a:t>ACB </a:t>
            </a:r>
            <a:r>
              <a:rPr lang="ru-RU" dirty="0">
                <a:cs typeface="Times New Roman" pitchFamily="18" charset="0"/>
              </a:rPr>
              <a:t>равен 42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Градусная величина дуги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 окружности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равна 124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DAE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462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40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8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226883"/>
            <a:ext cx="2808312" cy="26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19250" y="920292"/>
            <a:ext cx="91247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6. Угол </a:t>
            </a:r>
            <a:r>
              <a:rPr lang="en-US" i="1" dirty="0">
                <a:cs typeface="Times New Roman" pitchFamily="18" charset="0"/>
              </a:rPr>
              <a:t>ACB </a:t>
            </a:r>
            <a:r>
              <a:rPr lang="ru-RU" dirty="0">
                <a:cs typeface="Times New Roman" pitchFamily="18" charset="0"/>
              </a:rPr>
              <a:t>равен 42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Градусная величина дуги </a:t>
            </a:r>
            <a:r>
              <a:rPr lang="en-US" i="1" dirty="0">
                <a:cs typeface="Times New Roman" pitchFamily="18" charset="0"/>
              </a:rPr>
              <a:t>DE </a:t>
            </a:r>
            <a:r>
              <a:rPr lang="ru-RU" dirty="0">
                <a:cs typeface="Times New Roman" pitchFamily="18" charset="0"/>
              </a:rPr>
              <a:t>окружности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равна 38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ADB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462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/>
              <a:t>2</a:t>
            </a:r>
            <a:r>
              <a:rPr lang="ru-RU" dirty="0" smtClean="0"/>
              <a:t>0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91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1046" y="1268760"/>
            <a:ext cx="91329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7. Найдите </a:t>
            </a:r>
            <a:r>
              <a:rPr lang="ru-RU" dirty="0">
                <a:cs typeface="Times New Roman" pitchFamily="18" charset="0"/>
              </a:rPr>
              <a:t>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, если вписанный угол </a:t>
            </a:r>
            <a:r>
              <a:rPr lang="en-US" i="1" dirty="0">
                <a:cs typeface="Times New Roman" pitchFamily="18" charset="0"/>
              </a:rPr>
              <a:t>ADB </a:t>
            </a:r>
            <a:r>
              <a:rPr lang="ru-RU" dirty="0">
                <a:cs typeface="Times New Roman" pitchFamily="18" charset="0"/>
              </a:rPr>
              <a:t>равен 62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, а угол </a:t>
            </a:r>
            <a:r>
              <a:rPr lang="en-US" i="1" dirty="0">
                <a:cs typeface="Times New Roman" pitchFamily="18" charset="0"/>
              </a:rPr>
              <a:t>AQB </a:t>
            </a:r>
            <a:r>
              <a:rPr lang="ru-RU" dirty="0">
                <a:cs typeface="Times New Roman" pitchFamily="18" charset="0"/>
              </a:rPr>
              <a:t>равен 80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328950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61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4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6206" y="1076543"/>
            <a:ext cx="91602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8. Хорда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стягивает дугу окружности в 92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между этой хордой и касательной к окружности, проведенной через точку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94" y="2636912"/>
            <a:ext cx="2862065" cy="289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44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7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27"/>
          <p:cNvSpPr txBox="1">
            <a:spLocks noChangeArrowheads="1"/>
          </p:cNvSpPr>
          <p:nvPr/>
        </p:nvSpPr>
        <p:spPr bwMode="auto">
          <a:xfrm>
            <a:off x="-28876" y="1124744"/>
            <a:ext cx="91728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9. Угол </a:t>
            </a:r>
            <a:r>
              <a:rPr lang="ru-RU" dirty="0">
                <a:cs typeface="Times New Roman" pitchFamily="18" charset="0"/>
              </a:rPr>
              <a:t>между хордой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и касательной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 к окружности равен 32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градусную величину </a:t>
            </a:r>
            <a:r>
              <a:rPr lang="ru-RU" dirty="0" smtClean="0">
                <a:cs typeface="Times New Roman" pitchFamily="18" charset="0"/>
              </a:rPr>
              <a:t>меньше дуги</a:t>
            </a:r>
            <a:r>
              <a:rPr lang="ru-RU" dirty="0">
                <a:cs typeface="Times New Roman" pitchFamily="18" charset="0"/>
              </a:rPr>
              <a:t>, стягиваемую хордой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10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25073"/>
            <a:ext cx="3108991" cy="288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46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51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051"/>
          <p:cNvSpPr txBox="1">
            <a:spLocks noChangeArrowheads="1"/>
          </p:cNvSpPr>
          <p:nvPr/>
        </p:nvSpPr>
        <p:spPr bwMode="auto">
          <a:xfrm>
            <a:off x="0" y="119675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10. Через </a:t>
            </a:r>
            <a:r>
              <a:rPr lang="ru-RU" dirty="0">
                <a:cs typeface="Times New Roman" pitchFamily="18" charset="0"/>
              </a:rPr>
              <a:t>концы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 </a:t>
            </a:r>
            <a:r>
              <a:rPr lang="ru-RU" dirty="0">
                <a:cs typeface="Times New Roman" pitchFamily="18" charset="0"/>
              </a:rPr>
              <a:t>дуги окружности в 62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проведены касательные 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. Найдите 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. 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14341" name="Picture 2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286626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/>
              <a:t>6</a:t>
            </a:r>
            <a:r>
              <a:rPr lang="ru-RU" dirty="0" smtClean="0"/>
              <a:t>4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2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516" y="1124744"/>
            <a:ext cx="91154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11. Касательные </a:t>
            </a:r>
            <a:r>
              <a:rPr lang="en-US" i="1" dirty="0">
                <a:cs typeface="Times New Roman" pitchFamily="18" charset="0"/>
              </a:rPr>
              <a:t>CA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CB </a:t>
            </a:r>
            <a:r>
              <a:rPr lang="ru-RU" dirty="0">
                <a:cs typeface="Times New Roman" pitchFamily="18" charset="0"/>
              </a:rPr>
              <a:t>к окружности образуют 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, равный 122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Найдите градусную величину дуги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 стягиваемую точками касания.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286627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118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1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1034671"/>
            <a:ext cx="91085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12. Найдите </a:t>
            </a:r>
            <a:r>
              <a:rPr lang="ru-RU" dirty="0">
                <a:cs typeface="Times New Roman" pitchFamily="18" charset="0"/>
              </a:rPr>
              <a:t>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, если его стороны </a:t>
            </a:r>
            <a:r>
              <a:rPr lang="en-US" i="1" dirty="0">
                <a:cs typeface="Times New Roman" pitchFamily="18" charset="0"/>
              </a:rPr>
              <a:t>CA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CB </a:t>
            </a:r>
            <a:r>
              <a:rPr lang="ru-RU" dirty="0">
                <a:cs typeface="Times New Roman" pitchFamily="18" charset="0"/>
              </a:rPr>
              <a:t>касаются окружности, а дуга </a:t>
            </a:r>
            <a:r>
              <a:rPr lang="en-US" i="1" dirty="0">
                <a:cs typeface="Times New Roman" pitchFamily="18" charset="0"/>
              </a:rPr>
              <a:t>ADB </a:t>
            </a:r>
            <a:r>
              <a:rPr lang="ru-RU" dirty="0">
                <a:cs typeface="Times New Roman" pitchFamily="18" charset="0"/>
              </a:rPr>
              <a:t>окружности, заключенная внутри этого угла, равна 132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310309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58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55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04" y="2636912"/>
            <a:ext cx="310309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272" y="980728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13. 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 равен 52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Его стороны </a:t>
            </a:r>
            <a:r>
              <a:rPr lang="en-US" i="1" dirty="0">
                <a:cs typeface="Times New Roman" pitchFamily="18" charset="0"/>
              </a:rPr>
              <a:t>CA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CB </a:t>
            </a:r>
            <a:r>
              <a:rPr lang="ru-RU" dirty="0">
                <a:cs typeface="Times New Roman" pitchFamily="18" charset="0"/>
              </a:rPr>
              <a:t>касаются окружности. Найдите градусную величину дуги </a:t>
            </a:r>
            <a:r>
              <a:rPr lang="en-US" i="1" dirty="0">
                <a:cs typeface="Times New Roman" pitchFamily="18" charset="0"/>
              </a:rPr>
              <a:t>ADB </a:t>
            </a:r>
            <a:r>
              <a:rPr lang="ru-RU" dirty="0">
                <a:cs typeface="Times New Roman" pitchFamily="18" charset="0"/>
              </a:rPr>
              <a:t>окружности, заключенной внутри этого угла.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/>
              <a:t>4</a:t>
            </a:r>
            <a:r>
              <a:rPr lang="ru-RU" dirty="0" smtClean="0"/>
              <a:t>8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5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89442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14. Найдите </a:t>
            </a:r>
            <a:r>
              <a:rPr lang="ru-RU" dirty="0">
                <a:cs typeface="Times New Roman" pitchFamily="18" charset="0"/>
              </a:rPr>
              <a:t>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, если его стороны </a:t>
            </a:r>
            <a:r>
              <a:rPr lang="en-US" i="1" dirty="0">
                <a:cs typeface="Times New Roman" pitchFamily="18" charset="0"/>
              </a:rPr>
              <a:t>CA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CB </a:t>
            </a:r>
            <a:r>
              <a:rPr lang="ru-RU" dirty="0">
                <a:cs typeface="Times New Roman" pitchFamily="18" charset="0"/>
              </a:rPr>
              <a:t>касаются окружности, а дуга </a:t>
            </a:r>
            <a:r>
              <a:rPr lang="en-US" i="1" dirty="0">
                <a:cs typeface="Times New Roman" pitchFamily="18" charset="0"/>
              </a:rPr>
              <a:t>ADB </a:t>
            </a:r>
            <a:r>
              <a:rPr lang="ru-RU" dirty="0">
                <a:cs typeface="Times New Roman" pitchFamily="18" charset="0"/>
              </a:rPr>
              <a:t>окружности, заключенная внутри этого угла, равна 232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9000"/>
            <a:ext cx="3007941" cy="183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128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09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20"/>
            <a:ext cx="3479062" cy="212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11230" y="980728"/>
            <a:ext cx="915522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15. Угол </a:t>
            </a:r>
            <a:r>
              <a:rPr lang="en-US" i="1" dirty="0">
                <a:cs typeface="Times New Roman" pitchFamily="18" charset="0"/>
              </a:rPr>
              <a:t>ACB</a:t>
            </a:r>
            <a:r>
              <a:rPr lang="ru-RU" dirty="0">
                <a:cs typeface="Times New Roman" pitchFamily="18" charset="0"/>
              </a:rPr>
              <a:t> равен 48</a:t>
            </a:r>
            <a:r>
              <a:rPr lang="ru-RU" baseline="30000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. Его стороны </a:t>
            </a:r>
            <a:r>
              <a:rPr lang="en-US" i="1" dirty="0">
                <a:cs typeface="Times New Roman" pitchFamily="18" charset="0"/>
              </a:rPr>
              <a:t>CA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CB </a:t>
            </a:r>
            <a:r>
              <a:rPr lang="ru-RU" dirty="0">
                <a:cs typeface="Times New Roman" pitchFamily="18" charset="0"/>
              </a:rPr>
              <a:t>касаются окружности. Найдите градусную величину дуги </a:t>
            </a:r>
            <a:r>
              <a:rPr lang="en-US" i="1" dirty="0">
                <a:cs typeface="Times New Roman" pitchFamily="18" charset="0"/>
              </a:rPr>
              <a:t>ADB</a:t>
            </a:r>
            <a:r>
              <a:rPr lang="ru-RU" dirty="0">
                <a:cs typeface="Times New Roman" pitchFamily="18" charset="0"/>
              </a:rPr>
              <a:t> окружности, заключенной внутри этого угла.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52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9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141" y="1124744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16. В </a:t>
            </a:r>
            <a:r>
              <a:rPr lang="ru-RU" dirty="0">
                <a:cs typeface="Times New Roman" pitchFamily="18" charset="0"/>
              </a:rPr>
              <a:t>угол </a:t>
            </a:r>
            <a:r>
              <a:rPr lang="ru-RU" i="1" dirty="0">
                <a:cs typeface="Times New Roman" pitchFamily="18" charset="0"/>
              </a:rPr>
              <a:t>АВС</a:t>
            </a:r>
            <a:r>
              <a:rPr lang="ru-RU" dirty="0">
                <a:cs typeface="Times New Roman" pitchFamily="18" charset="0"/>
              </a:rPr>
              <a:t> вписана окружность. Точки касания делят окружность на дуги, градусные величины которых относятся как 5:4. Найдите величину угла </a:t>
            </a:r>
            <a:r>
              <a:rPr lang="ru-RU" i="1" dirty="0">
                <a:cs typeface="Times New Roman" pitchFamily="18" charset="0"/>
              </a:rPr>
              <a:t>АВС</a:t>
            </a:r>
            <a:r>
              <a:rPr lang="ru-RU" dirty="0">
                <a:cs typeface="Times New Roman" pitchFamily="18" charset="0"/>
              </a:rPr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4734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242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23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678234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17. Найдите </a:t>
            </a:r>
            <a:r>
              <a:rPr lang="ru-RU" dirty="0">
                <a:cs typeface="Times New Roman" pitchFamily="18" charset="0"/>
              </a:rPr>
              <a:t>величину </a:t>
            </a:r>
            <a:r>
              <a:rPr lang="ru-RU" dirty="0" smtClean="0">
                <a:cs typeface="Times New Roman" pitchFamily="18" charset="0"/>
              </a:rPr>
              <a:t>угла </a:t>
            </a:r>
            <a:r>
              <a:rPr lang="en-US" i="1" dirty="0" smtClean="0">
                <a:cs typeface="Times New Roman" pitchFamily="18" charset="0"/>
              </a:rPr>
              <a:t>ACB</a:t>
            </a:r>
            <a:r>
              <a:rPr lang="ru-RU" dirty="0" smtClean="0">
                <a:cs typeface="Times New Roman" pitchFamily="18" charset="0"/>
              </a:rPr>
              <a:t>. 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35671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17383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/>
              <a:t>2</a:t>
            </a:r>
            <a:r>
              <a:rPr lang="ru-RU" dirty="0" smtClean="0"/>
              <a:t>0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23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678234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18. Найдите </a:t>
            </a:r>
            <a:r>
              <a:rPr lang="ru-RU" dirty="0">
                <a:cs typeface="Times New Roman" pitchFamily="18" charset="0"/>
              </a:rPr>
              <a:t>величину </a:t>
            </a:r>
            <a:r>
              <a:rPr lang="ru-RU" dirty="0" smtClean="0">
                <a:cs typeface="Times New Roman" pitchFamily="18" charset="0"/>
              </a:rPr>
              <a:t>угла </a:t>
            </a:r>
            <a:r>
              <a:rPr lang="en-US" i="1" dirty="0" smtClean="0">
                <a:cs typeface="Times New Roman" pitchFamily="18" charset="0"/>
              </a:rPr>
              <a:t>ACB</a:t>
            </a:r>
            <a:r>
              <a:rPr lang="ru-RU" dirty="0" smtClean="0">
                <a:cs typeface="Times New Roman" pitchFamily="18" charset="0"/>
              </a:rPr>
              <a:t>. 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1"/>
            <a:ext cx="3575160" cy="35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17383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45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9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678234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19. Найдите </a:t>
            </a:r>
            <a:r>
              <a:rPr lang="ru-RU" dirty="0">
                <a:cs typeface="Times New Roman" pitchFamily="18" charset="0"/>
              </a:rPr>
              <a:t>величину </a:t>
            </a:r>
            <a:r>
              <a:rPr lang="ru-RU" dirty="0" smtClean="0">
                <a:cs typeface="Times New Roman" pitchFamily="18" charset="0"/>
              </a:rPr>
              <a:t>угла </a:t>
            </a:r>
            <a:r>
              <a:rPr lang="en-US" i="1" dirty="0" smtClean="0">
                <a:cs typeface="Times New Roman" pitchFamily="18" charset="0"/>
              </a:rPr>
              <a:t>ACB</a:t>
            </a:r>
            <a:r>
              <a:rPr lang="ru-RU" dirty="0" smtClean="0">
                <a:cs typeface="Times New Roman" pitchFamily="18" charset="0"/>
              </a:rPr>
              <a:t>. 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3168352" cy="31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17383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45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86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9456" y="116632"/>
            <a:ext cx="41304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Ответ: </a:t>
            </a:r>
            <a:r>
              <a:rPr lang="ru-RU" sz="2800" dirty="0" smtClean="0"/>
              <a:t>30</a:t>
            </a:r>
            <a:r>
              <a:rPr lang="ru-RU" sz="2800" baseline="30000" dirty="0" smtClean="0"/>
              <a:t>о</a:t>
            </a:r>
            <a:r>
              <a:rPr lang="ru-RU" sz="2800" dirty="0" smtClean="0"/>
              <a:t>.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52400" y="2420888"/>
            <a:ext cx="88392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20. Найдите </a:t>
            </a:r>
            <a:r>
              <a:rPr lang="ru-RU" sz="2800" dirty="0">
                <a:cs typeface="Times New Roman" pitchFamily="18" charset="0"/>
              </a:rPr>
              <a:t>геометрическое место точек, из которых данный отрезок </a:t>
            </a:r>
            <a:r>
              <a:rPr lang="ru-RU" sz="2800" i="1" dirty="0">
                <a:cs typeface="Times New Roman" pitchFamily="18" charset="0"/>
              </a:rPr>
              <a:t>АВ</a:t>
            </a:r>
            <a:r>
              <a:rPr lang="ru-RU" sz="2800" dirty="0">
                <a:cs typeface="Times New Roman" pitchFamily="18" charset="0"/>
              </a:rPr>
              <a:t> виден под данным углом, </a:t>
            </a:r>
            <a:r>
              <a:rPr lang="ru-RU" sz="2800" dirty="0" smtClean="0">
                <a:cs typeface="Times New Roman" pitchFamily="18" charset="0"/>
              </a:rPr>
              <a:t>  т</a:t>
            </a:r>
            <a:r>
              <a:rPr lang="ru-RU" sz="2800" dirty="0">
                <a:cs typeface="Times New Roman" pitchFamily="18" charset="0"/>
              </a:rPr>
              <a:t>. е. таких точек </a:t>
            </a:r>
            <a:r>
              <a:rPr lang="ru-RU" sz="2800" i="1" dirty="0">
                <a:cs typeface="Times New Roman" pitchFamily="18" charset="0"/>
              </a:rPr>
              <a:t>С</a:t>
            </a:r>
            <a:r>
              <a:rPr lang="ru-RU" sz="2800" dirty="0">
                <a:cs typeface="Times New Roman" pitchFamily="18" charset="0"/>
              </a:rPr>
              <a:t>, для которых угол </a:t>
            </a:r>
            <a:r>
              <a:rPr lang="ru-RU" sz="2800" i="1" dirty="0">
                <a:cs typeface="Times New Roman" pitchFamily="18" charset="0"/>
              </a:rPr>
              <a:t>АСВ</a:t>
            </a:r>
            <a:r>
              <a:rPr lang="ru-RU" sz="2800" dirty="0">
                <a:cs typeface="Times New Roman" pitchFamily="18" charset="0"/>
              </a:rPr>
              <a:t> равен данному углу.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65104"/>
            <a:ext cx="3129905" cy="110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6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116632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Ответ</a:t>
            </a:r>
            <a:r>
              <a:rPr lang="ru-RU" sz="2800" dirty="0">
                <a:solidFill>
                  <a:srgbClr val="FF3300"/>
                </a:solidFill>
              </a:rPr>
              <a:t>: </a:t>
            </a:r>
            <a:r>
              <a:rPr lang="ru-RU" sz="2800" dirty="0">
                <a:cs typeface="Times New Roman" pitchFamily="18" charset="0"/>
              </a:rPr>
              <a:t>Дуги двух окружностей одинакового радиуса, опирающихся на отрезок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, без точек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dirty="0">
                <a:cs typeface="Times New Roman" pitchFamily="18" charset="0"/>
              </a:rPr>
              <a:t> и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3200" dirty="0">
                <a:cs typeface="Times New Roman" pitchFamily="18" charset="0"/>
              </a:rPr>
              <a:t> 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60"/>
            <a:ext cx="2168525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" y="4797152"/>
            <a:ext cx="8839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21. Найдите </a:t>
            </a:r>
            <a:r>
              <a:rPr lang="ru-RU" sz="2800" dirty="0">
                <a:cs typeface="Times New Roman" pitchFamily="18" charset="0"/>
              </a:rPr>
              <a:t>геометрическое место вершин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 прямоугольных треугольников </a:t>
            </a:r>
            <a:r>
              <a:rPr lang="ru-RU" sz="2800" i="1" dirty="0">
                <a:cs typeface="Times New Roman" pitchFamily="18" charset="0"/>
              </a:rPr>
              <a:t>АВС</a:t>
            </a:r>
            <a:r>
              <a:rPr lang="ru-RU" sz="2800" dirty="0">
                <a:cs typeface="Times New Roman" pitchFamily="18" charset="0"/>
              </a:rPr>
              <a:t> с данной гипотенузой </a:t>
            </a:r>
            <a:r>
              <a:rPr lang="ru-RU" sz="2800" i="1" dirty="0">
                <a:cs typeface="Times New Roman" pitchFamily="18" charset="0"/>
              </a:rPr>
              <a:t>А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16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260648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Ответ</a:t>
            </a:r>
            <a:r>
              <a:rPr lang="ru-RU" sz="2800" dirty="0">
                <a:solidFill>
                  <a:srgbClr val="FF3300"/>
                </a:solidFill>
              </a:rPr>
              <a:t>: </a:t>
            </a:r>
            <a:r>
              <a:rPr lang="ru-RU" sz="2800" dirty="0">
                <a:cs typeface="Times New Roman" pitchFamily="18" charset="0"/>
              </a:rPr>
              <a:t>Окружность с диаметром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, за исключением точек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dirty="0">
                <a:cs typeface="Times New Roman" pitchFamily="18" charset="0"/>
              </a:rPr>
              <a:t> и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dirty="0">
                <a:cs typeface="Times New Roman" pitchFamily="18" charset="0"/>
              </a:rPr>
              <a:t>. 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233449"/>
            <a:ext cx="2874963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437112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22. Для </a:t>
            </a:r>
            <a:r>
              <a:rPr lang="ru-RU" sz="2800" dirty="0">
                <a:cs typeface="Times New Roman" pitchFamily="18" charset="0"/>
              </a:rPr>
              <a:t>данных точек </a:t>
            </a:r>
            <a:r>
              <a:rPr lang="ru-RU" sz="2800" i="1" dirty="0">
                <a:cs typeface="Times New Roman" pitchFamily="18" charset="0"/>
              </a:rPr>
              <a:t>А</a:t>
            </a:r>
            <a:r>
              <a:rPr lang="ru-RU" sz="2800" dirty="0">
                <a:cs typeface="Times New Roman" pitchFamily="18" charset="0"/>
              </a:rPr>
              <a:t> и </a:t>
            </a:r>
            <a:r>
              <a:rPr lang="ru-RU" sz="2800" i="1" dirty="0">
                <a:cs typeface="Times New Roman" pitchFamily="18" charset="0"/>
              </a:rPr>
              <a:t>В</a:t>
            </a:r>
            <a:r>
              <a:rPr lang="ru-RU" sz="2800" dirty="0">
                <a:cs typeface="Times New Roman" pitchFamily="18" charset="0"/>
              </a:rPr>
              <a:t> найдите геометрическое место точек </a:t>
            </a:r>
            <a:r>
              <a:rPr lang="ru-RU" sz="2800" i="1" dirty="0">
                <a:cs typeface="Times New Roman" pitchFamily="18" charset="0"/>
              </a:rPr>
              <a:t>С</a:t>
            </a:r>
            <a:r>
              <a:rPr lang="ru-RU" sz="2800" dirty="0">
                <a:cs typeface="Times New Roman" pitchFamily="18" charset="0"/>
              </a:rPr>
              <a:t>, для которых угол </a:t>
            </a:r>
            <a:r>
              <a:rPr lang="ru-RU" sz="2800" i="1" dirty="0">
                <a:cs typeface="Times New Roman" pitchFamily="18" charset="0"/>
              </a:rPr>
              <a:t>АСВ</a:t>
            </a:r>
            <a:r>
              <a:rPr lang="ru-RU" sz="2800" dirty="0">
                <a:cs typeface="Times New Roman" pitchFamily="18" charset="0"/>
              </a:rPr>
              <a:t>: а) острый; б) тупой.</a:t>
            </a:r>
          </a:p>
        </p:txBody>
      </p:sp>
    </p:spTree>
    <p:extLst>
      <p:ext uri="{BB962C8B-B14F-4D97-AF65-F5344CB8AC3E}">
        <p14:creationId xmlns:p14="http://schemas.microsoft.com/office/powerpoint/2010/main" val="34870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Text Box 3"/>
          <p:cNvSpPr txBox="1">
            <a:spLocks noChangeArrowheads="1"/>
          </p:cNvSpPr>
          <p:nvPr/>
        </p:nvSpPr>
        <p:spPr bwMode="auto">
          <a:xfrm>
            <a:off x="8822" y="20655"/>
            <a:ext cx="9135177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32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Ответ</a:t>
            </a:r>
            <a:r>
              <a:rPr lang="ru-RU" sz="2800" dirty="0">
                <a:solidFill>
                  <a:srgbClr val="FF3300"/>
                </a:solidFill>
              </a:rPr>
              <a:t>:</a:t>
            </a:r>
            <a:r>
              <a:rPr lang="ru-RU" sz="2800" dirty="0">
                <a:solidFill>
                  <a:schemeClr val="accent1"/>
                </a:solidFill>
              </a:rPr>
              <a:t> </a:t>
            </a:r>
            <a:r>
              <a:rPr lang="ru-RU" sz="2800" dirty="0">
                <a:cs typeface="Times New Roman" pitchFamily="18" charset="0"/>
              </a:rPr>
              <a:t>а) ГМТ, лежащих вне окружности с диаметром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 и не принадлежащих прямой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; </a:t>
            </a:r>
            <a:endParaRPr lang="ru-RU" sz="2800" dirty="0" smtClean="0"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ru-RU" sz="2800" dirty="0" smtClean="0">
                <a:cs typeface="Times New Roman" pitchFamily="18" charset="0"/>
              </a:rPr>
              <a:t>	б</a:t>
            </a:r>
            <a:r>
              <a:rPr lang="ru-RU" sz="2800" dirty="0">
                <a:cs typeface="Times New Roman" pitchFamily="18" charset="0"/>
              </a:rPr>
              <a:t>) ГМТ, лежащих внутри окружности с диаметром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 и не принадлежащих отрезку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 smtClean="0">
                <a:cs typeface="Times New Roman" pitchFamily="18" charset="0"/>
              </a:rPr>
              <a:t>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918298"/>
            <a:ext cx="2520281" cy="251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869160"/>
            <a:ext cx="657940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23. Укажите </a:t>
            </a:r>
            <a:r>
              <a:rPr lang="ru-RU" sz="2800" dirty="0"/>
              <a:t>точки,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расположенные в узлах сетки, </a:t>
            </a:r>
            <a:r>
              <a:rPr lang="ru-RU" sz="2800" dirty="0">
                <a:cs typeface="Times New Roman" pitchFamily="18" charset="0"/>
              </a:rPr>
              <a:t>из котор</a:t>
            </a:r>
            <a:r>
              <a:rPr lang="ru-RU" sz="2800" dirty="0"/>
              <a:t>ых данная окружность видна под углом 90</a:t>
            </a:r>
            <a:r>
              <a:rPr lang="ru-RU" sz="2800" baseline="30000" dirty="0"/>
              <a:t>о</a:t>
            </a:r>
            <a:r>
              <a:rPr lang="ru-RU" sz="2800" dirty="0"/>
              <a:t>. </a:t>
            </a:r>
          </a:p>
        </p:txBody>
      </p:sp>
      <p:graphicFrame>
        <p:nvGraphicFramePr>
          <p:cNvPr id="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016867"/>
              </p:ext>
            </p:extLst>
          </p:nvPr>
        </p:nvGraphicFramePr>
        <p:xfrm>
          <a:off x="6741062" y="4361004"/>
          <a:ext cx="2207890" cy="2207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0" name="Точечный рисунок" r:id="rId5" imgW="1848108" imgH="1848108" progId="Paint.Picture">
                  <p:embed/>
                </p:oleObj>
              </mc:Choice>
              <mc:Fallback>
                <p:oleObj name="Точечный рисунок" r:id="rId5" imgW="1848108" imgH="1848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1062" y="4361004"/>
                        <a:ext cx="2207890" cy="2207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9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631087"/>
              </p:ext>
            </p:extLst>
          </p:nvPr>
        </p:nvGraphicFramePr>
        <p:xfrm>
          <a:off x="2915816" y="4149080"/>
          <a:ext cx="230425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3" name="Точечный рисунок" r:id="rId4" imgW="1848108" imgH="1848108" progId="PBrush">
                  <p:embed/>
                </p:oleObj>
              </mc:Choice>
              <mc:Fallback>
                <p:oleObj name="Точечный рисунок" r:id="rId4" imgW="1848108" imgH="184810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149080"/>
                        <a:ext cx="2304256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250" y="3212976"/>
            <a:ext cx="91247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/>
              <a:t>	24. Укажите </a:t>
            </a:r>
            <a:r>
              <a:rPr lang="ru-RU" dirty="0"/>
              <a:t>точки,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/>
              <a:t>расположенные в узлах сетки, </a:t>
            </a:r>
            <a:r>
              <a:rPr lang="ru-RU" dirty="0">
                <a:cs typeface="Times New Roman" pitchFamily="18" charset="0"/>
              </a:rPr>
              <a:t>из котор</a:t>
            </a:r>
            <a:r>
              <a:rPr lang="ru-RU" dirty="0"/>
              <a:t>ых данная окружность видна под углом 90</a:t>
            </a:r>
            <a:r>
              <a:rPr lang="ru-RU" baseline="30000" dirty="0"/>
              <a:t>о</a:t>
            </a:r>
            <a:r>
              <a:rPr lang="ru-RU" dirty="0"/>
              <a:t>.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036946"/>
              </p:ext>
            </p:extLst>
          </p:nvPr>
        </p:nvGraphicFramePr>
        <p:xfrm>
          <a:off x="2843808" y="692696"/>
          <a:ext cx="2232248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4" name="Точечный рисунок" r:id="rId6" imgW="1848108" imgH="1848108" progId="PBrush">
                  <p:embed/>
                </p:oleObj>
              </mc:Choice>
              <mc:Fallback>
                <p:oleObj name="Точечный рисунок" r:id="rId6" imgW="1848108" imgH="1848108" progId="PBrush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692696"/>
                        <a:ext cx="2232248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6926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7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6926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38164"/>
              </p:ext>
            </p:extLst>
          </p:nvPr>
        </p:nvGraphicFramePr>
        <p:xfrm>
          <a:off x="2442194" y="548679"/>
          <a:ext cx="2273821" cy="227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9" name="Точечный рисунок" r:id="rId4" imgW="1848108" imgH="1848108" progId="PBrush">
                  <p:embed/>
                </p:oleObj>
              </mc:Choice>
              <mc:Fallback>
                <p:oleObj name="Точечный рисунок" r:id="rId4" imgW="1848108" imgH="1848108" progId="PBrush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194" y="548679"/>
                        <a:ext cx="2273821" cy="22738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92494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	25. Изобразите ГМТ, из которых данная окружность видна под углом 60</a:t>
            </a:r>
            <a:r>
              <a:rPr lang="ru-RU" sz="2800" baseline="30000" dirty="0" smtClean="0"/>
              <a:t>о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87" y="3879051"/>
            <a:ext cx="3240360" cy="277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0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5760" y="177965"/>
            <a:ext cx="7772400" cy="457200"/>
          </a:xfrm>
        </p:spPr>
        <p:txBody>
          <a:bodyPr/>
          <a:lstStyle/>
          <a:p>
            <a:pPr algn="just" eaLnBrk="1" hangingPunct="1"/>
            <a:r>
              <a:rPr lang="ru-RU" sz="2800" dirty="0" smtClean="0">
                <a:solidFill>
                  <a:srgbClr val="FF3300"/>
                </a:solidFill>
              </a:rPr>
              <a:t>Ответ. </a:t>
            </a:r>
            <a:r>
              <a:rPr lang="ru-RU" sz="2800" dirty="0" smtClean="0">
                <a:solidFill>
                  <a:schemeClr val="tx1"/>
                </a:solidFill>
              </a:rPr>
              <a:t>Окружность.</a:t>
            </a:r>
            <a:endParaRPr lang="ru-RU" sz="2800" dirty="0" smtClean="0">
              <a:solidFill>
                <a:srgbClr val="FF33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4205"/>
            <a:ext cx="2808312" cy="258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502" y="3140968"/>
            <a:ext cx="91134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26. На </a:t>
            </a:r>
            <a:r>
              <a:rPr lang="ru-RU" sz="2800" dirty="0">
                <a:cs typeface="Times New Roman" pitchFamily="18" charset="0"/>
              </a:rPr>
              <a:t>прямой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/>
              <a:t> отметьте точку </a:t>
            </a:r>
            <a:r>
              <a:rPr lang="en-US" sz="2800" i="1" dirty="0"/>
              <a:t>C</a:t>
            </a:r>
            <a:r>
              <a:rPr lang="ru-RU" sz="2800" dirty="0"/>
              <a:t>,</a:t>
            </a:r>
            <a:r>
              <a:rPr lang="ru-RU" sz="2800" dirty="0">
                <a:cs typeface="Times New Roman" pitchFamily="18" charset="0"/>
              </a:rPr>
              <a:t> из которой отрезок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 виден под наибольшим углом.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21276"/>
            <a:ext cx="2619094" cy="258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5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9250"/>
            <a:ext cx="2463014" cy="243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6926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611037"/>
              </p:ext>
            </p:extLst>
          </p:nvPr>
        </p:nvGraphicFramePr>
        <p:xfrm>
          <a:off x="2412848" y="4149080"/>
          <a:ext cx="2615962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4" name="Точечный рисунок" r:id="rId5" imgW="2971429" imgH="2781688" progId="PBrush">
                  <p:embed/>
                </p:oleObj>
              </mc:Choice>
              <mc:Fallback>
                <p:oleObj name="Точечный рисунок" r:id="rId5" imgW="2971429" imgH="278168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848" y="4149080"/>
                        <a:ext cx="2615962" cy="2448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7271" y="2996952"/>
            <a:ext cx="91167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27. На </a:t>
            </a:r>
            <a:r>
              <a:rPr lang="ru-RU" sz="2800" dirty="0">
                <a:cs typeface="Times New Roman" pitchFamily="18" charset="0"/>
              </a:rPr>
              <a:t>прямой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/>
              <a:t> отметьте точку </a:t>
            </a:r>
            <a:r>
              <a:rPr lang="en-US" sz="2800" i="1" dirty="0"/>
              <a:t>C</a:t>
            </a:r>
            <a:r>
              <a:rPr lang="ru-RU" sz="2800" dirty="0"/>
              <a:t>,</a:t>
            </a:r>
            <a:r>
              <a:rPr lang="ru-RU" sz="2800" dirty="0">
                <a:cs typeface="Times New Roman" pitchFamily="18" charset="0"/>
              </a:rPr>
              <a:t> из которой отрезок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 виден под наибольшим углом.</a:t>
            </a:r>
          </a:p>
        </p:txBody>
      </p:sp>
    </p:spTree>
    <p:extLst>
      <p:ext uri="{BB962C8B-B14F-4D97-AF65-F5344CB8AC3E}">
        <p14:creationId xmlns:p14="http://schemas.microsoft.com/office/powerpoint/2010/main" val="29158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477443"/>
              </p:ext>
            </p:extLst>
          </p:nvPr>
        </p:nvGraphicFramePr>
        <p:xfrm>
          <a:off x="2411760" y="3879051"/>
          <a:ext cx="2592288" cy="2448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1" name="Точечный рисунок" r:id="rId4" imgW="2914286" imgH="2752381" progId="PBrush">
                  <p:embed/>
                </p:oleObj>
              </mc:Choice>
              <mc:Fallback>
                <p:oleObj name="Точечный рисунок" r:id="rId4" imgW="2914286" imgH="275238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3879051"/>
                        <a:ext cx="2592288" cy="2448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46" y="2924944"/>
            <a:ext cx="912635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28. На </a:t>
            </a:r>
            <a:r>
              <a:rPr lang="ru-RU" sz="2800" dirty="0">
                <a:cs typeface="Times New Roman" pitchFamily="18" charset="0"/>
              </a:rPr>
              <a:t>прямой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/>
              <a:t> отметьте точку </a:t>
            </a:r>
            <a:r>
              <a:rPr lang="en-US" sz="2800" i="1" dirty="0"/>
              <a:t>C</a:t>
            </a:r>
            <a:r>
              <a:rPr lang="ru-RU" sz="2800" dirty="0"/>
              <a:t>,</a:t>
            </a:r>
            <a:r>
              <a:rPr lang="ru-RU" sz="2800" dirty="0">
                <a:cs typeface="Times New Roman" pitchFamily="18" charset="0"/>
              </a:rPr>
              <a:t> из которой отрезок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 виден под наибольшим углом.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6926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483332"/>
              </p:ext>
            </p:extLst>
          </p:nvPr>
        </p:nvGraphicFramePr>
        <p:xfrm>
          <a:off x="2339752" y="188640"/>
          <a:ext cx="2487613" cy="250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2" name="Точечный рисунок" r:id="rId6" imgW="3123810" imgH="3153215" progId="PBrush">
                  <p:embed/>
                </p:oleObj>
              </mc:Choice>
              <mc:Fallback>
                <p:oleObj name="Точечный рисунок" r:id="rId6" imgW="3123810" imgH="3153215" progId="PBrush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88640"/>
                        <a:ext cx="2487613" cy="250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452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926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749519"/>
              </p:ext>
            </p:extLst>
          </p:nvPr>
        </p:nvGraphicFramePr>
        <p:xfrm>
          <a:off x="2339753" y="116632"/>
          <a:ext cx="2088232" cy="2381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7" name="Точечный рисунок" r:id="rId4" imgW="2914286" imgH="3323810" progId="PBrush">
                  <p:embed/>
                </p:oleObj>
              </mc:Choice>
              <mc:Fallback>
                <p:oleObj name="Точечный рисунок" r:id="rId4" imgW="2914286" imgH="3323810" progId="PBrush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3" y="116632"/>
                        <a:ext cx="2088232" cy="2381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178" y="2492896"/>
            <a:ext cx="8839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29. На </a:t>
            </a:r>
            <a:r>
              <a:rPr lang="ru-RU" sz="2800" dirty="0">
                <a:cs typeface="Times New Roman" pitchFamily="18" charset="0"/>
              </a:rPr>
              <a:t>прямой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/>
              <a:t> отметьте точку </a:t>
            </a:r>
            <a:r>
              <a:rPr lang="en-US" sz="2800" i="1" dirty="0"/>
              <a:t>C</a:t>
            </a:r>
            <a:r>
              <a:rPr lang="ru-RU" sz="2800" dirty="0"/>
              <a:t>,</a:t>
            </a:r>
            <a:r>
              <a:rPr lang="ru-RU" sz="2800" dirty="0">
                <a:cs typeface="Times New Roman" pitchFamily="18" charset="0"/>
              </a:rPr>
              <a:t> из которой отрезок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 виден под наибольшим углом.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/>
              <a:t>Найдите величину этого угла.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3056"/>
            <a:ext cx="269863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07504" y="18864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45</a:t>
            </a:r>
            <a:r>
              <a:rPr lang="ru-RU" sz="3200" baseline="30000" dirty="0">
                <a:solidFill>
                  <a:srgbClr val="FF3300"/>
                </a:solidFill>
              </a:rPr>
              <a:t>о</a:t>
            </a:r>
            <a:r>
              <a:rPr lang="ru-RU" sz="3200" dirty="0">
                <a:solidFill>
                  <a:srgbClr val="FF3300"/>
                </a:solidFill>
              </a:rPr>
              <a:t>.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66" y="188640"/>
            <a:ext cx="2520280" cy="248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384327"/>
              </p:ext>
            </p:extLst>
          </p:nvPr>
        </p:nvGraphicFramePr>
        <p:xfrm>
          <a:off x="2635800" y="4258049"/>
          <a:ext cx="2440256" cy="2482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3" name="Точечный рисунок" r:id="rId5" imgW="2752381" imgH="2800741" progId="PBrush">
                  <p:embed/>
                </p:oleObj>
              </mc:Choice>
              <mc:Fallback>
                <p:oleObj name="Точечный рисунок" r:id="rId5" imgW="2752381" imgH="280074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800" y="4258049"/>
                        <a:ext cx="2440256" cy="2482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877" y="2852936"/>
            <a:ext cx="903649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30. На </a:t>
            </a:r>
            <a:r>
              <a:rPr lang="ru-RU" sz="2800" dirty="0">
                <a:cs typeface="Times New Roman" pitchFamily="18" charset="0"/>
              </a:rPr>
              <a:t>прямой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/>
              <a:t> отметьте точку </a:t>
            </a:r>
            <a:r>
              <a:rPr lang="en-US" sz="2800" i="1" dirty="0"/>
              <a:t>C</a:t>
            </a:r>
            <a:r>
              <a:rPr lang="ru-RU" sz="2800" dirty="0"/>
              <a:t>,</a:t>
            </a:r>
            <a:r>
              <a:rPr lang="ru-RU" sz="2800" dirty="0">
                <a:cs typeface="Times New Roman" pitchFamily="18" charset="0"/>
              </a:rPr>
              <a:t> из которой отрезок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ru-RU" sz="2800" dirty="0">
                <a:cs typeface="Times New Roman" pitchFamily="18" charset="0"/>
              </a:rPr>
              <a:t> виден под наибольшим углом.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/>
              <a:t>Найдите величину этого угла.</a:t>
            </a:r>
          </a:p>
        </p:txBody>
      </p:sp>
    </p:spTree>
    <p:extLst>
      <p:ext uri="{BB962C8B-B14F-4D97-AF65-F5344CB8AC3E}">
        <p14:creationId xmlns:p14="http://schemas.microsoft.com/office/powerpoint/2010/main" val="41430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80254" y="116632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45</a:t>
            </a:r>
            <a:r>
              <a:rPr lang="ru-RU" sz="3200" baseline="30000" dirty="0">
                <a:solidFill>
                  <a:srgbClr val="FF3300"/>
                </a:solidFill>
              </a:rPr>
              <a:t>о</a:t>
            </a:r>
            <a:r>
              <a:rPr lang="ru-RU" sz="3200" dirty="0">
                <a:solidFill>
                  <a:srgbClr val="FF3300"/>
                </a:solidFill>
              </a:rPr>
              <a:t>.</a:t>
            </a:r>
            <a:endParaRPr lang="ru-RU" sz="3200" dirty="0"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715953"/>
              </p:ext>
            </p:extLst>
          </p:nvPr>
        </p:nvGraphicFramePr>
        <p:xfrm>
          <a:off x="3059832" y="116632"/>
          <a:ext cx="2259498" cy="2297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1" name="Точечный рисунок" r:id="rId4" imgW="2752381" imgH="2800741" progId="PBrush">
                  <p:embed/>
                </p:oleObj>
              </mc:Choice>
              <mc:Fallback>
                <p:oleObj name="Точечный рисунок" r:id="rId4" imgW="2752381" imgH="2800741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116632"/>
                        <a:ext cx="2259498" cy="2297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256490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Точка Торричелли*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55" y="299695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1. Для треугольника </a:t>
            </a:r>
            <a:r>
              <a:rPr lang="en-US" i="1" dirty="0" smtClean="0"/>
              <a:t>ABC </a:t>
            </a:r>
            <a:r>
              <a:rPr lang="ru-RU" dirty="0" smtClean="0"/>
              <a:t>постройте точку </a:t>
            </a:r>
            <a:r>
              <a:rPr lang="en-US" i="1" dirty="0" smtClean="0"/>
              <a:t>T</a:t>
            </a:r>
            <a:r>
              <a:rPr lang="ru-RU" dirty="0" smtClean="0"/>
              <a:t>, из которой стороны этого треугольника видны под углом 120</a:t>
            </a:r>
            <a:r>
              <a:rPr lang="ru-RU" baseline="30000" dirty="0" smtClean="0"/>
              <a:t>о</a:t>
            </a:r>
            <a:r>
              <a:rPr lang="ru-RU" dirty="0" smtClean="0"/>
              <a:t>. Она называется точкой Торричелли.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050" y="4112559"/>
            <a:ext cx="2695694" cy="26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21" y="116632"/>
            <a:ext cx="21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Построение.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16632"/>
            <a:ext cx="3168352" cy="28866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87" y="3356992"/>
            <a:ext cx="5488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2. На сторонах треугольника </a:t>
            </a:r>
            <a:r>
              <a:rPr lang="en-US" i="1" dirty="0" smtClean="0"/>
              <a:t>ABC </a:t>
            </a:r>
            <a:r>
              <a:rPr lang="ru-RU" dirty="0" smtClean="0"/>
              <a:t>построены равносторонние треугольники </a:t>
            </a:r>
            <a:r>
              <a:rPr lang="en-US" i="1" dirty="0" smtClean="0"/>
              <a:t>ABC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BCA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ACB</a:t>
            </a:r>
            <a:r>
              <a:rPr lang="en-US" baseline="-25000" dirty="0" smtClean="0"/>
              <a:t>1</a:t>
            </a:r>
            <a:r>
              <a:rPr lang="ru-RU" dirty="0" smtClean="0"/>
              <a:t>. Докажите, что</a:t>
            </a:r>
            <a:r>
              <a:rPr lang="en-US" dirty="0" smtClean="0"/>
              <a:t> </a:t>
            </a:r>
            <a:r>
              <a:rPr lang="ru-RU" dirty="0" smtClean="0"/>
              <a:t>отрезки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BB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CC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пересекаются в одной точке.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211" y="3114617"/>
            <a:ext cx="332432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0"/>
                <a:ext cx="5940152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sz="2000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sz="2000" dirty="0" smtClean="0"/>
                  <a:t> Опишем окружности около треугольников </a:t>
                </a:r>
                <a:r>
                  <a:rPr lang="en-US" sz="2000" i="1" dirty="0" smtClean="0"/>
                  <a:t>ABA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BCA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ACB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Обозначим </a:t>
                </a:r>
                <a:r>
                  <a:rPr lang="en-US" sz="2000" i="1" dirty="0" smtClean="0"/>
                  <a:t>G </a:t>
                </a:r>
                <a:r>
                  <a:rPr lang="ru-RU" sz="2000" dirty="0" smtClean="0"/>
                  <a:t>точку их пересечения.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𝐴𝐺𝐶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=120°</m:t>
                    </m:r>
                  </m:oMath>
                </a14:m>
                <a:r>
                  <a:rPr lang="en-US" sz="2000" i="1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=60°.</m:t>
                    </m:r>
                  </m:oMath>
                </a14:m>
                <a:r>
                  <a:rPr lang="ru-RU" sz="2000" dirty="0" smtClean="0"/>
                  <a:t>Следовательно, точки </a:t>
                </a:r>
                <a:r>
                  <a:rPr lang="en-US" sz="2000" i="1" dirty="0" smtClean="0"/>
                  <a:t>A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G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A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принадлежат одной прямой. Аналогично доказывается, что точки </a:t>
                </a:r>
                <a:r>
                  <a:rPr lang="en-US" sz="2000" i="1" dirty="0" smtClean="0"/>
                  <a:t>B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G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и точки </a:t>
                </a:r>
                <a:r>
                  <a:rPr lang="en-US" sz="2000" i="1" dirty="0" smtClean="0"/>
                  <a:t>C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G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C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обладают этим свойством. Значит</a:t>
                </a:r>
                <a:r>
                  <a:rPr lang="ru-RU" sz="2000" dirty="0"/>
                  <a:t>, отрезки </a:t>
                </a:r>
                <a:r>
                  <a:rPr lang="en-US" sz="2000" i="1" dirty="0"/>
                  <a:t>AA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 </a:t>
                </a:r>
                <a:r>
                  <a:rPr lang="en-US" sz="2000" i="1" dirty="0"/>
                  <a:t>BB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 </a:t>
                </a:r>
                <a:r>
                  <a:rPr lang="en-US" sz="2000" i="1" dirty="0"/>
                  <a:t>CC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</a:t>
                </a:r>
                <a:r>
                  <a:rPr lang="ru-RU" sz="2000" dirty="0"/>
                  <a:t>пересекаются в одной точке.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5940152" cy="2616101"/>
              </a:xfrm>
              <a:prstGeom prst="rect">
                <a:avLst/>
              </a:prstGeom>
              <a:blipFill>
                <a:blip r:embed="rId3"/>
                <a:stretch>
                  <a:fillRect l="-1027" r="-1027" b="-3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16632"/>
            <a:ext cx="2829599" cy="2762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7" y="3933055"/>
            <a:ext cx="5679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3. На сторонах треугольника </a:t>
            </a:r>
            <a:r>
              <a:rPr lang="en-US" i="1" dirty="0" smtClean="0"/>
              <a:t>ABC </a:t>
            </a:r>
            <a:r>
              <a:rPr lang="ru-RU" dirty="0" smtClean="0"/>
              <a:t>построены равносторонние треугольники </a:t>
            </a:r>
            <a:r>
              <a:rPr lang="en-US" i="1" dirty="0" smtClean="0"/>
              <a:t>ABC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BCA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ACB</a:t>
            </a:r>
            <a:r>
              <a:rPr lang="en-US" baseline="-25000" dirty="0" smtClean="0"/>
              <a:t>1</a:t>
            </a:r>
            <a:r>
              <a:rPr lang="ru-RU" dirty="0" smtClean="0"/>
              <a:t>. Докажите, что</a:t>
            </a:r>
            <a:r>
              <a:rPr lang="en-US" dirty="0" smtClean="0"/>
              <a:t> </a:t>
            </a:r>
            <a:r>
              <a:rPr lang="ru-RU" dirty="0" smtClean="0"/>
              <a:t>центры этих треугольников являются вершинами равностороннего треугольника.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530" y="3645024"/>
            <a:ext cx="344346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8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9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0"/>
                <a:ext cx="9180512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sz="2000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sz="2000" dirty="0" smtClean="0"/>
                  <a:t> Опишем окружности около треугольников </a:t>
                </a:r>
                <a:r>
                  <a:rPr lang="en-US" sz="2000" i="1" dirty="0" smtClean="0"/>
                  <a:t>ABA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BCA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ACB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Обозначим </a:t>
                </a:r>
                <a:r>
                  <a:rPr lang="en-US" sz="2000" i="1" dirty="0" smtClean="0"/>
                  <a:t>G </a:t>
                </a:r>
                <a:r>
                  <a:rPr lang="ru-RU" sz="2000" dirty="0" smtClean="0"/>
                  <a:t>точку их пересечения. Хорда </a:t>
                </a:r>
                <a:r>
                  <a:rPr lang="en-US" sz="2000" i="1" dirty="0" smtClean="0"/>
                  <a:t>CG </a:t>
                </a:r>
                <a:r>
                  <a:rPr lang="ru-RU" sz="2000" dirty="0" smtClean="0"/>
                  <a:t>перпендикулярна </a:t>
                </a:r>
                <a:r>
                  <a:rPr lang="en-US" sz="2000" i="1" dirty="0" smtClean="0"/>
                  <a:t>A</a:t>
                </a:r>
                <a:r>
                  <a:rPr lang="en-US" sz="2000" baseline="-25000" dirty="0" smtClean="0"/>
                  <a:t>0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0</a:t>
                </a:r>
                <a:r>
                  <a:rPr lang="en-US" sz="2000" dirty="0" smtClean="0"/>
                  <a:t>. </a:t>
                </a:r>
                <a:r>
                  <a:rPr lang="ru-RU" sz="2000" dirty="0"/>
                  <a:t>Хорда </a:t>
                </a:r>
                <a:r>
                  <a:rPr lang="en-US" sz="2000" i="1" dirty="0" smtClean="0"/>
                  <a:t>BG </a:t>
                </a:r>
                <a:r>
                  <a:rPr lang="ru-RU" sz="2000" dirty="0"/>
                  <a:t>перпендикулярна </a:t>
                </a:r>
                <a:r>
                  <a:rPr lang="en-US" sz="2000" i="1" dirty="0" smtClean="0"/>
                  <a:t>A</a:t>
                </a:r>
                <a:r>
                  <a:rPr lang="en-US" sz="2000" baseline="-25000" dirty="0" smtClean="0"/>
                  <a:t>0</a:t>
                </a:r>
                <a:r>
                  <a:rPr lang="en-US" sz="2000" i="1" dirty="0" smtClean="0"/>
                  <a:t>C</a:t>
                </a:r>
                <a:r>
                  <a:rPr lang="en-US" sz="2000" baseline="-25000" dirty="0" smtClean="0"/>
                  <a:t>0</a:t>
                </a:r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𝐵𝐺𝐶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=120°.</m:t>
                    </m:r>
                  </m:oMath>
                </a14:m>
                <a:r>
                  <a:rPr lang="en-US" sz="2000" i="1" dirty="0" smtClean="0"/>
                  <a:t> </a:t>
                </a:r>
                <a:r>
                  <a:rPr lang="ru-RU" sz="2000" dirty="0" smtClean="0"/>
                  <a:t>Следовательно,</a:t>
                </a:r>
                <a:r>
                  <a:rPr lang="en-US" sz="2000" i="1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=60°.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ru-RU" sz="2000" dirty="0" smtClean="0"/>
                  <a:t>Аналогично доказывается, что и остальные углы треугольника </a:t>
                </a:r>
                <a:r>
                  <a:rPr lang="en-US" sz="2000" i="1" dirty="0" smtClean="0"/>
                  <a:t>A</a:t>
                </a:r>
                <a:r>
                  <a:rPr lang="en-US" sz="2000" baseline="-25000" dirty="0" smtClean="0"/>
                  <a:t>0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0</a:t>
                </a:r>
                <a:r>
                  <a:rPr lang="en-US" sz="2000" i="1" dirty="0" smtClean="0"/>
                  <a:t>C</a:t>
                </a:r>
                <a:r>
                  <a:rPr lang="en-US" sz="2000" baseline="-25000" dirty="0" smtClean="0"/>
                  <a:t>0 </a:t>
                </a:r>
                <a:r>
                  <a:rPr lang="ru-RU" sz="2000" dirty="0" smtClean="0"/>
                  <a:t>равны 60</a:t>
                </a:r>
                <a:r>
                  <a:rPr lang="ru-RU" sz="2000" baseline="30000" dirty="0" smtClean="0"/>
                  <a:t>о</a:t>
                </a:r>
                <a:r>
                  <a:rPr lang="ru-RU" sz="2000" dirty="0" smtClean="0"/>
                  <a:t>. Значит</a:t>
                </a:r>
                <a:r>
                  <a:rPr lang="ru-RU" sz="2000" dirty="0"/>
                  <a:t>, </a:t>
                </a:r>
                <a:r>
                  <a:rPr lang="ru-RU" sz="2000" dirty="0" smtClean="0"/>
                  <a:t>треугольник 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0</a:t>
                </a:r>
                <a:r>
                  <a:rPr lang="en-US" sz="2000" i="1" dirty="0"/>
                  <a:t>B</a:t>
                </a:r>
                <a:r>
                  <a:rPr lang="en-US" sz="2000" baseline="-25000" dirty="0"/>
                  <a:t>0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0 </a:t>
                </a:r>
                <a:r>
                  <a:rPr lang="ru-RU" sz="2000" dirty="0" smtClean="0"/>
                  <a:t>равносторонний.</a:t>
                </a:r>
                <a:endParaRPr lang="ru-RU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80512" cy="1692771"/>
              </a:xfrm>
              <a:prstGeom prst="rect">
                <a:avLst/>
              </a:prstGeom>
              <a:blipFill>
                <a:blip r:embed="rId3"/>
                <a:stretch>
                  <a:fillRect l="-664" r="-664" b="-53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988840"/>
            <a:ext cx="357174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19251" y="692696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Теорема 1. </a:t>
            </a:r>
            <a:r>
              <a:rPr lang="ru-RU" sz="2800" dirty="0" smtClean="0"/>
              <a:t>О</a:t>
            </a:r>
            <a:r>
              <a:rPr lang="ru-RU" sz="2800" dirty="0" smtClean="0">
                <a:cs typeface="Times New Roman" pitchFamily="18" charset="0"/>
              </a:rPr>
              <a:t>трезки </a:t>
            </a:r>
            <a:r>
              <a:rPr lang="ru-RU" sz="2800" dirty="0">
                <a:cs typeface="Times New Roman" pitchFamily="18" charset="0"/>
              </a:rPr>
              <a:t>касательных, </a:t>
            </a:r>
            <a:r>
              <a:rPr lang="ru-RU" sz="2800" dirty="0"/>
              <a:t>проведенных к окружности из одной точки, равны.</a:t>
            </a:r>
            <a:endParaRPr lang="ru-RU" sz="2800" dirty="0">
              <a:cs typeface="Times New Roman" pitchFamily="18" charset="0"/>
            </a:endParaRPr>
          </a:p>
        </p:txBody>
      </p:sp>
      <p:pic>
        <p:nvPicPr>
          <p:cNvPr id="1536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20" y="1772816"/>
            <a:ext cx="39751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38100" y="4524571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Доказательство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 Рассмотрим две касательные к окружности с центром в точке </a:t>
            </a:r>
            <a:r>
              <a:rPr lang="ru-RU" i="1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, проведенные из точки </a:t>
            </a:r>
            <a:r>
              <a:rPr lang="ru-RU" i="1" dirty="0">
                <a:cs typeface="Times New Roman" pitchFamily="18" charset="0"/>
              </a:rPr>
              <a:t>А</a:t>
            </a:r>
            <a:r>
              <a:rPr lang="ru-RU" dirty="0">
                <a:cs typeface="Times New Roman" pitchFamily="18" charset="0"/>
              </a:rPr>
              <a:t> и касающиеся окружности в точках </a:t>
            </a:r>
            <a:r>
              <a:rPr lang="ru-RU" i="1" dirty="0">
                <a:cs typeface="Times New Roman" pitchFamily="18" charset="0"/>
              </a:rPr>
              <a:t>В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dirty="0">
                <a:cs typeface="Times New Roman" pitchFamily="18" charset="0"/>
              </a:rPr>
              <a:t>. Треугольники </a:t>
            </a:r>
            <a:r>
              <a:rPr lang="ru-RU" i="1" dirty="0">
                <a:cs typeface="Times New Roman" pitchFamily="18" charset="0"/>
              </a:rPr>
              <a:t>АОВ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ru-RU" i="1" dirty="0">
                <a:cs typeface="Times New Roman" pitchFamily="18" charset="0"/>
              </a:rPr>
              <a:t>АОС</a:t>
            </a:r>
            <a:r>
              <a:rPr lang="ru-RU" dirty="0">
                <a:cs typeface="Times New Roman" pitchFamily="18" charset="0"/>
              </a:rPr>
              <a:t> прямоугольные, </a:t>
            </a:r>
            <a:r>
              <a:rPr lang="ru-RU" i="1" dirty="0">
                <a:cs typeface="Times New Roman" pitchFamily="18" charset="0"/>
              </a:rPr>
              <a:t>ОВ=ОС</a:t>
            </a:r>
            <a:r>
              <a:rPr lang="ru-RU" dirty="0">
                <a:cs typeface="Times New Roman" pitchFamily="18" charset="0"/>
              </a:rPr>
              <a:t> и сторона </a:t>
            </a:r>
            <a:r>
              <a:rPr lang="ru-RU" i="1" dirty="0">
                <a:cs typeface="Times New Roman" pitchFamily="18" charset="0"/>
              </a:rPr>
              <a:t>АО</a:t>
            </a:r>
            <a:r>
              <a:rPr lang="ru-RU" dirty="0">
                <a:cs typeface="Times New Roman" pitchFamily="18" charset="0"/>
              </a:rPr>
              <a:t> общая. По признаку равенства прямоугольных треугольников (по катету и гипотенузе), они равны. Следовательно, </a:t>
            </a:r>
            <a:r>
              <a:rPr lang="ru-RU" i="1" dirty="0">
                <a:cs typeface="Times New Roman" pitchFamily="18" charset="0"/>
              </a:rPr>
              <a:t>АВ=АС</a:t>
            </a:r>
            <a:r>
              <a:rPr lang="ru-RU" dirty="0"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3300"/>
                </a:solidFill>
              </a:rPr>
              <a:t>II. </a:t>
            </a:r>
            <a:r>
              <a:rPr lang="ru-RU" sz="3200" dirty="0" smtClean="0">
                <a:solidFill>
                  <a:srgbClr val="FF3300"/>
                </a:solidFill>
              </a:rPr>
              <a:t>Отрезки, связанные с окружностью</a:t>
            </a:r>
          </a:p>
        </p:txBody>
      </p:sp>
    </p:spTree>
    <p:extLst>
      <p:ext uri="{BB962C8B-B14F-4D97-AF65-F5344CB8AC3E}">
        <p14:creationId xmlns:p14="http://schemas.microsoft.com/office/powerpoint/2010/main" val="1750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8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61" y="116632"/>
            <a:ext cx="90944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	1. Радиус окружности равен 3. Расстояние от точки </a:t>
            </a:r>
            <a:r>
              <a:rPr lang="en-US" sz="2800" i="1" dirty="0" smtClean="0"/>
              <a:t>A </a:t>
            </a:r>
            <a:r>
              <a:rPr lang="ru-RU" sz="2800" dirty="0" smtClean="0"/>
              <a:t>до центра окружности равно 5. Найдите длину отрезка касательной, проведенной к этой окружности из точки </a:t>
            </a:r>
            <a:r>
              <a:rPr lang="en-US" sz="2800" i="1" dirty="0" smtClean="0"/>
              <a:t>A</a:t>
            </a:r>
            <a:endParaRPr lang="ru-RU" sz="2800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20" y="1772816"/>
            <a:ext cx="39751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8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61" y="1844824"/>
            <a:ext cx="9094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	2. Докажите</a:t>
            </a:r>
            <a:r>
              <a:rPr lang="ru-RU" sz="2800" dirty="0"/>
              <a:t>, что отрезки </a:t>
            </a:r>
            <a:r>
              <a:rPr lang="ru-RU" sz="2800" i="1" dirty="0"/>
              <a:t>АВ </a:t>
            </a:r>
            <a:r>
              <a:rPr lang="ru-RU" sz="2800" dirty="0"/>
              <a:t>и </a:t>
            </a:r>
            <a:r>
              <a:rPr lang="ru-RU" sz="2800" i="1" dirty="0"/>
              <a:t>CD </a:t>
            </a:r>
            <a:r>
              <a:rPr lang="ru-RU" sz="2800" dirty="0"/>
              <a:t>общих внутренних касательных </a:t>
            </a:r>
            <a:r>
              <a:rPr lang="ru-RU" sz="2800" dirty="0" smtClean="0"/>
              <a:t>к двум окружностям </a:t>
            </a:r>
            <a:r>
              <a:rPr lang="ru-RU" sz="2800" dirty="0"/>
              <a:t>равны.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8960"/>
            <a:ext cx="51244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528" y="18864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en-US" sz="3200" dirty="0" smtClean="0"/>
              <a:t>5</a:t>
            </a:r>
            <a:r>
              <a:rPr lang="ru-RU" sz="3200" dirty="0" smtClean="0"/>
              <a:t>.</a:t>
            </a:r>
            <a:endParaRPr lang="en-US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661" y="44624"/>
            <a:ext cx="90944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Решение. </a:t>
            </a:r>
            <a:r>
              <a:rPr lang="ru-RU" dirty="0" smtClean="0"/>
              <a:t>Обозначим </a:t>
            </a:r>
            <a:r>
              <a:rPr lang="en-US" i="1" dirty="0" smtClean="0"/>
              <a:t>E </a:t>
            </a:r>
            <a:r>
              <a:rPr lang="ru-RU" dirty="0" smtClean="0"/>
              <a:t>точку пересечения касательных. Тогда </a:t>
            </a:r>
            <a:r>
              <a:rPr lang="en-US" i="1" dirty="0" smtClean="0"/>
              <a:t>AE = CE</a:t>
            </a:r>
            <a:r>
              <a:rPr lang="en-US" dirty="0" smtClean="0"/>
              <a:t>, </a:t>
            </a:r>
            <a:r>
              <a:rPr lang="en-US" i="1" dirty="0" smtClean="0"/>
              <a:t>BE = DE</a:t>
            </a:r>
            <a:r>
              <a:rPr lang="en-US" dirty="0" smtClean="0"/>
              <a:t>. </a:t>
            </a:r>
            <a:r>
              <a:rPr lang="ru-RU" dirty="0" smtClean="0"/>
              <a:t>Следовательно, </a:t>
            </a:r>
            <a:r>
              <a:rPr lang="en-US" i="1" dirty="0" smtClean="0"/>
              <a:t>AB = CD</a:t>
            </a:r>
            <a:r>
              <a:rPr lang="en-US" dirty="0" smtClean="0"/>
              <a:t>.</a:t>
            </a:r>
            <a:r>
              <a:rPr lang="en-US" i="1" dirty="0" smtClean="0"/>
              <a:t> </a:t>
            </a:r>
            <a:endParaRPr lang="ru-RU" dirty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18880"/>
            <a:ext cx="4176464" cy="233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401965"/>
            <a:ext cx="90944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	3. Докажите</a:t>
            </a:r>
            <a:r>
              <a:rPr lang="ru-RU" sz="2800" dirty="0"/>
              <a:t>, что отрезки </a:t>
            </a:r>
            <a:r>
              <a:rPr lang="ru-RU" sz="2800" i="1" dirty="0"/>
              <a:t>АВ </a:t>
            </a:r>
            <a:r>
              <a:rPr lang="ru-RU" sz="2800" dirty="0"/>
              <a:t>и </a:t>
            </a:r>
            <a:r>
              <a:rPr lang="ru-RU" sz="2800" i="1" dirty="0" smtClean="0"/>
              <a:t>CD </a:t>
            </a:r>
            <a:r>
              <a:rPr lang="ru-RU" sz="2800" dirty="0" smtClean="0"/>
              <a:t>общих пересекающихся внешних </a:t>
            </a:r>
            <a:r>
              <a:rPr lang="ru-RU" sz="2800" dirty="0"/>
              <a:t>касательных к двум </a:t>
            </a:r>
            <a:r>
              <a:rPr lang="ru-RU" sz="2800" dirty="0" smtClean="0"/>
              <a:t>окружностям </a:t>
            </a:r>
            <a:r>
              <a:rPr lang="ru-RU" sz="2800" dirty="0"/>
              <a:t>равны.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94357"/>
            <a:ext cx="4754537" cy="243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61" y="44624"/>
            <a:ext cx="9094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Решение. </a:t>
            </a:r>
            <a:r>
              <a:rPr lang="en-US" sz="2800" i="1" dirty="0" smtClean="0"/>
              <a:t>AB = AM – BM = CM – DM = CD</a:t>
            </a:r>
            <a:r>
              <a:rPr lang="en-US" sz="2800" dirty="0" smtClean="0"/>
              <a:t>., </a:t>
            </a:r>
            <a:endParaRPr lang="ru-RU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41" y="476672"/>
            <a:ext cx="4340175" cy="221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96" y="2708920"/>
            <a:ext cx="90944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4. Через </a:t>
            </a:r>
            <a:r>
              <a:rPr lang="ru-RU" dirty="0"/>
              <a:t>точку </a:t>
            </a:r>
            <a:r>
              <a:rPr lang="ru-RU" i="1" dirty="0"/>
              <a:t>М </a:t>
            </a:r>
            <a:r>
              <a:rPr lang="ru-RU" dirty="0"/>
              <a:t>вне </a:t>
            </a:r>
            <a:r>
              <a:rPr lang="ru-RU" dirty="0" smtClean="0"/>
              <a:t>окружности проведены </a:t>
            </a:r>
            <a:r>
              <a:rPr lang="ru-RU" dirty="0"/>
              <a:t>касательные </a:t>
            </a:r>
            <a:r>
              <a:rPr lang="ru-RU" i="1" dirty="0"/>
              <a:t>МА </a:t>
            </a:r>
            <a:r>
              <a:rPr lang="ru-RU" dirty="0" smtClean="0"/>
              <a:t>и </a:t>
            </a:r>
            <a:r>
              <a:rPr lang="ru-RU" i="1" dirty="0" smtClean="0"/>
              <a:t>МВ</a:t>
            </a:r>
            <a:r>
              <a:rPr lang="ru-RU" dirty="0"/>
              <a:t>, и через точку </a:t>
            </a:r>
            <a:r>
              <a:rPr lang="ru-RU" i="1" dirty="0"/>
              <a:t>С </a:t>
            </a:r>
            <a:r>
              <a:rPr lang="ru-RU" dirty="0"/>
              <a:t>на окружности проведена </a:t>
            </a:r>
            <a:r>
              <a:rPr lang="ru-RU" dirty="0" smtClean="0"/>
              <a:t>касательная</a:t>
            </a:r>
            <a:r>
              <a:rPr lang="ru-RU" dirty="0"/>
              <a:t>, </a:t>
            </a:r>
            <a:r>
              <a:rPr lang="ru-RU" dirty="0" smtClean="0"/>
              <a:t>пересекающая </a:t>
            </a:r>
            <a:r>
              <a:rPr lang="ru-RU" dirty="0"/>
              <a:t>отрезки </a:t>
            </a:r>
            <a:r>
              <a:rPr lang="ru-RU" i="1" dirty="0"/>
              <a:t>МА </a:t>
            </a:r>
            <a:r>
              <a:rPr lang="ru-RU" dirty="0"/>
              <a:t>и </a:t>
            </a:r>
            <a:r>
              <a:rPr lang="ru-RU" i="1" dirty="0"/>
              <a:t>МВ </a:t>
            </a:r>
            <a:r>
              <a:rPr lang="ru-RU" dirty="0"/>
              <a:t>в точках </a:t>
            </a:r>
            <a:r>
              <a:rPr lang="ru-RU" i="1" dirty="0"/>
              <a:t>K </a:t>
            </a:r>
            <a:r>
              <a:rPr lang="ru-RU" dirty="0"/>
              <a:t>и </a:t>
            </a:r>
            <a:r>
              <a:rPr lang="ru-RU" i="1" dirty="0"/>
              <a:t>L </a:t>
            </a:r>
            <a:r>
              <a:rPr lang="ru-RU" dirty="0" smtClean="0"/>
              <a:t>соответственно. Докажите</a:t>
            </a:r>
            <a:r>
              <a:rPr lang="ru-RU" dirty="0"/>
              <a:t>, что периметр </a:t>
            </a:r>
            <a:r>
              <a:rPr lang="ru-RU" dirty="0" smtClean="0"/>
              <a:t>треугольника </a:t>
            </a:r>
            <a:r>
              <a:rPr lang="ru-RU" i="1" dirty="0"/>
              <a:t>KML </a:t>
            </a:r>
            <a:r>
              <a:rPr lang="ru-RU" dirty="0"/>
              <a:t>не зависит от </a:t>
            </a:r>
            <a:r>
              <a:rPr lang="ru-RU" dirty="0" smtClean="0"/>
              <a:t>положения точки </a:t>
            </a:r>
            <a:r>
              <a:rPr lang="ru-RU" i="1" dirty="0"/>
              <a:t>С</a:t>
            </a:r>
            <a:r>
              <a:rPr lang="ru-RU" dirty="0"/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61438"/>
            <a:ext cx="3460573" cy="24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4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14" y="1844824"/>
            <a:ext cx="3928432" cy="274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61" y="44624"/>
            <a:ext cx="9120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Решение. </a:t>
            </a:r>
            <a:r>
              <a:rPr lang="en-US" sz="2800" i="1" dirty="0" smtClean="0"/>
              <a:t>CK = AK</a:t>
            </a:r>
            <a:r>
              <a:rPr lang="en-US" sz="2800" dirty="0" smtClean="0"/>
              <a:t>, </a:t>
            </a:r>
            <a:r>
              <a:rPr lang="ru-RU" sz="2800" dirty="0" smtClean="0"/>
              <a:t>    </a:t>
            </a:r>
            <a:r>
              <a:rPr lang="en-US" sz="2800" i="1" dirty="0" smtClean="0"/>
              <a:t>CL = BL</a:t>
            </a:r>
            <a:r>
              <a:rPr lang="en-US" sz="2800" dirty="0" smtClean="0"/>
              <a:t>. </a:t>
            </a:r>
            <a:r>
              <a:rPr lang="ru-RU" sz="2800" dirty="0" smtClean="0"/>
              <a:t>Следовательно, периметр треугольника </a:t>
            </a:r>
            <a:r>
              <a:rPr lang="en-US" sz="2800" i="1" dirty="0" smtClean="0"/>
              <a:t>KLM </a:t>
            </a:r>
            <a:r>
              <a:rPr lang="ru-RU" sz="2800" dirty="0" smtClean="0"/>
              <a:t>равен </a:t>
            </a:r>
            <a:r>
              <a:rPr lang="en-US" sz="2800" i="1" dirty="0" smtClean="0"/>
              <a:t>AM + BM</a:t>
            </a:r>
            <a:r>
              <a:rPr lang="en-US" sz="2800" dirty="0" smtClean="0"/>
              <a:t>, </a:t>
            </a:r>
            <a:r>
              <a:rPr lang="ru-RU" sz="2800" dirty="0" smtClean="0"/>
              <a:t>значит, не зависит от положения точки </a:t>
            </a:r>
            <a:r>
              <a:rPr lang="en-US" sz="2800" i="1" dirty="0" smtClean="0"/>
              <a:t>C</a:t>
            </a:r>
            <a:r>
              <a:rPr lang="en-US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528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5. На рисунке </a:t>
            </a:r>
            <a:r>
              <a:rPr lang="en-US" sz="2800" i="1" dirty="0">
                <a:cs typeface="Times New Roman" pitchFamily="18" charset="0"/>
              </a:rPr>
              <a:t>SH </a:t>
            </a:r>
            <a:r>
              <a:rPr lang="ru-RU" sz="2800" dirty="0">
                <a:cs typeface="Times New Roman" pitchFamily="18" charset="0"/>
              </a:rPr>
              <a:t>и </a:t>
            </a:r>
            <a:r>
              <a:rPr lang="en-US" sz="2800" i="1" dirty="0">
                <a:cs typeface="Times New Roman" pitchFamily="18" charset="0"/>
              </a:rPr>
              <a:t>SQ </a:t>
            </a:r>
            <a:r>
              <a:rPr lang="ru-RU" sz="2800" dirty="0">
                <a:cs typeface="Times New Roman" pitchFamily="18" charset="0"/>
              </a:rPr>
              <a:t>- отрезки касательных, сумма которых равна 36 см. Найдите периметр треугольника </a:t>
            </a:r>
            <a:r>
              <a:rPr lang="en-US" sz="2800" i="1" dirty="0">
                <a:cs typeface="Times New Roman" pitchFamily="18" charset="0"/>
              </a:rPr>
              <a:t>STU</a:t>
            </a:r>
            <a:r>
              <a:rPr lang="ru-RU" sz="2800" dirty="0">
                <a:cs typeface="Times New Roman" pitchFamily="18" charset="0"/>
              </a:rPr>
              <a:t>, где </a:t>
            </a:r>
            <a:r>
              <a:rPr lang="en-US" sz="2800" i="1" dirty="0">
                <a:cs typeface="Times New Roman" pitchFamily="18" charset="0"/>
              </a:rPr>
              <a:t>TU</a:t>
            </a:r>
            <a:r>
              <a:rPr lang="ru-RU" sz="2800" dirty="0">
                <a:cs typeface="Times New Roman" pitchFamily="18" charset="0"/>
              </a:rPr>
              <a:t> – касательная к данной окружности.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34" y="1844824"/>
            <a:ext cx="3120331" cy="294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24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528" y="18864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en-US" sz="3200" dirty="0"/>
              <a:t>36 </a:t>
            </a:r>
            <a:r>
              <a:rPr lang="ru-RU" sz="3200" dirty="0"/>
              <a:t>см.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872" y="1538998"/>
            <a:ext cx="91181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6. На рисунке </a:t>
            </a:r>
            <a:r>
              <a:rPr lang="en-US" sz="2800" i="1" dirty="0">
                <a:cs typeface="Times New Roman" pitchFamily="18" charset="0"/>
              </a:rPr>
              <a:t>MA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MB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en-US" sz="2800" i="1" dirty="0">
                <a:cs typeface="Times New Roman" pitchFamily="18" charset="0"/>
              </a:rPr>
              <a:t>MC</a:t>
            </a:r>
            <a:r>
              <a:rPr lang="ru-RU" sz="2800" dirty="0">
                <a:cs typeface="Times New Roman" pitchFamily="18" charset="0"/>
              </a:rPr>
              <a:t> - касательные. </a:t>
            </a:r>
            <a:r>
              <a:rPr lang="ru-RU" sz="2800" dirty="0"/>
              <a:t>В каком отношении делит точка </a:t>
            </a:r>
            <a:r>
              <a:rPr lang="en-US" sz="2800" i="1" dirty="0"/>
              <a:t>M </a:t>
            </a:r>
            <a:r>
              <a:rPr lang="ru-RU" sz="2800" dirty="0"/>
              <a:t>отрезок </a:t>
            </a:r>
            <a:r>
              <a:rPr lang="en-US" sz="2800" i="1" dirty="0">
                <a:cs typeface="Times New Roman" pitchFamily="18" charset="0"/>
              </a:rPr>
              <a:t>AB</a:t>
            </a:r>
            <a:r>
              <a:rPr lang="en-US" sz="2800" dirty="0">
                <a:cs typeface="Times New Roman" pitchFamily="18" charset="0"/>
              </a:rPr>
              <a:t>?</a:t>
            </a:r>
            <a:r>
              <a:rPr lang="ru-RU" sz="2800" dirty="0">
                <a:cs typeface="Times New Roman" pitchFamily="18" charset="0"/>
              </a:rPr>
              <a:t>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58" y="2862156"/>
            <a:ext cx="386873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58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9512" y="18864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en-US" sz="3200" dirty="0"/>
              <a:t>1:1</a:t>
            </a:r>
            <a:r>
              <a:rPr lang="ru-RU" sz="3200" dirty="0"/>
              <a:t>.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0" y="1124744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7. Найдите </a:t>
            </a:r>
            <a:r>
              <a:rPr lang="ru-RU" sz="2800" dirty="0"/>
              <a:t>длину отрезка </a:t>
            </a:r>
            <a:r>
              <a:rPr lang="en-US" sz="2800" i="1" dirty="0"/>
              <a:t>AB </a:t>
            </a:r>
            <a:r>
              <a:rPr lang="ru-RU" sz="2800" dirty="0"/>
              <a:t>касательной. Стороны клеток равны 1.</a:t>
            </a:r>
          </a:p>
        </p:txBody>
      </p:sp>
      <p:pic>
        <p:nvPicPr>
          <p:cNvPr id="11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37" y="2412207"/>
            <a:ext cx="28003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7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609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3300"/>
                </a:solidFill>
              </a:rPr>
              <a:t>I. </a:t>
            </a:r>
            <a:r>
              <a:rPr lang="ru-RU" sz="2800" dirty="0" smtClean="0">
                <a:solidFill>
                  <a:srgbClr val="FF3300"/>
                </a:solidFill>
              </a:rPr>
              <a:t>УГЛЫ, СВЯЗАННЫЕ С ОКРУЖНОСТЬЮ</a:t>
            </a:r>
          </a:p>
        </p:txBody>
      </p:sp>
      <p:sp>
        <p:nvSpPr>
          <p:cNvPr id="3075" name="Text Box 1030"/>
          <p:cNvSpPr txBox="1">
            <a:spLocks noChangeArrowheads="1"/>
          </p:cNvSpPr>
          <p:nvPr/>
        </p:nvSpPr>
        <p:spPr bwMode="auto">
          <a:xfrm>
            <a:off x="0" y="4572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Теорема 1. </a:t>
            </a:r>
            <a:r>
              <a:rPr lang="ru-RU" dirty="0">
                <a:cs typeface="Times New Roman" pitchFamily="18" charset="0"/>
              </a:rPr>
              <a:t>Вписанный угол равен половине центрального угла, опирающегося на ту же дугу окружности.</a:t>
            </a:r>
          </a:p>
        </p:txBody>
      </p:sp>
      <p:grpSp>
        <p:nvGrpSpPr>
          <p:cNvPr id="391192" name="Group 1048"/>
          <p:cNvGrpSpPr>
            <a:grpSpLocks/>
          </p:cNvGrpSpPr>
          <p:nvPr/>
        </p:nvGrpSpPr>
        <p:grpSpPr bwMode="auto">
          <a:xfrm>
            <a:off x="0" y="1295400"/>
            <a:ext cx="9021763" cy="3046413"/>
            <a:chOff x="0" y="816"/>
            <a:chExt cx="5683" cy="1919"/>
          </a:xfrm>
        </p:grpSpPr>
        <p:sp>
          <p:nvSpPr>
            <p:cNvPr id="3083" name="Text Box 1040"/>
            <p:cNvSpPr txBox="1">
              <a:spLocks noChangeArrowheads="1"/>
            </p:cNvSpPr>
            <p:nvPr/>
          </p:nvSpPr>
          <p:spPr bwMode="auto">
            <a:xfrm>
              <a:off x="0" y="816"/>
              <a:ext cx="4416" cy="1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dirty="0" smtClean="0">
                  <a:solidFill>
                    <a:srgbClr val="FF3300"/>
                  </a:solidFill>
                  <a:cs typeface="Times New Roman" pitchFamily="18" charset="0"/>
                </a:rPr>
                <a:t>	Доказательство</a:t>
              </a:r>
              <a:r>
                <a:rPr lang="ru-RU" dirty="0">
                  <a:solidFill>
                    <a:srgbClr val="FF3300"/>
                  </a:solidFill>
                  <a:cs typeface="Times New Roman" pitchFamily="18" charset="0"/>
                </a:rPr>
                <a:t>.</a:t>
              </a:r>
              <a:r>
                <a:rPr lang="ru-RU" b="1" dirty="0">
                  <a:cs typeface="Times New Roman" pitchFamily="18" charset="0"/>
                </a:rPr>
                <a:t> </a:t>
              </a:r>
              <a:r>
                <a:rPr lang="ru-RU" dirty="0">
                  <a:cs typeface="Times New Roman" pitchFamily="18" charset="0"/>
                </a:rPr>
                <a:t>Пусть угол </a:t>
              </a:r>
              <a:r>
                <a:rPr lang="ru-RU" i="1" dirty="0">
                  <a:cs typeface="Times New Roman" pitchFamily="18" charset="0"/>
                </a:rPr>
                <a:t>АВС</a:t>
              </a:r>
              <a:r>
                <a:rPr lang="ru-RU" dirty="0">
                  <a:cs typeface="Times New Roman" pitchFamily="18" charset="0"/>
                </a:rPr>
                <a:t> вписан в окружность с центром в точке </a:t>
              </a:r>
              <a:r>
                <a:rPr lang="ru-RU" i="1" dirty="0">
                  <a:cs typeface="Times New Roman" pitchFamily="18" charset="0"/>
                </a:rPr>
                <a:t>О</a:t>
              </a:r>
              <a:r>
                <a:rPr lang="ru-RU" dirty="0">
                  <a:cs typeface="Times New Roman" pitchFamily="18" charset="0"/>
                </a:rPr>
                <a:t>. Рассмотрим случай, когда одна из сторон угла, например </a:t>
              </a:r>
              <a:r>
                <a:rPr lang="ru-RU" i="1" dirty="0">
                  <a:cs typeface="Times New Roman" pitchFamily="18" charset="0"/>
                </a:rPr>
                <a:t>АВ</a:t>
              </a:r>
              <a:r>
                <a:rPr lang="ru-RU" dirty="0">
                  <a:cs typeface="Times New Roman" pitchFamily="18" charset="0"/>
                </a:rPr>
                <a:t>, проходит через центр </a:t>
              </a:r>
              <a:r>
                <a:rPr lang="ru-RU" i="1" dirty="0">
                  <a:cs typeface="Times New Roman" pitchFamily="18" charset="0"/>
                </a:rPr>
                <a:t>О</a:t>
              </a:r>
              <a:r>
                <a:rPr lang="ru-RU" dirty="0">
                  <a:cs typeface="Times New Roman" pitchFamily="18" charset="0"/>
                </a:rPr>
                <a:t> окружности. Треугольник </a:t>
              </a:r>
              <a:r>
                <a:rPr lang="ru-RU" i="1" dirty="0">
                  <a:cs typeface="Times New Roman" pitchFamily="18" charset="0"/>
                </a:rPr>
                <a:t>ВОС</a:t>
              </a:r>
              <a:r>
                <a:rPr lang="ru-RU" dirty="0">
                  <a:cs typeface="Times New Roman" pitchFamily="18" charset="0"/>
                </a:rPr>
                <a:t> - равнобедренный, следовательно, </a:t>
              </a:r>
              <a:r>
                <a:rPr lang="ru-RU" dirty="0"/>
                <a:t>углы </a:t>
              </a:r>
              <a:r>
                <a:rPr lang="en-US" i="1" dirty="0">
                  <a:cs typeface="Times New Roman" pitchFamily="18" charset="0"/>
                </a:rPr>
                <a:t>B</a:t>
              </a:r>
              <a:r>
                <a:rPr lang="ru-RU" i="1" dirty="0">
                  <a:cs typeface="Times New Roman" pitchFamily="18" charset="0"/>
                </a:rPr>
                <a:t> </a:t>
              </a:r>
              <a:r>
                <a:rPr lang="ru-RU" dirty="0"/>
                <a:t>и</a:t>
              </a:r>
              <a:r>
                <a:rPr lang="ru-RU" i="1" dirty="0">
                  <a:cs typeface="Times New Roman" pitchFamily="18" charset="0"/>
                </a:rPr>
                <a:t> </a:t>
              </a:r>
              <a:r>
                <a:rPr lang="en-US" i="1" dirty="0">
                  <a:cs typeface="Times New Roman" pitchFamily="18" charset="0"/>
                </a:rPr>
                <a:t>C</a:t>
              </a:r>
              <a:r>
                <a:rPr lang="ru-RU" i="1" dirty="0"/>
                <a:t> </a:t>
              </a:r>
              <a:r>
                <a:rPr lang="ru-RU" dirty="0"/>
                <a:t>равны</a:t>
              </a:r>
              <a:r>
                <a:rPr lang="ru-RU" dirty="0">
                  <a:cs typeface="Times New Roman" pitchFamily="18" charset="0"/>
                </a:rPr>
                <a:t>. Угол </a:t>
              </a:r>
              <a:r>
                <a:rPr lang="ru-RU" i="1" dirty="0">
                  <a:cs typeface="Times New Roman" pitchFamily="18" charset="0"/>
                </a:rPr>
                <a:t>АОС</a:t>
              </a:r>
              <a:r>
                <a:rPr lang="ru-RU" dirty="0">
                  <a:cs typeface="Times New Roman" pitchFamily="18" charset="0"/>
                </a:rPr>
                <a:t> – внешний угол треугольника </a:t>
              </a:r>
              <a:r>
                <a:rPr lang="ru-RU" i="1" dirty="0">
                  <a:cs typeface="Times New Roman" pitchFamily="18" charset="0"/>
                </a:rPr>
                <a:t>ВОС</a:t>
              </a:r>
              <a:r>
                <a:rPr lang="ru-RU" dirty="0">
                  <a:cs typeface="Times New Roman" pitchFamily="18" charset="0"/>
                </a:rPr>
                <a:t>, следовательно, </a:t>
              </a:r>
              <a:r>
                <a:rPr lang="ru-RU" dirty="0"/>
                <a:t>он </a:t>
              </a:r>
              <a:r>
                <a:rPr lang="ru-RU" dirty="0">
                  <a:cs typeface="Times New Roman" pitchFamily="18" charset="0"/>
                </a:rPr>
                <a:t>равен сумме углов </a:t>
              </a:r>
              <a:r>
                <a:rPr lang="ru-RU" i="1" dirty="0">
                  <a:cs typeface="Times New Roman" pitchFamily="18" charset="0"/>
                </a:rPr>
                <a:t>В</a:t>
              </a:r>
              <a:r>
                <a:rPr lang="ru-RU" dirty="0">
                  <a:cs typeface="Times New Roman" pitchFamily="18" charset="0"/>
                </a:rPr>
                <a:t> и </a:t>
              </a:r>
              <a:r>
                <a:rPr lang="ru-RU" i="1" dirty="0">
                  <a:cs typeface="Times New Roman" pitchFamily="18" charset="0"/>
                </a:rPr>
                <a:t>С</a:t>
              </a:r>
              <a:r>
                <a:rPr lang="ru-RU" dirty="0">
                  <a:cs typeface="Times New Roman" pitchFamily="18" charset="0"/>
                </a:rPr>
                <a:t>. Поэтому </a:t>
              </a:r>
              <a:r>
                <a:rPr lang="ru-RU" dirty="0"/>
                <a:t>угол </a:t>
              </a:r>
              <a:r>
                <a:rPr lang="en-US" i="1" dirty="0">
                  <a:cs typeface="Times New Roman" pitchFamily="18" charset="0"/>
                </a:rPr>
                <a:t>ABC</a:t>
              </a:r>
              <a:r>
                <a:rPr lang="ru-RU" i="1" dirty="0">
                  <a:cs typeface="Times New Roman" pitchFamily="18" charset="0"/>
                </a:rPr>
                <a:t> </a:t>
              </a:r>
              <a:r>
                <a:rPr lang="ru-RU" dirty="0"/>
                <a:t>равен половине угла</a:t>
              </a:r>
              <a:r>
                <a:rPr lang="ru-RU" i="1" dirty="0">
                  <a:cs typeface="Times New Roman" pitchFamily="18" charset="0"/>
                </a:rPr>
                <a:t> </a:t>
              </a:r>
              <a:r>
                <a:rPr lang="en-US" i="1" dirty="0">
                  <a:cs typeface="Times New Roman" pitchFamily="18" charset="0"/>
                </a:rPr>
                <a:t>AOC</a:t>
              </a:r>
              <a:r>
                <a:rPr lang="ru-RU" dirty="0">
                  <a:cs typeface="Times New Roman" pitchFamily="18" charset="0"/>
                </a:rPr>
                <a:t>.</a:t>
              </a:r>
              <a:endParaRPr lang="en-US" dirty="0">
                <a:cs typeface="Times New Roman" pitchFamily="18" charset="0"/>
              </a:endParaRPr>
            </a:p>
          </p:txBody>
        </p:sp>
        <p:pic>
          <p:nvPicPr>
            <p:cNvPr id="3084" name="Picture 10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816"/>
              <a:ext cx="1219" cy="1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1191" name="Group 1047"/>
          <p:cNvGrpSpPr>
            <a:grpSpLocks/>
          </p:cNvGrpSpPr>
          <p:nvPr/>
        </p:nvGrpSpPr>
        <p:grpSpPr bwMode="auto">
          <a:xfrm>
            <a:off x="0" y="3470276"/>
            <a:ext cx="9021763" cy="3398838"/>
            <a:chOff x="0" y="2186"/>
            <a:chExt cx="5683" cy="2141"/>
          </a:xfrm>
        </p:grpSpPr>
        <p:sp>
          <p:nvSpPr>
            <p:cNvPr id="3078" name="Text Box 1042"/>
            <p:cNvSpPr txBox="1">
              <a:spLocks noChangeArrowheads="1"/>
            </p:cNvSpPr>
            <p:nvPr/>
          </p:nvSpPr>
          <p:spPr bwMode="auto">
            <a:xfrm>
              <a:off x="0" y="2640"/>
              <a:ext cx="4565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dirty="0" smtClean="0">
                  <a:cs typeface="Times New Roman" pitchFamily="18" charset="0"/>
                </a:rPr>
                <a:t>	В </a:t>
              </a:r>
              <a:r>
                <a:rPr lang="ru-RU" dirty="0">
                  <a:cs typeface="Times New Roman" pitchFamily="18" charset="0"/>
                </a:rPr>
                <a:t>случае,  если  центр  </a:t>
              </a:r>
              <a:r>
                <a:rPr lang="ru-RU" i="1" dirty="0">
                  <a:cs typeface="Times New Roman" pitchFamily="18" charset="0"/>
                </a:rPr>
                <a:t>О</a:t>
              </a:r>
              <a:r>
                <a:rPr lang="ru-RU" dirty="0">
                  <a:cs typeface="Times New Roman" pitchFamily="18" charset="0"/>
                </a:rPr>
                <a:t> окружности лежит внутри угла </a:t>
              </a:r>
              <a:r>
                <a:rPr lang="ru-RU" i="1" dirty="0">
                  <a:cs typeface="Times New Roman" pitchFamily="18" charset="0"/>
                </a:rPr>
                <a:t>АВС</a:t>
              </a:r>
              <a:r>
                <a:rPr lang="ru-RU" dirty="0">
                  <a:cs typeface="Times New Roman" pitchFamily="18" charset="0"/>
                </a:rPr>
                <a:t>, проведем диаметр </a:t>
              </a:r>
              <a:r>
                <a:rPr lang="ru-RU" i="1" dirty="0">
                  <a:cs typeface="Times New Roman" pitchFamily="18" charset="0"/>
                </a:rPr>
                <a:t>ВD</a:t>
              </a:r>
              <a:r>
                <a:rPr lang="ru-RU" dirty="0">
                  <a:cs typeface="Times New Roman" pitchFamily="18" charset="0"/>
                </a:rPr>
                <a:t> и рассмотрим углы </a:t>
              </a:r>
              <a:r>
                <a:rPr lang="ru-RU" i="1" dirty="0">
                  <a:cs typeface="Times New Roman" pitchFamily="18" charset="0"/>
                </a:rPr>
                <a:t>АВD</a:t>
              </a:r>
              <a:r>
                <a:rPr lang="ru-RU" dirty="0">
                  <a:cs typeface="Times New Roman" pitchFamily="18" charset="0"/>
                </a:rPr>
                <a:t> и </a:t>
              </a:r>
              <a:r>
                <a:rPr lang="ru-RU" i="1" dirty="0">
                  <a:cs typeface="Times New Roman" pitchFamily="18" charset="0"/>
                </a:rPr>
                <a:t>DBC</a:t>
              </a:r>
              <a:r>
                <a:rPr lang="ru-RU" dirty="0">
                  <a:cs typeface="Times New Roman" pitchFamily="18" charset="0"/>
                </a:rPr>
                <a:t>. По доказанному </a:t>
              </a:r>
              <a:endParaRPr lang="ru-RU" dirty="0"/>
            </a:p>
            <a:p>
              <a:pPr eaLnBrk="1" hangingPunct="1">
                <a:spcBef>
                  <a:spcPct val="50000"/>
                </a:spcBef>
              </a:pPr>
              <a:r>
                <a:rPr lang="ru-RU" dirty="0"/>
                <a:t>                             </a:t>
              </a:r>
              <a:r>
                <a:rPr lang="ru-RU" dirty="0">
                  <a:cs typeface="Times New Roman" pitchFamily="18" charset="0"/>
                </a:rPr>
                <a:t>Следовательно, </a:t>
              </a:r>
              <a:endParaRPr lang="ru-RU" dirty="0"/>
            </a:p>
            <a:p>
              <a:pPr algn="just" eaLnBrk="1" hangingPunct="1">
                <a:spcBef>
                  <a:spcPct val="50000"/>
                </a:spcBef>
              </a:pPr>
              <a:r>
                <a:rPr lang="ru-RU" dirty="0" smtClean="0">
                  <a:cs typeface="Times New Roman" pitchFamily="18" charset="0"/>
                </a:rPr>
                <a:t>	Самостоятельно </a:t>
              </a:r>
              <a:r>
                <a:rPr lang="ru-RU" dirty="0">
                  <a:cs typeface="Times New Roman" pitchFamily="18" charset="0"/>
                </a:rPr>
                <a:t>рассмотрите случай, когда центр </a:t>
              </a:r>
              <a:r>
                <a:rPr lang="ru-RU" i="1" dirty="0">
                  <a:cs typeface="Times New Roman" pitchFamily="18" charset="0"/>
                </a:rPr>
                <a:t>О</a:t>
              </a:r>
              <a:r>
                <a:rPr lang="ru-RU" dirty="0">
                  <a:cs typeface="Times New Roman" pitchFamily="18" charset="0"/>
                </a:rPr>
                <a:t> лежит вне угла</a:t>
              </a:r>
              <a:r>
                <a:rPr lang="ru-RU" b="1" dirty="0">
                  <a:cs typeface="Times New Roman" pitchFamily="18" charset="0"/>
                </a:rPr>
                <a:t> </a:t>
              </a:r>
              <a:r>
                <a:rPr lang="ru-RU" i="1" dirty="0">
                  <a:cs typeface="Times New Roman" pitchFamily="18" charset="0"/>
                </a:rPr>
                <a:t>АВС</a:t>
              </a:r>
              <a:r>
                <a:rPr lang="ru-RU" dirty="0">
                  <a:cs typeface="Times New Roman" pitchFamily="18" charset="0"/>
                </a:rPr>
                <a:t>. </a:t>
              </a:r>
            </a:p>
          </p:txBody>
        </p:sp>
        <p:pic>
          <p:nvPicPr>
            <p:cNvPr id="3079" name="Picture 10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" y="2186"/>
              <a:ext cx="1118" cy="1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3080" name="Object 1044"/>
            <p:cNvGraphicFramePr>
              <a:graphicFrameLocks noChangeAspect="1"/>
            </p:cNvGraphicFramePr>
            <p:nvPr/>
          </p:nvGraphicFramePr>
          <p:xfrm>
            <a:off x="0" y="3360"/>
            <a:ext cx="1326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409" name="Equation" r:id="rId6" imgW="1384300" imgH="444500" progId="Equation.DSMT4">
                    <p:embed/>
                  </p:oleObj>
                </mc:Choice>
                <mc:Fallback>
                  <p:oleObj name="Equation" r:id="rId6" imgW="1384300" imgH="444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360"/>
                          <a:ext cx="1326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" name="Object 1045"/>
            <p:cNvGraphicFramePr>
              <a:graphicFrameLocks noChangeAspect="1"/>
            </p:cNvGraphicFramePr>
            <p:nvPr/>
          </p:nvGraphicFramePr>
          <p:xfrm>
            <a:off x="2832" y="3408"/>
            <a:ext cx="1301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410" name="Equation" r:id="rId8" imgW="1358310" imgH="444307" progId="Equation.DSMT4">
                    <p:embed/>
                  </p:oleObj>
                </mc:Choice>
                <mc:Fallback>
                  <p:oleObj name="Equation" r:id="rId8" imgW="1358310" imgH="44430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3408"/>
                          <a:ext cx="1301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2" name="Object 10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3219186"/>
                </p:ext>
              </p:extLst>
            </p:nvPr>
          </p:nvGraphicFramePr>
          <p:xfrm>
            <a:off x="2971" y="3065"/>
            <a:ext cx="1325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411" name="Equation" r:id="rId10" imgW="1384300" imgH="444500" progId="Equation.DSMT4">
                    <p:embed/>
                  </p:oleObj>
                </mc:Choice>
                <mc:Fallback>
                  <p:oleObj name="Equation" r:id="rId10" imgW="1384300" imgH="444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3065"/>
                          <a:ext cx="1325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2465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0" y="1709489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8. Найдите </a:t>
            </a:r>
            <a:r>
              <a:rPr lang="ru-RU" sz="2800" dirty="0"/>
              <a:t>длину отрезка </a:t>
            </a:r>
            <a:r>
              <a:rPr lang="en-US" sz="2800" i="1" dirty="0"/>
              <a:t>AB </a:t>
            </a:r>
            <a:r>
              <a:rPr lang="ru-RU" sz="2800" dirty="0"/>
              <a:t>касательной. Стороны клеток равны 1.</a:t>
            </a:r>
          </a:p>
        </p:txBody>
      </p:sp>
      <p:pic>
        <p:nvPicPr>
          <p:cNvPr id="2048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2996952"/>
            <a:ext cx="282098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2" y="18864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</a:t>
            </a:r>
            <a:r>
              <a:rPr lang="ru-RU" sz="3200" dirty="0">
                <a:solidFill>
                  <a:schemeClr val="accent1"/>
                </a:solidFill>
              </a:rPr>
              <a:t> </a:t>
            </a:r>
            <a:r>
              <a:rPr lang="ru-RU" sz="3200" dirty="0"/>
              <a:t>3</a:t>
            </a:r>
            <a:r>
              <a:rPr lang="ru-RU" sz="3200" dirty="0" smtClean="0"/>
              <a:t>.</a:t>
            </a:r>
            <a:endParaRPr lang="en-US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531" name="Text Box 7"/>
              <p:cNvSpPr txBox="1">
                <a:spLocks noChangeArrowheads="1"/>
              </p:cNvSpPr>
              <p:nvPr/>
            </p:nvSpPr>
            <p:spPr bwMode="auto">
              <a:xfrm>
                <a:off x="0" y="832249"/>
                <a:ext cx="9144000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0000"/>
                    </a:solidFill>
                  </a:rPr>
                  <a:t>	Теорема 2. </a:t>
                </a:r>
                <a:r>
                  <a:rPr lang="ru-RU" sz="2800" dirty="0"/>
                  <a:t>Если две хорды окружности пересекаются, то произведение отрезков одной хорды равно произведению отрезков другой </a:t>
                </a:r>
                <a:r>
                  <a:rPr lang="ru-RU" sz="2800" dirty="0" smtClean="0"/>
                  <a:t>хорды, т.е. выполняется равенство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𝐴𝐸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𝐸𝐶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𝐵𝐸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sz="2800" dirty="0" smtClean="0">
                    <a:cs typeface="Times New Roman" pitchFamily="18" charset="0"/>
                  </a:rPr>
                  <a:t>.</a:t>
                </a:r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2249"/>
                <a:ext cx="9144000" cy="1815882"/>
              </a:xfrm>
              <a:prstGeom prst="rect">
                <a:avLst/>
              </a:prstGeom>
              <a:blipFill>
                <a:blip r:embed="rId3"/>
                <a:stretch>
                  <a:fillRect l="-1333" t="-3704" r="-1333" b="-87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43" y="2664738"/>
            <a:ext cx="2405137" cy="23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19251" y="5157192"/>
                <a:ext cx="9213850" cy="1419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Доказательство. </a:t>
                </a:r>
                <a:r>
                  <a:rPr lang="ru-RU" dirty="0" smtClean="0">
                    <a:solidFill>
                      <a:schemeClr val="tx2"/>
                    </a:solidFill>
                  </a:rPr>
                  <a:t>Треугольники </a:t>
                </a:r>
                <a:r>
                  <a:rPr lang="en-US" i="1" dirty="0" smtClean="0">
                    <a:solidFill>
                      <a:schemeClr val="tx2"/>
                    </a:solidFill>
                  </a:rPr>
                  <a:t>ABE </a:t>
                </a:r>
                <a:r>
                  <a:rPr lang="ru-RU" dirty="0" smtClean="0">
                    <a:solidFill>
                      <a:schemeClr val="tx2"/>
                    </a:solidFill>
                  </a:rPr>
                  <a:t>и </a:t>
                </a:r>
                <a:r>
                  <a:rPr lang="en-US" i="1" dirty="0" smtClean="0">
                    <a:solidFill>
                      <a:schemeClr val="tx2"/>
                    </a:solidFill>
                  </a:rPr>
                  <a:t>DCE </a:t>
                </a:r>
                <a:r>
                  <a:rPr lang="ru-RU" dirty="0" smtClean="0">
                    <a:solidFill>
                      <a:schemeClr val="tx2"/>
                    </a:solidFill>
                  </a:rPr>
                  <a:t>подобны, так как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𝐷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,∠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𝐸𝐷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𝐵𝐸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𝐸𝐶</m:t>
                        </m:r>
                      </m:den>
                    </m:f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Значит, выполняется равенство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𝐴𝐸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𝐸𝐶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𝐵𝐸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51" y="5157192"/>
                <a:ext cx="9213850" cy="1419299"/>
              </a:xfrm>
              <a:prstGeom prst="rect">
                <a:avLst/>
              </a:prstGeom>
              <a:blipFill>
                <a:blip r:embed="rId5"/>
                <a:stretch>
                  <a:fillRect l="-992" r="-992" b="-90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9512" y="129782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 smtClean="0"/>
              <a:t>4</a:t>
            </a:r>
            <a:r>
              <a:rPr lang="en-US" sz="3200" dirty="0" smtClean="0"/>
              <a:t>.</a:t>
            </a:r>
            <a:endParaRPr lang="en-US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7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213850" cy="2246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0000"/>
                    </a:solidFill>
                  </a:rPr>
                  <a:t>	Теорема 3. </a:t>
                </a:r>
                <a:r>
                  <a:rPr lang="ru-RU" sz="2800" dirty="0">
                    <a:solidFill>
                      <a:schemeClr val="tx2"/>
                    </a:solidFill>
                  </a:rPr>
                  <a:t>Если из </a:t>
                </a:r>
                <a:r>
                  <a:rPr lang="ru-RU" sz="2800" dirty="0" smtClean="0">
                    <a:solidFill>
                      <a:schemeClr val="tx2"/>
                    </a:solidFill>
                  </a:rPr>
                  <a:t>точки, </a:t>
                </a:r>
                <a:r>
                  <a:rPr lang="ru-RU" sz="2800" dirty="0">
                    <a:solidFill>
                      <a:schemeClr val="tx2"/>
                    </a:solidFill>
                  </a:rPr>
                  <a:t>лежащей </a:t>
                </a:r>
                <a:r>
                  <a:rPr lang="ru-RU" sz="2800" dirty="0" smtClean="0">
                    <a:solidFill>
                      <a:schemeClr val="tx2"/>
                    </a:solidFill>
                  </a:rPr>
                  <a:t>вне окружности, </a:t>
                </a:r>
                <a:r>
                  <a:rPr lang="ru-RU" sz="2800" dirty="0">
                    <a:solidFill>
                      <a:schemeClr val="tx2"/>
                    </a:solidFill>
                  </a:rPr>
                  <a:t>проведены две секущие,</a:t>
                </a:r>
                <a:r>
                  <a:rPr lang="ru-RU" sz="2800" i="1" dirty="0">
                    <a:solidFill>
                      <a:schemeClr val="tx2"/>
                    </a:solidFill>
                  </a:rPr>
                  <a:t> </a:t>
                </a:r>
                <a:r>
                  <a:rPr lang="ru-RU" sz="2800" dirty="0">
                    <a:solidFill>
                      <a:schemeClr val="tx2"/>
                    </a:solidFill>
                  </a:rPr>
                  <a:t>то произведение </a:t>
                </a:r>
                <a:r>
                  <a:rPr lang="ru-RU" sz="2800" dirty="0"/>
                  <a:t>одной секущей на её внешнюю часть равно произведению другой секущей на её внешнюю </a:t>
                </a:r>
                <a:r>
                  <a:rPr lang="ru-RU" sz="2800" dirty="0" smtClean="0"/>
                  <a:t>часть, т.е. выполняется равенство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𝐸𝐴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𝐸𝐶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𝐸𝐵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sz="2800" dirty="0">
                    <a:cs typeface="Times New Roman" pitchFamily="18" charset="0"/>
                  </a:rPr>
                  <a:t>.</a:t>
                </a:r>
                <a:endParaRPr lang="ru-RU" sz="2800" dirty="0"/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213850" cy="2246769"/>
              </a:xfrm>
              <a:prstGeom prst="rect">
                <a:avLst/>
              </a:prstGeom>
              <a:blipFill rotWithShape="1">
                <a:blip r:embed="rId3"/>
                <a:stretch>
                  <a:fillRect l="-1324" t="-2710" r="-1324" b="-65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85" y="2267099"/>
            <a:ext cx="3489014" cy="23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0" y="4869160"/>
                <a:ext cx="9213850" cy="1568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0000"/>
                    </a:solidFill>
                  </a:rPr>
                  <a:t>	Доказательство. </a:t>
                </a:r>
                <a:r>
                  <a:rPr lang="ru-RU" sz="2800" dirty="0" smtClean="0">
                    <a:solidFill>
                      <a:schemeClr val="tx2"/>
                    </a:solidFill>
                  </a:rPr>
                  <a:t>Треугольники </a:t>
                </a:r>
                <a:r>
                  <a:rPr lang="en-US" sz="2800" i="1" dirty="0" smtClean="0">
                    <a:solidFill>
                      <a:schemeClr val="tx2"/>
                    </a:solidFill>
                  </a:rPr>
                  <a:t>ADE </a:t>
                </a:r>
                <a:r>
                  <a:rPr lang="ru-RU" sz="2800" dirty="0" smtClean="0">
                    <a:solidFill>
                      <a:schemeClr val="tx2"/>
                    </a:solidFill>
                  </a:rPr>
                  <a:t>и </a:t>
                </a:r>
                <a:r>
                  <a:rPr lang="en-US" sz="2800" i="1" dirty="0">
                    <a:solidFill>
                      <a:schemeClr val="tx2"/>
                    </a:solidFill>
                  </a:rPr>
                  <a:t>B</a:t>
                </a:r>
                <a:r>
                  <a:rPr lang="en-US" sz="2800" i="1" dirty="0" smtClean="0">
                    <a:solidFill>
                      <a:schemeClr val="tx2"/>
                    </a:solidFill>
                  </a:rPr>
                  <a:t>CE </a:t>
                </a:r>
                <a:r>
                  <a:rPr lang="ru-RU" sz="2800" dirty="0" smtClean="0">
                    <a:solidFill>
                      <a:schemeClr val="tx2"/>
                    </a:solidFill>
                  </a:rPr>
                  <a:t>подобны, так как </a:t>
                </a:r>
                <a14:m>
                  <m:oMath xmlns:m="http://schemas.openxmlformats.org/officeDocument/2006/math">
                    <m:r>
                      <a:rPr lang="ru-RU" sz="280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𝐷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,∠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ru-RU" sz="2800" dirty="0" smtClean="0">
                    <a:cs typeface="Times New Roman" pitchFamily="18" charset="0"/>
                  </a:rPr>
                  <a:t> </a:t>
                </a:r>
                <a:r>
                  <a:rPr lang="ru-RU" sz="2800" dirty="0">
                    <a:cs typeface="Times New Roman" pitchFamily="18" charset="0"/>
                  </a:rPr>
                  <a:t>–</a:t>
                </a:r>
                <a:r>
                  <a:rPr lang="ru-RU" sz="2800" dirty="0" smtClean="0">
                    <a:cs typeface="Times New Roman" pitchFamily="18" charset="0"/>
                  </a:rPr>
                  <a:t> общий</a:t>
                </a:r>
                <a:r>
                  <a:rPr lang="en-US" sz="2800" dirty="0" smtClean="0">
                    <a:cs typeface="Times New Roman" pitchFamily="18" charset="0"/>
                  </a:rPr>
                  <a:t>. </a:t>
                </a:r>
                <a:r>
                  <a:rPr lang="ru-RU" sz="2800" dirty="0" smtClean="0">
                    <a:cs typeface="Times New Roman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𝐸𝐴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𝐸𝐵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𝐸𝐷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𝐸𝐶</m:t>
                        </m:r>
                      </m:den>
                    </m:f>
                  </m:oMath>
                </a14:m>
                <a:r>
                  <a:rPr lang="en-US" sz="2800" dirty="0" smtClean="0"/>
                  <a:t>. </a:t>
                </a:r>
                <a:r>
                  <a:rPr lang="ru-RU" sz="2800" dirty="0" smtClean="0"/>
                  <a:t>Значит, выполняется равенство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𝐸𝐴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𝐸𝐶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𝐸𝐵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sz="2800" dirty="0">
                    <a:cs typeface="Times New Roman" pitchFamily="18" charset="0"/>
                  </a:rPr>
                  <a:t>.</a:t>
                </a:r>
                <a:endParaRPr lang="ru-RU" sz="2800" dirty="0"/>
              </a:p>
            </p:txBody>
          </p:sp>
        </mc:Choice>
        <mc:Fallback xmlns="">
          <p:sp>
            <p:nvSpPr>
              <p:cNvPr id="1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869160"/>
                <a:ext cx="9213850" cy="1568635"/>
              </a:xfrm>
              <a:prstGeom prst="rect">
                <a:avLst/>
              </a:prstGeom>
              <a:blipFill>
                <a:blip r:embed="rId5"/>
                <a:stretch>
                  <a:fillRect l="-1324" t="-4280" r="-1324" b="-101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5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54862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b="1" dirty="0" smtClean="0"/>
                  <a:t>	</a:t>
                </a:r>
                <a:r>
                  <a:rPr lang="ru-RU" sz="2800" dirty="0" smtClean="0">
                    <a:solidFill>
                      <a:srgbClr val="FF0000"/>
                    </a:solidFill>
                  </a:rPr>
                  <a:t>Теорема </a:t>
                </a:r>
                <a:r>
                  <a:rPr lang="ru-RU" sz="2800" dirty="0">
                    <a:solidFill>
                      <a:srgbClr val="FF0000"/>
                    </a:solidFill>
                  </a:rPr>
                  <a:t>4</a:t>
                </a:r>
                <a:r>
                  <a:rPr lang="ru-RU" sz="2800" dirty="0" smtClean="0">
                    <a:solidFill>
                      <a:srgbClr val="FF0000"/>
                    </a:solidFill>
                  </a:rPr>
                  <a:t>.</a:t>
                </a:r>
                <a:r>
                  <a:rPr lang="ru-RU" sz="2800" b="1" dirty="0" smtClean="0"/>
                  <a:t> </a:t>
                </a:r>
                <a:r>
                  <a:rPr lang="ru-RU" sz="2800" dirty="0"/>
                  <a:t>Если из </a:t>
                </a:r>
                <a:r>
                  <a:rPr lang="ru-RU" sz="2800" dirty="0">
                    <a:solidFill>
                      <a:schemeClr val="tx2"/>
                    </a:solidFill>
                  </a:rPr>
                  <a:t>точки, лежащей вне окружности</a:t>
                </a:r>
                <a:r>
                  <a:rPr lang="ru-RU" sz="2800" dirty="0" smtClean="0"/>
                  <a:t>, </a:t>
                </a:r>
                <a:r>
                  <a:rPr lang="ru-RU" sz="2800" dirty="0"/>
                  <a:t>проведены касательная</a:t>
                </a:r>
                <a:r>
                  <a:rPr lang="ru-RU" sz="2800" i="1" dirty="0"/>
                  <a:t> </a:t>
                </a:r>
                <a:r>
                  <a:rPr lang="ru-RU" sz="2800" dirty="0"/>
                  <a:t>и секущая,</a:t>
                </a:r>
                <a:r>
                  <a:rPr lang="ru-RU" sz="2800" i="1" dirty="0"/>
                  <a:t> </a:t>
                </a:r>
                <a:r>
                  <a:rPr lang="ru-RU" sz="2800" dirty="0"/>
                  <a:t>то квадрат длины отрезка касательной равен произведению секущей на её внешнюю </a:t>
                </a:r>
                <a:r>
                  <a:rPr lang="ru-RU" sz="2800" dirty="0" smtClean="0"/>
                  <a:t>часть, т.е. выполняется равенство</a:t>
                </a:r>
                <a14:m>
                  <m:oMath xmlns:m="http://schemas.openxmlformats.org/officeDocument/2006/math">
                    <m:r>
                      <a:rPr lang="ru-RU" sz="28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𝐴𝐸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𝐸𝐵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sz="2800" dirty="0" smtClean="0"/>
                  <a:t>.</a:t>
                </a:r>
                <a:endParaRPr lang="ru-RU" sz="28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54862" cy="2246769"/>
              </a:xfrm>
              <a:prstGeom prst="rect">
                <a:avLst/>
              </a:prstGeom>
              <a:blipFill rotWithShape="1">
                <a:blip r:embed="rId3"/>
                <a:stretch>
                  <a:fillRect l="-1332" t="-2710" r="-1332" b="-65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3289128" cy="238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4797152"/>
                <a:ext cx="9213850" cy="15658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0000"/>
                    </a:solidFill>
                  </a:rPr>
                  <a:t>	Доказательство. </a:t>
                </a:r>
                <a:r>
                  <a:rPr lang="ru-RU" sz="2800" dirty="0" smtClean="0">
                    <a:solidFill>
                      <a:schemeClr val="tx2"/>
                    </a:solidFill>
                  </a:rPr>
                  <a:t>Треугольники </a:t>
                </a:r>
                <a:r>
                  <a:rPr lang="en-US" sz="2800" i="1" dirty="0" smtClean="0">
                    <a:solidFill>
                      <a:schemeClr val="tx2"/>
                    </a:solidFill>
                  </a:rPr>
                  <a:t>A</a:t>
                </a:r>
                <a:r>
                  <a:rPr lang="en-US" sz="2800" i="1" dirty="0">
                    <a:solidFill>
                      <a:schemeClr val="tx2"/>
                    </a:solidFill>
                  </a:rPr>
                  <a:t>B</a:t>
                </a:r>
                <a:r>
                  <a:rPr lang="en-US" sz="2800" i="1" dirty="0" smtClean="0">
                    <a:solidFill>
                      <a:schemeClr val="tx2"/>
                    </a:solidFill>
                  </a:rPr>
                  <a:t>E </a:t>
                </a:r>
                <a:r>
                  <a:rPr lang="ru-RU" sz="2800" dirty="0" smtClean="0">
                    <a:solidFill>
                      <a:schemeClr val="tx2"/>
                    </a:solidFill>
                  </a:rPr>
                  <a:t>и </a:t>
                </a:r>
                <a:r>
                  <a:rPr lang="en-US" sz="2800" i="1" dirty="0" smtClean="0">
                    <a:solidFill>
                      <a:schemeClr val="tx2"/>
                    </a:solidFill>
                  </a:rPr>
                  <a:t>DAE </a:t>
                </a:r>
                <a:r>
                  <a:rPr lang="ru-RU" sz="2800" dirty="0" smtClean="0">
                    <a:solidFill>
                      <a:schemeClr val="tx2"/>
                    </a:solidFill>
                  </a:rPr>
                  <a:t>подобны, так как </a:t>
                </a:r>
                <a14:m>
                  <m:oMath xmlns:m="http://schemas.openxmlformats.org/officeDocument/2006/math">
                    <m:r>
                      <a:rPr lang="ru-RU" sz="280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𝐷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,∠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ru-RU" sz="2800" dirty="0" smtClean="0">
                    <a:cs typeface="Times New Roman" pitchFamily="18" charset="0"/>
                  </a:rPr>
                  <a:t> </a:t>
                </a:r>
                <a:r>
                  <a:rPr lang="ru-RU" sz="2800" dirty="0">
                    <a:cs typeface="Times New Roman" pitchFamily="18" charset="0"/>
                  </a:rPr>
                  <a:t>–</a:t>
                </a:r>
                <a:r>
                  <a:rPr lang="ru-RU" sz="2800" dirty="0" smtClean="0">
                    <a:cs typeface="Times New Roman" pitchFamily="18" charset="0"/>
                  </a:rPr>
                  <a:t> общий</a:t>
                </a:r>
                <a:r>
                  <a:rPr lang="en-US" sz="2800" dirty="0" smtClean="0">
                    <a:cs typeface="Times New Roman" pitchFamily="18" charset="0"/>
                  </a:rPr>
                  <a:t>. </a:t>
                </a:r>
                <a:r>
                  <a:rPr lang="ru-RU" sz="2800" dirty="0" smtClean="0">
                    <a:cs typeface="Times New Roman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𝐸𝐷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𝐸𝐵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𝐴𝐸</m:t>
                        </m:r>
                      </m:den>
                    </m:f>
                  </m:oMath>
                </a14:m>
                <a:r>
                  <a:rPr lang="en-US" sz="2800" dirty="0" smtClean="0"/>
                  <a:t>. </a:t>
                </a:r>
                <a:r>
                  <a:rPr lang="ru-RU" sz="2800" dirty="0" smtClean="0"/>
                  <a:t>Значит, выполняется равенство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𝐴𝐸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𝐸𝐵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𝐸𝐷</m:t>
                    </m:r>
                  </m:oMath>
                </a14:m>
                <a:r>
                  <a:rPr lang="en-US" sz="2800" dirty="0">
                    <a:cs typeface="Times New Roman" pitchFamily="18" charset="0"/>
                  </a:rPr>
                  <a:t>.</a:t>
                </a:r>
                <a:endParaRPr lang="ru-RU" sz="2800" dirty="0"/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97152"/>
                <a:ext cx="9213850" cy="1565813"/>
              </a:xfrm>
              <a:prstGeom prst="rect">
                <a:avLst/>
              </a:prstGeom>
              <a:blipFill>
                <a:blip r:embed="rId5"/>
                <a:stretch>
                  <a:fillRect l="-1324" t="-4280" r="-1324" b="-101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6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68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just" eaLnBrk="1" hangingPunct="1">
              <a:spcBef>
                <a:spcPct val="50000"/>
              </a:spcBef>
              <a:buAutoNum type="arabicPeriod"/>
            </a:pPr>
            <a:r>
              <a:rPr lang="ru-RU" sz="2800" dirty="0" smtClean="0">
                <a:cs typeface="Times New Roman" pitchFamily="18" charset="0"/>
              </a:rPr>
              <a:t>На </a:t>
            </a:r>
            <a:r>
              <a:rPr lang="ru-RU" sz="2800" dirty="0">
                <a:cs typeface="Times New Roman" pitchFamily="18" charset="0"/>
              </a:rPr>
              <a:t>рисунке </a:t>
            </a:r>
            <a:r>
              <a:rPr lang="en-US" sz="2800" i="1" dirty="0">
                <a:cs typeface="Times New Roman" pitchFamily="18" charset="0"/>
              </a:rPr>
              <a:t>AE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3, </a:t>
            </a:r>
            <a:r>
              <a:rPr lang="en-US" sz="2800" i="1" dirty="0">
                <a:cs typeface="Times New Roman" pitchFamily="18" charset="0"/>
              </a:rPr>
              <a:t>BE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6,  </a:t>
            </a:r>
            <a:r>
              <a:rPr lang="en-US" sz="2800" i="1" dirty="0">
                <a:cs typeface="Times New Roman" pitchFamily="18" charset="0"/>
              </a:rPr>
              <a:t>CE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2. Найдите </a:t>
            </a:r>
            <a:r>
              <a:rPr lang="en-US" sz="2800" i="1" dirty="0">
                <a:cs typeface="Times New Roman" pitchFamily="18" charset="0"/>
              </a:rPr>
              <a:t>DE</a:t>
            </a:r>
            <a:r>
              <a:rPr lang="ru-RU" sz="2800" dirty="0" smtClean="0">
                <a:cs typeface="Times New Roman" pitchFamily="18" charset="0"/>
              </a:rPr>
              <a:t>.</a:t>
            </a:r>
          </a:p>
          <a:p>
            <a:pPr marL="514350" indent="-514350" algn="just" eaLnBrk="1" hangingPunct="1">
              <a:spcBef>
                <a:spcPct val="50000"/>
              </a:spcBef>
              <a:buFontTx/>
              <a:buAutoNum type="arabicPeriod"/>
            </a:pPr>
            <a:r>
              <a:rPr lang="ru-RU" sz="2800" dirty="0" smtClean="0">
                <a:cs typeface="Times New Roman" pitchFamily="18" charset="0"/>
              </a:rPr>
              <a:t>На </a:t>
            </a:r>
            <a:r>
              <a:rPr lang="ru-RU" sz="2800" dirty="0">
                <a:cs typeface="Times New Roman" pitchFamily="18" charset="0"/>
              </a:rPr>
              <a:t>рисунке </a:t>
            </a:r>
            <a:r>
              <a:rPr lang="en-US" sz="2800" i="1" dirty="0">
                <a:cs typeface="Times New Roman" pitchFamily="18" charset="0"/>
              </a:rPr>
              <a:t>CE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2, </a:t>
            </a:r>
            <a:r>
              <a:rPr lang="en-US" sz="2800" i="1" dirty="0">
                <a:cs typeface="Times New Roman" pitchFamily="18" charset="0"/>
              </a:rPr>
              <a:t>DE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5,  </a:t>
            </a:r>
            <a:r>
              <a:rPr lang="en-US" sz="2800" i="1" dirty="0">
                <a:cs typeface="Times New Roman" pitchFamily="18" charset="0"/>
              </a:rPr>
              <a:t>AE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4. Найдите </a:t>
            </a:r>
            <a:r>
              <a:rPr lang="en-US" sz="2800" i="1" dirty="0">
                <a:cs typeface="Times New Roman" pitchFamily="18" charset="0"/>
              </a:rPr>
              <a:t>BE</a:t>
            </a:r>
            <a:r>
              <a:rPr lang="ru-RU" sz="2800" dirty="0" smtClean="0">
                <a:cs typeface="Times New Roman" pitchFamily="18" charset="0"/>
              </a:rPr>
              <a:t>.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89746"/>
            <a:ext cx="2952328" cy="264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9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38501" y="98072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3</a:t>
            </a:r>
            <a:r>
              <a:rPr lang="ru-RU" dirty="0" smtClean="0">
                <a:cs typeface="Times New Roman" pitchFamily="18" charset="0"/>
              </a:rPr>
              <a:t>. На </a:t>
            </a:r>
            <a:r>
              <a:rPr lang="ru-RU" dirty="0">
                <a:cs typeface="Times New Roman" pitchFamily="18" charset="0"/>
              </a:rPr>
              <a:t>рисунке </a:t>
            </a:r>
            <a:r>
              <a:rPr lang="en-US" i="1" dirty="0">
                <a:cs typeface="Times New Roman" pitchFamily="18" charset="0"/>
              </a:rPr>
              <a:t>AE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9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8</a:t>
            </a:r>
            <a:r>
              <a:rPr lang="ru-RU" dirty="0">
                <a:cs typeface="Times New Roman" pitchFamily="18" charset="0"/>
              </a:rPr>
              <a:t>,  </a:t>
            </a:r>
            <a:r>
              <a:rPr lang="en-US" i="1" dirty="0">
                <a:cs typeface="Times New Roman" pitchFamily="18" charset="0"/>
              </a:rPr>
              <a:t>CE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ru-RU" dirty="0">
                <a:cs typeface="Times New Roman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4</a:t>
            </a:r>
            <a:r>
              <a:rPr lang="ru-RU" dirty="0">
                <a:cs typeface="Times New Roman" pitchFamily="18" charset="0"/>
              </a:rPr>
              <a:t>. Найдите </a:t>
            </a:r>
            <a:r>
              <a:rPr lang="en-US" i="1" dirty="0">
                <a:cs typeface="Times New Roman" pitchFamily="18" charset="0"/>
              </a:rPr>
              <a:t>DE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36" y="2996952"/>
            <a:ext cx="306426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606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Ответ: </a:t>
            </a:r>
            <a:r>
              <a:rPr lang="ru-RU" dirty="0" smtClean="0"/>
              <a:t>1) 4; 2) 10.</a:t>
            </a:r>
            <a:endParaRPr lang="ru-RU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38501" y="16288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4. На </a:t>
            </a:r>
            <a:r>
              <a:rPr lang="ru-RU" dirty="0">
                <a:cs typeface="Times New Roman" pitchFamily="18" charset="0"/>
              </a:rPr>
              <a:t>рисунке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i="1" dirty="0" smtClean="0">
                <a:cs typeface="Times New Roman" pitchFamily="18" charset="0"/>
              </a:rPr>
              <a:t>E</a:t>
            </a:r>
            <a:r>
              <a:rPr lang="ru-RU" i="1" dirty="0" smtClean="0">
                <a:cs typeface="Times New Roman" pitchFamily="18" charset="0"/>
              </a:rPr>
              <a:t> </a:t>
            </a:r>
            <a:r>
              <a:rPr lang="ru-RU" i="1" dirty="0">
                <a:cs typeface="Times New Roman" pitchFamily="18" charset="0"/>
              </a:rPr>
              <a:t>= </a:t>
            </a:r>
            <a:r>
              <a:rPr lang="en-US" dirty="0" smtClean="0">
                <a:cs typeface="Times New Roman" pitchFamily="18" charset="0"/>
              </a:rPr>
              <a:t>15</a:t>
            </a:r>
            <a:r>
              <a:rPr lang="ru-RU" dirty="0" smtClean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en-US" i="1" dirty="0" smtClean="0">
                <a:cs typeface="Times New Roman" pitchFamily="18" charset="0"/>
              </a:rPr>
              <a:t>E</a:t>
            </a:r>
            <a:r>
              <a:rPr lang="ru-RU" i="1" dirty="0" smtClean="0">
                <a:cs typeface="Times New Roman" pitchFamily="18" charset="0"/>
              </a:rPr>
              <a:t> </a:t>
            </a:r>
            <a:r>
              <a:rPr lang="ru-RU" i="1" dirty="0">
                <a:cs typeface="Times New Roman" pitchFamily="18" charset="0"/>
              </a:rPr>
              <a:t>= </a:t>
            </a:r>
            <a:r>
              <a:rPr lang="en-US" dirty="0" smtClean="0">
                <a:cs typeface="Times New Roman" pitchFamily="18" charset="0"/>
              </a:rPr>
              <a:t>18</a:t>
            </a:r>
            <a:r>
              <a:rPr lang="ru-RU" dirty="0">
                <a:cs typeface="Times New Roman" pitchFamily="18" charset="0"/>
              </a:rPr>
              <a:t>, 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i="1" dirty="0" smtClean="0">
                <a:cs typeface="Times New Roman" pitchFamily="18" charset="0"/>
              </a:rPr>
              <a:t>E</a:t>
            </a:r>
            <a:r>
              <a:rPr lang="ru-RU" i="1" dirty="0" smtClean="0">
                <a:cs typeface="Times New Roman" pitchFamily="18" charset="0"/>
              </a:rPr>
              <a:t> </a:t>
            </a:r>
            <a:r>
              <a:rPr lang="ru-RU" i="1" dirty="0">
                <a:cs typeface="Times New Roman" pitchFamily="18" charset="0"/>
              </a:rPr>
              <a:t>= </a:t>
            </a:r>
            <a:r>
              <a:rPr lang="en-US" dirty="0" smtClean="0">
                <a:cs typeface="Times New Roman" pitchFamily="18" charset="0"/>
              </a:rPr>
              <a:t>6</a:t>
            </a:r>
            <a:r>
              <a:rPr lang="ru-RU" dirty="0" smtClean="0">
                <a:cs typeface="Times New Roman" pitchFamily="18" charset="0"/>
              </a:rPr>
              <a:t>. </a:t>
            </a:r>
            <a:r>
              <a:rPr lang="ru-RU" dirty="0">
                <a:cs typeface="Times New Roman" pitchFamily="18" charset="0"/>
              </a:rPr>
              <a:t>Найдите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en-US" i="1" dirty="0" smtClean="0">
                <a:cs typeface="Times New Roman" pitchFamily="18" charset="0"/>
              </a:rPr>
              <a:t>E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625" y="1011387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5</a:t>
            </a:r>
            <a:r>
              <a:rPr lang="ru-RU" dirty="0" smtClean="0">
                <a:cs typeface="Times New Roman" pitchFamily="18" charset="0"/>
              </a:rPr>
              <a:t>. </a:t>
            </a:r>
            <a:r>
              <a:rPr lang="ru-RU" dirty="0">
                <a:cs typeface="Times New Roman" pitchFamily="18" charset="0"/>
              </a:rPr>
              <a:t>На рисунке </a:t>
            </a:r>
            <a:r>
              <a:rPr lang="en-US" i="1" dirty="0">
                <a:cs typeface="Times New Roman" pitchFamily="18" charset="0"/>
              </a:rPr>
              <a:t>AE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ru-RU" dirty="0"/>
              <a:t>6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 smtClean="0"/>
              <a:t>DE</a:t>
            </a:r>
            <a:r>
              <a:rPr lang="ru-RU" i="1" dirty="0" smtClean="0">
                <a:cs typeface="Times New Roman" pitchFamily="18" charset="0"/>
              </a:rPr>
              <a:t> </a:t>
            </a:r>
            <a:r>
              <a:rPr lang="ru-RU" i="1" dirty="0">
                <a:cs typeface="Times New Roman" pitchFamily="18" charset="0"/>
              </a:rPr>
              <a:t>= </a:t>
            </a:r>
            <a:r>
              <a:rPr lang="en-US" dirty="0">
                <a:cs typeface="Times New Roman" pitchFamily="18" charset="0"/>
              </a:rPr>
              <a:t>24</a:t>
            </a:r>
            <a:r>
              <a:rPr lang="ru-RU" dirty="0">
                <a:cs typeface="Times New Roman" pitchFamily="18" charset="0"/>
              </a:rPr>
              <a:t>. Найдите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en-US" i="1" dirty="0" smtClean="0">
                <a:cs typeface="Times New Roman" pitchFamily="18" charset="0"/>
              </a:rPr>
              <a:t>E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315" y="1803475"/>
            <a:ext cx="2562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2606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Ответ:</a:t>
            </a:r>
            <a:r>
              <a:rPr lang="ru-RU" dirty="0" smtClean="0"/>
              <a:t> </a:t>
            </a:r>
            <a:r>
              <a:rPr lang="en-US" dirty="0" smtClean="0"/>
              <a:t>3</a:t>
            </a:r>
            <a:r>
              <a:rPr lang="ru-RU" dirty="0" smtClean="0"/>
              <a:t>) </a:t>
            </a:r>
            <a:r>
              <a:rPr lang="en-US" dirty="0" smtClean="0"/>
              <a:t>27</a:t>
            </a:r>
            <a:r>
              <a:rPr lang="ru-RU" dirty="0" smtClean="0"/>
              <a:t>; </a:t>
            </a:r>
            <a:r>
              <a:rPr lang="en-US" dirty="0"/>
              <a:t>4</a:t>
            </a:r>
            <a:r>
              <a:rPr lang="ru-RU" dirty="0" smtClean="0"/>
              <a:t>) </a:t>
            </a:r>
            <a:r>
              <a:rPr lang="en-US" dirty="0" smtClean="0"/>
              <a:t>5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625" y="1803475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6. </a:t>
            </a:r>
            <a:r>
              <a:rPr lang="ru-RU" dirty="0" smtClean="0">
                <a:cs typeface="Times New Roman" pitchFamily="18" charset="0"/>
              </a:rPr>
              <a:t>Радиус окружности равен 3. Точка </a:t>
            </a:r>
            <a:r>
              <a:rPr lang="en-US" i="1" dirty="0" smtClean="0">
                <a:cs typeface="Times New Roman" pitchFamily="18" charset="0"/>
              </a:rPr>
              <a:t>A </a:t>
            </a:r>
            <a:r>
              <a:rPr lang="ru-RU" dirty="0" smtClean="0">
                <a:cs typeface="Times New Roman" pitchFamily="18" charset="0"/>
              </a:rPr>
              <a:t>удалена от центра этой окружности на расстояние, равно 5. Найдите длину отрезка </a:t>
            </a:r>
            <a:r>
              <a:rPr lang="en-US" i="1" dirty="0" smtClean="0">
                <a:cs typeface="Times New Roman" pitchFamily="18" charset="0"/>
              </a:rPr>
              <a:t>AB </a:t>
            </a:r>
            <a:r>
              <a:rPr lang="ru-RU" dirty="0" smtClean="0">
                <a:cs typeface="Times New Roman" pitchFamily="18" charset="0"/>
              </a:rPr>
              <a:t>касательной, проведённой к этой окружности из точки </a:t>
            </a:r>
            <a:r>
              <a:rPr lang="en-US" i="1" dirty="0" smtClean="0">
                <a:cs typeface="Times New Roman" pitchFamily="18" charset="0"/>
              </a:rPr>
              <a:t>A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37" y="3284984"/>
            <a:ext cx="3384376" cy="259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8928" y="404664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Ответ:</a:t>
            </a:r>
            <a:r>
              <a:rPr lang="ru-RU" dirty="0" smtClean="0"/>
              <a:t> </a:t>
            </a:r>
            <a:r>
              <a:rPr lang="en-US" dirty="0" smtClean="0"/>
              <a:t>1,5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84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0" y="1254399"/>
                <a:ext cx="9144000" cy="1261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	</a:t>
                </a:r>
                <a:r>
                  <a:rPr lang="en-US" dirty="0" smtClean="0">
                    <a:cs typeface="Times New Roman" pitchFamily="18" charset="0"/>
                  </a:rPr>
                  <a:t>7</a:t>
                </a:r>
                <a:r>
                  <a:rPr lang="ru-RU" dirty="0" smtClean="0">
                    <a:cs typeface="Times New Roman" pitchFamily="18" charset="0"/>
                  </a:rPr>
                  <a:t>. Радиус окружности равен 3. Точка </a:t>
                </a:r>
                <a:r>
                  <a:rPr lang="en-US" i="1" dirty="0" smtClean="0">
                    <a:cs typeface="Times New Roman" pitchFamily="18" charset="0"/>
                  </a:rPr>
                  <a:t>A </a:t>
                </a:r>
                <a:r>
                  <a:rPr lang="ru-RU" dirty="0" smtClean="0">
                    <a:cs typeface="Times New Roman" pitchFamily="18" charset="0"/>
                  </a:rPr>
                  <a:t>удалена от центра окружности на расстояние, равное 5. </a:t>
                </a:r>
                <a:r>
                  <a:rPr lang="en-US" i="1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Через точку </a:t>
                </a:r>
                <a:r>
                  <a:rPr lang="en-US" i="1" dirty="0" smtClean="0">
                    <a:cs typeface="Times New Roman" pitchFamily="18" charset="0"/>
                  </a:rPr>
                  <a:t>A </a:t>
                </a:r>
                <a:r>
                  <a:rPr lang="ru-RU" dirty="0" smtClean="0">
                    <a:cs typeface="Times New Roman" pitchFamily="18" charset="0"/>
                  </a:rPr>
                  <a:t>проведена прямая, пересекающая окружность в точках </a:t>
                </a:r>
                <a:r>
                  <a:rPr lang="en-US" i="1" dirty="0" smtClean="0">
                    <a:cs typeface="Times New Roman" pitchFamily="18" charset="0"/>
                  </a:rPr>
                  <a:t>B </a:t>
                </a:r>
                <a:r>
                  <a:rPr lang="ru-RU" dirty="0" smtClean="0">
                    <a:cs typeface="Times New Roman" pitchFamily="18" charset="0"/>
                  </a:rPr>
                  <a:t>и 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en-US" dirty="0" smtClean="0">
                    <a:cs typeface="Times New Roman" pitchFamily="18" charset="0"/>
                  </a:rPr>
                  <a:t>.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Найдите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𝐵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𝐶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54399"/>
                <a:ext cx="9144000" cy="1261884"/>
              </a:xfrm>
              <a:prstGeom prst="rect">
                <a:avLst/>
              </a:prstGeom>
              <a:blipFill rotWithShape="1">
                <a:blip r:embed="rId3"/>
                <a:stretch>
                  <a:fillRect l="-1000" r="-1000" b="-101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71600" y="33265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en-US" dirty="0" smtClean="0"/>
              <a:t>4.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72" y="2852936"/>
            <a:ext cx="3709455" cy="27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7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0"/>
                <a:ext cx="914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 smtClean="0"/>
                  <a:t>Через точку </a:t>
                </a:r>
                <a:r>
                  <a:rPr lang="en-US" i="1" dirty="0" smtClean="0"/>
                  <a:t>A </a:t>
                </a:r>
                <a:r>
                  <a:rPr lang="ru-RU" dirty="0" smtClean="0"/>
                  <a:t>и центр </a:t>
                </a:r>
                <a:r>
                  <a:rPr lang="en-US" i="1" dirty="0" smtClean="0"/>
                  <a:t>O </a:t>
                </a:r>
                <a:r>
                  <a:rPr lang="ru-RU" dirty="0" smtClean="0"/>
                  <a:t>окружности проведём прямую, пересекающую окружность в точках </a:t>
                </a:r>
                <a:r>
                  <a:rPr lang="en-US" i="1" dirty="0" smtClean="0"/>
                  <a:t>D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E</a:t>
                </a:r>
                <a:r>
                  <a:rPr lang="ru-RU" dirty="0" smtClean="0"/>
                  <a:t>. Тогда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𝐵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𝐶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𝐴𝐷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𝐴𝐸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=2∙8=16</m:t>
                    </m:r>
                  </m:oMath>
                </a14:m>
                <a:r>
                  <a:rPr lang="en-US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000" t="-4061" r="-1000" b="-10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604917" cy="27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22833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0000"/>
                </a:solidFill>
              </a:rPr>
              <a:t>	Теорема 2. </a:t>
            </a:r>
            <a:r>
              <a:rPr lang="ru-RU" sz="2800" dirty="0" smtClean="0"/>
              <a:t>У</a:t>
            </a:r>
            <a:r>
              <a:rPr lang="ru-RU" sz="2800" dirty="0" smtClean="0">
                <a:cs typeface="Times New Roman" pitchFamily="18" charset="0"/>
              </a:rPr>
              <a:t>гол </a:t>
            </a:r>
            <a:r>
              <a:rPr lang="ru-RU" sz="2800" dirty="0">
                <a:cs typeface="Times New Roman" pitchFamily="18" charset="0"/>
              </a:rPr>
              <a:t>между касательной к окружности и хордой, проведенной через точку касания, измеряется половиной дуги окружности, заключенной внутри этого угла.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265363" cy="467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1054" name="Group 14"/>
          <p:cNvGrpSpPr>
            <a:grpSpLocks/>
          </p:cNvGrpSpPr>
          <p:nvPr/>
        </p:nvGrpSpPr>
        <p:grpSpPr bwMode="auto">
          <a:xfrm>
            <a:off x="2438400" y="1676400"/>
            <a:ext cx="6705600" cy="5181600"/>
            <a:chOff x="1536" y="1056"/>
            <a:chExt cx="4224" cy="3264"/>
          </a:xfrm>
        </p:grpSpPr>
        <p:sp>
          <p:nvSpPr>
            <p:cNvPr id="2054" name="Text Box 7"/>
            <p:cNvSpPr txBox="1">
              <a:spLocks noChangeArrowheads="1"/>
            </p:cNvSpPr>
            <p:nvPr/>
          </p:nvSpPr>
          <p:spPr bwMode="auto">
            <a:xfrm>
              <a:off x="1824" y="1056"/>
              <a:ext cx="3936" cy="3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>
                  <a:solidFill>
                    <a:srgbClr val="FF3300"/>
                  </a:solidFill>
                </a:rPr>
                <a:t>Доказательство</a:t>
              </a:r>
              <a:r>
                <a:rPr lang="ru-RU">
                  <a:solidFill>
                    <a:srgbClr val="FF3300"/>
                  </a:solidFill>
                  <a:cs typeface="Times New Roman" pitchFamily="18" charset="0"/>
                </a:rPr>
                <a:t>.</a:t>
              </a:r>
              <a:r>
                <a:rPr lang="ru-RU" b="1">
                  <a:solidFill>
                    <a:schemeClr val="accent1"/>
                  </a:solidFill>
                  <a:cs typeface="Times New Roman" pitchFamily="18" charset="0"/>
                </a:rPr>
                <a:t> </a:t>
              </a:r>
              <a:r>
                <a:rPr lang="ru-RU">
                  <a:cs typeface="Times New Roman" pitchFamily="18" charset="0"/>
                </a:rPr>
                <a:t>Пусть угол </a:t>
              </a:r>
              <a:r>
                <a:rPr lang="en-US" i="1">
                  <a:cs typeface="Times New Roman" pitchFamily="18" charset="0"/>
                </a:rPr>
                <a:t>ACB</a:t>
              </a:r>
              <a:r>
                <a:rPr lang="ru-RU">
                  <a:cs typeface="Times New Roman" pitchFamily="18" charset="0"/>
                </a:rPr>
                <a:t> образован касательной </a:t>
              </a:r>
              <a:r>
                <a:rPr lang="en-US" i="1">
                  <a:cs typeface="Times New Roman" pitchFamily="18" charset="0"/>
                </a:rPr>
                <a:t>AC </a:t>
              </a:r>
              <a:r>
                <a:rPr lang="ru-RU">
                  <a:cs typeface="Times New Roman" pitchFamily="18" charset="0"/>
                </a:rPr>
                <a:t>и хордой </a:t>
              </a:r>
              <a:r>
                <a:rPr lang="en-US" i="1">
                  <a:cs typeface="Times New Roman" pitchFamily="18" charset="0"/>
                </a:rPr>
                <a:t>BC </a:t>
              </a:r>
              <a:r>
                <a:rPr lang="ru-RU">
                  <a:cs typeface="Times New Roman" pitchFamily="18" charset="0"/>
                </a:rPr>
                <a:t>окружности. Если этот угол – прямой, то </a:t>
              </a:r>
              <a:r>
                <a:rPr lang="en-US" i="1">
                  <a:cs typeface="Times New Roman" pitchFamily="18" charset="0"/>
                </a:rPr>
                <a:t>BC </a:t>
              </a:r>
              <a:r>
                <a:rPr lang="ru-RU">
                  <a:cs typeface="Times New Roman" pitchFamily="18" charset="0"/>
                </a:rPr>
                <a:t>– диаметр окружности и, следовательно, угол </a:t>
              </a:r>
              <a:r>
                <a:rPr lang="en-US" i="1">
                  <a:cs typeface="Times New Roman" pitchFamily="18" charset="0"/>
                </a:rPr>
                <a:t>ACB </a:t>
              </a:r>
              <a:r>
                <a:rPr lang="ru-RU">
                  <a:cs typeface="Times New Roman" pitchFamily="18" charset="0"/>
                </a:rPr>
                <a:t>измеряется половиной дуги полуокружности, заключенной внутри этого угла. Если угол </a:t>
              </a:r>
              <a:r>
                <a:rPr lang="en-US" i="1">
                  <a:cs typeface="Times New Roman" pitchFamily="18" charset="0"/>
                </a:rPr>
                <a:t>ACB </a:t>
              </a:r>
              <a:r>
                <a:rPr lang="ru-RU">
                  <a:cs typeface="Times New Roman" pitchFamily="18" charset="0"/>
                </a:rPr>
                <a:t>– острый, то проведем диаметр </a:t>
              </a:r>
              <a:r>
                <a:rPr lang="en-US" i="1">
                  <a:cs typeface="Times New Roman" pitchFamily="18" charset="0"/>
                </a:rPr>
                <a:t>CD</a:t>
              </a:r>
              <a:r>
                <a:rPr lang="ru-RU">
                  <a:cs typeface="Times New Roman" pitchFamily="18" charset="0"/>
                </a:rPr>
                <a:t>. Имеем </a:t>
              </a:r>
              <a:r>
                <a:rPr lang="ru-RU"/>
                <a:t> </a:t>
              </a:r>
              <a:r>
                <a:rPr lang="en-US" i="1">
                  <a:cs typeface="Times New Roman" pitchFamily="18" charset="0"/>
                </a:rPr>
                <a:t>ACB</a:t>
              </a:r>
              <a:r>
                <a:rPr lang="ru-RU" i="1">
                  <a:cs typeface="Times New Roman" pitchFamily="18" charset="0"/>
                </a:rPr>
                <a:t> =</a:t>
              </a:r>
              <a:r>
                <a:rPr lang="ru-RU" i="1"/>
                <a:t> </a:t>
              </a:r>
              <a:r>
                <a:rPr lang="ru-RU" i="1">
                  <a:cs typeface="Times New Roman" pitchFamily="18" charset="0"/>
                </a:rPr>
                <a:t> </a:t>
              </a:r>
              <a:r>
                <a:rPr lang="en-US" i="1">
                  <a:cs typeface="Times New Roman" pitchFamily="18" charset="0"/>
                </a:rPr>
                <a:t>ACD</a:t>
              </a:r>
              <a:r>
                <a:rPr lang="ru-RU">
                  <a:cs typeface="Times New Roman" pitchFamily="18" charset="0"/>
                </a:rPr>
                <a:t> –  </a:t>
              </a:r>
              <a:r>
                <a:rPr lang="en-US" i="1">
                  <a:cs typeface="Times New Roman" pitchFamily="18" charset="0"/>
                </a:rPr>
                <a:t>BCD</a:t>
              </a:r>
              <a:r>
                <a:rPr lang="ru-RU">
                  <a:cs typeface="Times New Roman" pitchFamily="18" charset="0"/>
                </a:rPr>
                <a:t>. Угол </a:t>
              </a:r>
              <a:r>
                <a:rPr lang="en-US" i="1">
                  <a:cs typeface="Times New Roman" pitchFamily="18" charset="0"/>
                </a:rPr>
                <a:t>ACD</a:t>
              </a:r>
              <a:r>
                <a:rPr lang="ru-RU">
                  <a:cs typeface="Times New Roman" pitchFamily="18" charset="0"/>
                </a:rPr>
                <a:t> измеряется половиной дуги </a:t>
              </a:r>
              <a:r>
                <a:rPr lang="en-US" i="1">
                  <a:cs typeface="Times New Roman" pitchFamily="18" charset="0"/>
                </a:rPr>
                <a:t>CBD</a:t>
              </a:r>
              <a:r>
                <a:rPr lang="ru-RU">
                  <a:cs typeface="Times New Roman" pitchFamily="18" charset="0"/>
                </a:rPr>
                <a:t> окружности. Угол </a:t>
              </a:r>
              <a:r>
                <a:rPr lang="en-US" i="1">
                  <a:cs typeface="Times New Roman" pitchFamily="18" charset="0"/>
                </a:rPr>
                <a:t>BCD</a:t>
              </a:r>
              <a:r>
                <a:rPr lang="ru-RU">
                  <a:cs typeface="Times New Roman" pitchFamily="18" charset="0"/>
                </a:rPr>
                <a:t> измеряется половиной дуги </a:t>
              </a:r>
              <a:r>
                <a:rPr lang="en-US" i="1">
                  <a:cs typeface="Times New Roman" pitchFamily="18" charset="0"/>
                </a:rPr>
                <a:t>BD</a:t>
              </a:r>
              <a:r>
                <a:rPr lang="ru-RU">
                  <a:cs typeface="Times New Roman" pitchFamily="18" charset="0"/>
                </a:rPr>
                <a:t> окружности. Следовательно, их разность (угол </a:t>
              </a:r>
              <a:r>
                <a:rPr lang="en-US" i="1">
                  <a:cs typeface="Times New Roman" pitchFamily="18" charset="0"/>
                </a:rPr>
                <a:t>ACB</a:t>
              </a:r>
              <a:r>
                <a:rPr lang="ru-RU">
                  <a:cs typeface="Times New Roman" pitchFamily="18" charset="0"/>
                </a:rPr>
                <a:t>) измеряется половиной дуги </a:t>
              </a:r>
              <a:r>
                <a:rPr lang="en-US" i="1">
                  <a:cs typeface="Times New Roman" pitchFamily="18" charset="0"/>
                </a:rPr>
                <a:t>CB</a:t>
              </a:r>
              <a:r>
                <a:rPr lang="ru-RU">
                  <a:cs typeface="Times New Roman" pitchFamily="18" charset="0"/>
                </a:rPr>
                <a:t> окружности, заключенной внутри этого угла. </a:t>
              </a:r>
            </a:p>
          </p:txBody>
        </p:sp>
        <p:graphicFrame>
          <p:nvGraphicFramePr>
            <p:cNvPr id="2055" name="Object 8"/>
            <p:cNvGraphicFramePr>
              <a:graphicFrameLocks noChangeAspect="1"/>
            </p:cNvGraphicFramePr>
            <p:nvPr/>
          </p:nvGraphicFramePr>
          <p:xfrm>
            <a:off x="2496" y="2736"/>
            <a:ext cx="168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33" name="Equation" r:id="rId5" imgW="266469" imgH="253780" progId="Equation.DSMT4">
                    <p:embed/>
                  </p:oleObj>
                </mc:Choice>
                <mc:Fallback>
                  <p:oleObj name="Equation" r:id="rId5" imgW="266469" imgH="2537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2736"/>
                          <a:ext cx="168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6" name="Text Box 11"/>
            <p:cNvSpPr txBox="1">
              <a:spLocks noChangeArrowheads="1"/>
            </p:cNvSpPr>
            <p:nvPr/>
          </p:nvSpPr>
          <p:spPr bwMode="auto">
            <a:xfrm>
              <a:off x="1536" y="4032"/>
              <a:ext cx="42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/>
                <a:t>Самостоятельно рассмотрите случай тупого угла.</a:t>
              </a:r>
            </a:p>
          </p:txBody>
        </p:sp>
        <p:graphicFrame>
          <p:nvGraphicFramePr>
            <p:cNvPr id="2057" name="Object 12"/>
            <p:cNvGraphicFramePr>
              <a:graphicFrameLocks noChangeAspect="1"/>
            </p:cNvGraphicFramePr>
            <p:nvPr/>
          </p:nvGraphicFramePr>
          <p:xfrm>
            <a:off x="3312" y="2736"/>
            <a:ext cx="168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34" name="Equation" r:id="rId7" imgW="266469" imgH="253780" progId="Equation.DSMT4">
                    <p:embed/>
                  </p:oleObj>
                </mc:Choice>
                <mc:Fallback>
                  <p:oleObj name="Equation" r:id="rId7" imgW="266469" imgH="2537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736"/>
                          <a:ext cx="168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8" name="Object 13"/>
            <p:cNvGraphicFramePr>
              <a:graphicFrameLocks noChangeAspect="1"/>
            </p:cNvGraphicFramePr>
            <p:nvPr/>
          </p:nvGraphicFramePr>
          <p:xfrm>
            <a:off x="4080" y="2736"/>
            <a:ext cx="168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35" name="Equation" r:id="rId8" imgW="266469" imgH="253780" progId="Equation.DSMT4">
                    <p:embed/>
                  </p:oleObj>
                </mc:Choice>
                <mc:Fallback>
                  <p:oleObj name="Equation" r:id="rId8" imgW="266469" imgH="2537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736"/>
                          <a:ext cx="168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198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26" y="896897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8</a:t>
            </a:r>
            <a:r>
              <a:rPr lang="ru-RU" dirty="0" smtClean="0">
                <a:cs typeface="Times New Roman" pitchFamily="18" charset="0"/>
              </a:rPr>
              <a:t>. Докажите, что прямая, проходящая через точки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B </a:t>
            </a:r>
            <a:r>
              <a:rPr lang="ru-RU" dirty="0" smtClean="0">
                <a:cs typeface="Times New Roman" pitchFamily="18" charset="0"/>
              </a:rPr>
              <a:t>пересечения двух окружностей, делит пополам отрезок </a:t>
            </a:r>
            <a:r>
              <a:rPr lang="en-US" i="1" dirty="0" smtClean="0">
                <a:cs typeface="Times New Roman" pitchFamily="18" charset="0"/>
              </a:rPr>
              <a:t>CD </a:t>
            </a:r>
            <a:r>
              <a:rPr lang="ru-RU" dirty="0" smtClean="0">
                <a:cs typeface="Times New Roman" pitchFamily="18" charset="0"/>
              </a:rPr>
              <a:t>их общей касательной.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58781"/>
            <a:ext cx="392677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2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97468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</a:t>
                </a:r>
                <a:r>
                  <a:rPr lang="ru-RU" dirty="0" smtClean="0">
                    <a:cs typeface="Times New Roman" pitchFamily="18" charset="0"/>
                  </a:rPr>
                  <a:t>. </a:t>
                </a:r>
                <a:r>
                  <a:rPr lang="en-US" i="1" dirty="0" smtClean="0">
                    <a:cs typeface="Times New Roman" pitchFamily="18" charset="0"/>
                  </a:rPr>
                  <a:t>CE</a:t>
                </a:r>
                <a:r>
                  <a:rPr lang="en-US" baseline="30000" dirty="0" smtClean="0">
                    <a:cs typeface="Times New Roman" pitchFamily="18" charset="0"/>
                  </a:rPr>
                  <a:t>2</a:t>
                </a:r>
                <a:r>
                  <a:rPr lang="en-US" dirty="0" smtClean="0"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𝐴𝐸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𝐵𝐸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 = </a:t>
                </a:r>
                <a:r>
                  <a:rPr lang="en-US" i="1" dirty="0" smtClean="0">
                    <a:cs typeface="Times New Roman" pitchFamily="18" charset="0"/>
                  </a:rPr>
                  <a:t>DE</a:t>
                </a:r>
                <a:r>
                  <a:rPr lang="en-US" baseline="30000" dirty="0" smtClean="0">
                    <a:cs typeface="Times New Roman" pitchFamily="18" charset="0"/>
                  </a:rPr>
                  <a:t>2</a:t>
                </a:r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:r>
                  <a:rPr lang="en-US" i="1" dirty="0" smtClean="0">
                    <a:cs typeface="Times New Roman" pitchFamily="18" charset="0"/>
                  </a:rPr>
                  <a:t>CE = DE</a:t>
                </a:r>
                <a:r>
                  <a:rPr lang="en-US" dirty="0" smtClean="0">
                    <a:cs typeface="Times New Roman" pitchFamily="18" charset="0"/>
                  </a:rPr>
                  <a:t>.  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7468"/>
                <a:ext cx="9144000" cy="523220"/>
              </a:xfrm>
              <a:prstGeom prst="rect">
                <a:avLst/>
              </a:prstGeom>
              <a:blipFill rotWithShape="1">
                <a:blip r:embed="rId4"/>
                <a:stretch>
                  <a:fillRect b="-232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707010" cy="258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7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79896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>
                <a:cs typeface="Times New Roman" pitchFamily="18" charset="0"/>
              </a:rPr>
              <a:t>	9. </a:t>
            </a:r>
            <a:r>
              <a:rPr lang="ru-RU" dirty="0" smtClean="0"/>
              <a:t>Точка </a:t>
            </a:r>
            <a:r>
              <a:rPr lang="en-US" i="1" dirty="0"/>
              <a:t>E</a:t>
            </a:r>
            <a:r>
              <a:rPr lang="ru-RU" i="1" dirty="0" smtClean="0"/>
              <a:t> </a:t>
            </a:r>
            <a:r>
              <a:rPr lang="ru-RU" dirty="0"/>
              <a:t>внутри окружности делит </a:t>
            </a:r>
            <a:r>
              <a:rPr lang="ru-RU" dirty="0" smtClean="0"/>
              <a:t>хорду </a:t>
            </a:r>
            <a:r>
              <a:rPr lang="en-US" i="1" dirty="0" smtClean="0"/>
              <a:t>AB </a:t>
            </a:r>
            <a:r>
              <a:rPr lang="ru-RU" dirty="0" smtClean="0"/>
              <a:t>этой </a:t>
            </a:r>
            <a:r>
              <a:rPr lang="ru-RU" dirty="0"/>
              <a:t>окружности на отрезки, равные </a:t>
            </a:r>
            <a:r>
              <a:rPr lang="en-US" dirty="0"/>
              <a:t>2</a:t>
            </a:r>
            <a:r>
              <a:rPr lang="ru-RU" i="1" dirty="0" smtClean="0"/>
              <a:t> </a:t>
            </a:r>
            <a:r>
              <a:rPr lang="ru-RU" dirty="0"/>
              <a:t>и </a:t>
            </a:r>
            <a:r>
              <a:rPr lang="en-US" dirty="0"/>
              <a:t>5</a:t>
            </a:r>
            <a:r>
              <a:rPr lang="ru-RU" dirty="0" smtClean="0"/>
              <a:t>. Через </a:t>
            </a:r>
            <a:r>
              <a:rPr lang="ru-RU" dirty="0"/>
              <a:t>точку </a:t>
            </a:r>
            <a:r>
              <a:rPr lang="en-US" i="1" dirty="0"/>
              <a:t>E</a:t>
            </a:r>
            <a:r>
              <a:rPr lang="ru-RU" i="1" dirty="0" smtClean="0"/>
              <a:t> </a:t>
            </a:r>
            <a:r>
              <a:rPr lang="ru-RU" dirty="0"/>
              <a:t>проведена хорда </a:t>
            </a:r>
            <a:r>
              <a:rPr lang="en-US" i="1" dirty="0" smtClean="0"/>
              <a:t>CD</a:t>
            </a:r>
            <a:r>
              <a:rPr lang="ru-RU" dirty="0" smtClean="0"/>
              <a:t>, делящаяся точкой </a:t>
            </a:r>
            <a:r>
              <a:rPr lang="en-US" i="1" dirty="0"/>
              <a:t>E</a:t>
            </a:r>
            <a:r>
              <a:rPr lang="ru-RU" i="1" dirty="0" smtClean="0"/>
              <a:t> </a:t>
            </a:r>
            <a:r>
              <a:rPr lang="ru-RU" dirty="0"/>
              <a:t>пополам. Найдите </a:t>
            </a:r>
            <a:r>
              <a:rPr lang="ru-RU" dirty="0" smtClean="0"/>
              <a:t>длину хорды </a:t>
            </a:r>
            <a:r>
              <a:rPr lang="en-US" i="1" dirty="0" smtClean="0"/>
              <a:t>CD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11333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6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7544" y="260648"/>
                <a:ext cx="8280920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Ответ</a:t>
                </a:r>
                <a:r>
                  <a:rPr lang="ru-RU" dirty="0" smtClean="0"/>
                  <a:t>.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10</m:t>
                        </m:r>
                      </m:e>
                    </m:rad>
                  </m:oMath>
                </a14:m>
                <a:r>
                  <a:rPr lang="ru-RU" dirty="0" smtClean="0"/>
                  <a:t>. 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60648"/>
                <a:ext cx="8280920" cy="513602"/>
              </a:xfrm>
              <a:prstGeom prst="rect">
                <a:avLst/>
              </a:prstGeom>
              <a:blipFill rotWithShape="1">
                <a:blip r:embed="rId4"/>
                <a:stretch>
                  <a:fillRect l="-1178" t="-2381" b="-238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7449"/>
            <a:ext cx="364487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5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795" name="Text Box 3"/>
              <p:cNvSpPr txBox="1">
                <a:spLocks noChangeArrowheads="1"/>
              </p:cNvSpPr>
              <p:nvPr/>
            </p:nvSpPr>
            <p:spPr bwMode="auto">
              <a:xfrm>
                <a:off x="0" y="980728"/>
                <a:ext cx="91440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 smtClean="0">
                    <a:cs typeface="Times New Roman" pitchFamily="18" charset="0"/>
                  </a:rPr>
                  <a:t>	10. Точка </a:t>
                </a:r>
                <a:r>
                  <a:rPr lang="en-US" i="1" dirty="0" smtClean="0">
                    <a:cs typeface="Times New Roman" pitchFamily="18" charset="0"/>
                  </a:rPr>
                  <a:t>C </a:t>
                </a:r>
                <a:r>
                  <a:rPr lang="ru-RU" dirty="0" smtClean="0">
                    <a:cs typeface="Times New Roman" pitchFamily="18" charset="0"/>
                  </a:rPr>
                  <a:t>принадлежит хорде </a:t>
                </a:r>
                <a:r>
                  <a:rPr lang="en-US" i="1" dirty="0" smtClean="0">
                    <a:cs typeface="Times New Roman" pitchFamily="18" charset="0"/>
                  </a:rPr>
                  <a:t>AB </a:t>
                </a:r>
                <a:r>
                  <a:rPr lang="ru-RU" dirty="0" smtClean="0">
                    <a:cs typeface="Times New Roman" pitchFamily="18" charset="0"/>
                  </a:rPr>
                  <a:t>окружности радиусом 4. Найдите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𝐴𝐶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𝐵𝐶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, если точка </a:t>
                </a:r>
                <a:r>
                  <a:rPr lang="en-US" i="1" dirty="0" smtClean="0">
                    <a:cs typeface="Times New Roman" pitchFamily="18" charset="0"/>
                  </a:rPr>
                  <a:t>C </a:t>
                </a:r>
                <a:r>
                  <a:rPr lang="ru-RU" dirty="0" smtClean="0">
                    <a:cs typeface="Times New Roman" pitchFamily="18" charset="0"/>
                  </a:rPr>
                  <a:t>удалена от центра окружности на расстояние, равное 2.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79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80728"/>
                <a:ext cx="9144000" cy="1200329"/>
              </a:xfrm>
              <a:prstGeom prst="rect">
                <a:avLst/>
              </a:prstGeom>
              <a:blipFill>
                <a:blip r:embed="rId3"/>
                <a:stretch>
                  <a:fillRect l="-1000" t="-4061" r="-1000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316541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3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0"/>
                <a:ext cx="9144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Решение.</a:t>
                </a:r>
                <a:r>
                  <a:rPr lang="en-US" dirty="0" smtClean="0"/>
                  <a:t> </a:t>
                </a:r>
                <a:r>
                  <a:rPr lang="ru-RU" dirty="0" smtClean="0"/>
                  <a:t>Через точку </a:t>
                </a:r>
                <a:r>
                  <a:rPr lang="en-US" i="1" dirty="0" smtClean="0"/>
                  <a:t>C </a:t>
                </a:r>
                <a:r>
                  <a:rPr lang="ru-RU" dirty="0" smtClean="0"/>
                  <a:t>проведём диаметр </a:t>
                </a:r>
                <a:r>
                  <a:rPr lang="en-US" i="1" dirty="0" smtClean="0"/>
                  <a:t>DE</a:t>
                </a:r>
                <a:r>
                  <a:rPr lang="en-US" dirty="0" smtClean="0"/>
                  <a:t>. </a:t>
                </a:r>
                <a:r>
                  <a:rPr lang="ru-RU" dirty="0" smtClean="0"/>
                  <a:t>Тогда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𝐴𝐶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𝐵𝐶</m:t>
                    </m:r>
                    <m:r>
                      <a:rPr lang="ru-RU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𝐷</m:t>
                    </m:r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𝐶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𝐶𝐸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=12.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830997"/>
              </a:xfrm>
              <a:prstGeom prst="rect">
                <a:avLst/>
              </a:prstGeom>
              <a:blipFill>
                <a:blip r:embed="rId3"/>
                <a:stretch>
                  <a:fillRect l="-133" t="-5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57098"/>
            <a:ext cx="306673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3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0502" y="95872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/>
              <a:t> </a:t>
            </a:r>
            <a:r>
              <a:rPr lang="ru-RU" dirty="0" smtClean="0"/>
              <a:t>11. В </a:t>
            </a:r>
            <a:r>
              <a:rPr lang="ru-RU" dirty="0"/>
              <a:t>окружности с центром </a:t>
            </a:r>
            <a:r>
              <a:rPr lang="ru-RU" i="1" dirty="0"/>
              <a:t>O </a:t>
            </a:r>
            <a:r>
              <a:rPr lang="ru-RU" dirty="0"/>
              <a:t>проведены хорды </a:t>
            </a:r>
            <a:r>
              <a:rPr lang="ru-RU" i="1" dirty="0"/>
              <a:t>AB </a:t>
            </a:r>
            <a:r>
              <a:rPr lang="ru-RU" dirty="0"/>
              <a:t>и </a:t>
            </a:r>
            <a:r>
              <a:rPr lang="ru-RU" i="1" dirty="0"/>
              <a:t>CD</a:t>
            </a:r>
            <a:r>
              <a:rPr lang="ru-RU" dirty="0"/>
              <a:t>, </a:t>
            </a:r>
            <a:r>
              <a:rPr lang="ru-RU" dirty="0" smtClean="0"/>
              <a:t>пересекающиеся </a:t>
            </a:r>
            <a:r>
              <a:rPr lang="ru-RU" dirty="0"/>
              <a:t>в точке </a:t>
            </a:r>
            <a:r>
              <a:rPr lang="en-US" i="1" dirty="0"/>
              <a:t>E</a:t>
            </a:r>
            <a:r>
              <a:rPr lang="ru-RU" dirty="0" smtClean="0"/>
              <a:t>, </a:t>
            </a:r>
            <a:r>
              <a:rPr lang="ru-RU" dirty="0"/>
              <a:t>причём </a:t>
            </a:r>
            <a:r>
              <a:rPr lang="ru-RU" i="1" dirty="0" smtClean="0"/>
              <a:t>A</a:t>
            </a:r>
            <a:r>
              <a:rPr lang="en-US" i="1" dirty="0" smtClean="0"/>
              <a:t>E</a:t>
            </a:r>
            <a:r>
              <a:rPr lang="ru-RU" i="1" dirty="0" smtClean="0"/>
              <a:t> </a:t>
            </a:r>
            <a:r>
              <a:rPr lang="ru-RU" dirty="0"/>
              <a:t>= 4, </a:t>
            </a:r>
            <a:r>
              <a:rPr lang="en-US" i="1" dirty="0"/>
              <a:t>E</a:t>
            </a:r>
            <a:r>
              <a:rPr lang="ru-RU" i="1" dirty="0" smtClean="0"/>
              <a:t>B </a:t>
            </a:r>
            <a:r>
              <a:rPr lang="ru-RU" dirty="0"/>
              <a:t>= 1, </a:t>
            </a:r>
            <a:r>
              <a:rPr lang="ru-RU" i="1" dirty="0" smtClean="0"/>
              <a:t>C</a:t>
            </a:r>
            <a:r>
              <a:rPr lang="en-US" i="1" dirty="0" smtClean="0"/>
              <a:t>E</a:t>
            </a:r>
            <a:r>
              <a:rPr lang="ru-RU" i="1" dirty="0" smtClean="0"/>
              <a:t> </a:t>
            </a:r>
            <a:r>
              <a:rPr lang="ru-RU" dirty="0"/>
              <a:t>= 2. </a:t>
            </a:r>
            <a:r>
              <a:rPr lang="ru-RU" dirty="0" smtClean="0"/>
              <a:t>Найдите</a:t>
            </a:r>
            <a:r>
              <a:rPr lang="en-US" dirty="0" smtClean="0"/>
              <a:t> </a:t>
            </a:r>
            <a:r>
              <a:rPr lang="ru-RU" dirty="0" smtClean="0"/>
              <a:t>угол </a:t>
            </a:r>
            <a:r>
              <a:rPr lang="en-US" i="1" dirty="0" smtClean="0"/>
              <a:t>OEC</a:t>
            </a:r>
            <a:r>
              <a:rPr lang="en-US" dirty="0"/>
              <a:t>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05" y="2276872"/>
            <a:ext cx="306799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6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71600" y="26064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Ответ: </a:t>
            </a:r>
            <a:r>
              <a:rPr lang="ru-RU" dirty="0" smtClean="0"/>
              <a:t>90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2313"/>
            <a:ext cx="3150458" cy="303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1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2091" y="637273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12. На </a:t>
            </a:r>
            <a:r>
              <a:rPr lang="ru-RU" dirty="0"/>
              <a:t>прямой расположены точки </a:t>
            </a:r>
            <a:r>
              <a:rPr lang="ru-RU" i="1" dirty="0"/>
              <a:t>A</a:t>
            </a:r>
            <a:r>
              <a:rPr lang="ru-RU" dirty="0"/>
              <a:t>, </a:t>
            </a:r>
            <a:r>
              <a:rPr lang="ru-RU" i="1" dirty="0"/>
              <a:t>B</a:t>
            </a:r>
            <a:r>
              <a:rPr lang="ru-RU" dirty="0"/>
              <a:t>, </a:t>
            </a:r>
            <a:r>
              <a:rPr lang="ru-RU" i="1" dirty="0"/>
              <a:t>C </a:t>
            </a:r>
            <a:r>
              <a:rPr lang="ru-RU" dirty="0"/>
              <a:t>и </a:t>
            </a:r>
            <a:r>
              <a:rPr lang="ru-RU" i="1" dirty="0"/>
              <a:t>D</a:t>
            </a:r>
            <a:r>
              <a:rPr lang="ru-RU" dirty="0"/>
              <a:t>, следующие </a:t>
            </a:r>
            <a:r>
              <a:rPr lang="ru-RU" dirty="0" smtClean="0"/>
              <a:t>друг за </a:t>
            </a:r>
            <a:r>
              <a:rPr lang="ru-RU" dirty="0"/>
              <a:t>другом в указанном порядке. Известно, что </a:t>
            </a:r>
            <a:r>
              <a:rPr lang="en-US" i="1" dirty="0" smtClean="0"/>
              <a:t>AB</a:t>
            </a:r>
            <a:r>
              <a:rPr lang="ru-RU" i="1" dirty="0" smtClean="0"/>
              <a:t> </a:t>
            </a:r>
            <a:r>
              <a:rPr lang="ru-RU" dirty="0"/>
              <a:t>=3, </a:t>
            </a:r>
            <a:r>
              <a:rPr lang="en-US" i="1" dirty="0" smtClean="0"/>
              <a:t>BC </a:t>
            </a:r>
            <a:r>
              <a:rPr lang="ru-RU" dirty="0" smtClean="0"/>
              <a:t>=</a:t>
            </a:r>
            <a:r>
              <a:rPr lang="en-US" dirty="0" smtClean="0"/>
              <a:t> 1, </a:t>
            </a:r>
            <a:r>
              <a:rPr lang="en-US" i="1" dirty="0" smtClean="0"/>
              <a:t>CD = </a:t>
            </a:r>
            <a:r>
              <a:rPr lang="en-US" dirty="0" smtClean="0"/>
              <a:t>2</a:t>
            </a:r>
            <a:r>
              <a:rPr lang="ru-RU" dirty="0" smtClean="0"/>
              <a:t>. Через</a:t>
            </a:r>
            <a:r>
              <a:rPr lang="en-US" dirty="0" smtClean="0"/>
              <a:t> </a:t>
            </a:r>
            <a:r>
              <a:rPr lang="ru-RU" dirty="0" smtClean="0"/>
              <a:t>точки </a:t>
            </a:r>
            <a:r>
              <a:rPr lang="ru-RU" i="1" dirty="0"/>
              <a:t>A </a:t>
            </a:r>
            <a:r>
              <a:rPr lang="ru-RU" dirty="0"/>
              <a:t>и </a:t>
            </a:r>
            <a:r>
              <a:rPr lang="ru-RU" i="1" dirty="0"/>
              <a:t>C </a:t>
            </a:r>
            <a:r>
              <a:rPr lang="ru-RU" dirty="0"/>
              <a:t>проведена некоторая окружность, а через точки </a:t>
            </a:r>
            <a:r>
              <a:rPr lang="ru-RU" i="1" dirty="0"/>
              <a:t>B </a:t>
            </a:r>
            <a:r>
              <a:rPr lang="ru-RU" dirty="0"/>
              <a:t>и </a:t>
            </a:r>
            <a:r>
              <a:rPr lang="ru-RU" i="1" dirty="0" smtClean="0"/>
              <a:t>D</a:t>
            </a:r>
            <a:r>
              <a:rPr lang="en-US" i="1" dirty="0" smtClean="0"/>
              <a:t> – </a:t>
            </a:r>
            <a:r>
              <a:rPr lang="ru-RU" dirty="0" smtClean="0"/>
              <a:t>другая</a:t>
            </a:r>
            <a:r>
              <a:rPr lang="ru-RU" dirty="0"/>
              <a:t>. Их общая хорда </a:t>
            </a:r>
            <a:r>
              <a:rPr lang="en-US" i="1" dirty="0" smtClean="0"/>
              <a:t>EF </a:t>
            </a:r>
            <a:r>
              <a:rPr lang="ru-RU" dirty="0" smtClean="0"/>
              <a:t>пересекает </a:t>
            </a:r>
            <a:r>
              <a:rPr lang="ru-RU" dirty="0"/>
              <a:t>отрезок </a:t>
            </a:r>
            <a:r>
              <a:rPr lang="ru-RU" i="1" dirty="0"/>
              <a:t>BC </a:t>
            </a:r>
            <a:r>
              <a:rPr lang="ru-RU" dirty="0"/>
              <a:t>в точке </a:t>
            </a:r>
            <a:r>
              <a:rPr lang="en-US" i="1" dirty="0"/>
              <a:t>G</a:t>
            </a:r>
            <a:r>
              <a:rPr lang="ru-RU" dirty="0" smtClean="0"/>
              <a:t>. </a:t>
            </a:r>
            <a:r>
              <a:rPr lang="ru-RU" dirty="0"/>
              <a:t>Найдите </a:t>
            </a:r>
            <a:r>
              <a:rPr lang="ru-RU" i="1" dirty="0" smtClean="0"/>
              <a:t>B</a:t>
            </a:r>
            <a:r>
              <a:rPr lang="en-US" i="1" dirty="0" smtClean="0"/>
              <a:t>G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14862"/>
            <a:ext cx="3553616" cy="26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5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0"/>
                <a:ext cx="9144000" cy="1755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 smtClean="0"/>
                  <a:t>Обозначим </a:t>
                </a:r>
                <a:r>
                  <a:rPr lang="en-US" i="1" dirty="0" smtClean="0"/>
                  <a:t>BG = x</a:t>
                </a:r>
                <a:r>
                  <a:rPr lang="en-US" dirty="0" smtClean="0"/>
                  <a:t>. </a:t>
                </a:r>
                <a:r>
                  <a:rPr lang="ru-RU" dirty="0" smtClean="0"/>
                  <a:t>Воспользуемся равенствами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cs typeface="Times New Roman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  <a:cs typeface="Times New Roman" pitchFamily="18" charset="0"/>
                        </a:rPr>
                        <m:t>𝐺</m:t>
                      </m:r>
                      <m:r>
                        <a:rPr 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𝐺𝐶</m:t>
                      </m:r>
                      <m:r>
                        <a:rPr 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𝐸𝐺</m:t>
                      </m:r>
                      <m:r>
                        <a:rPr 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𝐺𝐹</m:t>
                      </m:r>
                      <m:r>
                        <a:rPr 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𝐵𝐺</m:t>
                      </m:r>
                      <m:r>
                        <a:rPr 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𝐺𝐷</m:t>
                      </m:r>
                      <m:r>
                        <a:rPr 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b="0" dirty="0" smtClean="0">
                  <a:ea typeface="Cambria Math"/>
                  <a:cs typeface="Times New Roman" pitchFamily="18" charset="0"/>
                </a:endParaRPr>
              </a:p>
              <a:p>
                <a:pPr algn="just"/>
                <a:r>
                  <a:rPr lang="en-US" dirty="0" smtClean="0"/>
                  <a:t>	</a:t>
                </a:r>
                <a:r>
                  <a:rPr lang="ru-RU" dirty="0" smtClean="0"/>
                  <a:t>Получим уравнение (</a:t>
                </a:r>
                <a:r>
                  <a:rPr lang="en-US" dirty="0" smtClean="0"/>
                  <a:t>3 + 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)(1 – 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) = 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(3 – 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), </a:t>
                </a:r>
                <a:r>
                  <a:rPr lang="ru-RU" dirty="0" smtClean="0"/>
                  <a:t>решая которое, находим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1755352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778" r="-1000" b="-6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1842"/>
            <a:ext cx="369214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6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4799" y="533400"/>
            <a:ext cx="88391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1. Чему </a:t>
            </a:r>
            <a:r>
              <a:rPr lang="ru-RU" sz="2800" dirty="0">
                <a:cs typeface="Times New Roman" pitchFamily="18" charset="0"/>
              </a:rPr>
              <a:t>равен вписанный угол, опирающийся на диаметр окружности?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7632" y="1700808"/>
            <a:ext cx="88263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2. Чему </a:t>
            </a:r>
            <a:r>
              <a:rPr lang="ru-RU" sz="2800" dirty="0">
                <a:cs typeface="Times New Roman" pitchFamily="18" charset="0"/>
              </a:rPr>
              <a:t>равен </a:t>
            </a:r>
            <a:r>
              <a:rPr lang="ru-RU" sz="2800" dirty="0"/>
              <a:t>острый </a:t>
            </a:r>
            <a:r>
              <a:rPr lang="ru-RU" sz="2800" dirty="0">
                <a:cs typeface="Times New Roman" pitchFamily="18" charset="0"/>
              </a:rPr>
              <a:t>вписанный угол, опирающийся на </a:t>
            </a:r>
            <a:r>
              <a:rPr lang="ru-RU" sz="2800" dirty="0"/>
              <a:t>хорду, равную радиусу</a:t>
            </a:r>
            <a:r>
              <a:rPr lang="ru-RU" sz="2800" dirty="0">
                <a:cs typeface="Times New Roman" pitchFamily="18" charset="0"/>
              </a:rPr>
              <a:t> окружности?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3170981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3. Чему </a:t>
            </a:r>
            <a:r>
              <a:rPr lang="ru-RU" sz="2800" dirty="0">
                <a:cs typeface="Times New Roman" pitchFamily="18" charset="0"/>
              </a:rPr>
              <a:t>равен </a:t>
            </a:r>
            <a:r>
              <a:rPr lang="ru-RU" sz="2800" dirty="0"/>
              <a:t>тупой </a:t>
            </a:r>
            <a:r>
              <a:rPr lang="ru-RU" sz="2800" dirty="0">
                <a:cs typeface="Times New Roman" pitchFamily="18" charset="0"/>
              </a:rPr>
              <a:t>вписанный угол, опирающийся на </a:t>
            </a:r>
            <a:r>
              <a:rPr lang="ru-RU" sz="2800" dirty="0"/>
              <a:t>хорду, равную радиусу</a:t>
            </a:r>
            <a:r>
              <a:rPr lang="ru-RU" sz="2800" dirty="0">
                <a:cs typeface="Times New Roman" pitchFamily="18" charset="0"/>
              </a:rPr>
              <a:t> окружности?</a:t>
            </a:r>
          </a:p>
        </p:txBody>
      </p:sp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304800" y="4787163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4. Найдите </a:t>
            </a:r>
            <a:r>
              <a:rPr lang="ru-RU" sz="2800" dirty="0">
                <a:cs typeface="Times New Roman" pitchFamily="18" charset="0"/>
              </a:rPr>
              <a:t>вписанный угол, опирающийся на дугу, которая составляет </a:t>
            </a:r>
            <a:r>
              <a:rPr lang="en-US" sz="2800" dirty="0">
                <a:cs typeface="Times New Roman" pitchFamily="18" charset="0"/>
              </a:rPr>
              <a:t>20%</a:t>
            </a:r>
            <a:r>
              <a:rPr lang="ru-RU" sz="2800" dirty="0"/>
              <a:t> </a:t>
            </a:r>
            <a:r>
              <a:rPr lang="ru-RU" sz="2800" dirty="0">
                <a:cs typeface="Times New Roman" pitchFamily="18" charset="0"/>
              </a:rPr>
              <a:t>окружности.</a:t>
            </a:r>
            <a:endParaRPr 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9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20214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/>
              <a:t> </a:t>
            </a:r>
            <a:r>
              <a:rPr lang="ru-RU" dirty="0" smtClean="0"/>
              <a:t>13. В </a:t>
            </a:r>
            <a:r>
              <a:rPr lang="ru-RU" dirty="0"/>
              <a:t>равнобедренном треугольнике </a:t>
            </a:r>
            <a:r>
              <a:rPr lang="ru-RU" i="1" dirty="0"/>
              <a:t>ABC </a:t>
            </a:r>
            <a:r>
              <a:rPr lang="ru-RU" dirty="0"/>
              <a:t>(</a:t>
            </a:r>
            <a:r>
              <a:rPr lang="ru-RU" i="1" dirty="0" smtClean="0"/>
              <a:t>AB</a:t>
            </a:r>
            <a:r>
              <a:rPr lang="en-US" i="1" dirty="0" smtClean="0"/>
              <a:t> </a:t>
            </a:r>
            <a:r>
              <a:rPr lang="ru-RU" dirty="0" smtClean="0"/>
              <a:t>= </a:t>
            </a:r>
            <a:r>
              <a:rPr lang="ru-RU" i="1" dirty="0"/>
              <a:t>AC</a:t>
            </a:r>
            <a:r>
              <a:rPr lang="ru-RU" dirty="0"/>
              <a:t>) </a:t>
            </a:r>
            <a:r>
              <a:rPr lang="ru-RU" dirty="0" smtClean="0"/>
              <a:t>проведены биссектрисы </a:t>
            </a:r>
            <a:r>
              <a:rPr lang="ru-RU" i="1" dirty="0"/>
              <a:t>AD</a:t>
            </a:r>
            <a:r>
              <a:rPr lang="ru-RU" dirty="0"/>
              <a:t>, </a:t>
            </a:r>
            <a:r>
              <a:rPr lang="ru-RU" i="1" dirty="0"/>
              <a:t>BE</a:t>
            </a:r>
            <a:r>
              <a:rPr lang="ru-RU" dirty="0"/>
              <a:t>, </a:t>
            </a:r>
            <a:r>
              <a:rPr lang="ru-RU" i="1" dirty="0"/>
              <a:t>CF</a:t>
            </a:r>
            <a:r>
              <a:rPr lang="ru-RU" dirty="0"/>
              <a:t>. Найдите </a:t>
            </a:r>
            <a:r>
              <a:rPr lang="en-US" i="1" dirty="0"/>
              <a:t>A</a:t>
            </a:r>
            <a:r>
              <a:rPr lang="ru-RU" i="1" dirty="0" smtClean="0"/>
              <a:t>C</a:t>
            </a:r>
            <a:r>
              <a:rPr lang="ru-RU" dirty="0"/>
              <a:t>, если известно, что </a:t>
            </a:r>
            <a:r>
              <a:rPr lang="ru-RU" i="1" dirty="0" smtClean="0"/>
              <a:t>A</a:t>
            </a:r>
            <a:r>
              <a:rPr lang="en-US" i="1" dirty="0" smtClean="0"/>
              <a:t>B</a:t>
            </a:r>
            <a:r>
              <a:rPr lang="ru-RU" i="1" dirty="0" smtClean="0"/>
              <a:t> </a:t>
            </a:r>
            <a:r>
              <a:rPr lang="ru-RU" dirty="0" smtClean="0"/>
              <a:t>=</a:t>
            </a:r>
            <a:r>
              <a:rPr lang="en-US" dirty="0" smtClean="0"/>
              <a:t> </a:t>
            </a:r>
            <a:r>
              <a:rPr lang="ru-RU" dirty="0" smtClean="0"/>
              <a:t>1</a:t>
            </a:r>
            <a:r>
              <a:rPr lang="en-US" dirty="0" smtClean="0"/>
              <a:t>0</a:t>
            </a:r>
            <a:r>
              <a:rPr lang="ru-RU" dirty="0" smtClean="0"/>
              <a:t>, </a:t>
            </a:r>
            <a:r>
              <a:rPr lang="ru-RU" dirty="0"/>
              <a:t>а </a:t>
            </a:r>
            <a:r>
              <a:rPr lang="ru-RU" dirty="0" smtClean="0"/>
              <a:t>вершина </a:t>
            </a:r>
            <a:r>
              <a:rPr lang="en-US" i="1" dirty="0"/>
              <a:t>C</a:t>
            </a:r>
            <a:r>
              <a:rPr lang="ru-RU" i="1" dirty="0" smtClean="0"/>
              <a:t> </a:t>
            </a:r>
            <a:r>
              <a:rPr lang="ru-RU" dirty="0"/>
              <a:t>лежит на окружности, проходящей через точки </a:t>
            </a:r>
            <a:r>
              <a:rPr lang="ru-RU" i="1" dirty="0"/>
              <a:t>D</a:t>
            </a:r>
            <a:r>
              <a:rPr lang="ru-RU" dirty="0"/>
              <a:t>, </a:t>
            </a:r>
            <a:r>
              <a:rPr lang="ru-RU" i="1" dirty="0"/>
              <a:t>E </a:t>
            </a:r>
            <a:r>
              <a:rPr lang="ru-RU" dirty="0"/>
              <a:t>и </a:t>
            </a:r>
            <a:r>
              <a:rPr lang="ru-RU" i="1" dirty="0"/>
              <a:t>F</a:t>
            </a:r>
            <a:r>
              <a:rPr lang="ru-RU" dirty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45674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6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97468"/>
                <a:ext cx="9144000" cy="2471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 </a:t>
                </a:r>
                <a:r>
                  <a:rPr lang="ru-RU" dirty="0" smtClean="0">
                    <a:cs typeface="Times New Roman" pitchFamily="18" charset="0"/>
                  </a:rPr>
                  <a:t>Имеем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𝐴𝐸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𝐴𝐶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= </a:t>
                </a:r>
                <a:r>
                  <a:rPr lang="en-US" i="1" dirty="0" smtClean="0">
                    <a:cs typeface="Times New Roman" pitchFamily="18" charset="0"/>
                  </a:rPr>
                  <a:t>AF</a:t>
                </a:r>
                <a:r>
                  <a:rPr lang="en-US" baseline="30000" dirty="0" smtClean="0">
                    <a:cs typeface="Times New Roman" pitchFamily="18" charset="0"/>
                  </a:rPr>
                  <a:t>2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𝐸𝐶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𝐵𝐶</m:t>
                        </m:r>
                      </m:den>
                    </m:f>
                    <m:r>
                      <a:rPr lang="en-US" b="0" i="0" smtClean="0">
                        <a:latin typeface="Cambria Math"/>
                        <a:cs typeface="Times New Roman" pitchFamily="18" charset="0"/>
                      </a:rPr>
                      <m:t>. 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Обозначим </a:t>
                </a:r>
                <a:r>
                  <a:rPr lang="en-US" i="1" dirty="0" smtClean="0">
                    <a:cs typeface="Times New Roman" pitchFamily="18" charset="0"/>
                  </a:rPr>
                  <a:t>AC = x</a:t>
                </a:r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Тогда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𝐴𝐸</m:t>
                    </m:r>
                    <m:r>
                      <a:rPr 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= </a:t>
                </a:r>
                <a:r>
                  <a:rPr lang="en-US" dirty="0" smtClean="0">
                    <a:cs typeface="Times New Roman" pitchFamily="18" charset="0"/>
                  </a:rPr>
                  <a:t>25,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𝐴𝐸</m:t>
                        </m:r>
                      </m:den>
                    </m:f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den>
                    </m:f>
                    <m:r>
                      <a:rPr lang="en-US">
                        <a:latin typeface="Cambria Math"/>
                        <a:cs typeface="Times New Roman" pitchFamily="18" charset="0"/>
                      </a:rPr>
                      <m:t>. 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Подставляя во второе равенство выражение </a:t>
                </a:r>
                <a:r>
                  <a:rPr lang="en-US" i="1" dirty="0" smtClean="0">
                    <a:cs typeface="Times New Roman" pitchFamily="18" charset="0"/>
                  </a:rPr>
                  <a:t>AE </a:t>
                </a:r>
                <a:r>
                  <a:rPr lang="ru-RU" dirty="0" smtClean="0">
                    <a:cs typeface="Times New Roman" pitchFamily="18" charset="0"/>
                  </a:rPr>
                  <a:t>из первого равенства, получим уравнение </a:t>
                </a:r>
                <a:endParaRPr lang="en-US" dirty="0" smtClean="0">
                  <a:cs typeface="Times New Roman" pitchFamily="18" charset="0"/>
                </a:endParaRPr>
              </a:p>
              <a:p>
                <a:pPr algn="ctr" eaLnBrk="1" hangingPunct="1">
                  <a:spcBef>
                    <a:spcPts val="0"/>
                  </a:spcBef>
                </a:pPr>
                <a:r>
                  <a:rPr lang="ru-RU" dirty="0" smtClean="0">
                    <a:cs typeface="Times New Roman" pitchFamily="18" charset="0"/>
                  </a:rPr>
                  <a:t>2</a:t>
                </a:r>
                <a:r>
                  <a:rPr lang="en-US" i="1" dirty="0" smtClean="0">
                    <a:cs typeface="Times New Roman" pitchFamily="18" charset="0"/>
                  </a:rPr>
                  <a:t>x</a:t>
                </a:r>
                <a:r>
                  <a:rPr lang="en-US" baseline="30000" dirty="0" smtClean="0">
                    <a:cs typeface="Times New Roman" pitchFamily="18" charset="0"/>
                  </a:rPr>
                  <a:t>2</a:t>
                </a:r>
                <a:r>
                  <a:rPr lang="en-US" dirty="0" smtClean="0">
                    <a:cs typeface="Times New Roman" pitchFamily="18" charset="0"/>
                  </a:rPr>
                  <a:t> – 5</a:t>
                </a:r>
                <a:r>
                  <a:rPr lang="en-US" i="1" dirty="0" smtClean="0">
                    <a:cs typeface="Times New Roman" pitchFamily="18" charset="0"/>
                  </a:rPr>
                  <a:t>x</a:t>
                </a:r>
                <a:r>
                  <a:rPr lang="en-US" dirty="0" smtClean="0">
                    <a:cs typeface="Times New Roman" pitchFamily="18" charset="0"/>
                  </a:rPr>
                  <a:t> – 50 = 0.</a:t>
                </a:r>
              </a:p>
              <a:p>
                <a:pPr algn="just" eaLnBrk="1" hangingPunct="1">
                  <a:spcBef>
                    <a:spcPts val="0"/>
                  </a:spcBef>
                </a:pPr>
                <a:r>
                  <a:rPr lang="en-US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cs typeface="Times New Roman" pitchFamily="18" charset="0"/>
                  </a:rPr>
                  <a:t>Решая его, находим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5+5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17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7468"/>
                <a:ext cx="9144000" cy="2471895"/>
              </a:xfrm>
              <a:prstGeom prst="rect">
                <a:avLst/>
              </a:prstGeom>
              <a:blipFill>
                <a:blip r:embed="rId3"/>
                <a:stretch>
                  <a:fillRect l="-1000" r="-1000" b="-14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3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5471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dirty="0" smtClean="0">
                <a:cs typeface="Times New Roman" pitchFamily="18" charset="0"/>
              </a:rPr>
              <a:t>	14. </a:t>
            </a:r>
            <a:r>
              <a:rPr lang="ru-RU" dirty="0" smtClean="0"/>
              <a:t>В </a:t>
            </a:r>
            <a:r>
              <a:rPr lang="ru-RU" dirty="0"/>
              <a:t>квадрат </a:t>
            </a:r>
            <a:r>
              <a:rPr lang="ru-RU" i="1" dirty="0"/>
              <a:t>ABCD </a:t>
            </a:r>
            <a:r>
              <a:rPr lang="ru-RU" dirty="0"/>
              <a:t>со стороной </a:t>
            </a:r>
            <a:r>
              <a:rPr lang="ru-RU" dirty="0" smtClean="0"/>
              <a:t>4 вписана </a:t>
            </a:r>
            <a:r>
              <a:rPr lang="ru-RU" dirty="0"/>
              <a:t>окружность, </a:t>
            </a:r>
            <a:r>
              <a:rPr lang="ru-RU" dirty="0" smtClean="0"/>
              <a:t>которая касается </a:t>
            </a:r>
            <a:r>
              <a:rPr lang="ru-RU" dirty="0"/>
              <a:t>стороны </a:t>
            </a:r>
            <a:r>
              <a:rPr lang="en-US" i="1" dirty="0" smtClean="0"/>
              <a:t>AB</a:t>
            </a:r>
            <a:r>
              <a:rPr lang="ru-RU" i="1" dirty="0" smtClean="0"/>
              <a:t> </a:t>
            </a:r>
            <a:r>
              <a:rPr lang="ru-RU" dirty="0"/>
              <a:t>в точке </a:t>
            </a:r>
            <a:r>
              <a:rPr lang="en-US" i="1" dirty="0"/>
              <a:t>F</a:t>
            </a:r>
            <a:r>
              <a:rPr lang="ru-RU" dirty="0" smtClean="0"/>
              <a:t>. </a:t>
            </a:r>
            <a:r>
              <a:rPr lang="ru-RU" dirty="0"/>
              <a:t>Найдите </a:t>
            </a:r>
            <a:r>
              <a:rPr lang="ru-RU" dirty="0" smtClean="0"/>
              <a:t>хорду </a:t>
            </a:r>
            <a:r>
              <a:rPr lang="en-US" i="1" dirty="0" smtClean="0"/>
              <a:t>EF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ru-RU" dirty="0" smtClean="0"/>
              <a:t>соединяющую </a:t>
            </a:r>
            <a:r>
              <a:rPr lang="ru-RU" dirty="0"/>
              <a:t>точки</a:t>
            </a:r>
            <a:r>
              <a:rPr lang="ru-RU" dirty="0" smtClean="0"/>
              <a:t>, в </a:t>
            </a:r>
            <a:r>
              <a:rPr lang="ru-RU" dirty="0"/>
              <a:t>которых окружность пересекается с прямой </a:t>
            </a:r>
            <a:r>
              <a:rPr lang="en-US" i="1" dirty="0" smtClean="0"/>
              <a:t>DF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24377"/>
            <a:ext cx="318422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97468"/>
                <a:ext cx="9144000" cy="11221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𝐷𝐹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b="0" i="0" smtClean="0">
                        <a:latin typeface="Cambria Math"/>
                        <a:cs typeface="Times New Roman" pitchFamily="18" charset="0"/>
                      </a:rPr>
                      <m:t>. 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Обозначим </a:t>
                </a:r>
                <a:r>
                  <a:rPr lang="en-US" i="1" dirty="0" smtClean="0">
                    <a:cs typeface="Times New Roman" pitchFamily="18" charset="0"/>
                  </a:rPr>
                  <a:t>EF = x. </a:t>
                </a:r>
                <a:r>
                  <a:rPr lang="ru-RU" dirty="0" smtClean="0">
                    <a:cs typeface="Times New Roman" pitchFamily="18" charset="0"/>
                  </a:rPr>
                  <a:t>Тогда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cs typeface="Times New Roman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d>
                      <m:dPr>
                        <m:ctrlPr>
                          <a:rPr lang="ru-RU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</m:rad>
                        <m:r>
                          <a:rPr lang="ru-RU" b="0" i="1" smtClean="0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=4</m:t>
                    </m:r>
                    <m:r>
                      <a:rPr lang="en-US" b="0" i="0" smtClean="0">
                        <a:latin typeface="Cambria Math"/>
                        <a:cs typeface="Times New Roman" pitchFamily="18" charset="0"/>
                      </a:rPr>
                      <m:t>. 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>
                    <a:cs typeface="Times New Roman" pitchFamily="18" charset="0"/>
                  </a:rPr>
                  <a:t>.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7468"/>
                <a:ext cx="9144000" cy="1122102"/>
              </a:xfrm>
              <a:prstGeom prst="rect">
                <a:avLst/>
              </a:prstGeom>
              <a:blipFill>
                <a:blip r:embed="rId3"/>
                <a:stretch>
                  <a:fillRect t="-72283" r="-1000" b="-565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19570"/>
            <a:ext cx="341722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95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818109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15. </a:t>
            </a:r>
            <a:r>
              <a:rPr lang="ru-RU" dirty="0" smtClean="0"/>
              <a:t>В </a:t>
            </a:r>
            <a:r>
              <a:rPr lang="ru-RU" dirty="0"/>
              <a:t>прямоугольном треугольнике </a:t>
            </a:r>
            <a:r>
              <a:rPr lang="ru-RU" i="1" dirty="0"/>
              <a:t>ABC </a:t>
            </a:r>
            <a:r>
              <a:rPr lang="ru-RU" dirty="0"/>
              <a:t>угол </a:t>
            </a:r>
            <a:r>
              <a:rPr lang="en-US" i="1" dirty="0"/>
              <a:t>C</a:t>
            </a:r>
            <a:r>
              <a:rPr lang="ru-RU" i="1" dirty="0" smtClean="0"/>
              <a:t> </a:t>
            </a:r>
            <a:r>
              <a:rPr lang="ru-RU" dirty="0"/>
              <a:t>прямой, катет </a:t>
            </a:r>
            <a:r>
              <a:rPr lang="en-US" i="1" dirty="0"/>
              <a:t>B</a:t>
            </a:r>
            <a:r>
              <a:rPr lang="en-US" i="1" dirty="0" smtClean="0"/>
              <a:t>C </a:t>
            </a:r>
            <a:r>
              <a:rPr lang="ru-RU" dirty="0" smtClean="0"/>
              <a:t>равен </a:t>
            </a:r>
            <a:r>
              <a:rPr lang="en-US" dirty="0" smtClean="0"/>
              <a:t>6</a:t>
            </a:r>
            <a:r>
              <a:rPr lang="ru-RU" dirty="0" smtClean="0"/>
              <a:t>, </a:t>
            </a:r>
            <a:r>
              <a:rPr lang="ru-RU" dirty="0"/>
              <a:t>радиус вписанной окружности равен </a:t>
            </a:r>
            <a:r>
              <a:rPr lang="en-US" dirty="0"/>
              <a:t>2</a:t>
            </a:r>
            <a:r>
              <a:rPr lang="ru-RU" dirty="0" smtClean="0"/>
              <a:t>. </a:t>
            </a:r>
            <a:r>
              <a:rPr lang="ru-RU" dirty="0"/>
              <a:t>Вписанная </a:t>
            </a:r>
            <a:r>
              <a:rPr lang="ru-RU" dirty="0" smtClean="0"/>
              <a:t>окружность </a:t>
            </a:r>
            <a:r>
              <a:rPr lang="ru-RU" dirty="0"/>
              <a:t>касается катета </a:t>
            </a:r>
            <a:r>
              <a:rPr lang="ru-RU" i="1" dirty="0"/>
              <a:t>AC </a:t>
            </a:r>
            <a:r>
              <a:rPr lang="ru-RU" dirty="0"/>
              <a:t>в точке </a:t>
            </a:r>
            <a:r>
              <a:rPr lang="ru-RU" i="1" dirty="0"/>
              <a:t>D</a:t>
            </a:r>
            <a:r>
              <a:rPr lang="ru-RU" dirty="0"/>
              <a:t>. Найдите </a:t>
            </a:r>
            <a:r>
              <a:rPr lang="ru-RU" dirty="0" smtClean="0"/>
              <a:t>хорду</a:t>
            </a:r>
            <a:r>
              <a:rPr lang="en-US" dirty="0" smtClean="0"/>
              <a:t> </a:t>
            </a:r>
            <a:r>
              <a:rPr lang="en-US" i="1" dirty="0" smtClean="0"/>
              <a:t>DE</a:t>
            </a:r>
            <a:r>
              <a:rPr lang="ru-RU" dirty="0" smtClean="0"/>
              <a:t>, соединяющую</a:t>
            </a:r>
            <a:r>
              <a:rPr lang="en-US" dirty="0" smtClean="0"/>
              <a:t> </a:t>
            </a:r>
            <a:r>
              <a:rPr lang="ru-RU" dirty="0" smtClean="0"/>
              <a:t>точки </a:t>
            </a:r>
            <a:r>
              <a:rPr lang="ru-RU" dirty="0"/>
              <a:t>пересечения окружности с прямой </a:t>
            </a:r>
            <a:r>
              <a:rPr lang="ru-RU" i="1" dirty="0"/>
              <a:t>BD</a:t>
            </a:r>
            <a:r>
              <a:rPr lang="ru-RU" dirty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94730"/>
            <a:ext cx="343177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10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44624"/>
                <a:ext cx="9144000" cy="1086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</a:pPr>
                <a:r>
                  <a:rPr lang="ru-RU" sz="2000" dirty="0" smtClean="0"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𝐵𝐷</m:t>
                    </m:r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</m:rad>
                    <m:r>
                      <a:rPr lang="en-US">
                        <a:latin typeface="Cambria Math"/>
                        <a:cs typeface="Times New Roman" pitchFamily="18" charset="0"/>
                      </a:rPr>
                      <m:t>. 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Обозначим </a:t>
                </a:r>
                <a:r>
                  <a:rPr lang="en-US" i="1" dirty="0" smtClean="0">
                    <a:cs typeface="Times New Roman" pitchFamily="18" charset="0"/>
                  </a:rPr>
                  <a:t>DE </a:t>
                </a:r>
                <a:r>
                  <a:rPr lang="en-US" i="1" dirty="0">
                    <a:cs typeface="Times New Roman" pitchFamily="18" charset="0"/>
                  </a:rPr>
                  <a:t>= x. </a:t>
                </a:r>
                <a:r>
                  <a:rPr lang="ru-RU" dirty="0">
                    <a:cs typeface="Times New Roman" pitchFamily="18" charset="0"/>
                  </a:rPr>
                  <a:t>Тогда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cs typeface="Times New Roman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</m:rad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0" smtClean="0">
                        <a:latin typeface="Cambria Math"/>
                        <a:cs typeface="Times New Roman" pitchFamily="18" charset="0"/>
                      </a:rPr>
                      <m:t>16</m:t>
                    </m:r>
                    <m:r>
                      <a:rPr lang="en-US">
                        <a:latin typeface="Cambria Math"/>
                        <a:cs typeface="Times New Roman" pitchFamily="18" charset="0"/>
                      </a:rPr>
                      <m:t>. 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  <a:cs typeface="Times New Roman" pitchFamily="18" charset="0"/>
                              </a:rPr>
                              <m:t>10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>
                    <a:cs typeface="Times New Roman" pitchFamily="18" charset="0"/>
                  </a:rPr>
                  <a:t>.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624"/>
                <a:ext cx="9144000" cy="1086131"/>
              </a:xfrm>
              <a:prstGeom prst="rect">
                <a:avLst/>
              </a:prstGeom>
              <a:blipFill>
                <a:blip r:embed="rId3"/>
                <a:stretch>
                  <a:fillRect t="-1124" r="-1000" b="-44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8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26524" y="1265655"/>
            <a:ext cx="9144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 smtClean="0"/>
              <a:t>В прямоугольном треугольнике </a:t>
            </a:r>
            <a:r>
              <a:rPr lang="en-US" i="1" dirty="0" smtClean="0"/>
              <a:t>ABC </a:t>
            </a:r>
            <a:r>
              <a:rPr lang="ru-RU" dirty="0" smtClean="0"/>
              <a:t>на катете </a:t>
            </a:r>
            <a:r>
              <a:rPr lang="en-US" i="1" dirty="0" smtClean="0"/>
              <a:t>AC </a:t>
            </a:r>
            <a:r>
              <a:rPr lang="ru-RU" dirty="0" smtClean="0"/>
              <a:t>как на диаметре построена окружность, которая пересекает гипотенузу </a:t>
            </a:r>
            <a:r>
              <a:rPr lang="en-US" i="1" dirty="0" smtClean="0"/>
              <a:t>AB</a:t>
            </a:r>
            <a:r>
              <a:rPr lang="ru-RU" dirty="0" smtClean="0"/>
              <a:t> в точке </a:t>
            </a:r>
            <a:r>
              <a:rPr lang="en-US" i="1" dirty="0" smtClean="0"/>
              <a:t>D. </a:t>
            </a:r>
            <a:r>
              <a:rPr lang="ru-RU" dirty="0" smtClean="0"/>
              <a:t>Через точку </a:t>
            </a:r>
            <a:r>
              <a:rPr lang="en-US" i="1" dirty="0" smtClean="0"/>
              <a:t>D </a:t>
            </a:r>
            <a:r>
              <a:rPr lang="ru-RU" dirty="0" smtClean="0"/>
              <a:t>проведена касательная к окружности, которая пересекает катет </a:t>
            </a:r>
            <a:r>
              <a:rPr lang="en-US" i="1" dirty="0" smtClean="0"/>
              <a:t>BC</a:t>
            </a:r>
            <a:r>
              <a:rPr lang="ru-RU" dirty="0" smtClean="0"/>
              <a:t> в точке </a:t>
            </a:r>
            <a:r>
              <a:rPr lang="en-US" i="1" dirty="0" smtClean="0"/>
              <a:t>E</a:t>
            </a:r>
            <a:r>
              <a:rPr lang="en-US" dirty="0" smtClean="0"/>
              <a:t>. </a:t>
            </a:r>
            <a:r>
              <a:rPr lang="ru-RU" dirty="0" smtClean="0"/>
              <a:t>Найдите длину отрезка </a:t>
            </a:r>
            <a:r>
              <a:rPr lang="en-US" i="1" dirty="0" smtClean="0"/>
              <a:t>BE</a:t>
            </a:r>
            <a:r>
              <a:rPr lang="ru-RU" dirty="0" smtClean="0"/>
              <a:t>, если </a:t>
            </a:r>
            <a:r>
              <a:rPr lang="en-US" i="1" dirty="0" smtClean="0"/>
              <a:t>AD = </a:t>
            </a:r>
            <a:r>
              <a:rPr lang="en-US" dirty="0" smtClean="0"/>
              <a:t>2, </a:t>
            </a:r>
            <a:r>
              <a:rPr lang="en-US" i="1" dirty="0" smtClean="0"/>
              <a:t>DB = </a:t>
            </a:r>
            <a:r>
              <a:rPr lang="en-US" dirty="0" smtClean="0"/>
              <a:t>6.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771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Приведём пример задачи, </a:t>
            </a:r>
            <a:r>
              <a:rPr lang="ru-RU" dirty="0">
                <a:cs typeface="Times New Roman" pitchFamily="18" charset="0"/>
              </a:rPr>
              <a:t>к</a:t>
            </a:r>
            <a:r>
              <a:rPr lang="ru-RU" dirty="0" smtClean="0">
                <a:cs typeface="Times New Roman" pitchFamily="18" charset="0"/>
              </a:rPr>
              <a:t>оторая предлагалась в этом году на Объединенной межвузовской математической олимпиаде (ОММО).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29000"/>
            <a:ext cx="4540051" cy="228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9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-26524" y="1265655"/>
                <a:ext cx="9144000" cy="9017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 smtClean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𝐵𝐶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𝐵𝐴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𝐵𝐷</m:t>
                        </m:r>
                      </m:e>
                    </m:ra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 smtClean="0"/>
                  <a:t>, </a:t>
                </a:r>
                <a:r>
                  <a:rPr lang="en-US" i="1" dirty="0" smtClean="0"/>
                  <a:t>EC = ED.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E </a:t>
                </a:r>
                <a:r>
                  <a:rPr lang="ru-RU" dirty="0" smtClean="0"/>
                  <a:t>– середина отрезка </a:t>
                </a:r>
                <a:r>
                  <a:rPr lang="en-US" i="1" dirty="0" smtClean="0"/>
                  <a:t>BC</a:t>
                </a:r>
                <a:r>
                  <a:rPr lang="en-US" dirty="0" smtClean="0"/>
                  <a:t>. 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Значит, </a:t>
                </a:r>
                <a:r>
                  <a:rPr lang="en-US" i="1" dirty="0" smtClean="0"/>
                  <a:t>BE = </a:t>
                </a:r>
                <a:r>
                  <a:rPr lang="ru-RU" dirty="0" smtClean="0"/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 smtClean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6524" y="1265655"/>
                <a:ext cx="9144000" cy="901785"/>
              </a:xfrm>
              <a:prstGeom prst="rect">
                <a:avLst/>
              </a:prstGeom>
              <a:blipFill>
                <a:blip r:embed="rId3"/>
                <a:stretch>
                  <a:fillRect l="-1067" t="-1351" r="-1000" b="-148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477622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0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12613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dirty="0" smtClean="0"/>
              <a:t>Две </a:t>
            </a:r>
            <a:r>
              <a:rPr lang="ru-RU" dirty="0"/>
              <a:t>окружности касаются внешним образом в точке </a:t>
            </a:r>
            <a:r>
              <a:rPr lang="ru-RU" i="1" dirty="0"/>
              <a:t>K</a:t>
            </a:r>
            <a:r>
              <a:rPr lang="ru-RU" dirty="0"/>
              <a:t>. </a:t>
            </a:r>
            <a:r>
              <a:rPr lang="ru-RU" dirty="0" smtClean="0"/>
              <a:t>Прямая </a:t>
            </a:r>
            <a:r>
              <a:rPr lang="ru-RU" i="1" dirty="0"/>
              <a:t>AB </a:t>
            </a:r>
            <a:r>
              <a:rPr lang="ru-RU" dirty="0" smtClean="0"/>
              <a:t>касается первой </a:t>
            </a:r>
            <a:r>
              <a:rPr lang="ru-RU" dirty="0"/>
              <a:t>окружности в точке </a:t>
            </a:r>
            <a:r>
              <a:rPr lang="ru-RU" i="1" dirty="0"/>
              <a:t>A</a:t>
            </a:r>
            <a:r>
              <a:rPr lang="ru-RU" dirty="0"/>
              <a:t>, а второй — в точке </a:t>
            </a:r>
            <a:r>
              <a:rPr lang="ru-RU" i="1" dirty="0"/>
              <a:t>B</a:t>
            </a:r>
            <a:r>
              <a:rPr lang="ru-RU" dirty="0"/>
              <a:t>. Прямая </a:t>
            </a:r>
            <a:r>
              <a:rPr lang="ru-RU" i="1" dirty="0"/>
              <a:t>BK </a:t>
            </a:r>
            <a:r>
              <a:rPr lang="ru-RU" dirty="0" smtClean="0"/>
              <a:t>пересекает первую </a:t>
            </a:r>
            <a:r>
              <a:rPr lang="ru-RU" dirty="0"/>
              <a:t>окружность в точке </a:t>
            </a:r>
            <a:r>
              <a:rPr lang="ru-RU" i="1" dirty="0"/>
              <a:t>D</a:t>
            </a:r>
            <a:r>
              <a:rPr lang="ru-RU" dirty="0"/>
              <a:t>, прямая </a:t>
            </a:r>
            <a:r>
              <a:rPr lang="ru-RU" i="1" dirty="0"/>
              <a:t>AK </a:t>
            </a:r>
            <a:r>
              <a:rPr lang="ru-RU" dirty="0"/>
              <a:t>пересекает вторую </a:t>
            </a:r>
            <a:r>
              <a:rPr lang="ru-RU" dirty="0" smtClean="0"/>
              <a:t>окружность в </a:t>
            </a:r>
            <a:r>
              <a:rPr lang="ru-RU" dirty="0"/>
              <a:t>точке </a:t>
            </a:r>
            <a:r>
              <a:rPr lang="en-US" i="1" dirty="0"/>
              <a:t>C</a:t>
            </a:r>
            <a:r>
              <a:rPr lang="en-US" dirty="0"/>
              <a:t>.</a:t>
            </a:r>
          </a:p>
          <a:p>
            <a:pPr algn="just"/>
            <a:r>
              <a:rPr lang="ru-RU" dirty="0" smtClean="0"/>
              <a:t>	а</a:t>
            </a:r>
            <a:r>
              <a:rPr lang="ru-RU" dirty="0"/>
              <a:t>) Докажите, что прямые </a:t>
            </a:r>
            <a:r>
              <a:rPr lang="ru-RU" i="1" dirty="0"/>
              <a:t>AD </a:t>
            </a:r>
            <a:r>
              <a:rPr lang="ru-RU" dirty="0"/>
              <a:t>и </a:t>
            </a:r>
            <a:r>
              <a:rPr lang="ru-RU" i="1" dirty="0"/>
              <a:t>BC </a:t>
            </a:r>
            <a:r>
              <a:rPr lang="ru-RU" dirty="0"/>
              <a:t>параллельны.</a:t>
            </a:r>
          </a:p>
          <a:p>
            <a:pPr algn="just"/>
            <a:r>
              <a:rPr lang="ru-RU" dirty="0" smtClean="0"/>
              <a:t>	б</a:t>
            </a:r>
            <a:r>
              <a:rPr lang="ru-RU" dirty="0"/>
              <a:t>) Найдите площадь треугольника </a:t>
            </a:r>
            <a:r>
              <a:rPr lang="ru-RU" i="1" dirty="0"/>
              <a:t>AKB </a:t>
            </a:r>
            <a:r>
              <a:rPr lang="ru-RU" dirty="0"/>
              <a:t>, если известно, что </a:t>
            </a:r>
            <a:r>
              <a:rPr lang="ru-RU" dirty="0" smtClean="0"/>
              <a:t>радиусы окружностей </a:t>
            </a:r>
            <a:r>
              <a:rPr lang="ru-RU" dirty="0"/>
              <a:t>равны 4 и 1.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771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Приведём пример задачи из демоверсии ЕГЭ 2018 года.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66" y="3284984"/>
            <a:ext cx="3975498" cy="338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0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481388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9251" y="-26382"/>
            <a:ext cx="9144000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2800" dirty="0">
                <a:cs typeface="Times New Roman" pitchFamily="18" charset="0"/>
              </a:rPr>
              <a:t>	</a:t>
            </a:r>
            <a:r>
              <a:rPr lang="ru-RU" sz="2200" dirty="0">
                <a:solidFill>
                  <a:srgbClr val="FF0000"/>
                </a:solidFill>
              </a:rPr>
              <a:t>Решение.</a:t>
            </a:r>
            <a:r>
              <a:rPr lang="ru-RU" sz="2200" b="1" dirty="0"/>
              <a:t> </a:t>
            </a:r>
            <a:r>
              <a:rPr lang="ru-RU" sz="2200" dirty="0" smtClean="0"/>
              <a:t>Обозначим центры окружностей </a:t>
            </a:r>
            <a:r>
              <a:rPr lang="ru-RU" sz="2200" i="1" dirty="0"/>
              <a:t>O</a:t>
            </a:r>
            <a:r>
              <a:rPr lang="ru-RU" sz="2200" baseline="-25000" dirty="0"/>
              <a:t>1</a:t>
            </a:r>
            <a:r>
              <a:rPr lang="ru-RU" sz="2200" dirty="0"/>
              <a:t> и </a:t>
            </a:r>
            <a:r>
              <a:rPr lang="ru-RU" sz="2200" i="1" dirty="0"/>
              <a:t>O</a:t>
            </a:r>
            <a:r>
              <a:rPr lang="ru-RU" sz="2200" baseline="-25000" dirty="0"/>
              <a:t>2</a:t>
            </a:r>
            <a:r>
              <a:rPr lang="ru-RU" sz="2200" dirty="0"/>
              <a:t> </a:t>
            </a:r>
            <a:r>
              <a:rPr lang="ru-RU" sz="2200" dirty="0" smtClean="0"/>
              <a:t>соответственно. 	Пусть </a:t>
            </a:r>
            <a:r>
              <a:rPr lang="ru-RU" sz="2200" dirty="0"/>
              <a:t>общая касательная, </a:t>
            </a:r>
            <a:r>
              <a:rPr lang="ru-RU" sz="2200" dirty="0" smtClean="0"/>
              <a:t>проведённая к </a:t>
            </a:r>
            <a:r>
              <a:rPr lang="ru-RU" sz="2200" dirty="0"/>
              <a:t>окружностям в точке </a:t>
            </a:r>
            <a:r>
              <a:rPr lang="ru-RU" sz="2200" i="1" dirty="0"/>
              <a:t>K</a:t>
            </a:r>
            <a:r>
              <a:rPr lang="ru-RU" sz="2200" dirty="0"/>
              <a:t>, пересекает </a:t>
            </a:r>
            <a:r>
              <a:rPr lang="ru-RU" sz="2200" i="1" dirty="0" smtClean="0"/>
              <a:t>AB </a:t>
            </a:r>
            <a:r>
              <a:rPr lang="ru-RU" sz="2200" dirty="0" smtClean="0"/>
              <a:t>в </a:t>
            </a:r>
            <a:r>
              <a:rPr lang="ru-RU" sz="2200" dirty="0"/>
              <a:t>точке </a:t>
            </a:r>
            <a:r>
              <a:rPr lang="ru-RU" sz="2200" i="1" dirty="0"/>
              <a:t>M</a:t>
            </a:r>
            <a:r>
              <a:rPr lang="ru-RU" sz="2200" dirty="0"/>
              <a:t>. По свойству </a:t>
            </a:r>
            <a:r>
              <a:rPr lang="ru-RU" sz="2200" dirty="0" smtClean="0"/>
              <a:t>касательных, проведённых </a:t>
            </a:r>
            <a:r>
              <a:rPr lang="ru-RU" sz="2200" dirty="0"/>
              <a:t>из одной точки, </a:t>
            </a:r>
            <a:r>
              <a:rPr lang="ru-RU" sz="2200" i="1" dirty="0"/>
              <a:t>AM </a:t>
            </a:r>
            <a:r>
              <a:rPr lang="ru-RU" sz="2200" dirty="0"/>
              <a:t>= </a:t>
            </a:r>
            <a:r>
              <a:rPr lang="ru-RU" sz="2200" i="1" dirty="0" smtClean="0"/>
              <a:t>KM </a:t>
            </a:r>
            <a:r>
              <a:rPr lang="ru-RU" sz="2200" dirty="0" smtClean="0"/>
              <a:t>и </a:t>
            </a:r>
            <a:r>
              <a:rPr lang="ru-RU" sz="2200" i="1" dirty="0"/>
              <a:t>KM </a:t>
            </a:r>
            <a:r>
              <a:rPr lang="ru-RU" sz="2200" dirty="0"/>
              <a:t>= </a:t>
            </a:r>
            <a:r>
              <a:rPr lang="ru-RU" sz="2200" i="1" dirty="0"/>
              <a:t>BM</a:t>
            </a:r>
            <a:r>
              <a:rPr lang="ru-RU" sz="2200" dirty="0"/>
              <a:t>. Треугольник </a:t>
            </a:r>
            <a:r>
              <a:rPr lang="ru-RU" sz="2200" i="1" dirty="0"/>
              <a:t>AKB</a:t>
            </a:r>
            <a:r>
              <a:rPr lang="ru-RU" sz="2200" dirty="0"/>
              <a:t>, у </a:t>
            </a:r>
            <a:r>
              <a:rPr lang="ru-RU" sz="2200" dirty="0" smtClean="0"/>
              <a:t>которого медиана </a:t>
            </a:r>
            <a:r>
              <a:rPr lang="ru-RU" sz="2200" dirty="0"/>
              <a:t>равна половине </a:t>
            </a:r>
            <a:r>
              <a:rPr lang="ru-RU" sz="2200" dirty="0" smtClean="0"/>
              <a:t>стороны, к </a:t>
            </a:r>
            <a:r>
              <a:rPr lang="ru-RU" sz="2200" dirty="0"/>
              <a:t>которой она проведена, </a:t>
            </a:r>
            <a:r>
              <a:rPr lang="ru-RU" sz="2200" dirty="0" smtClean="0"/>
              <a:t>прямоугольный. Вписанный </a:t>
            </a:r>
            <a:r>
              <a:rPr lang="ru-RU" sz="2200" dirty="0"/>
              <a:t>угол </a:t>
            </a:r>
            <a:r>
              <a:rPr lang="ru-RU" sz="2200" i="1" dirty="0"/>
              <a:t>AKD </a:t>
            </a:r>
            <a:r>
              <a:rPr lang="ru-RU" sz="2200" dirty="0"/>
              <a:t>прямой, поэтому он опирается на диаметр </a:t>
            </a:r>
            <a:r>
              <a:rPr lang="ru-RU" sz="2200" i="1" dirty="0"/>
              <a:t>AD</a:t>
            </a:r>
            <a:r>
              <a:rPr lang="ru-RU" sz="2200" dirty="0"/>
              <a:t>. </a:t>
            </a:r>
            <a:r>
              <a:rPr lang="ru-RU" sz="2200" dirty="0" smtClean="0"/>
              <a:t>Значит, </a:t>
            </a:r>
            <a:r>
              <a:rPr lang="ru-RU" sz="2200" i="1" dirty="0" smtClean="0"/>
              <a:t>AD </a:t>
            </a:r>
            <a:r>
              <a:rPr lang="ru-RU" sz="2200" dirty="0"/>
              <a:t>⊥ </a:t>
            </a:r>
            <a:r>
              <a:rPr lang="ru-RU" sz="2200" i="1" dirty="0"/>
              <a:t>AB</a:t>
            </a:r>
            <a:r>
              <a:rPr lang="ru-RU" sz="2200" dirty="0"/>
              <a:t>. Аналогично, получаем, что </a:t>
            </a:r>
            <a:r>
              <a:rPr lang="ru-RU" sz="2200" i="1" dirty="0"/>
              <a:t>BC </a:t>
            </a:r>
            <a:r>
              <a:rPr lang="ru-RU" sz="2200" dirty="0"/>
              <a:t>⊥ </a:t>
            </a:r>
            <a:r>
              <a:rPr lang="ru-RU" sz="2200" i="1" dirty="0"/>
              <a:t>AB</a:t>
            </a:r>
            <a:r>
              <a:rPr lang="ru-RU" sz="2200" dirty="0"/>
              <a:t>. Следовательно, прямые </a:t>
            </a:r>
            <a:r>
              <a:rPr lang="ru-RU" sz="2200" i="1" dirty="0"/>
              <a:t>AD </a:t>
            </a:r>
            <a:r>
              <a:rPr lang="ru-RU" sz="2200" dirty="0" smtClean="0"/>
              <a:t>и </a:t>
            </a:r>
            <a:r>
              <a:rPr lang="en-US" sz="2200" i="1" dirty="0" smtClean="0"/>
              <a:t>BC </a:t>
            </a:r>
            <a:r>
              <a:rPr lang="ru-RU" sz="2200" dirty="0" smtClean="0"/>
              <a:t>параллельны. Из треугольника 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1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2</a:t>
            </a:r>
            <a:r>
              <a:rPr lang="en-US" sz="2200" i="1" dirty="0" smtClean="0"/>
              <a:t>E </a:t>
            </a:r>
            <a:r>
              <a:rPr lang="ru-RU" sz="2200" dirty="0" smtClean="0"/>
              <a:t>находим </a:t>
            </a:r>
            <a:r>
              <a:rPr lang="en-US" sz="2200" i="1" dirty="0" smtClean="0"/>
              <a:t>AB=O</a:t>
            </a:r>
            <a:r>
              <a:rPr lang="en-US" sz="2200" baseline="-25000" dirty="0" smtClean="0"/>
              <a:t>2</a:t>
            </a:r>
            <a:r>
              <a:rPr lang="en-US" sz="2200" i="1" dirty="0" smtClean="0"/>
              <a:t>E = </a:t>
            </a:r>
            <a:r>
              <a:rPr lang="en-US" sz="2200" dirty="0" smtClean="0"/>
              <a:t>4. </a:t>
            </a:r>
            <a:r>
              <a:rPr lang="ru-RU" sz="2200" dirty="0" smtClean="0"/>
              <a:t>Площадь треугольника </a:t>
            </a:r>
            <a:r>
              <a:rPr lang="en-US" sz="2200" i="1" dirty="0" smtClean="0"/>
              <a:t>ABD </a:t>
            </a:r>
            <a:r>
              <a:rPr lang="ru-RU" sz="2200" dirty="0" smtClean="0"/>
              <a:t>равна 16. Площадь треугольника </a:t>
            </a:r>
            <a:r>
              <a:rPr lang="en-US" sz="2200" i="1" dirty="0" smtClean="0"/>
              <a:t>ABK </a:t>
            </a:r>
            <a:r>
              <a:rPr lang="ru-RU" sz="2200" dirty="0" smtClean="0"/>
              <a:t>составляет одну пятую площади треугольника </a:t>
            </a:r>
            <a:r>
              <a:rPr lang="en-US" sz="2200" i="1" dirty="0" smtClean="0"/>
              <a:t>ABD</a:t>
            </a:r>
            <a:r>
              <a:rPr lang="ru-RU" sz="2200" dirty="0" smtClean="0"/>
              <a:t>, т. е. равна 3,2.</a:t>
            </a:r>
            <a:r>
              <a:rPr lang="ru-RU" sz="2200" b="1" dirty="0" smtClean="0"/>
              <a:t>	</a:t>
            </a:r>
            <a:endParaRPr lang="ru-RU" sz="2200" dirty="0"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60039"/>
            <a:ext cx="370522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165304"/>
            <a:ext cx="315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Ответ.</a:t>
            </a:r>
            <a:r>
              <a:rPr lang="ru-RU" b="1" dirty="0"/>
              <a:t> </a:t>
            </a:r>
            <a:r>
              <a:rPr lang="ru-RU" dirty="0"/>
              <a:t>3,2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45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3810</TotalTime>
  <Words>1412</Words>
  <Application>Microsoft Office PowerPoint</Application>
  <PresentationFormat>Экран (4:3)</PresentationFormat>
  <Paragraphs>393</Paragraphs>
  <Slides>100</Slides>
  <Notes>94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100</vt:i4>
      </vt:variant>
    </vt:vector>
  </HeadingPairs>
  <TitlesOfParts>
    <vt:vector size="107" baseType="lpstr">
      <vt:lpstr>Arial</vt:lpstr>
      <vt:lpstr>Arial Black</vt:lpstr>
      <vt:lpstr>Cambria Math</vt:lpstr>
      <vt:lpstr>Times New Roman</vt:lpstr>
      <vt:lpstr>Оформление по умолчанию</vt:lpstr>
      <vt:lpstr>Точечный рисунок</vt:lpstr>
      <vt:lpstr>Equation</vt:lpstr>
      <vt:lpstr>Углы и отрезки, связанные с окружностью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I. УГЛЫ, СВЯЗАННЫЕ С ОКРУЖНОСТЬЮ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Ответ. Окружность.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Отрезки, связанные с окружностью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Пользователь</cp:lastModifiedBy>
  <cp:revision>209</cp:revision>
  <dcterms:created xsi:type="dcterms:W3CDTF">2008-04-30T05:51:18Z</dcterms:created>
  <dcterms:modified xsi:type="dcterms:W3CDTF">2020-04-02T14:44:52Z</dcterms:modified>
</cp:coreProperties>
</file>