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7" r:id="rId10"/>
    <p:sldId id="401" r:id="rId11"/>
    <p:sldId id="289" r:id="rId12"/>
    <p:sldId id="290" r:id="rId13"/>
    <p:sldId id="363" r:id="rId14"/>
    <p:sldId id="291" r:id="rId15"/>
    <p:sldId id="292" r:id="rId16"/>
    <p:sldId id="389" r:id="rId17"/>
    <p:sldId id="299" r:id="rId18"/>
    <p:sldId id="390" r:id="rId19"/>
    <p:sldId id="391" r:id="rId20"/>
    <p:sldId id="286" r:id="rId21"/>
    <p:sldId id="261" r:id="rId22"/>
    <p:sldId id="394" r:id="rId23"/>
    <p:sldId id="259" r:id="rId24"/>
    <p:sldId id="395" r:id="rId25"/>
    <p:sldId id="260" r:id="rId26"/>
    <p:sldId id="396" r:id="rId27"/>
    <p:sldId id="265" r:id="rId28"/>
    <p:sldId id="397" r:id="rId29"/>
    <p:sldId id="266" r:id="rId30"/>
    <p:sldId id="398" r:id="rId31"/>
    <p:sldId id="364" r:id="rId32"/>
    <p:sldId id="366" r:id="rId33"/>
    <p:sldId id="271" r:id="rId34"/>
    <p:sldId id="399" r:id="rId35"/>
    <p:sldId id="272" r:id="rId36"/>
    <p:sldId id="367" r:id="rId37"/>
    <p:sldId id="274" r:id="rId38"/>
    <p:sldId id="369" r:id="rId39"/>
    <p:sldId id="370" r:id="rId40"/>
    <p:sldId id="400" r:id="rId41"/>
    <p:sldId id="372" r:id="rId42"/>
    <p:sldId id="373" r:id="rId43"/>
    <p:sldId id="275" r:id="rId44"/>
    <p:sldId id="374" r:id="rId45"/>
    <p:sldId id="276" r:id="rId46"/>
    <p:sldId id="375" r:id="rId47"/>
    <p:sldId id="277" r:id="rId48"/>
    <p:sldId id="376" r:id="rId49"/>
    <p:sldId id="281" r:id="rId50"/>
    <p:sldId id="377" r:id="rId51"/>
    <p:sldId id="282" r:id="rId52"/>
    <p:sldId id="378" r:id="rId53"/>
    <p:sldId id="283" r:id="rId54"/>
    <p:sldId id="379" r:id="rId55"/>
    <p:sldId id="284" r:id="rId56"/>
    <p:sldId id="380" r:id="rId57"/>
    <p:sldId id="285" r:id="rId58"/>
    <p:sldId id="381" r:id="rId59"/>
    <p:sldId id="382" r:id="rId60"/>
    <p:sldId id="386" r:id="rId61"/>
    <p:sldId id="306" r:id="rId62"/>
    <p:sldId id="307" r:id="rId63"/>
    <p:sldId id="383" r:id="rId64"/>
    <p:sldId id="309" r:id="rId65"/>
    <p:sldId id="384" r:id="rId66"/>
    <p:sldId id="385" r:id="rId67"/>
    <p:sldId id="313" r:id="rId68"/>
    <p:sldId id="314" r:id="rId69"/>
    <p:sldId id="315" r:id="rId70"/>
    <p:sldId id="317" r:id="rId71"/>
    <p:sldId id="319" r:id="rId72"/>
    <p:sldId id="392" r:id="rId73"/>
    <p:sldId id="321" r:id="rId74"/>
    <p:sldId id="322" r:id="rId75"/>
    <p:sldId id="323" r:id="rId76"/>
    <p:sldId id="325" r:id="rId77"/>
    <p:sldId id="387" r:id="rId78"/>
    <p:sldId id="326" r:id="rId79"/>
    <p:sldId id="327" r:id="rId80"/>
    <p:sldId id="333" r:id="rId81"/>
    <p:sldId id="334" r:id="rId82"/>
    <p:sldId id="335" r:id="rId83"/>
    <p:sldId id="388" r:id="rId84"/>
    <p:sldId id="348" r:id="rId85"/>
    <p:sldId id="349" r:id="rId86"/>
    <p:sldId id="403" r:id="rId87"/>
    <p:sldId id="350" r:id="rId88"/>
    <p:sldId id="351" r:id="rId89"/>
    <p:sldId id="352" r:id="rId90"/>
    <p:sldId id="353" r:id="rId91"/>
    <p:sldId id="404" r:id="rId92"/>
    <p:sldId id="354" r:id="rId93"/>
    <p:sldId id="355" r:id="rId94"/>
    <p:sldId id="356" r:id="rId95"/>
    <p:sldId id="358" r:id="rId96"/>
    <p:sldId id="359" r:id="rId97"/>
    <p:sldId id="361" r:id="rId98"/>
    <p:sldId id="346" r:id="rId9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1" autoAdjust="0"/>
    <p:restoredTop sz="95318" autoAdjust="0"/>
  </p:normalViewPr>
  <p:slideViewPr>
    <p:cSldViewPr>
      <p:cViewPr>
        <p:scale>
          <a:sx n="100" d="100"/>
          <a:sy n="100" d="100"/>
        </p:scale>
        <p:origin x="-26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2A3CE3-EDD9-48D1-9D3D-44A2EE3841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17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18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19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D5359-9341-49B3-BECA-B12644B067C8}" type="slidenum">
              <a:rPr lang="ru-RU"/>
              <a:pPr/>
              <a:t>20</a:t>
            </a:fld>
            <a:endParaRPr lang="ru-RU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4A483-1B41-4202-978E-B41323E42317}" type="slidenum">
              <a:rPr lang="ru-RU"/>
              <a:pPr/>
              <a:t>21</a:t>
            </a:fld>
            <a:endParaRPr lang="ru-RU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4A483-1B41-4202-978E-B41323E42317}" type="slidenum">
              <a:rPr lang="ru-RU"/>
              <a:pPr/>
              <a:t>22</a:t>
            </a:fld>
            <a:endParaRPr lang="ru-RU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1C2BE-40F5-46C4-9D2B-52FA5B5FD600}" type="slidenum">
              <a:rPr lang="ru-RU"/>
              <a:pPr/>
              <a:t>23</a:t>
            </a:fld>
            <a:endParaRPr lang="ru-R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построение производится по шагам, кликаньем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1C2BE-40F5-46C4-9D2B-52FA5B5FD600}" type="slidenum">
              <a:rPr lang="ru-RU"/>
              <a:pPr/>
              <a:t>24</a:t>
            </a:fld>
            <a:endParaRPr lang="ru-R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построение производится по шагам, кликаньем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29CD4-4CEE-43C0-BC9E-3632F20E88F6}" type="slidenum">
              <a:rPr lang="ru-RU"/>
              <a:pPr/>
              <a:t>25</a:t>
            </a:fld>
            <a:endParaRPr lang="ru-R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построение производится по шагам, кликаньем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29CD4-4CEE-43C0-BC9E-3632F20E88F6}" type="slidenum">
              <a:rPr lang="ru-RU"/>
              <a:pPr/>
              <a:t>26</a:t>
            </a:fld>
            <a:endParaRPr lang="ru-R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построение производится по шагам, кликаньем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340E6-610D-4EE3-8987-EC8B307FF58C}" type="slidenum">
              <a:rPr lang="ru-RU"/>
              <a:pPr/>
              <a:t>9</a:t>
            </a:fld>
            <a:endParaRPr 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9EBEE-D34A-4CBE-B1F9-65781575889F}" type="slidenum">
              <a:rPr lang="ru-RU"/>
              <a:pPr/>
              <a:t>27</a:t>
            </a:fld>
            <a:endParaRPr lang="ru-R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построение производится по шагам, кликаньем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9EBEE-D34A-4CBE-B1F9-65781575889F}" type="slidenum">
              <a:rPr lang="ru-RU"/>
              <a:pPr/>
              <a:t>28</a:t>
            </a:fld>
            <a:endParaRPr lang="ru-R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построение производится по шагам, кликаньем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BE9B7-2118-47EE-A5D1-7BC7C29CC504}" type="slidenum">
              <a:rPr lang="ru-RU"/>
              <a:pPr/>
              <a:t>29</a:t>
            </a:fld>
            <a:endParaRPr lang="ru-R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BE9B7-2118-47EE-A5D1-7BC7C29CC504}" type="slidenum">
              <a:rPr lang="ru-RU"/>
              <a:pPr/>
              <a:t>30</a:t>
            </a:fld>
            <a:endParaRPr lang="ru-R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BE9B7-2118-47EE-A5D1-7BC7C29CC504}" type="slidenum">
              <a:rPr lang="ru-RU"/>
              <a:pPr/>
              <a:t>31</a:t>
            </a:fld>
            <a:endParaRPr lang="ru-R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BE9B7-2118-47EE-A5D1-7BC7C29CC504}" type="slidenum">
              <a:rPr lang="ru-RU"/>
              <a:pPr/>
              <a:t>32</a:t>
            </a:fld>
            <a:endParaRPr lang="ru-R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1B78A-9960-488A-B4C3-D4B5EE43CB69}" type="slidenum">
              <a:rPr lang="ru-RU"/>
              <a:pPr/>
              <a:t>33</a:t>
            </a:fld>
            <a:endParaRPr lang="ru-R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1B78A-9960-488A-B4C3-D4B5EE43CB69}" type="slidenum">
              <a:rPr lang="ru-RU"/>
              <a:pPr/>
              <a:t>34</a:t>
            </a:fld>
            <a:endParaRPr lang="ru-R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A99DC-FAA5-46C0-8885-5FB661015C43}" type="slidenum">
              <a:rPr lang="ru-RU"/>
              <a:pPr/>
              <a:t>35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A99DC-FAA5-46C0-8885-5FB661015C43}" type="slidenum">
              <a:rPr lang="ru-RU"/>
              <a:pPr/>
              <a:t>36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340E6-610D-4EE3-8987-EC8B307FF58C}" type="slidenum">
              <a:rPr lang="ru-RU"/>
              <a:pPr/>
              <a:t>10</a:t>
            </a:fld>
            <a:endParaRPr 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45587-50DC-4FE4-AADE-2F10C920F00E}" type="slidenum">
              <a:rPr lang="ru-RU"/>
              <a:pPr/>
              <a:t>37</a:t>
            </a:fld>
            <a:endParaRPr lang="ru-R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45587-50DC-4FE4-AADE-2F10C920F00E}" type="slidenum">
              <a:rPr lang="ru-RU"/>
              <a:pPr/>
              <a:t>38</a:t>
            </a:fld>
            <a:endParaRPr lang="ru-R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B6587-0119-460E-A052-5ECAE6850542}" type="slidenum">
              <a:rPr lang="ru-RU"/>
              <a:pPr/>
              <a:t>39</a:t>
            </a:fld>
            <a:endParaRPr lang="ru-R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B6587-0119-460E-A052-5ECAE6850542}" type="slidenum">
              <a:rPr lang="ru-RU"/>
              <a:pPr/>
              <a:t>40</a:t>
            </a:fld>
            <a:endParaRPr lang="ru-R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B6587-0119-460E-A052-5ECAE6850542}" type="slidenum">
              <a:rPr lang="ru-RU"/>
              <a:pPr/>
              <a:t>41</a:t>
            </a:fld>
            <a:endParaRPr lang="ru-R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B6587-0119-460E-A052-5ECAE6850542}" type="slidenum">
              <a:rPr lang="ru-RU"/>
              <a:pPr/>
              <a:t>42</a:t>
            </a:fld>
            <a:endParaRPr lang="ru-R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E2092-6C5A-4180-9D33-B5E84D407219}" type="slidenum">
              <a:rPr lang="ru-RU"/>
              <a:pPr/>
              <a:t>43</a:t>
            </a:fld>
            <a:endParaRPr lang="ru-RU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E2092-6C5A-4180-9D33-B5E84D407219}" type="slidenum">
              <a:rPr lang="ru-RU"/>
              <a:pPr/>
              <a:t>44</a:t>
            </a:fld>
            <a:endParaRPr lang="ru-RU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8FB8D-4BBF-4F11-B1D2-57A8436B289B}" type="slidenum">
              <a:rPr lang="ru-RU"/>
              <a:pPr/>
              <a:t>45</a:t>
            </a:fld>
            <a:endParaRPr lang="ru-RU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8FB8D-4BBF-4F11-B1D2-57A8436B289B}" type="slidenum">
              <a:rPr lang="ru-RU"/>
              <a:pPr/>
              <a:t>46</a:t>
            </a:fld>
            <a:endParaRPr lang="ru-RU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621E1-5550-4578-BA67-62BE79E40E25}" type="slidenum">
              <a:rPr lang="ru-RU"/>
              <a:pPr/>
              <a:t>11</a:t>
            </a:fld>
            <a:endParaRPr lang="ru-RU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C342B-5603-46AC-9C2C-7287C6805020}" type="slidenum">
              <a:rPr lang="ru-RU"/>
              <a:pPr/>
              <a:t>47</a:t>
            </a:fld>
            <a:endParaRPr 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C342B-5603-46AC-9C2C-7287C6805020}" type="slidenum">
              <a:rPr lang="ru-RU"/>
              <a:pPr/>
              <a:t>48</a:t>
            </a:fld>
            <a:endParaRPr 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D6BBD-6845-45A7-8727-7EB409F3BA94}" type="slidenum">
              <a:rPr lang="ru-RU"/>
              <a:pPr/>
              <a:t>49</a:t>
            </a:fld>
            <a:endParaRPr lang="ru-RU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D6BBD-6845-45A7-8727-7EB409F3BA94}" type="slidenum">
              <a:rPr lang="ru-RU"/>
              <a:pPr/>
              <a:t>50</a:t>
            </a:fld>
            <a:endParaRPr lang="ru-RU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4EEBE-8222-486D-A7C4-78E71240F7C7}" type="slidenum">
              <a:rPr lang="ru-RU"/>
              <a:pPr/>
              <a:t>51</a:t>
            </a:fld>
            <a:endParaRPr lang="ru-R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4EEBE-8222-486D-A7C4-78E71240F7C7}" type="slidenum">
              <a:rPr lang="ru-RU"/>
              <a:pPr/>
              <a:t>52</a:t>
            </a:fld>
            <a:endParaRPr lang="ru-R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26BA7-1FE6-45A7-953D-755803E807A3}" type="slidenum">
              <a:rPr lang="ru-RU"/>
              <a:pPr/>
              <a:t>53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26BA7-1FE6-45A7-953D-755803E807A3}" type="slidenum">
              <a:rPr lang="ru-RU"/>
              <a:pPr/>
              <a:t>54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E1DB3-559B-4245-9F0A-459632FB8640}" type="slidenum">
              <a:rPr lang="ru-RU"/>
              <a:pPr/>
              <a:t>55</a:t>
            </a:fld>
            <a:endParaRPr lang="ru-RU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E1DB3-559B-4245-9F0A-459632FB8640}" type="slidenum">
              <a:rPr lang="ru-RU"/>
              <a:pPr/>
              <a:t>56</a:t>
            </a:fld>
            <a:endParaRPr lang="ru-RU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B9C48-41AD-426B-AAD1-374E5403CD24}" type="slidenum">
              <a:rPr lang="ru-RU"/>
              <a:pPr/>
              <a:t>12</a:t>
            </a:fld>
            <a:endParaRPr lang="ru-RU"/>
          </a:p>
        </p:txBody>
      </p:sp>
      <p:sp>
        <p:nvSpPr>
          <p:cNvPr id="74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2C9197-F945-4DAD-B901-FA1F0AADEDB5}" type="slidenum">
              <a:rPr lang="ru-RU"/>
              <a:pPr/>
              <a:t>57</a:t>
            </a:fld>
            <a:endParaRPr lang="ru-RU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2C9197-F945-4DAD-B901-FA1F0AADEDB5}" type="slidenum">
              <a:rPr lang="ru-RU"/>
              <a:pPr/>
              <a:t>58</a:t>
            </a:fld>
            <a:endParaRPr lang="ru-RU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построение сечения производится по шагам, кликаньем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FF2028-9AA2-4B81-8E5F-58F8EC170CC4}" type="slidenum">
              <a:rPr lang="ru-RU" sz="1200" smtClean="0"/>
              <a:pPr eaLnBrk="1" hangingPunct="1"/>
              <a:t>84</a:t>
            </a:fld>
            <a:endParaRPr lang="ru-RU" sz="12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85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86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87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88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89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90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91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B9C48-41AD-426B-AAD1-374E5403CD24}" type="slidenum">
              <a:rPr lang="ru-RU"/>
              <a:pPr/>
              <a:t>13</a:t>
            </a:fld>
            <a:endParaRPr lang="ru-RU"/>
          </a:p>
        </p:txBody>
      </p:sp>
      <p:sp>
        <p:nvSpPr>
          <p:cNvPr id="74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92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93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94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95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96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98A81-CA63-4894-8AEB-2D672CA2096E}" type="slidenum">
              <a:rPr lang="ru-RU"/>
              <a:pPr/>
              <a:t>97</a:t>
            </a:fld>
            <a:endParaRPr lang="ru-RU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D231D-0320-4E86-8804-9013CFF2359D}" type="slidenum">
              <a:rPr lang="ru-RU"/>
              <a:pPr/>
              <a:t>14</a:t>
            </a:fld>
            <a:endParaRPr lang="ru-RU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03D00-34EF-4443-954F-DF87A7F64126}" type="slidenum">
              <a:rPr lang="ru-RU"/>
              <a:pPr/>
              <a:t>15</a:t>
            </a:fld>
            <a:endParaRPr lang="ru-RU"/>
          </a:p>
        </p:txBody>
      </p:sp>
      <p:sp>
        <p:nvSpPr>
          <p:cNvPr id="78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03D00-34EF-4443-954F-DF87A7F64126}" type="slidenum">
              <a:rPr lang="ru-RU"/>
              <a:pPr/>
              <a:t>16</a:t>
            </a:fld>
            <a:endParaRPr lang="ru-RU"/>
          </a:p>
        </p:txBody>
      </p:sp>
      <p:sp>
        <p:nvSpPr>
          <p:cNvPr id="78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/>
              <a:t>В режиме слайдов построение сечение производится по шагам, кликаньем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3C2AD-8A7D-44BA-9479-F64B9B7046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6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53FF6-668E-4EA5-BB2B-9EE604BD4E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1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649B5-3251-4D5D-963C-D9BFBE88F4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2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70EF9-514E-4166-A889-EDDFA9E72B5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0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FFE9-B961-4310-A096-D52CBAF0479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4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A73C2-BF9B-49C2-AF2B-1C905527D66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6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CC688-BFDA-4CB7-9B41-3F117BBB80F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0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24123-45BA-489A-B078-F28C9785A70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3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1D442-F000-4D92-8ADA-2CE3F453EA0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5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4422F-D24F-4AF8-8D70-010BC9B2C5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76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8C06E-94C3-407A-AF30-E526564E3DC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6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A45CCB-94CC-4E21-8AEF-11CD47D79D2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0.png"/><Relationship Id="rId4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0.png"/><Relationship Id="rId4" Type="http://schemas.openxmlformats.org/officeDocument/2006/relationships/image" Target="../media/image1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0.png"/><Relationship Id="rId4" Type="http://schemas.openxmlformats.org/officeDocument/2006/relationships/image" Target="../media/image14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1.wmf"/><Relationship Id="rId4" Type="http://schemas.openxmlformats.org/officeDocument/2006/relationships/oleObject" Target="../embeddings/oleObject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7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0.wmf"/><Relationship Id="rId4" Type="http://schemas.openxmlformats.org/officeDocument/2006/relationships/oleObject" Target="../embeddings/oleObject8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2.wmf"/><Relationship Id="rId4" Type="http://schemas.openxmlformats.org/officeDocument/2006/relationships/oleObject" Target="../embeddings/oleObject9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5.tiff"/><Relationship Id="rId4" Type="http://schemas.openxmlformats.org/officeDocument/2006/relationships/image" Target="../media/image194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1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210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Сечения многогранников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764704"/>
            <a:ext cx="9144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chemeClr val="accent1"/>
                </a:solidFill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Здесь мы </a:t>
            </a:r>
            <a:r>
              <a:rPr lang="ru-RU" sz="2800" dirty="0" smtClean="0"/>
              <a:t>рассмотрим </a:t>
            </a:r>
            <a:r>
              <a:rPr lang="ru-RU" sz="2800" dirty="0"/>
              <a:t>методы построения и нахождения площадей сечений различных </a:t>
            </a:r>
            <a:r>
              <a:rPr lang="ru-RU" sz="2800" dirty="0" smtClean="0"/>
              <a:t>многогранников; приведём </a:t>
            </a:r>
            <a:r>
              <a:rPr lang="ru-RU" sz="2800" dirty="0"/>
              <a:t>примеры соответствующих задач; </a:t>
            </a:r>
            <a:r>
              <a:rPr lang="ru-RU" sz="2800" dirty="0" smtClean="0"/>
              <a:t>покажем </a:t>
            </a:r>
            <a:r>
              <a:rPr lang="ru-RU" sz="2800" dirty="0"/>
              <a:t>возможности использования программы </a:t>
            </a:r>
            <a:r>
              <a:rPr lang="en-US" sz="2800" dirty="0" err="1"/>
              <a:t>GeoGebra</a:t>
            </a:r>
            <a:r>
              <a:rPr lang="en-US" sz="2800" dirty="0"/>
              <a:t> </a:t>
            </a:r>
            <a:r>
              <a:rPr lang="ru-RU" sz="2800" dirty="0"/>
              <a:t>для изображения сечений многогранников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Задачи повышенной трудности отмечены звёздочкой.</a:t>
            </a:r>
          </a:p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Задачам на построение сечений многогранников посвящено наше пособие, содержащее 258 страниц, и помещенное на сайте </a:t>
            </a:r>
            <a:r>
              <a:rPr lang="en-US" sz="2800" dirty="0" smtClean="0">
                <a:cs typeface="Times New Roman" pitchFamily="18" charset="0"/>
              </a:rPr>
              <a:t>vasmirniv.ru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ru-RU" sz="2400" dirty="0">
                <a:solidFill>
                  <a:srgbClr val="FF3300"/>
                </a:solidFill>
              </a:rPr>
              <a:t>СЕЧЕНИЯ МНОГОГРАННИКОВ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5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52400" y="5330552"/>
            <a:ext cx="8991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1. Сколько </a:t>
            </a:r>
            <a:r>
              <a:rPr lang="ru-RU" dirty="0">
                <a:cs typeface="Times New Roman" pitchFamily="18" charset="0"/>
              </a:rPr>
              <a:t>диагональных сечений имеет </a:t>
            </a:r>
            <a:r>
              <a:rPr lang="en-US" i="1" dirty="0">
                <a:cs typeface="Times New Roman" pitchFamily="18" charset="0"/>
              </a:rPr>
              <a:t>n</a:t>
            </a:r>
            <a:r>
              <a:rPr lang="ru-RU" dirty="0">
                <a:cs typeface="Times New Roman" pitchFamily="18" charset="0"/>
              </a:rPr>
              <a:t>-угольная: а) призма; б) пирамида?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797152"/>
            <a:ext cx="7772400" cy="5334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Упражнения</a:t>
            </a:r>
            <a:endParaRPr lang="ru-RU" sz="28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Сечение </a:t>
            </a:r>
            <a:r>
              <a:rPr lang="ru-RU" dirty="0">
                <a:cs typeface="Times New Roman" pitchFamily="18" charset="0"/>
              </a:rPr>
              <a:t>призмы плоскостью, проходящей через диагональ основания и два прилежащих к ней боковых ребра, называется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диагональным сечением</a:t>
            </a:r>
            <a:r>
              <a:rPr lang="ru-RU" dirty="0">
                <a:solidFill>
                  <a:srgbClr val="FF3300"/>
                </a:solidFill>
              </a:rPr>
              <a:t> </a:t>
            </a:r>
            <a:r>
              <a:rPr lang="ru-RU" dirty="0"/>
              <a:t>призмы.</a:t>
            </a:r>
            <a:r>
              <a:rPr lang="ru-RU" i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143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Сечение </a:t>
            </a:r>
            <a:r>
              <a:rPr lang="ru-RU" dirty="0">
                <a:cs typeface="Times New Roman" pitchFamily="18" charset="0"/>
              </a:rPr>
              <a:t>пирамиды плоскостью, проходящей через диагональ основания и вершину, называется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диагональным сечением</a:t>
            </a:r>
            <a:r>
              <a:rPr lang="ru-RU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ru-RU" dirty="0"/>
              <a:t>пирамиды.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343329"/>
            <a:ext cx="4104456" cy="226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0" y="3359646"/>
            <a:ext cx="63001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б</a:t>
            </a:r>
            <a:r>
              <a:rPr lang="ru-RU" sz="2800" dirty="0">
                <a:cs typeface="Times New Roman" pitchFamily="18" charset="0"/>
              </a:rPr>
              <a:t>) правильный треугольник</a:t>
            </a:r>
            <a:r>
              <a:rPr lang="ru-RU" sz="2800" dirty="0"/>
              <a:t>?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8100" y="3882866"/>
            <a:ext cx="64442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в</a:t>
            </a:r>
            <a:r>
              <a:rPr lang="ru-RU" sz="2800" dirty="0">
                <a:cs typeface="Times New Roman" pitchFamily="18" charset="0"/>
              </a:rPr>
              <a:t>) равнобедренный треугольник</a:t>
            </a:r>
            <a:r>
              <a:rPr lang="ru-RU" sz="2800" dirty="0"/>
              <a:t>?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0" y="4406086"/>
            <a:ext cx="6324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г)* </a:t>
            </a:r>
            <a:r>
              <a:rPr lang="ru-RU" sz="2800" dirty="0">
                <a:cs typeface="Times New Roman" pitchFamily="18" charset="0"/>
              </a:rPr>
              <a:t>прямоугольный треугольник</a:t>
            </a:r>
            <a:r>
              <a:rPr lang="ru-RU" sz="2800" dirty="0"/>
              <a:t>?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0" y="4875733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д)* </a:t>
            </a:r>
            <a:r>
              <a:rPr lang="ru-RU" sz="2800" dirty="0">
                <a:cs typeface="Times New Roman" pitchFamily="18" charset="0"/>
              </a:rPr>
              <a:t>тупоугольный треугольник</a:t>
            </a:r>
            <a:r>
              <a:rPr lang="ru-RU" sz="2800" dirty="0"/>
              <a:t>?</a:t>
            </a:r>
            <a:endParaRPr lang="ru-RU" dirty="0"/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68263" y="260648"/>
            <a:ext cx="3581400" cy="723900"/>
            <a:chOff x="0" y="3203"/>
            <a:chExt cx="2256" cy="456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0" y="3264"/>
              <a:ext cx="22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Ответ: </a:t>
              </a:r>
              <a:r>
                <a:rPr lang="ru-RU" sz="2800" dirty="0"/>
                <a:t>а)             ;</a:t>
              </a:r>
              <a:endParaRPr lang="ru-RU" sz="2800" dirty="0">
                <a:cs typeface="Times New Roman" pitchFamily="18" charset="0"/>
              </a:endParaRPr>
            </a:p>
          </p:txBody>
        </p:sp>
        <p:graphicFrame>
          <p:nvGraphicFramePr>
            <p:cNvPr id="11" name="Object 5"/>
            <p:cNvGraphicFramePr>
              <a:graphicFrameLocks noChangeAspect="1"/>
            </p:cNvGraphicFramePr>
            <p:nvPr/>
          </p:nvGraphicFramePr>
          <p:xfrm>
            <a:off x="975" y="3203"/>
            <a:ext cx="640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62" name="Equation" r:id="rId4" imgW="1015920" imgH="723600" progId="Equation.DSMT4">
                    <p:embed/>
                  </p:oleObj>
                </mc:Choice>
                <mc:Fallback>
                  <p:oleObj name="Equation" r:id="rId4" imgW="1015920" imgH="723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3203"/>
                          <a:ext cx="640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2743200" y="255092"/>
            <a:ext cx="3581400" cy="723900"/>
            <a:chOff x="1728" y="3203"/>
            <a:chExt cx="2256" cy="456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728" y="3264"/>
              <a:ext cx="22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800" dirty="0"/>
                <a:t>б)             .</a:t>
              </a:r>
              <a:endParaRPr lang="ru-RU" sz="2800" dirty="0">
                <a:cs typeface="Times New Roman" pitchFamily="18" charset="0"/>
              </a:endParaRPr>
            </a:p>
          </p:txBody>
        </p:sp>
        <p:graphicFrame>
          <p:nvGraphicFramePr>
            <p:cNvPr id="14" name="Object 15"/>
            <p:cNvGraphicFramePr>
              <a:graphicFrameLocks noChangeAspect="1"/>
            </p:cNvGraphicFramePr>
            <p:nvPr/>
          </p:nvGraphicFramePr>
          <p:xfrm>
            <a:off x="2016" y="3203"/>
            <a:ext cx="640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63" name="Equation" r:id="rId6" imgW="1015920" imgH="723600" progId="Equation.DSMT4">
                    <p:embed/>
                  </p:oleObj>
                </mc:Choice>
                <mc:Fallback>
                  <p:oleObj name="Equation" r:id="rId6" imgW="1015920" imgH="723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3203"/>
                          <a:ext cx="640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Группа 1"/>
          <p:cNvGrpSpPr/>
          <p:nvPr/>
        </p:nvGrpSpPr>
        <p:grpSpPr>
          <a:xfrm>
            <a:off x="0" y="1697688"/>
            <a:ext cx="9144000" cy="3531512"/>
            <a:chOff x="0" y="1697688"/>
            <a:chExt cx="9144000" cy="3531512"/>
          </a:xfrm>
        </p:grpSpPr>
        <p:sp>
          <p:nvSpPr>
            <p:cNvPr id="73730" name="Text Box 2"/>
            <p:cNvSpPr txBox="1">
              <a:spLocks noChangeArrowheads="1"/>
            </p:cNvSpPr>
            <p:nvPr/>
          </p:nvSpPr>
          <p:spPr bwMode="auto">
            <a:xfrm>
              <a:off x="0" y="1697688"/>
              <a:ext cx="9144000" cy="160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800" dirty="0" smtClean="0">
                  <a:cs typeface="Times New Roman" pitchFamily="18" charset="0"/>
                </a:rPr>
                <a:t>	2. Может  </a:t>
              </a:r>
              <a:r>
                <a:rPr lang="ru-RU" sz="2800" dirty="0">
                  <a:cs typeface="Times New Roman" pitchFamily="18" charset="0"/>
                </a:rPr>
                <a:t>ли в сечении куба плоскостью получиться:</a:t>
              </a:r>
            </a:p>
            <a:p>
              <a:pPr>
                <a:spcBef>
                  <a:spcPct val="50000"/>
                </a:spcBef>
              </a:pPr>
              <a:r>
                <a:rPr lang="ru-RU" sz="2800" dirty="0" smtClean="0">
                  <a:cs typeface="Times New Roman" pitchFamily="18" charset="0"/>
                </a:rPr>
                <a:t>	а</a:t>
              </a:r>
              <a:r>
                <a:rPr lang="ru-RU" sz="2800" dirty="0">
                  <a:cs typeface="Times New Roman" pitchFamily="18" charset="0"/>
                </a:rPr>
                <a:t>) треугольник</a:t>
              </a:r>
              <a:r>
                <a:rPr lang="ru-RU" sz="2800" dirty="0"/>
                <a:t>?</a:t>
              </a: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892266"/>
              <a:ext cx="2760129" cy="2336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1" grpId="0"/>
      <p:bldP spid="73742" grpId="0"/>
      <p:bldP spid="73743" grpId="0"/>
      <p:bldP spid="737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9525" y="870522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Докажем, что в сечении куба плоскостью не могут получиться прямоугольный или тупоугольный треугольники. </a:t>
            </a:r>
            <a:endParaRPr lang="ru-RU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8262" y="357486"/>
            <a:ext cx="493578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/>
              <a:t>а</a:t>
            </a:r>
            <a:r>
              <a:rPr lang="ru-RU" sz="2800" dirty="0" smtClean="0"/>
              <a:t>), б), в) да; г), д) нет.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2449680"/>
            <a:ext cx="3022006" cy="256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9524" y="1730879"/>
                <a:ext cx="5786611" cy="2369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Пусть плоскость пересекает рёбра куба, выходящие из вершины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соответственно в точках </a:t>
                </a:r>
                <a:r>
                  <a:rPr lang="en-US" i="1" dirty="0" smtClean="0">
                    <a:cs typeface="Times New Roman" pitchFamily="18" charset="0"/>
                  </a:rPr>
                  <a:t>A’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B’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C’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r>
                  <a:rPr lang="ru-RU" dirty="0" smtClean="0">
                    <a:cs typeface="Times New Roman" pitchFamily="18" charset="0"/>
                  </a:rPr>
                  <a:t> Обозначим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A’ = x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B’ = y, 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C’ = z.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4" y="1730879"/>
                <a:ext cx="5786611" cy="2369880"/>
              </a:xfrm>
              <a:prstGeom prst="rect">
                <a:avLst/>
              </a:prstGeom>
              <a:blipFill rotWithShape="1">
                <a:blip r:embed="rId4"/>
                <a:stretch>
                  <a:fillRect l="-1686" r="-15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4" y="4012901"/>
            <a:ext cx="5786611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Из этих равенств следует, что квадрат каждой стороны треугольника </a:t>
            </a:r>
            <a:r>
              <a:rPr lang="en-US" i="1" dirty="0" smtClean="0">
                <a:cs typeface="Times New Roman" pitchFamily="18" charset="0"/>
              </a:rPr>
              <a:t>A’B’C’ </a:t>
            </a:r>
            <a:r>
              <a:rPr lang="ru-RU" dirty="0" smtClean="0">
                <a:cs typeface="Times New Roman" pitchFamily="18" charset="0"/>
              </a:rPr>
              <a:t>меньше суммы квадратов двух других сторон. Значит, треугольник </a:t>
            </a:r>
            <a:r>
              <a:rPr lang="en-US" i="1" dirty="0" smtClean="0">
                <a:cs typeface="Times New Roman" pitchFamily="18" charset="0"/>
              </a:rPr>
              <a:t>A’B’C’ </a:t>
            </a:r>
            <a:r>
              <a:rPr lang="ru-RU" dirty="0" smtClean="0">
                <a:cs typeface="Times New Roman" pitchFamily="18" charset="0"/>
              </a:rPr>
              <a:t>остроугольный.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66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026"/>
          <p:cNvSpPr txBox="1">
            <a:spLocks noChangeArrowheads="1"/>
          </p:cNvSpPr>
          <p:nvPr/>
        </p:nvSpPr>
        <p:spPr bwMode="auto">
          <a:xfrm>
            <a:off x="152400" y="404664"/>
            <a:ext cx="88392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3. Может  </a:t>
            </a:r>
            <a:r>
              <a:rPr lang="ru-RU" sz="2800" dirty="0">
                <a:cs typeface="Times New Roman" pitchFamily="18" charset="0"/>
              </a:rPr>
              <a:t>ли в сечении куба плоскостью получиться: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а) квадрат;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б) прямоугольник;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в) параллелограмм;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г) ромб;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д) трапеция;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е</a:t>
            </a:r>
            <a:r>
              <a:rPr lang="ru-RU" sz="2800" dirty="0" smtClean="0">
                <a:cs typeface="Times New Roman" pitchFamily="18" charset="0"/>
              </a:rPr>
              <a:t>)* </a:t>
            </a:r>
            <a:r>
              <a:rPr lang="ru-RU" sz="2800" dirty="0">
                <a:cs typeface="Times New Roman" pitchFamily="18" charset="0"/>
              </a:rPr>
              <a:t>прямоугольная трапеция?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2935310" cy="24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5496" y="980728"/>
            <a:ext cx="8839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4. Может  </a:t>
            </a:r>
            <a:r>
              <a:rPr lang="ru-RU" sz="2800" dirty="0">
                <a:cs typeface="Times New Roman" pitchFamily="18" charset="0"/>
              </a:rPr>
              <a:t>ли в сечении куба плоскостью получиться: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а) пятиугольник;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б</a:t>
            </a:r>
            <a:r>
              <a:rPr lang="ru-RU" sz="2800" dirty="0" smtClean="0">
                <a:cs typeface="Times New Roman" pitchFamily="18" charset="0"/>
              </a:rPr>
              <a:t>)* </a:t>
            </a:r>
            <a:r>
              <a:rPr lang="ru-RU" sz="2800" dirty="0">
                <a:cs typeface="Times New Roman" pitchFamily="18" charset="0"/>
              </a:rPr>
              <a:t>правильный пятиугольник?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980" y="3429000"/>
            <a:ext cx="3129622" cy="26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3265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</a:t>
            </a:r>
            <a:r>
              <a:rPr lang="ru-RU" dirty="0" smtClean="0"/>
              <a:t> а), б), в), г), д) Да; е) нет.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50" y="54868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5. Может  </a:t>
            </a:r>
            <a:r>
              <a:rPr lang="ru-RU" sz="2800" dirty="0">
                <a:cs typeface="Times New Roman" pitchFamily="18" charset="0"/>
              </a:rPr>
              <a:t>ли в сечении куба плоскостью получиться: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а</a:t>
            </a:r>
            <a:r>
              <a:rPr lang="ru-RU" sz="2800" dirty="0">
                <a:cs typeface="Times New Roman" pitchFamily="18" charset="0"/>
              </a:rPr>
              <a:t>) шестиугольник;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б</a:t>
            </a:r>
            <a:r>
              <a:rPr lang="ru-RU" sz="2800" dirty="0">
                <a:cs typeface="Times New Roman" pitchFamily="18" charset="0"/>
              </a:rPr>
              <a:t>) правильный шестиугольник;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в</a:t>
            </a:r>
            <a:r>
              <a:rPr lang="ru-RU" sz="2800" dirty="0">
                <a:cs typeface="Times New Roman" pitchFamily="18" charset="0"/>
              </a:rPr>
              <a:t>) многоугольник с числом сторон больше шести?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633" y="2852936"/>
            <a:ext cx="297667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1947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 </a:t>
            </a:r>
            <a:r>
              <a:rPr lang="ru-RU" dirty="0" smtClean="0"/>
              <a:t>а) Да; б) нет.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8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270" y="10182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</a:t>
            </a:r>
            <a:r>
              <a:rPr lang="ru-RU" dirty="0" smtClean="0"/>
              <a:t> а), б) Да; в) нет.</a:t>
            </a:r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050" y="1196752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6. Может </a:t>
            </a:r>
            <a:r>
              <a:rPr lang="ru-RU" sz="2800" dirty="0">
                <a:cs typeface="Times New Roman" pitchFamily="18" charset="0"/>
              </a:rPr>
              <a:t>ли в сечении правильного тетраэдра плоскостью получиться </a:t>
            </a:r>
            <a:r>
              <a:rPr lang="ru-RU" sz="2800" dirty="0" smtClean="0">
                <a:cs typeface="Times New Roman" pitchFamily="18" charset="0"/>
              </a:rPr>
              <a:t>квадрат?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94247" name="Picture 3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415365"/>
            <a:ext cx="3672408" cy="32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2932419"/>
            <a:ext cx="91436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7. Может </a:t>
            </a:r>
            <a:r>
              <a:rPr lang="ru-RU" sz="2800" dirty="0">
                <a:cs typeface="Times New Roman" pitchFamily="18" charset="0"/>
              </a:rPr>
              <a:t>ли в сечении тетраэдра плоскостью получиться четырехугольник, изображенный на </a:t>
            </a:r>
            <a:r>
              <a:rPr lang="ru-RU" sz="2800" dirty="0" smtClean="0">
                <a:cs typeface="Times New Roman" pitchFamily="18" charset="0"/>
              </a:rPr>
              <a:t>рисунке</a:t>
            </a:r>
            <a:r>
              <a:rPr lang="ru-RU" sz="2800" dirty="0" smtClean="0"/>
              <a:t>?</a:t>
            </a:r>
            <a:r>
              <a:rPr lang="ru-RU" sz="2800" dirty="0" smtClean="0">
                <a:cs typeface="Times New Roman" pitchFamily="18" charset="0"/>
              </a:rPr>
              <a:t>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694" y="4039543"/>
            <a:ext cx="2414055" cy="248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270" y="10182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</a:t>
            </a:r>
            <a:r>
              <a:rPr lang="ru-RU" dirty="0" smtClean="0"/>
              <a:t> Да.</a:t>
            </a:r>
            <a:endParaRPr lang="ru-RU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01797"/>
            <a:ext cx="3192315" cy="283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6" y="764704"/>
            <a:ext cx="91436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Ответ.</a:t>
            </a:r>
            <a:r>
              <a:rPr lang="ru-RU" sz="2800" dirty="0" smtClean="0">
                <a:cs typeface="Times New Roman" pitchFamily="18" charset="0"/>
              </a:rPr>
              <a:t> Нет. Прямые, на которых лежат изображённые отрезки, являются скрещивающимися.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035" y="1988840"/>
            <a:ext cx="32099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4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0" y="6858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chemeClr val="accent1"/>
                </a:solidFill>
              </a:rPr>
              <a:t>	</a:t>
            </a:r>
            <a:r>
              <a:rPr lang="ru-RU" dirty="0"/>
              <a:t>При построении сечений многогранников, базовыми являются построения точки пересечения прямой и плоскости, а также линии пересечения двух плоскостей.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276600" y="1828800"/>
            <a:ext cx="586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Если даны две точки </a:t>
            </a:r>
            <a:r>
              <a:rPr lang="en-US" i="1" dirty="0"/>
              <a:t>A </a:t>
            </a:r>
            <a:r>
              <a:rPr lang="ru-RU" dirty="0"/>
              <a:t>и </a:t>
            </a:r>
            <a:r>
              <a:rPr lang="en-US" i="1" dirty="0"/>
              <a:t>B </a:t>
            </a:r>
            <a:r>
              <a:rPr lang="ru-RU" dirty="0"/>
              <a:t>прямой и известны их проекции </a:t>
            </a:r>
            <a:r>
              <a:rPr lang="en-US" i="1" dirty="0"/>
              <a:t>A’</a:t>
            </a:r>
            <a:r>
              <a:rPr lang="ru-RU" dirty="0"/>
              <a:t> и </a:t>
            </a:r>
            <a:r>
              <a:rPr lang="en-US" i="1" dirty="0"/>
              <a:t>B’ </a:t>
            </a:r>
            <a:r>
              <a:rPr lang="ru-RU" dirty="0"/>
              <a:t>на плоскость, то точкой </a:t>
            </a:r>
            <a:r>
              <a:rPr lang="ru-RU" i="1" dirty="0"/>
              <a:t>С </a:t>
            </a:r>
            <a:r>
              <a:rPr lang="ru-RU" dirty="0"/>
              <a:t>пересечения данных прямой и плоскости будет точка пересечения прямых </a:t>
            </a:r>
            <a:r>
              <a:rPr lang="en-US" i="1" dirty="0"/>
              <a:t>AB </a:t>
            </a:r>
            <a:r>
              <a:rPr lang="ru-RU" dirty="0"/>
              <a:t>и </a:t>
            </a:r>
            <a:r>
              <a:rPr lang="en-US" i="1" dirty="0"/>
              <a:t>A’B</a:t>
            </a:r>
            <a:r>
              <a:rPr lang="en-US" i="1" dirty="0" smtClean="0"/>
              <a:t>’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322638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276600" y="3810000"/>
            <a:ext cx="5867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Если даны три точки </a:t>
            </a:r>
            <a:r>
              <a:rPr lang="en-US" i="1" dirty="0"/>
              <a:t>A</a:t>
            </a:r>
            <a:r>
              <a:rPr lang="ru-RU" i="1" dirty="0"/>
              <a:t>,</a:t>
            </a:r>
            <a:r>
              <a:rPr lang="ru-RU" dirty="0"/>
              <a:t> </a:t>
            </a:r>
            <a:r>
              <a:rPr lang="en-US" i="1" dirty="0"/>
              <a:t>B</a:t>
            </a:r>
            <a:r>
              <a:rPr lang="ru-RU" dirty="0"/>
              <a:t>, </a:t>
            </a:r>
            <a:r>
              <a:rPr lang="en-US" i="1" dirty="0"/>
              <a:t>C </a:t>
            </a:r>
            <a:r>
              <a:rPr lang="ru-RU" dirty="0"/>
              <a:t>плоскости и известны их проекции </a:t>
            </a:r>
            <a:r>
              <a:rPr lang="en-US" i="1" dirty="0"/>
              <a:t>A’</a:t>
            </a:r>
            <a:r>
              <a:rPr lang="ru-RU" dirty="0"/>
              <a:t>, </a:t>
            </a:r>
            <a:r>
              <a:rPr lang="en-US" i="1" dirty="0"/>
              <a:t>B’</a:t>
            </a:r>
            <a:r>
              <a:rPr lang="ru-RU" dirty="0"/>
              <a:t>, </a:t>
            </a:r>
            <a:r>
              <a:rPr lang="en-US" i="1" dirty="0"/>
              <a:t>C’ </a:t>
            </a:r>
            <a:r>
              <a:rPr lang="ru-RU" dirty="0"/>
              <a:t>на другую плоскость, то для нахождения линии пересечения этих плоскостей находят точки </a:t>
            </a:r>
            <a:r>
              <a:rPr lang="en-US" i="1" dirty="0"/>
              <a:t>P </a:t>
            </a:r>
            <a:r>
              <a:rPr lang="ru-RU" dirty="0"/>
              <a:t>и </a:t>
            </a:r>
            <a:r>
              <a:rPr lang="en-US" i="1" dirty="0"/>
              <a:t>Q </a:t>
            </a:r>
            <a:r>
              <a:rPr lang="ru-RU" dirty="0"/>
              <a:t>пересечения прямых </a:t>
            </a:r>
            <a:r>
              <a:rPr lang="en-US" i="1" dirty="0"/>
              <a:t>AB </a:t>
            </a:r>
            <a:r>
              <a:rPr lang="ru-RU" dirty="0"/>
              <a:t>и </a:t>
            </a:r>
            <a:r>
              <a:rPr lang="en-US" i="1" dirty="0"/>
              <a:t>AC </a:t>
            </a:r>
            <a:r>
              <a:rPr lang="ru-RU" dirty="0"/>
              <a:t>со второй плоскостью. Прямая </a:t>
            </a:r>
            <a:r>
              <a:rPr lang="en-US" i="1" dirty="0"/>
              <a:t>PQ </a:t>
            </a:r>
            <a:r>
              <a:rPr lang="ru-RU" dirty="0"/>
              <a:t>будет искомой линией пересечения плоскостей.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Метод следов</a:t>
            </a:r>
            <a:r>
              <a:rPr lang="en-US" sz="2800" dirty="0" smtClean="0">
                <a:solidFill>
                  <a:srgbClr val="FF3300"/>
                </a:solidFill>
              </a:rPr>
              <a:t> </a:t>
            </a:r>
            <a:r>
              <a:rPr lang="ru-RU" sz="2800" dirty="0" smtClean="0">
                <a:solidFill>
                  <a:srgbClr val="FF3300"/>
                </a:solidFill>
              </a:rPr>
              <a:t>построения сечений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Куб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50837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0" y="47625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1. Постройте </a:t>
            </a:r>
            <a:r>
              <a:rPr lang="ru-RU" dirty="0"/>
              <a:t>сечение куба 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 </a:t>
            </a:r>
            <a:r>
              <a:rPr lang="ru-RU" dirty="0"/>
              <a:t>, лежащие на ребрах куба</a:t>
            </a:r>
            <a:r>
              <a:rPr lang="en-US" dirty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419600" y="1447800"/>
            <a:ext cx="4724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3300"/>
                </a:solidFill>
              </a:rPr>
              <a:t>Решение.</a:t>
            </a:r>
            <a:r>
              <a:rPr lang="ru-RU">
                <a:solidFill>
                  <a:schemeClr val="accent1"/>
                </a:solidFill>
              </a:rPr>
              <a:t> </a:t>
            </a:r>
            <a:r>
              <a:rPr lang="ru-RU"/>
              <a:t>Для построения сечения куба, проходящего через точки </a:t>
            </a:r>
            <a:r>
              <a:rPr lang="en-US" i="1"/>
              <a:t>E</a:t>
            </a:r>
            <a:r>
              <a:rPr lang="en-US"/>
              <a:t>, </a:t>
            </a:r>
            <a:r>
              <a:rPr lang="en-US" i="1"/>
              <a:t>F</a:t>
            </a:r>
            <a:r>
              <a:rPr lang="en-US"/>
              <a:t>, </a:t>
            </a:r>
            <a:r>
              <a:rPr lang="en-US" i="1"/>
              <a:t>G</a:t>
            </a:r>
            <a:r>
              <a:rPr lang="ru-RU"/>
              <a:t>,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419600" y="2438400"/>
            <a:ext cx="472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проведем прямую </a:t>
            </a:r>
            <a:r>
              <a:rPr lang="en-US" i="1" dirty="0"/>
              <a:t>EF</a:t>
            </a:r>
            <a:r>
              <a:rPr lang="ru-RU" dirty="0"/>
              <a:t> и обозначим </a:t>
            </a:r>
            <a:r>
              <a:rPr lang="en-US" i="1" dirty="0"/>
              <a:t>P </a:t>
            </a:r>
            <a:r>
              <a:rPr lang="ru-RU" dirty="0"/>
              <a:t>её точку пересечения с </a:t>
            </a:r>
            <a:r>
              <a:rPr lang="en-US" i="1" dirty="0"/>
              <a:t>AD</a:t>
            </a:r>
            <a:r>
              <a:rPr lang="ru-RU" dirty="0"/>
              <a:t>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19600" y="3200400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Обозначим </a:t>
            </a:r>
            <a:r>
              <a:rPr lang="en-US" i="1"/>
              <a:t>Q </a:t>
            </a:r>
            <a:r>
              <a:rPr lang="ru-RU"/>
              <a:t>точку пересечения прямых </a:t>
            </a:r>
            <a:r>
              <a:rPr lang="en-US" i="1"/>
              <a:t>PG</a:t>
            </a:r>
            <a:r>
              <a:rPr lang="ru-RU" i="1"/>
              <a:t> </a:t>
            </a:r>
            <a:r>
              <a:rPr lang="ru-RU"/>
              <a:t>и </a:t>
            </a:r>
            <a:r>
              <a:rPr lang="en-US" i="1"/>
              <a:t>AB</a:t>
            </a:r>
            <a:r>
              <a:rPr lang="ru-RU"/>
              <a:t>.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343400" y="3962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Соединим точки </a:t>
            </a:r>
            <a:r>
              <a:rPr lang="en-US" i="1"/>
              <a:t>E </a:t>
            </a:r>
            <a:r>
              <a:rPr lang="ru-RU"/>
              <a:t>и </a:t>
            </a:r>
            <a:r>
              <a:rPr lang="en-US" i="1"/>
              <a:t>Q</a:t>
            </a:r>
            <a:r>
              <a:rPr lang="ru-RU"/>
              <a:t>, </a:t>
            </a:r>
            <a:r>
              <a:rPr lang="en-US" i="1"/>
              <a:t>F </a:t>
            </a:r>
            <a:r>
              <a:rPr lang="ru-RU"/>
              <a:t>и </a:t>
            </a:r>
            <a:r>
              <a:rPr lang="en-US" i="1"/>
              <a:t>G</a:t>
            </a:r>
            <a:r>
              <a:rPr lang="ru-RU"/>
              <a:t>. </a:t>
            </a:r>
          </a:p>
        </p:txBody>
      </p:sp>
      <p:pic>
        <p:nvPicPr>
          <p:cNvPr id="12294" name="Picture 6" descr="Куб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50837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Куб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1485900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уб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2936875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Куб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25146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Куб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0227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343400" y="44196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Полученная трапеция </a:t>
            </a:r>
            <a:r>
              <a:rPr lang="en-US" i="1"/>
              <a:t>EFGQ</a:t>
            </a:r>
            <a:r>
              <a:rPr lang="ru-RU"/>
              <a:t> будет искомым сечением.</a:t>
            </a:r>
          </a:p>
        </p:txBody>
      </p:sp>
    </p:spTree>
    <p:extLst>
      <p:ext uri="{BB962C8B-B14F-4D97-AF65-F5344CB8AC3E}">
        <p14:creationId xmlns:p14="http://schemas.microsoft.com/office/powerpoint/2010/main" val="21375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  <p:bldP spid="12292" grpId="0" autoUpdateAnimBg="0"/>
      <p:bldP spid="12293" grpId="0" autoUpdateAnimBg="0"/>
      <p:bldP spid="1230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0" y="549275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2. Постройте </a:t>
            </a:r>
            <a:r>
              <a:rPr lang="ru-RU" dirty="0"/>
              <a:t>сечение куба 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 </a:t>
            </a:r>
            <a:r>
              <a:rPr lang="ru-RU" dirty="0"/>
              <a:t>, лежащие на ребрах куба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6" name="Picture 9" descr="Куб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643111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495800" y="1692275"/>
            <a:ext cx="4648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solidFill>
                  <a:srgbClr val="FF3300"/>
                </a:solidFill>
              </a:rPr>
              <a:t>Решение.</a:t>
            </a:r>
            <a:r>
              <a:rPr lang="ru-RU">
                <a:solidFill>
                  <a:schemeClr val="accent1"/>
                </a:solidFill>
              </a:rPr>
              <a:t> </a:t>
            </a:r>
            <a:r>
              <a:rPr lang="ru-RU"/>
              <a:t>Для построения сечения куба, проходящего через точки </a:t>
            </a:r>
            <a:r>
              <a:rPr lang="en-US" i="1"/>
              <a:t>E</a:t>
            </a:r>
            <a:r>
              <a:rPr lang="en-US"/>
              <a:t>, </a:t>
            </a:r>
            <a:r>
              <a:rPr lang="en-US" i="1"/>
              <a:t>F</a:t>
            </a:r>
            <a:r>
              <a:rPr lang="en-US"/>
              <a:t>, </a:t>
            </a:r>
            <a:r>
              <a:rPr lang="en-US" i="1"/>
              <a:t>G</a:t>
            </a:r>
            <a:r>
              <a:rPr lang="ru-RU"/>
              <a:t>,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0" y="2759075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EF</a:t>
            </a:r>
            <a:r>
              <a:rPr lang="ru-RU"/>
              <a:t> и обозначим </a:t>
            </a:r>
            <a:r>
              <a:rPr lang="en-US" i="1"/>
              <a:t>P </a:t>
            </a:r>
            <a:r>
              <a:rPr lang="ru-RU"/>
              <a:t>её точку пересечения с </a:t>
            </a:r>
            <a:r>
              <a:rPr lang="en-US" i="1"/>
              <a:t>AD</a:t>
            </a:r>
            <a:r>
              <a:rPr lang="ru-RU"/>
              <a:t>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0" y="3825875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Обозначим </a:t>
            </a:r>
            <a:r>
              <a:rPr lang="en-US" i="1"/>
              <a:t>Q</a:t>
            </a:r>
            <a:r>
              <a:rPr lang="ru-RU" i="1"/>
              <a:t>, </a:t>
            </a:r>
            <a:r>
              <a:rPr lang="en-US" i="1"/>
              <a:t>R </a:t>
            </a:r>
            <a:r>
              <a:rPr lang="ru-RU"/>
              <a:t>точки пересечения прямой </a:t>
            </a:r>
            <a:r>
              <a:rPr lang="en-US" i="1"/>
              <a:t>PG</a:t>
            </a:r>
            <a:r>
              <a:rPr lang="ru-RU" i="1"/>
              <a:t> </a:t>
            </a:r>
            <a:r>
              <a:rPr lang="ru-RU"/>
              <a:t>с </a:t>
            </a:r>
            <a:r>
              <a:rPr lang="en-US" i="1"/>
              <a:t>AB</a:t>
            </a:r>
            <a:r>
              <a:rPr lang="ru-RU" i="1"/>
              <a:t> </a:t>
            </a:r>
            <a:r>
              <a:rPr lang="ru-RU"/>
              <a:t>и </a:t>
            </a:r>
            <a:r>
              <a:rPr lang="en-US" i="1"/>
              <a:t>DC</a:t>
            </a:r>
            <a:r>
              <a:rPr lang="ru-RU"/>
              <a:t>.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572000" y="5654675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Соединим точки </a:t>
            </a:r>
            <a:r>
              <a:rPr lang="en-US" i="1"/>
              <a:t>E </a:t>
            </a:r>
            <a:r>
              <a:rPr lang="ru-RU"/>
              <a:t>и </a:t>
            </a:r>
            <a:r>
              <a:rPr lang="en-US" i="1"/>
              <a:t>Q</a:t>
            </a:r>
            <a:r>
              <a:rPr lang="ru-RU"/>
              <a:t>, </a:t>
            </a:r>
            <a:r>
              <a:rPr lang="en-US" i="1"/>
              <a:t>G </a:t>
            </a:r>
            <a:r>
              <a:rPr lang="ru-RU"/>
              <a:t>и </a:t>
            </a:r>
            <a:r>
              <a:rPr lang="en-US" i="1"/>
              <a:t>S</a:t>
            </a:r>
            <a:r>
              <a:rPr lang="ru-RU"/>
              <a:t>. 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0" y="603567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Полученный </a:t>
            </a:r>
            <a:r>
              <a:rPr lang="ru-RU" dirty="0"/>
              <a:t>пятиугольник </a:t>
            </a:r>
            <a:r>
              <a:rPr lang="en-US" i="1" dirty="0"/>
              <a:t>EFSGQ</a:t>
            </a:r>
            <a:r>
              <a:rPr lang="ru-RU" dirty="0"/>
              <a:t> будет искомым сечением.</a:t>
            </a:r>
          </a:p>
        </p:txBody>
      </p:sp>
      <p:pic>
        <p:nvPicPr>
          <p:cNvPr id="8201" name="Picture 9" descr="Куб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уб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572000" y="4892675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Обозначим </a:t>
            </a:r>
            <a:r>
              <a:rPr lang="en-US" i="1"/>
              <a:t>S</a:t>
            </a:r>
            <a:r>
              <a:rPr lang="ru-RU"/>
              <a:t> точку пересечения </a:t>
            </a:r>
            <a:r>
              <a:rPr lang="en-US" i="1"/>
              <a:t>FR </a:t>
            </a:r>
            <a:r>
              <a:rPr lang="en-US"/>
              <a:t>c</a:t>
            </a:r>
            <a:r>
              <a:rPr lang="en-US" i="1"/>
              <a:t> </a:t>
            </a:r>
            <a:r>
              <a:rPr lang="ru-RU" i="1"/>
              <a:t>СС</a:t>
            </a:r>
            <a:r>
              <a:rPr lang="ru-RU" baseline="-25000"/>
              <a:t>1</a:t>
            </a:r>
            <a:r>
              <a:rPr lang="ru-RU"/>
              <a:t>.</a:t>
            </a:r>
            <a:endParaRPr lang="ru-RU" i="1"/>
          </a:p>
        </p:txBody>
      </p:sp>
      <p:pic>
        <p:nvPicPr>
          <p:cNvPr id="8204" name="Picture 12" descr="Куб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Куб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Куб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Куб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  <p:bldP spid="8200" grpId="0" autoUpdateAnimBg="0"/>
      <p:bldP spid="820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52400" y="47625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3. Постройте </a:t>
            </a:r>
            <a:r>
              <a:rPr lang="ru-RU" dirty="0"/>
              <a:t>сечение куба 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 </a:t>
            </a:r>
            <a:r>
              <a:rPr lang="ru-RU" dirty="0"/>
              <a:t>, лежащие на ребрах куба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0249" name="Picture 9" descr="Куб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572000" y="12192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solidFill>
                  <a:srgbClr val="FF3300"/>
                </a:solidFill>
              </a:rPr>
              <a:t>Решение.</a:t>
            </a:r>
            <a:r>
              <a:rPr lang="ru-RU">
                <a:solidFill>
                  <a:schemeClr val="accent1"/>
                </a:solidFill>
              </a:rPr>
              <a:t> </a:t>
            </a:r>
            <a:r>
              <a:rPr lang="ru-RU"/>
              <a:t>Для построения сечения куба, проходящего через точки </a:t>
            </a:r>
            <a:r>
              <a:rPr lang="en-US" i="1"/>
              <a:t>E</a:t>
            </a:r>
            <a:r>
              <a:rPr lang="en-US"/>
              <a:t>, </a:t>
            </a:r>
            <a:r>
              <a:rPr lang="en-US" i="1"/>
              <a:t>F</a:t>
            </a:r>
            <a:r>
              <a:rPr lang="en-US"/>
              <a:t>, </a:t>
            </a:r>
            <a:r>
              <a:rPr lang="en-US" i="1"/>
              <a:t>G</a:t>
            </a:r>
            <a:r>
              <a:rPr lang="ru-RU"/>
              <a:t>,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572000" y="22860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найдем точку </a:t>
            </a:r>
            <a:r>
              <a:rPr lang="en-US" i="1"/>
              <a:t>P</a:t>
            </a:r>
            <a:r>
              <a:rPr lang="ru-RU"/>
              <a:t> пересечения прямой </a:t>
            </a:r>
            <a:r>
              <a:rPr lang="en-US" i="1"/>
              <a:t>EF</a:t>
            </a:r>
            <a:r>
              <a:rPr lang="ru-RU"/>
              <a:t> и плоскости грани </a:t>
            </a:r>
            <a:r>
              <a:rPr lang="en-US" i="1"/>
              <a:t>ABCD</a:t>
            </a:r>
            <a:r>
              <a:rPr lang="en-US"/>
              <a:t>.</a:t>
            </a:r>
            <a:r>
              <a:rPr lang="en-US" i="1">
                <a:solidFill>
                  <a:schemeClr val="accent1"/>
                </a:solidFill>
              </a:rPr>
              <a:t> 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572000" y="44196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RF </a:t>
            </a:r>
            <a:r>
              <a:rPr lang="ru-RU"/>
              <a:t>и обозна</a:t>
            </a:r>
            <a:r>
              <a:rPr lang="en-US"/>
              <a:t>-</a:t>
            </a:r>
            <a:r>
              <a:rPr lang="ru-RU"/>
              <a:t>чим </a:t>
            </a:r>
            <a:r>
              <a:rPr lang="en-US" i="1"/>
              <a:t>S</a:t>
            </a:r>
            <a:r>
              <a:rPr lang="ru-RU"/>
              <a:t>, </a:t>
            </a:r>
            <a:r>
              <a:rPr lang="en-US" i="1"/>
              <a:t>T</a:t>
            </a:r>
            <a:r>
              <a:rPr lang="ru-RU"/>
              <a:t> её точки пересечения с </a:t>
            </a:r>
            <a:r>
              <a:rPr lang="en-US" i="1"/>
              <a:t>CC</a:t>
            </a:r>
            <a:r>
              <a:rPr lang="en-US" baseline="-25000"/>
              <a:t>1 </a:t>
            </a:r>
            <a:r>
              <a:rPr lang="ru-RU"/>
              <a:t>и </a:t>
            </a:r>
            <a:r>
              <a:rPr lang="en-US" i="1"/>
              <a:t>DD</a:t>
            </a:r>
            <a:r>
              <a:rPr lang="en-US" baseline="-25000"/>
              <a:t>1</a:t>
            </a:r>
            <a:r>
              <a:rPr lang="en-US"/>
              <a:t>.</a:t>
            </a:r>
            <a:endParaRPr lang="ru-RU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572000" y="33528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Обозначим </a:t>
            </a:r>
            <a:r>
              <a:rPr lang="en-US" i="1"/>
              <a:t>Q</a:t>
            </a:r>
            <a:r>
              <a:rPr lang="en-US"/>
              <a:t>, </a:t>
            </a:r>
            <a:r>
              <a:rPr lang="en-US" i="1"/>
              <a:t>R</a:t>
            </a:r>
            <a:r>
              <a:rPr lang="ru-RU"/>
              <a:t> точки пересечения прямой </a:t>
            </a:r>
            <a:r>
              <a:rPr lang="en-US" i="1"/>
              <a:t>PG </a:t>
            </a:r>
            <a:r>
              <a:rPr lang="ru-RU"/>
              <a:t>с </a:t>
            </a:r>
            <a:r>
              <a:rPr lang="en-US" i="1"/>
              <a:t>AB </a:t>
            </a:r>
            <a:r>
              <a:rPr lang="ru-RU"/>
              <a:t>и </a:t>
            </a:r>
            <a:r>
              <a:rPr lang="en-US" i="1"/>
              <a:t>CD</a:t>
            </a:r>
            <a:r>
              <a:rPr lang="ru-RU"/>
              <a:t>.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0" y="6035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Соединим точки </a:t>
            </a:r>
            <a:r>
              <a:rPr lang="en-US" i="1"/>
              <a:t>E </a:t>
            </a:r>
            <a:r>
              <a:rPr lang="ru-RU"/>
              <a:t>и </a:t>
            </a:r>
            <a:r>
              <a:rPr lang="en-US" i="1"/>
              <a:t>Q</a:t>
            </a:r>
            <a:r>
              <a:rPr lang="en-US"/>
              <a:t>, </a:t>
            </a:r>
            <a:r>
              <a:rPr lang="en-US" i="1"/>
              <a:t>G </a:t>
            </a:r>
            <a:r>
              <a:rPr lang="ru-RU"/>
              <a:t>и </a:t>
            </a:r>
            <a:r>
              <a:rPr lang="en-US" i="1"/>
              <a:t>S</a:t>
            </a:r>
            <a:r>
              <a:rPr lang="en-US"/>
              <a:t>, </a:t>
            </a:r>
            <a:r>
              <a:rPr lang="en-US" i="1"/>
              <a:t>U </a:t>
            </a:r>
            <a:r>
              <a:rPr lang="ru-RU"/>
              <a:t>и </a:t>
            </a:r>
            <a:r>
              <a:rPr lang="en-US" i="1"/>
              <a:t>F</a:t>
            </a:r>
            <a:r>
              <a:rPr lang="ru-RU"/>
              <a:t>.</a:t>
            </a:r>
          </a:p>
        </p:txBody>
      </p:sp>
      <p:pic>
        <p:nvPicPr>
          <p:cNvPr id="10249" name="Picture 9" descr="Куб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уб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Куб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Куб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0" y="5562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TE </a:t>
            </a:r>
            <a:r>
              <a:rPr lang="ru-RU"/>
              <a:t>и обозначим </a:t>
            </a:r>
            <a:r>
              <a:rPr lang="en-US" i="1"/>
              <a:t>U</a:t>
            </a:r>
            <a:r>
              <a:rPr lang="ru-RU"/>
              <a:t> её точку пересечения с 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 i="1"/>
              <a:t>D</a:t>
            </a:r>
            <a:r>
              <a:rPr lang="en-US" baseline="-25000"/>
              <a:t>1</a:t>
            </a:r>
            <a:r>
              <a:rPr lang="en-US"/>
              <a:t>.</a:t>
            </a:r>
            <a:endParaRPr lang="ru-RU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Полученный шестиугольник </a:t>
            </a:r>
            <a:r>
              <a:rPr lang="en-US" i="1"/>
              <a:t>EUFSGQ</a:t>
            </a:r>
            <a:r>
              <a:rPr lang="ru-RU"/>
              <a:t> будет искомым сечением.</a:t>
            </a:r>
          </a:p>
        </p:txBody>
      </p:sp>
      <p:pic>
        <p:nvPicPr>
          <p:cNvPr id="10255" name="Picture 15" descr="Куб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Куб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Куб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9775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  <p:bldP spid="10244" grpId="0" autoUpdateAnimBg="0"/>
      <p:bldP spid="10245" grpId="0" autoUpdateAnimBg="0"/>
      <p:bldP spid="10246" grpId="0" autoUpdateAnimBg="0"/>
      <p:bldP spid="10248" grpId="0" autoUpdateAnimBg="0"/>
      <p:bldP spid="10253" grpId="0" autoUpdateAnimBg="0"/>
      <p:bldP spid="1025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-28128" y="0"/>
            <a:ext cx="899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4. Постройте </a:t>
            </a:r>
            <a:r>
              <a:rPr lang="ru-RU" dirty="0"/>
              <a:t>сечение куба 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ru-RU" dirty="0"/>
              <a:t>, принадлежащие граням </a:t>
            </a:r>
            <a:r>
              <a:rPr lang="en-US" i="1" dirty="0"/>
              <a:t>BB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i="1" dirty="0"/>
              <a:t>CC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dirty="0"/>
              <a:t>, </a:t>
            </a:r>
            <a:r>
              <a:rPr lang="en-US" i="1" dirty="0"/>
              <a:t>AA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ru-RU" dirty="0"/>
              <a:t>соответственно.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2255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506" y="1340768"/>
            <a:ext cx="4306888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5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06888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0" y="1219200"/>
            <a:ext cx="9144000" cy="4189413"/>
            <a:chOff x="0" y="768"/>
            <a:chExt cx="5760" cy="2639"/>
          </a:xfrm>
        </p:grpSpPr>
        <p:sp>
          <p:nvSpPr>
            <p:cNvPr id="22552" name="Text Box 24"/>
            <p:cNvSpPr txBox="1">
              <a:spLocks noChangeArrowheads="1"/>
            </p:cNvSpPr>
            <p:nvPr/>
          </p:nvSpPr>
          <p:spPr bwMode="auto">
            <a:xfrm>
              <a:off x="2688" y="768"/>
              <a:ext cx="3072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Из данных точек опустим перпендикуляры </a:t>
              </a:r>
              <a:r>
                <a:rPr lang="en-US" i="1"/>
                <a:t>EE’</a:t>
              </a:r>
              <a:r>
                <a:rPr lang="en-US"/>
                <a:t>, </a:t>
              </a:r>
              <a:r>
                <a:rPr lang="en-US" i="1"/>
                <a:t>FF’</a:t>
              </a:r>
              <a:r>
                <a:rPr lang="en-US"/>
                <a:t>, </a:t>
              </a:r>
              <a:r>
                <a:rPr lang="en-US" i="1"/>
                <a:t>GG’</a:t>
              </a:r>
              <a:r>
                <a:rPr lang="en-US"/>
                <a:t> </a:t>
              </a:r>
              <a:r>
                <a:rPr lang="ru-RU"/>
                <a:t>на плоскость грани </a:t>
              </a:r>
              <a:r>
                <a:rPr lang="en-US" i="1"/>
                <a:t>ABCD</a:t>
              </a:r>
              <a:r>
                <a:rPr lang="ru-RU"/>
                <a:t>, и найдем точки </a:t>
              </a:r>
              <a:r>
                <a:rPr lang="en-US" i="1"/>
                <a:t>I </a:t>
              </a:r>
              <a:r>
                <a:rPr lang="ru-RU"/>
                <a:t>и </a:t>
              </a:r>
              <a:r>
                <a:rPr lang="en-US" i="1"/>
                <a:t>H </a:t>
              </a:r>
              <a:r>
                <a:rPr lang="ru-RU"/>
                <a:t>пересечения прямых </a:t>
              </a:r>
              <a:r>
                <a:rPr lang="en-US" i="1"/>
                <a:t>FE </a:t>
              </a:r>
              <a:r>
                <a:rPr lang="ru-RU"/>
                <a:t>и </a:t>
              </a:r>
              <a:r>
                <a:rPr lang="en-US" i="1"/>
                <a:t>FG</a:t>
              </a:r>
              <a:r>
                <a:rPr lang="ru-RU"/>
                <a:t> с этой плоскостью.</a:t>
              </a:r>
            </a:p>
          </p:txBody>
        </p:sp>
        <p:pic>
          <p:nvPicPr>
            <p:cNvPr id="22553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672" cy="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554" name="Group 26"/>
          <p:cNvGrpSpPr>
            <a:grpSpLocks/>
          </p:cNvGrpSpPr>
          <p:nvPr/>
        </p:nvGrpSpPr>
        <p:grpSpPr bwMode="auto">
          <a:xfrm>
            <a:off x="0" y="1295400"/>
            <a:ext cx="8915400" cy="4113213"/>
            <a:chOff x="0" y="816"/>
            <a:chExt cx="5616" cy="2591"/>
          </a:xfrm>
        </p:grpSpPr>
        <p:sp>
          <p:nvSpPr>
            <p:cNvPr id="22555" name="Text Box 27"/>
            <p:cNvSpPr txBox="1">
              <a:spLocks noChangeArrowheads="1"/>
            </p:cNvSpPr>
            <p:nvPr/>
          </p:nvSpPr>
          <p:spPr bwMode="auto">
            <a:xfrm>
              <a:off x="2736" y="2160"/>
              <a:ext cx="2880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i="1"/>
                <a:t>IH </a:t>
              </a:r>
              <a:r>
                <a:rPr lang="ru-RU"/>
                <a:t>будет линией пересечения искомой плоскости и плоскости грани </a:t>
              </a:r>
              <a:r>
                <a:rPr lang="en-US" i="1"/>
                <a:t>ABCD</a:t>
              </a:r>
              <a:r>
                <a:rPr lang="en-US"/>
                <a:t>.</a:t>
              </a:r>
              <a:r>
                <a:rPr lang="en-US" i="1"/>
                <a:t> </a:t>
              </a:r>
              <a:r>
                <a:rPr lang="ru-RU"/>
                <a:t>Обозначим </a:t>
              </a:r>
              <a:r>
                <a:rPr lang="en-US" i="1"/>
                <a:t>Q</a:t>
              </a:r>
              <a:r>
                <a:rPr lang="en-US"/>
                <a:t>, </a:t>
              </a:r>
              <a:r>
                <a:rPr lang="en-US" i="1"/>
                <a:t>R</a:t>
              </a:r>
              <a:r>
                <a:rPr lang="ru-RU"/>
                <a:t> точки пересечения прямой </a:t>
              </a:r>
              <a:r>
                <a:rPr lang="en-US" i="1"/>
                <a:t>IH </a:t>
              </a:r>
              <a:r>
                <a:rPr lang="ru-RU"/>
                <a:t>с </a:t>
              </a:r>
              <a:r>
                <a:rPr lang="en-US" i="1"/>
                <a:t>AB </a:t>
              </a:r>
              <a:r>
                <a:rPr lang="ru-RU"/>
                <a:t>и </a:t>
              </a:r>
              <a:r>
                <a:rPr lang="en-US" i="1"/>
                <a:t>BC</a:t>
              </a:r>
              <a:r>
                <a:rPr lang="ru-RU"/>
                <a:t>.</a:t>
              </a:r>
            </a:p>
          </p:txBody>
        </p:sp>
        <p:pic>
          <p:nvPicPr>
            <p:cNvPr id="22556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672" cy="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557" name="Group 29"/>
          <p:cNvGrpSpPr>
            <a:grpSpLocks/>
          </p:cNvGrpSpPr>
          <p:nvPr/>
        </p:nvGrpSpPr>
        <p:grpSpPr bwMode="auto">
          <a:xfrm>
            <a:off x="0" y="1295400"/>
            <a:ext cx="9144000" cy="4784725"/>
            <a:chOff x="0" y="816"/>
            <a:chExt cx="5760" cy="3014"/>
          </a:xfrm>
        </p:grpSpPr>
        <p:sp>
          <p:nvSpPr>
            <p:cNvPr id="22558" name="Text Box 30"/>
            <p:cNvSpPr txBox="1">
              <a:spLocks noChangeArrowheads="1"/>
            </p:cNvSpPr>
            <p:nvPr/>
          </p:nvSpPr>
          <p:spPr bwMode="auto">
            <a:xfrm>
              <a:off x="0" y="3312"/>
              <a:ext cx="57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</a:rPr>
                <a:t>                                                         </a:t>
              </a:r>
              <a:r>
                <a:rPr lang="ru-RU"/>
                <a:t>Проведем прямые </a:t>
              </a:r>
              <a:r>
                <a:rPr lang="en-US" i="1"/>
                <a:t>PG </a:t>
              </a:r>
              <a:r>
                <a:rPr lang="ru-RU"/>
                <a:t>и </a:t>
              </a:r>
              <a:r>
                <a:rPr lang="en-US" i="1"/>
                <a:t>QE  </a:t>
              </a:r>
              <a:r>
                <a:rPr lang="ru-RU"/>
                <a:t>и обозначим </a:t>
              </a:r>
              <a:r>
                <a:rPr lang="en-US" i="1"/>
                <a:t>R</a:t>
              </a:r>
              <a:r>
                <a:rPr lang="ru-RU"/>
                <a:t>, </a:t>
              </a:r>
              <a:r>
                <a:rPr lang="en-US" i="1"/>
                <a:t>S</a:t>
              </a:r>
              <a:r>
                <a:rPr lang="ru-RU"/>
                <a:t> их точки пересечения с </a:t>
              </a:r>
              <a:r>
                <a:rPr lang="en-US" i="1"/>
                <a:t>AA</a:t>
              </a:r>
              <a:r>
                <a:rPr lang="en-US" baseline="-25000"/>
                <a:t>1 </a:t>
              </a:r>
              <a:r>
                <a:rPr lang="ru-RU"/>
                <a:t>и </a:t>
              </a:r>
              <a:r>
                <a:rPr lang="en-US" i="1"/>
                <a:t>CC</a:t>
              </a:r>
              <a:r>
                <a:rPr lang="en-US" baseline="-25000"/>
                <a:t>1</a:t>
              </a:r>
              <a:r>
                <a:rPr lang="en-US"/>
                <a:t>.</a:t>
              </a:r>
              <a:endParaRPr lang="ru-RU"/>
            </a:p>
          </p:txBody>
        </p:sp>
        <p:pic>
          <p:nvPicPr>
            <p:cNvPr id="22559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672" cy="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0" y="1295400"/>
            <a:ext cx="9144000" cy="5105400"/>
            <a:chOff x="0" y="816"/>
            <a:chExt cx="5760" cy="3216"/>
          </a:xfrm>
        </p:grpSpPr>
        <p:sp>
          <p:nvSpPr>
            <p:cNvPr id="22561" name="Text Box 33"/>
            <p:cNvSpPr txBox="1">
              <a:spLocks noChangeArrowheads="1"/>
            </p:cNvSpPr>
            <p:nvPr/>
          </p:nvSpPr>
          <p:spPr bwMode="auto">
            <a:xfrm>
              <a:off x="0" y="3744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Проведем прямые </a:t>
              </a:r>
              <a:r>
                <a:rPr lang="en-US" i="1"/>
                <a:t>SU</a:t>
              </a:r>
              <a:r>
                <a:rPr lang="en-US"/>
                <a:t>, </a:t>
              </a:r>
              <a:r>
                <a:rPr lang="en-US" i="1"/>
                <a:t>UV</a:t>
              </a:r>
              <a:r>
                <a:rPr lang="en-US"/>
                <a:t> </a:t>
              </a:r>
              <a:r>
                <a:rPr lang="ru-RU"/>
                <a:t>и </a:t>
              </a:r>
              <a:r>
                <a:rPr lang="en-US" i="1"/>
                <a:t>RV</a:t>
              </a:r>
              <a:r>
                <a:rPr lang="ru-RU"/>
                <a:t>, параллельные </a:t>
              </a:r>
              <a:r>
                <a:rPr lang="en-US" i="1"/>
                <a:t>PR</a:t>
              </a:r>
              <a:r>
                <a:rPr lang="en-US"/>
                <a:t>, </a:t>
              </a:r>
              <a:r>
                <a:rPr lang="en-US" i="1"/>
                <a:t>PQ </a:t>
              </a:r>
              <a:r>
                <a:rPr lang="ru-RU"/>
                <a:t>и </a:t>
              </a:r>
              <a:r>
                <a:rPr lang="en-US" i="1"/>
                <a:t>QS</a:t>
              </a:r>
              <a:r>
                <a:rPr lang="ru-RU"/>
                <a:t>.</a:t>
              </a:r>
              <a:r>
                <a:rPr lang="en-US" i="1"/>
                <a:t> </a:t>
              </a:r>
              <a:endParaRPr lang="ru-RU"/>
            </a:p>
          </p:txBody>
        </p:sp>
        <p:pic>
          <p:nvPicPr>
            <p:cNvPr id="22562" name="Picture 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672" cy="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563" name="Group 35"/>
          <p:cNvGrpSpPr>
            <a:grpSpLocks/>
          </p:cNvGrpSpPr>
          <p:nvPr/>
        </p:nvGrpSpPr>
        <p:grpSpPr bwMode="auto">
          <a:xfrm>
            <a:off x="0" y="1295400"/>
            <a:ext cx="9144000" cy="5562600"/>
            <a:chOff x="0" y="816"/>
            <a:chExt cx="5760" cy="3504"/>
          </a:xfrm>
        </p:grpSpPr>
        <p:sp>
          <p:nvSpPr>
            <p:cNvPr id="22564" name="Text Box 36"/>
            <p:cNvSpPr txBox="1">
              <a:spLocks noChangeArrowheads="1"/>
            </p:cNvSpPr>
            <p:nvPr/>
          </p:nvSpPr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Полученный шестиугольник </a:t>
              </a:r>
              <a:r>
                <a:rPr lang="en-US" i="1"/>
                <a:t>RPQSUV</a:t>
              </a:r>
              <a:r>
                <a:rPr lang="ru-RU"/>
                <a:t> будет искомым сечением.</a:t>
              </a:r>
            </a:p>
          </p:txBody>
        </p:sp>
        <p:pic>
          <p:nvPicPr>
            <p:cNvPr id="22565" name="Picture 3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672" cy="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6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5. Постройте </a:t>
            </a:r>
            <a:r>
              <a:rPr lang="ru-RU" dirty="0"/>
              <a:t>сечение куба 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ru-RU" dirty="0"/>
              <a:t>, лежащие на ребрах </a:t>
            </a:r>
            <a:r>
              <a:rPr lang="ru-RU" dirty="0" smtClean="0"/>
              <a:t>куба</a:t>
            </a:r>
            <a:r>
              <a:rPr lang="ru-RU" dirty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параллельной </a:t>
            </a:r>
            <a:r>
              <a:rPr lang="ru-RU" dirty="0"/>
              <a:t>диагонали </a:t>
            </a:r>
            <a:r>
              <a:rPr lang="en-US" i="1" dirty="0"/>
              <a:t>BD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237" y="1484784"/>
            <a:ext cx="3921125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2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3750"/>
            <a:ext cx="3921125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603" name="Group 27"/>
          <p:cNvGrpSpPr>
            <a:grpSpLocks/>
          </p:cNvGrpSpPr>
          <p:nvPr/>
        </p:nvGrpSpPr>
        <p:grpSpPr bwMode="auto">
          <a:xfrm>
            <a:off x="0" y="2063750"/>
            <a:ext cx="8991600" cy="3870325"/>
            <a:chOff x="0" y="1008"/>
            <a:chExt cx="5664" cy="2438"/>
          </a:xfrm>
        </p:grpSpPr>
        <p:sp>
          <p:nvSpPr>
            <p:cNvPr id="24604" name="Text Box 28"/>
            <p:cNvSpPr txBox="1">
              <a:spLocks noChangeArrowheads="1"/>
            </p:cNvSpPr>
            <p:nvPr/>
          </p:nvSpPr>
          <p:spPr bwMode="auto">
            <a:xfrm>
              <a:off x="2688" y="1008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Проведем прямые </a:t>
              </a:r>
              <a:r>
                <a:rPr lang="en-US" i="1"/>
                <a:t>FG </a:t>
              </a:r>
              <a:r>
                <a:rPr lang="ru-RU"/>
                <a:t>и </a:t>
              </a:r>
              <a:r>
                <a:rPr lang="en-US" i="1"/>
                <a:t>EH</a:t>
              </a:r>
              <a:r>
                <a:rPr lang="ru-RU"/>
                <a:t>, параллельные </a:t>
              </a:r>
              <a:r>
                <a:rPr lang="en-US" i="1"/>
                <a:t>BD</a:t>
              </a:r>
              <a:r>
                <a:rPr lang="ru-RU"/>
                <a:t>.</a:t>
              </a:r>
            </a:p>
          </p:txBody>
        </p:sp>
        <p:pic>
          <p:nvPicPr>
            <p:cNvPr id="24605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470" cy="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606" name="Group 30"/>
          <p:cNvGrpSpPr>
            <a:grpSpLocks/>
          </p:cNvGrpSpPr>
          <p:nvPr/>
        </p:nvGrpSpPr>
        <p:grpSpPr bwMode="auto">
          <a:xfrm>
            <a:off x="0" y="2063750"/>
            <a:ext cx="8991600" cy="3870325"/>
            <a:chOff x="0" y="1008"/>
            <a:chExt cx="5664" cy="2438"/>
          </a:xfrm>
        </p:grpSpPr>
        <p:sp>
          <p:nvSpPr>
            <p:cNvPr id="24607" name="Text Box 31"/>
            <p:cNvSpPr txBox="1">
              <a:spLocks noChangeArrowheads="1"/>
            </p:cNvSpPr>
            <p:nvPr/>
          </p:nvSpPr>
          <p:spPr bwMode="auto">
            <a:xfrm>
              <a:off x="2688" y="1488"/>
              <a:ext cx="297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FP</a:t>
              </a:r>
              <a:r>
                <a:rPr lang="ru-RU"/>
                <a:t>, параллельную </a:t>
              </a:r>
              <a:r>
                <a:rPr lang="en-US" i="1"/>
                <a:t>EG</a:t>
              </a:r>
              <a:r>
                <a:rPr lang="ru-RU"/>
                <a:t>,</a:t>
              </a:r>
              <a:r>
                <a:rPr lang="en-US" i="1"/>
                <a:t> </a:t>
              </a:r>
              <a:r>
                <a:rPr lang="ru-RU"/>
                <a:t>и соединим точки </a:t>
              </a:r>
              <a:r>
                <a:rPr lang="en-US" i="1"/>
                <a:t>P </a:t>
              </a:r>
              <a:r>
                <a:rPr lang="ru-RU"/>
                <a:t>и </a:t>
              </a:r>
              <a:r>
                <a:rPr lang="en-US" i="1"/>
                <a:t>G</a:t>
              </a:r>
              <a:r>
                <a:rPr lang="en-US"/>
                <a:t>.</a:t>
              </a:r>
              <a:r>
                <a:rPr lang="en-US" i="1"/>
                <a:t> </a:t>
              </a:r>
              <a:endParaRPr lang="ru-RU"/>
            </a:p>
          </p:txBody>
        </p:sp>
        <p:pic>
          <p:nvPicPr>
            <p:cNvPr id="24608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470" cy="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609" name="Group 33"/>
          <p:cNvGrpSpPr>
            <a:grpSpLocks/>
          </p:cNvGrpSpPr>
          <p:nvPr/>
        </p:nvGrpSpPr>
        <p:grpSpPr bwMode="auto">
          <a:xfrm>
            <a:off x="0" y="2063750"/>
            <a:ext cx="8991600" cy="3870325"/>
            <a:chOff x="0" y="1008"/>
            <a:chExt cx="5664" cy="2438"/>
          </a:xfrm>
        </p:grpSpPr>
        <p:pic>
          <p:nvPicPr>
            <p:cNvPr id="24610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470" cy="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11" name="Text Box 35"/>
            <p:cNvSpPr txBox="1">
              <a:spLocks noChangeArrowheads="1"/>
            </p:cNvSpPr>
            <p:nvPr/>
          </p:nvSpPr>
          <p:spPr bwMode="auto">
            <a:xfrm>
              <a:off x="2688" y="2208"/>
              <a:ext cx="2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E </a:t>
              </a:r>
              <a:r>
                <a:rPr lang="ru-RU"/>
                <a:t>и </a:t>
              </a:r>
              <a:r>
                <a:rPr lang="en-US" i="1"/>
                <a:t>G</a:t>
              </a:r>
              <a:r>
                <a:rPr lang="en-US"/>
                <a:t>, </a:t>
              </a:r>
              <a:r>
                <a:rPr lang="en-US" i="1"/>
                <a:t>F </a:t>
              </a:r>
              <a:r>
                <a:rPr lang="ru-RU"/>
                <a:t>и </a:t>
              </a:r>
              <a:r>
                <a:rPr lang="en-US" i="1"/>
                <a:t>H</a:t>
              </a:r>
              <a:r>
                <a:rPr lang="en-US"/>
                <a:t>.</a:t>
              </a:r>
              <a:r>
                <a:rPr lang="en-US" i="1"/>
                <a:t> </a:t>
              </a:r>
              <a:endParaRPr lang="ru-RU"/>
            </a:p>
          </p:txBody>
        </p:sp>
      </p:grpSp>
      <p:grpSp>
        <p:nvGrpSpPr>
          <p:cNvPr id="24612" name="Group 36"/>
          <p:cNvGrpSpPr>
            <a:grpSpLocks/>
          </p:cNvGrpSpPr>
          <p:nvPr/>
        </p:nvGrpSpPr>
        <p:grpSpPr bwMode="auto">
          <a:xfrm>
            <a:off x="0" y="2063750"/>
            <a:ext cx="8991600" cy="3870325"/>
            <a:chOff x="0" y="1008"/>
            <a:chExt cx="5664" cy="2438"/>
          </a:xfrm>
        </p:grpSpPr>
        <p:pic>
          <p:nvPicPr>
            <p:cNvPr id="24613" name="Picture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470" cy="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14" name="Text Box 38"/>
            <p:cNvSpPr txBox="1">
              <a:spLocks noChangeArrowheads="1"/>
            </p:cNvSpPr>
            <p:nvPr/>
          </p:nvSpPr>
          <p:spPr bwMode="auto">
            <a:xfrm>
              <a:off x="2688" y="2448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Полученный пятиугольник </a:t>
              </a:r>
              <a:r>
                <a:rPr lang="en-US" i="1"/>
                <a:t>EGPFH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r>
                <a:rPr lang="en-US" i="1"/>
                <a:t> </a:t>
              </a: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679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6*. Постройте </a:t>
            </a:r>
            <a:r>
              <a:rPr lang="ru-RU" dirty="0"/>
              <a:t>сечение куба плоскостью, проходящей через </a:t>
            </a:r>
            <a:r>
              <a:rPr lang="ru-RU" dirty="0" smtClean="0"/>
              <a:t>точку </a:t>
            </a:r>
            <a:r>
              <a:rPr lang="en-US" i="1" dirty="0" smtClean="0"/>
              <a:t>E</a:t>
            </a:r>
            <a:r>
              <a:rPr lang="ru-RU" dirty="0" smtClean="0"/>
              <a:t>, и перпендикулярной диагонали </a:t>
            </a:r>
            <a:r>
              <a:rPr lang="en-US" i="1" dirty="0" smtClean="0"/>
              <a:t>DB</a:t>
            </a:r>
            <a:r>
              <a:rPr lang="ru-RU" baseline="-25000" dirty="0" smtClean="0"/>
              <a:t>1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885039" cy="37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9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8991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Решение.</a:t>
            </a:r>
            <a:r>
              <a:rPr lang="ru-RU" dirty="0" smtClean="0"/>
              <a:t> Заметим, что прямые </a:t>
            </a:r>
            <a:r>
              <a:rPr lang="en-US" i="1" dirty="0" smtClean="0"/>
              <a:t>BA</a:t>
            </a:r>
            <a:r>
              <a:rPr lang="en-US" baseline="-25000" dirty="0" smtClean="0"/>
              <a:t>1</a:t>
            </a:r>
            <a:r>
              <a:rPr lang="en-US" dirty="0"/>
              <a:t>, </a:t>
            </a:r>
            <a:r>
              <a:rPr lang="en-US" i="1" dirty="0" smtClean="0"/>
              <a:t>AC</a:t>
            </a:r>
            <a:r>
              <a:rPr lang="en-US" dirty="0" smtClean="0"/>
              <a:t>,</a:t>
            </a:r>
            <a:r>
              <a:rPr lang="en-US" i="1" dirty="0" smtClean="0"/>
              <a:t> AD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перпендикулярны прямой </a:t>
            </a:r>
            <a:r>
              <a:rPr lang="en-US" i="1" dirty="0" smtClean="0"/>
              <a:t>DB</a:t>
            </a:r>
            <a:r>
              <a:rPr lang="en-US" baseline="-25000" dirty="0" smtClean="0"/>
              <a:t>1</a:t>
            </a:r>
            <a:r>
              <a:rPr lang="en-US" dirty="0" smtClean="0"/>
              <a:t>. </a:t>
            </a:r>
            <a:r>
              <a:rPr lang="ru-RU" dirty="0" smtClean="0"/>
              <a:t>Через точку </a:t>
            </a:r>
            <a:r>
              <a:rPr lang="en-US" i="1" dirty="0" smtClean="0"/>
              <a:t>E </a:t>
            </a:r>
            <a:r>
              <a:rPr lang="ru-RU" dirty="0" smtClean="0"/>
              <a:t>проведём прямые, параллельные прямым </a:t>
            </a:r>
            <a:r>
              <a:rPr lang="en-US" i="1" dirty="0" smtClean="0"/>
              <a:t>BA</a:t>
            </a:r>
            <a:r>
              <a:rPr lang="en-US" baseline="-25000" dirty="0" smtClean="0"/>
              <a:t>1</a:t>
            </a:r>
            <a:r>
              <a:rPr lang="en-US" i="1" dirty="0" smtClean="0"/>
              <a:t> </a:t>
            </a:r>
            <a:r>
              <a:rPr lang="ru-RU" dirty="0" smtClean="0"/>
              <a:t>и </a:t>
            </a:r>
            <a:r>
              <a:rPr lang="en-US" i="1" dirty="0" smtClean="0"/>
              <a:t>AD</a:t>
            </a:r>
            <a:r>
              <a:rPr lang="en-US" baseline="-25000" dirty="0" smtClean="0"/>
              <a:t>1</a:t>
            </a:r>
            <a:r>
              <a:rPr lang="en-US" dirty="0" smtClean="0"/>
              <a:t>. </a:t>
            </a:r>
            <a:r>
              <a:rPr lang="ru-RU" dirty="0" smtClean="0"/>
              <a:t>Они будут перпендикулярны диагонали </a:t>
            </a:r>
            <a:r>
              <a:rPr lang="en-US" i="1" dirty="0" smtClean="0"/>
              <a:t>DB</a:t>
            </a:r>
            <a:r>
              <a:rPr lang="en-US" baseline="-25000" dirty="0" smtClean="0"/>
              <a:t>1</a:t>
            </a:r>
            <a:r>
              <a:rPr lang="en-US" dirty="0" smtClean="0"/>
              <a:t>. </a:t>
            </a:r>
            <a:r>
              <a:rPr lang="ru-RU" dirty="0" smtClean="0"/>
              <a:t>Обозначим их точки пересечения с рёбрами куба соответственно </a:t>
            </a:r>
            <a:r>
              <a:rPr lang="en-US" i="1" dirty="0" smtClean="0"/>
              <a:t>F </a:t>
            </a:r>
            <a:r>
              <a:rPr lang="ru-RU" dirty="0" smtClean="0"/>
              <a:t>и </a:t>
            </a:r>
            <a:r>
              <a:rPr lang="en-US" i="1" dirty="0" smtClean="0"/>
              <a:t>H</a:t>
            </a:r>
            <a:r>
              <a:rPr lang="ru-RU" dirty="0" smtClean="0"/>
              <a:t>. </a:t>
            </a:r>
            <a:r>
              <a:rPr lang="ru-RU" dirty="0"/>
              <a:t>Через точку </a:t>
            </a:r>
            <a:r>
              <a:rPr lang="en-US" i="1" dirty="0" smtClean="0"/>
              <a:t>F </a:t>
            </a:r>
            <a:r>
              <a:rPr lang="ru-RU" dirty="0"/>
              <a:t>проведём </a:t>
            </a:r>
            <a:r>
              <a:rPr lang="ru-RU" dirty="0" smtClean="0"/>
              <a:t>прямую, параллельную прямой </a:t>
            </a:r>
            <a:r>
              <a:rPr lang="en-US" i="1" dirty="0" smtClean="0"/>
              <a:t>AC</a:t>
            </a:r>
            <a:r>
              <a:rPr lang="en-US" dirty="0" smtClean="0"/>
              <a:t>. </a:t>
            </a:r>
            <a:r>
              <a:rPr lang="ru-RU" dirty="0"/>
              <a:t>Обозначим </a:t>
            </a:r>
            <a:r>
              <a:rPr lang="en-US" i="1" dirty="0" smtClean="0"/>
              <a:t>G </a:t>
            </a:r>
            <a:r>
              <a:rPr lang="ru-RU" dirty="0" smtClean="0"/>
              <a:t>её точку </a:t>
            </a:r>
            <a:r>
              <a:rPr lang="ru-RU" dirty="0"/>
              <a:t>пересечения с </a:t>
            </a:r>
            <a:r>
              <a:rPr lang="ru-RU" dirty="0" smtClean="0"/>
              <a:t>ребром куба.</a:t>
            </a:r>
            <a:r>
              <a:rPr lang="en-US" dirty="0" smtClean="0"/>
              <a:t> </a:t>
            </a:r>
            <a:r>
              <a:rPr lang="ru-RU" dirty="0" smtClean="0"/>
              <a:t>Шестиугольник </a:t>
            </a:r>
            <a:r>
              <a:rPr lang="en-US" i="1" dirty="0" smtClean="0"/>
              <a:t>EFGJIH </a:t>
            </a:r>
            <a:r>
              <a:rPr lang="ru-RU" dirty="0" smtClean="0"/>
              <a:t>будет искомым сечением, перпендикулярным прямой </a:t>
            </a:r>
            <a:r>
              <a:rPr lang="en-US" i="1" dirty="0" smtClean="0"/>
              <a:t>DB</a:t>
            </a:r>
            <a:r>
              <a:rPr lang="en-US" baseline="-25000" dirty="0" smtClean="0"/>
              <a:t>1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016" y="3046988"/>
            <a:ext cx="3732800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1027"/>
          <p:cNvSpPr txBox="1">
            <a:spLocks noChangeArrowheads="1"/>
          </p:cNvSpPr>
          <p:nvPr/>
        </p:nvSpPr>
        <p:spPr bwMode="auto">
          <a:xfrm>
            <a:off x="0" y="1337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7</a:t>
            </a:r>
            <a:r>
              <a:rPr lang="ru-RU" dirty="0" smtClean="0"/>
              <a:t>. Постройте </a:t>
            </a:r>
            <a:r>
              <a:rPr lang="ru-RU" dirty="0"/>
              <a:t>сечение призмы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en-US" i="1" dirty="0"/>
              <a:t>G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3482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53695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7" name="Rectangle 1045"/>
          <p:cNvSpPr>
            <a:spLocks noGrp="1" noChangeArrowheads="1"/>
          </p:cNvSpPr>
          <p:nvPr>
            <p:ph type="title"/>
          </p:nvPr>
        </p:nvSpPr>
        <p:spPr>
          <a:xfrm>
            <a:off x="685800" y="1454150"/>
            <a:ext cx="7772400" cy="228600"/>
          </a:xfrm>
        </p:spPr>
        <p:txBody>
          <a:bodyPr/>
          <a:lstStyle/>
          <a:p>
            <a:r>
              <a:rPr lang="ru-RU" sz="900">
                <a:solidFill>
                  <a:schemeClr val="bg1"/>
                </a:solidFill>
              </a:rPr>
              <a:t>Упражнение </a:t>
            </a:r>
            <a:r>
              <a:rPr lang="en-US" sz="900">
                <a:solidFill>
                  <a:schemeClr val="bg1"/>
                </a:solidFill>
              </a:rPr>
              <a:t>8</a:t>
            </a:r>
            <a:endParaRPr lang="ru-RU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1350"/>
            <a:ext cx="353695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821" name="Group 1029"/>
          <p:cNvGrpSpPr>
            <a:grpSpLocks/>
          </p:cNvGrpSpPr>
          <p:nvPr/>
        </p:nvGrpSpPr>
        <p:grpSpPr bwMode="auto">
          <a:xfrm>
            <a:off x="0" y="1911350"/>
            <a:ext cx="9144000" cy="4017963"/>
            <a:chOff x="0" y="864"/>
            <a:chExt cx="5760" cy="2531"/>
          </a:xfrm>
        </p:grpSpPr>
        <p:sp>
          <p:nvSpPr>
            <p:cNvPr id="34822" name="Text Box 1030"/>
            <p:cNvSpPr txBox="1">
              <a:spLocks noChangeArrowheads="1"/>
            </p:cNvSpPr>
            <p:nvPr/>
          </p:nvSpPr>
          <p:spPr bwMode="auto">
            <a:xfrm>
              <a:off x="2688" y="1056"/>
              <a:ext cx="30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Соединим точки </a:t>
              </a:r>
              <a:r>
                <a:rPr lang="en-US" i="1"/>
                <a:t>E </a:t>
              </a:r>
              <a:r>
                <a:rPr lang="ru-RU"/>
                <a:t> и </a:t>
              </a:r>
              <a:r>
                <a:rPr lang="en-US" i="1"/>
                <a:t>F</a:t>
              </a:r>
              <a:r>
                <a:rPr lang="en-US"/>
                <a:t>. </a:t>
              </a:r>
              <a:endParaRPr lang="ru-RU"/>
            </a:p>
          </p:txBody>
        </p:sp>
        <p:pic>
          <p:nvPicPr>
            <p:cNvPr id="34823" name="Picture 1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228" cy="2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824" name="Group 1032"/>
          <p:cNvGrpSpPr>
            <a:grpSpLocks/>
          </p:cNvGrpSpPr>
          <p:nvPr/>
        </p:nvGrpSpPr>
        <p:grpSpPr bwMode="auto">
          <a:xfrm>
            <a:off x="0" y="1911350"/>
            <a:ext cx="8991600" cy="4049713"/>
            <a:chOff x="0" y="864"/>
            <a:chExt cx="5664" cy="2551"/>
          </a:xfrm>
        </p:grpSpPr>
        <p:sp>
          <p:nvSpPr>
            <p:cNvPr id="34825" name="Text Box 1033"/>
            <p:cNvSpPr txBox="1">
              <a:spLocks noChangeArrowheads="1"/>
            </p:cNvSpPr>
            <p:nvPr/>
          </p:nvSpPr>
          <p:spPr bwMode="auto">
            <a:xfrm>
              <a:off x="2688" y="1296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FG </a:t>
              </a:r>
              <a:r>
                <a:rPr lang="ru-RU"/>
                <a:t>и ее точку пересечения с </a:t>
              </a:r>
              <a:r>
                <a:rPr lang="en-US" i="1"/>
                <a:t>CC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H</a:t>
              </a:r>
              <a:r>
                <a:rPr lang="ru-RU"/>
                <a:t>. </a:t>
              </a:r>
              <a:endParaRPr lang="ru-RU" i="1"/>
            </a:p>
          </p:txBody>
        </p:sp>
        <p:pic>
          <p:nvPicPr>
            <p:cNvPr id="34826" name="Picture 10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228" cy="2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827" name="Group 1035"/>
          <p:cNvGrpSpPr>
            <a:grpSpLocks/>
          </p:cNvGrpSpPr>
          <p:nvPr/>
        </p:nvGrpSpPr>
        <p:grpSpPr bwMode="auto">
          <a:xfrm>
            <a:off x="0" y="1911350"/>
            <a:ext cx="8991600" cy="4049713"/>
            <a:chOff x="0" y="864"/>
            <a:chExt cx="5664" cy="2551"/>
          </a:xfrm>
        </p:grpSpPr>
        <p:pic>
          <p:nvPicPr>
            <p:cNvPr id="34828" name="Picture 10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228" cy="2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9" name="Text Box 1037"/>
            <p:cNvSpPr txBox="1">
              <a:spLocks noChangeArrowheads="1"/>
            </p:cNvSpPr>
            <p:nvPr/>
          </p:nvSpPr>
          <p:spPr bwMode="auto">
            <a:xfrm>
              <a:off x="2688" y="1776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EH </a:t>
              </a:r>
              <a:r>
                <a:rPr lang="ru-RU"/>
                <a:t>и ее точку пересечения с </a:t>
              </a:r>
              <a:r>
                <a:rPr lang="en-US" i="1"/>
                <a:t>A</a:t>
              </a:r>
              <a:r>
                <a:rPr lang="en-US" baseline="-25000"/>
                <a:t>1</a:t>
              </a:r>
              <a:r>
                <a:rPr lang="en-US" i="1"/>
                <a:t>C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I</a:t>
              </a:r>
              <a:r>
                <a:rPr lang="ru-RU"/>
                <a:t>. </a:t>
              </a:r>
              <a:endParaRPr lang="ru-RU" i="1"/>
            </a:p>
          </p:txBody>
        </p:sp>
      </p:grpSp>
      <p:grpSp>
        <p:nvGrpSpPr>
          <p:cNvPr id="34830" name="Group 1038"/>
          <p:cNvGrpSpPr>
            <a:grpSpLocks/>
          </p:cNvGrpSpPr>
          <p:nvPr/>
        </p:nvGrpSpPr>
        <p:grpSpPr bwMode="auto">
          <a:xfrm>
            <a:off x="0" y="1911350"/>
            <a:ext cx="8991600" cy="4049713"/>
            <a:chOff x="0" y="864"/>
            <a:chExt cx="5664" cy="2551"/>
          </a:xfrm>
        </p:grpSpPr>
        <p:sp>
          <p:nvSpPr>
            <p:cNvPr id="34831" name="Text Box 1039"/>
            <p:cNvSpPr txBox="1">
              <a:spLocks noChangeArrowheads="1"/>
            </p:cNvSpPr>
            <p:nvPr/>
          </p:nvSpPr>
          <p:spPr bwMode="auto">
            <a:xfrm>
              <a:off x="2688" y="2256"/>
              <a:ext cx="2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I </a:t>
              </a:r>
              <a:r>
                <a:rPr lang="ru-RU"/>
                <a:t>и </a:t>
              </a:r>
              <a:r>
                <a:rPr lang="en-US" i="1"/>
                <a:t>G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34832" name="Picture 10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228" cy="2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833" name="Group 1041"/>
          <p:cNvGrpSpPr>
            <a:grpSpLocks/>
          </p:cNvGrpSpPr>
          <p:nvPr/>
        </p:nvGrpSpPr>
        <p:grpSpPr bwMode="auto">
          <a:xfrm>
            <a:off x="0" y="1943100"/>
            <a:ext cx="8991600" cy="4049713"/>
            <a:chOff x="0" y="884"/>
            <a:chExt cx="5664" cy="2551"/>
          </a:xfrm>
        </p:grpSpPr>
        <p:sp>
          <p:nvSpPr>
            <p:cNvPr id="34834" name="Text Box 1042"/>
            <p:cNvSpPr txBox="1">
              <a:spLocks noChangeArrowheads="1"/>
            </p:cNvSpPr>
            <p:nvPr/>
          </p:nvSpPr>
          <p:spPr bwMode="auto">
            <a:xfrm>
              <a:off x="2688" y="2592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четырехугольник </a:t>
              </a:r>
              <a:r>
                <a:rPr lang="en-US" i="1"/>
                <a:t>EFGI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34835" name="Picture 104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4"/>
              <a:ext cx="2228" cy="2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38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8. Постройте </a:t>
            </a:r>
            <a:r>
              <a:rPr lang="ru-RU" dirty="0"/>
              <a:t>сечение призмы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en-US" i="1" dirty="0"/>
              <a:t>G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847403"/>
            <a:ext cx="4006850" cy="47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4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</a:t>
            </a:r>
            <a:r>
              <a:rPr lang="en-US" sz="800">
                <a:solidFill>
                  <a:schemeClr val="bg1"/>
                </a:solidFill>
              </a:rPr>
              <a:t>9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006850" cy="47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0" y="990600"/>
            <a:ext cx="9144000" cy="4725988"/>
            <a:chOff x="0" y="624"/>
            <a:chExt cx="5760" cy="2977"/>
          </a:xfrm>
        </p:grpSpPr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>
              <a:off x="2688" y="912"/>
              <a:ext cx="307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dirty="0">
                  <a:solidFill>
                    <a:schemeClr val="accent1"/>
                  </a:solidFill>
                </a:rPr>
                <a:t> </a:t>
              </a:r>
              <a:r>
                <a:rPr lang="ru-RU" dirty="0"/>
                <a:t>Проведем прямую </a:t>
              </a:r>
              <a:r>
                <a:rPr lang="en-US" i="1" dirty="0"/>
                <a:t>EG </a:t>
              </a:r>
              <a:r>
                <a:rPr lang="ru-RU" dirty="0"/>
                <a:t>и обозначим </a:t>
              </a:r>
              <a:r>
                <a:rPr lang="en-US" i="1" dirty="0"/>
                <a:t>H </a:t>
              </a:r>
              <a:r>
                <a:rPr lang="ru-RU" dirty="0"/>
                <a:t>и </a:t>
              </a:r>
              <a:r>
                <a:rPr lang="en-US" i="1" dirty="0"/>
                <a:t>I </a:t>
              </a:r>
              <a:r>
                <a:rPr lang="ru-RU" dirty="0"/>
                <a:t>ее точки пересечения с </a:t>
              </a:r>
              <a:r>
                <a:rPr lang="en-US" i="1" dirty="0"/>
                <a:t>CC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ru-RU" dirty="0"/>
                <a:t>и </a:t>
              </a:r>
              <a:r>
                <a:rPr lang="en-US" i="1" dirty="0"/>
                <a:t>AC</a:t>
              </a:r>
              <a:r>
                <a:rPr lang="en-US" dirty="0"/>
                <a:t>. </a:t>
              </a:r>
              <a:endParaRPr lang="ru-RU" dirty="0"/>
            </a:p>
          </p:txBody>
        </p:sp>
        <p:pic>
          <p:nvPicPr>
            <p:cNvPr id="3687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524" cy="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872" name="Group 8"/>
          <p:cNvGrpSpPr>
            <a:grpSpLocks/>
          </p:cNvGrpSpPr>
          <p:nvPr/>
        </p:nvGrpSpPr>
        <p:grpSpPr bwMode="auto">
          <a:xfrm>
            <a:off x="0" y="990600"/>
            <a:ext cx="8991600" cy="4725988"/>
            <a:chOff x="0" y="624"/>
            <a:chExt cx="5664" cy="2977"/>
          </a:xfrm>
        </p:grpSpPr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2688" y="1632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IF </a:t>
              </a:r>
              <a:r>
                <a:rPr lang="ru-RU"/>
                <a:t>и ее точку пересечения с </a:t>
              </a:r>
              <a:r>
                <a:rPr lang="en-US" i="1"/>
                <a:t>AB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K</a:t>
              </a:r>
              <a:r>
                <a:rPr lang="ru-RU"/>
                <a:t>. </a:t>
              </a:r>
              <a:endParaRPr lang="ru-RU" i="1"/>
            </a:p>
          </p:txBody>
        </p:sp>
        <p:pic>
          <p:nvPicPr>
            <p:cNvPr id="3687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524" cy="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0" y="990600"/>
            <a:ext cx="8991600" cy="4725988"/>
            <a:chOff x="0" y="624"/>
            <a:chExt cx="5664" cy="2977"/>
          </a:xfrm>
        </p:grpSpPr>
        <p:sp>
          <p:nvSpPr>
            <p:cNvPr id="36876" name="Text Box 12"/>
            <p:cNvSpPr txBox="1">
              <a:spLocks noChangeArrowheads="1"/>
            </p:cNvSpPr>
            <p:nvPr/>
          </p:nvSpPr>
          <p:spPr bwMode="auto">
            <a:xfrm>
              <a:off x="2688" y="2112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FH </a:t>
              </a:r>
              <a:r>
                <a:rPr lang="ru-RU"/>
                <a:t>и ее точку пересечения с </a:t>
              </a:r>
              <a:r>
                <a:rPr lang="en-US" i="1"/>
                <a:t>B</a:t>
              </a:r>
              <a:r>
                <a:rPr lang="en-US" baseline="-25000"/>
                <a:t>1</a:t>
              </a:r>
              <a:r>
                <a:rPr lang="en-US" i="1"/>
                <a:t>C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L</a:t>
              </a:r>
              <a:r>
                <a:rPr lang="ru-RU"/>
                <a:t>. </a:t>
              </a:r>
              <a:endParaRPr lang="ru-RU" i="1"/>
            </a:p>
          </p:txBody>
        </p:sp>
        <p:pic>
          <p:nvPicPr>
            <p:cNvPr id="36877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524" cy="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878" name="Group 14"/>
          <p:cNvGrpSpPr>
            <a:grpSpLocks/>
          </p:cNvGrpSpPr>
          <p:nvPr/>
        </p:nvGrpSpPr>
        <p:grpSpPr bwMode="auto">
          <a:xfrm>
            <a:off x="0" y="990600"/>
            <a:ext cx="8991600" cy="4725988"/>
            <a:chOff x="0" y="624"/>
            <a:chExt cx="5664" cy="2977"/>
          </a:xfrm>
        </p:grpSpPr>
        <p:sp>
          <p:nvSpPr>
            <p:cNvPr id="36879" name="Text Box 15"/>
            <p:cNvSpPr txBox="1">
              <a:spLocks noChangeArrowheads="1"/>
            </p:cNvSpPr>
            <p:nvPr/>
          </p:nvSpPr>
          <p:spPr bwMode="auto">
            <a:xfrm>
              <a:off x="2688" y="2592"/>
              <a:ext cx="2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E </a:t>
              </a:r>
              <a:r>
                <a:rPr lang="ru-RU"/>
                <a:t>и </a:t>
              </a:r>
              <a:r>
                <a:rPr lang="en-US" i="1"/>
                <a:t>K</a:t>
              </a:r>
              <a:r>
                <a:rPr lang="en-US"/>
                <a:t>, </a:t>
              </a:r>
              <a:r>
                <a:rPr lang="en-US" i="1"/>
                <a:t>G </a:t>
              </a:r>
              <a:r>
                <a:rPr lang="ru-RU"/>
                <a:t>и </a:t>
              </a:r>
              <a:r>
                <a:rPr lang="en-US" i="1"/>
                <a:t>L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36880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524" cy="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881" name="Group 17"/>
          <p:cNvGrpSpPr>
            <a:grpSpLocks/>
          </p:cNvGrpSpPr>
          <p:nvPr/>
        </p:nvGrpSpPr>
        <p:grpSpPr bwMode="auto">
          <a:xfrm>
            <a:off x="0" y="990600"/>
            <a:ext cx="8991600" cy="4725988"/>
            <a:chOff x="0" y="624"/>
            <a:chExt cx="5664" cy="2977"/>
          </a:xfrm>
        </p:grpSpPr>
        <p:sp>
          <p:nvSpPr>
            <p:cNvPr id="36882" name="Text Box 18"/>
            <p:cNvSpPr txBox="1">
              <a:spLocks noChangeArrowheads="1"/>
            </p:cNvSpPr>
            <p:nvPr/>
          </p:nvSpPr>
          <p:spPr bwMode="auto">
            <a:xfrm>
              <a:off x="2688" y="2832"/>
              <a:ext cx="2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пятиугольник </a:t>
              </a:r>
              <a:r>
                <a:rPr lang="en-US" i="1"/>
                <a:t>EKFLG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36883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524" cy="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884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</a:t>
            </a:r>
            <a:r>
              <a:rPr lang="en-US" sz="800">
                <a:solidFill>
                  <a:schemeClr val="bg1"/>
                </a:solidFill>
              </a:rPr>
              <a:t>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307" y="116632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9. Построить </a:t>
            </a:r>
            <a:r>
              <a:rPr lang="ru-RU" dirty="0"/>
              <a:t>сечение призмы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плоскостью, проходящей через точки </a:t>
            </a:r>
            <a:r>
              <a:rPr lang="en-US" i="1" dirty="0"/>
              <a:t>E</a:t>
            </a:r>
            <a:r>
              <a:rPr lang="ru-RU" i="1" dirty="0"/>
              <a:t> </a:t>
            </a:r>
            <a:r>
              <a:rPr lang="ru-RU" dirty="0"/>
              <a:t>на ребре </a:t>
            </a:r>
            <a:r>
              <a:rPr lang="en-US" i="1" dirty="0"/>
              <a:t>BC</a:t>
            </a:r>
            <a:r>
              <a:rPr lang="en-US" dirty="0"/>
              <a:t>, </a:t>
            </a:r>
            <a:r>
              <a:rPr lang="en-US" i="1" dirty="0"/>
              <a:t>F </a:t>
            </a:r>
            <a:r>
              <a:rPr lang="ru-RU" dirty="0"/>
              <a:t>на грани </a:t>
            </a:r>
            <a:r>
              <a:rPr lang="en-US" i="1" dirty="0"/>
              <a:t>ABB</a:t>
            </a:r>
            <a:r>
              <a:rPr lang="en-US" baseline="-25000" dirty="0"/>
              <a:t>1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G</a:t>
            </a:r>
            <a:r>
              <a:rPr lang="ru-RU" dirty="0"/>
              <a:t> на грани </a:t>
            </a:r>
            <a:r>
              <a:rPr lang="en-US" i="1" dirty="0"/>
              <a:t>ACC</a:t>
            </a:r>
            <a:r>
              <a:rPr lang="en-US" baseline="-25000" dirty="0"/>
              <a:t>1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675" y="1500808"/>
            <a:ext cx="3751263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751263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65" name="Group 5"/>
          <p:cNvGrpSpPr>
            <a:grpSpLocks/>
          </p:cNvGrpSpPr>
          <p:nvPr/>
        </p:nvGrpSpPr>
        <p:grpSpPr bwMode="auto">
          <a:xfrm>
            <a:off x="0" y="1447800"/>
            <a:ext cx="8839200" cy="3929063"/>
            <a:chOff x="0" y="912"/>
            <a:chExt cx="5568" cy="2475"/>
          </a:xfrm>
        </p:grpSpPr>
        <p:sp>
          <p:nvSpPr>
            <p:cNvPr id="40966" name="Text Box 6"/>
            <p:cNvSpPr txBox="1">
              <a:spLocks noChangeArrowheads="1"/>
            </p:cNvSpPr>
            <p:nvPr/>
          </p:nvSpPr>
          <p:spPr bwMode="auto">
            <a:xfrm>
              <a:off x="2400" y="912"/>
              <a:ext cx="316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Проведем прямую </a:t>
              </a:r>
              <a:r>
                <a:rPr lang="en-US" i="1"/>
                <a:t>GF </a:t>
              </a:r>
              <a:r>
                <a:rPr lang="ru-RU"/>
                <a:t>и найдем точку </a:t>
              </a:r>
              <a:r>
                <a:rPr lang="en-US" i="1"/>
                <a:t>H </a:t>
              </a:r>
              <a:r>
                <a:rPr lang="ru-RU"/>
                <a:t>ее пересечения с плоскостью </a:t>
              </a:r>
              <a:r>
                <a:rPr lang="en-US" i="1"/>
                <a:t>ABC</a:t>
              </a:r>
              <a:r>
                <a:rPr lang="en-US"/>
                <a:t>.</a:t>
              </a:r>
              <a:endParaRPr lang="ru-RU"/>
            </a:p>
          </p:txBody>
        </p:sp>
        <p:pic>
          <p:nvPicPr>
            <p:cNvPr id="4096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363" cy="2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68" name="Group 8"/>
          <p:cNvGrpSpPr>
            <a:grpSpLocks/>
          </p:cNvGrpSpPr>
          <p:nvPr/>
        </p:nvGrpSpPr>
        <p:grpSpPr bwMode="auto">
          <a:xfrm>
            <a:off x="0" y="1600200"/>
            <a:ext cx="8991600" cy="3776663"/>
            <a:chOff x="0" y="1008"/>
            <a:chExt cx="5664" cy="2379"/>
          </a:xfrm>
        </p:grpSpPr>
        <p:sp>
          <p:nvSpPr>
            <p:cNvPr id="40969" name="Text Box 9"/>
            <p:cNvSpPr txBox="1">
              <a:spLocks noChangeArrowheads="1"/>
            </p:cNvSpPr>
            <p:nvPr/>
          </p:nvSpPr>
          <p:spPr bwMode="auto">
            <a:xfrm>
              <a:off x="2400" y="1632"/>
              <a:ext cx="326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EH</a:t>
              </a:r>
              <a:r>
                <a:rPr lang="ru-RU"/>
                <a:t>,</a:t>
              </a:r>
              <a:r>
                <a:rPr lang="ru-RU" i="1"/>
                <a:t> </a:t>
              </a:r>
              <a:r>
                <a:rPr lang="ru-RU"/>
                <a:t>и обозначим </a:t>
              </a:r>
              <a:r>
                <a:rPr lang="en-US" i="1"/>
                <a:t>P </a:t>
              </a:r>
              <a:r>
                <a:rPr lang="ru-RU"/>
                <a:t>и </a:t>
              </a:r>
              <a:r>
                <a:rPr lang="en-US" i="1"/>
                <a:t>I </a:t>
              </a:r>
              <a:r>
                <a:rPr lang="ru-RU"/>
                <a:t>ее точки пересечения с </a:t>
              </a:r>
              <a:r>
                <a:rPr lang="en-US" i="1"/>
                <a:t>AC </a:t>
              </a:r>
              <a:r>
                <a:rPr lang="ru-RU"/>
                <a:t>и </a:t>
              </a:r>
              <a:r>
                <a:rPr lang="en-US" i="1"/>
                <a:t>AB</a:t>
              </a:r>
              <a:r>
                <a:rPr lang="ru-RU" i="1"/>
                <a:t>.</a:t>
              </a:r>
              <a:r>
                <a:rPr lang="en-US" i="1"/>
                <a:t> </a:t>
              </a:r>
              <a:endParaRPr lang="ru-RU" i="1"/>
            </a:p>
          </p:txBody>
        </p:sp>
        <p:pic>
          <p:nvPicPr>
            <p:cNvPr id="4097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363" cy="2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0" y="1600200"/>
            <a:ext cx="8991600" cy="3795713"/>
            <a:chOff x="0" y="1008"/>
            <a:chExt cx="5664" cy="2391"/>
          </a:xfrm>
        </p:grpSpPr>
        <p:sp>
          <p:nvSpPr>
            <p:cNvPr id="40972" name="Text Box 12"/>
            <p:cNvSpPr txBox="1">
              <a:spLocks noChangeArrowheads="1"/>
            </p:cNvSpPr>
            <p:nvPr/>
          </p:nvSpPr>
          <p:spPr bwMode="auto">
            <a:xfrm>
              <a:off x="2448" y="2112"/>
              <a:ext cx="321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прямые </a:t>
              </a:r>
              <a:r>
                <a:rPr lang="en-US" i="1"/>
                <a:t>PG </a:t>
              </a:r>
              <a:r>
                <a:rPr lang="ru-RU"/>
                <a:t>и </a:t>
              </a:r>
              <a:r>
                <a:rPr lang="en-US" i="1"/>
                <a:t>IF</a:t>
              </a:r>
              <a:r>
                <a:rPr lang="en-US"/>
                <a:t>, </a:t>
              </a:r>
              <a:r>
                <a:rPr lang="ru-RU"/>
                <a:t>и обозначим </a:t>
              </a:r>
              <a:r>
                <a:rPr lang="en-US" i="1"/>
                <a:t>S</a:t>
              </a:r>
              <a:r>
                <a:rPr lang="en-US"/>
                <a:t>,</a:t>
              </a:r>
              <a:r>
                <a:rPr lang="en-US" i="1"/>
                <a:t> R</a:t>
              </a:r>
              <a:r>
                <a:rPr lang="en-US"/>
                <a:t> </a:t>
              </a:r>
              <a:r>
                <a:rPr lang="ru-RU"/>
                <a:t>и</a:t>
              </a:r>
              <a:r>
                <a:rPr lang="en-US"/>
                <a:t> </a:t>
              </a:r>
              <a:r>
                <a:rPr lang="en-US" i="1"/>
                <a:t>Q </a:t>
              </a:r>
              <a:r>
                <a:rPr lang="ru-RU"/>
                <a:t>их точки пересечения с </a:t>
              </a:r>
              <a:r>
                <a:rPr lang="en-US" i="1"/>
                <a:t>A</a:t>
              </a:r>
              <a:r>
                <a:rPr lang="en-US" baseline="-25000"/>
                <a:t>1</a:t>
              </a:r>
              <a:r>
                <a:rPr lang="en-US" i="1"/>
                <a:t>C</a:t>
              </a:r>
              <a:r>
                <a:rPr lang="en-US" baseline="-25000"/>
                <a:t>1</a:t>
              </a:r>
              <a:r>
                <a:rPr lang="en-US"/>
                <a:t>,</a:t>
              </a:r>
              <a:r>
                <a:rPr lang="ru-RU"/>
                <a:t> </a:t>
              </a:r>
              <a:r>
                <a:rPr lang="en-US" i="1"/>
                <a:t>A</a:t>
              </a:r>
              <a:r>
                <a:rPr lang="en-US" baseline="-25000"/>
                <a:t>1</a:t>
              </a:r>
              <a:r>
                <a:rPr lang="en-US" i="1"/>
                <a:t>B</a:t>
              </a:r>
              <a:r>
                <a:rPr lang="en-US" baseline="-25000"/>
                <a:t>1 </a:t>
              </a:r>
              <a:r>
                <a:rPr lang="ru-RU"/>
                <a:t>и </a:t>
              </a:r>
              <a:r>
                <a:rPr lang="en-US" i="1"/>
                <a:t>BB</a:t>
              </a:r>
              <a:r>
                <a:rPr lang="en-US" baseline="-25000"/>
                <a:t>1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0973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363" cy="2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0" y="1600200"/>
            <a:ext cx="8915400" cy="3795713"/>
            <a:chOff x="0" y="1008"/>
            <a:chExt cx="5616" cy="2391"/>
          </a:xfrm>
        </p:grpSpPr>
        <p:sp>
          <p:nvSpPr>
            <p:cNvPr id="40975" name="Text Box 15"/>
            <p:cNvSpPr txBox="1">
              <a:spLocks noChangeArrowheads="1"/>
            </p:cNvSpPr>
            <p:nvPr/>
          </p:nvSpPr>
          <p:spPr bwMode="auto">
            <a:xfrm>
              <a:off x="2448" y="2832"/>
              <a:ext cx="31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E </a:t>
              </a:r>
              <a:r>
                <a:rPr lang="ru-RU"/>
                <a:t>и </a:t>
              </a:r>
              <a:r>
                <a:rPr lang="en-US" i="1"/>
                <a:t>Q</a:t>
              </a:r>
              <a:r>
                <a:rPr lang="en-US"/>
                <a:t>, </a:t>
              </a:r>
              <a:r>
                <a:rPr lang="en-US" i="1"/>
                <a:t>S </a:t>
              </a:r>
              <a:r>
                <a:rPr lang="ru-RU"/>
                <a:t>и </a:t>
              </a:r>
              <a:r>
                <a:rPr lang="en-US" i="1"/>
                <a:t>R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0976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363" cy="2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0" y="1600200"/>
            <a:ext cx="8915400" cy="4098925"/>
            <a:chOff x="0" y="1008"/>
            <a:chExt cx="5616" cy="2582"/>
          </a:xfrm>
        </p:grpSpPr>
        <p:sp>
          <p:nvSpPr>
            <p:cNvPr id="40978" name="Text Box 18"/>
            <p:cNvSpPr txBox="1">
              <a:spLocks noChangeArrowheads="1"/>
            </p:cNvSpPr>
            <p:nvPr/>
          </p:nvSpPr>
          <p:spPr bwMode="auto">
            <a:xfrm>
              <a:off x="2448" y="3072"/>
              <a:ext cx="31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пятиугольник </a:t>
              </a:r>
              <a:r>
                <a:rPr lang="en-US" i="1"/>
                <a:t>EQRSP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0979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363" cy="2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098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1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10. Постройте </a:t>
            </a:r>
            <a:r>
              <a:rPr lang="ru-RU" dirty="0"/>
              <a:t>сечение призмы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плоскостью, параллельной </a:t>
            </a:r>
            <a:r>
              <a:rPr lang="ru-RU" dirty="0" smtClean="0"/>
              <a:t>прямой </a:t>
            </a:r>
            <a:r>
              <a:rPr lang="en-US" i="1" dirty="0" smtClean="0"/>
              <a:t>AC</a:t>
            </a:r>
            <a:r>
              <a:rPr lang="en-US" baseline="-25000" dirty="0" smtClean="0"/>
              <a:t>1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ru-RU" dirty="0"/>
              <a:t>проходящей через точки </a:t>
            </a:r>
            <a:r>
              <a:rPr lang="en-US" i="1" dirty="0"/>
              <a:t>D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3893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3462338" cy="38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7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0</a:t>
            </a:r>
            <a:endParaRPr lang="ru-RU"/>
          </a:p>
        </p:txBody>
      </p:sp>
      <p:pic>
        <p:nvPicPr>
          <p:cNvPr id="3893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462338" cy="38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37" name="Group 25"/>
          <p:cNvGrpSpPr>
            <a:grpSpLocks/>
          </p:cNvGrpSpPr>
          <p:nvPr/>
        </p:nvGrpSpPr>
        <p:grpSpPr bwMode="auto">
          <a:xfrm>
            <a:off x="304800" y="1447800"/>
            <a:ext cx="8534400" cy="3905250"/>
            <a:chOff x="192" y="912"/>
            <a:chExt cx="5376" cy="2460"/>
          </a:xfrm>
        </p:grpSpPr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2400" y="912"/>
              <a:ext cx="3168" cy="1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>
                  <a:solidFill>
                    <a:srgbClr val="FF3300"/>
                  </a:solidFill>
                </a:rPr>
                <a:t>Решение.</a:t>
              </a:r>
              <a:r>
                <a:rPr lang="ru-RU" sz="2200">
                  <a:solidFill>
                    <a:schemeClr val="accent1"/>
                  </a:solidFill>
                </a:rPr>
                <a:t> </a:t>
              </a:r>
              <a:r>
                <a:rPr lang="ru-RU" sz="2200"/>
                <a:t>Через точку </a:t>
              </a:r>
              <a:r>
                <a:rPr lang="en-US" sz="2200" i="1"/>
                <a:t>D </a:t>
              </a:r>
              <a:r>
                <a:rPr lang="ru-RU" sz="2200"/>
                <a:t>проведем прямую параллельную </a:t>
              </a:r>
              <a:r>
                <a:rPr lang="en-US" sz="2200" i="1"/>
                <a:t>AC</a:t>
              </a:r>
              <a:r>
                <a:rPr lang="en-US" sz="2200" baseline="-25000"/>
                <a:t>1</a:t>
              </a:r>
              <a:r>
                <a:rPr lang="en-US" sz="2200"/>
                <a:t> </a:t>
              </a:r>
              <a:r>
                <a:rPr lang="ru-RU" sz="2200"/>
                <a:t>и обозначим </a:t>
              </a:r>
              <a:r>
                <a:rPr lang="en-US" sz="2200" i="1"/>
                <a:t>E </a:t>
              </a:r>
              <a:r>
                <a:rPr lang="ru-RU" sz="2200"/>
                <a:t>ее точку пересечения с прямой </a:t>
              </a:r>
              <a:r>
                <a:rPr lang="en-US" sz="2200" i="1"/>
                <a:t>BC</a:t>
              </a:r>
              <a:r>
                <a:rPr lang="en-US" sz="2200" baseline="-25000"/>
                <a:t>1</a:t>
              </a:r>
              <a:r>
                <a:rPr lang="en-US" sz="2200"/>
                <a:t>.</a:t>
              </a:r>
              <a:r>
                <a:rPr lang="en-US" sz="2200" i="1"/>
                <a:t> </a:t>
              </a:r>
              <a:r>
                <a:rPr lang="ru-RU" sz="2200"/>
                <a:t>Эта точка будет принадлежать плоскости грани </a:t>
              </a:r>
              <a:r>
                <a:rPr lang="en-US" sz="2200" i="1"/>
                <a:t>ADD</a:t>
              </a:r>
              <a:r>
                <a:rPr lang="en-US" sz="2200" baseline="-25000"/>
                <a:t>1</a:t>
              </a:r>
              <a:r>
                <a:rPr lang="en-US" sz="2200" i="1"/>
                <a:t>A</a:t>
              </a:r>
              <a:r>
                <a:rPr lang="en-US" sz="2200" baseline="-25000"/>
                <a:t>1</a:t>
              </a:r>
              <a:r>
                <a:rPr lang="en-US" sz="2200"/>
                <a:t>.</a:t>
              </a:r>
              <a:r>
                <a:rPr lang="en-US" sz="2200" i="1"/>
                <a:t> </a:t>
              </a:r>
              <a:endParaRPr lang="ru-RU" sz="2200" i="1"/>
            </a:p>
          </p:txBody>
        </p:sp>
        <p:pic>
          <p:nvPicPr>
            <p:cNvPr id="38936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47"/>
              <a:ext cx="2181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39" name="Group 27"/>
          <p:cNvGrpSpPr>
            <a:grpSpLocks/>
          </p:cNvGrpSpPr>
          <p:nvPr/>
        </p:nvGrpSpPr>
        <p:grpSpPr bwMode="auto">
          <a:xfrm>
            <a:off x="304800" y="1503363"/>
            <a:ext cx="8686800" cy="3849687"/>
            <a:chOff x="192" y="947"/>
            <a:chExt cx="5472" cy="2425"/>
          </a:xfrm>
        </p:grpSpPr>
        <p:sp>
          <p:nvSpPr>
            <p:cNvPr id="38924" name="Text Box 12"/>
            <p:cNvSpPr txBox="1">
              <a:spLocks noChangeArrowheads="1"/>
            </p:cNvSpPr>
            <p:nvPr/>
          </p:nvSpPr>
          <p:spPr bwMode="auto">
            <a:xfrm>
              <a:off x="2448" y="1968"/>
              <a:ext cx="321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/>
                <a:t>Проведем прямую </a:t>
              </a:r>
              <a:r>
                <a:rPr lang="en-US" sz="2200" i="1"/>
                <a:t>DE </a:t>
              </a:r>
              <a:r>
                <a:rPr lang="ru-RU" sz="2200"/>
                <a:t>и обозначим </a:t>
              </a:r>
              <a:r>
                <a:rPr lang="en-US" sz="2200" i="1"/>
                <a:t>F </a:t>
              </a:r>
              <a:r>
                <a:rPr lang="ru-RU" sz="2200"/>
                <a:t>ее точку пересечения с ребром </a:t>
              </a:r>
              <a:r>
                <a:rPr lang="en-US" sz="2200" i="1"/>
                <a:t>BC</a:t>
              </a:r>
              <a:r>
                <a:rPr lang="ru-RU" sz="2200"/>
                <a:t>.</a:t>
              </a:r>
              <a:endParaRPr lang="ru-RU" sz="2200" i="1"/>
            </a:p>
          </p:txBody>
        </p:sp>
        <p:pic>
          <p:nvPicPr>
            <p:cNvPr id="38938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47"/>
              <a:ext cx="2181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41" name="Group 29"/>
          <p:cNvGrpSpPr>
            <a:grpSpLocks/>
          </p:cNvGrpSpPr>
          <p:nvPr/>
        </p:nvGrpSpPr>
        <p:grpSpPr bwMode="auto">
          <a:xfrm>
            <a:off x="304800" y="1503363"/>
            <a:ext cx="8686800" cy="3849687"/>
            <a:chOff x="192" y="947"/>
            <a:chExt cx="5472" cy="2425"/>
          </a:xfrm>
        </p:grpSpPr>
        <p:sp>
          <p:nvSpPr>
            <p:cNvPr id="38927" name="Text Box 15"/>
            <p:cNvSpPr txBox="1">
              <a:spLocks noChangeArrowheads="1"/>
            </p:cNvSpPr>
            <p:nvPr/>
          </p:nvSpPr>
          <p:spPr bwMode="auto">
            <a:xfrm>
              <a:off x="2496" y="2400"/>
              <a:ext cx="316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/>
                <a:t>Соединим отрезком точки </a:t>
              </a:r>
              <a:r>
                <a:rPr lang="en-US" sz="2200" i="1"/>
                <a:t>F </a:t>
              </a:r>
              <a:r>
                <a:rPr lang="ru-RU" sz="2200"/>
                <a:t>и </a:t>
              </a:r>
              <a:r>
                <a:rPr lang="en-US" sz="2200" i="1"/>
                <a:t>D</a:t>
              </a:r>
              <a:r>
                <a:rPr lang="en-US" sz="2200"/>
                <a:t>.</a:t>
              </a:r>
              <a:endParaRPr lang="ru-RU" sz="2200" i="1"/>
            </a:p>
          </p:txBody>
        </p:sp>
        <p:pic>
          <p:nvPicPr>
            <p:cNvPr id="38940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47"/>
              <a:ext cx="2181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44" name="Group 32"/>
          <p:cNvGrpSpPr>
            <a:grpSpLocks/>
          </p:cNvGrpSpPr>
          <p:nvPr/>
        </p:nvGrpSpPr>
        <p:grpSpPr bwMode="auto">
          <a:xfrm>
            <a:off x="152400" y="1524000"/>
            <a:ext cx="8839200" cy="4022725"/>
            <a:chOff x="96" y="960"/>
            <a:chExt cx="5568" cy="2534"/>
          </a:xfrm>
        </p:grpSpPr>
        <p:sp>
          <p:nvSpPr>
            <p:cNvPr id="38942" name="Text Box 30"/>
            <p:cNvSpPr txBox="1">
              <a:spLocks noChangeArrowheads="1"/>
            </p:cNvSpPr>
            <p:nvPr/>
          </p:nvSpPr>
          <p:spPr bwMode="auto">
            <a:xfrm>
              <a:off x="2400" y="2592"/>
              <a:ext cx="3264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/>
                <a:t>Через точку </a:t>
              </a:r>
              <a:r>
                <a:rPr lang="en-US" sz="2200" i="1"/>
                <a:t>D </a:t>
              </a:r>
              <a:r>
                <a:rPr lang="ru-RU" sz="2200"/>
                <a:t>проведем прямую параллельную прямой </a:t>
              </a:r>
              <a:r>
                <a:rPr lang="en-US" sz="2200" i="1"/>
                <a:t>FD </a:t>
              </a:r>
              <a:r>
                <a:rPr lang="ru-RU" sz="2200"/>
                <a:t>и обозначим </a:t>
              </a:r>
              <a:r>
                <a:rPr lang="en-US" sz="2200" i="1"/>
                <a:t>G </a:t>
              </a:r>
              <a:r>
                <a:rPr lang="ru-RU" sz="2200"/>
                <a:t>точку ее пересечения с ребром </a:t>
              </a:r>
              <a:r>
                <a:rPr lang="en-US" sz="2200" i="1"/>
                <a:t>A</a:t>
              </a:r>
              <a:r>
                <a:rPr lang="en-US" sz="2200" baseline="-25000"/>
                <a:t>1</a:t>
              </a:r>
              <a:r>
                <a:rPr lang="en-US" sz="2200" i="1"/>
                <a:t>C</a:t>
              </a:r>
              <a:r>
                <a:rPr lang="en-US" sz="2200" baseline="-25000"/>
                <a:t>1</a:t>
              </a:r>
              <a:r>
                <a:rPr lang="en-US" sz="2200"/>
                <a:t>, </a:t>
              </a:r>
              <a:r>
                <a:rPr lang="en-US" sz="2200" i="1"/>
                <a:t>H </a:t>
              </a:r>
              <a:r>
                <a:rPr lang="ru-RU" sz="2200"/>
                <a:t>– точку ее пересечения с прямой </a:t>
              </a:r>
              <a:r>
                <a:rPr lang="en-US" sz="2200" i="1"/>
                <a:t>A</a:t>
              </a:r>
              <a:r>
                <a:rPr lang="en-US" sz="2200" baseline="-25000"/>
                <a:t>1</a:t>
              </a:r>
              <a:r>
                <a:rPr lang="en-US" sz="2200" i="1"/>
                <a:t>B</a:t>
              </a:r>
              <a:r>
                <a:rPr lang="en-US" sz="2200" baseline="-25000"/>
                <a:t>1</a:t>
              </a:r>
              <a:r>
                <a:rPr lang="en-US" sz="2200"/>
                <a:t>.</a:t>
              </a:r>
              <a:endParaRPr lang="ru-RU" sz="2200" i="1"/>
            </a:p>
          </p:txBody>
        </p:sp>
        <p:pic>
          <p:nvPicPr>
            <p:cNvPr id="38943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0"/>
              <a:ext cx="2342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47" name="Group 35"/>
          <p:cNvGrpSpPr>
            <a:grpSpLocks/>
          </p:cNvGrpSpPr>
          <p:nvPr/>
        </p:nvGrpSpPr>
        <p:grpSpPr bwMode="auto">
          <a:xfrm>
            <a:off x="0" y="1524000"/>
            <a:ext cx="8991600" cy="4389438"/>
            <a:chOff x="0" y="960"/>
            <a:chExt cx="5664" cy="2765"/>
          </a:xfrm>
        </p:grpSpPr>
        <p:sp>
          <p:nvSpPr>
            <p:cNvPr id="38930" name="Text Box 18"/>
            <p:cNvSpPr txBox="1">
              <a:spLocks noChangeArrowheads="1"/>
            </p:cNvSpPr>
            <p:nvPr/>
          </p:nvSpPr>
          <p:spPr bwMode="auto">
            <a:xfrm>
              <a:off x="0" y="3456"/>
              <a:ext cx="566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/>
                <a:t>Проведем прямую </a:t>
              </a:r>
              <a:r>
                <a:rPr lang="en-US" sz="2200" i="1"/>
                <a:t>DH </a:t>
              </a:r>
              <a:r>
                <a:rPr lang="ru-RU" sz="2200"/>
                <a:t>и обозначим </a:t>
              </a:r>
              <a:r>
                <a:rPr lang="en-US" sz="2200" i="1"/>
                <a:t>P </a:t>
              </a:r>
              <a:r>
                <a:rPr lang="ru-RU" sz="2200"/>
                <a:t>ее точку пересечения с ребром </a:t>
              </a:r>
              <a:r>
                <a:rPr lang="en-US" sz="2200" i="1"/>
                <a:t>AA</a:t>
              </a:r>
              <a:r>
                <a:rPr lang="ru-RU" sz="2200" baseline="-25000"/>
                <a:t>1</a:t>
              </a:r>
              <a:r>
                <a:rPr lang="ru-RU" sz="2200"/>
                <a:t>.</a:t>
              </a:r>
              <a:r>
                <a:rPr lang="en-US" sz="2200" i="1"/>
                <a:t> </a:t>
              </a:r>
              <a:endParaRPr lang="ru-RU" sz="2200" i="1"/>
            </a:p>
          </p:txBody>
        </p:sp>
        <p:pic>
          <p:nvPicPr>
            <p:cNvPr id="38946" name="Picture 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0"/>
              <a:ext cx="2342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53" name="Group 41"/>
          <p:cNvGrpSpPr>
            <a:grpSpLocks/>
          </p:cNvGrpSpPr>
          <p:nvPr/>
        </p:nvGrpSpPr>
        <p:grpSpPr bwMode="auto">
          <a:xfrm>
            <a:off x="0" y="1503363"/>
            <a:ext cx="8991600" cy="4791075"/>
            <a:chOff x="0" y="947"/>
            <a:chExt cx="5664" cy="3018"/>
          </a:xfrm>
        </p:grpSpPr>
        <p:sp>
          <p:nvSpPr>
            <p:cNvPr id="38948" name="Text Box 36"/>
            <p:cNvSpPr txBox="1">
              <a:spLocks noChangeArrowheads="1"/>
            </p:cNvSpPr>
            <p:nvPr/>
          </p:nvSpPr>
          <p:spPr bwMode="auto">
            <a:xfrm>
              <a:off x="0" y="3696"/>
              <a:ext cx="566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/>
                <a:t>Соединим отрезком точки </a:t>
              </a:r>
              <a:r>
                <a:rPr lang="en-US" sz="2200" i="1"/>
                <a:t>P </a:t>
              </a:r>
              <a:r>
                <a:rPr lang="ru-RU" sz="2200"/>
                <a:t>и </a:t>
              </a:r>
              <a:r>
                <a:rPr lang="en-US" sz="2200" i="1"/>
                <a:t>G</a:t>
              </a:r>
              <a:r>
                <a:rPr lang="en-US" sz="2200"/>
                <a:t>.</a:t>
              </a:r>
              <a:endParaRPr lang="ru-RU" sz="2200" i="1"/>
            </a:p>
          </p:txBody>
        </p:sp>
        <p:pic>
          <p:nvPicPr>
            <p:cNvPr id="38949" name="Picture 3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47"/>
              <a:ext cx="2342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54" name="Group 42"/>
          <p:cNvGrpSpPr>
            <a:grpSpLocks/>
          </p:cNvGrpSpPr>
          <p:nvPr/>
        </p:nvGrpSpPr>
        <p:grpSpPr bwMode="auto">
          <a:xfrm>
            <a:off x="0" y="1503363"/>
            <a:ext cx="8991600" cy="5095875"/>
            <a:chOff x="0" y="947"/>
            <a:chExt cx="5664" cy="3210"/>
          </a:xfrm>
        </p:grpSpPr>
        <p:sp>
          <p:nvSpPr>
            <p:cNvPr id="38945" name="Text Box 33"/>
            <p:cNvSpPr txBox="1">
              <a:spLocks noChangeArrowheads="1"/>
            </p:cNvSpPr>
            <p:nvPr/>
          </p:nvSpPr>
          <p:spPr bwMode="auto">
            <a:xfrm>
              <a:off x="0" y="3888"/>
              <a:ext cx="566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200"/>
                <a:t>Полученный четырехугольник </a:t>
              </a:r>
              <a:r>
                <a:rPr lang="en-US" sz="2200" i="1"/>
                <a:t>EFIK </a:t>
              </a:r>
              <a:r>
                <a:rPr lang="ru-RU" sz="2200"/>
                <a:t>будет искомым сечением</a:t>
              </a:r>
              <a:r>
                <a:rPr lang="en-US" sz="2200"/>
                <a:t>.</a:t>
              </a:r>
              <a:endParaRPr lang="ru-RU" sz="2200" i="1"/>
            </a:p>
          </p:txBody>
        </p:sp>
        <p:pic>
          <p:nvPicPr>
            <p:cNvPr id="38951" name="Picture 3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47"/>
              <a:ext cx="2342" cy="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176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11*. Постройте </a:t>
            </a:r>
            <a:r>
              <a:rPr lang="ru-RU" dirty="0"/>
              <a:t>сечение </a:t>
            </a:r>
            <a:r>
              <a:rPr lang="ru-RU" dirty="0" smtClean="0"/>
              <a:t>правильной призмы </a:t>
            </a:r>
            <a:r>
              <a:rPr lang="en-US" i="1" dirty="0" smtClean="0"/>
              <a:t>ABCA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ru-RU" dirty="0" smtClean="0"/>
              <a:t>, все рёбра которой равны 1,</a:t>
            </a:r>
            <a:r>
              <a:rPr lang="en-US" i="1" dirty="0" smtClean="0"/>
              <a:t> </a:t>
            </a:r>
            <a:r>
              <a:rPr lang="ru-RU" dirty="0"/>
              <a:t>плоскостью, </a:t>
            </a:r>
            <a:r>
              <a:rPr lang="ru-RU" dirty="0" smtClean="0"/>
              <a:t>проходящей </a:t>
            </a:r>
            <a:r>
              <a:rPr lang="ru-RU" dirty="0"/>
              <a:t>через </a:t>
            </a:r>
            <a:r>
              <a:rPr lang="ru-RU" dirty="0" smtClean="0"/>
              <a:t>точку </a:t>
            </a:r>
            <a:r>
              <a:rPr lang="en-US" i="1" dirty="0" smtClean="0"/>
              <a:t>D</a:t>
            </a:r>
            <a:r>
              <a:rPr lang="ru-RU" dirty="0" smtClean="0"/>
              <a:t>, и</a:t>
            </a:r>
            <a:r>
              <a:rPr lang="en-US" dirty="0" smtClean="0"/>
              <a:t> </a:t>
            </a:r>
            <a:r>
              <a:rPr lang="ru-RU" dirty="0" smtClean="0"/>
              <a:t>перпендикулярной прямой </a:t>
            </a:r>
            <a:r>
              <a:rPr lang="en-US" i="1" dirty="0" smtClean="0"/>
              <a:t>CB</a:t>
            </a:r>
            <a:r>
              <a:rPr lang="en-US" baseline="-25000" dirty="0" smtClean="0"/>
              <a:t>1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071" y="1772816"/>
            <a:ext cx="3491855" cy="393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3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	Решение.</a:t>
            </a:r>
            <a:r>
              <a:rPr lang="ru-RU" dirty="0" smtClean="0"/>
              <a:t> Проведем диагональ </a:t>
            </a:r>
            <a:r>
              <a:rPr lang="en-US" i="1" dirty="0" smtClean="0"/>
              <a:t>BC</a:t>
            </a:r>
            <a:r>
              <a:rPr lang="en-US" baseline="-25000" dirty="0" smtClean="0"/>
              <a:t>1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r>
              <a:rPr lang="ru-RU" dirty="0" smtClean="0"/>
              <a:t>Через точку </a:t>
            </a:r>
            <a:r>
              <a:rPr lang="en-US" i="1" dirty="0" smtClean="0"/>
              <a:t>O </a:t>
            </a:r>
            <a:r>
              <a:rPr lang="ru-RU" dirty="0" smtClean="0"/>
              <a:t>ее пересечения с диагональю </a:t>
            </a:r>
            <a:r>
              <a:rPr lang="en-US" i="1" dirty="0" smtClean="0"/>
              <a:t>CB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проведем прямую, параллельную ребру </a:t>
            </a:r>
            <a:r>
              <a:rPr lang="en-US" i="1" dirty="0" smtClean="0"/>
              <a:t>BB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ru-RU" dirty="0" smtClean="0"/>
              <a:t>и обозначим </a:t>
            </a:r>
            <a:r>
              <a:rPr lang="en-US" i="1" dirty="0" smtClean="0"/>
              <a:t>H </a:t>
            </a:r>
            <a:r>
              <a:rPr lang="ru-RU" dirty="0" smtClean="0"/>
              <a:t>ее точку пересечения с ребром </a:t>
            </a:r>
            <a:r>
              <a:rPr lang="en-US" i="1" dirty="0" smtClean="0"/>
              <a:t>BC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r>
              <a:rPr lang="ru-RU" dirty="0" smtClean="0"/>
              <a:t>Через точку </a:t>
            </a:r>
            <a:r>
              <a:rPr lang="en-US" i="1" dirty="0" smtClean="0"/>
              <a:t>D </a:t>
            </a:r>
            <a:r>
              <a:rPr lang="ru-RU" dirty="0" smtClean="0"/>
              <a:t>проведём прямую, параллельную</a:t>
            </a:r>
            <a:r>
              <a:rPr lang="en-US" dirty="0" smtClean="0"/>
              <a:t> </a:t>
            </a:r>
            <a:r>
              <a:rPr lang="ru-RU" dirty="0" smtClean="0"/>
              <a:t>прямой </a:t>
            </a:r>
            <a:r>
              <a:rPr lang="en-US" i="1" dirty="0" smtClean="0"/>
              <a:t>AH</a:t>
            </a:r>
            <a:r>
              <a:rPr lang="ru-RU" dirty="0" smtClean="0"/>
              <a:t>,</a:t>
            </a:r>
            <a:r>
              <a:rPr lang="en-US" i="1" dirty="0" smtClean="0"/>
              <a:t> </a:t>
            </a:r>
            <a:r>
              <a:rPr lang="ru-RU" dirty="0" smtClean="0"/>
              <a:t>и обозначим </a:t>
            </a:r>
            <a:r>
              <a:rPr lang="en-US" i="1" dirty="0" smtClean="0"/>
              <a:t>I </a:t>
            </a:r>
            <a:r>
              <a:rPr lang="ru-RU" dirty="0" smtClean="0"/>
              <a:t>ее точку пересечения с прямой </a:t>
            </a:r>
            <a:r>
              <a:rPr lang="en-US" i="1" dirty="0" smtClean="0"/>
              <a:t>OH</a:t>
            </a:r>
            <a:r>
              <a:rPr lang="en-US" dirty="0" smtClean="0"/>
              <a:t>. </a:t>
            </a:r>
            <a:r>
              <a:rPr lang="ru-RU" dirty="0" smtClean="0"/>
              <a:t>Прямая </a:t>
            </a:r>
            <a:r>
              <a:rPr lang="en-US" i="1" dirty="0" smtClean="0"/>
              <a:t>DI </a:t>
            </a:r>
            <a:r>
              <a:rPr lang="ru-RU" dirty="0" smtClean="0"/>
              <a:t>будет перпендикулярна плоскости </a:t>
            </a:r>
            <a:r>
              <a:rPr lang="en-US" i="1" dirty="0" smtClean="0"/>
              <a:t>BCC</a:t>
            </a:r>
            <a:r>
              <a:rPr lang="en-US" baseline="-25000" dirty="0" smtClean="0"/>
              <a:t>1</a:t>
            </a:r>
            <a:r>
              <a:rPr lang="en-US" dirty="0"/>
              <a:t>.</a:t>
            </a:r>
            <a:r>
              <a:rPr lang="en-US" i="1" dirty="0" smtClean="0"/>
              <a:t> </a:t>
            </a:r>
            <a:r>
              <a:rPr lang="ru-RU" dirty="0" smtClean="0"/>
              <a:t>Через точку </a:t>
            </a:r>
            <a:r>
              <a:rPr lang="en-US" i="1" dirty="0" smtClean="0"/>
              <a:t>I </a:t>
            </a:r>
            <a:r>
              <a:rPr lang="ru-RU" dirty="0" smtClean="0"/>
              <a:t>проведём прямую, параллельную прямой </a:t>
            </a:r>
            <a:r>
              <a:rPr lang="en-US" i="1" dirty="0" smtClean="0"/>
              <a:t>BC</a:t>
            </a:r>
            <a:r>
              <a:rPr lang="en-US" baseline="-25000" dirty="0" smtClean="0"/>
              <a:t>1</a:t>
            </a:r>
            <a:r>
              <a:rPr lang="ru-RU" dirty="0" smtClean="0"/>
              <a:t>, и обозначим </a:t>
            </a:r>
            <a:r>
              <a:rPr lang="en-US" i="1" dirty="0" smtClean="0"/>
              <a:t>G </a:t>
            </a:r>
            <a:r>
              <a:rPr lang="ru-RU" dirty="0" smtClean="0"/>
              <a:t>и </a:t>
            </a:r>
            <a:r>
              <a:rPr lang="en-US" i="1" dirty="0" smtClean="0"/>
              <a:t>E </a:t>
            </a:r>
            <a:r>
              <a:rPr lang="ru-RU" dirty="0" smtClean="0"/>
              <a:t>её точки пересечения соответственно с рёбрами </a:t>
            </a:r>
            <a:r>
              <a:rPr lang="en-US" i="1" dirty="0" smtClean="0"/>
              <a:t>CC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i="1" dirty="0" smtClean="0"/>
              <a:t>BC</a:t>
            </a:r>
            <a:r>
              <a:rPr lang="ru-RU" dirty="0" smtClean="0"/>
              <a:t>. Через точку </a:t>
            </a:r>
            <a:r>
              <a:rPr lang="en-US" i="1" dirty="0" smtClean="0"/>
              <a:t>E </a:t>
            </a:r>
            <a:r>
              <a:rPr lang="ru-RU" dirty="0" smtClean="0"/>
              <a:t>проведём прямую, параллельную прямой </a:t>
            </a:r>
            <a:r>
              <a:rPr lang="en-US" i="1" dirty="0" smtClean="0"/>
              <a:t>DI</a:t>
            </a:r>
            <a:r>
              <a:rPr lang="ru-RU" dirty="0" smtClean="0"/>
              <a:t>, и обозначим </a:t>
            </a:r>
            <a:r>
              <a:rPr lang="en-US" i="1" dirty="0" smtClean="0"/>
              <a:t>F </a:t>
            </a:r>
            <a:r>
              <a:rPr lang="ru-RU" dirty="0" smtClean="0"/>
              <a:t>её точку пересечения с ребром </a:t>
            </a:r>
            <a:r>
              <a:rPr lang="en-US" i="1" dirty="0" smtClean="0"/>
              <a:t>AB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428999"/>
            <a:ext cx="2736304" cy="333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933056"/>
            <a:ext cx="5868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dirty="0" smtClean="0"/>
              <a:t>Четырёхугольник </a:t>
            </a:r>
            <a:r>
              <a:rPr lang="en-US" i="1" dirty="0"/>
              <a:t>DFEG </a:t>
            </a:r>
            <a:r>
              <a:rPr lang="ru-RU" dirty="0"/>
              <a:t>будет искомым сечением.</a:t>
            </a:r>
            <a:r>
              <a:rPr lang="en-US" dirty="0"/>
              <a:t> </a:t>
            </a:r>
            <a:r>
              <a:rPr lang="ru-RU" dirty="0"/>
              <a:t>Плоскость сечения содержит прямые </a:t>
            </a:r>
            <a:r>
              <a:rPr lang="en-US" i="1" dirty="0"/>
              <a:t>EG </a:t>
            </a:r>
            <a:r>
              <a:rPr lang="ru-RU" dirty="0"/>
              <a:t>и </a:t>
            </a:r>
            <a:r>
              <a:rPr lang="en-US" i="1" dirty="0"/>
              <a:t>DI</a:t>
            </a:r>
            <a:r>
              <a:rPr lang="ru-RU" dirty="0"/>
              <a:t>, перпендикулярные прямой </a:t>
            </a:r>
            <a:r>
              <a:rPr lang="en-US" i="1" dirty="0"/>
              <a:t>CB</a:t>
            </a:r>
            <a:r>
              <a:rPr lang="en-US" baseline="-25000" dirty="0"/>
              <a:t>1</a:t>
            </a:r>
            <a:r>
              <a:rPr lang="ru-RU" dirty="0"/>
              <a:t>, следовательно, это сечение будет перпендикулярно прямой</a:t>
            </a:r>
            <a:r>
              <a:rPr lang="en-US" dirty="0"/>
              <a:t> </a:t>
            </a:r>
            <a:r>
              <a:rPr lang="en-US" i="1" dirty="0"/>
              <a:t>CB</a:t>
            </a:r>
            <a:r>
              <a:rPr lang="en-US" baseline="-25000" dirty="0"/>
              <a:t>1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7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12. Построить </a:t>
            </a:r>
            <a:r>
              <a:rPr lang="ru-RU" dirty="0"/>
              <a:t>сечение правильной шестиугольной призмы плоскостью, проходящей через точки 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dirty="0"/>
              <a:t> B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484784"/>
            <a:ext cx="5537200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2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537200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0" y="914400"/>
            <a:ext cx="9144000" cy="3733800"/>
            <a:chOff x="0" y="576"/>
            <a:chExt cx="5760" cy="2352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>
              <a:off x="0" y="2640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 smtClean="0">
                  <a:solidFill>
                    <a:srgbClr val="FF3300"/>
                  </a:solidFill>
                </a:rPr>
                <a:t>Решение</a:t>
              </a:r>
              <a:r>
                <a:rPr lang="ru-RU" dirty="0">
                  <a:solidFill>
                    <a:srgbClr val="FF3300"/>
                  </a:solidFill>
                </a:rPr>
                <a:t>.</a:t>
              </a:r>
              <a:r>
                <a:rPr lang="ru-RU" dirty="0">
                  <a:solidFill>
                    <a:schemeClr val="accent1"/>
                  </a:solidFill>
                </a:rPr>
                <a:t> </a:t>
              </a:r>
              <a:r>
                <a:rPr lang="ru-RU" dirty="0"/>
                <a:t>Заметим, что сечение будет проходить через точку </a:t>
              </a:r>
              <a:r>
                <a:rPr lang="en-US" i="1" dirty="0"/>
                <a:t>E</a:t>
              </a:r>
              <a:r>
                <a:rPr lang="en-US" baseline="-25000" dirty="0"/>
                <a:t>1.</a:t>
              </a:r>
              <a:r>
                <a:rPr lang="en-US" i="1" dirty="0"/>
                <a:t> </a:t>
              </a:r>
              <a:endParaRPr lang="ru-RU" dirty="0"/>
            </a:p>
          </p:txBody>
        </p:sp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576"/>
              <a:ext cx="3488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015" name="Group 7"/>
          <p:cNvGrpSpPr>
            <a:grpSpLocks/>
          </p:cNvGrpSpPr>
          <p:nvPr/>
        </p:nvGrpSpPr>
        <p:grpSpPr bwMode="auto">
          <a:xfrm>
            <a:off x="0" y="914400"/>
            <a:ext cx="9144000" cy="4479925"/>
            <a:chOff x="0" y="576"/>
            <a:chExt cx="5760" cy="2822"/>
          </a:xfrm>
        </p:grpSpPr>
        <p:sp>
          <p:nvSpPr>
            <p:cNvPr id="43016" name="Text Box 8"/>
            <p:cNvSpPr txBox="1">
              <a:spLocks noChangeArrowheads="1"/>
            </p:cNvSpPr>
            <p:nvPr/>
          </p:nvSpPr>
          <p:spPr bwMode="auto">
            <a:xfrm>
              <a:off x="0" y="2880"/>
              <a:ext cx="57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Проведем прямую </a:t>
              </a:r>
              <a:r>
                <a:rPr lang="en-US" i="1" dirty="0"/>
                <a:t>AB</a:t>
              </a:r>
              <a:r>
                <a:rPr lang="ru-RU" dirty="0"/>
                <a:t> и найдем ее точки пересечения </a:t>
              </a:r>
              <a:r>
                <a:rPr lang="en-US" i="1" dirty="0"/>
                <a:t>K </a:t>
              </a:r>
              <a:r>
                <a:rPr lang="ru-RU" dirty="0"/>
                <a:t>и </a:t>
              </a:r>
              <a:r>
                <a:rPr lang="en-US" i="1" dirty="0"/>
                <a:t>L </a:t>
              </a:r>
              <a:r>
                <a:rPr lang="ru-RU" dirty="0"/>
                <a:t>с прямыми </a:t>
              </a:r>
              <a:r>
                <a:rPr lang="en-US" i="1" dirty="0"/>
                <a:t>CD </a:t>
              </a:r>
              <a:r>
                <a:rPr lang="ru-RU" dirty="0"/>
                <a:t>и </a:t>
              </a:r>
              <a:r>
                <a:rPr lang="en-US" i="1" dirty="0"/>
                <a:t>FE</a:t>
              </a:r>
              <a:r>
                <a:rPr lang="ru-RU" dirty="0"/>
                <a:t>.</a:t>
              </a:r>
              <a:endParaRPr lang="ru-RU" i="1" dirty="0"/>
            </a:p>
          </p:txBody>
        </p:sp>
        <p:pic>
          <p:nvPicPr>
            <p:cNvPr id="4301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576"/>
              <a:ext cx="3488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018" name="Group 10"/>
          <p:cNvGrpSpPr>
            <a:grpSpLocks/>
          </p:cNvGrpSpPr>
          <p:nvPr/>
        </p:nvGrpSpPr>
        <p:grpSpPr bwMode="auto">
          <a:xfrm>
            <a:off x="76200" y="914400"/>
            <a:ext cx="9067800" cy="5165725"/>
            <a:chOff x="48" y="576"/>
            <a:chExt cx="5712" cy="3254"/>
          </a:xfrm>
        </p:grpSpPr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48" y="3312"/>
              <a:ext cx="571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Проведем прямые </a:t>
              </a:r>
              <a:r>
                <a:rPr lang="en-US" i="1" dirty="0"/>
                <a:t>KD</a:t>
              </a:r>
              <a:r>
                <a:rPr lang="en-US" baseline="-25000" dirty="0"/>
                <a:t>1</a:t>
              </a:r>
              <a:r>
                <a:rPr lang="ru-RU" dirty="0"/>
                <a:t>, </a:t>
              </a:r>
              <a:r>
                <a:rPr lang="en-US" i="1" dirty="0"/>
                <a:t>LE</a:t>
              </a:r>
              <a:r>
                <a:rPr lang="en-US" baseline="-25000" dirty="0"/>
                <a:t>1</a:t>
              </a:r>
              <a:r>
                <a:rPr lang="ru-RU" baseline="-25000" dirty="0"/>
                <a:t> </a:t>
              </a:r>
              <a:r>
                <a:rPr lang="ru-RU" dirty="0"/>
                <a:t>и найдем их точки пересечения </a:t>
              </a:r>
              <a:r>
                <a:rPr lang="en-US" i="1" dirty="0"/>
                <a:t>P</a:t>
              </a:r>
              <a:r>
                <a:rPr lang="en-US" dirty="0"/>
                <a:t>, </a:t>
              </a:r>
              <a:r>
                <a:rPr lang="en-US" i="1" dirty="0"/>
                <a:t>Q </a:t>
              </a:r>
              <a:r>
                <a:rPr lang="ru-RU" dirty="0"/>
                <a:t>с прямыми </a:t>
              </a:r>
              <a:r>
                <a:rPr lang="en-US" i="1" dirty="0"/>
                <a:t>CC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ru-RU" dirty="0"/>
                <a:t>и </a:t>
              </a:r>
              <a:r>
                <a:rPr lang="en-US" i="1" dirty="0"/>
                <a:t>FF</a:t>
              </a:r>
              <a:r>
                <a:rPr lang="en-US" baseline="-25000" dirty="0"/>
                <a:t>1</a:t>
              </a:r>
              <a:r>
                <a:rPr lang="en-US" dirty="0"/>
                <a:t>.</a:t>
              </a:r>
              <a:endParaRPr lang="ru-RU" i="1" dirty="0"/>
            </a:p>
          </p:txBody>
        </p:sp>
        <p:pic>
          <p:nvPicPr>
            <p:cNvPr id="43020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576"/>
              <a:ext cx="3488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021" name="Group 13"/>
          <p:cNvGrpSpPr>
            <a:grpSpLocks/>
          </p:cNvGrpSpPr>
          <p:nvPr/>
        </p:nvGrpSpPr>
        <p:grpSpPr bwMode="auto">
          <a:xfrm>
            <a:off x="0" y="914400"/>
            <a:ext cx="9144000" cy="5578475"/>
            <a:chOff x="0" y="576"/>
            <a:chExt cx="5760" cy="3514"/>
          </a:xfrm>
        </p:grpSpPr>
        <p:sp>
          <p:nvSpPr>
            <p:cNvPr id="43022" name="Text Box 14"/>
            <p:cNvSpPr txBox="1">
              <a:spLocks noChangeArrowheads="1"/>
            </p:cNvSpPr>
            <p:nvPr/>
          </p:nvSpPr>
          <p:spPr bwMode="auto">
            <a:xfrm>
              <a:off x="0" y="3802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Шестиугольник </a:t>
              </a:r>
              <a:r>
                <a:rPr lang="en-US" i="1"/>
                <a:t>ABPD</a:t>
              </a:r>
              <a:r>
                <a:rPr lang="en-US" baseline="-25000"/>
                <a:t>1</a:t>
              </a:r>
              <a:r>
                <a:rPr lang="en-US" i="1"/>
                <a:t>E</a:t>
              </a:r>
              <a:r>
                <a:rPr lang="en-US" baseline="-25000"/>
                <a:t>1</a:t>
              </a:r>
              <a:r>
                <a:rPr lang="en-US" i="1"/>
                <a:t>Q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3023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576"/>
              <a:ext cx="3488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302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13. Построить </a:t>
            </a:r>
            <a:r>
              <a:rPr lang="ru-RU" dirty="0"/>
              <a:t>сечение правильной шестиугольной призмы плоскостью, проходящей через точки 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dirty="0"/>
              <a:t> B’</a:t>
            </a:r>
            <a:r>
              <a:rPr lang="en-US" dirty="0"/>
              <a:t>, </a:t>
            </a:r>
            <a:r>
              <a:rPr lang="en-US" i="1" dirty="0"/>
              <a:t>F’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79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3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061" name="Group 5"/>
          <p:cNvGrpSpPr>
            <a:grpSpLocks/>
          </p:cNvGrpSpPr>
          <p:nvPr/>
        </p:nvGrpSpPr>
        <p:grpSpPr bwMode="auto">
          <a:xfrm>
            <a:off x="0" y="1143000"/>
            <a:ext cx="8991600" cy="3175000"/>
            <a:chOff x="0" y="1008"/>
            <a:chExt cx="5664" cy="2000"/>
          </a:xfrm>
        </p:grpSpPr>
        <p:sp>
          <p:nvSpPr>
            <p:cNvPr id="45062" name="Text Box 6"/>
            <p:cNvSpPr txBox="1">
              <a:spLocks noChangeArrowheads="1"/>
            </p:cNvSpPr>
            <p:nvPr/>
          </p:nvSpPr>
          <p:spPr bwMode="auto">
            <a:xfrm>
              <a:off x="2496" y="1008"/>
              <a:ext cx="31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dirty="0">
                  <a:solidFill>
                    <a:schemeClr val="accent1"/>
                  </a:solidFill>
                </a:rPr>
                <a:t> </a:t>
              </a:r>
              <a:r>
                <a:rPr lang="ru-RU" dirty="0"/>
                <a:t>Проведем отрезки </a:t>
              </a:r>
              <a:r>
                <a:rPr lang="en-US" i="1" dirty="0"/>
                <a:t>AB’ </a:t>
              </a:r>
              <a:r>
                <a:rPr lang="ru-RU" dirty="0"/>
                <a:t>и</a:t>
              </a:r>
              <a:r>
                <a:rPr lang="en-US" dirty="0"/>
                <a:t> </a:t>
              </a:r>
              <a:r>
                <a:rPr lang="en-US" i="1" dirty="0"/>
                <a:t>AF’</a:t>
              </a:r>
              <a:r>
                <a:rPr lang="en-US" dirty="0"/>
                <a:t>.</a:t>
              </a:r>
              <a:endParaRPr lang="ru-RU" dirty="0"/>
            </a:p>
          </p:txBody>
        </p:sp>
        <p:pic>
          <p:nvPicPr>
            <p:cNvPr id="450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064" name="Group 8"/>
          <p:cNvGrpSpPr>
            <a:grpSpLocks/>
          </p:cNvGrpSpPr>
          <p:nvPr/>
        </p:nvGrpSpPr>
        <p:grpSpPr bwMode="auto">
          <a:xfrm>
            <a:off x="0" y="1143000"/>
            <a:ext cx="8991600" cy="3175000"/>
            <a:chOff x="0" y="720"/>
            <a:chExt cx="5664" cy="2000"/>
          </a:xfrm>
        </p:grpSpPr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2496" y="1152"/>
              <a:ext cx="316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Через точку </a:t>
              </a:r>
              <a:r>
                <a:rPr lang="en-US" i="1"/>
                <a:t>B’ </a:t>
              </a:r>
              <a:r>
                <a:rPr lang="ru-RU"/>
                <a:t>проведем прямую, параллельную </a:t>
              </a:r>
              <a:r>
                <a:rPr lang="en-US" i="1"/>
                <a:t>AF’</a:t>
              </a:r>
              <a:r>
                <a:rPr lang="ru-RU"/>
                <a:t>, и ее точку пересечения с </a:t>
              </a:r>
              <a:r>
                <a:rPr lang="en-US" i="1"/>
                <a:t>EE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E’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506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0" y="1143000"/>
            <a:ext cx="8991600" cy="3175000"/>
            <a:chOff x="0" y="720"/>
            <a:chExt cx="5664" cy="2000"/>
          </a:xfrm>
        </p:grpSpPr>
        <p:sp>
          <p:nvSpPr>
            <p:cNvPr id="45068" name="Text Box 12"/>
            <p:cNvSpPr txBox="1">
              <a:spLocks noChangeArrowheads="1"/>
            </p:cNvSpPr>
            <p:nvPr/>
          </p:nvSpPr>
          <p:spPr bwMode="auto">
            <a:xfrm>
              <a:off x="2496" y="1824"/>
              <a:ext cx="316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Через точку </a:t>
              </a:r>
              <a:r>
                <a:rPr lang="en-US" i="1"/>
                <a:t>F’ </a:t>
              </a:r>
              <a:r>
                <a:rPr lang="ru-RU"/>
                <a:t>проведем прямую, параллельную </a:t>
              </a:r>
              <a:r>
                <a:rPr lang="en-US" i="1"/>
                <a:t>AB’</a:t>
              </a:r>
              <a:r>
                <a:rPr lang="ru-RU"/>
                <a:t>, и ее точку пересечения с </a:t>
              </a:r>
              <a:r>
                <a:rPr lang="en-US" i="1"/>
                <a:t>CC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C’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506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070" name="Group 14"/>
          <p:cNvGrpSpPr>
            <a:grpSpLocks/>
          </p:cNvGrpSpPr>
          <p:nvPr/>
        </p:nvGrpSpPr>
        <p:grpSpPr bwMode="auto">
          <a:xfrm>
            <a:off x="0" y="1143000"/>
            <a:ext cx="8991600" cy="4371975"/>
            <a:chOff x="0" y="720"/>
            <a:chExt cx="5664" cy="2754"/>
          </a:xfrm>
        </p:grpSpPr>
        <p:sp>
          <p:nvSpPr>
            <p:cNvPr id="45071" name="Text Box 15"/>
            <p:cNvSpPr txBox="1">
              <a:spLocks noChangeArrowheads="1"/>
            </p:cNvSpPr>
            <p:nvPr/>
          </p:nvSpPr>
          <p:spPr bwMode="auto">
            <a:xfrm>
              <a:off x="2496" y="2496"/>
              <a:ext cx="3168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Через точки </a:t>
              </a:r>
              <a:r>
                <a:rPr lang="en-US" i="1"/>
                <a:t>E’ </a:t>
              </a:r>
              <a:r>
                <a:rPr lang="ru-RU"/>
                <a:t>и </a:t>
              </a:r>
              <a:r>
                <a:rPr lang="en-US" i="1"/>
                <a:t>C’ </a:t>
              </a:r>
              <a:r>
                <a:rPr lang="ru-RU"/>
                <a:t>проведем прямые, параллельные </a:t>
              </a:r>
              <a:r>
                <a:rPr lang="en-US" i="1"/>
                <a:t>AB’</a:t>
              </a:r>
              <a:r>
                <a:rPr lang="ru-RU"/>
                <a:t> и </a:t>
              </a:r>
              <a:r>
                <a:rPr lang="en-US" i="1"/>
                <a:t>AF’</a:t>
              </a:r>
              <a:r>
                <a:rPr lang="en-US"/>
                <a:t>, </a:t>
              </a:r>
              <a:r>
                <a:rPr lang="ru-RU"/>
                <a:t>и их точки пересечения с </a:t>
              </a:r>
              <a:r>
                <a:rPr lang="en-US" i="1"/>
                <a:t>D</a:t>
              </a:r>
              <a:r>
                <a:rPr lang="en-US" baseline="-25000"/>
                <a:t>1</a:t>
              </a:r>
              <a:r>
                <a:rPr lang="en-US" i="1"/>
                <a:t>E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и </a:t>
              </a:r>
              <a:r>
                <a:rPr lang="en-US" i="1"/>
                <a:t>C</a:t>
              </a:r>
              <a:r>
                <a:rPr lang="en-US" baseline="-25000"/>
                <a:t>1</a:t>
              </a:r>
              <a:r>
                <a:rPr lang="en-US" i="1"/>
                <a:t>D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D’</a:t>
              </a:r>
              <a:r>
                <a:rPr lang="en-US"/>
                <a:t>, </a:t>
              </a:r>
              <a:r>
                <a:rPr lang="en-US" i="1"/>
                <a:t>D” 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5072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073" name="Group 17"/>
          <p:cNvGrpSpPr>
            <a:grpSpLocks/>
          </p:cNvGrpSpPr>
          <p:nvPr/>
        </p:nvGrpSpPr>
        <p:grpSpPr bwMode="auto">
          <a:xfrm>
            <a:off x="0" y="1143000"/>
            <a:ext cx="8991600" cy="4724400"/>
            <a:chOff x="0" y="720"/>
            <a:chExt cx="5664" cy="2976"/>
          </a:xfrm>
        </p:grpSpPr>
        <p:sp>
          <p:nvSpPr>
            <p:cNvPr id="45074" name="Text Box 18"/>
            <p:cNvSpPr txBox="1">
              <a:spLocks noChangeArrowheads="1"/>
            </p:cNvSpPr>
            <p:nvPr/>
          </p:nvSpPr>
          <p:spPr bwMode="auto">
            <a:xfrm>
              <a:off x="0" y="3408"/>
              <a:ext cx="56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B’</a:t>
              </a:r>
              <a:r>
                <a:rPr lang="en-US"/>
                <a:t>, </a:t>
              </a:r>
              <a:r>
                <a:rPr lang="en-US" i="1"/>
                <a:t>C’</a:t>
              </a:r>
              <a:r>
                <a:rPr lang="en-US"/>
                <a:t>; </a:t>
              </a:r>
              <a:r>
                <a:rPr lang="en-US" i="1"/>
                <a:t>D’</a:t>
              </a:r>
              <a:r>
                <a:rPr lang="en-US"/>
                <a:t>, </a:t>
              </a:r>
              <a:r>
                <a:rPr lang="en-US" i="1"/>
                <a:t>D”</a:t>
              </a:r>
              <a:r>
                <a:rPr lang="en-US"/>
                <a:t>; </a:t>
              </a:r>
              <a:r>
                <a:rPr lang="en-US" i="1"/>
                <a:t>F’</a:t>
              </a:r>
              <a:r>
                <a:rPr lang="en-US"/>
                <a:t>, </a:t>
              </a:r>
              <a:r>
                <a:rPr lang="en-US" i="1"/>
                <a:t>E’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5075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076" name="Group 20"/>
          <p:cNvGrpSpPr>
            <a:grpSpLocks/>
          </p:cNvGrpSpPr>
          <p:nvPr/>
        </p:nvGrpSpPr>
        <p:grpSpPr bwMode="auto">
          <a:xfrm>
            <a:off x="0" y="1143000"/>
            <a:ext cx="9144000" cy="5470525"/>
            <a:chOff x="0" y="720"/>
            <a:chExt cx="5760" cy="3446"/>
          </a:xfrm>
        </p:grpSpPr>
        <p:sp>
          <p:nvSpPr>
            <p:cNvPr id="45077" name="Text Box 21"/>
            <p:cNvSpPr txBox="1">
              <a:spLocks noChangeArrowheads="1"/>
            </p:cNvSpPr>
            <p:nvPr/>
          </p:nvSpPr>
          <p:spPr bwMode="auto">
            <a:xfrm>
              <a:off x="0" y="3648"/>
              <a:ext cx="57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семиугольник </a:t>
              </a:r>
              <a:r>
                <a:rPr lang="en-US" i="1"/>
                <a:t>AB’C’D”D’E’F’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5078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71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14. Построить </a:t>
            </a:r>
            <a:r>
              <a:rPr lang="ru-RU" dirty="0"/>
              <a:t>сечение правильной шестиугольной призмы плоскостью, проходящей через точки </a:t>
            </a:r>
            <a:r>
              <a:rPr lang="en-US" i="1" dirty="0"/>
              <a:t>F’</a:t>
            </a:r>
            <a:r>
              <a:rPr lang="en-US" dirty="0"/>
              <a:t>,</a:t>
            </a:r>
            <a:r>
              <a:rPr lang="en-US" i="1" dirty="0"/>
              <a:t> B’</a:t>
            </a:r>
            <a:r>
              <a:rPr lang="en-US" dirty="0"/>
              <a:t>, </a:t>
            </a:r>
            <a:r>
              <a:rPr lang="en-US" i="1" dirty="0"/>
              <a:t>D’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4670425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670425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0" y="990600"/>
            <a:ext cx="9144000" cy="3259138"/>
            <a:chOff x="0" y="624"/>
            <a:chExt cx="5760" cy="2053"/>
          </a:xfrm>
        </p:grpSpPr>
        <p:sp>
          <p:nvSpPr>
            <p:cNvPr id="47109" name="Text Box 5"/>
            <p:cNvSpPr txBox="1">
              <a:spLocks noChangeArrowheads="1"/>
            </p:cNvSpPr>
            <p:nvPr/>
          </p:nvSpPr>
          <p:spPr bwMode="auto">
            <a:xfrm>
              <a:off x="2928" y="720"/>
              <a:ext cx="2832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Проведем прямые  </a:t>
              </a:r>
              <a:r>
                <a:rPr lang="en-US" i="1"/>
                <a:t>F’B’ </a:t>
              </a:r>
              <a:r>
                <a:rPr lang="ru-RU"/>
                <a:t>и</a:t>
              </a:r>
              <a:r>
                <a:rPr lang="en-US"/>
                <a:t> </a:t>
              </a:r>
              <a:r>
                <a:rPr lang="en-US" i="1"/>
                <a:t>F’D’</a:t>
              </a:r>
              <a:r>
                <a:rPr lang="en-US"/>
                <a:t>, </a:t>
              </a:r>
              <a:r>
                <a:rPr lang="ru-RU"/>
                <a:t>и найдем их точки пересечения </a:t>
              </a:r>
              <a:r>
                <a:rPr lang="en-US" i="1"/>
                <a:t>P </a:t>
              </a:r>
              <a:r>
                <a:rPr lang="ru-RU"/>
                <a:t>и </a:t>
              </a:r>
              <a:r>
                <a:rPr lang="en-US" i="1"/>
                <a:t>Q </a:t>
              </a:r>
              <a:r>
                <a:rPr lang="ru-RU"/>
                <a:t>с плоскостью </a:t>
              </a:r>
              <a:r>
                <a:rPr lang="en-US" i="1"/>
                <a:t>ABC</a:t>
              </a:r>
              <a:r>
                <a:rPr lang="en-US"/>
                <a:t>.</a:t>
              </a:r>
              <a:endParaRPr lang="ru-RU"/>
            </a:p>
          </p:txBody>
        </p:sp>
        <p:pic>
          <p:nvPicPr>
            <p:cNvPr id="471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111" name="Group 7"/>
          <p:cNvGrpSpPr>
            <a:grpSpLocks/>
          </p:cNvGrpSpPr>
          <p:nvPr/>
        </p:nvGrpSpPr>
        <p:grpSpPr bwMode="auto">
          <a:xfrm>
            <a:off x="0" y="990600"/>
            <a:ext cx="8991600" cy="3259138"/>
            <a:chOff x="0" y="624"/>
            <a:chExt cx="5664" cy="2053"/>
          </a:xfrm>
        </p:grpSpPr>
        <p:sp>
          <p:nvSpPr>
            <p:cNvPr id="47112" name="Text Box 8"/>
            <p:cNvSpPr txBox="1">
              <a:spLocks noChangeArrowheads="1"/>
            </p:cNvSpPr>
            <p:nvPr/>
          </p:nvSpPr>
          <p:spPr bwMode="auto">
            <a:xfrm>
              <a:off x="2928" y="1632"/>
              <a:ext cx="273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PQ</a:t>
              </a:r>
              <a:r>
                <a:rPr lang="en-US"/>
                <a:t>. </a:t>
              </a:r>
              <a:r>
                <a:rPr lang="ru-RU"/>
                <a:t>Обозначим </a:t>
              </a:r>
              <a:r>
                <a:rPr lang="en-US" i="1"/>
                <a:t>R </a:t>
              </a:r>
              <a:r>
                <a:rPr lang="ru-RU"/>
                <a:t>точку пересечения </a:t>
              </a:r>
              <a:r>
                <a:rPr lang="en-US" i="1"/>
                <a:t>PQ </a:t>
              </a:r>
              <a:r>
                <a:rPr lang="ru-RU"/>
                <a:t>и </a:t>
              </a:r>
              <a:r>
                <a:rPr lang="en-US" i="1"/>
                <a:t>FC</a:t>
              </a:r>
              <a:r>
                <a:rPr lang="en-US"/>
                <a:t>. </a:t>
              </a:r>
              <a:endParaRPr lang="ru-RU" i="1"/>
            </a:p>
          </p:txBody>
        </p:sp>
        <p:pic>
          <p:nvPicPr>
            <p:cNvPr id="4711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114" name="Group 10"/>
          <p:cNvGrpSpPr>
            <a:grpSpLocks/>
          </p:cNvGrpSpPr>
          <p:nvPr/>
        </p:nvGrpSpPr>
        <p:grpSpPr bwMode="auto">
          <a:xfrm>
            <a:off x="0" y="990600"/>
            <a:ext cx="9144000" cy="3489325"/>
            <a:chOff x="0" y="624"/>
            <a:chExt cx="5760" cy="2198"/>
          </a:xfrm>
        </p:grpSpPr>
        <p:sp>
          <p:nvSpPr>
            <p:cNvPr id="47115" name="Text Box 11"/>
            <p:cNvSpPr txBox="1">
              <a:spLocks noChangeArrowheads="1"/>
            </p:cNvSpPr>
            <p:nvPr/>
          </p:nvSpPr>
          <p:spPr bwMode="auto">
            <a:xfrm>
              <a:off x="2928" y="2304"/>
              <a:ext cx="283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Точку пересечения </a:t>
              </a:r>
              <a:r>
                <a:rPr lang="en-US" i="1"/>
                <a:t>F’R </a:t>
              </a:r>
              <a:r>
                <a:rPr lang="ru-RU"/>
                <a:t>и </a:t>
              </a:r>
              <a:r>
                <a:rPr lang="en-US" i="1"/>
                <a:t>CC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C’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7116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117" name="Group 13"/>
          <p:cNvGrpSpPr>
            <a:grpSpLocks/>
          </p:cNvGrpSpPr>
          <p:nvPr/>
        </p:nvGrpSpPr>
        <p:grpSpPr bwMode="auto">
          <a:xfrm>
            <a:off x="0" y="990600"/>
            <a:ext cx="8991600" cy="3810000"/>
            <a:chOff x="0" y="624"/>
            <a:chExt cx="5664" cy="2400"/>
          </a:xfrm>
        </p:grpSpPr>
        <p:sp>
          <p:nvSpPr>
            <p:cNvPr id="47118" name="Text Box 14"/>
            <p:cNvSpPr txBox="1">
              <a:spLocks noChangeArrowheads="1"/>
            </p:cNvSpPr>
            <p:nvPr/>
          </p:nvSpPr>
          <p:spPr bwMode="auto">
            <a:xfrm>
              <a:off x="2928" y="2736"/>
              <a:ext cx="27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B’</a:t>
              </a:r>
              <a:r>
                <a:rPr lang="en-US"/>
                <a:t>, </a:t>
              </a:r>
              <a:r>
                <a:rPr lang="en-US" i="1"/>
                <a:t>C’ </a:t>
              </a:r>
              <a:r>
                <a:rPr lang="ru-RU"/>
                <a:t>и</a:t>
              </a:r>
              <a:r>
                <a:rPr lang="en-US"/>
                <a:t> </a:t>
              </a:r>
              <a:r>
                <a:rPr lang="en-US" i="1"/>
                <a:t>C’</a:t>
              </a:r>
              <a:r>
                <a:rPr lang="en-US"/>
                <a:t>, </a:t>
              </a:r>
              <a:r>
                <a:rPr lang="en-US" i="1"/>
                <a:t>D’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7119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120" name="Group 16"/>
          <p:cNvGrpSpPr>
            <a:grpSpLocks/>
          </p:cNvGrpSpPr>
          <p:nvPr/>
        </p:nvGrpSpPr>
        <p:grpSpPr bwMode="auto">
          <a:xfrm>
            <a:off x="0" y="990600"/>
            <a:ext cx="8991600" cy="4479925"/>
            <a:chOff x="0" y="624"/>
            <a:chExt cx="5664" cy="2822"/>
          </a:xfrm>
        </p:grpSpPr>
        <p:sp>
          <p:nvSpPr>
            <p:cNvPr id="47121" name="Text Box 17"/>
            <p:cNvSpPr txBox="1">
              <a:spLocks noChangeArrowheads="1"/>
            </p:cNvSpPr>
            <p:nvPr/>
          </p:nvSpPr>
          <p:spPr bwMode="auto">
            <a:xfrm>
              <a:off x="0" y="2928"/>
              <a:ext cx="566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Через точку </a:t>
              </a:r>
              <a:r>
                <a:rPr lang="en-US" i="1"/>
                <a:t>F’ </a:t>
              </a:r>
              <a:r>
                <a:rPr lang="ru-RU"/>
                <a:t>проведем прямые, параллельные </a:t>
              </a:r>
              <a:r>
                <a:rPr lang="en-US" i="1"/>
                <a:t>C’D’</a:t>
              </a:r>
              <a:r>
                <a:rPr lang="ru-RU"/>
                <a:t> и </a:t>
              </a:r>
              <a:r>
                <a:rPr lang="en-US" i="1"/>
                <a:t>B’C’</a:t>
              </a:r>
              <a:r>
                <a:rPr lang="en-US"/>
                <a:t>, </a:t>
              </a:r>
              <a:r>
                <a:rPr lang="ru-RU"/>
                <a:t>и их точки пересечения с </a:t>
              </a:r>
              <a:r>
                <a:rPr lang="en-US" i="1"/>
                <a:t>AA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и </a:t>
              </a:r>
              <a:r>
                <a:rPr lang="en-US" i="1"/>
                <a:t>EE</a:t>
              </a:r>
              <a:r>
                <a:rPr lang="en-US" baseline="-25000"/>
                <a:t>1</a:t>
              </a:r>
              <a:r>
                <a:rPr lang="en-US"/>
                <a:t> </a:t>
              </a:r>
              <a:r>
                <a:rPr lang="ru-RU"/>
                <a:t>обозначим </a:t>
              </a:r>
              <a:r>
                <a:rPr lang="en-US" i="1"/>
                <a:t>A’</a:t>
              </a:r>
              <a:r>
                <a:rPr lang="en-US"/>
                <a:t> </a:t>
              </a:r>
              <a:r>
                <a:rPr lang="ru-RU"/>
                <a:t>и</a:t>
              </a:r>
              <a:r>
                <a:rPr lang="en-US"/>
                <a:t> </a:t>
              </a:r>
              <a:r>
                <a:rPr lang="en-US" i="1"/>
                <a:t>E’ 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7122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123" name="Group 19"/>
          <p:cNvGrpSpPr>
            <a:grpSpLocks/>
          </p:cNvGrpSpPr>
          <p:nvPr/>
        </p:nvGrpSpPr>
        <p:grpSpPr bwMode="auto">
          <a:xfrm>
            <a:off x="0" y="990600"/>
            <a:ext cx="8991600" cy="4876800"/>
            <a:chOff x="0" y="624"/>
            <a:chExt cx="5664" cy="3072"/>
          </a:xfrm>
        </p:grpSpPr>
        <p:sp>
          <p:nvSpPr>
            <p:cNvPr id="47124" name="Text Box 20"/>
            <p:cNvSpPr txBox="1">
              <a:spLocks noChangeArrowheads="1"/>
            </p:cNvSpPr>
            <p:nvPr/>
          </p:nvSpPr>
          <p:spPr bwMode="auto">
            <a:xfrm>
              <a:off x="0" y="3408"/>
              <a:ext cx="56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A’</a:t>
              </a:r>
              <a:r>
                <a:rPr lang="en-US"/>
                <a:t>, </a:t>
              </a:r>
              <a:r>
                <a:rPr lang="en-US" i="1"/>
                <a:t>B’</a:t>
              </a:r>
              <a:r>
                <a:rPr lang="en-US"/>
                <a:t> </a:t>
              </a:r>
              <a:r>
                <a:rPr lang="ru-RU"/>
                <a:t>и</a:t>
              </a:r>
              <a:r>
                <a:rPr lang="en-US"/>
                <a:t> </a:t>
              </a:r>
              <a:r>
                <a:rPr lang="en-US" i="1"/>
                <a:t>E’</a:t>
              </a:r>
              <a:r>
                <a:rPr lang="en-US"/>
                <a:t>, </a:t>
              </a:r>
              <a:r>
                <a:rPr lang="en-US" i="1"/>
                <a:t>D’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7125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126" name="Group 22"/>
          <p:cNvGrpSpPr>
            <a:grpSpLocks/>
          </p:cNvGrpSpPr>
          <p:nvPr/>
        </p:nvGrpSpPr>
        <p:grpSpPr bwMode="auto">
          <a:xfrm>
            <a:off x="0" y="990600"/>
            <a:ext cx="9144000" cy="5622925"/>
            <a:chOff x="0" y="624"/>
            <a:chExt cx="5760" cy="3542"/>
          </a:xfrm>
        </p:grpSpPr>
        <p:sp>
          <p:nvSpPr>
            <p:cNvPr id="47127" name="Text Box 23"/>
            <p:cNvSpPr txBox="1">
              <a:spLocks noChangeArrowheads="1"/>
            </p:cNvSpPr>
            <p:nvPr/>
          </p:nvSpPr>
          <p:spPr bwMode="auto">
            <a:xfrm>
              <a:off x="0" y="3648"/>
              <a:ext cx="57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шестиугольник </a:t>
              </a:r>
              <a:r>
                <a:rPr lang="en-US" i="1"/>
                <a:t>A’B’C’D’E’F’ </a:t>
              </a:r>
              <a:r>
                <a:rPr lang="ru-RU"/>
                <a:t>будет искомым сечением</a:t>
              </a:r>
              <a:r>
                <a:rPr lang="en-US"/>
                <a:t>.</a:t>
              </a:r>
              <a:endParaRPr lang="ru-RU" i="1"/>
            </a:p>
          </p:txBody>
        </p:sp>
        <p:pic>
          <p:nvPicPr>
            <p:cNvPr id="47128" name="Picture 2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42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129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1</a:t>
            </a:r>
            <a:r>
              <a:rPr lang="en-US" sz="800">
                <a:solidFill>
                  <a:schemeClr val="bg1"/>
                </a:solidFill>
              </a:rPr>
              <a:t>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15. Построить </a:t>
            </a:r>
            <a:r>
              <a:rPr lang="ru-RU" dirty="0"/>
              <a:t>сечение пирамиды </a:t>
            </a:r>
            <a:r>
              <a:rPr lang="en-US" i="1" dirty="0"/>
              <a:t>SABCD</a:t>
            </a:r>
            <a:r>
              <a:rPr lang="ru-RU" dirty="0"/>
              <a:t> плоскостью, проходящей через точки 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345704"/>
            <a:ext cx="4029075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1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</a:t>
            </a:r>
            <a:r>
              <a:rPr lang="en-US" sz="800">
                <a:solidFill>
                  <a:schemeClr val="bg1"/>
                </a:solidFill>
              </a:rPr>
              <a:t>18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6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029075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0" y="1219200"/>
            <a:ext cx="9144000" cy="4033838"/>
            <a:chOff x="0" y="768"/>
            <a:chExt cx="5760" cy="2541"/>
          </a:xfrm>
        </p:grpSpPr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2544" y="768"/>
              <a:ext cx="3216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Для построения сечения пирамиды, проходящего через точки </a:t>
              </a:r>
              <a:r>
                <a:rPr lang="en-US" i="1"/>
                <a:t>E</a:t>
              </a:r>
              <a:r>
                <a:rPr lang="en-US"/>
                <a:t>, </a:t>
              </a:r>
              <a:r>
                <a:rPr lang="en-US" i="1"/>
                <a:t>F</a:t>
              </a:r>
              <a:r>
                <a:rPr lang="en-US"/>
                <a:t>, </a:t>
              </a:r>
              <a:r>
                <a:rPr lang="en-US" i="1"/>
                <a:t>G</a:t>
              </a:r>
              <a:r>
                <a:rPr lang="ru-RU"/>
                <a:t>, проведем прямую </a:t>
              </a:r>
              <a:r>
                <a:rPr lang="en-US" i="1"/>
                <a:t>EF</a:t>
              </a:r>
              <a:r>
                <a:rPr lang="ru-RU"/>
                <a:t> и обозначим </a:t>
              </a:r>
              <a:r>
                <a:rPr lang="en-US" i="1"/>
                <a:t>G </a:t>
              </a:r>
              <a:r>
                <a:rPr lang="ru-RU"/>
                <a:t>её точку пересечения с </a:t>
              </a:r>
              <a:r>
                <a:rPr lang="en-US" i="1"/>
                <a:t>DB</a:t>
              </a:r>
              <a:r>
                <a:rPr lang="ru-RU"/>
                <a:t>.</a:t>
              </a:r>
            </a:p>
          </p:txBody>
        </p:sp>
        <p:pic>
          <p:nvPicPr>
            <p:cNvPr id="553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38" cy="2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304" name="Group 8"/>
          <p:cNvGrpSpPr>
            <a:grpSpLocks/>
          </p:cNvGrpSpPr>
          <p:nvPr/>
        </p:nvGrpSpPr>
        <p:grpSpPr bwMode="auto">
          <a:xfrm>
            <a:off x="0" y="1371600"/>
            <a:ext cx="8991600" cy="3913188"/>
            <a:chOff x="0" y="864"/>
            <a:chExt cx="5664" cy="2465"/>
          </a:xfrm>
        </p:grpSpPr>
        <p:sp>
          <p:nvSpPr>
            <p:cNvPr id="55305" name="Text Box 9"/>
            <p:cNvSpPr txBox="1">
              <a:spLocks noChangeArrowheads="1"/>
            </p:cNvSpPr>
            <p:nvPr/>
          </p:nvSpPr>
          <p:spPr bwMode="auto">
            <a:xfrm>
              <a:off x="2544" y="1920"/>
              <a:ext cx="312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прямые </a:t>
              </a:r>
              <a:r>
                <a:rPr lang="en-US" i="1"/>
                <a:t>AG </a:t>
              </a:r>
              <a:r>
                <a:rPr lang="ru-RU"/>
                <a:t>и </a:t>
              </a:r>
              <a:r>
                <a:rPr lang="en-US" i="1"/>
                <a:t>CB</a:t>
              </a:r>
              <a:r>
                <a:rPr lang="en-US"/>
                <a:t>.</a:t>
              </a:r>
              <a:r>
                <a:rPr lang="en-US" i="1"/>
                <a:t> </a:t>
              </a:r>
              <a:r>
                <a:rPr lang="ru-RU"/>
                <a:t>Обозначим </a:t>
              </a:r>
              <a:r>
                <a:rPr lang="en-US" i="1"/>
                <a:t>P</a:t>
              </a:r>
              <a:r>
                <a:rPr lang="en-US"/>
                <a:t> </a:t>
              </a:r>
              <a:r>
                <a:rPr lang="ru-RU"/>
                <a:t>их точку пересечения.</a:t>
              </a:r>
            </a:p>
          </p:txBody>
        </p:sp>
        <p:pic>
          <p:nvPicPr>
            <p:cNvPr id="5530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38" cy="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307" name="Group 11"/>
          <p:cNvGrpSpPr>
            <a:grpSpLocks/>
          </p:cNvGrpSpPr>
          <p:nvPr/>
        </p:nvGrpSpPr>
        <p:grpSpPr bwMode="auto">
          <a:xfrm>
            <a:off x="0" y="1371600"/>
            <a:ext cx="9144000" cy="3913188"/>
            <a:chOff x="0" y="864"/>
            <a:chExt cx="5760" cy="2465"/>
          </a:xfrm>
        </p:grpSpPr>
        <p:sp>
          <p:nvSpPr>
            <p:cNvPr id="55308" name="Text Box 12"/>
            <p:cNvSpPr txBox="1">
              <a:spLocks noChangeArrowheads="1"/>
            </p:cNvSpPr>
            <p:nvPr/>
          </p:nvSpPr>
          <p:spPr bwMode="auto">
            <a:xfrm>
              <a:off x="2544" y="2352"/>
              <a:ext cx="32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PF </a:t>
              </a:r>
              <a:r>
                <a:rPr lang="ru-RU"/>
                <a:t>и обозначим </a:t>
              </a:r>
              <a:r>
                <a:rPr lang="en-US" i="1"/>
                <a:t>Q </a:t>
              </a:r>
              <a:r>
                <a:rPr lang="ru-RU"/>
                <a:t>её точку пересечения с </a:t>
              </a:r>
              <a:r>
                <a:rPr lang="en-US" i="1"/>
                <a:t>SC</a:t>
              </a:r>
              <a:r>
                <a:rPr lang="en-US"/>
                <a:t>.</a:t>
              </a:r>
              <a:endParaRPr lang="ru-RU"/>
            </a:p>
          </p:txBody>
        </p:sp>
        <p:pic>
          <p:nvPicPr>
            <p:cNvPr id="5530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38" cy="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310" name="Group 14"/>
          <p:cNvGrpSpPr>
            <a:grpSpLocks/>
          </p:cNvGrpSpPr>
          <p:nvPr/>
        </p:nvGrpSpPr>
        <p:grpSpPr bwMode="auto">
          <a:xfrm>
            <a:off x="0" y="1371600"/>
            <a:ext cx="9144000" cy="3913188"/>
            <a:chOff x="0" y="864"/>
            <a:chExt cx="5760" cy="2465"/>
          </a:xfrm>
        </p:grpSpPr>
        <p:sp>
          <p:nvSpPr>
            <p:cNvPr id="55311" name="Text Box 15"/>
            <p:cNvSpPr txBox="1">
              <a:spLocks noChangeArrowheads="1"/>
            </p:cNvSpPr>
            <p:nvPr/>
          </p:nvSpPr>
          <p:spPr bwMode="auto">
            <a:xfrm>
              <a:off x="2544" y="2832"/>
              <a:ext cx="3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A </a:t>
              </a:r>
              <a:r>
                <a:rPr lang="ru-RU"/>
                <a:t>и</a:t>
              </a:r>
              <a:r>
                <a:rPr lang="en-US" i="1"/>
                <a:t> F</a:t>
              </a:r>
              <a:r>
                <a:rPr lang="en-US"/>
                <a:t>, </a:t>
              </a:r>
              <a:r>
                <a:rPr lang="en-US" i="1"/>
                <a:t>A </a:t>
              </a:r>
              <a:r>
                <a:rPr lang="ru-RU"/>
                <a:t>и </a:t>
              </a:r>
              <a:r>
                <a:rPr lang="en-US" i="1"/>
                <a:t>E</a:t>
              </a:r>
              <a:r>
                <a:rPr lang="en-US"/>
                <a:t>, </a:t>
              </a:r>
              <a:r>
                <a:rPr lang="en-US" i="1"/>
                <a:t>E </a:t>
              </a:r>
              <a:r>
                <a:rPr lang="ru-RU"/>
                <a:t>и </a:t>
              </a:r>
              <a:r>
                <a:rPr lang="en-US" i="1"/>
                <a:t>Q </a:t>
              </a:r>
              <a:r>
                <a:rPr lang="ru-RU"/>
                <a:t>.</a:t>
              </a:r>
              <a:r>
                <a:rPr lang="en-US"/>
                <a:t> </a:t>
              </a:r>
              <a:endParaRPr lang="ru-RU" i="1"/>
            </a:p>
          </p:txBody>
        </p:sp>
        <p:pic>
          <p:nvPicPr>
            <p:cNvPr id="55312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38" cy="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313" name="Group 17"/>
          <p:cNvGrpSpPr>
            <a:grpSpLocks/>
          </p:cNvGrpSpPr>
          <p:nvPr/>
        </p:nvGrpSpPr>
        <p:grpSpPr bwMode="auto">
          <a:xfrm>
            <a:off x="0" y="1371600"/>
            <a:ext cx="8991600" cy="4327525"/>
            <a:chOff x="0" y="864"/>
            <a:chExt cx="5664" cy="2726"/>
          </a:xfrm>
        </p:grpSpPr>
        <p:sp>
          <p:nvSpPr>
            <p:cNvPr id="55314" name="Text Box 18"/>
            <p:cNvSpPr txBox="1">
              <a:spLocks noChangeArrowheads="1"/>
            </p:cNvSpPr>
            <p:nvPr/>
          </p:nvSpPr>
          <p:spPr bwMode="auto">
            <a:xfrm>
              <a:off x="2544" y="3072"/>
              <a:ext cx="312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четырехугольник </a:t>
              </a:r>
              <a:r>
                <a:rPr lang="en-US" i="1"/>
                <a:t>AFQE</a:t>
              </a:r>
              <a:r>
                <a:rPr lang="ru-RU"/>
                <a:t> будет искомым сечением.</a:t>
              </a:r>
            </a:p>
          </p:txBody>
        </p:sp>
        <p:pic>
          <p:nvPicPr>
            <p:cNvPr id="55315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38" cy="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531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</a:t>
            </a:r>
            <a:r>
              <a:rPr lang="en-US" sz="800">
                <a:solidFill>
                  <a:schemeClr val="bg1"/>
                </a:solidFill>
              </a:rPr>
              <a:t>18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16. Построить </a:t>
            </a:r>
            <a:r>
              <a:rPr lang="ru-RU" dirty="0"/>
              <a:t>сечение пирамиды </a:t>
            </a:r>
            <a:r>
              <a:rPr lang="en-US" i="1" dirty="0"/>
              <a:t>SABCD</a:t>
            </a:r>
            <a:r>
              <a:rPr lang="ru-RU" dirty="0"/>
              <a:t> плоскостью,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7352" name="Picture 8" descr="Пир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37" y="1295399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1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</a:t>
            </a:r>
            <a:r>
              <a:rPr lang="en-US" sz="800">
                <a:solidFill>
                  <a:schemeClr val="bg1"/>
                </a:solidFill>
              </a:rPr>
              <a:t>19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343400" y="12192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solidFill>
                  <a:srgbClr val="FF3300"/>
                </a:solidFill>
              </a:rPr>
              <a:t>Решение.</a:t>
            </a:r>
            <a:r>
              <a:rPr lang="ru-RU">
                <a:solidFill>
                  <a:schemeClr val="accent1"/>
                </a:solidFill>
              </a:rPr>
              <a:t> </a:t>
            </a:r>
            <a:r>
              <a:rPr lang="ru-RU"/>
              <a:t>Для построения сечения пирамиды, проходящего через точки </a:t>
            </a:r>
            <a:r>
              <a:rPr lang="en-US" i="1"/>
              <a:t>E</a:t>
            </a:r>
            <a:r>
              <a:rPr lang="en-US"/>
              <a:t>, </a:t>
            </a:r>
            <a:r>
              <a:rPr lang="en-US" i="1"/>
              <a:t>F</a:t>
            </a:r>
            <a:r>
              <a:rPr lang="en-US"/>
              <a:t>, </a:t>
            </a:r>
            <a:r>
              <a:rPr lang="en-US" i="1"/>
              <a:t>G</a:t>
            </a:r>
            <a:r>
              <a:rPr lang="ru-RU"/>
              <a:t>, 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343400" y="22860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FG</a:t>
            </a:r>
            <a:r>
              <a:rPr lang="ru-RU"/>
              <a:t> и обозначим </a:t>
            </a:r>
            <a:r>
              <a:rPr lang="en-US" i="1"/>
              <a:t>P </a:t>
            </a:r>
            <a:r>
              <a:rPr lang="ru-RU"/>
              <a:t>её точку пересечения с </a:t>
            </a:r>
            <a:r>
              <a:rPr lang="en-US" i="1"/>
              <a:t>SB</a:t>
            </a:r>
            <a:r>
              <a:rPr lang="ru-RU"/>
              <a:t>.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419600" y="29718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PE </a:t>
            </a:r>
            <a:r>
              <a:rPr lang="ru-RU"/>
              <a:t>и обозначим </a:t>
            </a:r>
            <a:r>
              <a:rPr lang="en-US" i="1"/>
              <a:t>Q </a:t>
            </a:r>
            <a:r>
              <a:rPr lang="ru-RU"/>
              <a:t>её точку пересечения с </a:t>
            </a:r>
            <a:r>
              <a:rPr lang="en-US" i="1"/>
              <a:t>AB</a:t>
            </a:r>
            <a:r>
              <a:rPr lang="en-US"/>
              <a:t>.</a:t>
            </a:r>
            <a:endParaRPr lang="ru-RU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Полученный пятиугольник </a:t>
            </a:r>
            <a:r>
              <a:rPr lang="en-US" i="1"/>
              <a:t>ETFGQ</a:t>
            </a:r>
            <a:r>
              <a:rPr lang="ru-RU"/>
              <a:t> будет искомым сечением.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419600" y="5867400"/>
            <a:ext cx="1127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Соединим точки </a:t>
            </a:r>
            <a:r>
              <a:rPr lang="en-US" i="1"/>
              <a:t>T </a:t>
            </a:r>
            <a:r>
              <a:rPr lang="ru-RU"/>
              <a:t>и</a:t>
            </a:r>
            <a:r>
              <a:rPr lang="en-US" i="1"/>
              <a:t> F</a:t>
            </a:r>
            <a:r>
              <a:rPr lang="ru-RU"/>
              <a:t>.</a:t>
            </a:r>
            <a:r>
              <a:rPr lang="en-US"/>
              <a:t> </a:t>
            </a:r>
            <a:endParaRPr lang="ru-RU" i="1"/>
          </a:p>
        </p:txBody>
      </p:sp>
      <p:pic>
        <p:nvPicPr>
          <p:cNvPr id="57352" name="Picture 8" descr="Пир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Пир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4" name="Picture 10" descr="Пир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4343400" y="4038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GQ </a:t>
            </a:r>
            <a:r>
              <a:rPr lang="ru-RU"/>
              <a:t>и обозначим </a:t>
            </a:r>
            <a:r>
              <a:rPr lang="en-US" i="1"/>
              <a:t>R </a:t>
            </a:r>
            <a:r>
              <a:rPr lang="ru-RU"/>
              <a:t>её точку пересечения с </a:t>
            </a:r>
            <a:r>
              <a:rPr lang="en-US" i="1"/>
              <a:t>AD</a:t>
            </a:r>
            <a:r>
              <a:rPr lang="en-US"/>
              <a:t>.</a:t>
            </a:r>
            <a:endParaRPr lang="ru-RU"/>
          </a:p>
        </p:txBody>
      </p:sp>
      <p:pic>
        <p:nvPicPr>
          <p:cNvPr id="57356" name="Picture 12" descr="Пир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4343400" y="5105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RE </a:t>
            </a:r>
            <a:r>
              <a:rPr lang="ru-RU"/>
              <a:t>и обозначим </a:t>
            </a:r>
            <a:r>
              <a:rPr lang="en-US" i="1"/>
              <a:t>T </a:t>
            </a:r>
            <a:r>
              <a:rPr lang="ru-RU"/>
              <a:t>её точку пересечения с </a:t>
            </a:r>
            <a:r>
              <a:rPr lang="en-US" i="1"/>
              <a:t>SD</a:t>
            </a:r>
            <a:r>
              <a:rPr lang="en-US"/>
              <a:t>.</a:t>
            </a:r>
            <a:endParaRPr lang="ru-RU"/>
          </a:p>
        </p:txBody>
      </p:sp>
      <p:pic>
        <p:nvPicPr>
          <p:cNvPr id="57358" name="Picture 14" descr="Пир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9" name="Picture 15" descr="Пир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0" name="Picture 16" descr="Пир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8325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1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</a:t>
            </a:r>
            <a:r>
              <a:rPr lang="en-US" sz="800">
                <a:solidFill>
                  <a:schemeClr val="bg1"/>
                </a:solidFill>
              </a:rPr>
              <a:t>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  <p:bldP spid="57347" grpId="0" autoUpdateAnimBg="0"/>
      <p:bldP spid="57348" grpId="0" autoUpdateAnimBg="0"/>
      <p:bldP spid="57350" grpId="0" autoUpdateAnimBg="0"/>
      <p:bldP spid="57351" grpId="0" autoUpdateAnimBg="0"/>
      <p:bldP spid="57355" grpId="0" autoUpdateAnimBg="0"/>
      <p:bldP spid="5735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17. Построить </a:t>
            </a:r>
            <a:r>
              <a:rPr lang="ru-RU" dirty="0"/>
              <a:t>сечение пирамиды </a:t>
            </a:r>
            <a:r>
              <a:rPr lang="en-US" i="1" dirty="0"/>
              <a:t>SABCD</a:t>
            </a:r>
            <a:r>
              <a:rPr lang="ru-RU" dirty="0"/>
              <a:t> плоскостью, параллельной </a:t>
            </a:r>
            <a:r>
              <a:rPr lang="ru-RU" dirty="0" smtClean="0"/>
              <a:t>прямой </a:t>
            </a:r>
            <a:r>
              <a:rPr lang="en-US" i="1" dirty="0" smtClean="0"/>
              <a:t>AS </a:t>
            </a:r>
            <a:r>
              <a:rPr lang="ru-RU" dirty="0"/>
              <a:t>и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351037"/>
            <a:ext cx="4456113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15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2</a:t>
            </a:r>
            <a:r>
              <a:rPr lang="en-US" sz="800">
                <a:solidFill>
                  <a:schemeClr val="bg1"/>
                </a:solidFill>
              </a:rPr>
              <a:t>0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456113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0" y="1371600"/>
            <a:ext cx="9144000" cy="3479800"/>
            <a:chOff x="0" y="864"/>
            <a:chExt cx="5760" cy="2192"/>
          </a:xfrm>
        </p:grpSpPr>
        <p:sp>
          <p:nvSpPr>
            <p:cNvPr id="59398" name="Text Box 6"/>
            <p:cNvSpPr txBox="1">
              <a:spLocks noChangeArrowheads="1"/>
            </p:cNvSpPr>
            <p:nvPr/>
          </p:nvSpPr>
          <p:spPr bwMode="auto">
            <a:xfrm>
              <a:off x="2832" y="864"/>
              <a:ext cx="29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Соединим точки </a:t>
              </a:r>
              <a:r>
                <a:rPr lang="en-US" i="1"/>
                <a:t>E </a:t>
              </a:r>
              <a:r>
                <a:rPr lang="ru-RU"/>
                <a:t>и </a:t>
              </a:r>
              <a:r>
                <a:rPr lang="en-US" i="1"/>
                <a:t>F</a:t>
              </a:r>
              <a:r>
                <a:rPr lang="en-US"/>
                <a:t>.</a:t>
              </a:r>
              <a:r>
                <a:rPr lang="en-US" i="1"/>
                <a:t> </a:t>
              </a:r>
              <a:endParaRPr lang="ru-RU"/>
            </a:p>
          </p:txBody>
        </p:sp>
        <p:pic>
          <p:nvPicPr>
            <p:cNvPr id="5939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807" cy="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0" y="1371600"/>
            <a:ext cx="9144000" cy="3479800"/>
            <a:chOff x="0" y="864"/>
            <a:chExt cx="5760" cy="2192"/>
          </a:xfrm>
        </p:grpSpPr>
        <p:sp>
          <p:nvSpPr>
            <p:cNvPr id="59401" name="Text Box 9"/>
            <p:cNvSpPr txBox="1">
              <a:spLocks noChangeArrowheads="1"/>
            </p:cNvSpPr>
            <p:nvPr/>
          </p:nvSpPr>
          <p:spPr bwMode="auto">
            <a:xfrm>
              <a:off x="2832" y="1104"/>
              <a:ext cx="29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Через точку </a:t>
              </a:r>
              <a:r>
                <a:rPr lang="en-US" i="1" dirty="0"/>
                <a:t>F </a:t>
              </a:r>
              <a:r>
                <a:rPr lang="ru-RU" dirty="0"/>
                <a:t>проведем прямую, параллельную </a:t>
              </a:r>
              <a:r>
                <a:rPr lang="ru-RU" dirty="0" smtClean="0"/>
                <a:t>прямой </a:t>
              </a:r>
              <a:r>
                <a:rPr lang="en-US" i="1" dirty="0" smtClean="0"/>
                <a:t>AS</a:t>
              </a:r>
              <a:r>
                <a:rPr lang="ru-RU" dirty="0"/>
                <a:t>,</a:t>
              </a:r>
              <a:r>
                <a:rPr lang="en-US" i="1" dirty="0"/>
                <a:t> </a:t>
              </a:r>
              <a:r>
                <a:rPr lang="ru-RU" dirty="0"/>
                <a:t>и обозначим </a:t>
              </a:r>
              <a:r>
                <a:rPr lang="en-US" i="1" dirty="0"/>
                <a:t>G </a:t>
              </a:r>
              <a:r>
                <a:rPr lang="ru-RU" dirty="0"/>
                <a:t>ее точку пересечения с </a:t>
              </a:r>
              <a:r>
                <a:rPr lang="en-US" i="1" dirty="0"/>
                <a:t>AC</a:t>
              </a:r>
              <a:r>
                <a:rPr lang="en-US" dirty="0"/>
                <a:t>.</a:t>
              </a:r>
              <a:endParaRPr lang="ru-RU" dirty="0"/>
            </a:p>
          </p:txBody>
        </p:sp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807" cy="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403" name="Group 11"/>
          <p:cNvGrpSpPr>
            <a:grpSpLocks/>
          </p:cNvGrpSpPr>
          <p:nvPr/>
        </p:nvGrpSpPr>
        <p:grpSpPr bwMode="auto">
          <a:xfrm>
            <a:off x="0" y="1371600"/>
            <a:ext cx="9144000" cy="3479800"/>
            <a:chOff x="0" y="864"/>
            <a:chExt cx="5760" cy="2192"/>
          </a:xfrm>
        </p:grpSpPr>
        <p:sp>
          <p:nvSpPr>
            <p:cNvPr id="59404" name="Text Box 12"/>
            <p:cNvSpPr txBox="1">
              <a:spLocks noChangeArrowheads="1"/>
            </p:cNvSpPr>
            <p:nvPr/>
          </p:nvSpPr>
          <p:spPr bwMode="auto">
            <a:xfrm>
              <a:off x="2832" y="2093"/>
              <a:ext cx="292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Проведем прямую </a:t>
              </a:r>
              <a:r>
                <a:rPr lang="en-US" i="1" dirty="0"/>
                <a:t>EG </a:t>
              </a:r>
              <a:r>
                <a:rPr lang="ru-RU" dirty="0"/>
                <a:t>и обозначим </a:t>
              </a:r>
              <a:r>
                <a:rPr lang="en-US" i="1" dirty="0"/>
                <a:t>H </a:t>
              </a:r>
              <a:r>
                <a:rPr lang="ru-RU" dirty="0"/>
                <a:t>ее точку пересечения с </a:t>
              </a:r>
              <a:r>
                <a:rPr lang="en-US" i="1" dirty="0"/>
                <a:t>AD</a:t>
              </a:r>
              <a:r>
                <a:rPr lang="en-US" dirty="0"/>
                <a:t>.</a:t>
              </a:r>
              <a:endParaRPr lang="ru-RU" dirty="0"/>
            </a:p>
          </p:txBody>
        </p:sp>
        <p:pic>
          <p:nvPicPr>
            <p:cNvPr id="5940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807" cy="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406" name="Group 14"/>
          <p:cNvGrpSpPr>
            <a:grpSpLocks/>
          </p:cNvGrpSpPr>
          <p:nvPr/>
        </p:nvGrpSpPr>
        <p:grpSpPr bwMode="auto">
          <a:xfrm>
            <a:off x="0" y="1371600"/>
            <a:ext cx="9144000" cy="4252913"/>
            <a:chOff x="0" y="864"/>
            <a:chExt cx="5760" cy="2679"/>
          </a:xfrm>
        </p:grpSpPr>
        <p:sp>
          <p:nvSpPr>
            <p:cNvPr id="59407" name="Text Box 15"/>
            <p:cNvSpPr txBox="1">
              <a:spLocks noChangeArrowheads="1"/>
            </p:cNvSpPr>
            <p:nvPr/>
          </p:nvSpPr>
          <p:spPr bwMode="auto">
            <a:xfrm>
              <a:off x="2832" y="2795"/>
              <a:ext cx="292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Через точку </a:t>
              </a:r>
              <a:r>
                <a:rPr lang="en-US" i="1" dirty="0"/>
                <a:t>H </a:t>
              </a:r>
              <a:r>
                <a:rPr lang="ru-RU" dirty="0"/>
                <a:t>проведем прямую, параллельную </a:t>
              </a:r>
              <a:r>
                <a:rPr lang="en-US" i="1" dirty="0"/>
                <a:t>AS</a:t>
              </a:r>
              <a:r>
                <a:rPr lang="ru-RU" dirty="0"/>
                <a:t>,</a:t>
              </a:r>
              <a:r>
                <a:rPr lang="en-US" i="1" dirty="0"/>
                <a:t> </a:t>
              </a:r>
              <a:r>
                <a:rPr lang="ru-RU" dirty="0"/>
                <a:t>и обозначим </a:t>
              </a:r>
              <a:r>
                <a:rPr lang="en-US" i="1" dirty="0"/>
                <a:t>I </a:t>
              </a:r>
              <a:r>
                <a:rPr lang="ru-RU" dirty="0"/>
                <a:t>ее точку пересечения с </a:t>
              </a:r>
              <a:r>
                <a:rPr lang="en-US" i="1" dirty="0"/>
                <a:t>SD</a:t>
              </a:r>
              <a:r>
                <a:rPr lang="en-US" dirty="0"/>
                <a:t>.</a:t>
              </a:r>
              <a:endParaRPr lang="ru-RU" dirty="0"/>
            </a:p>
          </p:txBody>
        </p:sp>
        <p:pic>
          <p:nvPicPr>
            <p:cNvPr id="59408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807" cy="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409" name="Group 17"/>
          <p:cNvGrpSpPr>
            <a:grpSpLocks/>
          </p:cNvGrpSpPr>
          <p:nvPr/>
        </p:nvGrpSpPr>
        <p:grpSpPr bwMode="auto">
          <a:xfrm>
            <a:off x="0" y="1371600"/>
            <a:ext cx="9144000" cy="4629150"/>
            <a:chOff x="0" y="864"/>
            <a:chExt cx="5760" cy="2916"/>
          </a:xfrm>
        </p:grpSpPr>
        <p:sp>
          <p:nvSpPr>
            <p:cNvPr id="59410" name="Text Box 18"/>
            <p:cNvSpPr txBox="1">
              <a:spLocks noChangeArrowheads="1"/>
            </p:cNvSpPr>
            <p:nvPr/>
          </p:nvSpPr>
          <p:spPr bwMode="auto">
            <a:xfrm>
              <a:off x="2832" y="3492"/>
              <a:ext cx="29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Соединим точки </a:t>
              </a:r>
              <a:r>
                <a:rPr lang="en-US" i="1" dirty="0"/>
                <a:t>I </a:t>
              </a:r>
              <a:r>
                <a:rPr lang="ru-RU" dirty="0"/>
                <a:t>и </a:t>
              </a:r>
              <a:r>
                <a:rPr lang="en-US" i="1" dirty="0"/>
                <a:t>F</a:t>
              </a:r>
              <a:r>
                <a:rPr lang="ru-RU" dirty="0"/>
                <a:t>.</a:t>
              </a:r>
            </a:p>
          </p:txBody>
        </p:sp>
        <p:pic>
          <p:nvPicPr>
            <p:cNvPr id="59411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807" cy="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412" name="Group 20"/>
          <p:cNvGrpSpPr>
            <a:grpSpLocks/>
          </p:cNvGrpSpPr>
          <p:nvPr/>
        </p:nvGrpSpPr>
        <p:grpSpPr bwMode="auto">
          <a:xfrm>
            <a:off x="0" y="1371600"/>
            <a:ext cx="9144000" cy="5091113"/>
            <a:chOff x="0" y="864"/>
            <a:chExt cx="5760" cy="3207"/>
          </a:xfrm>
        </p:grpSpPr>
        <p:sp>
          <p:nvSpPr>
            <p:cNvPr id="59413" name="Text Box 21"/>
            <p:cNvSpPr txBox="1">
              <a:spLocks noChangeArrowheads="1"/>
            </p:cNvSpPr>
            <p:nvPr/>
          </p:nvSpPr>
          <p:spPr bwMode="auto">
            <a:xfrm>
              <a:off x="340" y="3780"/>
              <a:ext cx="54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Полученный четырехугольник </a:t>
              </a:r>
              <a:r>
                <a:rPr lang="en-US" i="1" dirty="0"/>
                <a:t>EFIH</a:t>
              </a:r>
              <a:r>
                <a:rPr lang="ru-RU" dirty="0"/>
                <a:t> будет искомым сечением.</a:t>
              </a:r>
            </a:p>
          </p:txBody>
        </p:sp>
        <p:pic>
          <p:nvPicPr>
            <p:cNvPr id="59414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807" cy="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9415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2</a:t>
            </a:r>
            <a:r>
              <a:rPr lang="en-US" sz="800">
                <a:solidFill>
                  <a:schemeClr val="bg1"/>
                </a:solidFill>
              </a:rPr>
              <a:t>0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18. Построить </a:t>
            </a:r>
            <a:r>
              <a:rPr lang="ru-RU" dirty="0"/>
              <a:t>сечение пирамиды </a:t>
            </a:r>
            <a:r>
              <a:rPr lang="en-US" i="1" dirty="0"/>
              <a:t>SABCD</a:t>
            </a:r>
            <a:r>
              <a:rPr lang="ru-RU" dirty="0"/>
              <a:t> плоскостью, параллельной </a:t>
            </a:r>
            <a:r>
              <a:rPr lang="ru-RU" dirty="0" smtClean="0"/>
              <a:t>прямой </a:t>
            </a:r>
            <a:r>
              <a:rPr lang="en-US" i="1" dirty="0" smtClean="0"/>
              <a:t>BD </a:t>
            </a:r>
            <a:r>
              <a:rPr lang="ru-RU" dirty="0"/>
              <a:t>и проходящей через точки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95028"/>
            <a:ext cx="5429250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2</a:t>
            </a:r>
            <a:r>
              <a:rPr lang="en-US" sz="800">
                <a:solidFill>
                  <a:schemeClr val="bg1"/>
                </a:solidFill>
              </a:rPr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429250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45" name="Group 5"/>
          <p:cNvGrpSpPr>
            <a:grpSpLocks/>
          </p:cNvGrpSpPr>
          <p:nvPr/>
        </p:nvGrpSpPr>
        <p:grpSpPr bwMode="auto">
          <a:xfrm>
            <a:off x="0" y="1143000"/>
            <a:ext cx="9144000" cy="4033838"/>
            <a:chOff x="0" y="720"/>
            <a:chExt cx="5760" cy="2541"/>
          </a:xfrm>
        </p:grpSpPr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3408" y="720"/>
              <a:ext cx="235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Решение.</a:t>
              </a:r>
              <a:r>
                <a:rPr lang="ru-RU">
                  <a:solidFill>
                    <a:schemeClr val="accent1"/>
                  </a:solidFill>
                </a:rPr>
                <a:t> </a:t>
              </a:r>
              <a:r>
                <a:rPr lang="ru-RU"/>
                <a:t>Проведем прямую </a:t>
              </a:r>
              <a:r>
                <a:rPr lang="en-US" i="1"/>
                <a:t>EF </a:t>
              </a:r>
              <a:r>
                <a:rPr lang="ru-RU"/>
                <a:t>и обозначим </a:t>
              </a:r>
              <a:r>
                <a:rPr lang="en-US" i="1"/>
                <a:t>Q </a:t>
              </a:r>
              <a:r>
                <a:rPr lang="ru-RU"/>
                <a:t>ее точку пересечения с </a:t>
              </a:r>
              <a:r>
                <a:rPr lang="en-US" i="1"/>
                <a:t>AC</a:t>
              </a:r>
              <a:r>
                <a:rPr lang="en-US"/>
                <a:t>.</a:t>
              </a:r>
              <a:r>
                <a:rPr lang="en-US" i="1"/>
                <a:t> </a:t>
              </a:r>
              <a:endParaRPr lang="ru-RU"/>
            </a:p>
          </p:txBody>
        </p:sp>
        <p:pic>
          <p:nvPicPr>
            <p:cNvPr id="614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3420" cy="2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48" name="Group 8"/>
          <p:cNvGrpSpPr>
            <a:grpSpLocks/>
          </p:cNvGrpSpPr>
          <p:nvPr/>
        </p:nvGrpSpPr>
        <p:grpSpPr bwMode="auto">
          <a:xfrm>
            <a:off x="0" y="1295400"/>
            <a:ext cx="8991600" cy="3881438"/>
            <a:chOff x="0" y="768"/>
            <a:chExt cx="5664" cy="2445"/>
          </a:xfrm>
        </p:grpSpPr>
        <p:sp>
          <p:nvSpPr>
            <p:cNvPr id="61449" name="Text Box 9"/>
            <p:cNvSpPr txBox="1">
              <a:spLocks noChangeArrowheads="1"/>
            </p:cNvSpPr>
            <p:nvPr/>
          </p:nvSpPr>
          <p:spPr bwMode="auto">
            <a:xfrm>
              <a:off x="3408" y="1440"/>
              <a:ext cx="225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Проведем прямую </a:t>
              </a:r>
              <a:r>
                <a:rPr lang="en-US" i="1"/>
                <a:t>SO </a:t>
              </a:r>
              <a:r>
                <a:rPr lang="ru-RU"/>
                <a:t>и обозначим </a:t>
              </a:r>
              <a:r>
                <a:rPr lang="en-US" i="1"/>
                <a:t>P </a:t>
              </a:r>
              <a:r>
                <a:rPr lang="ru-RU"/>
                <a:t>её точку пересечения с </a:t>
              </a:r>
              <a:r>
                <a:rPr lang="en-US" i="1"/>
                <a:t>EF</a:t>
              </a:r>
              <a:r>
                <a:rPr lang="en-US"/>
                <a:t>.</a:t>
              </a:r>
              <a:endParaRPr lang="ru-RU"/>
            </a:p>
          </p:txBody>
        </p:sp>
        <p:pic>
          <p:nvPicPr>
            <p:cNvPr id="6145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3420" cy="2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51" name="Group 11"/>
          <p:cNvGrpSpPr>
            <a:grpSpLocks/>
          </p:cNvGrpSpPr>
          <p:nvPr/>
        </p:nvGrpSpPr>
        <p:grpSpPr bwMode="auto">
          <a:xfrm>
            <a:off x="0" y="1295400"/>
            <a:ext cx="9144000" cy="3881438"/>
            <a:chOff x="0" y="768"/>
            <a:chExt cx="5760" cy="2445"/>
          </a:xfrm>
        </p:grpSpPr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3408" y="2112"/>
              <a:ext cx="235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/>
                <a:t>Через точку </a:t>
              </a:r>
              <a:r>
                <a:rPr lang="en-US" i="1" dirty="0"/>
                <a:t>P </a:t>
              </a:r>
              <a:r>
                <a:rPr lang="ru-RU" dirty="0"/>
                <a:t>проведем прямую </a:t>
              </a:r>
              <a:r>
                <a:rPr lang="en-US" i="1" dirty="0"/>
                <a:t>GH</a:t>
              </a:r>
              <a:r>
                <a:rPr lang="ru-RU" dirty="0"/>
                <a:t>, параллельную </a:t>
              </a:r>
              <a:r>
                <a:rPr lang="ru-RU" dirty="0" smtClean="0"/>
                <a:t>прямой </a:t>
              </a:r>
              <a:r>
                <a:rPr lang="en-US" i="1" dirty="0" smtClean="0"/>
                <a:t>BD</a:t>
              </a:r>
              <a:r>
                <a:rPr lang="en-US" dirty="0"/>
                <a:t>.</a:t>
              </a:r>
              <a:endParaRPr lang="ru-RU" dirty="0"/>
            </a:p>
          </p:txBody>
        </p:sp>
        <p:pic>
          <p:nvPicPr>
            <p:cNvPr id="61453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3420" cy="2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54" name="Group 14"/>
          <p:cNvGrpSpPr>
            <a:grpSpLocks/>
          </p:cNvGrpSpPr>
          <p:nvPr/>
        </p:nvGrpSpPr>
        <p:grpSpPr bwMode="auto">
          <a:xfrm>
            <a:off x="0" y="1295400"/>
            <a:ext cx="9144000" cy="4022725"/>
            <a:chOff x="0" y="768"/>
            <a:chExt cx="5760" cy="2534"/>
          </a:xfrm>
        </p:grpSpPr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3408" y="2784"/>
              <a:ext cx="23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Соединим точки </a:t>
              </a:r>
              <a:r>
                <a:rPr lang="en-US" i="1"/>
                <a:t>F</a:t>
              </a:r>
              <a:r>
                <a:rPr lang="en-US"/>
                <a:t>, </a:t>
              </a:r>
              <a:r>
                <a:rPr lang="en-US" i="1"/>
                <a:t>G</a:t>
              </a:r>
              <a:r>
                <a:rPr lang="en-US"/>
                <a:t>, </a:t>
              </a:r>
              <a:r>
                <a:rPr lang="en-US" i="1"/>
                <a:t>E</a:t>
              </a:r>
              <a:r>
                <a:rPr lang="en-US"/>
                <a:t>, </a:t>
              </a:r>
              <a:r>
                <a:rPr lang="en-US" i="1"/>
                <a:t>H</a:t>
              </a:r>
              <a:r>
                <a:rPr lang="en-US"/>
                <a:t>.</a:t>
              </a:r>
              <a:r>
                <a:rPr lang="en-US" i="1"/>
                <a:t> </a:t>
              </a:r>
              <a:endParaRPr lang="ru-RU"/>
            </a:p>
          </p:txBody>
        </p:sp>
        <p:pic>
          <p:nvPicPr>
            <p:cNvPr id="61456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3420" cy="2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57" name="Group 17"/>
          <p:cNvGrpSpPr>
            <a:grpSpLocks/>
          </p:cNvGrpSpPr>
          <p:nvPr/>
        </p:nvGrpSpPr>
        <p:grpSpPr bwMode="auto">
          <a:xfrm>
            <a:off x="0" y="1295400"/>
            <a:ext cx="9144000" cy="4419600"/>
            <a:chOff x="0" y="768"/>
            <a:chExt cx="5760" cy="2784"/>
          </a:xfrm>
        </p:grpSpPr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0" y="3264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/>
                <a:t>Полученный четырехугольник </a:t>
              </a:r>
              <a:r>
                <a:rPr lang="en-US" i="1"/>
                <a:t>FGEH</a:t>
              </a:r>
              <a:r>
                <a:rPr lang="ru-RU"/>
                <a:t> будет искомым сечением.</a:t>
              </a:r>
            </a:p>
          </p:txBody>
        </p:sp>
        <p:pic>
          <p:nvPicPr>
            <p:cNvPr id="61459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3420" cy="2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46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2</a:t>
            </a:r>
            <a:r>
              <a:rPr lang="en-US" sz="800">
                <a:solidFill>
                  <a:schemeClr val="bg1"/>
                </a:solidFill>
              </a:rPr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19. Построить </a:t>
            </a:r>
            <a:r>
              <a:rPr lang="ru-RU" dirty="0"/>
              <a:t>сечение пирамиды </a:t>
            </a:r>
            <a:r>
              <a:rPr lang="en-US" i="1" dirty="0"/>
              <a:t>SABCDEF </a:t>
            </a:r>
            <a:r>
              <a:rPr lang="ru-RU" dirty="0"/>
              <a:t>плоскостью, проходящей через точки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3498" name="Picture 10" descr="Пир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2</a:t>
            </a:r>
            <a:r>
              <a:rPr lang="en-US" sz="800">
                <a:solidFill>
                  <a:schemeClr val="bg1"/>
                </a:solidFill>
              </a:rPr>
              <a:t>2</a:t>
            </a:r>
            <a:endParaRPr lang="ru-RU" sz="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4876800" y="1219200"/>
            <a:ext cx="4267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solidFill>
                  <a:srgbClr val="FF3300"/>
                </a:solidFill>
              </a:rPr>
              <a:t>Решение. </a:t>
            </a:r>
            <a:r>
              <a:rPr lang="ru-RU"/>
              <a:t>Найдем точку пересечения </a:t>
            </a:r>
            <a:r>
              <a:rPr lang="en-US" i="1"/>
              <a:t>P</a:t>
            </a:r>
            <a:r>
              <a:rPr lang="ru-RU"/>
              <a:t> прямой 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 i="1"/>
              <a:t>C</a:t>
            </a:r>
            <a:r>
              <a:rPr lang="en-US" baseline="-25000"/>
              <a:t>1</a:t>
            </a:r>
            <a:r>
              <a:rPr lang="en-US"/>
              <a:t> </a:t>
            </a:r>
            <a:r>
              <a:rPr lang="ru-RU"/>
              <a:t>с плоскостью основания.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876800" y="2286000"/>
            <a:ext cx="4267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Найдем точку </a:t>
            </a:r>
            <a:r>
              <a:rPr lang="en-US" i="1"/>
              <a:t>Q</a:t>
            </a:r>
            <a:r>
              <a:rPr lang="ru-RU"/>
              <a:t> пересечения прямой </a:t>
            </a:r>
            <a:r>
              <a:rPr lang="en-US" i="1"/>
              <a:t>E</a:t>
            </a:r>
            <a:r>
              <a:rPr lang="en-US" baseline="-25000"/>
              <a:t>1</a:t>
            </a:r>
            <a:r>
              <a:rPr lang="en-US" i="1"/>
              <a:t>C</a:t>
            </a:r>
            <a:r>
              <a:rPr lang="en-US" baseline="-25000"/>
              <a:t>1</a:t>
            </a:r>
            <a:r>
              <a:rPr lang="en-US"/>
              <a:t> </a:t>
            </a:r>
            <a:r>
              <a:rPr lang="ru-RU"/>
              <a:t>с плоскостью основания.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0" y="4800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ED </a:t>
            </a:r>
            <a:r>
              <a:rPr lang="ru-RU"/>
              <a:t>и обозначим </a:t>
            </a:r>
            <a:r>
              <a:rPr lang="en-US" i="1"/>
              <a:t>R</a:t>
            </a:r>
            <a:r>
              <a:rPr lang="ru-RU"/>
              <a:t>, её точку пересечения с прямой </a:t>
            </a:r>
            <a:r>
              <a:rPr lang="en-US" i="1"/>
              <a:t>PQ</a:t>
            </a:r>
            <a:r>
              <a:rPr lang="en-US"/>
              <a:t>.</a:t>
            </a:r>
            <a:endParaRPr lang="ru-RU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267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Прямая </a:t>
            </a:r>
            <a:r>
              <a:rPr lang="en-US" i="1" dirty="0"/>
              <a:t>PQ</a:t>
            </a:r>
            <a:r>
              <a:rPr lang="ru-RU" i="1"/>
              <a:t> </a:t>
            </a:r>
            <a:r>
              <a:rPr lang="ru-RU"/>
              <a:t>будет линией пересечения плоскости сечения и плоскости основания.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Аналогичным образом находятся точки </a:t>
            </a:r>
            <a:r>
              <a:rPr lang="en-US" i="1"/>
              <a:t>F</a:t>
            </a:r>
            <a:r>
              <a:rPr lang="en-US" baseline="-25000"/>
              <a:t>1</a:t>
            </a:r>
            <a:r>
              <a:rPr lang="en-US"/>
              <a:t> </a:t>
            </a:r>
            <a:r>
              <a:rPr lang="ru-RU"/>
              <a:t>и </a:t>
            </a:r>
            <a:r>
              <a:rPr lang="en-US" i="1"/>
              <a:t>B</a:t>
            </a:r>
            <a:r>
              <a:rPr lang="en-US" baseline="-25000"/>
              <a:t>1</a:t>
            </a:r>
            <a:r>
              <a:rPr lang="ru-RU"/>
              <a:t>.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0" y="548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Проведем прямую </a:t>
            </a:r>
            <a:r>
              <a:rPr lang="en-US" i="1"/>
              <a:t>E</a:t>
            </a:r>
            <a:r>
              <a:rPr lang="en-US" baseline="-25000"/>
              <a:t>1</a:t>
            </a:r>
            <a:r>
              <a:rPr lang="en-US" i="1"/>
              <a:t>R </a:t>
            </a:r>
            <a:r>
              <a:rPr lang="ru-RU"/>
              <a:t>и обозначим </a:t>
            </a:r>
            <a:r>
              <a:rPr lang="en-US" i="1"/>
              <a:t>D</a:t>
            </a:r>
            <a:r>
              <a:rPr lang="en-US" baseline="-25000"/>
              <a:t>1</a:t>
            </a:r>
            <a:r>
              <a:rPr lang="ru-RU"/>
              <a:t> её точку пересечения с </a:t>
            </a:r>
            <a:r>
              <a:rPr lang="en-US" i="1"/>
              <a:t>SD</a:t>
            </a:r>
            <a:r>
              <a:rPr lang="en-US"/>
              <a:t>.</a:t>
            </a:r>
            <a:endParaRPr lang="ru-RU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Шестиугольник 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 i="1"/>
              <a:t>B</a:t>
            </a:r>
            <a:r>
              <a:rPr lang="en-US" baseline="-25000"/>
              <a:t>1</a:t>
            </a:r>
            <a:r>
              <a:rPr lang="en-US" i="1"/>
              <a:t>C</a:t>
            </a:r>
            <a:r>
              <a:rPr lang="en-US" baseline="-25000"/>
              <a:t>1</a:t>
            </a:r>
            <a:r>
              <a:rPr lang="en-US" i="1"/>
              <a:t>D</a:t>
            </a:r>
            <a:r>
              <a:rPr lang="en-US" baseline="-25000"/>
              <a:t>1</a:t>
            </a:r>
            <a:r>
              <a:rPr lang="en-US" i="1"/>
              <a:t>E</a:t>
            </a:r>
            <a:r>
              <a:rPr lang="en-US" baseline="-25000"/>
              <a:t>1</a:t>
            </a:r>
            <a:r>
              <a:rPr lang="en-US" i="1"/>
              <a:t>F</a:t>
            </a:r>
            <a:r>
              <a:rPr lang="en-US" baseline="-25000"/>
              <a:t>1</a:t>
            </a:r>
            <a:r>
              <a:rPr lang="ru-RU"/>
              <a:t> будет искомым сечением.</a:t>
            </a:r>
          </a:p>
        </p:txBody>
      </p:sp>
      <p:pic>
        <p:nvPicPr>
          <p:cNvPr id="63498" name="Picture 10" descr="Пир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1" descr="Пир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Пир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 descr="Пир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Пир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3" name="Picture 15" descr="Пир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57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>
                <a:solidFill>
                  <a:schemeClr val="bg1"/>
                </a:solidFill>
              </a:rPr>
              <a:t>Упражнение 2</a:t>
            </a:r>
            <a:r>
              <a:rPr lang="en-US" sz="800">
                <a:solidFill>
                  <a:schemeClr val="bg1"/>
                </a:solidFill>
              </a:rPr>
              <a:t>2</a:t>
            </a:r>
            <a:endParaRPr lang="ru-RU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utoUpdateAnimBg="0"/>
      <p:bldP spid="63491" grpId="0" autoUpdateAnimBg="0"/>
      <p:bldP spid="63492" grpId="0" autoUpdateAnimBg="0"/>
      <p:bldP spid="63493" grpId="0" autoUpdateAnimBg="0"/>
      <p:bldP spid="63495" grpId="0" autoUpdateAnimBg="0"/>
      <p:bldP spid="63496" grpId="0" autoUpdateAnimBg="0"/>
      <p:bldP spid="6349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404664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cs typeface="Times New Roman" pitchFamily="18" charset="0"/>
              </a:rPr>
              <a:t>	</a:t>
            </a:r>
            <a:r>
              <a:rPr lang="ru-RU" sz="2000" b="1" dirty="0"/>
              <a:t>Теорема. </a:t>
            </a:r>
            <a:r>
              <a:rPr lang="ru-RU" sz="2000" dirty="0"/>
              <a:t>Площадь ортогональной проекции плоской фигуры</a:t>
            </a:r>
            <a:r>
              <a:rPr lang="ru-RU" sz="2000" i="1" dirty="0"/>
              <a:t> </a:t>
            </a:r>
            <a:r>
              <a:rPr lang="ru-RU" sz="2000" dirty="0"/>
              <a:t>равна произведению площади этой фигуры на косинус угла между плоскостью фигуры и плоскостью проекции. </a:t>
            </a:r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23589"/>
            <a:ext cx="891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Площадь сечения</a:t>
            </a:r>
            <a:endParaRPr lang="ru-RU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4572000" y="2175671"/>
                <a:ext cx="4541912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 smtClean="0"/>
                  <a:t>	Рассмотрим </a:t>
                </a:r>
                <a:r>
                  <a:rPr lang="ru-RU" sz="2000" dirty="0"/>
                  <a:t>фигуру Ф, лежащую в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α</m:t>
                    </m:r>
                  </m:oMath>
                </a14:m>
                <a:r>
                  <a:rPr lang="ru-RU" sz="2000" dirty="0"/>
                  <a:t>, Пусть Ф</a:t>
                </a:r>
                <a:r>
                  <a:rPr lang="ru-RU" sz="2000" i="1" dirty="0"/>
                  <a:t>’ </a:t>
                </a:r>
                <a:r>
                  <a:rPr lang="ru-RU" sz="2000" dirty="0"/>
                  <a:t>— её ортогональная проекция на плоскость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ru-RU" sz="2000" dirty="0"/>
                  <a:t>, </a:t>
                </a:r>
                <a:r>
                  <a:rPr lang="ru-RU" sz="2000" i="1" dirty="0"/>
                  <a:t>с </a:t>
                </a:r>
                <a:r>
                  <a:rPr lang="ru-RU" sz="2000" dirty="0"/>
                  <a:t>– линия пересечения плоскостей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α</m:t>
                    </m:r>
                  </m:oMath>
                </a14:m>
                <a:r>
                  <a:rPr lang="ru-RU" sz="2000" dirty="0"/>
                  <a:t> 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ru-RU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φ</m:t>
                    </m:r>
                  </m:oMath>
                </a14:m>
                <a:r>
                  <a:rPr lang="ru-RU" sz="2000" dirty="0"/>
                  <a:t> — угол между ними. 	</a:t>
                </a: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175671"/>
                <a:ext cx="4541912" cy="1631216"/>
              </a:xfrm>
              <a:prstGeom prst="rect">
                <a:avLst/>
              </a:prstGeom>
              <a:blipFill rotWithShape="1">
                <a:blip r:embed="rId2"/>
                <a:stretch>
                  <a:fillRect l="-1342" t="-1873" r="-1342" b="-59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23740"/>
            <a:ext cx="3768062" cy="230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"/>
              <p:cNvSpPr txBox="1">
                <a:spLocks noChangeArrowheads="1"/>
              </p:cNvSpPr>
              <p:nvPr/>
            </p:nvSpPr>
            <p:spPr bwMode="auto">
              <a:xfrm>
                <a:off x="-19050" y="3789040"/>
                <a:ext cx="9144000" cy="2923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cs typeface="Times New Roman" pitchFamily="18" charset="0"/>
                  </a:rPr>
                  <a:t>	</a:t>
                </a:r>
                <a:r>
                  <a:rPr lang="ru-RU" sz="2000" dirty="0"/>
                  <a:t>Заметим, что каждый отрезок </a:t>
                </a:r>
                <a:r>
                  <a:rPr lang="en-US" sz="2000" i="1" dirty="0"/>
                  <a:t>AB </a:t>
                </a:r>
                <a:r>
                  <a:rPr lang="ru-RU" sz="2000" dirty="0"/>
                  <a:t>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α</m:t>
                    </m:r>
                  </m:oMath>
                </a14:m>
                <a:r>
                  <a:rPr lang="ru-RU" sz="2000" dirty="0"/>
                  <a:t>, перпендикулярный прямой </a:t>
                </a:r>
                <a:r>
                  <a:rPr lang="en-US" sz="2000" i="1" dirty="0"/>
                  <a:t>c</a:t>
                </a:r>
                <a:r>
                  <a:rPr lang="ru-RU" sz="2000" dirty="0"/>
                  <a:t> при ортогональном проектировании переходит в отрезок </a:t>
                </a:r>
                <a:r>
                  <a:rPr lang="en-US" sz="2000" i="1" dirty="0"/>
                  <a:t>A</a:t>
                </a:r>
                <a:r>
                  <a:rPr lang="ru-RU" sz="2000" i="1" dirty="0"/>
                  <a:t>’</a:t>
                </a:r>
                <a:r>
                  <a:rPr lang="en-US" sz="2000" i="1" dirty="0"/>
                  <a:t>B</a:t>
                </a:r>
                <a:r>
                  <a:rPr lang="ru-RU" sz="2000" i="1" dirty="0"/>
                  <a:t>’ = </a:t>
                </a:r>
                <a:r>
                  <a:rPr lang="en-US" sz="2000" i="1" dirty="0"/>
                  <a:t>AB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ru-RU" sz="20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sz="2000" dirty="0"/>
                  <a:t>,</a:t>
                </a:r>
                <a:r>
                  <a:rPr lang="ru-RU" sz="2000" i="1" dirty="0"/>
                  <a:t> </a:t>
                </a:r>
                <a:r>
                  <a:rPr lang="ru-RU" sz="2000" dirty="0"/>
                  <a:t>Таким образом, фигура Ф</a:t>
                </a:r>
                <a:r>
                  <a:rPr lang="ru-RU" sz="2000" i="1" dirty="0"/>
                  <a:t>’ </a:t>
                </a:r>
                <a:r>
                  <a:rPr lang="ru-RU" sz="2000" dirty="0"/>
                  <a:t>получается сжатием фигуры Ф</a:t>
                </a:r>
                <a:r>
                  <a:rPr lang="ru-RU" sz="2000" i="1" dirty="0"/>
                  <a:t> </a:t>
                </a:r>
                <a:r>
                  <a:rPr lang="ru-RU" sz="2000" dirty="0"/>
                  <a:t>в направлении, перпендикулярном прямой </a:t>
                </a:r>
                <a:r>
                  <a:rPr lang="en-US" sz="2000" i="1" dirty="0"/>
                  <a:t>c</a:t>
                </a:r>
                <a:r>
                  <a:rPr lang="ru-RU" sz="2000" dirty="0"/>
                  <a:t>, с коэффициентом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20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</a:rPr>
                          <m:t>φ</m:t>
                        </m:r>
                        <m:r>
                          <a:rPr lang="ru-RU" sz="2000" i="1">
                            <a:latin typeface="Cambria Math"/>
                          </a:rPr>
                          <m:t>.</m:t>
                        </m:r>
                      </m:e>
                    </m:func>
                  </m:oMath>
                </a14:m>
                <a:r>
                  <a:rPr lang="ru-RU" sz="2000" dirty="0"/>
                  <a:t> Следовательно, площадь фигуры Ф</a:t>
                </a:r>
                <a:r>
                  <a:rPr lang="ru-RU" sz="2000" i="1" dirty="0"/>
                  <a:t>’</a:t>
                </a:r>
                <a:r>
                  <a:rPr lang="ru-RU" sz="2000" dirty="0"/>
                  <a:t> будет равна площади фигуры Ф, умноженной на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20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sz="2000" dirty="0"/>
                  <a:t>.</a:t>
                </a:r>
              </a:p>
              <a:p>
                <a:pPr algn="just"/>
                <a:r>
                  <a:rPr lang="ru-RU" sz="2000" b="1" dirty="0" smtClean="0"/>
                  <a:t>	Следствие</a:t>
                </a:r>
                <a:r>
                  <a:rPr lang="ru-RU" sz="2000" b="1" dirty="0"/>
                  <a:t>. </a:t>
                </a:r>
                <a:r>
                  <a:rPr lang="ru-RU" sz="2000" dirty="0"/>
                  <a:t>Площадь сечения равна площади её ортогональной проекции, делённой на косинус угла между плоскостью сечения и плоскостью проекции.</a:t>
                </a:r>
              </a:p>
            </p:txBody>
          </p:sp>
        </mc:Choice>
        <mc:Fallback xmlns="">
          <p:sp>
            <p:nvSpPr>
              <p:cNvPr id="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9050" y="3789040"/>
                <a:ext cx="9144000" cy="2923877"/>
              </a:xfrm>
              <a:prstGeom prst="rect">
                <a:avLst/>
              </a:prstGeom>
              <a:blipFill rotWithShape="1">
                <a:blip r:embed="rId4"/>
                <a:stretch>
                  <a:fillRect l="-733" r="-667" b="-2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4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3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39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04800" y="620688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1. Найдите площадь сечения единичного </a:t>
            </a:r>
            <a:r>
              <a:rPr lang="ru-RU" dirty="0">
                <a:cs typeface="Times New Roman" pitchFamily="18" charset="0"/>
              </a:rPr>
              <a:t>куба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…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88840"/>
            <a:ext cx="3180552" cy="26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23589"/>
            <a:ext cx="891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Упражнения</a:t>
            </a:r>
            <a:endParaRPr lang="ru-RU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8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1273954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2. Найдите площадь сечения </a:t>
            </a:r>
            <a:r>
              <a:rPr lang="ru-RU" dirty="0">
                <a:cs typeface="Times New Roman" pitchFamily="18" charset="0"/>
              </a:rPr>
              <a:t>единичного куба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…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dirty="0" smtClean="0">
                <a:cs typeface="Times New Roman" pitchFamily="18" charset="0"/>
              </a:rPr>
              <a:t>проходящего </a:t>
            </a:r>
            <a:r>
              <a:rPr lang="ru-RU" dirty="0">
                <a:cs typeface="Times New Roman" pitchFamily="18" charset="0"/>
              </a:rPr>
              <a:t>через вершину </a:t>
            </a:r>
            <a:r>
              <a:rPr lang="en-US" i="1" dirty="0">
                <a:cs typeface="Times New Roman" pitchFamily="18" charset="0"/>
              </a:rPr>
              <a:t>A </a:t>
            </a:r>
            <a:r>
              <a:rPr lang="ru-RU" dirty="0">
                <a:cs typeface="Times New Roman" pitchFamily="18" charset="0"/>
              </a:rPr>
              <a:t>и середины ребер </a:t>
            </a:r>
            <a:r>
              <a:rPr lang="en-US" i="1" dirty="0">
                <a:cs typeface="Times New Roman" pitchFamily="18" charset="0"/>
              </a:rPr>
              <a:t>BB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298" y="2420888"/>
            <a:ext cx="3445870" cy="29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9512" y="692696"/>
                <a:ext cx="3240360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92696"/>
                <a:ext cx="3240360" cy="513602"/>
              </a:xfrm>
              <a:prstGeom prst="rect">
                <a:avLst/>
              </a:prstGeom>
              <a:blipFill rotWithShape="1">
                <a:blip r:embed="rId3"/>
                <a:stretch>
                  <a:fillRect l="-2820" t="-2381" b="-238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3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11220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3</a:t>
            </a:r>
            <a:r>
              <a:rPr lang="ru-RU" dirty="0" smtClean="0">
                <a:cs typeface="Times New Roman" pitchFamily="18" charset="0"/>
              </a:rPr>
              <a:t>. Найдите площадь сечения </a:t>
            </a:r>
            <a:r>
              <a:rPr lang="ru-RU" dirty="0">
                <a:cs typeface="Times New Roman" pitchFamily="18" charset="0"/>
              </a:rPr>
              <a:t>единичного куба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…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середину ребра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308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3240360" cy="274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2699790" y="260648"/>
                <a:ext cx="6444209" cy="8896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 smtClean="0">
                    <a:solidFill>
                      <a:srgbClr val="FF0000"/>
                    </a:solidFill>
                  </a:rPr>
                  <a:t>Решение 1</a:t>
                </a:r>
                <a:r>
                  <a:rPr lang="ru-RU" sz="2000" dirty="0" smtClean="0"/>
                  <a:t>. Сечением является ромб, диагонали которого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000" dirty="0" smtClean="0"/>
                  <a:t> 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2000" dirty="0" smtClean="0"/>
                  <a:t>. Его площадь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0" y="260648"/>
                <a:ext cx="6444209" cy="889667"/>
              </a:xfrm>
              <a:prstGeom prst="rect">
                <a:avLst/>
              </a:prstGeom>
              <a:blipFill rotWithShape="1">
                <a:blip r:embed="rId3"/>
                <a:stretch>
                  <a:fillRect l="-1041" t="-3425" r="-946" b="-41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9" y="393253"/>
            <a:ext cx="2546061" cy="216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2699791" y="1045428"/>
                <a:ext cx="6469385" cy="1525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 smtClean="0">
                    <a:solidFill>
                      <a:srgbClr val="FF0000"/>
                    </a:solidFill>
                  </a:rPr>
                  <a:t>Решение 2</a:t>
                </a:r>
                <a:r>
                  <a:rPr lang="ru-RU" sz="2000" dirty="0" smtClean="0"/>
                  <a:t>. Сечением является ромб. Его ортогональной проекцией на плоскость </a:t>
                </a:r>
                <a:r>
                  <a:rPr lang="en-US" sz="2000" i="1" dirty="0" smtClean="0"/>
                  <a:t>ABC </a:t>
                </a:r>
                <a:r>
                  <a:rPr lang="ru-RU" sz="2000" dirty="0" smtClean="0"/>
                  <a:t>является квадрат </a:t>
                </a:r>
                <a:r>
                  <a:rPr lang="en-US" sz="2000" i="1" dirty="0" smtClean="0"/>
                  <a:t>ABCD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Косинус угла между плоскостью сечения и плоскостью </a:t>
                </a:r>
                <a:r>
                  <a:rPr lang="en-US" sz="2000" i="1" dirty="0" smtClean="0"/>
                  <a:t>ABC</a:t>
                </a:r>
                <a:r>
                  <a:rPr lang="ru-RU" sz="2000" dirty="0" smtClean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 smtClean="0"/>
                  <a:t> Площадь сечения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1" y="1045428"/>
                <a:ext cx="6469385" cy="1525739"/>
              </a:xfrm>
              <a:prstGeom prst="rect">
                <a:avLst/>
              </a:prstGeom>
              <a:blipFill rotWithShape="1">
                <a:blip r:embed="rId5"/>
                <a:stretch>
                  <a:fillRect l="-1037" t="-1992" r="-943" b="-3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7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Text Box 5"/>
              <p:cNvSpPr txBox="1">
                <a:spLocks noChangeArrowheads="1"/>
              </p:cNvSpPr>
              <p:nvPr/>
            </p:nvSpPr>
            <p:spPr bwMode="auto">
              <a:xfrm>
                <a:off x="2555776" y="0"/>
                <a:ext cx="6553944" cy="1381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solidFill>
                      <a:srgbClr val="FF3300"/>
                    </a:solidFill>
                  </a:rPr>
                  <a:t>Решение 1.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Сечением является равнобедренная трапеция </a:t>
                </a:r>
                <a:r>
                  <a:rPr lang="en-US" sz="2000" i="1" dirty="0"/>
                  <a:t>ACEF</a:t>
                </a:r>
                <a:r>
                  <a:rPr lang="ru-RU" sz="2000" dirty="0" smtClean="0"/>
                  <a:t>. </a:t>
                </a:r>
                <a:r>
                  <a:rPr lang="ru-RU" sz="2000" dirty="0"/>
                  <a:t>Ее основания </a:t>
                </a:r>
                <a:r>
                  <a:rPr lang="en-US" sz="2000" i="1" dirty="0"/>
                  <a:t>AC </a:t>
                </a:r>
                <a:r>
                  <a:rPr lang="ru-RU" sz="2000" dirty="0"/>
                  <a:t>и </a:t>
                </a:r>
                <a:r>
                  <a:rPr lang="en-US" sz="2000" i="1" dirty="0"/>
                  <a:t>EF </a:t>
                </a:r>
                <a:r>
                  <a:rPr lang="ru-RU" sz="2000" dirty="0"/>
                  <a:t>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000" dirty="0"/>
                  <a:t> 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.</m:t>
                    </m:r>
                    <m:r>
                      <m:rPr>
                        <m:nor/>
                      </m:rPr>
                      <a:rPr lang="ru-RU" sz="2000" dirty="0"/>
                      <m:t>Высота </m:t>
                    </m:r>
                    <m:r>
                      <m:rPr>
                        <m:nor/>
                      </m:rPr>
                      <a:rPr lang="en-US" sz="2000" i="1" dirty="0"/>
                      <m:t>FH</m:t>
                    </m:r>
                    <m:r>
                      <m:rPr>
                        <m:nor/>
                      </m:rPr>
                      <a:rPr lang="en-US" sz="2000" i="1" dirty="0"/>
                      <m:t> </m:t>
                    </m:r>
                    <m:r>
                      <m:rPr>
                        <m:nor/>
                      </m:rPr>
                      <a:rPr lang="ru-RU" sz="2000" dirty="0"/>
                      <m:t>равна 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000" dirty="0" smtClean="0"/>
                  <a:t>. </a:t>
                </a:r>
                <a:r>
                  <a:rPr lang="ru-RU" sz="2000" dirty="0"/>
                  <a:t>Площадь сечения равна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7270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0"/>
                <a:ext cx="6553944" cy="1381147"/>
              </a:xfrm>
              <a:prstGeom prst="rect">
                <a:avLst/>
              </a:prstGeom>
              <a:blipFill rotWithShape="1">
                <a:blip r:embed="rId2"/>
                <a:stretch>
                  <a:fillRect l="-930" t="-2203" r="-1023" b="-17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260648"/>
            <a:ext cx="233997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4280" y="304793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4. Найдите площадь сечения </a:t>
            </a:r>
            <a:r>
              <a:rPr lang="ru-RU" dirty="0">
                <a:cs typeface="Times New Roman" pitchFamily="18" charset="0"/>
              </a:rPr>
              <a:t>единичного куба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…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проходящее через середины ребер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2880320" cy="243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2555776" y="1352114"/>
                <a:ext cx="6553944" cy="1581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solidFill>
                      <a:srgbClr val="FF3300"/>
                    </a:solidFill>
                  </a:rPr>
                  <a:t>Решение 2.</a:t>
                </a:r>
                <a:r>
                  <a:rPr lang="ru-RU" sz="2000" dirty="0"/>
                  <a:t> </a:t>
                </a:r>
                <a:r>
                  <a:rPr lang="ru-RU" sz="2000" dirty="0" smtClean="0"/>
                  <a:t>Ортогональной </a:t>
                </a:r>
                <a:r>
                  <a:rPr lang="ru-RU" sz="2000" dirty="0"/>
                  <a:t>проекцией </a:t>
                </a:r>
                <a:r>
                  <a:rPr lang="ru-RU" sz="2000" dirty="0" smtClean="0"/>
                  <a:t>сечения на </a:t>
                </a:r>
                <a:r>
                  <a:rPr lang="ru-RU" sz="2000" dirty="0"/>
                  <a:t>плоскость </a:t>
                </a:r>
                <a:r>
                  <a:rPr lang="en-US" sz="2000" i="1" dirty="0"/>
                  <a:t>ABC </a:t>
                </a:r>
                <a:r>
                  <a:rPr lang="ru-RU" sz="2000" dirty="0"/>
                  <a:t>является </a:t>
                </a:r>
                <a:r>
                  <a:rPr lang="ru-RU" sz="2000" dirty="0" smtClean="0"/>
                  <a:t>трапеция, площадь которой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ru-RU" sz="2000" dirty="0"/>
                  <a:t>Косинус угла между плоскостью сечения и плоскостью </a:t>
                </a:r>
                <a:r>
                  <a:rPr lang="en-US" sz="2000" i="1" dirty="0"/>
                  <a:t>ABC</a:t>
                </a:r>
                <a:r>
                  <a:rPr lang="ru-RU" sz="2000" dirty="0"/>
                  <a:t> равен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/>
                  <a:t> Площадь сечения равна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352114"/>
                <a:ext cx="6553944" cy="1581972"/>
              </a:xfrm>
              <a:prstGeom prst="rect">
                <a:avLst/>
              </a:prstGeom>
              <a:blipFill rotWithShape="1">
                <a:blip r:embed="rId5"/>
                <a:stretch>
                  <a:fillRect l="-930" t="-1931" r="-1023" b="-19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24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314401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5. Найдите площадь сечения </a:t>
            </a:r>
            <a:r>
              <a:rPr lang="ru-RU" dirty="0">
                <a:cs typeface="Times New Roman" pitchFamily="18" charset="0"/>
              </a:rPr>
              <a:t>единичного куба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…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проходящее через вершину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 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середины ребер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DD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975016"/>
            <a:ext cx="313409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60" y="372122"/>
            <a:ext cx="2256934" cy="191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2555776" y="0"/>
                <a:ext cx="6553944" cy="1396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solidFill>
                      <a:srgbClr val="FF3300"/>
                    </a:solidFill>
                  </a:rPr>
                  <a:t>Решение 1.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Сечением является </a:t>
                </a:r>
                <a:r>
                  <a:rPr lang="ru-RU" sz="2000" dirty="0" smtClean="0"/>
                  <a:t>правильный шестиугольник, стороны которого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 smtClean="0"/>
                  <a:t>. Площадь </a:t>
                </a:r>
                <a:r>
                  <a:rPr lang="ru-RU" sz="2000" dirty="0"/>
                  <a:t>сечения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0"/>
                <a:ext cx="6553944" cy="1396857"/>
              </a:xfrm>
              <a:prstGeom prst="rect">
                <a:avLst/>
              </a:prstGeom>
              <a:blipFill rotWithShape="1">
                <a:blip r:embed="rId4"/>
                <a:stretch>
                  <a:fillRect l="-930" t="-2183" r="-1023" b="-8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2555776" y="1352114"/>
                <a:ext cx="6553944" cy="181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solidFill>
                      <a:srgbClr val="FF3300"/>
                    </a:solidFill>
                  </a:rPr>
                  <a:t>Решение 2.</a:t>
                </a:r>
                <a:r>
                  <a:rPr lang="ru-RU" sz="2000" dirty="0"/>
                  <a:t> </a:t>
                </a:r>
                <a:r>
                  <a:rPr lang="ru-RU" sz="2000" dirty="0" smtClean="0"/>
                  <a:t>Площадь ортогональной проекции сечения на </a:t>
                </a:r>
                <a:r>
                  <a:rPr lang="ru-RU" sz="2000" dirty="0"/>
                  <a:t>плоскость </a:t>
                </a:r>
                <a:r>
                  <a:rPr lang="en-US" sz="2000" i="1" dirty="0"/>
                  <a:t>ABC </a:t>
                </a:r>
                <a:r>
                  <a:rPr lang="ru-RU" sz="2000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ru-RU" sz="2000" dirty="0"/>
                  <a:t>Косинус угла между плоскостью сечения и плоскостью </a:t>
                </a:r>
                <a:r>
                  <a:rPr lang="en-US" sz="2000" i="1" dirty="0"/>
                  <a:t>ABC</a:t>
                </a:r>
                <a:r>
                  <a:rPr lang="ru-RU" sz="2000" dirty="0"/>
                  <a:t> равен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/>
                  <a:t> Площадь сечения равна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1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352114"/>
                <a:ext cx="6553944" cy="1816331"/>
              </a:xfrm>
              <a:prstGeom prst="rect">
                <a:avLst/>
              </a:prstGeom>
              <a:blipFill rotWithShape="1">
                <a:blip r:embed="rId5"/>
                <a:stretch>
                  <a:fillRect l="-930" t="-1678" r="-1023" b="-13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739" name="Text Box 11"/>
              <p:cNvSpPr txBox="1">
                <a:spLocks noChangeArrowheads="1"/>
              </p:cNvSpPr>
              <p:nvPr/>
            </p:nvSpPr>
            <p:spPr bwMode="auto">
              <a:xfrm>
                <a:off x="2555776" y="1588"/>
                <a:ext cx="6588224" cy="2674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sz="20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3300"/>
                    </a:solidFill>
                  </a:rPr>
                  <a:t>Решение. </a:t>
                </a:r>
                <a:r>
                  <a:rPr lang="ru-RU" sz="2000" dirty="0"/>
                  <a:t>Сечением является трапеция </a:t>
                </a:r>
                <a:r>
                  <a:rPr lang="en-US" sz="2000" i="1" dirty="0"/>
                  <a:t>AEFG</a:t>
                </a:r>
                <a:r>
                  <a:rPr lang="en-US" sz="2000" dirty="0"/>
                  <a:t>. </a:t>
                </a:r>
                <a:r>
                  <a:rPr lang="ru-RU" sz="2000" dirty="0" smtClean="0"/>
                  <a:t>Ее </a:t>
                </a:r>
                <a:r>
                  <a:rPr lang="ru-RU" sz="2000" dirty="0"/>
                  <a:t>основания </a:t>
                </a:r>
                <a:r>
                  <a:rPr lang="en-US" sz="2000" i="1" dirty="0"/>
                  <a:t>AG </a:t>
                </a:r>
                <a:r>
                  <a:rPr lang="ru-RU" sz="2000" dirty="0"/>
                  <a:t>и </a:t>
                </a:r>
                <a:r>
                  <a:rPr lang="en-US" sz="2000" i="1" dirty="0"/>
                  <a:t>EF </a:t>
                </a:r>
                <a:r>
                  <a:rPr lang="ru-RU" sz="2000" dirty="0"/>
                  <a:t>равны соответственно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 smtClean="0"/>
                  <a:t> 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0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sz="2000" dirty="0" smtClean="0"/>
                  <a:t>В равнобедренном </a:t>
                </a:r>
                <a:r>
                  <a:rPr lang="ru-RU" sz="2000" dirty="0"/>
                  <a:t>треугольник </a:t>
                </a:r>
                <a:r>
                  <a:rPr lang="en-US" sz="2000" i="1" dirty="0"/>
                  <a:t>AEG</a:t>
                </a:r>
                <a:r>
                  <a:rPr lang="en-US" sz="2000" dirty="0"/>
                  <a:t>, </a:t>
                </a:r>
                <a:r>
                  <a:rPr lang="ru-RU" sz="2000" dirty="0"/>
                  <a:t>в котором </a:t>
                </a:r>
                <a:r>
                  <a:rPr lang="en-US" sz="2000" i="1" dirty="0"/>
                  <a:t>AE = AG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EG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ru-RU" sz="2000" dirty="0"/>
                  <a:t>в</a:t>
                </a:r>
                <a:r>
                  <a:rPr lang="ru-RU" sz="2000" dirty="0" smtClean="0"/>
                  <a:t>ысота, </a:t>
                </a:r>
                <a:r>
                  <a:rPr lang="ru-RU" sz="2000" dirty="0"/>
                  <a:t>опущенная на сторону </a:t>
                </a:r>
                <a:r>
                  <a:rPr lang="en-US" sz="2000" i="1" dirty="0"/>
                  <a:t>EG </a:t>
                </a:r>
                <a:r>
                  <a:rPr lang="ru-RU" sz="2000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14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000" dirty="0"/>
                  <a:t>. Следовательно, высота </a:t>
                </a:r>
                <a:r>
                  <a:rPr lang="en-US" sz="2000" i="1" dirty="0"/>
                  <a:t>EH </a:t>
                </a:r>
                <a:r>
                  <a:rPr lang="ru-RU" sz="2000" dirty="0" smtClean="0"/>
                  <a:t>равна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000" dirty="0"/>
                  <a:t>. Площадь сечения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.</m:t>
                    </m:r>
                  </m:oMath>
                </a14:m>
                <a:endParaRPr lang="ru-RU" sz="20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73739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588"/>
                <a:ext cx="6588224" cy="2674322"/>
              </a:xfrm>
              <a:prstGeom prst="rect">
                <a:avLst/>
              </a:prstGeom>
              <a:blipFill rotWithShape="1">
                <a:blip r:embed="rId2"/>
                <a:stretch>
                  <a:fillRect l="-925" t="-1139" r="-1018" b="-4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75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3997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57150" y="287578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6. Найдите </a:t>
            </a:r>
            <a:r>
              <a:rPr lang="ru-RU" dirty="0">
                <a:cs typeface="Times New Roman" pitchFamily="18" charset="0"/>
              </a:rPr>
              <a:t>площадь </a:t>
            </a:r>
            <a:r>
              <a:rPr lang="ru-RU" dirty="0" smtClean="0">
                <a:cs typeface="Times New Roman" pitchFamily="18" charset="0"/>
              </a:rPr>
              <a:t>сечения </a:t>
            </a:r>
            <a:r>
              <a:rPr lang="ru-RU" dirty="0">
                <a:cs typeface="Times New Roman" pitchFamily="18" charset="0"/>
              </a:rPr>
              <a:t>единичного куба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…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проходящее через вершину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середины ребер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642" y="3789040"/>
            <a:ext cx="4304362" cy="286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4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5781" name="Text Box 5"/>
              <p:cNvSpPr txBox="1">
                <a:spLocks noChangeArrowheads="1"/>
              </p:cNvSpPr>
              <p:nvPr/>
            </p:nvSpPr>
            <p:spPr bwMode="auto">
              <a:xfrm>
                <a:off x="3505200" y="27459"/>
                <a:ext cx="5486400" cy="1995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000" dirty="0" smtClean="0">
                    <a:solidFill>
                      <a:srgbClr val="FF3300"/>
                    </a:solidFill>
                  </a:rPr>
                  <a:t>Решение.</a:t>
                </a:r>
                <a:r>
                  <a:rPr lang="ru-RU" sz="2000" dirty="0"/>
                  <a:t> Сечением </a:t>
                </a:r>
                <a:r>
                  <a:rPr lang="ru-RU" sz="2000" dirty="0" smtClean="0"/>
                  <a:t>является пятиугольник </a:t>
                </a:r>
                <a:r>
                  <a:rPr lang="en-US" sz="2000" i="1" dirty="0"/>
                  <a:t>EFGD</a:t>
                </a:r>
                <a:r>
                  <a:rPr lang="en-US" sz="2000" baseline="-25000" dirty="0"/>
                  <a:t>1</a:t>
                </a:r>
                <a:r>
                  <a:rPr lang="en-US" sz="2000" i="1" dirty="0"/>
                  <a:t>H</a:t>
                </a:r>
                <a:r>
                  <a:rPr lang="ru-RU" sz="2000" dirty="0"/>
                  <a:t>. </a:t>
                </a:r>
                <a:r>
                  <a:rPr lang="ru-RU" sz="2000" dirty="0" smtClean="0"/>
                  <a:t>Плоскость сечения образует </a:t>
                </a:r>
                <a:r>
                  <a:rPr lang="ru-RU" sz="2000" dirty="0"/>
                  <a:t>с плоскостью грани </a:t>
                </a:r>
                <a:r>
                  <a:rPr lang="en-US" sz="2000" i="1" dirty="0"/>
                  <a:t>ABCD </a:t>
                </a:r>
                <a:r>
                  <a:rPr lang="ru-RU" sz="2000" dirty="0"/>
                  <a:t>угол, косинус которого </a:t>
                </a:r>
                <a:r>
                  <a:rPr lang="ru-RU" sz="2000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17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17</m:t>
                        </m:r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 smtClean="0"/>
                  <a:t> </a:t>
                </a:r>
                <a:r>
                  <a:rPr lang="ru-RU" sz="2000" dirty="0"/>
                  <a:t>Площадь пятиугольника </a:t>
                </a:r>
                <a:r>
                  <a:rPr lang="en-US" sz="2000" i="1" dirty="0" smtClean="0"/>
                  <a:t>AEFCD</a:t>
                </a:r>
                <a:r>
                  <a:rPr lang="ru-RU" sz="2000" i="1" dirty="0" smtClean="0"/>
                  <a:t> </a:t>
                </a:r>
                <a:r>
                  <a:rPr lang="ru-RU" sz="2000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sz="2000" dirty="0" smtClean="0"/>
                  <a:t>. </a:t>
                </a:r>
                <a:r>
                  <a:rPr lang="ru-RU" sz="2000" dirty="0"/>
                  <a:t>Площадь сечения </a:t>
                </a:r>
                <a:r>
                  <a:rPr lang="ru-RU" sz="2000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7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17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24</m:t>
                        </m:r>
                      </m:den>
                    </m:f>
                  </m:oMath>
                </a14:m>
                <a:r>
                  <a:rPr lang="ru-RU" sz="2000" dirty="0" smtClean="0"/>
                  <a:t>.</a:t>
                </a:r>
                <a:endParaRPr lang="ru-RU" sz="20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7578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27459"/>
                <a:ext cx="5486400" cy="1995996"/>
              </a:xfrm>
              <a:prstGeom prst="rect">
                <a:avLst/>
              </a:prstGeom>
              <a:blipFill rotWithShape="1">
                <a:blip r:embed="rId2"/>
                <a:stretch>
                  <a:fillRect l="-1111" t="-1529" r="-1111" b="-12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3668"/>
            <a:ext cx="3227388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41" y="263765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7. Найдите </a:t>
            </a:r>
            <a:r>
              <a:rPr lang="ru-RU" dirty="0">
                <a:cs typeface="Times New Roman" pitchFamily="18" charset="0"/>
              </a:rPr>
              <a:t>площадь</a:t>
            </a:r>
            <a:r>
              <a:rPr lang="ru-RU" dirty="0" smtClean="0">
                <a:cs typeface="Times New Roman" pitchFamily="18" charset="0"/>
              </a:rPr>
              <a:t> сечения </a:t>
            </a:r>
            <a:r>
              <a:rPr lang="ru-RU" dirty="0">
                <a:cs typeface="Times New Roman" pitchFamily="18" charset="0"/>
              </a:rPr>
              <a:t>тетраэдра 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ru-RU" dirty="0">
                <a:cs typeface="Times New Roman" pitchFamily="18" charset="0"/>
              </a:rPr>
              <a:t>, все ребра которого равны 1, проходящее через середины ребер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645024"/>
            <a:ext cx="2985120" cy="27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0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100057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>
                <a:cs typeface="Times New Roman" pitchFamily="18" charset="0"/>
              </a:rPr>
              <a:t> </a:t>
            </a:r>
            <a:r>
              <a:rPr lang="ru-RU" smtClean="0">
                <a:cs typeface="Times New Roman" pitchFamily="18" charset="0"/>
              </a:rPr>
              <a:t>8. Найдите </a:t>
            </a:r>
            <a:r>
              <a:rPr lang="ru-RU" dirty="0">
                <a:cs typeface="Times New Roman" pitchFamily="18" charset="0"/>
              </a:rPr>
              <a:t>площадь</a:t>
            </a:r>
            <a:r>
              <a:rPr lang="ru-RU" dirty="0" smtClean="0">
                <a:cs typeface="Times New Roman" pitchFamily="18" charset="0"/>
              </a:rPr>
              <a:t> сечения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>
                <a:cs typeface="Times New Roman" pitchFamily="18" charset="0"/>
              </a:rPr>
              <a:t>SABCD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середин</a:t>
            </a:r>
            <a:r>
              <a:rPr lang="ru-RU" dirty="0"/>
              <a:t>ы</a:t>
            </a:r>
            <a:r>
              <a:rPr lang="ru-RU" dirty="0">
                <a:cs typeface="Times New Roman" pitchFamily="18" charset="0"/>
              </a:rPr>
              <a:t> реб</a:t>
            </a:r>
            <a:r>
              <a:rPr lang="ru-RU" dirty="0"/>
              <a:t>ер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SA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SB </a:t>
            </a:r>
            <a:r>
              <a:rPr lang="ru-RU" dirty="0"/>
              <a:t>и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en-US" i="1" dirty="0"/>
              <a:t>SC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23082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252563"/>
            <a:ext cx="3312678" cy="25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7544" y="18864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Ответ.</a:t>
            </a:r>
            <a:r>
              <a:rPr lang="ru-RU" dirty="0"/>
              <a:t> 0,25.</a:t>
            </a:r>
          </a:p>
        </p:txBody>
      </p:sp>
    </p:spTree>
    <p:extLst>
      <p:ext uri="{BB962C8B-B14F-4D97-AF65-F5344CB8AC3E}">
        <p14:creationId xmlns:p14="http://schemas.microsoft.com/office/powerpoint/2010/main" val="31895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116889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9. Найдите </a:t>
            </a:r>
            <a:r>
              <a:rPr lang="ru-RU" dirty="0">
                <a:cs typeface="Times New Roman" pitchFamily="18" charset="0"/>
              </a:rPr>
              <a:t>площадь</a:t>
            </a:r>
            <a:r>
              <a:rPr lang="ru-RU" dirty="0" smtClean="0">
                <a:cs typeface="Times New Roman" pitchFamily="18" charset="0"/>
              </a:rPr>
              <a:t> сечения </a:t>
            </a:r>
            <a:r>
              <a:rPr lang="ru-RU" dirty="0">
                <a:cs typeface="Times New Roman" pitchFamily="18" charset="0"/>
              </a:rPr>
              <a:t>пирамиды </a:t>
            </a:r>
            <a:r>
              <a:rPr lang="en-US" i="1" dirty="0">
                <a:cs typeface="Times New Roman" pitchFamily="18" charset="0"/>
              </a:rPr>
              <a:t>SABCD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и середину ребра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1025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912" y="2492896"/>
            <a:ext cx="3384376" cy="256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2450" y="260648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Ответ.</a:t>
            </a:r>
            <a:r>
              <a:rPr lang="ru-RU" dirty="0"/>
              <a:t> </a:t>
            </a:r>
            <a:r>
              <a:rPr lang="en-US" dirty="0"/>
              <a:t>0,25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9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6"/>
          <p:cNvSpPr txBox="1">
            <a:spLocks noChangeArrowheads="1"/>
          </p:cNvSpPr>
          <p:nvPr/>
        </p:nvSpPr>
        <p:spPr bwMode="auto">
          <a:xfrm>
            <a:off x="0" y="152762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10. Найдите </a:t>
            </a:r>
            <a:r>
              <a:rPr lang="ru-RU" dirty="0">
                <a:cs typeface="Times New Roman" pitchFamily="18" charset="0"/>
              </a:rPr>
              <a:t>площадь </a:t>
            </a:r>
            <a:r>
              <a:rPr lang="ru-RU" dirty="0" smtClean="0">
                <a:cs typeface="Times New Roman" pitchFamily="18" charset="0"/>
              </a:rPr>
              <a:t>сечения пирамиды </a:t>
            </a:r>
            <a:r>
              <a:rPr lang="en-US" i="1" dirty="0">
                <a:cs typeface="Times New Roman" pitchFamily="18" charset="0"/>
              </a:rPr>
              <a:t>SABCD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 </a:t>
            </a:r>
            <a:r>
              <a:rPr lang="ru-RU" dirty="0">
                <a:cs typeface="Times New Roman" pitchFamily="18" charset="0"/>
              </a:rPr>
              <a:t>и середину ребра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11276" name="Picture 1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375" y="2758441"/>
            <a:ext cx="3458369" cy="276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9"/>
              <p:cNvSpPr txBox="1">
                <a:spLocks noChangeArrowheads="1"/>
              </p:cNvSpPr>
              <p:nvPr/>
            </p:nvSpPr>
            <p:spPr bwMode="auto">
              <a:xfrm>
                <a:off x="763959" y="260648"/>
                <a:ext cx="4038600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Ответ.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959" y="260648"/>
                <a:ext cx="4038600" cy="697179"/>
              </a:xfrm>
              <a:prstGeom prst="rect">
                <a:avLst/>
              </a:prstGeom>
              <a:blipFill rotWithShape="1">
                <a:blip r:embed="rId3"/>
                <a:stretch>
                  <a:fillRect l="-2262" b="-52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0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Дополнительные сборники задач</a:t>
            </a:r>
            <a:endParaRPr lang="ru-RU" sz="1800" dirty="0"/>
          </a:p>
        </p:txBody>
      </p:sp>
      <p:pic>
        <p:nvPicPr>
          <p:cNvPr id="4" name="Рисунок 3" descr="Smir_obl_7-1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844824"/>
            <a:ext cx="2245039" cy="3240000"/>
          </a:xfrm>
          <a:prstGeom prst="rect">
            <a:avLst/>
          </a:prstGeom>
        </p:spPr>
      </p:pic>
      <p:pic>
        <p:nvPicPr>
          <p:cNvPr id="31764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2503636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577272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26"/>
          <p:cNvSpPr txBox="1">
            <a:spLocks noChangeArrowheads="1"/>
          </p:cNvSpPr>
          <p:nvPr/>
        </p:nvSpPr>
        <p:spPr bwMode="auto">
          <a:xfrm>
            <a:off x="0" y="134076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11*. Найдите </a:t>
            </a:r>
            <a:r>
              <a:rPr lang="ru-RU" dirty="0">
                <a:cs typeface="Times New Roman" pitchFamily="18" charset="0"/>
              </a:rPr>
              <a:t>площадь </a:t>
            </a:r>
            <a:r>
              <a:rPr lang="ru-RU" dirty="0" smtClean="0">
                <a:cs typeface="Times New Roman" pitchFamily="18" charset="0"/>
              </a:rPr>
              <a:t>сечения пирамиды </a:t>
            </a:r>
            <a:r>
              <a:rPr lang="en-US" i="1" dirty="0">
                <a:cs typeface="Times New Roman" pitchFamily="18" charset="0"/>
              </a:rPr>
              <a:t>SABCD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</a:t>
            </a:r>
            <a:r>
              <a:rPr lang="ru-RU" dirty="0"/>
              <a:t>вершину </a:t>
            </a:r>
            <a:r>
              <a:rPr lang="en-US" i="1" dirty="0"/>
              <a:t>A </a:t>
            </a:r>
            <a:r>
              <a:rPr lang="ru-RU" dirty="0"/>
              <a:t>и </a:t>
            </a:r>
            <a:r>
              <a:rPr lang="ru-RU" dirty="0">
                <a:cs typeface="Times New Roman" pitchFamily="18" charset="0"/>
              </a:rPr>
              <a:t>середины ребер </a:t>
            </a:r>
            <a:r>
              <a:rPr lang="en-US" i="1" dirty="0">
                <a:cs typeface="Times New Roman" pitchFamily="18" charset="0"/>
              </a:rPr>
              <a:t>SB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SD</a:t>
            </a:r>
            <a:r>
              <a:rPr lang="ru-RU" dirty="0">
                <a:cs typeface="Times New Roman" pitchFamily="18" charset="0"/>
              </a:rPr>
              <a:t>. Найдите его площадь. </a:t>
            </a:r>
          </a:p>
        </p:txBody>
      </p:sp>
      <p:pic>
        <p:nvPicPr>
          <p:cNvPr id="13320" name="Picture 1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880792"/>
            <a:ext cx="3746400" cy="284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034"/>
              <p:cNvSpPr txBox="1">
                <a:spLocks noChangeArrowheads="1"/>
              </p:cNvSpPr>
              <p:nvPr/>
            </p:nvSpPr>
            <p:spPr bwMode="auto">
              <a:xfrm>
                <a:off x="388268" y="116632"/>
                <a:ext cx="4191000" cy="699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Ответ.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11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" name="Text Box 10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268" y="116632"/>
                <a:ext cx="4191000" cy="699487"/>
              </a:xfrm>
              <a:prstGeom prst="rect">
                <a:avLst/>
              </a:prstGeom>
              <a:blipFill rotWithShape="1">
                <a:blip r:embed="rId3"/>
                <a:stretch>
                  <a:fillRect l="-2329" b="-43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55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222920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12*. Найдите </a:t>
            </a:r>
            <a:r>
              <a:rPr lang="ru-RU" dirty="0">
                <a:cs typeface="Times New Roman" pitchFamily="18" charset="0"/>
              </a:rPr>
              <a:t>площадь </a:t>
            </a:r>
            <a:r>
              <a:rPr lang="ru-RU" dirty="0" smtClean="0">
                <a:cs typeface="Times New Roman" pitchFamily="18" charset="0"/>
              </a:rPr>
              <a:t>сечения пирамиды </a:t>
            </a:r>
            <a:r>
              <a:rPr lang="en-US" i="1" dirty="0">
                <a:cs typeface="Times New Roman" pitchFamily="18" charset="0"/>
              </a:rPr>
              <a:t>SABCDEF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dirty="0"/>
              <a:t>стороны основания которой равны 1, а боковые</a:t>
            </a:r>
            <a:r>
              <a:rPr lang="ru-RU" dirty="0">
                <a:cs typeface="Times New Roman" pitchFamily="18" charset="0"/>
              </a:rPr>
              <a:t> ребра равны </a:t>
            </a:r>
            <a:r>
              <a:rPr lang="ru-RU" dirty="0"/>
              <a:t>2</a:t>
            </a:r>
            <a:r>
              <a:rPr lang="ru-RU" dirty="0">
                <a:cs typeface="Times New Roman" pitchFamily="18" charset="0"/>
              </a:rPr>
              <a:t>, проходящее через </a:t>
            </a:r>
            <a:r>
              <a:rPr lang="ru-RU" dirty="0" smtClean="0">
                <a:cs typeface="Times New Roman" pitchFamily="18" charset="0"/>
              </a:rPr>
              <a:t>вершины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F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и середину ребра </a:t>
            </a:r>
            <a:r>
              <a:rPr lang="en-US" i="1" dirty="0" smtClean="0"/>
              <a:t>SC</a:t>
            </a:r>
            <a:r>
              <a:rPr lang="en-US" dirty="0"/>
              <a:t>.</a:t>
            </a:r>
            <a:r>
              <a:rPr lang="ru-RU" dirty="0"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035"/>
              <p:cNvSpPr txBox="1">
                <a:spLocks noChangeArrowheads="1"/>
              </p:cNvSpPr>
              <p:nvPr/>
            </p:nvSpPr>
            <p:spPr bwMode="auto">
              <a:xfrm>
                <a:off x="2794878" y="28928"/>
                <a:ext cx="6349121" cy="1640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Решение</a:t>
                </a:r>
                <a:r>
                  <a:rPr lang="ru-RU" dirty="0" smtClean="0"/>
                  <a:t>. Сечением является дельтоид, диагонали которого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 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10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 smtClean="0"/>
                  <a:t>. Площадь сечения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" name="Text Box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4878" y="28928"/>
                <a:ext cx="6349121" cy="1640834"/>
              </a:xfrm>
              <a:prstGeom prst="rect">
                <a:avLst/>
              </a:prstGeom>
              <a:blipFill rotWithShape="1">
                <a:blip r:embed="rId3"/>
                <a:stretch>
                  <a:fillRect l="-1440" t="-2974" r="-1440" b="-26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90" y="188640"/>
            <a:ext cx="2592288" cy="200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017" y="3429532"/>
            <a:ext cx="3359519" cy="325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035"/>
              <p:cNvSpPr txBox="1">
                <a:spLocks noChangeArrowheads="1"/>
              </p:cNvSpPr>
              <p:nvPr/>
            </p:nvSpPr>
            <p:spPr bwMode="auto">
              <a:xfrm>
                <a:off x="0" y="28928"/>
                <a:ext cx="9143999" cy="2157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</a:t>
                </a:r>
                <a:r>
                  <a:rPr lang="ru-RU" dirty="0" smtClean="0"/>
                  <a:t>. Сечением является шестиугольник </a:t>
                </a:r>
                <a:r>
                  <a:rPr lang="en-US" i="1" dirty="0" smtClean="0"/>
                  <a:t>AKLMNF</a:t>
                </a:r>
                <a:r>
                  <a:rPr lang="ru-RU" dirty="0" smtClean="0"/>
                  <a:t>. Он получается, если из трапеции </a:t>
                </a:r>
                <a:r>
                  <a:rPr lang="en-US" i="1" dirty="0" smtClean="0"/>
                  <a:t>QPLM </a:t>
                </a:r>
                <a:r>
                  <a:rPr lang="ru-RU" dirty="0" smtClean="0"/>
                  <a:t>отрезать два равных треугольника </a:t>
                </a:r>
                <a:r>
                  <a:rPr lang="en-US" i="1" dirty="0" smtClean="0"/>
                  <a:t>APK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QFN</a:t>
                </a:r>
                <a:r>
                  <a:rPr lang="en-US" dirty="0" smtClean="0"/>
                  <a:t>. </a:t>
                </a:r>
                <a:r>
                  <a:rPr lang="ru-RU" dirty="0" smtClean="0"/>
                  <a:t>Основания трапеции равны 3 и 0,5. Для нахождения её высоты </a:t>
                </a:r>
                <a:r>
                  <a:rPr lang="en-US" i="1" dirty="0" smtClean="0"/>
                  <a:t>LH </a:t>
                </a:r>
                <a:r>
                  <a:rPr lang="ru-RU" dirty="0" smtClean="0"/>
                  <a:t>рассмотрим прямоугольный треугольник </a:t>
                </a:r>
                <a:r>
                  <a:rPr lang="en-US" i="1" dirty="0" smtClean="0"/>
                  <a:t>PLH</a:t>
                </a:r>
                <a:r>
                  <a:rPr lang="en-US" dirty="0" smtClean="0"/>
                  <a:t>, </a:t>
                </a:r>
                <a:r>
                  <a:rPr lang="ru-RU" dirty="0" smtClean="0"/>
                  <a:t>в котором </a:t>
                </a:r>
                <a:r>
                  <a:rPr lang="en-US" i="1" dirty="0"/>
                  <a:t>P</a:t>
                </a:r>
                <a:r>
                  <a:rPr lang="en-US" i="1" dirty="0" smtClean="0"/>
                  <a:t>L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i="1" dirty="0" smtClean="0"/>
                  <a:t> PH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LH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23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i="1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5" name="Text Box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8928"/>
                <a:ext cx="9143999" cy="2157194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260" r="-1000" b="-16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202" y="2276872"/>
            <a:ext cx="3672408" cy="355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2166303"/>
                <a:ext cx="5292080" cy="3559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Площадь </a:t>
                </a:r>
                <a:r>
                  <a:rPr lang="ru-RU" dirty="0"/>
                  <a:t>этой трапеции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7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Высота </a:t>
                </a:r>
                <a:r>
                  <a:rPr lang="en-US" i="1" dirty="0"/>
                  <a:t>KG </a:t>
                </a:r>
                <a:r>
                  <a:rPr lang="ru-RU" dirty="0"/>
                  <a:t>треугольника </a:t>
                </a:r>
                <a:r>
                  <a:rPr lang="en-US" i="1" dirty="0"/>
                  <a:t>APK </a:t>
                </a:r>
                <a:r>
                  <a:rPr 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высоты </a:t>
                </a:r>
                <a:r>
                  <a:rPr lang="en-US" i="1" dirty="0"/>
                  <a:t>LH</a:t>
                </a:r>
                <a:r>
                  <a:rPr lang="ru-RU" dirty="0"/>
                  <a:t>, т. е.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i="1" dirty="0"/>
                  <a:t>. </a:t>
                </a:r>
                <a:r>
                  <a:rPr lang="ru-RU" dirty="0"/>
                  <a:t>Следовательно, сумма площадей треугольников </a:t>
                </a:r>
                <a:r>
                  <a:rPr lang="en-US" i="1" dirty="0"/>
                  <a:t>APK </a:t>
                </a:r>
                <a:r>
                  <a:rPr lang="ru-RU" dirty="0"/>
                  <a:t>и </a:t>
                </a:r>
                <a:r>
                  <a:rPr lang="en-US" i="1" dirty="0"/>
                  <a:t>QFN</a:t>
                </a:r>
                <a:r>
                  <a:rPr lang="ru-RU" i="1" dirty="0"/>
                  <a:t> </a:t>
                </a:r>
                <a:r>
                  <a:rPr 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i="1" dirty="0"/>
                  <a:t>. </a:t>
                </a:r>
                <a:r>
                  <a:rPr lang="ru-RU" dirty="0"/>
                  <a:t>Значит, площадь сечения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13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48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  <a:p>
                <a:pPr algn="just"/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66303"/>
                <a:ext cx="5292080" cy="3559885"/>
              </a:xfrm>
              <a:prstGeom prst="rect">
                <a:avLst/>
              </a:prstGeom>
              <a:blipFill rotWithShape="1">
                <a:blip r:embed="rId4"/>
                <a:stretch>
                  <a:fillRect l="-1728" t="-1370" r="-17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949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129256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13. Найдите </a:t>
            </a:r>
            <a:r>
              <a:rPr lang="ru-RU" dirty="0">
                <a:cs typeface="Times New Roman" pitchFamily="18" charset="0"/>
              </a:rPr>
              <a:t>площадь сечения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правильной 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середины ребер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492896"/>
            <a:ext cx="2903241" cy="29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536" y="404664"/>
                <a:ext cx="2952328" cy="6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Ответ.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4664"/>
                <a:ext cx="2952328" cy="699679"/>
              </a:xfrm>
              <a:prstGeom prst="rect">
                <a:avLst/>
              </a:prstGeom>
              <a:blipFill rotWithShape="1">
                <a:blip r:embed="rId3"/>
                <a:stretch>
                  <a:fillRect l="-3306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3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90878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14. Найдите </a:t>
            </a:r>
            <a:r>
              <a:rPr lang="ru-RU" dirty="0">
                <a:cs typeface="Times New Roman" pitchFamily="18" charset="0"/>
              </a:rPr>
              <a:t>площадь сечения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правильной 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середину ребра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280" y="2413734"/>
            <a:ext cx="2724919" cy="27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18864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Ответ. </a:t>
            </a:r>
            <a:r>
              <a:rPr lang="ru-RU" dirty="0"/>
              <a:t>0,5.</a:t>
            </a:r>
          </a:p>
        </p:txBody>
      </p:sp>
    </p:spTree>
    <p:extLst>
      <p:ext uri="{BB962C8B-B14F-4D97-AF65-F5344CB8AC3E}">
        <p14:creationId xmlns:p14="http://schemas.microsoft.com/office/powerpoint/2010/main" val="21369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134811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15. Найдите </a:t>
            </a:r>
            <a:r>
              <a:rPr lang="ru-RU" dirty="0">
                <a:cs typeface="Times New Roman" pitchFamily="18" charset="0"/>
              </a:rPr>
              <a:t>площадь сечения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правильной 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 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середину ребра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924944"/>
            <a:ext cx="2663552" cy="270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23528" y="116632"/>
            <a:ext cx="2667000" cy="787400"/>
            <a:chOff x="384" y="2784"/>
            <a:chExt cx="1680" cy="496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84" y="2880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solidFill>
                    <a:srgbClr val="FF0000"/>
                  </a:solidFill>
                </a:rPr>
                <a:t>Ответ.</a:t>
              </a:r>
              <a:r>
                <a:rPr lang="ru-RU" dirty="0"/>
                <a:t>       .</a:t>
              </a: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1008" y="2784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37" name="Equation" r:id="rId4" imgW="444307" imgH="787058" progId="Equation.DSMT4">
                    <p:embed/>
                  </p:oleObj>
                </mc:Choice>
                <mc:Fallback>
                  <p:oleObj name="Equation" r:id="rId4" imgW="444307" imgH="7870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784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935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9050" y="1124744"/>
            <a:ext cx="9124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16*. Найдите площадь сечения правильной </a:t>
            </a:r>
            <a:r>
              <a:rPr lang="ru-RU" dirty="0">
                <a:cs typeface="Times New Roman" pitchFamily="18" charset="0"/>
              </a:rPr>
              <a:t>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середины ребер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21516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420887"/>
            <a:ext cx="2279898" cy="372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824880" y="169590"/>
            <a:ext cx="2667000" cy="800100"/>
            <a:chOff x="384" y="2784"/>
            <a:chExt cx="1680" cy="504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384" y="2880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solidFill>
                    <a:srgbClr val="FF0000"/>
                  </a:solidFill>
                </a:rPr>
                <a:t>Ответ.</a:t>
              </a:r>
              <a:r>
                <a:rPr lang="ru-RU" dirty="0"/>
                <a:t>         .</a:t>
              </a:r>
            </a:p>
          </p:txBody>
        </p:sp>
        <p:graphicFrame>
          <p:nvGraphicFramePr>
            <p:cNvPr id="23" name="Object 6"/>
            <p:cNvGraphicFramePr>
              <a:graphicFrameLocks noChangeAspect="1"/>
            </p:cNvGraphicFramePr>
            <p:nvPr/>
          </p:nvGraphicFramePr>
          <p:xfrm>
            <a:off x="976" y="2784"/>
            <a:ext cx="45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55" name="Equation" r:id="rId4" imgW="723586" imgH="799753" progId="Equation.DSMT4">
                    <p:embed/>
                  </p:oleObj>
                </mc:Choice>
                <mc:Fallback>
                  <p:oleObj name="Equation" r:id="rId4" imgW="723586" imgH="79975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6" y="2784"/>
                          <a:ext cx="45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852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Text Box 11"/>
              <p:cNvSpPr txBox="1">
                <a:spLocks noChangeArrowheads="1"/>
              </p:cNvSpPr>
              <p:nvPr/>
            </p:nvSpPr>
            <p:spPr bwMode="auto">
              <a:xfrm>
                <a:off x="0" y="8682"/>
                <a:ext cx="9144000" cy="1573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Решение 1. </a:t>
                </a:r>
                <a:r>
                  <a:rPr lang="ru-RU" sz="2000" dirty="0" smtClean="0"/>
                  <a:t>Площадь треугольника </a:t>
                </a:r>
                <a:r>
                  <a:rPr lang="en-US" sz="2000" i="1" dirty="0" smtClean="0"/>
                  <a:t>PFG</a:t>
                </a:r>
                <a:r>
                  <a:rPr lang="ru-RU" sz="2000" dirty="0" smtClean="0"/>
                  <a:t>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sz="2000" i="1" dirty="0" smtClean="0"/>
                  <a:t>.</a:t>
                </a:r>
                <a:r>
                  <a:rPr lang="en-US" sz="2000" i="1" dirty="0" smtClean="0"/>
                  <a:t> </a:t>
                </a:r>
                <a:r>
                  <a:rPr lang="ru-RU" sz="2000" dirty="0"/>
                  <a:t>Площадь треугольника </a:t>
                </a:r>
                <a:r>
                  <a:rPr lang="en-US" sz="2000" i="1" dirty="0" smtClean="0"/>
                  <a:t>PD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E</a:t>
                </a:r>
                <a:r>
                  <a:rPr lang="en-US" sz="2000" baseline="-25000" dirty="0" smtClean="0"/>
                  <a:t>1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32</m:t>
                        </m:r>
                      </m:den>
                    </m:f>
                  </m:oMath>
                </a14:m>
                <a:r>
                  <a:rPr lang="ru-RU" sz="2000" i="1" dirty="0"/>
                  <a:t>.</a:t>
                </a:r>
                <a:r>
                  <a:rPr lang="en-US" sz="2000" i="1" dirty="0"/>
                  <a:t> </a:t>
                </a:r>
                <a:r>
                  <a:rPr lang="ru-RU" sz="2000" dirty="0"/>
                  <a:t>Площадь </a:t>
                </a:r>
                <a:r>
                  <a:rPr lang="ru-RU" sz="2000" dirty="0" smtClean="0"/>
                  <a:t>трапеции </a:t>
                </a:r>
                <a:r>
                  <a:rPr lang="en-US" sz="2000" i="1" dirty="0" smtClean="0"/>
                  <a:t>FGE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D</a:t>
                </a:r>
                <a:r>
                  <a:rPr lang="en-US" sz="2000" baseline="-25000" dirty="0" smtClean="0"/>
                  <a:t>1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32</m:t>
                        </m:r>
                      </m:den>
                    </m:f>
                  </m:oMath>
                </a14:m>
                <a:r>
                  <a:rPr lang="ru-RU" sz="2000" i="1" dirty="0"/>
                  <a:t>.</a:t>
                </a:r>
                <a:r>
                  <a:rPr lang="en-US" sz="2000" i="1" dirty="0"/>
                  <a:t> </a:t>
                </a:r>
                <a:r>
                  <a:rPr lang="ru-RU" sz="2000" dirty="0"/>
                  <a:t>Площадь </a:t>
                </a:r>
                <a:r>
                  <a:rPr lang="ru-RU" sz="2000" dirty="0" smtClean="0"/>
                  <a:t>сечения </a:t>
                </a:r>
                <a:r>
                  <a:rPr lang="en-US" sz="2000" i="1" dirty="0" smtClean="0"/>
                  <a:t>DEE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D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F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16</m:t>
                        </m:r>
                      </m:den>
                    </m:f>
                  </m:oMath>
                </a14:m>
                <a:r>
                  <a:rPr lang="ru-RU" sz="2000" i="1" dirty="0"/>
                  <a:t>.</a:t>
                </a:r>
                <a:r>
                  <a:rPr lang="en-US" sz="2000" i="1" dirty="0"/>
                  <a:t> </a:t>
                </a:r>
                <a:endParaRPr lang="ru-RU" sz="20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2151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682"/>
                <a:ext cx="9144000" cy="1573188"/>
              </a:xfrm>
              <a:prstGeom prst="rect">
                <a:avLst/>
              </a:prstGeom>
              <a:blipFill rotWithShape="1">
                <a:blip r:embed="rId2"/>
                <a:stretch>
                  <a:fillRect l="-667" r="-667" b="-15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14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400" y="1268760"/>
            <a:ext cx="2232248" cy="364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38100" y="5073595"/>
                <a:ext cx="9144000" cy="1448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Решение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. </a:t>
                </a:r>
                <a:r>
                  <a:rPr lang="ru-RU" sz="2000" dirty="0" smtClean="0"/>
                  <a:t>Площадь ортогональной проекции сечения на плоскость </a:t>
                </a:r>
                <a:r>
                  <a:rPr lang="en-US" sz="2000" i="1" dirty="0" smtClean="0"/>
                  <a:t>ABC </a:t>
                </a:r>
                <a:r>
                  <a:rPr lang="ru-RU" sz="2000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16</m:t>
                        </m:r>
                      </m:den>
                    </m:f>
                  </m:oMath>
                </a14:m>
                <a:r>
                  <a:rPr lang="ru-RU" sz="2000" i="1" dirty="0" smtClean="0"/>
                  <a:t>.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Косинус угла между плоскостью сечения и плоскостью </a:t>
                </a:r>
                <a:r>
                  <a:rPr lang="en-US" sz="2000" i="1" dirty="0" smtClean="0"/>
                  <a:t>ABC </a:t>
                </a:r>
                <a:r>
                  <a:rPr lang="ru-RU" sz="2000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sz="2000" i="1" dirty="0"/>
                  <a:t>.</a:t>
                </a:r>
                <a:r>
                  <a:rPr lang="en-US" sz="2000" i="1" dirty="0"/>
                  <a:t> </a:t>
                </a:r>
                <a:r>
                  <a:rPr lang="ru-RU" sz="2000" dirty="0" smtClean="0"/>
                  <a:t>Площадь сечения </a:t>
                </a:r>
                <a:r>
                  <a:rPr lang="en-US" sz="2000" i="1" dirty="0" smtClean="0"/>
                  <a:t>DEE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D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F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16</m:t>
                        </m:r>
                      </m:den>
                    </m:f>
                  </m:oMath>
                </a14:m>
                <a:r>
                  <a:rPr lang="ru-RU" sz="2000" i="1" dirty="0"/>
                  <a:t>.</a:t>
                </a:r>
                <a:r>
                  <a:rPr lang="en-US" sz="2000" i="1" dirty="0"/>
                  <a:t> </a:t>
                </a:r>
                <a:endParaRPr lang="ru-RU" sz="20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2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" y="5073595"/>
                <a:ext cx="9144000" cy="1448986"/>
              </a:xfrm>
              <a:prstGeom prst="rect">
                <a:avLst/>
              </a:prstGeom>
              <a:blipFill rotWithShape="1">
                <a:blip r:embed="rId4"/>
                <a:stretch>
                  <a:fillRect l="-667" r="-733" b="-16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304800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17</a:t>
            </a:r>
            <a:r>
              <a:rPr lang="ru-RU" dirty="0">
                <a:cs typeface="Times New Roman" pitchFamily="18" charset="0"/>
              </a:rPr>
              <a:t>. Найдите площадь сечения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704" y="1700808"/>
            <a:ext cx="3315991" cy="27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087234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18</a:t>
            </a:r>
            <a:r>
              <a:rPr lang="ru-RU" dirty="0">
                <a:cs typeface="Times New Roman" pitchFamily="18" charset="0"/>
              </a:rPr>
              <a:t>. Найдите площадь сечения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382" y="2372390"/>
            <a:ext cx="2876525" cy="242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395536" y="188640"/>
            <a:ext cx="2667000" cy="457200"/>
            <a:chOff x="384" y="2880"/>
            <a:chExt cx="1680" cy="288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84" y="2880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solidFill>
                    <a:srgbClr val="FF0000"/>
                  </a:solidFill>
                </a:rPr>
                <a:t>Ответ. </a:t>
              </a:r>
              <a:r>
                <a:rPr lang="ru-RU" dirty="0"/>
                <a:t>      .</a:t>
              </a:r>
            </a:p>
          </p:txBody>
        </p:sp>
        <p:graphicFrame>
          <p:nvGraphicFramePr>
            <p:cNvPr id="8" name="Object 6"/>
            <p:cNvGraphicFramePr>
              <a:graphicFrameLocks noChangeAspect="1"/>
            </p:cNvGraphicFramePr>
            <p:nvPr/>
          </p:nvGraphicFramePr>
          <p:xfrm>
            <a:off x="1008" y="2880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51" name="Equation" r:id="rId4" imgW="406048" imgH="393359" progId="Equation.DSMT4">
                    <p:embed/>
                  </p:oleObj>
                </mc:Choice>
                <mc:Fallback>
                  <p:oleObj name="Equation" r:id="rId4" imgW="406048" imgH="39335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880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457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Курсы по выбору и элективные курсы</a:t>
            </a:r>
            <a:endParaRPr lang="ru-RU" sz="1800" dirty="0"/>
          </a:p>
        </p:txBody>
      </p:sp>
      <p:pic>
        <p:nvPicPr>
          <p:cNvPr id="4" name="Рисунок 3" descr="ОБЛОЖКА Многогранники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492896"/>
            <a:ext cx="2041943" cy="2700000"/>
          </a:xfrm>
          <a:prstGeom prst="rect">
            <a:avLst/>
          </a:prstGeom>
        </p:spPr>
      </p:pic>
      <p:pic>
        <p:nvPicPr>
          <p:cNvPr id="5" name="Рисунок 4" descr="ОБЛОЖКА Многоугольники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00808"/>
            <a:ext cx="2072835" cy="2700000"/>
          </a:xfrm>
          <a:prstGeom prst="rect">
            <a:avLst/>
          </a:prstGeom>
        </p:spPr>
      </p:pic>
      <p:pic>
        <p:nvPicPr>
          <p:cNvPr id="6" name="Рисунок 5" descr="ОБЛОЖКА  Простр.изобр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628800"/>
            <a:ext cx="2047323" cy="2700000"/>
          </a:xfrm>
          <a:prstGeom prst="rect">
            <a:avLst/>
          </a:prstGeom>
        </p:spPr>
      </p:pic>
      <p:pic>
        <p:nvPicPr>
          <p:cNvPr id="32780" name="Picture 12" descr="C:\Documents and Settings\Администратор\Мои документы\PICTURE\Учебники\УМК\1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492896"/>
            <a:ext cx="208177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76470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19</a:t>
            </a:r>
            <a:r>
              <a:rPr lang="ru-RU" dirty="0">
                <a:cs typeface="Times New Roman" pitchFamily="18" charset="0"/>
              </a:rPr>
              <a:t>. Найдите площадь сечения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828" y="2348880"/>
            <a:ext cx="3096344" cy="26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886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5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01917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20</a:t>
            </a:r>
            <a:r>
              <a:rPr lang="ru-RU" dirty="0">
                <a:cs typeface="Times New Roman" pitchFamily="18" charset="0"/>
              </a:rPr>
              <a:t>. Найдите площадь сечения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946" y="2224837"/>
            <a:ext cx="341210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62000" y="260648"/>
            <a:ext cx="2667000" cy="457200"/>
            <a:chOff x="384" y="2880"/>
            <a:chExt cx="1680" cy="288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84" y="2880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solidFill>
                    <a:srgbClr val="FF0000"/>
                  </a:solidFill>
                </a:rPr>
                <a:t>Ответ.</a:t>
              </a:r>
              <a:r>
                <a:rPr lang="en-US" dirty="0"/>
                <a:t>       </a:t>
              </a:r>
              <a:r>
                <a:rPr lang="ru-RU" dirty="0"/>
                <a:t>.</a:t>
              </a:r>
            </a:p>
          </p:txBody>
        </p:sp>
        <p:graphicFrame>
          <p:nvGraphicFramePr>
            <p:cNvPr id="10" name="Object 6"/>
            <p:cNvGraphicFramePr>
              <a:graphicFrameLocks noChangeAspect="1"/>
            </p:cNvGraphicFramePr>
            <p:nvPr/>
          </p:nvGraphicFramePr>
          <p:xfrm>
            <a:off x="1004" y="2880"/>
            <a:ext cx="264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53" name="Equation" r:id="rId4" imgW="418918" imgH="393529" progId="Equation.DSMT4">
                    <p:embed/>
                  </p:oleObj>
                </mc:Choice>
                <mc:Fallback>
                  <p:oleObj name="Equation" r:id="rId4" imgW="418918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4" y="2880"/>
                          <a:ext cx="264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873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90347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21</a:t>
            </a:r>
            <a:r>
              <a:rPr lang="ru-RU" dirty="0">
                <a:cs typeface="Times New Roman" pitchFamily="18" charset="0"/>
              </a:rPr>
              <a:t>. Найдите площадь сечения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проходящее через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317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249" y="2204864"/>
            <a:ext cx="324150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541140" y="116076"/>
            <a:ext cx="2667000" cy="787400"/>
            <a:chOff x="384" y="2784"/>
            <a:chExt cx="1680" cy="496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84" y="2880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/>
                <a:t>Ответ.</a:t>
              </a:r>
              <a:r>
                <a:rPr lang="en-US" dirty="0"/>
                <a:t>         </a:t>
              </a:r>
              <a:r>
                <a:rPr lang="ru-RU" dirty="0"/>
                <a:t>.</a:t>
              </a:r>
            </a:p>
          </p:txBody>
        </p:sp>
        <p:graphicFrame>
          <p:nvGraphicFramePr>
            <p:cNvPr id="13" name="Object 6"/>
            <p:cNvGraphicFramePr>
              <a:graphicFrameLocks noChangeAspect="1"/>
            </p:cNvGraphicFramePr>
            <p:nvPr/>
          </p:nvGraphicFramePr>
          <p:xfrm>
            <a:off x="1056" y="2784"/>
            <a:ext cx="38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895" name="Equation" r:id="rId4" imgW="609600" imgH="787400" progId="Equation.DSMT4">
                    <p:embed/>
                  </p:oleObj>
                </mc:Choice>
                <mc:Fallback>
                  <p:oleObj name="Equation" r:id="rId4" imgW="609600" imgH="787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2784"/>
                          <a:ext cx="38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523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Text Box 5"/>
          <p:cNvSpPr txBox="1">
            <a:spLocks noChangeArrowheads="1"/>
          </p:cNvSpPr>
          <p:nvPr/>
        </p:nvSpPr>
        <p:spPr bwMode="auto">
          <a:xfrm>
            <a:off x="0" y="65509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 1.</a:t>
            </a:r>
            <a:r>
              <a:rPr lang="ru-RU" dirty="0" smtClean="0"/>
              <a:t> </a:t>
            </a:r>
            <a:r>
              <a:rPr lang="ru-RU" dirty="0"/>
              <a:t>Сечением является </a:t>
            </a:r>
            <a:r>
              <a:rPr lang="ru-RU" dirty="0" smtClean="0"/>
              <a:t>шестиугольник, состоящий из прямоугольника </a:t>
            </a:r>
            <a:r>
              <a:rPr lang="en-US" i="1" dirty="0" smtClean="0"/>
              <a:t>ABD</a:t>
            </a:r>
            <a:r>
              <a:rPr lang="en-US" baseline="-25000" dirty="0" smtClean="0"/>
              <a:t>1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и двух равных треугольников. Площадь прямоугольника равна 2. Площади треугольников равны 0,5. Площадь сечения равна 3.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317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645" y="1844824"/>
            <a:ext cx="2886707" cy="24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0" y="4509120"/>
                <a:ext cx="9144000" cy="2006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Решение 2.</a:t>
                </a:r>
                <a:r>
                  <a:rPr lang="ru-RU" dirty="0" smtClean="0"/>
                  <a:t> </a:t>
                </a:r>
                <a:r>
                  <a:rPr lang="ru-RU" dirty="0"/>
                  <a:t>Сечением является шестиугольник</a:t>
                </a:r>
                <a:r>
                  <a:rPr lang="ru-RU" dirty="0" smtClean="0"/>
                  <a:t>. Площадь его ортогональной проекции на плоскость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. Косинус угла между плоскостью сечения и плоскостью </a:t>
                </a:r>
                <a:r>
                  <a:rPr lang="en-US" i="1" dirty="0" smtClean="0"/>
                  <a:t>ABC</a:t>
                </a:r>
                <a:r>
                  <a:rPr lang="ru-RU" dirty="0" smtClean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. Площадь сечения равна 3.</a:t>
                </a:r>
                <a:endParaRPr lang="ru-RU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09120"/>
                <a:ext cx="9144000" cy="2006062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432" r="-1000" b="-60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1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6858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Изображение сечение многогранников в программе </a:t>
            </a:r>
            <a:r>
              <a:rPr lang="en-US" sz="2800" dirty="0" err="1" smtClean="0">
                <a:solidFill>
                  <a:srgbClr val="FF3300"/>
                </a:solidFill>
              </a:rPr>
              <a:t>GeoGebra</a:t>
            </a:r>
            <a:endParaRPr lang="ru-RU" sz="2800" dirty="0" smtClean="0">
              <a:solidFill>
                <a:srgbClr val="FF3300"/>
              </a:solidFill>
            </a:endParaRPr>
          </a:p>
        </p:txBody>
      </p:sp>
      <p:sp>
        <p:nvSpPr>
          <p:cNvPr id="2051" name="Text Box 11"/>
          <p:cNvSpPr txBox="1">
            <a:spLocks noChangeArrowheads="1"/>
          </p:cNvSpPr>
          <p:nvPr/>
        </p:nvSpPr>
        <p:spPr bwMode="auto">
          <a:xfrm>
            <a:off x="0" y="980728"/>
            <a:ext cx="91440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dirty="0"/>
              <a:t>	Программа </a:t>
            </a:r>
            <a:r>
              <a:rPr lang="en-US" dirty="0" err="1"/>
              <a:t>GeoGebra</a:t>
            </a:r>
            <a:r>
              <a:rPr lang="en-US" dirty="0"/>
              <a:t> </a:t>
            </a:r>
            <a:r>
              <a:rPr lang="ru-RU" dirty="0"/>
              <a:t>это свободно распространяемая программа, которую можно скачать с официального сайта </a:t>
            </a:r>
            <a:r>
              <a:rPr lang="en-US" u="sng" dirty="0"/>
              <a:t>http</a:t>
            </a:r>
            <a:r>
              <a:rPr lang="ru-RU" u="sng" dirty="0"/>
              <a:t>://</a:t>
            </a:r>
            <a:r>
              <a:rPr lang="en-US" u="sng" dirty="0" err="1"/>
              <a:t>geogebra</a:t>
            </a:r>
            <a:r>
              <a:rPr lang="ru-RU" u="sng" dirty="0"/>
              <a:t>.</a:t>
            </a:r>
            <a:r>
              <a:rPr lang="en-US" u="sng" dirty="0"/>
              <a:t>org</a:t>
            </a:r>
            <a:r>
              <a:rPr lang="ru-RU" u="sng" dirty="0"/>
              <a:t>.</a:t>
            </a:r>
            <a:r>
              <a:rPr lang="ru-RU" dirty="0"/>
              <a:t> </a:t>
            </a:r>
          </a:p>
          <a:p>
            <a:pPr algn="just" eaLnBrk="1" hangingPunct="1"/>
            <a:r>
              <a:rPr lang="ru-RU" dirty="0"/>
              <a:t>	Она позволяет получать изображения плоских и пространственных фигур, проводить дополнительные построения, создавать анимацию рисунков. </a:t>
            </a:r>
          </a:p>
          <a:p>
            <a:pPr algn="just" eaLnBrk="1" hangingPunct="1"/>
            <a:r>
              <a:rPr lang="ru-RU" dirty="0"/>
              <a:t>	Кроме того, эта программа позволяет ставить геометрические опыты, проводить эксперименты, иллюстрировать формулы и теоремы, устанавливать зависимости между геометрическими величинами и мн. др.</a:t>
            </a:r>
          </a:p>
          <a:p>
            <a:pPr algn="just" eaLnBrk="1" hangingPunct="1"/>
            <a:r>
              <a:rPr lang="ru-RU" dirty="0"/>
              <a:t>	Здесь мы рассмотрим возможности </a:t>
            </a:r>
            <a:r>
              <a:rPr lang="en-US" dirty="0" err="1"/>
              <a:t>GeoGebra</a:t>
            </a:r>
            <a:r>
              <a:rPr lang="en-US" dirty="0"/>
              <a:t> </a:t>
            </a:r>
            <a:r>
              <a:rPr lang="ru-RU" dirty="0"/>
              <a:t>для </a:t>
            </a:r>
            <a:r>
              <a:rPr lang="ru-RU" dirty="0" smtClean="0"/>
              <a:t>изображения сечений </a:t>
            </a:r>
            <a:r>
              <a:rPr lang="ru-RU" dirty="0"/>
              <a:t>многогранников.</a:t>
            </a:r>
          </a:p>
          <a:p>
            <a:pPr algn="just" eaLnBrk="1" hangingPunct="1"/>
            <a:r>
              <a:rPr lang="ru-RU" dirty="0"/>
              <a:t>	</a:t>
            </a:r>
            <a:r>
              <a:rPr lang="ru-RU" dirty="0" smtClean="0"/>
              <a:t>Полученные изображения </a:t>
            </a:r>
            <a:r>
              <a:rPr lang="ru-RU" dirty="0"/>
              <a:t>можно поворачивать, смотреть на них с разных сторон.	</a:t>
            </a:r>
          </a:p>
        </p:txBody>
      </p:sp>
    </p:spTree>
    <p:extLst>
      <p:ext uri="{BB962C8B-B14F-4D97-AF65-F5344CB8AC3E}">
        <p14:creationId xmlns:p14="http://schemas.microsoft.com/office/powerpoint/2010/main" val="37612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/>
              <a:t>1. Постройте сечение куба плоскостью, проходящей через точки </a:t>
            </a:r>
            <a:r>
              <a:rPr lang="en-US" sz="2000" dirty="0"/>
              <a:t>E</a:t>
            </a:r>
            <a:r>
              <a:rPr lang="ru-RU" sz="2000" dirty="0"/>
              <a:t>, </a:t>
            </a:r>
            <a:r>
              <a:rPr lang="en-US" sz="2000" dirty="0"/>
              <a:t>F</a:t>
            </a:r>
            <a:r>
              <a:rPr lang="ru-RU" sz="2000" dirty="0"/>
              <a:t>, </a:t>
            </a:r>
            <a:r>
              <a:rPr lang="en-US" sz="2000" dirty="0" smtClean="0"/>
              <a:t>G</a:t>
            </a:r>
            <a:r>
              <a:rPr lang="ru-RU" sz="2000" dirty="0" smtClean="0"/>
              <a:t>.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32123"/>
            <a:ext cx="4320480" cy="32399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790" y="632123"/>
            <a:ext cx="4021207" cy="323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9525" y="4221088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	Решение </a:t>
            </a:r>
            <a:r>
              <a:rPr lang="ru-RU" sz="2000" dirty="0" smtClean="0">
                <a:solidFill>
                  <a:srgbClr val="FF0000"/>
                </a:solidFill>
              </a:rPr>
              <a:t>1</a:t>
            </a:r>
            <a:r>
              <a:rPr lang="ru-RU" sz="2000" dirty="0" smtClean="0"/>
              <a:t> показано на правом рисунке.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817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	Решение 2. </a:t>
            </a:r>
            <a:r>
              <a:rPr lang="ru-RU" sz="2000" dirty="0" smtClean="0"/>
              <a:t>Выберем </a:t>
            </a:r>
            <a:r>
              <a:rPr lang="ru-RU" sz="2000" dirty="0"/>
              <a:t>в меню окошко с изображением трёх точек и плоскости. Отметим левой кнопкой мыши три точки, принадлежащие указанным рёбрам куба. В результате появится плоскость, проходящая через эти </a:t>
            </a:r>
            <a:r>
              <a:rPr lang="ru-RU" sz="2000" dirty="0" smtClean="0"/>
              <a:t>точки. </a:t>
            </a:r>
            <a:r>
              <a:rPr lang="ru-RU" sz="2000" dirty="0"/>
              <a:t>Для получения сечения куба этой плоскостью выберем в меню окошко с изображением конуса, пересеченного плоскостью. Нажмем левой кнопкой мыши по надписи “</a:t>
            </a:r>
            <a:r>
              <a:rPr lang="en-US" sz="2000" dirty="0"/>
              <a:t>Cube</a:t>
            </a:r>
            <a:r>
              <a:rPr lang="ru-RU" sz="2000" dirty="0"/>
              <a:t>” в левой верхней части рабочего окна и затем по плоскости. В результате получится искомое </a:t>
            </a:r>
            <a:r>
              <a:rPr lang="ru-RU" sz="2000" dirty="0" smtClean="0"/>
              <a:t>сечение.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432694"/>
            <a:ext cx="5456865" cy="40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/>
              <a:t>Саму плоскость можно убрать, нажав на неё правой кнопкой мыши и затем нажав на окошко в строке «Показывать объект». В результате останется только само сечение куба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437112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000" dirty="0"/>
              <a:t>Положение точек, указанных для построения сечения можно изменять. Для этого нужно нажать левой кнопкой мыши на одну из них и перемещать её по ребру. При этом сечение будет также изменяться. На </a:t>
            </a:r>
            <a:r>
              <a:rPr lang="ru-RU" sz="2000" dirty="0" smtClean="0"/>
              <a:t>рисунке </a:t>
            </a:r>
            <a:r>
              <a:rPr lang="ru-RU" sz="2000" dirty="0"/>
              <a:t>показан пример такого изменения.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03316"/>
            <a:ext cx="4246273" cy="318470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103316"/>
            <a:ext cx="4189090" cy="31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/>
              <a:t>2</a:t>
            </a:r>
            <a:r>
              <a:rPr lang="ru-RU" sz="2000" dirty="0" smtClean="0"/>
              <a:t>. </a:t>
            </a:r>
            <a:r>
              <a:rPr lang="ru-RU" sz="2000" dirty="0"/>
              <a:t>Постройте сечение куба, проходящее через данную точку, перпендикулярное данной </a:t>
            </a:r>
            <a:r>
              <a:rPr lang="ru-RU" sz="2000" dirty="0" smtClean="0"/>
              <a:t>прямой.</a:t>
            </a:r>
            <a:endParaRPr lang="ru-RU" sz="2000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050" y="4283179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	Решение. </a:t>
            </a:r>
            <a:r>
              <a:rPr lang="ru-RU" sz="2000" dirty="0"/>
              <a:t>С помощью инструмента «Перпендикулярная плоскость проведём плоскость через точку </a:t>
            </a:r>
            <a:r>
              <a:rPr lang="en-US" sz="2000" dirty="0"/>
              <a:t>E</a:t>
            </a:r>
            <a:r>
              <a:rPr lang="ru-RU" sz="2000" dirty="0"/>
              <a:t>, перпендикулярную прямой </a:t>
            </a:r>
            <a:r>
              <a:rPr lang="en-US" sz="2000" dirty="0"/>
              <a:t>BD</a:t>
            </a:r>
            <a:r>
              <a:rPr lang="ru-RU" sz="2000" baseline="-25000" dirty="0"/>
              <a:t>1</a:t>
            </a: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52511"/>
            <a:ext cx="4302968" cy="3227226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758613"/>
            <a:ext cx="4291211" cy="3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/>
              <a:t>Найдём линию пересечения этой плоскости и куба. Скроем саму </a:t>
            </a:r>
            <a:r>
              <a:rPr lang="ru-RU" sz="2000" dirty="0" smtClean="0"/>
              <a:t>плоскость.</a:t>
            </a:r>
            <a:endParaRPr lang="ru-RU" sz="2000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050" y="4283179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000" dirty="0"/>
              <a:t>Положение точки, указанной для построения сечения можно изменять. При этом сечение будет также изменяться. На </a:t>
            </a:r>
            <a:r>
              <a:rPr lang="ru-RU" sz="2000" dirty="0" smtClean="0"/>
              <a:t>рисунке </a:t>
            </a:r>
            <a:r>
              <a:rPr lang="ru-RU" sz="2000" dirty="0"/>
              <a:t>показан пример такого изменения.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1" y="752510"/>
            <a:ext cx="4408016" cy="330601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680" y="752511"/>
            <a:ext cx="4408394" cy="33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1052736"/>
            <a:ext cx="91440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1-я четверть</a:t>
            </a:r>
          </a:p>
          <a:p>
            <a:pPr algn="just"/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1. Познакомить с основными многогранниками (тетраэдр, куб, параллелепипед, призма, пирамида, правильные многогранники). Научить изображать эти многогранники и решать задачи комбинаторного характера.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2-я и 3-я четверти</a:t>
            </a:r>
          </a:p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2. Научить распознавать взаимное расположение прямых и плоскостей в пространстве. Доказывать их параллельность и перпендикулярность.</a:t>
            </a:r>
          </a:p>
          <a:p>
            <a:pPr algn="just"/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3. Научить решать задачи на нахождение расстояний и углов в пространстве.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4-я четверть</a:t>
            </a:r>
          </a:p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4. Научить строить сечения многогранников и находить их площади.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r>
              <a:rPr lang="ru-RU" sz="2400" dirty="0" smtClean="0">
                <a:solidFill>
                  <a:srgbClr val="FF3300"/>
                </a:solidFill>
              </a:rPr>
              <a:t>ПРЕДМЕТНЫЕ РЕЗУЛЬТАТЫ ОБУЧЕНИЯ </a:t>
            </a:r>
            <a:br>
              <a:rPr lang="ru-RU" sz="2400" dirty="0" smtClean="0">
                <a:solidFill>
                  <a:srgbClr val="FF3300"/>
                </a:solidFill>
              </a:rPr>
            </a:br>
            <a:r>
              <a:rPr lang="ru-RU" sz="2400" dirty="0" smtClean="0">
                <a:solidFill>
                  <a:srgbClr val="FF3300"/>
                </a:solidFill>
              </a:rPr>
              <a:t>ГЕОМЕТРИИ В 10-м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1482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3. </a:t>
            </a:r>
            <a:r>
              <a:rPr lang="ru-RU" sz="2000" dirty="0" smtClean="0"/>
              <a:t>На рисунках показаны сечения куба плоскостью являющиеся</a:t>
            </a:r>
            <a:r>
              <a:rPr lang="ru-RU" sz="2000" dirty="0"/>
              <a:t>: а) ромбом; б) трапецией; в) пятиугольником.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52510"/>
            <a:ext cx="3418954" cy="256421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752510"/>
            <a:ext cx="3431995" cy="257368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712" y="3498232"/>
            <a:ext cx="3863520" cy="289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4. </a:t>
            </a:r>
            <a:r>
              <a:rPr lang="ru-RU" sz="2000" dirty="0" smtClean="0"/>
              <a:t>Программа </a:t>
            </a:r>
            <a:r>
              <a:rPr lang="en-US" sz="2000" dirty="0" err="1" smtClean="0"/>
              <a:t>GeoGebra</a:t>
            </a:r>
            <a:r>
              <a:rPr lang="en-US" sz="2000" dirty="0" smtClean="0"/>
              <a:t> </a:t>
            </a:r>
            <a:r>
              <a:rPr lang="ru-RU" sz="2000" dirty="0" smtClean="0"/>
              <a:t>позволяет приближённо вычислить площадь сечения.</a:t>
            </a:r>
            <a:endParaRPr lang="ru-RU" sz="2000" dirty="0"/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044503" cy="357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60326"/>
            <a:ext cx="4031129" cy="355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3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>
                <a:cs typeface="Times New Roman" pitchFamily="18" charset="0"/>
              </a:rPr>
              <a:t>5</a:t>
            </a:r>
            <a:r>
              <a:rPr lang="ru-RU" sz="2000" dirty="0" smtClean="0">
                <a:cs typeface="Times New Roman" pitchFamily="18" charset="0"/>
              </a:rPr>
              <a:t>. </a:t>
            </a:r>
            <a:r>
              <a:rPr lang="ru-RU" sz="2000" dirty="0" smtClean="0"/>
              <a:t>На рисунке показано сечение треугольной призмы плоскостью, проходящей через три данные точки </a:t>
            </a:r>
            <a:r>
              <a:rPr lang="en-US" sz="2000" i="1" dirty="0" smtClean="0"/>
              <a:t>D</a:t>
            </a:r>
            <a:r>
              <a:rPr lang="en-US" sz="2000" dirty="0" smtClean="0"/>
              <a:t>, </a:t>
            </a:r>
            <a:r>
              <a:rPr lang="en-US" sz="2000" i="1" dirty="0" smtClean="0"/>
              <a:t>E</a:t>
            </a:r>
            <a:r>
              <a:rPr lang="en-US" sz="2000" dirty="0" smtClean="0"/>
              <a:t>, </a:t>
            </a:r>
            <a:r>
              <a:rPr lang="en-US" sz="2000" i="1" dirty="0" smtClean="0"/>
              <a:t>F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980728"/>
            <a:ext cx="3936438" cy="3019518"/>
          </a:xfrm>
          <a:prstGeom prst="rect">
            <a:avLst/>
          </a:prstGeom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026024" cy="30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9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6. </a:t>
            </a:r>
            <a:r>
              <a:rPr lang="ru-RU" sz="2000" dirty="0"/>
              <a:t>Постройте сечение правильного тетраэдра </a:t>
            </a:r>
            <a:r>
              <a:rPr lang="en-US" sz="2000" dirty="0"/>
              <a:t>ABCD </a:t>
            </a:r>
            <a:r>
              <a:rPr lang="ru-RU" sz="2000" dirty="0"/>
              <a:t>плоскостью, проходящей середину </a:t>
            </a:r>
            <a:r>
              <a:rPr lang="en-US" sz="2000" dirty="0"/>
              <a:t>G </a:t>
            </a:r>
            <a:r>
              <a:rPr lang="ru-RU" sz="2000" dirty="0"/>
              <a:t>ребра </a:t>
            </a:r>
            <a:r>
              <a:rPr lang="en-US" sz="2000" dirty="0"/>
              <a:t>CD</a:t>
            </a:r>
            <a:r>
              <a:rPr lang="ru-RU" sz="2000" dirty="0"/>
              <a:t>, перпендикулярной прямой </a:t>
            </a:r>
            <a:r>
              <a:rPr lang="en-US" sz="2000" dirty="0"/>
              <a:t>EF</a:t>
            </a:r>
            <a:r>
              <a:rPr lang="ru-RU" sz="2000" dirty="0"/>
              <a:t>, где </a:t>
            </a:r>
            <a:r>
              <a:rPr lang="en-US" sz="2000" dirty="0"/>
              <a:t>E</a:t>
            </a:r>
            <a:r>
              <a:rPr lang="ru-RU" sz="2000" dirty="0"/>
              <a:t>, </a:t>
            </a:r>
            <a:r>
              <a:rPr lang="en-US" sz="2000" dirty="0"/>
              <a:t>F </a:t>
            </a:r>
            <a:r>
              <a:rPr lang="ru-RU" sz="2000" dirty="0"/>
              <a:t>– середины рёбер </a:t>
            </a:r>
            <a:r>
              <a:rPr lang="en-US" sz="2000" dirty="0"/>
              <a:t>AD</a:t>
            </a:r>
            <a:r>
              <a:rPr lang="ru-RU" sz="2000" dirty="0"/>
              <a:t>, </a:t>
            </a:r>
            <a:r>
              <a:rPr lang="en-US" sz="2000" dirty="0"/>
              <a:t>BC</a:t>
            </a:r>
            <a:r>
              <a:rPr lang="ru-RU" sz="2000" dirty="0"/>
              <a:t> (рис. 5.4). Какая фигура является сечением?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96752"/>
            <a:ext cx="3960440" cy="296993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5013176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Ответ. </a:t>
            </a:r>
            <a:r>
              <a:rPr lang="ru-RU" sz="2000" dirty="0"/>
              <a:t>Сечением является квадрат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964" y="1197893"/>
            <a:ext cx="3959052" cy="29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>
                <a:cs typeface="Times New Roman" pitchFamily="18" charset="0"/>
              </a:rPr>
              <a:t>7</a:t>
            </a:r>
            <a:r>
              <a:rPr lang="ru-RU" sz="2000" dirty="0" smtClean="0">
                <a:cs typeface="Times New Roman" pitchFamily="18" charset="0"/>
              </a:rPr>
              <a:t>. </a:t>
            </a:r>
            <a:r>
              <a:rPr lang="ru-RU" sz="2000" dirty="0" smtClean="0"/>
              <a:t>На левом рисунке показано </a:t>
            </a:r>
            <a:r>
              <a:rPr lang="ru-RU" sz="2000" dirty="0"/>
              <a:t>сечение  правильной четырёхугольной пирамиды, проходящее через данные точки </a:t>
            </a:r>
            <a:r>
              <a:rPr lang="en-US" sz="2000" i="1" dirty="0" smtClean="0"/>
              <a:t>K</a:t>
            </a:r>
            <a:r>
              <a:rPr lang="en-US" sz="2000" dirty="0" smtClean="0"/>
              <a:t>, </a:t>
            </a:r>
            <a:r>
              <a:rPr lang="en-US" sz="2000" i="1" dirty="0" smtClean="0"/>
              <a:t>M</a:t>
            </a:r>
            <a:r>
              <a:rPr lang="en-US" sz="2000" dirty="0" smtClean="0"/>
              <a:t>, </a:t>
            </a:r>
            <a:r>
              <a:rPr lang="en-US" sz="2000" i="1" dirty="0" smtClean="0"/>
              <a:t>N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52736"/>
            <a:ext cx="4248472" cy="318609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674347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7. </a:t>
            </a:r>
            <a:r>
              <a:rPr lang="ru-RU" sz="2000" dirty="0" smtClean="0"/>
              <a:t>На правом рисунке показано </a:t>
            </a:r>
            <a:r>
              <a:rPr lang="ru-RU" sz="2000" dirty="0"/>
              <a:t>сечение  </a:t>
            </a:r>
            <a:r>
              <a:rPr lang="ru-RU" sz="2000" dirty="0" smtClean="0"/>
              <a:t>правильной </a:t>
            </a:r>
            <a:r>
              <a:rPr lang="ru-RU" sz="2000" dirty="0"/>
              <a:t>четырёхугольной пирамиды, проходящее через данную точку и перпендикулярное прямой </a:t>
            </a:r>
            <a:r>
              <a:rPr lang="en-US" sz="2000" dirty="0" smtClean="0"/>
              <a:t>SC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052736"/>
            <a:ext cx="4238476" cy="31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>
                <a:cs typeface="Times New Roman" pitchFamily="18" charset="0"/>
              </a:rPr>
              <a:t>8</a:t>
            </a:r>
            <a:r>
              <a:rPr lang="ru-RU" sz="2000" dirty="0" smtClean="0">
                <a:cs typeface="Times New Roman" pitchFamily="18" charset="0"/>
              </a:rPr>
              <a:t>. </a:t>
            </a:r>
            <a:r>
              <a:rPr lang="ru-RU" sz="2000" dirty="0" smtClean="0"/>
              <a:t>На левом рисунке показано </a:t>
            </a:r>
            <a:r>
              <a:rPr lang="ru-RU" sz="2000" dirty="0"/>
              <a:t>сечение  </a:t>
            </a:r>
            <a:r>
              <a:rPr lang="ru-RU" sz="2000" dirty="0" smtClean="0"/>
              <a:t>правильной </a:t>
            </a:r>
            <a:r>
              <a:rPr lang="ru-RU" sz="2000" dirty="0"/>
              <a:t>четырёхугольной пирамиды, являющееся трапецией.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785276"/>
            <a:ext cx="4485071" cy="3363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785277"/>
            <a:ext cx="4070098" cy="336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4437112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</a:t>
            </a:r>
            <a:r>
              <a:rPr lang="ru-RU" sz="2000" dirty="0">
                <a:cs typeface="Times New Roman" pitchFamily="18" charset="0"/>
              </a:rPr>
              <a:t>8</a:t>
            </a:r>
            <a:r>
              <a:rPr lang="ru-RU" sz="2000" dirty="0" smtClean="0">
                <a:cs typeface="Times New Roman" pitchFamily="18" charset="0"/>
              </a:rPr>
              <a:t>. </a:t>
            </a:r>
            <a:r>
              <a:rPr lang="ru-RU" sz="2000" dirty="0" smtClean="0"/>
              <a:t>На правом рисунке показано </a:t>
            </a:r>
            <a:r>
              <a:rPr lang="ru-RU" sz="2000" dirty="0"/>
              <a:t>сечение  </a:t>
            </a:r>
            <a:r>
              <a:rPr lang="ru-RU" sz="2000" dirty="0" smtClean="0"/>
              <a:t>правильной </a:t>
            </a:r>
            <a:r>
              <a:rPr lang="ru-RU" sz="2000" dirty="0"/>
              <a:t>четырёхугольной пирамиды, являющееся </a:t>
            </a:r>
            <a:r>
              <a:rPr lang="ru-RU" sz="2000" dirty="0" smtClean="0"/>
              <a:t>правильным пятиугольником. 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Рассмотрению задач на распознавание сечений многогранников и, в частности, построению этого сечения посвящена наша статья в журнале Математика в школе, 2019, № 2.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965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9. </a:t>
            </a:r>
            <a:r>
              <a:rPr lang="ru-RU" sz="2000" dirty="0" smtClean="0"/>
              <a:t>На левом рисунке показано сечение  </a:t>
            </a:r>
            <a:r>
              <a:rPr lang="ru-RU" sz="2000" dirty="0"/>
              <a:t>правильной шестиугольной пирамиды, проходящее через данные точки  </a:t>
            </a:r>
            <a:r>
              <a:rPr lang="en-US" sz="2000" dirty="0"/>
              <a:t>H</a:t>
            </a:r>
            <a:r>
              <a:rPr lang="ru-RU" sz="2000" dirty="0"/>
              <a:t>, </a:t>
            </a:r>
            <a:r>
              <a:rPr lang="en-US" sz="2000" dirty="0"/>
              <a:t>I</a:t>
            </a:r>
            <a:r>
              <a:rPr lang="ru-RU" sz="2000" dirty="0"/>
              <a:t>, </a:t>
            </a:r>
            <a:r>
              <a:rPr lang="en-US" sz="2000" dirty="0" smtClean="0"/>
              <a:t>J</a:t>
            </a:r>
            <a:r>
              <a:rPr lang="ru-RU" sz="2000" dirty="0" smtClean="0"/>
              <a:t>.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52510"/>
            <a:ext cx="4357092" cy="326781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752510"/>
            <a:ext cx="4357092" cy="3267819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429309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10. </a:t>
            </a:r>
            <a:r>
              <a:rPr lang="ru-RU" sz="2000" dirty="0"/>
              <a:t>На </a:t>
            </a:r>
            <a:r>
              <a:rPr lang="ru-RU" sz="2000" dirty="0" smtClean="0"/>
              <a:t>правом рисунке </a:t>
            </a:r>
            <a:r>
              <a:rPr lang="ru-RU" sz="2000" dirty="0"/>
              <a:t>показано сечение </a:t>
            </a:r>
            <a:r>
              <a:rPr lang="ru-RU" sz="2000" dirty="0" smtClean="0"/>
              <a:t>правильной </a:t>
            </a:r>
            <a:r>
              <a:rPr lang="ru-RU" sz="2000" dirty="0"/>
              <a:t>шестиугольной пирамиды, проходящее через данную точку  </a:t>
            </a:r>
            <a:r>
              <a:rPr lang="en-US" sz="2000" dirty="0"/>
              <a:t>G</a:t>
            </a:r>
            <a:r>
              <a:rPr lang="ru-RU" sz="2000" dirty="0"/>
              <a:t>, параллельное плоскости </a:t>
            </a:r>
            <a:r>
              <a:rPr lang="en-US" sz="2000" dirty="0" smtClean="0"/>
              <a:t>SAF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094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11. </a:t>
            </a:r>
            <a:r>
              <a:rPr lang="ru-RU" sz="2000" dirty="0"/>
              <a:t>На </a:t>
            </a:r>
            <a:r>
              <a:rPr lang="ru-RU" sz="2000" dirty="0" smtClean="0"/>
              <a:t>левом рисунке </a:t>
            </a:r>
            <a:r>
              <a:rPr lang="ru-RU" sz="2000" dirty="0"/>
              <a:t>показано сечение </a:t>
            </a:r>
            <a:r>
              <a:rPr lang="ru-RU" sz="2000" dirty="0" smtClean="0"/>
              <a:t>правильной </a:t>
            </a:r>
            <a:r>
              <a:rPr lang="ru-RU" sz="2000" dirty="0"/>
              <a:t>шестиугольной призмы, проходящее через данные точки </a:t>
            </a:r>
            <a:r>
              <a:rPr lang="en-US" sz="2000" dirty="0"/>
              <a:t>K</a:t>
            </a:r>
            <a:r>
              <a:rPr lang="ru-RU" sz="2000" dirty="0"/>
              <a:t>, </a:t>
            </a:r>
            <a:r>
              <a:rPr lang="en-US" sz="2000" dirty="0"/>
              <a:t>L</a:t>
            </a:r>
            <a:r>
              <a:rPr lang="ru-RU" sz="2000" dirty="0"/>
              <a:t>, </a:t>
            </a:r>
            <a:r>
              <a:rPr lang="en-US" sz="2000" dirty="0"/>
              <a:t>M 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41" y="1082148"/>
            <a:ext cx="4137248" cy="31029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4176464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436510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	12. </a:t>
            </a:r>
            <a:r>
              <a:rPr lang="ru-RU" sz="2000" dirty="0"/>
              <a:t>На </a:t>
            </a:r>
            <a:r>
              <a:rPr lang="ru-RU" sz="2000" dirty="0" smtClean="0"/>
              <a:t>правом рисунке </a:t>
            </a:r>
            <a:r>
              <a:rPr lang="ru-RU" sz="2000" dirty="0"/>
              <a:t>показано сечение </a:t>
            </a:r>
            <a:r>
              <a:rPr lang="ru-RU" sz="2000" dirty="0" smtClean="0"/>
              <a:t>правильной </a:t>
            </a:r>
            <a:r>
              <a:rPr lang="ru-RU" sz="2000" dirty="0"/>
              <a:t>шестиугольной призмы, проходящее через </a:t>
            </a:r>
            <a:r>
              <a:rPr lang="ru-RU" sz="2000" dirty="0" smtClean="0"/>
              <a:t>данную точку </a:t>
            </a:r>
            <a:r>
              <a:rPr lang="en-US" sz="2000" dirty="0"/>
              <a:t>G</a:t>
            </a:r>
            <a:r>
              <a:rPr lang="ru-RU" sz="2000" dirty="0" smtClean="0"/>
              <a:t>, и перпендикулярную прямой</a:t>
            </a:r>
            <a:r>
              <a:rPr lang="en-US" sz="2000" dirty="0" smtClean="0"/>
              <a:t> </a:t>
            </a:r>
            <a:r>
              <a:rPr lang="en-US" sz="2000" i="1" dirty="0" smtClean="0"/>
              <a:t>DA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659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33265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628800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6064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2729</Words>
  <Application>Microsoft Office PowerPoint</Application>
  <PresentationFormat>Экран (4:3)</PresentationFormat>
  <Paragraphs>432</Paragraphs>
  <Slides>98</Slides>
  <Notes>65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98</vt:i4>
      </vt:variant>
    </vt:vector>
  </HeadingPairs>
  <TitlesOfParts>
    <vt:vector size="101" baseType="lpstr">
      <vt:lpstr>Оформление по умолчанию</vt:lpstr>
      <vt:lpstr>Точечный рисунок</vt:lpstr>
      <vt:lpstr>Equation</vt:lpstr>
      <vt:lpstr>Сечения многогранников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ПРЕДМЕТНЫЕ РЕЗУЛЬТАТЫ ОБУЧЕНИЯ  ГЕОМЕТРИИ В 10-м КЛАССЕ</vt:lpstr>
      <vt:lpstr>СЕЧЕНИЯ МНОГОГРАННИКОВ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следов построения сечений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8</vt:lpstr>
      <vt:lpstr>Презентация PowerPoint</vt:lpstr>
      <vt:lpstr>Упражнение 9</vt:lpstr>
      <vt:lpstr>Упражнение 9</vt:lpstr>
      <vt:lpstr>Упражнение 11</vt:lpstr>
      <vt:lpstr>Упражнение 11</vt:lpstr>
      <vt:lpstr>Презентация PowerPoint</vt:lpstr>
      <vt:lpstr>Упражнение 10</vt:lpstr>
      <vt:lpstr>Презентация PowerPoint</vt:lpstr>
      <vt:lpstr>Презентация PowerPoint</vt:lpstr>
      <vt:lpstr>Упражнение 12</vt:lpstr>
      <vt:lpstr>Упражнение 12</vt:lpstr>
      <vt:lpstr>Упражнение 13</vt:lpstr>
      <vt:lpstr>Презентация PowerPoint</vt:lpstr>
      <vt:lpstr>Презентация PowerPoint</vt:lpstr>
      <vt:lpstr>Упражнение 14</vt:lpstr>
      <vt:lpstr>Упражнение 18</vt:lpstr>
      <vt:lpstr>Упражнение 18</vt:lpstr>
      <vt:lpstr>Упражнение 19</vt:lpstr>
      <vt:lpstr>Упражнение 19</vt:lpstr>
      <vt:lpstr>Упражнение 20</vt:lpstr>
      <vt:lpstr>Упражнение 20</vt:lpstr>
      <vt:lpstr>Упражнение 21</vt:lpstr>
      <vt:lpstr>Упражнение 21</vt:lpstr>
      <vt:lpstr>Упражнение 22</vt:lpstr>
      <vt:lpstr>Упражнение 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Изображение сечение многогранников в программе GeoGebra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СЕЧЕНИЯ КУБА</dc:title>
  <dc:creator>*</dc:creator>
  <cp:lastModifiedBy>Владимир</cp:lastModifiedBy>
  <cp:revision>105</cp:revision>
  <dcterms:created xsi:type="dcterms:W3CDTF">2006-09-17T12:30:38Z</dcterms:created>
  <dcterms:modified xsi:type="dcterms:W3CDTF">2020-02-12T05:35:55Z</dcterms:modified>
</cp:coreProperties>
</file>