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8"/>
  </p:notesMasterIdLst>
  <p:sldIdLst>
    <p:sldId id="469" r:id="rId2"/>
    <p:sldId id="471" r:id="rId3"/>
    <p:sldId id="472" r:id="rId4"/>
    <p:sldId id="473" r:id="rId5"/>
    <p:sldId id="474" r:id="rId6"/>
    <p:sldId id="623" r:id="rId7"/>
    <p:sldId id="484" r:id="rId8"/>
    <p:sldId id="505" r:id="rId9"/>
    <p:sldId id="506" r:id="rId10"/>
    <p:sldId id="493" r:id="rId11"/>
    <p:sldId id="485" r:id="rId12"/>
    <p:sldId id="486" r:id="rId13"/>
    <p:sldId id="557" r:id="rId14"/>
    <p:sldId id="487" r:id="rId15"/>
    <p:sldId id="559" r:id="rId16"/>
    <p:sldId id="507" r:id="rId17"/>
    <p:sldId id="488" r:id="rId18"/>
    <p:sldId id="489" r:id="rId19"/>
    <p:sldId id="562" r:id="rId20"/>
    <p:sldId id="490" r:id="rId21"/>
    <p:sldId id="565" r:id="rId22"/>
    <p:sldId id="497" r:id="rId23"/>
    <p:sldId id="626" r:id="rId24"/>
    <p:sldId id="709" r:id="rId25"/>
    <p:sldId id="733" r:id="rId26"/>
    <p:sldId id="734" r:id="rId27"/>
    <p:sldId id="735" r:id="rId28"/>
    <p:sldId id="736" r:id="rId29"/>
    <p:sldId id="737" r:id="rId30"/>
    <p:sldId id="738" r:id="rId31"/>
    <p:sldId id="739" r:id="rId32"/>
    <p:sldId id="740" r:id="rId33"/>
    <p:sldId id="757" r:id="rId34"/>
    <p:sldId id="759" r:id="rId35"/>
    <p:sldId id="760" r:id="rId36"/>
    <p:sldId id="761" r:id="rId37"/>
    <p:sldId id="762" r:id="rId38"/>
    <p:sldId id="763" r:id="rId39"/>
    <p:sldId id="764" r:id="rId40"/>
    <p:sldId id="765" r:id="rId41"/>
    <p:sldId id="766" r:id="rId42"/>
    <p:sldId id="767" r:id="rId43"/>
    <p:sldId id="768" r:id="rId44"/>
    <p:sldId id="719" r:id="rId45"/>
    <p:sldId id="720" r:id="rId46"/>
    <p:sldId id="721" r:id="rId47"/>
    <p:sldId id="722" r:id="rId48"/>
    <p:sldId id="723" r:id="rId49"/>
    <p:sldId id="724" r:id="rId50"/>
    <p:sldId id="725" r:id="rId51"/>
    <p:sldId id="726" r:id="rId52"/>
    <p:sldId id="727" r:id="rId53"/>
    <p:sldId id="728" r:id="rId54"/>
    <p:sldId id="729" r:id="rId55"/>
    <p:sldId id="730" r:id="rId56"/>
    <p:sldId id="751" r:id="rId57"/>
    <p:sldId id="754" r:id="rId58"/>
    <p:sldId id="756" r:id="rId59"/>
    <p:sldId id="574" r:id="rId60"/>
    <p:sldId id="575" r:id="rId61"/>
    <p:sldId id="580" r:id="rId62"/>
    <p:sldId id="698" r:id="rId63"/>
    <p:sldId id="639" r:id="rId64"/>
    <p:sldId id="636" r:id="rId65"/>
    <p:sldId id="576" r:id="rId66"/>
    <p:sldId id="581" r:id="rId67"/>
    <p:sldId id="582" r:id="rId68"/>
    <p:sldId id="577" r:id="rId69"/>
    <p:sldId id="578" r:id="rId70"/>
    <p:sldId id="579" r:id="rId71"/>
    <p:sldId id="638" r:id="rId72"/>
    <p:sldId id="637" r:id="rId73"/>
    <p:sldId id="583" r:id="rId74"/>
    <p:sldId id="584" r:id="rId75"/>
    <p:sldId id="585" r:id="rId76"/>
    <p:sldId id="699" r:id="rId77"/>
    <p:sldId id="588" r:id="rId78"/>
    <p:sldId id="589" r:id="rId79"/>
    <p:sldId id="758" r:id="rId80"/>
    <p:sldId id="590" r:id="rId81"/>
    <p:sldId id="592" r:id="rId82"/>
    <p:sldId id="594" r:id="rId83"/>
    <p:sldId id="595" r:id="rId84"/>
    <p:sldId id="597" r:id="rId85"/>
    <p:sldId id="599" r:id="rId86"/>
    <p:sldId id="601" r:id="rId87"/>
    <p:sldId id="603" r:id="rId88"/>
    <p:sldId id="586" r:id="rId89"/>
    <p:sldId id="697" r:id="rId90"/>
    <p:sldId id="677" r:id="rId91"/>
    <p:sldId id="679" r:id="rId92"/>
    <p:sldId id="680" r:id="rId93"/>
    <p:sldId id="681" r:id="rId94"/>
    <p:sldId id="682" r:id="rId95"/>
    <p:sldId id="706" r:id="rId96"/>
    <p:sldId id="683" r:id="rId97"/>
    <p:sldId id="684" r:id="rId98"/>
    <p:sldId id="686" r:id="rId99"/>
    <p:sldId id="687" r:id="rId100"/>
    <p:sldId id="707" r:id="rId101"/>
    <p:sldId id="708" r:id="rId102"/>
    <p:sldId id="688" r:id="rId103"/>
    <p:sldId id="689" r:id="rId104"/>
    <p:sldId id="690" r:id="rId105"/>
    <p:sldId id="691" r:id="rId106"/>
    <p:sldId id="692" r:id="rId107"/>
    <p:sldId id="703" r:id="rId108"/>
    <p:sldId id="693" r:id="rId109"/>
    <p:sldId id="694" r:id="rId110"/>
    <p:sldId id="695" r:id="rId111"/>
    <p:sldId id="696" r:id="rId112"/>
    <p:sldId id="704" r:id="rId113"/>
    <p:sldId id="705" r:id="rId114"/>
    <p:sldId id="605" r:id="rId115"/>
    <p:sldId id="606" r:id="rId116"/>
    <p:sldId id="607" r:id="rId117"/>
    <p:sldId id="609" r:id="rId118"/>
    <p:sldId id="611" r:id="rId119"/>
    <p:sldId id="613" r:id="rId120"/>
    <p:sldId id="614" r:id="rId121"/>
    <p:sldId id="615" r:id="rId122"/>
    <p:sldId id="617" r:id="rId123"/>
    <p:sldId id="619" r:id="rId124"/>
    <p:sldId id="621" r:id="rId125"/>
    <p:sldId id="542" r:id="rId126"/>
    <p:sldId id="543" r:id="rId127"/>
    <p:sldId id="544" r:id="rId128"/>
    <p:sldId id="545" r:id="rId129"/>
    <p:sldId id="546" r:id="rId130"/>
    <p:sldId id="547" r:id="rId131"/>
    <p:sldId id="548" r:id="rId132"/>
    <p:sldId id="409" r:id="rId133"/>
    <p:sldId id="419" r:id="rId134"/>
    <p:sldId id="458" r:id="rId135"/>
    <p:sldId id="468" r:id="rId136"/>
    <p:sldId id="549" r:id="rId137"/>
    <p:sldId id="551" r:id="rId138"/>
    <p:sldId id="415" r:id="rId139"/>
    <p:sldId id="628" r:id="rId140"/>
    <p:sldId id="630" r:id="rId141"/>
    <p:sldId id="631" r:id="rId142"/>
    <p:sldId id="629" r:id="rId143"/>
    <p:sldId id="632" r:id="rId144"/>
    <p:sldId id="633" r:id="rId145"/>
    <p:sldId id="634" r:id="rId146"/>
    <p:sldId id="568" r:id="rId147"/>
  </p:sldIdLst>
  <p:sldSz cx="9144000" cy="6858000" type="screen4x3"/>
  <p:notesSz cx="6858000" cy="9144000"/>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6" autoAdjust="0"/>
    <p:restoredTop sz="96154" autoAdjust="0"/>
  </p:normalViewPr>
  <p:slideViewPr>
    <p:cSldViewPr>
      <p:cViewPr varScale="1">
        <p:scale>
          <a:sx n="103" d="100"/>
          <a:sy n="103" d="100"/>
        </p:scale>
        <p:origin x="300"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7587"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5A61446-7631-485A-B692-5B3BB69107A9}" type="slidenum">
              <a:rPr lang="ru-RU"/>
              <a:pPr/>
              <a:t>‹#›</a:t>
            </a:fld>
            <a:endParaRPr lang="ru-RU"/>
          </a:p>
        </p:txBody>
      </p:sp>
    </p:spTree>
    <p:extLst>
      <p:ext uri="{BB962C8B-B14F-4D97-AF65-F5344CB8AC3E}">
        <p14:creationId xmlns:p14="http://schemas.microsoft.com/office/powerpoint/2010/main" val="10952155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0B1704D-11F1-4E80-9660-30AE0B73B75A}" type="slidenum">
              <a:rPr lang="ru-RU" sz="1200"/>
              <a:pPr eaLnBrk="1" hangingPunct="1"/>
              <a:t>6</a:t>
            </a:fld>
            <a:endParaRPr lang="ru-RU" sz="1200"/>
          </a:p>
        </p:txBody>
      </p:sp>
      <p:sp>
        <p:nvSpPr>
          <p:cNvPr id="31747" name="Rectangle 1026"/>
          <p:cNvSpPr>
            <a:spLocks noGrp="1" noRot="1" noChangeAspect="1" noChangeArrowheads="1" noTextEdit="1"/>
          </p:cNvSpPr>
          <p:nvPr>
            <p:ph type="sldImg"/>
          </p:nvPr>
        </p:nvSpPr>
        <p:spPr>
          <a:solidFill>
            <a:srgbClr val="FFFFFF"/>
          </a:solidFill>
          <a:ln/>
        </p:spPr>
      </p:sp>
      <p:sp>
        <p:nvSpPr>
          <p:cNvPr id="31748"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ru-RU" dirty="0"/>
              <a:t>В режиме слайдов ответы появляются после </a:t>
            </a:r>
            <a:r>
              <a:rPr lang="ru-RU" dirty="0" err="1"/>
              <a:t>кликанья</a:t>
            </a:r>
            <a:r>
              <a:rPr lang="ru-RU" dirty="0"/>
              <a:t> мышкой</a:t>
            </a:r>
          </a:p>
        </p:txBody>
      </p:sp>
    </p:spTree>
    <p:extLst>
      <p:ext uri="{BB962C8B-B14F-4D97-AF65-F5344CB8AC3E}">
        <p14:creationId xmlns:p14="http://schemas.microsoft.com/office/powerpoint/2010/main" val="373330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15</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16</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17</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18</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19</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20</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21</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3B173-9FED-4EBB-AE92-5F610F2B25FE}" type="slidenum">
              <a:rPr lang="ru-RU"/>
              <a:pPr/>
              <a:t>22</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4F516-7C10-4686-9FDF-7B85D47749F2}" type="slidenum">
              <a:rPr lang="ru-RU" altLang="ru-RU"/>
              <a:pPr/>
              <a:t>23</a:t>
            </a:fld>
            <a:endParaRPr lang="ru-RU" altLang="ru-RU"/>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ru-RU" alt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107557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24</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924653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7</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25</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697263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26</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643133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27</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8044308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28</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328945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29</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663197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30</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473070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31</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851614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32</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4141489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3B173-9FED-4EBB-AE92-5F610F2B25FE}" type="slidenum">
              <a:rPr lang="ru-RU"/>
              <a:pPr/>
              <a:t>33</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84723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34</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593943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8</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44</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913508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F4F516-7C10-4686-9FDF-7B85D47749F2}" type="slidenum">
              <a:rPr lang="ru-RU" altLang="ru-RU"/>
              <a:pPr/>
              <a:t>56</a:t>
            </a:fld>
            <a:endParaRPr lang="ru-RU" altLang="ru-RU"/>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r>
              <a:rPr lang="ru-RU" alt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315528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8C6D9-4AC0-474D-99F4-DDCA4F6351C3}" type="slidenum">
              <a:rPr lang="ru-RU"/>
              <a:pPr/>
              <a:t>57</a:t>
            </a:fld>
            <a:endParaRPr lang="ru-RU"/>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7782364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8C6D9-4AC0-474D-99F4-DDCA4F6351C3}" type="slidenum">
              <a:rPr lang="ru-RU"/>
              <a:pPr/>
              <a:t>58</a:t>
            </a:fld>
            <a:endParaRPr lang="ru-RU"/>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002336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AE820-4149-43A8-9674-9CDDE8DB138A}" type="slidenum">
              <a:rPr lang="ru-RU"/>
              <a:pPr/>
              <a:t>59</a:t>
            </a:fld>
            <a:endParaRPr lang="ru-RU"/>
          </a:p>
        </p:txBody>
      </p:sp>
      <p:sp>
        <p:nvSpPr>
          <p:cNvPr id="55298" name="Rectangle 2050"/>
          <p:cNvSpPr>
            <a:spLocks noGrp="1" noRot="1" noChangeAspect="1" noChangeArrowheads="1" noTextEdit="1"/>
          </p:cNvSpPr>
          <p:nvPr>
            <p:ph type="sldImg"/>
          </p:nvPr>
        </p:nvSpPr>
        <p:spPr>
          <a:ln/>
        </p:spPr>
      </p:sp>
      <p:sp>
        <p:nvSpPr>
          <p:cNvPr id="55299" name="Rectangle 2051"/>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72137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99F555-9606-4D6D-A3E1-96D8F95690A2}" type="slidenum">
              <a:rPr lang="ru-RU"/>
              <a:pPr/>
              <a:t>60</a:t>
            </a:fld>
            <a:endParaRPr lang="ru-RU"/>
          </a:p>
        </p:txBody>
      </p:sp>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752355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68</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221659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8BE32A-24AF-41E7-ACB3-AF2EEC257FA5}" type="slidenum">
              <a:rPr lang="ru-RU"/>
              <a:pPr/>
              <a:t>69</a:t>
            </a:fld>
            <a:endParaRPr lang="ru-RU"/>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8002357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90B90CD-B22E-4A0F-BD08-1DB4F06D6E7B}" type="slidenum">
              <a:rPr lang="ru-RU"/>
              <a:pPr/>
              <a:t>76</a:t>
            </a:fld>
            <a:endParaRPr lang="ru-RU"/>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927168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7A782DF-975D-484A-90D4-74E50205FE0B}" type="slidenum">
              <a:rPr lang="ru-RU"/>
              <a:pPr/>
              <a:t>77</a:t>
            </a:fld>
            <a:endParaRPr lang="ru-RU"/>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512308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9</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90B90CD-B22E-4A0F-BD08-1DB4F06D6E7B}" type="slidenum">
              <a:rPr lang="ru-RU"/>
              <a:pPr/>
              <a:t>79</a:t>
            </a:fld>
            <a:endParaRPr lang="ru-RU"/>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025400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5B70A89-0564-4281-B4FC-904AC01199EF}" type="slidenum">
              <a:rPr lang="ru-RU"/>
              <a:pPr/>
              <a:t>80</a:t>
            </a:fld>
            <a:endParaRPr lang="ru-RU"/>
          </a:p>
        </p:txBody>
      </p:sp>
      <p:sp>
        <p:nvSpPr>
          <p:cNvPr id="70658" name="Rectangle 1026"/>
          <p:cNvSpPr>
            <a:spLocks noGrp="1" noRot="1" noChangeAspect="1" noChangeArrowheads="1" noTextEdit="1"/>
          </p:cNvSpPr>
          <p:nvPr>
            <p:ph type="sldImg"/>
          </p:nvPr>
        </p:nvSpPr>
        <p:spPr>
          <a:ln/>
        </p:spPr>
      </p:sp>
      <p:sp>
        <p:nvSpPr>
          <p:cNvPr id="70659"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29273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AC959D-24DF-405A-AC3E-C7FE16AC4073}" type="slidenum">
              <a:rPr lang="ru-RU"/>
              <a:pPr/>
              <a:t>81</a:t>
            </a:fld>
            <a:endParaRPr lang="ru-RU"/>
          </a:p>
        </p:txBody>
      </p:sp>
      <p:sp>
        <p:nvSpPr>
          <p:cNvPr id="72706" name="Rectangle 4098"/>
          <p:cNvSpPr>
            <a:spLocks noGrp="1" noRot="1" noChangeAspect="1" noChangeArrowheads="1" noTextEdit="1"/>
          </p:cNvSpPr>
          <p:nvPr>
            <p:ph type="sldImg"/>
          </p:nvPr>
        </p:nvSpPr>
        <p:spPr>
          <a:ln/>
        </p:spPr>
      </p:sp>
      <p:sp>
        <p:nvSpPr>
          <p:cNvPr id="72707" name="Rectangle 4099"/>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85480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82</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0689532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83</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973437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84</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1309214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85</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444275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86</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821814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7ED0C2-B9A5-4D24-894A-311A6B1ED363}" type="slidenum">
              <a:rPr lang="ru-RU"/>
              <a:pPr/>
              <a:t>87</a:t>
            </a:fld>
            <a:endParaRPr lang="ru-RU"/>
          </a:p>
        </p:txBody>
      </p:sp>
      <p:sp>
        <p:nvSpPr>
          <p:cNvPr id="84994" name="Rectangle 1026"/>
          <p:cNvSpPr>
            <a:spLocks noGrp="1" noRot="1" noChangeAspect="1" noChangeArrowheads="1" noTextEdit="1"/>
          </p:cNvSpPr>
          <p:nvPr>
            <p:ph type="sldImg"/>
          </p:nvPr>
        </p:nvSpPr>
        <p:spPr>
          <a:ln/>
        </p:spPr>
      </p:sp>
      <p:sp>
        <p:nvSpPr>
          <p:cNvPr id="84995" name="Rectangle 1027"/>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310973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3B173-9FED-4EBB-AE92-5F610F2B25FE}" type="slidenum">
              <a:rPr lang="ru-RU"/>
              <a:pPr/>
              <a:t>88</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6991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10</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D3B173-9FED-4EBB-AE92-5F610F2B25FE}" type="slidenum">
              <a:rPr lang="ru-RU"/>
              <a:pPr/>
              <a:t>89</a:t>
            </a:fld>
            <a:endParaRPr lang="ru-RU"/>
          </a:p>
        </p:txBody>
      </p:sp>
      <p:sp>
        <p:nvSpPr>
          <p:cNvPr id="11673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67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4000965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90</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26505932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6AAF10-FA1B-47F0-A289-1EC6F45D9F4B}" type="slidenum">
              <a:rPr lang="ru-RU"/>
              <a:pPr/>
              <a:t>102</a:t>
            </a:fld>
            <a:endParaRPr lang="ru-RU"/>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538278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DB79BF7-F3E7-4F30-95EA-927B12ADEE56}" type="slidenum">
              <a:rPr lang="ru-RU"/>
              <a:pPr/>
              <a:t>124</a:t>
            </a:fld>
            <a:endParaRPr lang="ru-RU"/>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835948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41263-3CAE-45B4-8F82-DD17210F4D76}" type="slidenum">
              <a:rPr lang="ru-RU"/>
              <a:pPr/>
              <a:t>132</a:t>
            </a:fld>
            <a:endParaRPr 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41263-3CAE-45B4-8F82-DD17210F4D76}" type="slidenum">
              <a:rPr lang="ru-RU"/>
              <a:pPr/>
              <a:t>133</a:t>
            </a:fld>
            <a:endParaRPr 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241263-3CAE-45B4-8F82-DD17210F4D76}" type="slidenum">
              <a:rPr lang="ru-RU"/>
              <a:pPr/>
              <a:t>134</a:t>
            </a:fld>
            <a:endParaRPr 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C4AFFA-74C3-46A3-9B84-0900BF0A5F24}" type="slidenum">
              <a:rPr lang="ru-RU"/>
              <a:pPr/>
              <a:t>138</a:t>
            </a:fld>
            <a:endParaRPr lang="ru-RU"/>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8D144C3-DFFC-47E3-BF85-AD466AABC368}" type="slidenum">
              <a:rPr lang="ru-RU"/>
              <a:pPr/>
              <a:t>142</a:t>
            </a:fld>
            <a:endParaRPr lang="ru-RU"/>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extLst>
      <p:ext uri="{BB962C8B-B14F-4D97-AF65-F5344CB8AC3E}">
        <p14:creationId xmlns:p14="http://schemas.microsoft.com/office/powerpoint/2010/main" val="384977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11</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12</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13</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6B38A-841D-4CFC-8ECF-B5CA947ED32F}" type="slidenum">
              <a:rPr lang="ru-RU"/>
              <a:pPr/>
              <a:t>14</a:t>
            </a:fld>
            <a:endParaRPr lang="ru-RU"/>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r>
              <a:rPr lang="ru-RU"/>
              <a:t>В режиме слайдов ответы и решения появляются после кликанья мышкой</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6C8C67A-64F5-4051-8892-9AFDE3A78FEA}" type="slidenum">
              <a:rPr lang="ru-RU"/>
              <a:pPr/>
              <a:t>‹#›</a:t>
            </a:fld>
            <a:endParaRPr lang="ru-RU"/>
          </a:p>
        </p:txBody>
      </p:sp>
    </p:spTree>
    <p:extLst>
      <p:ext uri="{BB962C8B-B14F-4D97-AF65-F5344CB8AC3E}">
        <p14:creationId xmlns:p14="http://schemas.microsoft.com/office/powerpoint/2010/main" val="762277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E2E1E7A-82E1-4BDE-ADDD-BE097D614012}" type="slidenum">
              <a:rPr lang="ru-RU"/>
              <a:pPr/>
              <a:t>‹#›</a:t>
            </a:fld>
            <a:endParaRPr lang="ru-RU"/>
          </a:p>
        </p:txBody>
      </p:sp>
    </p:spTree>
    <p:extLst>
      <p:ext uri="{BB962C8B-B14F-4D97-AF65-F5344CB8AC3E}">
        <p14:creationId xmlns:p14="http://schemas.microsoft.com/office/powerpoint/2010/main" val="4188541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609600"/>
            <a:ext cx="1943100" cy="54864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5800" y="609600"/>
            <a:ext cx="5676900" cy="54864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C855C9B6-C5C2-40B0-9063-C8E7055AA0AE}" type="slidenum">
              <a:rPr lang="ru-RU"/>
              <a:pPr/>
              <a:t>‹#›</a:t>
            </a:fld>
            <a:endParaRPr lang="ru-RU"/>
          </a:p>
        </p:txBody>
      </p:sp>
    </p:spTree>
    <p:extLst>
      <p:ext uri="{BB962C8B-B14F-4D97-AF65-F5344CB8AC3E}">
        <p14:creationId xmlns:p14="http://schemas.microsoft.com/office/powerpoint/2010/main" val="147414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1DE040DE-D210-4EA9-B6CE-62C759C4C94A}" type="slidenum">
              <a:rPr lang="ru-RU"/>
              <a:pPr/>
              <a:t>‹#›</a:t>
            </a:fld>
            <a:endParaRPr lang="ru-RU"/>
          </a:p>
        </p:txBody>
      </p:sp>
    </p:spTree>
    <p:extLst>
      <p:ext uri="{BB962C8B-B14F-4D97-AF65-F5344CB8AC3E}">
        <p14:creationId xmlns:p14="http://schemas.microsoft.com/office/powerpoint/2010/main" val="11094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D1F32DB4-899B-4F57-8975-1929ED1A3062}" type="slidenum">
              <a:rPr lang="ru-RU"/>
              <a:pPr/>
              <a:t>‹#›</a:t>
            </a:fld>
            <a:endParaRPr lang="ru-RU"/>
          </a:p>
        </p:txBody>
      </p:sp>
    </p:spTree>
    <p:extLst>
      <p:ext uri="{BB962C8B-B14F-4D97-AF65-F5344CB8AC3E}">
        <p14:creationId xmlns:p14="http://schemas.microsoft.com/office/powerpoint/2010/main" val="289856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C4F88A00-754B-4C09-B0BD-28D5F7D4EBB7}" type="slidenum">
              <a:rPr lang="ru-RU"/>
              <a:pPr/>
              <a:t>‹#›</a:t>
            </a:fld>
            <a:endParaRPr lang="ru-RU"/>
          </a:p>
        </p:txBody>
      </p:sp>
    </p:spTree>
    <p:extLst>
      <p:ext uri="{BB962C8B-B14F-4D97-AF65-F5344CB8AC3E}">
        <p14:creationId xmlns:p14="http://schemas.microsoft.com/office/powerpoint/2010/main" val="308409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62D653E7-13C7-4F3B-9FD9-D2613E287A51}" type="slidenum">
              <a:rPr lang="ru-RU"/>
              <a:pPr/>
              <a:t>‹#›</a:t>
            </a:fld>
            <a:endParaRPr lang="ru-RU"/>
          </a:p>
        </p:txBody>
      </p:sp>
    </p:spTree>
    <p:extLst>
      <p:ext uri="{BB962C8B-B14F-4D97-AF65-F5344CB8AC3E}">
        <p14:creationId xmlns:p14="http://schemas.microsoft.com/office/powerpoint/2010/main" val="211666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4B7B099C-C18F-4E2A-A313-31B0162BBA43}" type="slidenum">
              <a:rPr lang="ru-RU"/>
              <a:pPr/>
              <a:t>‹#›</a:t>
            </a:fld>
            <a:endParaRPr lang="ru-RU"/>
          </a:p>
        </p:txBody>
      </p:sp>
    </p:spTree>
    <p:extLst>
      <p:ext uri="{BB962C8B-B14F-4D97-AF65-F5344CB8AC3E}">
        <p14:creationId xmlns:p14="http://schemas.microsoft.com/office/powerpoint/2010/main" val="14417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3A961E23-E5AE-4137-B8BF-AE5443188F48}" type="slidenum">
              <a:rPr lang="ru-RU"/>
              <a:pPr/>
              <a:t>‹#›</a:t>
            </a:fld>
            <a:endParaRPr lang="ru-RU"/>
          </a:p>
        </p:txBody>
      </p:sp>
    </p:spTree>
    <p:extLst>
      <p:ext uri="{BB962C8B-B14F-4D97-AF65-F5344CB8AC3E}">
        <p14:creationId xmlns:p14="http://schemas.microsoft.com/office/powerpoint/2010/main" val="696308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BA00F7D2-26F1-4315-A22F-42DEFCE07268}" type="slidenum">
              <a:rPr lang="ru-RU"/>
              <a:pPr/>
              <a:t>‹#›</a:t>
            </a:fld>
            <a:endParaRPr lang="ru-RU"/>
          </a:p>
        </p:txBody>
      </p:sp>
    </p:spTree>
    <p:extLst>
      <p:ext uri="{BB962C8B-B14F-4D97-AF65-F5344CB8AC3E}">
        <p14:creationId xmlns:p14="http://schemas.microsoft.com/office/powerpoint/2010/main" val="4195302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E8F6D66-0AAE-4574-B3AD-1A8075F41899}" type="slidenum">
              <a:rPr lang="ru-RU"/>
              <a:pPr/>
              <a:t>‹#›</a:t>
            </a:fld>
            <a:endParaRPr lang="ru-RU"/>
          </a:p>
        </p:txBody>
      </p:sp>
    </p:spTree>
    <p:extLst>
      <p:ext uri="{BB962C8B-B14F-4D97-AF65-F5344CB8AC3E}">
        <p14:creationId xmlns:p14="http://schemas.microsoft.com/office/powerpoint/2010/main" val="3443069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974C1BF-7546-46B2-9021-167BBE084AEA}"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0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190.png"/><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21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2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1250.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13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20.png"/><Relationship Id="rId4" Type="http://schemas.openxmlformats.org/officeDocument/2006/relationships/image" Target="../media/image219.png"/></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221.png"/><Relationship Id="rId1" Type="http://schemas.openxmlformats.org/officeDocument/2006/relationships/slideLayout" Target="../slideLayouts/slideLayout2.xml"/><Relationship Id="rId4" Type="http://schemas.openxmlformats.org/officeDocument/2006/relationships/image" Target="../media/image222.wm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226.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5.wmf"/><Relationship Id="rId5" Type="http://schemas.openxmlformats.org/officeDocument/2006/relationships/oleObject" Target="../embeddings/oleObject6.bin"/><Relationship Id="rId4" Type="http://schemas.openxmlformats.org/officeDocument/2006/relationships/image" Target="../media/image224.wmf"/><Relationship Id="rId9" Type="http://schemas.openxmlformats.org/officeDocument/2006/relationships/image" Target="../media/image227.png"/></Relationships>
</file>

<file path=ppt/slides/_rels/slide141.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oleObject" Target="../embeddings/oleObject8.bin"/><Relationship Id="rId7" Type="http://schemas.openxmlformats.org/officeDocument/2006/relationships/image" Target="../media/image231.wmf"/><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oleObject" Target="../embeddings/oleObject9.bin"/><Relationship Id="rId11" Type="http://schemas.openxmlformats.org/officeDocument/2006/relationships/image" Target="../media/image233.wmf"/><Relationship Id="rId5" Type="http://schemas.openxmlformats.org/officeDocument/2006/relationships/image" Target="../media/image230.png"/><Relationship Id="rId10" Type="http://schemas.openxmlformats.org/officeDocument/2006/relationships/oleObject" Target="../embeddings/oleObject11.bin"/><Relationship Id="rId4" Type="http://schemas.openxmlformats.org/officeDocument/2006/relationships/image" Target="../media/image229.wmf"/><Relationship Id="rId9" Type="http://schemas.openxmlformats.org/officeDocument/2006/relationships/image" Target="../media/image232.wmf"/></Relationships>
</file>

<file path=ppt/slides/_rels/slide14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143.xml.rels><?xml version="1.0" encoding="UTF-8" standalone="yes"?>
<Relationships xmlns="http://schemas.openxmlformats.org/package/2006/relationships"><Relationship Id="rId8" Type="http://schemas.openxmlformats.org/officeDocument/2006/relationships/image" Target="../media/image240.wmf"/><Relationship Id="rId3" Type="http://schemas.openxmlformats.org/officeDocument/2006/relationships/oleObject" Target="../embeddings/oleObject12.bin"/><Relationship Id="rId7" Type="http://schemas.openxmlformats.org/officeDocument/2006/relationships/oleObject" Target="../embeddings/oleObject14.bin"/><Relationship Id="rId12" Type="http://schemas.openxmlformats.org/officeDocument/2006/relationships/image" Target="../media/image242.wmf"/><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39.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241.wmf"/><Relationship Id="rId4" Type="http://schemas.openxmlformats.org/officeDocument/2006/relationships/image" Target="../media/image238.wmf"/><Relationship Id="rId9" Type="http://schemas.openxmlformats.org/officeDocument/2006/relationships/oleObject" Target="../embeddings/oleObject15.bin"/></Relationships>
</file>

<file path=ppt/slides/_rels/slide144.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243.png"/><Relationship Id="rId7" Type="http://schemas.openxmlformats.org/officeDocument/2006/relationships/image" Target="../media/image245.wmf"/><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244.wmf"/><Relationship Id="rId4" Type="http://schemas.openxmlformats.org/officeDocument/2006/relationships/oleObject" Target="../embeddings/oleObject17.bin"/><Relationship Id="rId9" Type="http://schemas.openxmlformats.org/officeDocument/2006/relationships/image" Target="../media/image246.wmf"/></Relationships>
</file>

<file path=ppt/slides/_rels/slide145.xml.rels><?xml version="1.0" encoding="UTF-8" standalone="yes"?>
<Relationships xmlns="http://schemas.openxmlformats.org/package/2006/relationships"><Relationship Id="rId8" Type="http://schemas.openxmlformats.org/officeDocument/2006/relationships/image" Target="../media/image249.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48.wmf"/><Relationship Id="rId5" Type="http://schemas.openxmlformats.org/officeDocument/2006/relationships/oleObject" Target="../embeddings/oleObject21.bin"/><Relationship Id="rId4" Type="http://schemas.openxmlformats.org/officeDocument/2006/relationships/image" Target="../media/image247.wmf"/><Relationship Id="rId9" Type="http://schemas.openxmlformats.org/officeDocument/2006/relationships/image" Target="../media/image250.png"/></Relationships>
</file>

<file path=ppt/slides/_rels/slide146.xml.rels><?xml version="1.0" encoding="UTF-8" standalone="yes"?>
<Relationships xmlns="http://schemas.openxmlformats.org/package/2006/relationships"><Relationship Id="rId3" Type="http://schemas.openxmlformats.org/officeDocument/2006/relationships/hyperlink" Target="http://www.mnemozina.ru/" TargetMode="External"/><Relationship Id="rId7" Type="http://schemas.openxmlformats.org/officeDocument/2006/relationships/image" Target="../media/image251.png"/><Relationship Id="rId2" Type="http://schemas.openxmlformats.org/officeDocument/2006/relationships/hyperlink" Target="mailto:ioc@mnemozina.ru" TargetMode="External"/><Relationship Id="rId1" Type="http://schemas.openxmlformats.org/officeDocument/2006/relationships/slideLayout" Target="../slideLayouts/slideLayout7.xml"/><Relationship Id="rId6" Type="http://schemas.openxmlformats.org/officeDocument/2006/relationships/hyperlink" Target="http://pocketschool.ru/" TargetMode="External"/><Relationship Id="rId5" Type="http://schemas.openxmlformats.org/officeDocument/2006/relationships/hyperlink" Target="mailto:td@mnemozina.ru" TargetMode="External"/><Relationship Id="rId4" Type="http://schemas.openxmlformats.org/officeDocument/2006/relationships/hyperlink" Target="http://shop.mnemozina.r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19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oleObject" Target="../embeddings/oleObject2.bin"/></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4.png"/></Relationships>
</file>

<file path=ppt/slides/_rels/slide7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8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8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8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251520" y="2132856"/>
            <a:ext cx="8280920" cy="2232248"/>
          </a:xfrm>
        </p:spPr>
        <p:txBody>
          <a:bodyPr>
            <a:noAutofit/>
          </a:bodyPr>
          <a:lstStyle/>
          <a:p>
            <a:r>
              <a:rPr lang="ru-RU" sz="3600" dirty="0">
                <a:latin typeface="Arial Black" pitchFamily="34" charset="0"/>
              </a:rPr>
              <a:t>Вписанные и описанные фигуры в пространстве</a:t>
            </a:r>
          </a:p>
        </p:txBody>
      </p:sp>
      <p:sp>
        <p:nvSpPr>
          <p:cNvPr id="4" name="Подзаголовок 3"/>
          <p:cNvSpPr>
            <a:spLocks noGrp="1"/>
          </p:cNvSpPr>
          <p:nvPr>
            <p:ph type="subTitle" idx="1"/>
          </p:nvPr>
        </p:nvSpPr>
        <p:spPr>
          <a:xfrm>
            <a:off x="0" y="4797152"/>
            <a:ext cx="9144000" cy="1296144"/>
          </a:xfrm>
          <a:solidFill>
            <a:srgbClr val="DFDBC7"/>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180000" algn="just">
              <a:spcBef>
                <a:spcPts val="0"/>
              </a:spcBef>
            </a:pPr>
            <a:r>
              <a:rPr lang="ru-RU" sz="1600" dirty="0">
                <a:solidFill>
                  <a:schemeClr val="bg2">
                    <a:lumMod val="10000"/>
                  </a:schemeClr>
                </a:solidFill>
                <a:latin typeface="Arial" pitchFamily="34" charset="0"/>
                <a:cs typeface="Arial" pitchFamily="34" charset="0"/>
              </a:rPr>
              <a:t>ВЕДУЩИЙ:</a:t>
            </a:r>
            <a:r>
              <a:rPr lang="ru-RU" sz="1600" b="1" dirty="0">
                <a:solidFill>
                  <a:schemeClr val="bg2">
                    <a:lumMod val="10000"/>
                  </a:schemeClr>
                </a:solidFill>
                <a:latin typeface="Arial" pitchFamily="34" charset="0"/>
                <a:cs typeface="Arial" pitchFamily="34" charset="0"/>
              </a:rPr>
              <a:t> Смирнов Владимир Алексеевич</a:t>
            </a:r>
            <a:r>
              <a:rPr lang="ru-RU" sz="1600" dirty="0">
                <a:solidFill>
                  <a:schemeClr val="bg2">
                    <a:lumMod val="10000"/>
                  </a:schemeClr>
                </a:solidFill>
                <a:latin typeface="Arial" pitchFamily="34" charset="0"/>
                <a:cs typeface="Arial" pitchFamily="34" charset="0"/>
              </a:rPr>
              <a:t>, профессор, доктор физико-математических наук</a:t>
            </a:r>
            <a:r>
              <a:rPr lang="ru-RU" sz="1600">
                <a:solidFill>
                  <a:schemeClr val="bg2">
                    <a:lumMod val="10000"/>
                  </a:schemeClr>
                </a:solidFill>
                <a:latin typeface="Arial" pitchFamily="34" charset="0"/>
                <a:cs typeface="Arial" pitchFamily="34" charset="0"/>
              </a:rPr>
              <a:t>, заведующий </a:t>
            </a:r>
            <a:r>
              <a:rPr lang="ru-RU" sz="1600" dirty="0">
                <a:solidFill>
                  <a:schemeClr val="bg2">
                    <a:lumMod val="10000"/>
                  </a:schemeClr>
                </a:solidFill>
                <a:latin typeface="Arial" pitchFamily="34" charset="0"/>
                <a:cs typeface="Arial" pitchFamily="34" charset="0"/>
              </a:rPr>
              <a:t>кафедрой элементарной математики МПГУ, автор учебников по геометрии для 7—9 и 10—11 классов</a:t>
            </a:r>
          </a:p>
        </p:txBody>
      </p:sp>
      <p:pic>
        <p:nvPicPr>
          <p:cNvPr id="5" name="Рисунок 4" descr="Заставка_Геометр.png"/>
          <p:cNvPicPr>
            <a:picLocks noChangeAspect="1"/>
          </p:cNvPicPr>
          <p:nvPr/>
        </p:nvPicPr>
        <p:blipFill>
          <a:blip r:embed="rId2" cstate="print"/>
          <a:stretch>
            <a:fillRect/>
          </a:stretch>
        </p:blipFill>
        <p:spPr>
          <a:xfrm>
            <a:off x="0" y="0"/>
            <a:ext cx="9144000" cy="1564749"/>
          </a:xfrm>
          <a:prstGeom prst="rect">
            <a:avLst/>
          </a:prstGeom>
        </p:spPr>
      </p:pic>
    </p:spTree>
    <p:extLst>
      <p:ext uri="{BB962C8B-B14F-4D97-AF65-F5344CB8AC3E}">
        <p14:creationId xmlns:p14="http://schemas.microsoft.com/office/powerpoint/2010/main" val="3910447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054" y="757455"/>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Теорема. </a:t>
            </a:r>
            <a:r>
              <a:rPr lang="ru-RU" sz="2000" dirty="0">
                <a:cs typeface="Times New Roman" pitchFamily="18" charset="0"/>
              </a:rPr>
              <a:t>Для любого треугольника существует вписанная окружность. Её центром является точка пересечения биссектрис этого треугольника.	</a:t>
            </a:r>
            <a:endParaRPr lang="ru-RU" sz="2000" dirty="0"/>
          </a:p>
        </p:txBody>
      </p:sp>
      <p:sp>
        <p:nvSpPr>
          <p:cNvPr id="8" name="Text Box 4"/>
          <p:cNvSpPr txBox="1">
            <a:spLocks noChangeArrowheads="1"/>
          </p:cNvSpPr>
          <p:nvPr/>
        </p:nvSpPr>
        <p:spPr bwMode="auto">
          <a:xfrm>
            <a:off x="9053" y="2485725"/>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solidFill>
                  <a:srgbClr val="FF0000"/>
                </a:solidFill>
                <a:cs typeface="Times New Roman" pitchFamily="18" charset="0"/>
              </a:rPr>
              <a:t>	</a:t>
            </a:r>
            <a:r>
              <a:rPr lang="ru-RU" sz="2000" dirty="0">
                <a:solidFill>
                  <a:srgbClr val="FF0000"/>
                </a:solidFill>
                <a:cs typeface="Times New Roman" pitchFamily="18" charset="0"/>
              </a:rPr>
              <a:t>Теорема. </a:t>
            </a:r>
            <a:r>
              <a:rPr lang="ru-RU" sz="2000" dirty="0">
                <a:cs typeface="Times New Roman" pitchFamily="18" charset="0"/>
              </a:rPr>
              <a:t>Для любого правильного многоугольника существуют вписанная окружность. Её центром является центр симметрии этого многоугольника.</a:t>
            </a:r>
            <a:endParaRPr lang="ru-RU" sz="2000" dirty="0"/>
          </a:p>
        </p:txBody>
      </p:sp>
      <p:sp>
        <p:nvSpPr>
          <p:cNvPr id="9" name="Text Box 4"/>
          <p:cNvSpPr txBox="1">
            <a:spLocks noChangeArrowheads="1"/>
          </p:cNvSpPr>
          <p:nvPr/>
        </p:nvSpPr>
        <p:spPr bwMode="auto">
          <a:xfrm>
            <a:off x="-9054" y="162155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a:t>
            </a:r>
            <a:r>
              <a:rPr lang="ru-RU" sz="2000" dirty="0">
                <a:solidFill>
                  <a:srgbClr val="FF0000"/>
                </a:solidFill>
                <a:cs typeface="Times New Roman" pitchFamily="18" charset="0"/>
              </a:rPr>
              <a:t>Теорема. </a:t>
            </a:r>
            <a:r>
              <a:rPr lang="ru-RU" sz="2000" dirty="0">
                <a:cs typeface="Times New Roman" pitchFamily="18" charset="0"/>
              </a:rPr>
              <a:t>В выпуклый четырёхугольник можно вписать окружность тогда и только тогда, когда суммы его противолежащих сторон равны.</a:t>
            </a:r>
            <a:endParaRPr lang="ru-RU" sz="2000" dirty="0"/>
          </a:p>
        </p:txBody>
      </p:sp>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3769486"/>
            <a:ext cx="2693169" cy="225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6697" y="3663219"/>
            <a:ext cx="2952328" cy="246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8822" y="3769485"/>
            <a:ext cx="2562540" cy="2285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4"/>
          <p:cNvSpPr txBox="1">
            <a:spLocks noChangeArrowheads="1"/>
          </p:cNvSpPr>
          <p:nvPr/>
        </p:nvSpPr>
        <p:spPr bwMode="auto">
          <a:xfrm>
            <a:off x="-9054" y="11663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ru-RU" sz="2800" dirty="0">
                <a:solidFill>
                  <a:srgbClr val="FF0000"/>
                </a:solidFill>
                <a:cs typeface="Times New Roman" pitchFamily="18" charset="0"/>
              </a:rPr>
              <a:t>Вписанная окружность</a:t>
            </a:r>
            <a:endParaRPr lang="ru-RU" sz="2800" dirty="0"/>
          </a:p>
        </p:txBody>
      </p:sp>
    </p:spTree>
    <p:extLst>
      <p:ext uri="{BB962C8B-B14F-4D97-AF65-F5344CB8AC3E}">
        <p14:creationId xmlns:p14="http://schemas.microsoft.com/office/powerpoint/2010/main" val="2966329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9</a:t>
            </a:r>
            <a:r>
              <a:rPr lang="en-US" dirty="0"/>
              <a:t>. </a:t>
            </a:r>
            <a:r>
              <a:rPr lang="ru-RU" dirty="0"/>
              <a:t>Найдите стороны основания правильной шестиугольной пирамиды, описанной около конуса, радиус основания которого равен 1.</a:t>
            </a:r>
          </a:p>
        </p:txBody>
      </p:sp>
      <p:pic>
        <p:nvPicPr>
          <p:cNvPr id="2" name="Рисунок 1"/>
          <p:cNvPicPr>
            <a:picLocks noChangeAspect="1"/>
          </p:cNvPicPr>
          <p:nvPr/>
        </p:nvPicPr>
        <p:blipFill>
          <a:blip r:embed="rId2"/>
          <a:stretch>
            <a:fillRect/>
          </a:stretch>
        </p:blipFill>
        <p:spPr>
          <a:xfrm>
            <a:off x="2267744" y="1916832"/>
            <a:ext cx="4264441" cy="4264441"/>
          </a:xfrm>
          <a:prstGeom prst="rect">
            <a:avLst/>
          </a:prstGeom>
        </p:spPr>
      </p:pic>
    </p:spTree>
    <p:extLst>
      <p:ext uri="{BB962C8B-B14F-4D97-AF65-F5344CB8AC3E}">
        <p14:creationId xmlns:p14="http://schemas.microsoft.com/office/powerpoint/2010/main" val="16029109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10</a:t>
            </a:r>
            <a:r>
              <a:rPr lang="en-US" dirty="0"/>
              <a:t>. </a:t>
            </a:r>
            <a:r>
              <a:rPr lang="ru-RU" dirty="0"/>
              <a:t>Найдите радиус основания конуса, вписанного в правильную шестиугольную пирамиду, стороны основания которой равны 1.</a:t>
            </a:r>
          </a:p>
        </p:txBody>
      </p:sp>
      <p:pic>
        <p:nvPicPr>
          <p:cNvPr id="5" name="Рисунок 4"/>
          <p:cNvPicPr>
            <a:picLocks noChangeAspect="1"/>
          </p:cNvPicPr>
          <p:nvPr/>
        </p:nvPicPr>
        <p:blipFill>
          <a:blip r:embed="rId2"/>
          <a:stretch>
            <a:fillRect/>
          </a:stretch>
        </p:blipFill>
        <p:spPr>
          <a:xfrm>
            <a:off x="2267744" y="1916832"/>
            <a:ext cx="4264441" cy="4264441"/>
          </a:xfrm>
          <a:prstGeom prst="rect">
            <a:avLst/>
          </a:prstGeom>
        </p:spPr>
      </p:pic>
    </p:spTree>
    <p:extLst>
      <p:ext uri="{BB962C8B-B14F-4D97-AF65-F5344CB8AC3E}">
        <p14:creationId xmlns:p14="http://schemas.microsoft.com/office/powerpoint/2010/main" val="17048533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152400"/>
            <a:ext cx="9144000" cy="457200"/>
          </a:xfrm>
        </p:spPr>
        <p:txBody>
          <a:bodyPr/>
          <a:lstStyle/>
          <a:p>
            <a:r>
              <a:rPr lang="ru-RU" sz="3600" dirty="0">
                <a:solidFill>
                  <a:srgbClr val="FF3300"/>
                </a:solidFill>
              </a:rPr>
              <a:t>Конус, описанный около пирамиды</a:t>
            </a:r>
          </a:p>
        </p:txBody>
      </p:sp>
      <p:sp>
        <p:nvSpPr>
          <p:cNvPr id="2061" name="Text Box 13"/>
          <p:cNvSpPr txBox="1">
            <a:spLocks noChangeArrowheads="1"/>
          </p:cNvSpPr>
          <p:nvPr/>
        </p:nvSpPr>
        <p:spPr bwMode="auto">
          <a:xfrm>
            <a:off x="152400" y="609600"/>
            <a:ext cx="89916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dirty="0"/>
              <a:t>	Конус называется описанным около пирамиды, если его вершина совпадает с вершиной пирамиды, а основание описано около основания пирамиды. Сама пирамида называется вписанной в конус.</a:t>
            </a:r>
          </a:p>
          <a:p>
            <a:pPr algn="just"/>
            <a:r>
              <a:rPr lang="ru-RU" sz="2800" dirty="0"/>
              <a:t> </a:t>
            </a:r>
          </a:p>
          <a:p>
            <a:pPr algn="just"/>
            <a:r>
              <a:rPr lang="ru-RU" sz="2800" dirty="0"/>
              <a:t>            </a:t>
            </a:r>
          </a:p>
          <a:p>
            <a:pPr algn="just"/>
            <a:r>
              <a:rPr lang="ru-RU" sz="2800" dirty="0"/>
              <a:t> </a:t>
            </a:r>
          </a:p>
          <a:p>
            <a:pPr algn="just"/>
            <a:r>
              <a:rPr lang="ru-RU" sz="2800" dirty="0"/>
              <a:t>	</a:t>
            </a:r>
          </a:p>
          <a:p>
            <a:pPr algn="just"/>
            <a:endParaRPr lang="ru-RU" sz="2800" dirty="0"/>
          </a:p>
          <a:p>
            <a:pPr algn="just"/>
            <a:r>
              <a:rPr lang="ru-RU" sz="2800" dirty="0"/>
              <a:t>	</a:t>
            </a:r>
          </a:p>
          <a:p>
            <a:pPr algn="just"/>
            <a:r>
              <a:rPr lang="ru-RU" sz="2800" dirty="0"/>
              <a:t>	</a:t>
            </a:r>
          </a:p>
          <a:p>
            <a:pPr algn="just"/>
            <a:endParaRPr lang="ru-RU" sz="2800" dirty="0">
              <a:solidFill>
                <a:srgbClr val="FF0000"/>
              </a:solidFill>
            </a:endParaRPr>
          </a:p>
          <a:p>
            <a:pPr algn="just"/>
            <a:r>
              <a:rPr lang="ru-RU" sz="2800" dirty="0">
                <a:solidFill>
                  <a:srgbClr val="FF0000"/>
                </a:solidFill>
              </a:rPr>
              <a:t>	</a:t>
            </a:r>
            <a:r>
              <a:rPr lang="ru-RU" dirty="0">
                <a:solidFill>
                  <a:srgbClr val="FF0000"/>
                </a:solidFill>
              </a:rPr>
              <a:t>Теорема. </a:t>
            </a:r>
            <a:r>
              <a:rPr lang="ru-RU" dirty="0"/>
              <a:t>Около пирамиды можно описать конус тогда и только тогда, когда около её основания можно описать окружность, и основание высоты пирамиды является центром этой окружности.</a:t>
            </a:r>
          </a:p>
        </p:txBody>
      </p:sp>
      <p:pic>
        <p:nvPicPr>
          <p:cNvPr id="9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4" y="2393657"/>
            <a:ext cx="3337978" cy="314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420888"/>
            <a:ext cx="3168352" cy="308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8491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какую-нибудь треугольную пирамиду, вписанную в конус.</a:t>
            </a:r>
          </a:p>
        </p:txBody>
      </p:sp>
      <p:sp>
        <p:nvSpPr>
          <p:cNvPr id="10" name="Text Box 1027"/>
          <p:cNvSpPr txBox="1">
            <a:spLocks noChangeArrowheads="1"/>
          </p:cNvSpPr>
          <p:nvPr/>
        </p:nvSpPr>
        <p:spPr bwMode="auto">
          <a:xfrm>
            <a:off x="-36512" y="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4" name="Рисунок 3"/>
          <p:cNvPicPr>
            <a:picLocks noChangeAspect="1"/>
          </p:cNvPicPr>
          <p:nvPr/>
        </p:nvPicPr>
        <p:blipFill>
          <a:blip r:embed="rId2"/>
          <a:stretch>
            <a:fillRect/>
          </a:stretch>
        </p:blipFill>
        <p:spPr>
          <a:xfrm>
            <a:off x="2267744" y="1556792"/>
            <a:ext cx="4048417" cy="4048417"/>
          </a:xfrm>
          <a:prstGeom prst="rect">
            <a:avLst/>
          </a:prstGeom>
        </p:spPr>
      </p:pic>
      <p:pic>
        <p:nvPicPr>
          <p:cNvPr id="5" name="Рисунок 4"/>
          <p:cNvPicPr>
            <a:picLocks noChangeAspect="1"/>
          </p:cNvPicPr>
          <p:nvPr/>
        </p:nvPicPr>
        <p:blipFill>
          <a:blip r:embed="rId3"/>
          <a:stretch>
            <a:fillRect/>
          </a:stretch>
        </p:blipFill>
        <p:spPr>
          <a:xfrm>
            <a:off x="2267744" y="1566455"/>
            <a:ext cx="4038754" cy="4038754"/>
          </a:xfrm>
          <a:prstGeom prst="rect">
            <a:avLst/>
          </a:prstGeom>
        </p:spPr>
      </p:pic>
    </p:spTree>
    <p:extLst>
      <p:ext uri="{BB962C8B-B14F-4D97-AF65-F5344CB8AC3E}">
        <p14:creationId xmlns:p14="http://schemas.microsoft.com/office/powerpoint/2010/main" val="226894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какую-нибудь правильную треугольную пирамиду, вписанную в конус.</a:t>
            </a:r>
          </a:p>
        </p:txBody>
      </p:sp>
      <p:pic>
        <p:nvPicPr>
          <p:cNvPr id="3" name="Рисунок 2"/>
          <p:cNvPicPr>
            <a:picLocks noChangeAspect="1"/>
          </p:cNvPicPr>
          <p:nvPr/>
        </p:nvPicPr>
        <p:blipFill>
          <a:blip r:embed="rId2"/>
          <a:stretch>
            <a:fillRect/>
          </a:stretch>
        </p:blipFill>
        <p:spPr>
          <a:xfrm>
            <a:off x="2267744" y="1916832"/>
            <a:ext cx="3960440" cy="3960440"/>
          </a:xfrm>
          <a:prstGeom prst="rect">
            <a:avLst/>
          </a:prstGeom>
        </p:spPr>
      </p:pic>
      <p:pic>
        <p:nvPicPr>
          <p:cNvPr id="8" name="Рисунок 7"/>
          <p:cNvPicPr>
            <a:picLocks noChangeAspect="1"/>
          </p:cNvPicPr>
          <p:nvPr/>
        </p:nvPicPr>
        <p:blipFill>
          <a:blip r:embed="rId3"/>
          <a:stretch>
            <a:fillRect/>
          </a:stretch>
        </p:blipFill>
        <p:spPr>
          <a:xfrm>
            <a:off x="2281204" y="1924612"/>
            <a:ext cx="3952660" cy="3952660"/>
          </a:xfrm>
          <a:prstGeom prst="rect">
            <a:avLst/>
          </a:prstGeom>
        </p:spPr>
      </p:pic>
    </p:spTree>
    <p:extLst>
      <p:ext uri="{BB962C8B-B14F-4D97-AF65-F5344CB8AC3E}">
        <p14:creationId xmlns:p14="http://schemas.microsoft.com/office/powerpoint/2010/main" val="286043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Изобразите конус, описанный около треугольной пирамиды.</a:t>
            </a:r>
          </a:p>
        </p:txBody>
      </p:sp>
      <p:pic>
        <p:nvPicPr>
          <p:cNvPr id="3" name="Рисунок 2"/>
          <p:cNvPicPr>
            <a:picLocks noChangeAspect="1"/>
          </p:cNvPicPr>
          <p:nvPr/>
        </p:nvPicPr>
        <p:blipFill>
          <a:blip r:embed="rId2"/>
          <a:stretch>
            <a:fillRect/>
          </a:stretch>
        </p:blipFill>
        <p:spPr>
          <a:xfrm>
            <a:off x="2267744" y="1556792"/>
            <a:ext cx="4264441" cy="4264441"/>
          </a:xfrm>
          <a:prstGeom prst="rect">
            <a:avLst/>
          </a:prstGeom>
        </p:spPr>
      </p:pic>
      <p:pic>
        <p:nvPicPr>
          <p:cNvPr id="4" name="Рисунок 3"/>
          <p:cNvPicPr>
            <a:picLocks noChangeAspect="1"/>
          </p:cNvPicPr>
          <p:nvPr/>
        </p:nvPicPr>
        <p:blipFill>
          <a:blip r:embed="rId3"/>
          <a:stretch>
            <a:fillRect/>
          </a:stretch>
        </p:blipFill>
        <p:spPr>
          <a:xfrm>
            <a:off x="2267744" y="1556792"/>
            <a:ext cx="4264441" cy="4264441"/>
          </a:xfrm>
          <a:prstGeom prst="rect">
            <a:avLst/>
          </a:prstGeom>
        </p:spPr>
      </p:pic>
    </p:spTree>
    <p:extLst>
      <p:ext uri="{BB962C8B-B14F-4D97-AF65-F5344CB8AC3E}">
        <p14:creationId xmlns:p14="http://schemas.microsoft.com/office/powerpoint/2010/main" val="243805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Изобразите какую-нибудь правильную четырёхугольную пирамиду, вписанную в конус.</a:t>
            </a:r>
          </a:p>
        </p:txBody>
      </p:sp>
      <p:pic>
        <p:nvPicPr>
          <p:cNvPr id="2" name="Рисунок 1"/>
          <p:cNvPicPr>
            <a:picLocks noChangeAspect="1"/>
          </p:cNvPicPr>
          <p:nvPr/>
        </p:nvPicPr>
        <p:blipFill>
          <a:blip r:embed="rId2"/>
          <a:stretch>
            <a:fillRect/>
          </a:stretch>
        </p:blipFill>
        <p:spPr>
          <a:xfrm>
            <a:off x="2339752" y="1772816"/>
            <a:ext cx="4120425" cy="4120425"/>
          </a:xfrm>
          <a:prstGeom prst="rect">
            <a:avLst/>
          </a:prstGeom>
        </p:spPr>
      </p:pic>
      <p:pic>
        <p:nvPicPr>
          <p:cNvPr id="5" name="Рисунок 4"/>
          <p:cNvPicPr>
            <a:picLocks noChangeAspect="1"/>
          </p:cNvPicPr>
          <p:nvPr/>
        </p:nvPicPr>
        <p:blipFill>
          <a:blip r:embed="rId3"/>
          <a:stretch>
            <a:fillRect/>
          </a:stretch>
        </p:blipFill>
        <p:spPr>
          <a:xfrm>
            <a:off x="2351803" y="1784867"/>
            <a:ext cx="4108374" cy="4108374"/>
          </a:xfrm>
          <a:prstGeom prst="rect">
            <a:avLst/>
          </a:prstGeom>
        </p:spPr>
      </p:pic>
    </p:spTree>
    <p:extLst>
      <p:ext uri="{BB962C8B-B14F-4D97-AF65-F5344CB8AC3E}">
        <p14:creationId xmlns:p14="http://schemas.microsoft.com/office/powerpoint/2010/main" val="418709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Изобразите какую-нибудь правильную шестиугольную пирамиду, вписанную в конус.</a:t>
            </a:r>
          </a:p>
        </p:txBody>
      </p:sp>
      <p:pic>
        <p:nvPicPr>
          <p:cNvPr id="2" name="Рисунок 1"/>
          <p:cNvPicPr>
            <a:picLocks noChangeAspect="1"/>
          </p:cNvPicPr>
          <p:nvPr/>
        </p:nvPicPr>
        <p:blipFill>
          <a:blip r:embed="rId2"/>
          <a:stretch>
            <a:fillRect/>
          </a:stretch>
        </p:blipFill>
        <p:spPr>
          <a:xfrm>
            <a:off x="2267744" y="1700808"/>
            <a:ext cx="4048417" cy="4048417"/>
          </a:xfrm>
          <a:prstGeom prst="rect">
            <a:avLst/>
          </a:prstGeom>
        </p:spPr>
      </p:pic>
      <p:pic>
        <p:nvPicPr>
          <p:cNvPr id="5" name="Рисунок 4"/>
          <p:cNvPicPr>
            <a:picLocks noChangeAspect="1"/>
          </p:cNvPicPr>
          <p:nvPr/>
        </p:nvPicPr>
        <p:blipFill>
          <a:blip r:embed="rId3"/>
          <a:stretch>
            <a:fillRect/>
          </a:stretch>
        </p:blipFill>
        <p:spPr>
          <a:xfrm>
            <a:off x="2267744" y="1700808"/>
            <a:ext cx="4048417" cy="4048417"/>
          </a:xfrm>
          <a:prstGeom prst="rect">
            <a:avLst/>
          </a:prstGeom>
        </p:spPr>
      </p:pic>
    </p:spTree>
    <p:extLst>
      <p:ext uri="{BB962C8B-B14F-4D97-AF65-F5344CB8AC3E}">
        <p14:creationId xmlns:p14="http://schemas.microsoft.com/office/powerpoint/2010/main" val="330606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Найдите радиус основания конуса, описанного около правильной треугольной пирамиды, стороны основания которой равны 1.</a:t>
            </a:r>
          </a:p>
        </p:txBody>
      </p:sp>
      <p:pic>
        <p:nvPicPr>
          <p:cNvPr id="5" name="Рисунок 4"/>
          <p:cNvPicPr>
            <a:picLocks noChangeAspect="1"/>
          </p:cNvPicPr>
          <p:nvPr/>
        </p:nvPicPr>
        <p:blipFill>
          <a:blip r:embed="rId2"/>
          <a:stretch>
            <a:fillRect/>
          </a:stretch>
        </p:blipFill>
        <p:spPr>
          <a:xfrm>
            <a:off x="2281204" y="1924612"/>
            <a:ext cx="3952660" cy="3952660"/>
          </a:xfrm>
          <a:prstGeom prst="rect">
            <a:avLst/>
          </a:prstGeom>
        </p:spPr>
      </p:pic>
    </p:spTree>
    <p:extLst>
      <p:ext uri="{BB962C8B-B14F-4D97-AF65-F5344CB8AC3E}">
        <p14:creationId xmlns:p14="http://schemas.microsoft.com/office/powerpoint/2010/main" val="11367436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Найдите стороны основания правильной треугольной пирамиды, вписанной в конус, радиус основания которого равен 1.</a:t>
            </a:r>
          </a:p>
        </p:txBody>
      </p:sp>
      <p:pic>
        <p:nvPicPr>
          <p:cNvPr id="5" name="Рисунок 4"/>
          <p:cNvPicPr>
            <a:picLocks noChangeAspect="1"/>
          </p:cNvPicPr>
          <p:nvPr/>
        </p:nvPicPr>
        <p:blipFill>
          <a:blip r:embed="rId2"/>
          <a:stretch>
            <a:fillRect/>
          </a:stretch>
        </p:blipFill>
        <p:spPr>
          <a:xfrm>
            <a:off x="2281204" y="1924612"/>
            <a:ext cx="3952660" cy="3952660"/>
          </a:xfrm>
          <a:prstGeom prst="rect">
            <a:avLst/>
          </a:prstGeom>
        </p:spPr>
      </p:pic>
    </p:spTree>
    <p:extLst>
      <p:ext uri="{BB962C8B-B14F-4D97-AF65-F5344CB8AC3E}">
        <p14:creationId xmlns:p14="http://schemas.microsoft.com/office/powerpoint/2010/main" val="287575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4"/>
              <p:cNvSpPr txBox="1">
                <a:spLocks noChangeArrowheads="1"/>
              </p:cNvSpPr>
              <p:nvPr/>
            </p:nvSpPr>
            <p:spPr bwMode="auto">
              <a:xfrm>
                <a:off x="9053" y="116632"/>
                <a:ext cx="9144000" cy="17269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Теорема. </a:t>
                </a:r>
                <a:r>
                  <a:rPr lang="ru-RU" dirty="0">
                    <a:cs typeface="Times New Roman" pitchFamily="18" charset="0"/>
                  </a:rPr>
                  <a:t>Радиус </a:t>
                </a:r>
                <a:r>
                  <a:rPr lang="en-US" i="1" dirty="0">
                    <a:cs typeface="Times New Roman" pitchFamily="18" charset="0"/>
                  </a:rPr>
                  <a:t>r</a:t>
                </a:r>
                <a:r>
                  <a:rPr lang="en-US" dirty="0">
                    <a:cs typeface="Times New Roman" pitchFamily="18" charset="0"/>
                  </a:rPr>
                  <a:t> </a:t>
                </a:r>
                <a:r>
                  <a:rPr lang="ru-RU" dirty="0">
                    <a:cs typeface="Times New Roman" pitchFamily="18" charset="0"/>
                  </a:rPr>
                  <a:t>окружности, вписанной в треугольник, выражается формулой</a:t>
                </a:r>
              </a:p>
              <a:p>
                <a:pPr algn="ctr">
                  <a:spcBef>
                    <a:spcPts val="0"/>
                  </a:spcBef>
                </a:pPr>
                <a14:m>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𝑆</m:t>
                        </m:r>
                      </m:num>
                      <m:den>
                        <m:r>
                          <a:rPr lang="en-US" b="0" i="1" smtClean="0">
                            <a:latin typeface="Cambria Math"/>
                          </a:rPr>
                          <m:t>𝑎</m:t>
                        </m:r>
                        <m:r>
                          <a:rPr lang="en-US" b="0" i="1" smtClean="0">
                            <a:latin typeface="Cambria Math"/>
                          </a:rPr>
                          <m:t>+</m:t>
                        </m:r>
                        <m:r>
                          <a:rPr lang="en-US" b="0" i="1" smtClean="0">
                            <a:latin typeface="Cambria Math"/>
                          </a:rPr>
                          <m:t>𝑏</m:t>
                        </m:r>
                        <m:r>
                          <a:rPr lang="en-US" b="0" i="1" smtClean="0">
                            <a:latin typeface="Cambria Math"/>
                          </a:rPr>
                          <m:t>+</m:t>
                        </m:r>
                        <m:r>
                          <a:rPr lang="en-US" b="0" i="1" smtClean="0">
                            <a:latin typeface="Cambria Math"/>
                          </a:rPr>
                          <m:t>𝑐</m:t>
                        </m:r>
                      </m:den>
                    </m:f>
                  </m:oMath>
                </a14:m>
                <a:r>
                  <a:rPr lang="ru-RU" dirty="0"/>
                  <a:t>,</a:t>
                </a:r>
              </a:p>
              <a:p>
                <a:pPr algn="just">
                  <a:spcBef>
                    <a:spcPts val="0"/>
                  </a:spcBef>
                </a:pPr>
                <a:r>
                  <a:rPr lang="ru-RU" dirty="0"/>
                  <a:t>где </a:t>
                </a:r>
                <a:r>
                  <a:rPr lang="en-US" i="1" dirty="0"/>
                  <a:t>a</a:t>
                </a:r>
                <a:r>
                  <a:rPr lang="en-US" dirty="0"/>
                  <a:t>, </a:t>
                </a:r>
                <a:r>
                  <a:rPr lang="en-US" i="1" dirty="0"/>
                  <a:t>b</a:t>
                </a:r>
                <a:r>
                  <a:rPr lang="en-US" dirty="0"/>
                  <a:t>, </a:t>
                </a:r>
                <a:r>
                  <a:rPr lang="en-US" i="1" dirty="0"/>
                  <a:t>c</a:t>
                </a:r>
                <a:r>
                  <a:rPr lang="en-US" dirty="0"/>
                  <a:t> </a:t>
                </a:r>
                <a:r>
                  <a:rPr lang="ru-RU" dirty="0"/>
                  <a:t>– стороны треугольника, </a:t>
                </a:r>
                <a:r>
                  <a:rPr lang="en-US" i="1" dirty="0"/>
                  <a:t>S </a:t>
                </a:r>
                <a:r>
                  <a:rPr lang="ru-RU" dirty="0"/>
                  <a:t>– его площадь.</a:t>
                </a:r>
              </a:p>
            </p:txBody>
          </p:sp>
        </mc:Choice>
        <mc:Fallback xmlns="">
          <p:sp>
            <p:nvSpPr>
              <p:cNvPr id="5" name="Text Box 4"/>
              <p:cNvSpPr txBox="1">
                <a:spLocks noRot="1" noChangeAspect="1" noMove="1" noResize="1" noEditPoints="1" noAdjustHandles="1" noChangeArrowheads="1" noChangeShapeType="1" noTextEdit="1"/>
              </p:cNvSpPr>
              <p:nvPr/>
            </p:nvSpPr>
            <p:spPr bwMode="auto">
              <a:xfrm>
                <a:off x="9053" y="116632"/>
                <a:ext cx="9144000" cy="1726948"/>
              </a:xfrm>
              <a:prstGeom prst="rect">
                <a:avLst/>
              </a:prstGeom>
              <a:blipFill>
                <a:blip r:embed="rId3"/>
                <a:stretch>
                  <a:fillRect l="-1000" t="-2827" r="-1067" b="-74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9053" y="4648389"/>
                <a:ext cx="9144000" cy="209627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Доказательство</a:t>
                </a:r>
                <a:r>
                  <a:rPr lang="ru-RU" dirty="0">
                    <a:cs typeface="Times New Roman" pitchFamily="18" charset="0"/>
                  </a:rPr>
                  <a:t>. Пусть </a:t>
                </a:r>
                <a:r>
                  <a:rPr lang="en-US" i="1" dirty="0">
                    <a:cs typeface="Times New Roman" pitchFamily="18" charset="0"/>
                  </a:rPr>
                  <a:t>O </a:t>
                </a:r>
                <a:r>
                  <a:rPr lang="ru-RU" dirty="0">
                    <a:cs typeface="Times New Roman" pitchFamily="18" charset="0"/>
                  </a:rPr>
                  <a:t>– центр окружности, вписанной в треугольник  </a:t>
                </a:r>
                <a:r>
                  <a:rPr lang="en-US" i="1" dirty="0">
                    <a:cs typeface="Times New Roman" pitchFamily="18" charset="0"/>
                  </a:rPr>
                  <a:t>ABC</a:t>
                </a:r>
                <a:r>
                  <a:rPr lang="en-US" dirty="0">
                    <a:cs typeface="Times New Roman" pitchFamily="18" charset="0"/>
                  </a:rPr>
                  <a:t>, </a:t>
                </a:r>
                <a:r>
                  <a:rPr lang="en-US" i="1" dirty="0">
                    <a:cs typeface="Times New Roman" pitchFamily="18" charset="0"/>
                  </a:rPr>
                  <a:t>BC = a</a:t>
                </a:r>
                <a:r>
                  <a:rPr lang="en-US" dirty="0">
                    <a:cs typeface="Times New Roman" pitchFamily="18" charset="0"/>
                  </a:rPr>
                  <a:t>, </a:t>
                </a:r>
                <a:r>
                  <a:rPr lang="en-US" i="1" dirty="0">
                    <a:cs typeface="Times New Roman" pitchFamily="18" charset="0"/>
                  </a:rPr>
                  <a:t>AC = b</a:t>
                </a:r>
                <a:r>
                  <a:rPr lang="en-US" dirty="0">
                    <a:cs typeface="Times New Roman" pitchFamily="18" charset="0"/>
                  </a:rPr>
                  <a:t>, </a:t>
                </a:r>
                <a:r>
                  <a:rPr lang="en-US" i="1" dirty="0">
                    <a:cs typeface="Times New Roman" pitchFamily="18" charset="0"/>
                  </a:rPr>
                  <a:t>AB = c</a:t>
                </a:r>
                <a:r>
                  <a:rPr lang="en-US" dirty="0">
                    <a:cs typeface="Times New Roman" pitchFamily="18" charset="0"/>
                  </a:rPr>
                  <a:t>.</a:t>
                </a:r>
                <a:r>
                  <a:rPr lang="ru-RU" dirty="0">
                    <a:cs typeface="Times New Roman" pitchFamily="18" charset="0"/>
                  </a:rPr>
                  <a:t> Воспользуемся тем, что площадь треугольника </a:t>
                </a:r>
                <a:r>
                  <a:rPr lang="en-US" i="1" dirty="0">
                    <a:cs typeface="Times New Roman" pitchFamily="18" charset="0"/>
                  </a:rPr>
                  <a:t>ABC </a:t>
                </a:r>
                <a:r>
                  <a:rPr lang="ru-RU" dirty="0">
                    <a:cs typeface="Times New Roman" pitchFamily="18" charset="0"/>
                  </a:rPr>
                  <a:t>равна сумме площадей треугольников </a:t>
                </a:r>
                <a:r>
                  <a:rPr lang="en-US" i="1" dirty="0">
                    <a:cs typeface="Times New Roman" pitchFamily="18" charset="0"/>
                  </a:rPr>
                  <a:t>OBC</a:t>
                </a:r>
                <a:r>
                  <a:rPr lang="en-US" dirty="0">
                    <a:cs typeface="Times New Roman" pitchFamily="18" charset="0"/>
                  </a:rPr>
                  <a:t>, </a:t>
                </a:r>
                <a:r>
                  <a:rPr lang="en-US" i="1" dirty="0">
                    <a:cs typeface="Times New Roman" pitchFamily="18" charset="0"/>
                  </a:rPr>
                  <a:t>OAC</a:t>
                </a:r>
                <a:r>
                  <a:rPr lang="en-US" dirty="0">
                    <a:cs typeface="Times New Roman" pitchFamily="18" charset="0"/>
                  </a:rPr>
                  <a:t>, </a:t>
                </a:r>
                <a:r>
                  <a:rPr lang="en-US" i="1" dirty="0">
                    <a:cs typeface="Times New Roman" pitchFamily="18" charset="0"/>
                  </a:rPr>
                  <a:t>OAB</a:t>
                </a:r>
                <a:r>
                  <a:rPr lang="en-US" dirty="0">
                    <a:cs typeface="Times New Roman" pitchFamily="18" charset="0"/>
                  </a:rPr>
                  <a:t>. </a:t>
                </a:r>
                <a:r>
                  <a:rPr lang="ru-RU" dirty="0">
                    <a:cs typeface="Times New Roman" pitchFamily="18" charset="0"/>
                  </a:rPr>
                  <a:t>Получим, </a:t>
                </a:r>
                <a14:m>
                  <m:oMath xmlns:m="http://schemas.openxmlformats.org/officeDocument/2006/math">
                    <m:r>
                      <a:rPr lang="en-US" b="0" i="1" smtClean="0">
                        <a:latin typeface="Cambria Math"/>
                        <a:cs typeface="Times New Roman" pitchFamily="18" charset="0"/>
                      </a:rPr>
                      <m:t>𝑎</m:t>
                    </m:r>
                    <m:r>
                      <a:rPr lang="en-US" b="0" i="1" smtClean="0">
                        <a:latin typeface="Cambria Math"/>
                        <a:ea typeface="Cambria Math"/>
                        <a:cs typeface="Times New Roman" pitchFamily="18" charset="0"/>
                      </a:rPr>
                      <m:t>∙</m:t>
                    </m:r>
                    <m:r>
                      <a:rPr lang="en-US" b="0" i="1" smtClean="0">
                        <a:latin typeface="Cambria Math"/>
                        <a:ea typeface="Cambria Math"/>
                        <a:cs typeface="Times New Roman" pitchFamily="18" charset="0"/>
                      </a:rPr>
                      <m:t>𝑟</m:t>
                    </m:r>
                    <m:r>
                      <a:rPr lang="en-US" b="0" i="1" smtClean="0">
                        <a:latin typeface="Cambria Math"/>
                        <a:ea typeface="Cambria Math"/>
                        <a:cs typeface="Times New Roman" pitchFamily="18" charset="0"/>
                      </a:rPr>
                      <m:t>+</m:t>
                    </m:r>
                    <m:r>
                      <a:rPr lang="en-US" b="0" i="1" smtClean="0">
                        <a:latin typeface="Cambria Math"/>
                        <a:ea typeface="Cambria Math"/>
                        <a:cs typeface="Times New Roman" pitchFamily="18" charset="0"/>
                      </a:rPr>
                      <m:t>𝑏</m:t>
                    </m:r>
                    <m:r>
                      <a:rPr lang="en-US" b="0" i="1" smtClean="0">
                        <a:latin typeface="Cambria Math"/>
                        <a:ea typeface="Cambria Math"/>
                        <a:cs typeface="Times New Roman" pitchFamily="18" charset="0"/>
                      </a:rPr>
                      <m:t>∙</m:t>
                    </m:r>
                    <m:r>
                      <a:rPr lang="en-US" b="0" i="1" smtClean="0">
                        <a:latin typeface="Cambria Math"/>
                        <a:ea typeface="Cambria Math"/>
                        <a:cs typeface="Times New Roman" pitchFamily="18" charset="0"/>
                      </a:rPr>
                      <m:t>𝑟</m:t>
                    </m:r>
                    <m:r>
                      <a:rPr lang="en-US" b="0" i="1" smtClean="0">
                        <a:latin typeface="Cambria Math"/>
                        <a:ea typeface="Cambria Math"/>
                        <a:cs typeface="Times New Roman" pitchFamily="18" charset="0"/>
                      </a:rPr>
                      <m:t>+</m:t>
                    </m:r>
                    <m:r>
                      <a:rPr lang="en-US" b="0" i="1" smtClean="0">
                        <a:latin typeface="Cambria Math"/>
                        <a:ea typeface="Cambria Math"/>
                        <a:cs typeface="Times New Roman" pitchFamily="18" charset="0"/>
                      </a:rPr>
                      <m:t>𝑐</m:t>
                    </m:r>
                    <m:r>
                      <a:rPr lang="en-US" b="0" i="1" smtClean="0">
                        <a:latin typeface="Cambria Math"/>
                        <a:ea typeface="Cambria Math"/>
                        <a:cs typeface="Times New Roman" pitchFamily="18" charset="0"/>
                      </a:rPr>
                      <m:t>∙</m:t>
                    </m:r>
                    <m:r>
                      <a:rPr lang="en-US" b="0" i="1" smtClean="0">
                        <a:latin typeface="Cambria Math"/>
                        <a:ea typeface="Cambria Math"/>
                        <a:cs typeface="Times New Roman" pitchFamily="18" charset="0"/>
                      </a:rPr>
                      <m:t>𝑟</m:t>
                    </m:r>
                    <m:r>
                      <a:rPr lang="en-US" b="0" i="1" smtClean="0">
                        <a:latin typeface="Cambria Math"/>
                        <a:ea typeface="Cambria Math"/>
                        <a:cs typeface="Times New Roman" pitchFamily="18" charset="0"/>
                      </a:rPr>
                      <m:t>=2</m:t>
                    </m:r>
                    <m:r>
                      <a:rPr lang="en-US" b="0" i="1" smtClean="0">
                        <a:latin typeface="Cambria Math"/>
                        <a:ea typeface="Cambria Math"/>
                        <a:cs typeface="Times New Roman" pitchFamily="18" charset="0"/>
                      </a:rPr>
                      <m:t>𝑆</m:t>
                    </m:r>
                  </m:oMath>
                </a14:m>
                <a:r>
                  <a:rPr lang="en-US" dirty="0"/>
                  <a:t>. </a:t>
                </a:r>
                <a:r>
                  <a:rPr lang="ru-RU" dirty="0"/>
                  <a:t>Следовательно, </a:t>
                </a:r>
                <a14:m>
                  <m:oMath xmlns:m="http://schemas.openxmlformats.org/officeDocument/2006/math">
                    <m:r>
                      <a:rPr lang="en-US" i="1">
                        <a:latin typeface="Cambria Math"/>
                      </a:rPr>
                      <m:t>𝑟</m:t>
                    </m:r>
                    <m:r>
                      <a:rPr lang="en-US" i="1">
                        <a:latin typeface="Cambria Math"/>
                      </a:rPr>
                      <m:t>=</m:t>
                    </m:r>
                    <m:f>
                      <m:fPr>
                        <m:ctrlPr>
                          <a:rPr lang="en-US" i="1">
                            <a:latin typeface="Cambria Math" panose="02040503050406030204" pitchFamily="18" charset="0"/>
                          </a:rPr>
                        </m:ctrlPr>
                      </m:fPr>
                      <m:num>
                        <m:r>
                          <a:rPr lang="en-US" i="1">
                            <a:latin typeface="Cambria Math"/>
                          </a:rPr>
                          <m:t>2</m:t>
                        </m:r>
                        <m:r>
                          <a:rPr lang="en-US" i="1">
                            <a:latin typeface="Cambria Math"/>
                          </a:rPr>
                          <m:t>𝑆</m:t>
                        </m:r>
                      </m:num>
                      <m:den>
                        <m:r>
                          <a:rPr lang="en-US" i="1">
                            <a:latin typeface="Cambria Math"/>
                          </a:rPr>
                          <m:t>𝑎</m:t>
                        </m:r>
                        <m:r>
                          <a:rPr lang="en-US" i="1">
                            <a:latin typeface="Cambria Math"/>
                          </a:rPr>
                          <m:t>+</m:t>
                        </m:r>
                        <m:r>
                          <a:rPr lang="en-US" i="1">
                            <a:latin typeface="Cambria Math"/>
                          </a:rPr>
                          <m:t>𝑏</m:t>
                        </m:r>
                        <m:r>
                          <a:rPr lang="en-US" i="1">
                            <a:latin typeface="Cambria Math"/>
                          </a:rPr>
                          <m:t>+</m:t>
                        </m:r>
                        <m:r>
                          <a:rPr lang="en-US" i="1">
                            <a:latin typeface="Cambria Math"/>
                          </a:rPr>
                          <m:t>𝑐</m:t>
                        </m:r>
                      </m:den>
                    </m:f>
                  </m:oMath>
                </a14:m>
                <a:r>
                  <a:rPr lang="ru-RU" dirty="0"/>
                  <a:t>.</a:t>
                </a:r>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9053" y="4648389"/>
                <a:ext cx="9144000" cy="2096279"/>
              </a:xfrm>
              <a:prstGeom prst="rect">
                <a:avLst/>
              </a:prstGeom>
              <a:blipFill>
                <a:blip r:embed="rId4"/>
                <a:stretch>
                  <a:fillRect l="-1000" t="-2332" r="-1067" b="-20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890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1865959"/>
            <a:ext cx="38385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6771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7</a:t>
            </a:r>
            <a:r>
              <a:rPr lang="en-US" dirty="0"/>
              <a:t>. </a:t>
            </a:r>
            <a:r>
              <a:rPr lang="ru-RU" dirty="0"/>
              <a:t>Найдите стороны основания правильной четырёхугольной пирамиды, вписанной в конус, радиус основания которого равен 1.</a:t>
            </a:r>
          </a:p>
        </p:txBody>
      </p:sp>
      <p:pic>
        <p:nvPicPr>
          <p:cNvPr id="2" name="Рисунок 1"/>
          <p:cNvPicPr>
            <a:picLocks noChangeAspect="1"/>
          </p:cNvPicPr>
          <p:nvPr/>
        </p:nvPicPr>
        <p:blipFill>
          <a:blip r:embed="rId2"/>
          <a:stretch>
            <a:fillRect/>
          </a:stretch>
        </p:blipFill>
        <p:spPr>
          <a:xfrm>
            <a:off x="2555776" y="1844824"/>
            <a:ext cx="3832393" cy="3832393"/>
          </a:xfrm>
          <a:prstGeom prst="rect">
            <a:avLst/>
          </a:prstGeom>
        </p:spPr>
      </p:pic>
    </p:spTree>
    <p:extLst>
      <p:ext uri="{BB962C8B-B14F-4D97-AF65-F5344CB8AC3E}">
        <p14:creationId xmlns:p14="http://schemas.microsoft.com/office/powerpoint/2010/main" val="14117706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8</a:t>
            </a:r>
            <a:r>
              <a:rPr lang="en-US" dirty="0"/>
              <a:t>. </a:t>
            </a:r>
            <a:r>
              <a:rPr lang="ru-RU" dirty="0"/>
              <a:t>Найдите радиус основания конуса, описанного около правильной четырёхугольной пирамиды, стороны основания которой равны 1.</a:t>
            </a:r>
          </a:p>
        </p:txBody>
      </p:sp>
      <p:pic>
        <p:nvPicPr>
          <p:cNvPr id="2" name="Рисунок 1"/>
          <p:cNvPicPr>
            <a:picLocks noChangeAspect="1"/>
          </p:cNvPicPr>
          <p:nvPr/>
        </p:nvPicPr>
        <p:blipFill>
          <a:blip r:embed="rId2"/>
          <a:stretch>
            <a:fillRect/>
          </a:stretch>
        </p:blipFill>
        <p:spPr>
          <a:xfrm>
            <a:off x="2411760" y="1916832"/>
            <a:ext cx="3976409" cy="3976409"/>
          </a:xfrm>
          <a:prstGeom prst="rect">
            <a:avLst/>
          </a:prstGeom>
        </p:spPr>
      </p:pic>
    </p:spTree>
    <p:extLst>
      <p:ext uri="{BB962C8B-B14F-4D97-AF65-F5344CB8AC3E}">
        <p14:creationId xmlns:p14="http://schemas.microsoft.com/office/powerpoint/2010/main" val="41928887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7</a:t>
            </a:r>
            <a:r>
              <a:rPr lang="en-US" dirty="0"/>
              <a:t>. </a:t>
            </a:r>
            <a:r>
              <a:rPr lang="ru-RU" dirty="0"/>
              <a:t>Найдите стороны основания правильной шестиугольной пирамиды, вписанной в конус, радиус основания которого равен 1.</a:t>
            </a:r>
          </a:p>
        </p:txBody>
      </p:sp>
      <p:pic>
        <p:nvPicPr>
          <p:cNvPr id="2" name="Рисунок 1"/>
          <p:cNvPicPr>
            <a:picLocks noChangeAspect="1"/>
          </p:cNvPicPr>
          <p:nvPr/>
        </p:nvPicPr>
        <p:blipFill>
          <a:blip r:embed="rId2"/>
          <a:stretch>
            <a:fillRect/>
          </a:stretch>
        </p:blipFill>
        <p:spPr>
          <a:xfrm>
            <a:off x="2529535" y="1844824"/>
            <a:ext cx="4048417" cy="4048417"/>
          </a:xfrm>
          <a:prstGeom prst="rect">
            <a:avLst/>
          </a:prstGeom>
        </p:spPr>
      </p:pic>
    </p:spTree>
    <p:extLst>
      <p:ext uri="{BB962C8B-B14F-4D97-AF65-F5344CB8AC3E}">
        <p14:creationId xmlns:p14="http://schemas.microsoft.com/office/powerpoint/2010/main" val="39726858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8</a:t>
            </a:r>
            <a:r>
              <a:rPr lang="en-US" dirty="0"/>
              <a:t>. </a:t>
            </a:r>
            <a:r>
              <a:rPr lang="ru-RU" dirty="0"/>
              <a:t>Найдите радиус основания конуса, описанного около правильной шестиугольной пирамиды, стороны основания которой равны 1.</a:t>
            </a:r>
          </a:p>
        </p:txBody>
      </p:sp>
      <p:pic>
        <p:nvPicPr>
          <p:cNvPr id="2" name="Рисунок 1"/>
          <p:cNvPicPr>
            <a:picLocks noChangeAspect="1"/>
          </p:cNvPicPr>
          <p:nvPr/>
        </p:nvPicPr>
        <p:blipFill>
          <a:blip r:embed="rId2"/>
          <a:stretch>
            <a:fillRect/>
          </a:stretch>
        </p:blipFill>
        <p:spPr>
          <a:xfrm>
            <a:off x="2627784" y="1754559"/>
            <a:ext cx="4048417" cy="4048417"/>
          </a:xfrm>
          <a:prstGeom prst="rect">
            <a:avLst/>
          </a:prstGeom>
        </p:spPr>
      </p:pic>
    </p:spTree>
    <p:extLst>
      <p:ext uri="{BB962C8B-B14F-4D97-AF65-F5344CB8AC3E}">
        <p14:creationId xmlns:p14="http://schemas.microsoft.com/office/powerpoint/2010/main" val="24958166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152400"/>
            <a:ext cx="7772400" cy="457200"/>
          </a:xfrm>
        </p:spPr>
        <p:txBody>
          <a:bodyPr/>
          <a:lstStyle/>
          <a:p>
            <a:r>
              <a:rPr lang="ru-RU" sz="2800" dirty="0">
                <a:solidFill>
                  <a:srgbClr val="FF3300"/>
                </a:solidFill>
              </a:rPr>
              <a:t>Сфера, вписанная в конус</a:t>
            </a:r>
          </a:p>
        </p:txBody>
      </p:sp>
      <p:sp>
        <p:nvSpPr>
          <p:cNvPr id="53251" name="Text Box 3"/>
          <p:cNvSpPr txBox="1">
            <a:spLocks noChangeArrowheads="1"/>
          </p:cNvSpPr>
          <p:nvPr/>
        </p:nvSpPr>
        <p:spPr bwMode="auto">
          <a:xfrm>
            <a:off x="228600" y="762000"/>
            <a:ext cx="8839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dirty="0">
                <a:cs typeface="Times New Roman" pitchFamily="18" charset="0"/>
              </a:rPr>
              <a:t>	Сфера называется вписанной в конус, если она касается его основания и боковой поверхности (касается каждой образующей). При этом конус называется описанным около сферы.</a:t>
            </a:r>
            <a:endParaRPr lang="ru-RU" dirty="0"/>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186" y="2331660"/>
            <a:ext cx="4158028" cy="3928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9743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2582" y="404664"/>
            <a:ext cx="914658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sz="2200" dirty="0">
                <a:solidFill>
                  <a:srgbClr val="FF0000"/>
                </a:solidFill>
              </a:rPr>
              <a:t>Теорема. </a:t>
            </a:r>
            <a:r>
              <a:rPr lang="ru-RU" sz="2200" dirty="0"/>
              <a:t>В любой конус можно вписать сферу. Её центр находится на высоте конуса, а радиус </a:t>
            </a:r>
            <a:r>
              <a:rPr lang="en-US" sz="2200" i="1" dirty="0"/>
              <a:t>r </a:t>
            </a:r>
            <a:r>
              <a:rPr lang="ru-RU" sz="2200" dirty="0"/>
              <a:t>равен радиусу окружности, вписанной в треугольник, являющийся осевым сечением конуса.</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772816"/>
            <a:ext cx="382581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9562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0" y="47667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В конус, радиус основания которого равен 1, а образующая равна 2, вписана сфера. Найдите ее радиус.</a:t>
            </a:r>
            <a:r>
              <a:rPr lang="en-US" dirty="0"/>
              <a:t> </a:t>
            </a:r>
            <a:endParaRPr lang="ru-RU" dirty="0">
              <a:solidFill>
                <a:srgbClr val="FF0000"/>
              </a:solidFill>
            </a:endParaRPr>
          </a:p>
        </p:txBody>
      </p:sp>
      <p:sp>
        <p:nvSpPr>
          <p:cNvPr id="2" name="TextBox 1"/>
          <p:cNvSpPr txBox="1"/>
          <p:nvPr/>
        </p:nvSpPr>
        <p:spPr>
          <a:xfrm>
            <a:off x="2267744" y="24746"/>
            <a:ext cx="4464496" cy="523220"/>
          </a:xfrm>
          <a:prstGeom prst="rect">
            <a:avLst/>
          </a:prstGeom>
          <a:noFill/>
        </p:spPr>
        <p:txBody>
          <a:bodyPr wrap="square" rtlCol="0">
            <a:spAutoFit/>
          </a:bodyPr>
          <a:lstStyle/>
          <a:p>
            <a:pPr algn="ctr"/>
            <a:r>
              <a:rPr lang="ru-RU" sz="2800" dirty="0">
                <a:solidFill>
                  <a:srgbClr val="FF0000"/>
                </a:solidFill>
              </a:rPr>
              <a:t>Упражнения</a:t>
            </a:r>
          </a:p>
        </p:txBody>
      </p:sp>
      <p:pic>
        <p:nvPicPr>
          <p:cNvPr id="890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304223"/>
            <a:ext cx="3397207" cy="297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 Box 3">
                <a:extLst>
                  <a:ext uri="{FF2B5EF4-FFF2-40B4-BE49-F238E27FC236}">
                    <a16:creationId xmlns:a16="http://schemas.microsoft.com/office/drawing/2014/main" id="{18D1E24C-123E-46EA-AD5B-6E5CBB0543AA}"/>
                  </a:ext>
                </a:extLst>
              </p:cNvPr>
              <p:cNvSpPr txBox="1">
                <a:spLocks noChangeArrowheads="1"/>
              </p:cNvSpPr>
              <p:nvPr/>
            </p:nvSpPr>
            <p:spPr bwMode="auto">
              <a:xfrm>
                <a:off x="0" y="4280824"/>
                <a:ext cx="9144000" cy="25632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a:t>
                </a:r>
                <a:r>
                  <a:rPr lang="en-US" dirty="0"/>
                  <a:t> </a:t>
                </a:r>
                <a:r>
                  <a:rPr lang="ru-RU" dirty="0"/>
                  <a:t>Осевым сечением конуса является правильный треугольник </a:t>
                </a:r>
                <a:r>
                  <a:rPr lang="en-US" i="1" dirty="0"/>
                  <a:t>SAB</a:t>
                </a:r>
                <a:r>
                  <a:rPr lang="ru-RU" dirty="0"/>
                  <a:t>, стороны которого равны 2. Высота </a:t>
                </a:r>
                <a:r>
                  <a:rPr lang="en-US" i="1" dirty="0"/>
                  <a:t>SQ </a:t>
                </a:r>
                <a:r>
                  <a:rPr lang="ru-RU" dirty="0"/>
                  <a:t>этого треугольника равна </a:t>
                </a:r>
                <a14:m>
                  <m:oMath xmlns:m="http://schemas.openxmlformats.org/officeDocument/2006/math">
                    <m:rad>
                      <m:radPr>
                        <m:degHide m:val="on"/>
                        <m:ctrlPr>
                          <a:rPr lang="ru-RU" i="1" smtClean="0">
                            <a:latin typeface="Cambria Math" panose="02040503050406030204" pitchFamily="18" charset="0"/>
                          </a:rPr>
                        </m:ctrlPr>
                      </m:radPr>
                      <m:deg/>
                      <m:e>
                        <m:r>
                          <a:rPr lang="ru-RU" b="0" i="1" smtClean="0">
                            <a:latin typeface="Cambria Math"/>
                          </a:rPr>
                          <m:t>3</m:t>
                        </m:r>
                      </m:e>
                    </m:rad>
                  </m:oMath>
                </a14:m>
                <a:r>
                  <a:rPr lang="ru-RU" i="1" dirty="0"/>
                  <a:t>.</a:t>
                </a:r>
                <a:r>
                  <a:rPr lang="ru-RU" dirty="0"/>
                  <a:t> Удвоенная площадь равна </a:t>
                </a:r>
                <a14:m>
                  <m:oMath xmlns:m="http://schemas.openxmlformats.org/officeDocument/2006/math">
                    <m:r>
                      <a:rPr lang="ru-RU" b="0" i="0" smtClean="0">
                        <a:latin typeface="Cambria Math"/>
                      </a:rPr>
                      <m:t>2</m:t>
                    </m:r>
                    <m:rad>
                      <m:radPr>
                        <m:degHide m:val="on"/>
                        <m:ctrlPr>
                          <a:rPr lang="ru-RU" i="1">
                            <a:latin typeface="Cambria Math" panose="02040503050406030204" pitchFamily="18" charset="0"/>
                          </a:rPr>
                        </m:ctrlPr>
                      </m:radPr>
                      <m:deg/>
                      <m:e>
                        <m:r>
                          <a:rPr lang="ru-RU" i="1">
                            <a:latin typeface="Cambria Math"/>
                          </a:rPr>
                          <m:t>3</m:t>
                        </m:r>
                      </m:e>
                    </m:rad>
                  </m:oMath>
                </a14:m>
                <a:r>
                  <a:rPr lang="ru-RU" i="1" dirty="0"/>
                  <a:t>.</a:t>
                </a:r>
                <a:r>
                  <a:rPr lang="ru-RU" dirty="0"/>
                  <a:t> Периметр равен 6. Для нахождения радиуса </a:t>
                </a:r>
                <a:r>
                  <a:rPr lang="en-US" i="1" dirty="0"/>
                  <a:t>r </a:t>
                </a:r>
                <a:r>
                  <a:rPr lang="ru-RU" dirty="0"/>
                  <a:t>окружности, вписанной в этот треугольник, воспользуемся формулой </a:t>
                </a:r>
                <a14:m>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𝑆</m:t>
                        </m:r>
                      </m:num>
                      <m:den>
                        <m:r>
                          <a:rPr lang="en-US" b="0" i="1" smtClean="0">
                            <a:latin typeface="Cambria Math"/>
                          </a:rPr>
                          <m:t>𝑎</m:t>
                        </m:r>
                        <m:r>
                          <a:rPr lang="en-US" b="0" i="1" smtClean="0">
                            <a:latin typeface="Cambria Math"/>
                          </a:rPr>
                          <m:t>+</m:t>
                        </m:r>
                        <m:r>
                          <a:rPr lang="en-US" b="0" i="1" smtClean="0">
                            <a:latin typeface="Cambria Math"/>
                          </a:rPr>
                          <m:t>𝑏</m:t>
                        </m:r>
                        <m:r>
                          <a:rPr lang="en-US" b="0" i="1" smtClean="0">
                            <a:latin typeface="Cambria Math"/>
                          </a:rPr>
                          <m:t>+</m:t>
                        </m:r>
                        <m:r>
                          <a:rPr lang="en-US" b="0" i="1" smtClean="0">
                            <a:latin typeface="Cambria Math"/>
                          </a:rPr>
                          <m:t>𝑐</m:t>
                        </m:r>
                      </m:den>
                    </m:f>
                    <m:r>
                      <a:rPr lang="ru-RU" b="0" i="0" smtClean="0">
                        <a:latin typeface="Cambria Math"/>
                      </a:rPr>
                      <m:t>, получим</m:t>
                    </m:r>
                  </m:oMath>
                </a14:m>
                <a:r>
                  <a:rPr lang="ru-RU" i="1" dirty="0"/>
                  <a:t> </a:t>
                </a:r>
                <a14:m>
                  <m:oMath xmlns:m="http://schemas.openxmlformats.org/officeDocument/2006/math">
                    <m:r>
                      <a:rPr lang="en-US" i="1">
                        <a:latin typeface="Cambria Math"/>
                      </a:rPr>
                      <m:t>𝑟</m:t>
                    </m:r>
                    <m:r>
                      <a:rPr lang="en-US" i="1">
                        <a:latin typeface="Cambria Math"/>
                      </a:rPr>
                      <m:t>=</m:t>
                    </m:r>
                    <m:f>
                      <m:fPr>
                        <m:ctrlPr>
                          <a:rPr lang="en-US"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i="1">
                                <a:latin typeface="Cambria Math"/>
                              </a:rPr>
                              <m:t>3</m:t>
                            </m:r>
                          </m:e>
                        </m:rad>
                      </m:num>
                      <m:den>
                        <m:r>
                          <a:rPr lang="ru-RU" b="0" i="1" smtClean="0">
                            <a:latin typeface="Cambria Math"/>
                          </a:rPr>
                          <m:t>3</m:t>
                        </m:r>
                      </m:den>
                    </m:f>
                    <m:r>
                      <a:rPr lang="en-US" b="0" i="1" smtClean="0">
                        <a:latin typeface="Cambria Math"/>
                      </a:rPr>
                      <m:t>.</m:t>
                    </m:r>
                  </m:oMath>
                </a14:m>
                <a:r>
                  <a:rPr lang="en-US" i="1" dirty="0"/>
                  <a:t> </a:t>
                </a:r>
                <a:r>
                  <a:rPr lang="ru-RU" dirty="0"/>
                  <a:t>Он равен радиусу сферы, вписанной в данный конус.</a:t>
                </a:r>
                <a:endParaRPr lang="ru-RU" dirty="0">
                  <a:solidFill>
                    <a:srgbClr val="FF0000"/>
                  </a:solidFill>
                </a:endParaRPr>
              </a:p>
            </p:txBody>
          </p:sp>
        </mc:Choice>
        <mc:Fallback xmlns="">
          <p:sp>
            <p:nvSpPr>
              <p:cNvPr id="5" name="Text Box 3">
                <a:extLst>
                  <a:ext uri="{FF2B5EF4-FFF2-40B4-BE49-F238E27FC236}">
                    <a16:creationId xmlns:a16="http://schemas.microsoft.com/office/drawing/2014/main" id="{18D1E24C-123E-46EA-AD5B-6E5CBB0543AA}"/>
                  </a:ext>
                </a:extLst>
              </p:cNvPr>
              <p:cNvSpPr txBox="1">
                <a:spLocks noRot="1" noChangeAspect="1" noMove="1" noResize="1" noEditPoints="1" noAdjustHandles="1" noChangeArrowheads="1" noChangeShapeType="1" noTextEdit="1"/>
              </p:cNvSpPr>
              <p:nvPr/>
            </p:nvSpPr>
            <p:spPr bwMode="auto">
              <a:xfrm>
                <a:off x="0" y="4280824"/>
                <a:ext cx="9144000" cy="2563202"/>
              </a:xfrm>
              <a:prstGeom prst="rect">
                <a:avLst/>
              </a:prstGeom>
              <a:blipFill>
                <a:blip r:embed="rId3"/>
                <a:stretch>
                  <a:fillRect l="-1000" t="-1900" r="-1000" b="-451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6507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0"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2. </a:t>
            </a:r>
            <a:r>
              <a:rPr lang="ru-RU" dirty="0"/>
              <a:t>Высота конуса равна 8, образующая 10. Найдите радиус вписанной сферы. </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961752"/>
            <a:ext cx="3672408" cy="321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9B58839A-FE9C-4F28-AB34-B14E7E27F459}"/>
                  </a:ext>
                </a:extLst>
              </p:cNvPr>
              <p:cNvSpPr txBox="1">
                <a:spLocks noChangeArrowheads="1"/>
              </p:cNvSpPr>
              <p:nvPr/>
            </p:nvSpPr>
            <p:spPr bwMode="auto">
              <a:xfrm>
                <a:off x="0" y="4178166"/>
                <a:ext cx="9144000" cy="25632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a:t>
                </a:r>
                <a:r>
                  <a:rPr lang="en-US" dirty="0"/>
                  <a:t> </a:t>
                </a:r>
                <a:r>
                  <a:rPr lang="ru-RU" dirty="0"/>
                  <a:t>Осевым сечением конуса является равнобедренный треугольник </a:t>
                </a:r>
                <a:r>
                  <a:rPr lang="en-US" i="1" dirty="0"/>
                  <a:t>SAB</a:t>
                </a:r>
                <a:r>
                  <a:rPr lang="ru-RU" dirty="0"/>
                  <a:t>, стороны которого равны 10, 10, 12. Высота </a:t>
                </a:r>
                <a:r>
                  <a:rPr lang="en-US" i="1" dirty="0"/>
                  <a:t>SQ </a:t>
                </a:r>
                <a:r>
                  <a:rPr lang="ru-RU" dirty="0"/>
                  <a:t>этого треугольника равна 8</a:t>
                </a:r>
                <a:r>
                  <a:rPr lang="ru-RU" i="1" dirty="0"/>
                  <a:t>.</a:t>
                </a:r>
                <a:r>
                  <a:rPr lang="ru-RU" dirty="0"/>
                  <a:t> Удвоенная площадь равна 96</a:t>
                </a:r>
                <a:r>
                  <a:rPr lang="ru-RU" i="1" dirty="0"/>
                  <a:t>.</a:t>
                </a:r>
                <a:r>
                  <a:rPr lang="ru-RU" dirty="0"/>
                  <a:t> Периметр равен 32. Для нахождения радиуса </a:t>
                </a:r>
                <a:r>
                  <a:rPr lang="en-US" i="1" dirty="0"/>
                  <a:t>r </a:t>
                </a:r>
                <a:r>
                  <a:rPr lang="ru-RU" dirty="0"/>
                  <a:t>окружности, вписанной в этот треугольник, воспользуемся формулой </a:t>
                </a:r>
                <a14:m>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𝑆</m:t>
                        </m:r>
                      </m:num>
                      <m:den>
                        <m:r>
                          <a:rPr lang="en-US" b="0" i="1" smtClean="0">
                            <a:latin typeface="Cambria Math"/>
                          </a:rPr>
                          <m:t>𝑎</m:t>
                        </m:r>
                        <m:r>
                          <a:rPr lang="en-US" b="0" i="1" smtClean="0">
                            <a:latin typeface="Cambria Math"/>
                          </a:rPr>
                          <m:t>+</m:t>
                        </m:r>
                        <m:r>
                          <a:rPr lang="en-US" b="0" i="1" smtClean="0">
                            <a:latin typeface="Cambria Math"/>
                          </a:rPr>
                          <m:t>𝑏</m:t>
                        </m:r>
                        <m:r>
                          <a:rPr lang="en-US" b="0" i="1" smtClean="0">
                            <a:latin typeface="Cambria Math"/>
                          </a:rPr>
                          <m:t>+</m:t>
                        </m:r>
                        <m:r>
                          <a:rPr lang="en-US" b="0" i="1" smtClean="0">
                            <a:latin typeface="Cambria Math"/>
                          </a:rPr>
                          <m:t>𝑐</m:t>
                        </m:r>
                      </m:den>
                    </m:f>
                    <m:r>
                      <a:rPr lang="ru-RU" b="0" i="0" smtClean="0">
                        <a:latin typeface="Cambria Math"/>
                      </a:rPr>
                      <m:t>, получим</m:t>
                    </m:r>
                  </m:oMath>
                </a14:m>
                <a:r>
                  <a:rPr lang="ru-RU" i="1" dirty="0"/>
                  <a:t> </a:t>
                </a:r>
                <a14:m>
                  <m:oMath xmlns:m="http://schemas.openxmlformats.org/officeDocument/2006/math">
                    <m:r>
                      <a:rPr lang="en-US" i="1">
                        <a:latin typeface="Cambria Math"/>
                      </a:rPr>
                      <m:t>𝑟</m:t>
                    </m:r>
                    <m:r>
                      <a:rPr lang="en-US" i="1">
                        <a:latin typeface="Cambria Math"/>
                      </a:rPr>
                      <m:t>=3.</m:t>
                    </m:r>
                  </m:oMath>
                </a14:m>
                <a:r>
                  <a:rPr lang="en-US" i="1" dirty="0"/>
                  <a:t> </a:t>
                </a:r>
                <a:r>
                  <a:rPr lang="ru-RU" dirty="0"/>
                  <a:t>Он равен радиусу сферы, вписанной в данный конус.</a:t>
                </a:r>
                <a:endParaRPr lang="ru-RU" dirty="0">
                  <a:solidFill>
                    <a:srgbClr val="FF0000"/>
                  </a:solidFill>
                </a:endParaRPr>
              </a:p>
            </p:txBody>
          </p:sp>
        </mc:Choice>
        <mc:Fallback xmlns="">
          <p:sp>
            <p:nvSpPr>
              <p:cNvPr id="4" name="Text Box 3">
                <a:extLst>
                  <a:ext uri="{FF2B5EF4-FFF2-40B4-BE49-F238E27FC236}">
                    <a16:creationId xmlns:a16="http://schemas.microsoft.com/office/drawing/2014/main" id="{9B58839A-FE9C-4F28-AB34-B14E7E27F459}"/>
                  </a:ext>
                </a:extLst>
              </p:cNvPr>
              <p:cNvSpPr txBox="1">
                <a:spLocks noRot="1" noChangeAspect="1" noMove="1" noResize="1" noEditPoints="1" noAdjustHandles="1" noChangeArrowheads="1" noChangeShapeType="1" noTextEdit="1"/>
              </p:cNvSpPr>
              <p:nvPr/>
            </p:nvSpPr>
            <p:spPr bwMode="auto">
              <a:xfrm>
                <a:off x="0" y="4178166"/>
                <a:ext cx="9144000" cy="2563202"/>
              </a:xfrm>
              <a:prstGeom prst="rect">
                <a:avLst/>
              </a:prstGeom>
              <a:blipFill>
                <a:blip r:embed="rId3"/>
                <a:stretch>
                  <a:fillRect l="-1000" t="-1900" r="-1000" b="-71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346530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0" y="116632"/>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3. </a:t>
            </a:r>
            <a:r>
              <a:rPr lang="ru-RU" dirty="0"/>
              <a:t>Радиус основания конуса равен 1. Образующая наклонена к плоскости основания под углом 45</a:t>
            </a:r>
            <a:r>
              <a:rPr lang="ru-RU" baseline="30000" dirty="0"/>
              <a:t>о</a:t>
            </a:r>
            <a:r>
              <a:rPr lang="ru-RU" dirty="0"/>
              <a:t>. Найдите радиус вписанной сферы. </a:t>
            </a: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908720"/>
            <a:ext cx="4344218" cy="339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D26CD95C-DBA2-4737-85FC-0644A7326721}"/>
                  </a:ext>
                </a:extLst>
              </p:cNvPr>
              <p:cNvSpPr txBox="1">
                <a:spLocks noChangeArrowheads="1"/>
              </p:cNvSpPr>
              <p:nvPr/>
            </p:nvSpPr>
            <p:spPr bwMode="auto">
              <a:xfrm>
                <a:off x="0" y="4163885"/>
                <a:ext cx="9144000" cy="26014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a:t>
                </a:r>
                <a:r>
                  <a:rPr lang="en-US" dirty="0"/>
                  <a:t> </a:t>
                </a:r>
                <a:r>
                  <a:rPr lang="ru-RU" dirty="0"/>
                  <a:t>Осевым сечением конуса является прямоугольный равнобедренный треугольник </a:t>
                </a:r>
                <a:r>
                  <a:rPr lang="en-US" i="1" dirty="0"/>
                  <a:t>SAB</a:t>
                </a:r>
                <a:r>
                  <a:rPr lang="ru-RU" dirty="0"/>
                  <a:t>, стороны которого равны </a:t>
                </a:r>
                <a:r>
                  <a:rPr lang="en-US" dirty="0"/>
                  <a:t>2</a:t>
                </a:r>
                <a:r>
                  <a:rPr lang="ru-RU" dirty="0"/>
                  <a:t>, </a:t>
                </a:r>
                <a14:m>
                  <m:oMath xmlns:m="http://schemas.openxmlformats.org/officeDocument/2006/math">
                    <m:rad>
                      <m:radPr>
                        <m:degHide m:val="on"/>
                        <m:ctrlPr>
                          <a:rPr lang="ru-RU" i="1" smtClean="0">
                            <a:latin typeface="Cambria Math" panose="02040503050406030204" pitchFamily="18" charset="0"/>
                          </a:rPr>
                        </m:ctrlPr>
                      </m:radPr>
                      <m:deg/>
                      <m:e>
                        <m:r>
                          <a:rPr lang="ru-RU" b="0" i="1" smtClean="0">
                            <a:latin typeface="Cambria Math"/>
                          </a:rPr>
                          <m:t>2</m:t>
                        </m:r>
                      </m:e>
                    </m:rad>
                  </m:oMath>
                </a14:m>
                <a:r>
                  <a:rPr lang="en-US" dirty="0"/>
                  <a:t>,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2</m:t>
                        </m:r>
                      </m:e>
                    </m:rad>
                  </m:oMath>
                </a14:m>
                <a:r>
                  <a:rPr lang="ru-RU" dirty="0"/>
                  <a:t>. Его удвоенная площадь равна </a:t>
                </a:r>
                <a:r>
                  <a:rPr lang="en-US" dirty="0"/>
                  <a:t>2</a:t>
                </a:r>
                <a:r>
                  <a:rPr lang="ru-RU" i="1" dirty="0"/>
                  <a:t>.</a:t>
                </a:r>
                <a:r>
                  <a:rPr lang="ru-RU" dirty="0"/>
                  <a:t> Периметр равен </a:t>
                </a:r>
                <a14:m>
                  <m:oMath xmlns:m="http://schemas.openxmlformats.org/officeDocument/2006/math">
                    <m:r>
                      <a:rPr lang="ru-RU" b="0" i="1" smtClean="0">
                        <a:latin typeface="Cambria Math"/>
                      </a:rPr>
                      <m:t>2+</m:t>
                    </m:r>
                    <m:r>
                      <a:rPr lang="en-US" b="0" i="1" smtClean="0">
                        <a:latin typeface="Cambria Math"/>
                      </a:rPr>
                      <m:t>2</m:t>
                    </m:r>
                    <m:rad>
                      <m:radPr>
                        <m:degHide m:val="on"/>
                        <m:ctrlPr>
                          <a:rPr lang="ru-RU" b="0" i="1" smtClean="0">
                            <a:latin typeface="Cambria Math" panose="02040503050406030204" pitchFamily="18" charset="0"/>
                          </a:rPr>
                        </m:ctrlPr>
                      </m:radPr>
                      <m:deg/>
                      <m:e>
                        <m:r>
                          <a:rPr lang="ru-RU" b="0" i="1" smtClean="0">
                            <a:latin typeface="Cambria Math"/>
                          </a:rPr>
                          <m:t>2</m:t>
                        </m:r>
                      </m:e>
                    </m:rad>
                  </m:oMath>
                </a14:m>
                <a:r>
                  <a:rPr lang="ru-RU" dirty="0"/>
                  <a:t>. Для нахождения радиуса </a:t>
                </a:r>
                <a:r>
                  <a:rPr lang="en-US" i="1" dirty="0"/>
                  <a:t>r </a:t>
                </a:r>
                <a:r>
                  <a:rPr lang="ru-RU" dirty="0"/>
                  <a:t>окружности, вписанной в этот треугольник, воспользуемся формулой </a:t>
                </a:r>
                <a14:m>
                  <m:oMath xmlns:m="http://schemas.openxmlformats.org/officeDocument/2006/math">
                    <m:r>
                      <a:rPr lang="en-US" b="0" i="1" smtClean="0">
                        <a:latin typeface="Cambria Math"/>
                      </a:rPr>
                      <m:t>𝑟</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2</m:t>
                        </m:r>
                        <m:r>
                          <a:rPr lang="en-US" b="0" i="1" smtClean="0">
                            <a:latin typeface="Cambria Math"/>
                          </a:rPr>
                          <m:t>𝑆</m:t>
                        </m:r>
                      </m:num>
                      <m:den>
                        <m:r>
                          <a:rPr lang="en-US" b="0" i="1" smtClean="0">
                            <a:latin typeface="Cambria Math"/>
                          </a:rPr>
                          <m:t>𝑎</m:t>
                        </m:r>
                        <m:r>
                          <a:rPr lang="en-US" b="0" i="1" smtClean="0">
                            <a:latin typeface="Cambria Math"/>
                          </a:rPr>
                          <m:t>+</m:t>
                        </m:r>
                        <m:r>
                          <a:rPr lang="en-US" b="0" i="1" smtClean="0">
                            <a:latin typeface="Cambria Math"/>
                          </a:rPr>
                          <m:t>𝑏</m:t>
                        </m:r>
                        <m:r>
                          <a:rPr lang="en-US" b="0" i="1" smtClean="0">
                            <a:latin typeface="Cambria Math"/>
                          </a:rPr>
                          <m:t>+</m:t>
                        </m:r>
                        <m:r>
                          <a:rPr lang="en-US" b="0" i="1" smtClean="0">
                            <a:latin typeface="Cambria Math"/>
                          </a:rPr>
                          <m:t>𝑐</m:t>
                        </m:r>
                      </m:den>
                    </m:f>
                    <m:r>
                      <a:rPr lang="ru-RU" b="0" i="0" smtClean="0">
                        <a:latin typeface="Cambria Math"/>
                      </a:rPr>
                      <m:t>, получим</m:t>
                    </m:r>
                  </m:oMath>
                </a14:m>
                <a:r>
                  <a:rPr lang="ru-RU" i="1" dirty="0"/>
                  <a:t> </a:t>
                </a:r>
                <a14:m>
                  <m:oMath xmlns:m="http://schemas.openxmlformats.org/officeDocument/2006/math">
                    <m:r>
                      <a:rPr lang="en-US" i="1">
                        <a:latin typeface="Cambria Math"/>
                      </a:rPr>
                      <m:t>𝑟</m:t>
                    </m:r>
                    <m:r>
                      <a:rPr lang="en-US" i="1">
                        <a:latin typeface="Cambria Math"/>
                      </a:rPr>
                      <m:t>=</m:t>
                    </m:r>
                    <m:rad>
                      <m:radPr>
                        <m:degHide m:val="on"/>
                        <m:ctrlPr>
                          <a:rPr lang="ru-RU" i="1">
                            <a:latin typeface="Cambria Math" panose="02040503050406030204" pitchFamily="18" charset="0"/>
                          </a:rPr>
                        </m:ctrlPr>
                      </m:radPr>
                      <m:deg/>
                      <m:e>
                        <m:r>
                          <a:rPr lang="en-US" i="1">
                            <a:latin typeface="Cambria Math"/>
                          </a:rPr>
                          <m:t>2</m:t>
                        </m:r>
                      </m:e>
                    </m:rad>
                    <m:r>
                      <a:rPr lang="en-US" i="1">
                        <a:latin typeface="Cambria Math"/>
                      </a:rPr>
                      <m:t>−1.</m:t>
                    </m:r>
                  </m:oMath>
                </a14:m>
                <a:r>
                  <a:rPr lang="en-US" i="1" dirty="0"/>
                  <a:t> </a:t>
                </a:r>
                <a:r>
                  <a:rPr lang="ru-RU" dirty="0"/>
                  <a:t>Он равен радиусу сферы, вписанной в данный конус.</a:t>
                </a:r>
                <a:endParaRPr lang="ru-RU" dirty="0">
                  <a:solidFill>
                    <a:srgbClr val="FF0000"/>
                  </a:solidFill>
                </a:endParaRPr>
              </a:p>
            </p:txBody>
          </p:sp>
        </mc:Choice>
        <mc:Fallback xmlns="">
          <p:sp>
            <p:nvSpPr>
              <p:cNvPr id="4" name="Text Box 3">
                <a:extLst>
                  <a:ext uri="{FF2B5EF4-FFF2-40B4-BE49-F238E27FC236}">
                    <a16:creationId xmlns:a16="http://schemas.microsoft.com/office/drawing/2014/main" id="{D26CD95C-DBA2-4737-85FC-0644A7326721}"/>
                  </a:ext>
                </a:extLst>
              </p:cNvPr>
              <p:cNvSpPr txBox="1">
                <a:spLocks noRot="1" noChangeAspect="1" noMove="1" noResize="1" noEditPoints="1" noAdjustHandles="1" noChangeArrowheads="1" noChangeShapeType="1" noTextEdit="1"/>
              </p:cNvSpPr>
              <p:nvPr/>
            </p:nvSpPr>
            <p:spPr bwMode="auto">
              <a:xfrm>
                <a:off x="0" y="4163885"/>
                <a:ext cx="9144000" cy="2601418"/>
              </a:xfrm>
              <a:prstGeom prst="rect">
                <a:avLst/>
              </a:prstGeom>
              <a:blipFill>
                <a:blip r:embed="rId3"/>
                <a:stretch>
                  <a:fillRect l="-1000" t="-1874" r="-1000" b="-210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39959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457200"/>
          </a:xfrm>
        </p:spPr>
        <p:txBody>
          <a:bodyPr/>
          <a:lstStyle/>
          <a:p>
            <a:r>
              <a:rPr lang="ru-RU" sz="2800" dirty="0">
                <a:solidFill>
                  <a:srgbClr val="FF3300"/>
                </a:solidFill>
              </a:rPr>
              <a:t>Сфера, описанная около конуса</a:t>
            </a:r>
          </a:p>
        </p:txBody>
      </p:sp>
      <p:sp>
        <p:nvSpPr>
          <p:cNvPr id="12292" name="Text Box 4"/>
          <p:cNvSpPr txBox="1">
            <a:spLocks noChangeArrowheads="1"/>
          </p:cNvSpPr>
          <p:nvPr/>
        </p:nvSpPr>
        <p:spPr bwMode="auto">
          <a:xfrm>
            <a:off x="0" y="6858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Сфера называется описанной около конуса, </a:t>
            </a:r>
            <a:r>
              <a:rPr lang="ru-RU" dirty="0">
                <a:cs typeface="Times New Roman" pitchFamily="18" charset="0"/>
              </a:rPr>
              <a:t>если вершина и окружность основания конуса лежат на сфере. При этом </a:t>
            </a:r>
            <a:r>
              <a:rPr lang="ru-RU" dirty="0"/>
              <a:t>конус</a:t>
            </a:r>
            <a:r>
              <a:rPr lang="ru-RU" dirty="0">
                <a:cs typeface="Times New Roman" pitchFamily="18" charset="0"/>
              </a:rPr>
              <a:t> называется </a:t>
            </a:r>
            <a:r>
              <a:rPr lang="ru-RU" dirty="0"/>
              <a:t>вписанным в сферу</a:t>
            </a:r>
            <a:r>
              <a:rPr lang="ru-RU" dirty="0">
                <a:cs typeface="Times New Roman" pitchFamily="18" charset="0"/>
              </a:rPr>
              <a:t>.</a:t>
            </a:r>
            <a:r>
              <a:rPr lang="ru-RU" dirty="0"/>
              <a:t> </a:t>
            </a:r>
          </a:p>
        </p:txBody>
      </p:sp>
      <p:pic>
        <p:nvPicPr>
          <p:cNvPr id="18457"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8683" y="2060848"/>
            <a:ext cx="476295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07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053" y="668358"/>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1. Найдите радиус окружности, вписанной в правильный треугольник со стороной 1.</a:t>
            </a:r>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92494"/>
            <a:ext cx="372973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1720" y="188640"/>
            <a:ext cx="5184576" cy="523220"/>
          </a:xfrm>
          <a:prstGeom prst="rect">
            <a:avLst/>
          </a:prstGeom>
          <a:noFill/>
        </p:spPr>
        <p:txBody>
          <a:bodyPr wrap="square" rtlCol="0">
            <a:spAutoFit/>
          </a:bodyPr>
          <a:lstStyle/>
          <a:p>
            <a:pPr algn="ctr"/>
            <a:r>
              <a:rPr lang="ru-RU" sz="2800" dirty="0">
                <a:solidFill>
                  <a:srgbClr val="FF0000"/>
                </a:solidFill>
              </a:rPr>
              <a:t>Упражнения</a:t>
            </a:r>
          </a:p>
        </p:txBody>
      </p:sp>
      <mc:AlternateContent xmlns:mc="http://schemas.openxmlformats.org/markup-compatibility/2006" xmlns:a14="http://schemas.microsoft.com/office/drawing/2010/main">
        <mc:Choice Requires="a14">
          <p:sp>
            <p:nvSpPr>
              <p:cNvPr id="6" name="Text Box 4">
                <a:extLst>
                  <a:ext uri="{FF2B5EF4-FFF2-40B4-BE49-F238E27FC236}">
                    <a16:creationId xmlns:a16="http://schemas.microsoft.com/office/drawing/2014/main" id="{F243A33F-DA2E-4F26-B9B0-4E191DEEF538}"/>
                  </a:ext>
                </a:extLst>
              </p:cNvPr>
              <p:cNvSpPr txBox="1">
                <a:spLocks noChangeArrowheads="1"/>
              </p:cNvSpPr>
              <p:nvPr/>
            </p:nvSpPr>
            <p:spPr bwMode="auto">
              <a:xfrm>
                <a:off x="0" y="5848555"/>
                <a:ext cx="9144000" cy="68217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Ответ. </a:t>
                </a:r>
                <a14:m>
                  <m:oMath xmlns:m="http://schemas.openxmlformats.org/officeDocument/2006/math">
                    <m:f>
                      <m:fPr>
                        <m:ctrlPr>
                          <a:rPr lang="ru-RU" i="1">
                            <a:latin typeface="Cambria Math" panose="02040503050406030204" pitchFamily="18" charset="0"/>
                            <a:cs typeface="Times New Roman" pitchFamily="18" charset="0"/>
                          </a:rPr>
                        </m:ctrlPr>
                      </m:fPr>
                      <m:num>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3</m:t>
                            </m:r>
                          </m:e>
                        </m:rad>
                      </m:num>
                      <m:den>
                        <m:r>
                          <a:rPr lang="ru-RU" i="1">
                            <a:latin typeface="Cambria Math"/>
                            <a:cs typeface="Times New Roman" pitchFamily="18" charset="0"/>
                          </a:rPr>
                          <m:t>6</m:t>
                        </m:r>
                      </m:den>
                    </m:f>
                  </m:oMath>
                </a14:m>
                <a:r>
                  <a:rPr lang="ru-RU" dirty="0">
                    <a:cs typeface="Times New Roman" pitchFamily="18" charset="0"/>
                  </a:rPr>
                  <a:t>.</a:t>
                </a:r>
              </a:p>
            </p:txBody>
          </p:sp>
        </mc:Choice>
        <mc:Fallback xmlns="">
          <p:sp>
            <p:nvSpPr>
              <p:cNvPr id="6" name="Text Box 4">
                <a:extLst>
                  <a:ext uri="{FF2B5EF4-FFF2-40B4-BE49-F238E27FC236}">
                    <a16:creationId xmlns:a16="http://schemas.microsoft.com/office/drawing/2014/main" id="{F243A33F-DA2E-4F26-B9B0-4E191DEEF538}"/>
                  </a:ext>
                </a:extLst>
              </p:cNvPr>
              <p:cNvSpPr txBox="1">
                <a:spLocks noRot="1" noChangeAspect="1" noMove="1" noResize="1" noEditPoints="1" noAdjustHandles="1" noChangeArrowheads="1" noChangeShapeType="1" noTextEdit="1"/>
              </p:cNvSpPr>
              <p:nvPr/>
            </p:nvSpPr>
            <p:spPr bwMode="auto">
              <a:xfrm>
                <a:off x="0" y="5848555"/>
                <a:ext cx="9144000" cy="682174"/>
              </a:xfrm>
              <a:prstGeom prst="rect">
                <a:avLst/>
              </a:prstGeom>
              <a:blipFill>
                <a:blip r:embed="rId4"/>
                <a:stretch>
                  <a:fillRect b="-71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15001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Text Box 5"/>
          <p:cNvSpPr txBox="1">
            <a:spLocks noChangeArrowheads="1"/>
          </p:cNvSpPr>
          <p:nvPr/>
        </p:nvSpPr>
        <p:spPr bwMode="auto">
          <a:xfrm>
            <a:off x="0" y="440241"/>
            <a:ext cx="91805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Теорема. </a:t>
            </a:r>
            <a:r>
              <a:rPr lang="ru-RU" dirty="0"/>
              <a:t>Около любого конуса можно описать сферу. Ее центр находится на высоте конуса, а радиус равен радиусу окружности, описанной около треугольника, являющимся осевым сечением конуса.</a:t>
            </a:r>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5" y="2276872"/>
            <a:ext cx="344249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335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0" y="404664"/>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Около конуса, радиус основания которого равен 1, а образующая равна 2, описана сфера. Найдите ее радиус.</a:t>
            </a:r>
            <a:r>
              <a:rPr lang="en-US" dirty="0"/>
              <a:t> </a:t>
            </a:r>
            <a:endParaRPr lang="ru-RU" dirty="0"/>
          </a:p>
        </p:txBody>
      </p:sp>
      <p:sp>
        <p:nvSpPr>
          <p:cNvPr id="2" name="TextBox 1"/>
          <p:cNvSpPr txBox="1"/>
          <p:nvPr/>
        </p:nvSpPr>
        <p:spPr>
          <a:xfrm>
            <a:off x="3347864" y="-24544"/>
            <a:ext cx="2880320" cy="523220"/>
          </a:xfrm>
          <a:prstGeom prst="rect">
            <a:avLst/>
          </a:prstGeom>
          <a:noFill/>
        </p:spPr>
        <p:txBody>
          <a:bodyPr wrap="square" rtlCol="0">
            <a:spAutoFit/>
          </a:bodyPr>
          <a:lstStyle/>
          <a:p>
            <a:r>
              <a:rPr lang="ru-RU" sz="2800" dirty="0">
                <a:solidFill>
                  <a:srgbClr val="FF0000"/>
                </a:solidFill>
              </a:rPr>
              <a:t>Упражнения</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235661"/>
            <a:ext cx="3096344" cy="310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 Box 3">
                <a:extLst>
                  <a:ext uri="{FF2B5EF4-FFF2-40B4-BE49-F238E27FC236}">
                    <a16:creationId xmlns:a16="http://schemas.microsoft.com/office/drawing/2014/main" id="{85458680-7C0B-4B23-881B-A1DF66B10F97}"/>
                  </a:ext>
                </a:extLst>
              </p:cNvPr>
              <p:cNvSpPr txBox="1">
                <a:spLocks noChangeArrowheads="1"/>
              </p:cNvSpPr>
              <p:nvPr/>
            </p:nvSpPr>
            <p:spPr bwMode="auto">
              <a:xfrm>
                <a:off x="9053" y="4294798"/>
                <a:ext cx="8991600" cy="256320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 </a:t>
                </a:r>
                <a:r>
                  <a:rPr lang="ru-RU" dirty="0"/>
                  <a:t>Осевым сечением конуса является правильный треугольник </a:t>
                </a:r>
                <a:r>
                  <a:rPr lang="en-US" i="1" dirty="0"/>
                  <a:t>SAB</a:t>
                </a:r>
                <a:r>
                  <a:rPr lang="ru-RU" dirty="0"/>
                  <a:t>, стороны которого равны 2. Высота </a:t>
                </a:r>
                <a:r>
                  <a:rPr lang="en-US" i="1" dirty="0"/>
                  <a:t>SQ </a:t>
                </a:r>
                <a:r>
                  <a:rPr lang="ru-RU" dirty="0"/>
                  <a:t>этого треугольника равна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3</m:t>
                        </m:r>
                      </m:e>
                    </m:rad>
                  </m:oMath>
                </a14:m>
                <a:r>
                  <a:rPr lang="ru-RU" i="1" dirty="0"/>
                  <a:t>.</a:t>
                </a:r>
                <a:r>
                  <a:rPr lang="ru-RU" dirty="0"/>
                  <a:t> Площадь равна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3</m:t>
                        </m:r>
                      </m:e>
                    </m:rad>
                  </m:oMath>
                </a14:m>
                <a:r>
                  <a:rPr lang="ru-RU" i="1" dirty="0"/>
                  <a:t>.</a:t>
                </a:r>
                <a:r>
                  <a:rPr lang="ru-RU" dirty="0"/>
                  <a:t> Для нахождения радиуса </a:t>
                </a:r>
                <a:r>
                  <a:rPr lang="en-US" i="1" dirty="0"/>
                  <a:t>R </a:t>
                </a:r>
                <a:r>
                  <a:rPr lang="ru-RU" dirty="0"/>
                  <a:t>окружности, описанной около этого треугольника, воспользуемся формулой</a:t>
                </a:r>
                <a:r>
                  <a:rPr lang="en-US" dirty="0"/>
                  <a:t> </a:t>
                </a:r>
                <a14:m>
                  <m:oMath xmlns:m="http://schemas.openxmlformats.org/officeDocument/2006/math">
                    <m:r>
                      <a:rPr lang="en-US" b="0" i="1" smtClean="0">
                        <a:latin typeface="Cambria Math"/>
                      </a:rPr>
                      <m:t>𝑅</m:t>
                    </m:r>
                    <m:r>
                      <a:rPr lang="en-US" i="1">
                        <a:latin typeface="Cambria Math"/>
                      </a:rPr>
                      <m:t>=</m:t>
                    </m:r>
                    <m:f>
                      <m:fPr>
                        <m:ctrlPr>
                          <a:rPr lang="en-US" i="1">
                            <a:latin typeface="Cambria Math" panose="02040503050406030204" pitchFamily="18" charset="0"/>
                          </a:rPr>
                        </m:ctrlPr>
                      </m:fPr>
                      <m:num>
                        <m:r>
                          <a:rPr lang="en-US" b="0" i="1" smtClean="0">
                            <a:latin typeface="Cambria Math"/>
                          </a:rPr>
                          <m:t>𝑎𝑏𝑐</m:t>
                        </m:r>
                      </m:num>
                      <m:den>
                        <m:r>
                          <a:rPr lang="en-US" b="0" i="1" smtClean="0">
                            <a:latin typeface="Cambria Math"/>
                          </a:rPr>
                          <m:t>4</m:t>
                        </m:r>
                        <m:r>
                          <a:rPr lang="en-US" b="0" i="1" smtClean="0">
                            <a:latin typeface="Cambria Math"/>
                          </a:rPr>
                          <m:t>𝑆</m:t>
                        </m:r>
                      </m:den>
                    </m:f>
                    <m:r>
                      <a:rPr lang="ru-RU">
                        <a:latin typeface="Cambria Math"/>
                      </a:rPr>
                      <m:t>, получим</m:t>
                    </m:r>
                  </m:oMath>
                </a14:m>
                <a:r>
                  <a:rPr lang="ru-RU" i="1" dirty="0"/>
                  <a:t> </a:t>
                </a:r>
                <a:r>
                  <a:rPr lang="en-US" i="1" dirty="0"/>
                  <a:t>R</a:t>
                </a:r>
                <a14:m>
                  <m:oMath xmlns:m="http://schemas.openxmlformats.org/officeDocument/2006/math">
                    <m:r>
                      <a:rPr lang="en-US" i="1">
                        <a:latin typeface="Cambria Math"/>
                      </a:rPr>
                      <m:t>=</m:t>
                    </m:r>
                    <m:f>
                      <m:fPr>
                        <m:ctrlPr>
                          <a:rPr lang="en-US" i="1">
                            <a:latin typeface="Cambria Math" panose="02040503050406030204" pitchFamily="18" charset="0"/>
                          </a:rPr>
                        </m:ctrlPr>
                      </m:fPr>
                      <m:num>
                        <m:r>
                          <a:rPr lang="en-US" b="0" i="1" smtClean="0">
                            <a:latin typeface="Cambria Math"/>
                          </a:rPr>
                          <m:t>2</m:t>
                        </m:r>
                        <m:rad>
                          <m:radPr>
                            <m:degHide m:val="on"/>
                            <m:ctrlPr>
                              <a:rPr lang="ru-RU" i="1">
                                <a:latin typeface="Cambria Math" panose="02040503050406030204" pitchFamily="18" charset="0"/>
                              </a:rPr>
                            </m:ctrlPr>
                          </m:radPr>
                          <m:deg/>
                          <m:e>
                            <m:r>
                              <a:rPr lang="ru-RU" i="1">
                                <a:latin typeface="Cambria Math"/>
                              </a:rPr>
                              <m:t>3</m:t>
                            </m:r>
                          </m:e>
                        </m:rad>
                      </m:num>
                      <m:den>
                        <m:r>
                          <a:rPr lang="ru-RU" i="1">
                            <a:latin typeface="Cambria Math"/>
                          </a:rPr>
                          <m:t>3</m:t>
                        </m:r>
                      </m:den>
                    </m:f>
                    <m:r>
                      <a:rPr lang="en-US" i="1">
                        <a:latin typeface="Cambria Math"/>
                      </a:rPr>
                      <m:t>.</m:t>
                    </m:r>
                  </m:oMath>
                </a14:m>
                <a:r>
                  <a:rPr lang="en-US" i="1" dirty="0"/>
                  <a:t> </a:t>
                </a:r>
                <a:r>
                  <a:rPr lang="ru-RU" dirty="0"/>
                  <a:t>Это и есть радиус сферы, описанной около данного конуса.</a:t>
                </a:r>
                <a:endParaRPr lang="ru-RU" dirty="0">
                  <a:solidFill>
                    <a:srgbClr val="FF0000"/>
                  </a:solidFill>
                </a:endParaRPr>
              </a:p>
            </p:txBody>
          </p:sp>
        </mc:Choice>
        <mc:Fallback xmlns="">
          <p:sp>
            <p:nvSpPr>
              <p:cNvPr id="5" name="Text Box 3">
                <a:extLst>
                  <a:ext uri="{FF2B5EF4-FFF2-40B4-BE49-F238E27FC236}">
                    <a16:creationId xmlns:a16="http://schemas.microsoft.com/office/drawing/2014/main" id="{85458680-7C0B-4B23-881B-A1DF66B10F97}"/>
                  </a:ext>
                </a:extLst>
              </p:cNvPr>
              <p:cNvSpPr txBox="1">
                <a:spLocks noRot="1" noChangeAspect="1" noMove="1" noResize="1" noEditPoints="1" noAdjustHandles="1" noChangeArrowheads="1" noChangeShapeType="1" noTextEdit="1"/>
              </p:cNvSpPr>
              <p:nvPr/>
            </p:nvSpPr>
            <p:spPr bwMode="auto">
              <a:xfrm>
                <a:off x="9053" y="4294798"/>
                <a:ext cx="8991600" cy="2563202"/>
              </a:xfrm>
              <a:prstGeom prst="rect">
                <a:avLst/>
              </a:prstGeom>
              <a:blipFill>
                <a:blip r:embed="rId3"/>
                <a:stretch>
                  <a:fillRect l="-1017" t="-1905" r="-1085" b="-47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8516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0" y="116632"/>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2. </a:t>
            </a:r>
            <a:r>
              <a:rPr lang="ru-RU" dirty="0"/>
              <a:t>Высота конуса равна 8, образующая 10. Найдите радиус описанной сферы.</a:t>
            </a:r>
            <a:r>
              <a:rPr lang="en-US" dirty="0"/>
              <a:t> </a:t>
            </a:r>
            <a:endParaRPr lang="ru-RU" dirty="0"/>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18" y="620688"/>
            <a:ext cx="365756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77D785BA-DB83-4436-85A1-E5736AE313A4}"/>
                  </a:ext>
                </a:extLst>
              </p:cNvPr>
              <p:cNvSpPr txBox="1">
                <a:spLocks noChangeArrowheads="1"/>
              </p:cNvSpPr>
              <p:nvPr/>
            </p:nvSpPr>
            <p:spPr bwMode="auto">
              <a:xfrm>
                <a:off x="0" y="4311351"/>
                <a:ext cx="9144000" cy="22542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a:t>
                </a:r>
                <a:r>
                  <a:rPr lang="en-US" dirty="0"/>
                  <a:t> </a:t>
                </a:r>
                <a:r>
                  <a:rPr lang="ru-RU" dirty="0"/>
                  <a:t>Осевым сечением конуса является равнобедренный треугольник </a:t>
                </a:r>
                <a:r>
                  <a:rPr lang="en-US" i="1" dirty="0"/>
                  <a:t>SAB</a:t>
                </a:r>
                <a:r>
                  <a:rPr lang="ru-RU" dirty="0"/>
                  <a:t>, стороны которого равны 10, 10, 12. Его площадь равна 96</a:t>
                </a:r>
                <a:r>
                  <a:rPr lang="ru-RU" i="1" dirty="0"/>
                  <a:t>.</a:t>
                </a:r>
                <a:r>
                  <a:rPr lang="ru-RU" dirty="0"/>
                  <a:t> Для нахождения радиуса </a:t>
                </a:r>
                <a:r>
                  <a:rPr lang="en-US" i="1" dirty="0"/>
                  <a:t>R </a:t>
                </a:r>
                <a:r>
                  <a:rPr lang="ru-RU" dirty="0"/>
                  <a:t>окружности, описанной около этого треугольника, воспользуемся формулой </a:t>
                </a:r>
                <a:r>
                  <a:rPr lang="en-US" i="1" dirty="0"/>
                  <a:t>R</a:t>
                </a:r>
                <a14:m>
                  <m:oMath xmlns:m="http://schemas.openxmlformats.org/officeDocument/2006/math">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𝑎𝑏𝑐</m:t>
                        </m:r>
                      </m:num>
                      <m:den>
                        <m:r>
                          <a:rPr lang="en-US" b="0" i="1" smtClean="0">
                            <a:latin typeface="Cambria Math"/>
                          </a:rPr>
                          <m:t>4</m:t>
                        </m:r>
                        <m:r>
                          <a:rPr lang="en-US" b="0" i="1" smtClean="0">
                            <a:latin typeface="Cambria Math"/>
                          </a:rPr>
                          <m:t>𝑆</m:t>
                        </m:r>
                      </m:den>
                    </m:f>
                    <m:r>
                      <a:rPr lang="ru-RU" b="0" i="0" smtClean="0">
                        <a:latin typeface="Cambria Math"/>
                      </a:rPr>
                      <m:t>, получим</m:t>
                    </m:r>
                  </m:oMath>
                </a14:m>
                <a:r>
                  <a:rPr lang="ru-RU" i="1" dirty="0"/>
                  <a:t> </a:t>
                </a:r>
                <a:r>
                  <a:rPr lang="en-US" i="1" dirty="0"/>
                  <a:t>R</a:t>
                </a:r>
                <a14:m>
                  <m:oMath xmlns:m="http://schemas.openxmlformats.org/officeDocument/2006/math">
                    <m:r>
                      <a:rPr lang="en-US" i="1">
                        <a:latin typeface="Cambria Math"/>
                      </a:rPr>
                      <m:t>=</m:t>
                    </m:r>
                    <m:r>
                      <a:rPr lang="ru-RU" smtClean="0">
                        <a:solidFill>
                          <a:schemeClr val="tx1"/>
                        </a:solidFill>
                        <a:latin typeface="Cambria Math"/>
                      </a:rPr>
                      <m:t>6</m:t>
                    </m:r>
                    <m:f>
                      <m:fPr>
                        <m:ctrlPr>
                          <a:rPr lang="ru-RU" i="1">
                            <a:solidFill>
                              <a:schemeClr val="tx1"/>
                            </a:solidFill>
                            <a:latin typeface="Cambria Math" panose="02040503050406030204" pitchFamily="18" charset="0"/>
                          </a:rPr>
                        </m:ctrlPr>
                      </m:fPr>
                      <m:num>
                        <m:r>
                          <a:rPr lang="en-US" i="1">
                            <a:solidFill>
                              <a:schemeClr val="tx1"/>
                            </a:solidFill>
                            <a:latin typeface="Cambria Math"/>
                          </a:rPr>
                          <m:t>1</m:t>
                        </m:r>
                      </m:num>
                      <m:den>
                        <m:r>
                          <a:rPr lang="ru-RU" i="1">
                            <a:solidFill>
                              <a:schemeClr val="tx1"/>
                            </a:solidFill>
                            <a:latin typeface="Cambria Math"/>
                          </a:rPr>
                          <m:t>4</m:t>
                        </m:r>
                      </m:den>
                    </m:f>
                    <m:r>
                      <a:rPr lang="en-US" i="1">
                        <a:latin typeface="Cambria Math"/>
                      </a:rPr>
                      <m:t>.</m:t>
                    </m:r>
                  </m:oMath>
                </a14:m>
                <a:r>
                  <a:rPr lang="en-US" i="1" dirty="0"/>
                  <a:t> </a:t>
                </a:r>
                <a:r>
                  <a:rPr lang="ru-RU" dirty="0"/>
                  <a:t>Это и есть радиус сферы, описанной около данного конуса.</a:t>
                </a:r>
                <a:endParaRPr lang="ru-RU" dirty="0">
                  <a:solidFill>
                    <a:srgbClr val="FF0000"/>
                  </a:solidFill>
                </a:endParaRPr>
              </a:p>
            </p:txBody>
          </p:sp>
        </mc:Choice>
        <mc:Fallback xmlns="">
          <p:sp>
            <p:nvSpPr>
              <p:cNvPr id="4" name="Text Box 3">
                <a:extLst>
                  <a:ext uri="{FF2B5EF4-FFF2-40B4-BE49-F238E27FC236}">
                    <a16:creationId xmlns:a16="http://schemas.microsoft.com/office/drawing/2014/main" id="{77D785BA-DB83-4436-85A1-E5736AE313A4}"/>
                  </a:ext>
                </a:extLst>
              </p:cNvPr>
              <p:cNvSpPr txBox="1">
                <a:spLocks noRot="1" noChangeAspect="1" noMove="1" noResize="1" noEditPoints="1" noAdjustHandles="1" noChangeArrowheads="1" noChangeShapeType="1" noTextEdit="1"/>
              </p:cNvSpPr>
              <p:nvPr/>
            </p:nvSpPr>
            <p:spPr bwMode="auto">
              <a:xfrm>
                <a:off x="0" y="4311351"/>
                <a:ext cx="9144000" cy="2254207"/>
              </a:xfrm>
              <a:prstGeom prst="rect">
                <a:avLst/>
              </a:prstGeom>
              <a:blipFill>
                <a:blip r:embed="rId3"/>
                <a:stretch>
                  <a:fillRect l="-1000" t="-2162" r="-1000" b="-162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31273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8107" y="24238"/>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3. </a:t>
            </a:r>
            <a:r>
              <a:rPr lang="ru-RU" dirty="0"/>
              <a:t>Радиус основания конуса равен 1. Образующая наклонена к плоскости основания под углом 45</a:t>
            </a:r>
            <a:r>
              <a:rPr lang="ru-RU" baseline="30000" dirty="0"/>
              <a:t>о</a:t>
            </a:r>
            <a:r>
              <a:rPr lang="ru-RU" dirty="0"/>
              <a:t>. Найдите радиус описанной сферы.</a:t>
            </a:r>
            <a:r>
              <a:rPr lang="en-US" dirty="0"/>
              <a:t> </a:t>
            </a:r>
            <a:endParaRPr lang="ru-RU"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266" y="1052736"/>
            <a:ext cx="461485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DB09B0B4-E06D-49EF-A604-1F5894B5A599}"/>
                  </a:ext>
                </a:extLst>
              </p:cNvPr>
              <p:cNvSpPr txBox="1">
                <a:spLocks noChangeArrowheads="1"/>
              </p:cNvSpPr>
              <p:nvPr/>
            </p:nvSpPr>
            <p:spPr bwMode="auto">
              <a:xfrm>
                <a:off x="0" y="4500792"/>
                <a:ext cx="9144000" cy="164160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solidFill>
                      <a:srgbClr val="FF0000"/>
                    </a:solidFill>
                  </a:rPr>
                  <a:t>Решение</a:t>
                </a:r>
                <a:r>
                  <a:rPr lang="en-US" dirty="0">
                    <a:solidFill>
                      <a:srgbClr val="FF0000"/>
                    </a:solidFill>
                  </a:rPr>
                  <a:t>. </a:t>
                </a:r>
                <a:r>
                  <a:rPr lang="ru-RU" dirty="0"/>
                  <a:t>Осевым сечением конуса является прямоугольный равнобедренный треугольник </a:t>
                </a:r>
                <a:r>
                  <a:rPr lang="en-US" i="1" dirty="0"/>
                  <a:t>SAB</a:t>
                </a:r>
                <a:r>
                  <a:rPr lang="ru-RU" dirty="0"/>
                  <a:t>, стороны которого равны </a:t>
                </a:r>
                <a:r>
                  <a:rPr lang="en-US" dirty="0"/>
                  <a:t>2</a:t>
                </a:r>
                <a:r>
                  <a:rPr lang="ru-RU" dirty="0"/>
                  <a:t>,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2</m:t>
                        </m:r>
                      </m:e>
                    </m:rad>
                  </m:oMath>
                </a14:m>
                <a:r>
                  <a:rPr lang="en-US" dirty="0"/>
                  <a:t>,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2</m:t>
                        </m:r>
                      </m:e>
                    </m:rad>
                  </m:oMath>
                </a14:m>
                <a:r>
                  <a:rPr lang="ru-RU" dirty="0"/>
                  <a:t>. Радиуса </a:t>
                </a:r>
                <a:r>
                  <a:rPr lang="en-US" i="1" dirty="0"/>
                  <a:t>R </a:t>
                </a:r>
                <a:r>
                  <a:rPr lang="ru-RU" dirty="0"/>
                  <a:t>окружности, описанной около этого треугольника, равен 1. Он равен радиусу сферы, описанной около данного конуса.</a:t>
                </a:r>
                <a:endParaRPr lang="ru-RU" dirty="0">
                  <a:solidFill>
                    <a:srgbClr val="FF0000"/>
                  </a:solidFill>
                </a:endParaRPr>
              </a:p>
            </p:txBody>
          </p:sp>
        </mc:Choice>
        <mc:Fallback xmlns="">
          <p:sp>
            <p:nvSpPr>
              <p:cNvPr id="4" name="Text Box 3">
                <a:extLst>
                  <a:ext uri="{FF2B5EF4-FFF2-40B4-BE49-F238E27FC236}">
                    <a16:creationId xmlns:a16="http://schemas.microsoft.com/office/drawing/2014/main" id="{DB09B0B4-E06D-49EF-A604-1F5894B5A599}"/>
                  </a:ext>
                </a:extLst>
              </p:cNvPr>
              <p:cNvSpPr txBox="1">
                <a:spLocks noRot="1" noChangeAspect="1" noMove="1" noResize="1" noEditPoints="1" noAdjustHandles="1" noChangeArrowheads="1" noChangeShapeType="1" noTextEdit="1"/>
              </p:cNvSpPr>
              <p:nvPr/>
            </p:nvSpPr>
            <p:spPr bwMode="auto">
              <a:xfrm>
                <a:off x="0" y="4500792"/>
                <a:ext cx="9144000" cy="1641603"/>
              </a:xfrm>
              <a:prstGeom prst="rect">
                <a:avLst/>
              </a:prstGeom>
              <a:blipFill>
                <a:blip r:embed="rId3"/>
                <a:stretch>
                  <a:fillRect l="-1000" t="-2963" r="-1000" b="-740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135639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 y="76200"/>
            <a:ext cx="8915400" cy="544488"/>
          </a:xfrm>
        </p:spPr>
        <p:txBody>
          <a:bodyPr/>
          <a:lstStyle/>
          <a:p>
            <a:r>
              <a:rPr lang="ru-RU" sz="3600" dirty="0">
                <a:solidFill>
                  <a:srgbClr val="FF3300"/>
                </a:solidFill>
              </a:rPr>
              <a:t>Сфера, вписанная в пирамиду</a:t>
            </a:r>
          </a:p>
        </p:txBody>
      </p:sp>
      <p:sp>
        <p:nvSpPr>
          <p:cNvPr id="4" name="Text Box 15"/>
          <p:cNvSpPr txBox="1">
            <a:spLocks noChangeArrowheads="1"/>
          </p:cNvSpPr>
          <p:nvPr/>
        </p:nvSpPr>
        <p:spPr bwMode="auto">
          <a:xfrm>
            <a:off x="-9053" y="692696"/>
            <a:ext cx="8991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dirty="0">
                <a:solidFill>
                  <a:srgbClr val="FF3300"/>
                </a:solidFill>
              </a:rPr>
              <a:t>	</a:t>
            </a:r>
            <a:r>
              <a:rPr lang="ru-RU" dirty="0">
                <a:solidFill>
                  <a:srgbClr val="FF3300"/>
                </a:solidFill>
              </a:rPr>
              <a:t>Теорема. </a:t>
            </a:r>
            <a:r>
              <a:rPr lang="ru-RU" dirty="0"/>
              <a:t>В любую треугольную пирамиду можно вписать сферу. Её центром является точка пересечения </a:t>
            </a:r>
            <a:r>
              <a:rPr lang="ru-RU" dirty="0" err="1"/>
              <a:t>биссектральных</a:t>
            </a:r>
            <a:r>
              <a:rPr lang="ru-RU" dirty="0"/>
              <a:t> полуплоскостей двугранных углов, образованных плоскостью основания и плоскостями боковых граней пирамиды.</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227476"/>
            <a:ext cx="4108648" cy="450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8401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20806" y="-1"/>
            <a:ext cx="91648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Построение сферы, вписанной в правильную треугольную пирамиду в программе </a:t>
            </a:r>
            <a:r>
              <a:rPr lang="en-US" sz="2800" dirty="0" err="1">
                <a:cs typeface="Times New Roman" pitchFamily="18" charset="0"/>
              </a:rPr>
              <a:t>GeoGebra</a:t>
            </a:r>
            <a:r>
              <a:rPr lang="en-US" sz="2800" dirty="0">
                <a:cs typeface="Times New Roman" pitchFamily="18" charset="0"/>
              </a:rPr>
              <a:t>.</a:t>
            </a:r>
            <a:endParaRPr lang="ru-RU" sz="2800"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8496" y="1412776"/>
            <a:ext cx="3816424" cy="405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9236" y="5646604"/>
            <a:ext cx="91648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Найдите радиус сферы, вписанной в правильную треугольную пирамиду, все рёбра которой равны 1.</a:t>
            </a:r>
            <a:endParaRPr lang="ru-RU" sz="2800" dirty="0"/>
          </a:p>
        </p:txBody>
      </p:sp>
    </p:spTree>
    <p:extLst>
      <p:ext uri="{BB962C8B-B14F-4D97-AF65-F5344CB8AC3E}">
        <p14:creationId xmlns:p14="http://schemas.microsoft.com/office/powerpoint/2010/main" val="40233973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6" y="1984732"/>
            <a:ext cx="3874913" cy="408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20806" y="0"/>
            <a:ext cx="91648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dirty="0">
                <a:solidFill>
                  <a:srgbClr val="FF0000"/>
                </a:solidFill>
                <a:cs typeface="Times New Roman" pitchFamily="18" charset="0"/>
              </a:rPr>
              <a:t>Решение. </a:t>
            </a:r>
            <a:r>
              <a:rPr lang="ru-RU" dirty="0">
                <a:cs typeface="Times New Roman" pitchFamily="18" charset="0"/>
              </a:rPr>
              <a:t>Для нахождения радиуса сферы, вписанной в правильную треугольную пирамиду, заметим, что эта сфера будет вписана в конус, вписанный в эту пирамиду. Следовательно,</a:t>
            </a:r>
            <a:r>
              <a:rPr lang="ru-RU" dirty="0"/>
              <a:t> радиус этой сферы равен радиусу сферы, вписанной в конус, вписанный в эту пирамиду.</a:t>
            </a:r>
          </a:p>
        </p:txBody>
      </p:sp>
      <mc:AlternateContent xmlns:mc="http://schemas.openxmlformats.org/markup-compatibility/2006" xmlns:a14="http://schemas.microsoft.com/office/drawing/2010/main">
        <mc:Choice Requires="a14">
          <p:sp>
            <p:nvSpPr>
              <p:cNvPr id="2" name="TextBox 1"/>
              <p:cNvSpPr txBox="1"/>
              <p:nvPr/>
            </p:nvSpPr>
            <p:spPr>
              <a:xfrm>
                <a:off x="3923928" y="1772816"/>
                <a:ext cx="5220072" cy="4513480"/>
              </a:xfrm>
              <a:prstGeom prst="rect">
                <a:avLst/>
              </a:prstGeom>
              <a:noFill/>
            </p:spPr>
            <p:txBody>
              <a:bodyPr wrap="square" rtlCol="0">
                <a:spAutoFit/>
              </a:bodyPr>
              <a:lstStyle/>
              <a:p>
                <a:pPr algn="just"/>
                <a:r>
                  <a:rPr lang="ru-RU" dirty="0"/>
                  <a:t>Осевым сечением конуса является равнобедренный треугольник, основание которого равно </a:t>
                </a:r>
                <a14:m>
                  <m:oMath xmlns:m="http://schemas.openxmlformats.org/officeDocument/2006/math">
                    <m:f>
                      <m:fPr>
                        <m:ctrlPr>
                          <a:rPr lang="ru-RU" i="1" smtClean="0">
                            <a:latin typeface="Cambria Math" panose="02040503050406030204" pitchFamily="18" charset="0"/>
                          </a:rPr>
                        </m:ctrlPr>
                      </m:fPr>
                      <m:num>
                        <m:rad>
                          <m:radPr>
                            <m:degHide m:val="on"/>
                            <m:ctrlPr>
                              <a:rPr lang="ru-RU" i="1" smtClean="0">
                                <a:latin typeface="Cambria Math" panose="02040503050406030204" pitchFamily="18" charset="0"/>
                              </a:rPr>
                            </m:ctrlPr>
                          </m:radPr>
                          <m:deg/>
                          <m:e>
                            <m:r>
                              <a:rPr lang="ru-RU" b="0" i="1" smtClean="0">
                                <a:latin typeface="Cambria Math"/>
                              </a:rPr>
                              <m:t>3</m:t>
                            </m:r>
                          </m:e>
                        </m:rad>
                      </m:num>
                      <m:den>
                        <m:r>
                          <a:rPr lang="ru-RU" b="0" i="1" smtClean="0">
                            <a:latin typeface="Cambria Math"/>
                          </a:rPr>
                          <m:t>3</m:t>
                        </m:r>
                      </m:den>
                    </m:f>
                  </m:oMath>
                </a14:m>
                <a:r>
                  <a:rPr lang="ru-RU" dirty="0"/>
                  <a:t>, боковые стороны равны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i="1">
                                <a:latin typeface="Cambria Math"/>
                              </a:rPr>
                              <m:t>3</m:t>
                            </m:r>
                          </m:e>
                        </m:rad>
                      </m:num>
                      <m:den>
                        <m:r>
                          <a:rPr lang="ru-RU" b="0" i="1" smtClean="0">
                            <a:latin typeface="Cambria Math"/>
                          </a:rPr>
                          <m:t>2</m:t>
                        </m:r>
                      </m:den>
                    </m:f>
                  </m:oMath>
                </a14:m>
                <a:r>
                  <a:rPr lang="ru-RU" dirty="0"/>
                  <a:t>. Высота, опущенная на основание, равна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6</m:t>
                            </m:r>
                          </m:e>
                        </m:rad>
                      </m:num>
                      <m:den>
                        <m:r>
                          <a:rPr lang="ru-RU" i="1">
                            <a:latin typeface="Cambria Math"/>
                          </a:rPr>
                          <m:t>3</m:t>
                        </m:r>
                      </m:den>
                    </m:f>
                  </m:oMath>
                </a14:m>
                <a:r>
                  <a:rPr lang="ru-RU" dirty="0"/>
                  <a:t>. Удвоенная площадь равна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2</m:t>
                            </m:r>
                          </m:e>
                        </m:rad>
                      </m:num>
                      <m:den>
                        <m:r>
                          <a:rPr lang="ru-RU" i="1">
                            <a:latin typeface="Cambria Math"/>
                          </a:rPr>
                          <m:t>3</m:t>
                        </m:r>
                      </m:den>
                    </m:f>
                  </m:oMath>
                </a14:m>
                <a:r>
                  <a:rPr lang="ru-RU" dirty="0"/>
                  <a:t>. Периметр равен </a:t>
                </a:r>
                <a14:m>
                  <m:oMath xmlns:m="http://schemas.openxmlformats.org/officeDocument/2006/math">
                    <m:f>
                      <m:fPr>
                        <m:ctrlPr>
                          <a:rPr lang="ru-RU" i="1">
                            <a:latin typeface="Cambria Math" panose="02040503050406030204" pitchFamily="18" charset="0"/>
                          </a:rPr>
                        </m:ctrlPr>
                      </m:fPr>
                      <m:num>
                        <m:r>
                          <a:rPr lang="ru-RU" b="0" i="1" smtClean="0">
                            <a:latin typeface="Cambria Math"/>
                          </a:rPr>
                          <m:t>4</m:t>
                        </m:r>
                        <m:rad>
                          <m:radPr>
                            <m:degHide m:val="on"/>
                            <m:ctrlPr>
                              <a:rPr lang="ru-RU" i="1">
                                <a:latin typeface="Cambria Math" panose="02040503050406030204" pitchFamily="18" charset="0"/>
                              </a:rPr>
                            </m:ctrlPr>
                          </m:radPr>
                          <m:deg/>
                          <m:e>
                            <m:r>
                              <a:rPr lang="ru-RU" i="1">
                                <a:latin typeface="Cambria Math"/>
                              </a:rPr>
                              <m:t>3</m:t>
                            </m:r>
                          </m:e>
                        </m:rad>
                      </m:num>
                      <m:den>
                        <m:r>
                          <a:rPr lang="ru-RU" i="1">
                            <a:latin typeface="Cambria Math"/>
                          </a:rPr>
                          <m:t>3</m:t>
                        </m:r>
                      </m:den>
                    </m:f>
                  </m:oMath>
                </a14:m>
                <a:r>
                  <a:rPr lang="ru-RU" dirty="0"/>
                  <a:t>. Следовательно, радиус вписанной сферы равен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6</m:t>
                            </m:r>
                          </m:e>
                        </m:rad>
                      </m:num>
                      <m:den>
                        <m:r>
                          <a:rPr lang="ru-RU" b="0" i="1" smtClean="0">
                            <a:latin typeface="Cambria Math"/>
                          </a:rPr>
                          <m:t>12</m:t>
                        </m:r>
                      </m:den>
                    </m:f>
                  </m:oMath>
                </a14:m>
                <a:r>
                  <a:rPr lang="ru-RU" dirty="0"/>
                  <a:t>.</a:t>
                </a:r>
              </a:p>
            </p:txBody>
          </p:sp>
        </mc:Choice>
        <mc:Fallback xmlns="">
          <p:sp>
            <p:nvSpPr>
              <p:cNvPr id="2" name="TextBox 1"/>
              <p:cNvSpPr txBox="1">
                <a:spLocks noRot="1" noChangeAspect="1" noMove="1" noResize="1" noEditPoints="1" noAdjustHandles="1" noChangeArrowheads="1" noChangeShapeType="1" noTextEdit="1"/>
              </p:cNvSpPr>
              <p:nvPr/>
            </p:nvSpPr>
            <p:spPr>
              <a:xfrm>
                <a:off x="3923928" y="1772816"/>
                <a:ext cx="5220072" cy="4513480"/>
              </a:xfrm>
              <a:prstGeom prst="rect">
                <a:avLst/>
              </a:prstGeom>
              <a:blipFill rotWithShape="1">
                <a:blip r:embed="rId3"/>
                <a:stretch>
                  <a:fillRect l="-1869" t="-1081" r="-1752"/>
                </a:stretch>
              </a:blipFill>
            </p:spPr>
            <p:txBody>
              <a:bodyPr/>
              <a:lstStyle/>
              <a:p>
                <a:r>
                  <a:rPr lang="ru-RU">
                    <a:noFill/>
                  </a:rPr>
                  <a:t> </a:t>
                </a:r>
              </a:p>
            </p:txBody>
          </p:sp>
        </mc:Fallback>
      </mc:AlternateContent>
    </p:spTree>
    <p:extLst>
      <p:ext uri="{BB962C8B-B14F-4D97-AF65-F5344CB8AC3E}">
        <p14:creationId xmlns:p14="http://schemas.microsoft.com/office/powerpoint/2010/main" val="25327012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20806" y="-1"/>
            <a:ext cx="91648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Построение сферы, вписанной в правильную четырёхугольную пирамиду в программе </a:t>
            </a:r>
            <a:r>
              <a:rPr lang="en-US" sz="2800" dirty="0" err="1">
                <a:cs typeface="Times New Roman" pitchFamily="18" charset="0"/>
              </a:rPr>
              <a:t>GeoGebra</a:t>
            </a:r>
            <a:r>
              <a:rPr lang="en-US" sz="2800" dirty="0">
                <a:cs typeface="Times New Roman" pitchFamily="18" charset="0"/>
              </a:rPr>
              <a:t>.</a:t>
            </a:r>
            <a:endParaRPr lang="ru-RU" sz="2800" dirty="0"/>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038" y="1009102"/>
            <a:ext cx="5216682" cy="43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9236" y="5646604"/>
            <a:ext cx="91648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Найдите радиус сферы, вписанной в правильную четырёхугольную пирамиду, все рёбра которой равны 1.</a:t>
            </a:r>
            <a:endParaRPr lang="ru-RU" sz="2800" dirty="0"/>
          </a:p>
        </p:txBody>
      </p:sp>
    </p:spTree>
    <p:extLst>
      <p:ext uri="{BB962C8B-B14F-4D97-AF65-F5344CB8AC3E}">
        <p14:creationId xmlns:p14="http://schemas.microsoft.com/office/powerpoint/2010/main" val="42854114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0806" y="0"/>
            <a:ext cx="91648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dirty="0">
                <a:solidFill>
                  <a:srgbClr val="FF0000"/>
                </a:solidFill>
                <a:cs typeface="Times New Roman" pitchFamily="18" charset="0"/>
              </a:rPr>
              <a:t>Решение. </a:t>
            </a:r>
            <a:r>
              <a:rPr lang="ru-RU" dirty="0">
                <a:cs typeface="Times New Roman" pitchFamily="18" charset="0"/>
              </a:rPr>
              <a:t>Для нахождения радиуса сферы, вписанной в правильную четырёхугольную пирамиду, заметим, что эта сфера будет вписана в конус, вписанный в эту пирамиду. Следовательно,</a:t>
            </a:r>
            <a:r>
              <a:rPr lang="ru-RU" dirty="0"/>
              <a:t> радиус этой сферы равен радиусу сферы, вписанной в конус, вписанный в эту пирамиду.</a:t>
            </a:r>
          </a:p>
        </p:txBody>
      </p:sp>
      <mc:AlternateContent xmlns:mc="http://schemas.openxmlformats.org/markup-compatibility/2006" xmlns:a14="http://schemas.microsoft.com/office/drawing/2010/main">
        <mc:Choice Requires="a14">
          <p:sp>
            <p:nvSpPr>
              <p:cNvPr id="2" name="TextBox 1"/>
              <p:cNvSpPr txBox="1"/>
              <p:nvPr/>
            </p:nvSpPr>
            <p:spPr>
              <a:xfrm>
                <a:off x="3923928" y="1772816"/>
                <a:ext cx="5220072" cy="3957494"/>
              </a:xfrm>
              <a:prstGeom prst="rect">
                <a:avLst/>
              </a:prstGeom>
              <a:noFill/>
            </p:spPr>
            <p:txBody>
              <a:bodyPr wrap="square" rtlCol="0">
                <a:spAutoFit/>
              </a:bodyPr>
              <a:lstStyle/>
              <a:p>
                <a:pPr algn="just"/>
                <a:r>
                  <a:rPr lang="ru-RU" dirty="0"/>
                  <a:t>Осевым сечением конуса является равнобедренный треугольник, основание которого равно 1, боковые стороны равны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i="1">
                                <a:latin typeface="Cambria Math"/>
                              </a:rPr>
                              <m:t>3</m:t>
                            </m:r>
                          </m:e>
                        </m:rad>
                      </m:num>
                      <m:den>
                        <m:r>
                          <a:rPr lang="ru-RU" b="0" i="1" smtClean="0">
                            <a:latin typeface="Cambria Math"/>
                          </a:rPr>
                          <m:t>2</m:t>
                        </m:r>
                      </m:den>
                    </m:f>
                  </m:oMath>
                </a14:m>
                <a:r>
                  <a:rPr lang="ru-RU" dirty="0"/>
                  <a:t>. Высота, опущенная на основание, равна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2</m:t>
                            </m:r>
                          </m:e>
                        </m:rad>
                      </m:num>
                      <m:den>
                        <m:r>
                          <a:rPr lang="ru-RU" b="0" i="1" smtClean="0">
                            <a:latin typeface="Cambria Math"/>
                          </a:rPr>
                          <m:t>2</m:t>
                        </m:r>
                      </m:den>
                    </m:f>
                  </m:oMath>
                </a14:m>
                <a:r>
                  <a:rPr lang="ru-RU" dirty="0"/>
                  <a:t>. Удвоенная площадь равна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2</m:t>
                            </m:r>
                          </m:e>
                        </m:rad>
                      </m:num>
                      <m:den>
                        <m:r>
                          <a:rPr lang="ru-RU" b="0" i="1" smtClean="0">
                            <a:latin typeface="Cambria Math"/>
                          </a:rPr>
                          <m:t>2</m:t>
                        </m:r>
                      </m:den>
                    </m:f>
                  </m:oMath>
                </a14:m>
                <a:r>
                  <a:rPr lang="ru-RU" dirty="0"/>
                  <a:t>. Периметр равен </a:t>
                </a:r>
                <a14:m>
                  <m:oMath xmlns:m="http://schemas.openxmlformats.org/officeDocument/2006/math">
                    <m:r>
                      <a:rPr lang="ru-RU" b="0" i="0" smtClean="0">
                        <a:latin typeface="Cambria Math"/>
                      </a:rPr>
                      <m:t>1+</m:t>
                    </m:r>
                    <m:rad>
                      <m:radPr>
                        <m:degHide m:val="on"/>
                        <m:ctrlPr>
                          <a:rPr lang="ru-RU" i="1">
                            <a:latin typeface="Cambria Math" panose="02040503050406030204" pitchFamily="18" charset="0"/>
                          </a:rPr>
                        </m:ctrlPr>
                      </m:radPr>
                      <m:deg/>
                      <m:e>
                        <m:r>
                          <a:rPr lang="ru-RU" i="1">
                            <a:latin typeface="Cambria Math"/>
                          </a:rPr>
                          <m:t>3</m:t>
                        </m:r>
                      </m:e>
                    </m:rad>
                  </m:oMath>
                </a14:m>
                <a:r>
                  <a:rPr lang="ru-RU" dirty="0"/>
                  <a:t>. Следовательно, радиус вписанной сферы равен </a:t>
                </a:r>
                <a14:m>
                  <m:oMath xmlns:m="http://schemas.openxmlformats.org/officeDocument/2006/math">
                    <m:f>
                      <m:fPr>
                        <m:ctrlPr>
                          <a:rPr lang="ru-RU" i="1" smtClean="0">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6</m:t>
                            </m:r>
                          </m:e>
                        </m:rad>
                        <m:r>
                          <a:rPr lang="ru-RU" b="0" i="1" smtClean="0">
                            <a:latin typeface="Cambria Math"/>
                          </a:rPr>
                          <m:t>−</m:t>
                        </m:r>
                        <m:rad>
                          <m:radPr>
                            <m:degHide m:val="on"/>
                            <m:ctrlPr>
                              <a:rPr lang="ru-RU" b="0" i="1" smtClean="0">
                                <a:latin typeface="Cambria Math" panose="02040503050406030204" pitchFamily="18" charset="0"/>
                              </a:rPr>
                            </m:ctrlPr>
                          </m:radPr>
                          <m:deg/>
                          <m:e>
                            <m:r>
                              <a:rPr lang="ru-RU" b="0" i="1" smtClean="0">
                                <a:latin typeface="Cambria Math"/>
                              </a:rPr>
                              <m:t>2</m:t>
                            </m:r>
                          </m:e>
                        </m:rad>
                      </m:num>
                      <m:den>
                        <m:r>
                          <a:rPr lang="ru-RU" b="0" i="1" smtClean="0">
                            <a:latin typeface="Cambria Math"/>
                          </a:rPr>
                          <m:t>4</m:t>
                        </m:r>
                      </m:den>
                    </m:f>
                  </m:oMath>
                </a14:m>
                <a:r>
                  <a:rPr lang="ru-RU" dirty="0"/>
                  <a:t>.</a:t>
                </a:r>
              </a:p>
            </p:txBody>
          </p:sp>
        </mc:Choice>
        <mc:Fallback xmlns="">
          <p:sp>
            <p:nvSpPr>
              <p:cNvPr id="2" name="TextBox 1"/>
              <p:cNvSpPr txBox="1">
                <a:spLocks noRot="1" noChangeAspect="1" noMove="1" noResize="1" noEditPoints="1" noAdjustHandles="1" noChangeArrowheads="1" noChangeShapeType="1" noTextEdit="1"/>
              </p:cNvSpPr>
              <p:nvPr/>
            </p:nvSpPr>
            <p:spPr>
              <a:xfrm>
                <a:off x="3923928" y="1772816"/>
                <a:ext cx="5220072" cy="3957494"/>
              </a:xfrm>
              <a:prstGeom prst="rect">
                <a:avLst/>
              </a:prstGeom>
              <a:blipFill rotWithShape="1">
                <a:blip r:embed="rId2"/>
                <a:stretch>
                  <a:fillRect l="-1869" t="-1233" r="-1752" b="-616"/>
                </a:stretch>
              </a:blipFill>
            </p:spPr>
            <p:txBody>
              <a:bodyPr/>
              <a:lstStyle/>
              <a:p>
                <a:r>
                  <a:rPr lang="ru-RU">
                    <a:noFill/>
                  </a:rPr>
                  <a:t> </a:t>
                </a:r>
              </a:p>
            </p:txBody>
          </p:sp>
        </mc:Fallback>
      </mc:AlternateContent>
      <p:pic>
        <p:nvPicPr>
          <p:cNvPr id="921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 y="2147440"/>
            <a:ext cx="4022086"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925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a:t>	</a:t>
            </a:r>
            <a:r>
              <a:rPr lang="ru-RU" dirty="0"/>
              <a:t>Найдите радиус сферы, вписанной в правильную четырёхугольную пирамиду, стороны основания которой равны 2, а двугранные углы при основании равны 60</a:t>
            </a:r>
            <a:r>
              <a:rPr lang="ru-RU" baseline="30000" dirty="0"/>
              <a:t>о</a:t>
            </a:r>
            <a:r>
              <a:rPr lang="ru-RU" dirty="0"/>
              <a:t>. </a:t>
            </a:r>
          </a:p>
        </p:txBody>
      </p:sp>
      <mc:AlternateContent xmlns:mc="http://schemas.openxmlformats.org/markup-compatibility/2006" xmlns:a14="http://schemas.microsoft.com/office/drawing/2010/main">
        <mc:Choice Requires="a14">
          <p:sp>
            <p:nvSpPr>
              <p:cNvPr id="2" name="TextBox 1"/>
              <p:cNvSpPr txBox="1"/>
              <p:nvPr/>
            </p:nvSpPr>
            <p:spPr>
              <a:xfrm>
                <a:off x="467544" y="5445224"/>
                <a:ext cx="2160240" cy="681725"/>
              </a:xfrm>
              <a:prstGeom prst="rect">
                <a:avLst/>
              </a:prstGeom>
              <a:noFill/>
            </p:spPr>
            <p:txBody>
              <a:bodyPr wrap="square" rtlCol="0">
                <a:spAutoFit/>
              </a:bodyPr>
              <a:lstStyle/>
              <a:p>
                <a:r>
                  <a:rPr lang="ru-RU" dirty="0">
                    <a:solidFill>
                      <a:srgbClr val="FF0000"/>
                    </a:solidFill>
                  </a:rPr>
                  <a:t>Ответ. </a:t>
                </a:r>
                <a14:m>
                  <m:oMath xmlns:m="http://schemas.openxmlformats.org/officeDocument/2006/math">
                    <m:f>
                      <m:fPr>
                        <m:ctrlPr>
                          <a:rPr lang="ru-RU" i="1" smtClean="0">
                            <a:solidFill>
                              <a:schemeClr val="tx1"/>
                            </a:solidFill>
                            <a:latin typeface="Cambria Math" panose="02040503050406030204" pitchFamily="18" charset="0"/>
                          </a:rPr>
                        </m:ctrlPr>
                      </m:fPr>
                      <m:num>
                        <m:rad>
                          <m:radPr>
                            <m:degHide m:val="on"/>
                            <m:ctrlPr>
                              <a:rPr lang="ru-RU" i="1">
                                <a:solidFill>
                                  <a:schemeClr val="tx1"/>
                                </a:solidFill>
                                <a:latin typeface="Cambria Math" panose="02040503050406030204" pitchFamily="18" charset="0"/>
                              </a:rPr>
                            </m:ctrlPr>
                          </m:radPr>
                          <m:deg/>
                          <m:e>
                            <m:r>
                              <a:rPr lang="ru-RU" i="1">
                                <a:solidFill>
                                  <a:schemeClr val="tx1"/>
                                </a:solidFill>
                                <a:latin typeface="Cambria Math"/>
                              </a:rPr>
                              <m:t>3</m:t>
                            </m:r>
                          </m:e>
                        </m:rad>
                      </m:num>
                      <m:den>
                        <m:r>
                          <a:rPr lang="ru-RU" i="1">
                            <a:solidFill>
                              <a:schemeClr val="tx1"/>
                            </a:solidFill>
                            <a:latin typeface="Cambria Math"/>
                          </a:rPr>
                          <m:t>3</m:t>
                        </m:r>
                      </m:den>
                    </m:f>
                    <m:r>
                      <a:rPr lang="ru-RU" i="1">
                        <a:solidFill>
                          <a:schemeClr val="tx1"/>
                        </a:solidFill>
                        <a:latin typeface="Cambria Math"/>
                      </a:rPr>
                      <m:t>.</m:t>
                    </m:r>
                  </m:oMath>
                </a14:m>
                <a:endParaRPr lang="ru-RU" dirty="0"/>
              </a:p>
            </p:txBody>
          </p:sp>
        </mc:Choice>
        <mc:Fallback xmlns="">
          <p:sp>
            <p:nvSpPr>
              <p:cNvPr id="2" name="TextBox 1"/>
              <p:cNvSpPr txBox="1">
                <a:spLocks noRot="1" noChangeAspect="1" noMove="1" noResize="1" noEditPoints="1" noAdjustHandles="1" noChangeArrowheads="1" noChangeShapeType="1" noTextEdit="1"/>
              </p:cNvSpPr>
              <p:nvPr/>
            </p:nvSpPr>
            <p:spPr>
              <a:xfrm>
                <a:off x="467544" y="5445224"/>
                <a:ext cx="2160240" cy="681725"/>
              </a:xfrm>
              <a:prstGeom prst="rect">
                <a:avLst/>
              </a:prstGeom>
              <a:blipFill rotWithShape="1">
                <a:blip r:embed="rId2"/>
                <a:stretch>
                  <a:fillRect l="-4520" b="-7143"/>
                </a:stretch>
              </a:blipFill>
            </p:spPr>
            <p:txBody>
              <a:bodyPr/>
              <a:lstStyle/>
              <a:p>
                <a:r>
                  <a:rPr lang="ru-RU">
                    <a:noFill/>
                  </a:rPr>
                  <a:t> </a:t>
                </a:r>
              </a:p>
            </p:txBody>
          </p:sp>
        </mc:Fallback>
      </mc:AlternateContent>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659" y="1409457"/>
            <a:ext cx="5216682" cy="438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80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31185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2. Найдите радиус окружности, вписанной в равнобедренный треугольник со сторонами 6, 5, 5.</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628800"/>
            <a:ext cx="4157236" cy="304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a:extLst>
              <a:ext uri="{FF2B5EF4-FFF2-40B4-BE49-F238E27FC236}">
                <a16:creationId xmlns:a16="http://schemas.microsoft.com/office/drawing/2014/main" id="{DF877BB2-6127-417A-B103-7DF61E89FB4E}"/>
              </a:ext>
            </a:extLst>
          </p:cNvPr>
          <p:cNvSpPr txBox="1">
            <a:spLocks noChangeArrowheads="1"/>
          </p:cNvSpPr>
          <p:nvPr/>
        </p:nvSpPr>
        <p:spPr bwMode="auto">
          <a:xfrm>
            <a:off x="0" y="522920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Решение</a:t>
            </a:r>
            <a:r>
              <a:rPr lang="ru-RU" dirty="0">
                <a:cs typeface="Times New Roman" pitchFamily="18" charset="0"/>
              </a:rPr>
              <a:t>. Удвоенная площадь треугольника равна 24. Периметр равен 16. Радиус вписанной окружности равен 1,5.</a:t>
            </a:r>
          </a:p>
        </p:txBody>
      </p:sp>
    </p:spTree>
    <p:extLst>
      <p:ext uri="{BB962C8B-B14F-4D97-AF65-F5344CB8AC3E}">
        <p14:creationId xmlns:p14="http://schemas.microsoft.com/office/powerpoint/2010/main" val="4954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6"/>
          <p:cNvSpPr txBox="1">
            <a:spLocks noChangeArrowheads="1"/>
          </p:cNvSpPr>
          <p:nvPr/>
        </p:nvSpPr>
        <p:spPr bwMode="auto">
          <a:xfrm>
            <a:off x="-20806" y="-1"/>
            <a:ext cx="916480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Построение сферы, вписанной в правильную шестиугольную пирамиду в программе </a:t>
            </a:r>
            <a:r>
              <a:rPr lang="en-US" sz="2800" dirty="0" err="1">
                <a:cs typeface="Times New Roman" pitchFamily="18" charset="0"/>
              </a:rPr>
              <a:t>GeoGebra</a:t>
            </a:r>
            <a:r>
              <a:rPr lang="en-US" sz="2800" dirty="0">
                <a:cs typeface="Times New Roman" pitchFamily="18" charset="0"/>
              </a:rPr>
              <a:t>.</a:t>
            </a:r>
            <a:endParaRPr lang="ru-RU" sz="2800" dirty="0"/>
          </a:p>
        </p:txBody>
      </p:sp>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54106"/>
            <a:ext cx="4330883" cy="413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107504" y="5229200"/>
            <a:ext cx="916480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cs typeface="Times New Roman" pitchFamily="18" charset="0"/>
              </a:rPr>
              <a:t> </a:t>
            </a:r>
            <a:r>
              <a:rPr lang="ru-RU" sz="2800" dirty="0">
                <a:cs typeface="Times New Roman" pitchFamily="18" charset="0"/>
              </a:rPr>
              <a:t>Найдите радиус сферы, вписанной в правильную шестиугольную пирамиду, стороны основания которой равны 1, а боковые рёбра равны 2.</a:t>
            </a:r>
            <a:endParaRPr lang="ru-RU" sz="2800" dirty="0"/>
          </a:p>
        </p:txBody>
      </p:sp>
    </p:spTree>
    <p:extLst>
      <p:ext uri="{BB962C8B-B14F-4D97-AF65-F5344CB8AC3E}">
        <p14:creationId xmlns:p14="http://schemas.microsoft.com/office/powerpoint/2010/main" val="1129309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0806" y="0"/>
            <a:ext cx="9164806"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t>	</a:t>
            </a:r>
            <a:r>
              <a:rPr lang="ru-RU" dirty="0">
                <a:solidFill>
                  <a:srgbClr val="FF0000"/>
                </a:solidFill>
              </a:rPr>
              <a:t>Решение.</a:t>
            </a:r>
            <a:r>
              <a:rPr lang="ru-RU" dirty="0">
                <a:cs typeface="Times New Roman" pitchFamily="18" charset="0"/>
              </a:rPr>
              <a:t> Для нахождения радиуса сферы, вписанной в правильную шестиугольную пирамиду, заметим, что эта сфера будет вписана в конус, вписанный в эту пирамиду. Следовательно,</a:t>
            </a:r>
            <a:r>
              <a:rPr lang="ru-RU" dirty="0"/>
              <a:t> радиус этой сферы равен радиусу сферы, вписанной в конус, вписанный в эту пирамиду.</a:t>
            </a:r>
          </a:p>
        </p:txBody>
      </p:sp>
      <mc:AlternateContent xmlns:mc="http://schemas.openxmlformats.org/markup-compatibility/2006" xmlns:a14="http://schemas.microsoft.com/office/drawing/2010/main">
        <mc:Choice Requires="a14">
          <p:sp>
            <p:nvSpPr>
              <p:cNvPr id="2" name="TextBox 1"/>
              <p:cNvSpPr txBox="1"/>
              <p:nvPr/>
            </p:nvSpPr>
            <p:spPr>
              <a:xfrm>
                <a:off x="4299674" y="1772816"/>
                <a:ext cx="4844326" cy="4329903"/>
              </a:xfrm>
              <a:prstGeom prst="rect">
                <a:avLst/>
              </a:prstGeom>
              <a:noFill/>
            </p:spPr>
            <p:txBody>
              <a:bodyPr wrap="square" rtlCol="0">
                <a:spAutoFit/>
              </a:bodyPr>
              <a:lstStyle/>
              <a:p>
                <a:pPr algn="just"/>
                <a:r>
                  <a:rPr lang="ru-RU" dirty="0"/>
                  <a:t>Осевым сечением конуса является равнобедренный треугольник, основание которого равно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3</m:t>
                        </m:r>
                      </m:e>
                    </m:rad>
                  </m:oMath>
                </a14:m>
                <a:r>
                  <a:rPr lang="ru-RU" dirty="0"/>
                  <a:t>, боковые стороны равны </a:t>
                </a:r>
                <a14:m>
                  <m:oMath xmlns:m="http://schemas.openxmlformats.org/officeDocument/2006/math">
                    <m:f>
                      <m:fPr>
                        <m:ctrlPr>
                          <a:rPr lang="ru-RU" i="1">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15</m:t>
                            </m:r>
                          </m:e>
                        </m:rad>
                      </m:num>
                      <m:den>
                        <m:r>
                          <a:rPr lang="ru-RU" b="0" i="1" smtClean="0">
                            <a:latin typeface="Cambria Math"/>
                          </a:rPr>
                          <m:t>2</m:t>
                        </m:r>
                      </m:den>
                    </m:f>
                  </m:oMath>
                </a14:m>
                <a:r>
                  <a:rPr lang="ru-RU" dirty="0"/>
                  <a:t>. Высота, опущенная на основание, равна</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3</m:t>
                        </m:r>
                      </m:e>
                    </m:rad>
                  </m:oMath>
                </a14:m>
                <a:r>
                  <a:rPr lang="ru-RU" dirty="0"/>
                  <a:t>. </a:t>
                </a:r>
              </a:p>
              <a:p>
                <a:pPr algn="just"/>
                <a:r>
                  <a:rPr lang="ru-RU" dirty="0"/>
                  <a:t>Удвоенная площадь равна 3. Периметр равен </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a:rPr>
                          <m:t>3</m:t>
                        </m:r>
                      </m:e>
                    </m:rad>
                    <m:r>
                      <a:rPr lang="ru-RU" b="0" i="1" smtClean="0">
                        <a:latin typeface="Cambria Math"/>
                      </a:rPr>
                      <m:t>+</m:t>
                    </m:r>
                    <m:rad>
                      <m:radPr>
                        <m:degHide m:val="on"/>
                        <m:ctrlPr>
                          <a:rPr lang="ru-RU" b="0" i="1" smtClean="0">
                            <a:latin typeface="Cambria Math" panose="02040503050406030204" pitchFamily="18" charset="0"/>
                          </a:rPr>
                        </m:ctrlPr>
                      </m:radPr>
                      <m:deg/>
                      <m:e>
                        <m:r>
                          <a:rPr lang="ru-RU" b="0" i="1" smtClean="0">
                            <a:latin typeface="Cambria Math"/>
                          </a:rPr>
                          <m:t>15</m:t>
                        </m:r>
                      </m:e>
                    </m:rad>
                  </m:oMath>
                </a14:m>
                <a:r>
                  <a:rPr lang="ru-RU" dirty="0"/>
                  <a:t>. Следовательно, радиус вписанной сферы равен </a:t>
                </a:r>
                <a14:m>
                  <m:oMath xmlns:m="http://schemas.openxmlformats.org/officeDocument/2006/math">
                    <m:f>
                      <m:fPr>
                        <m:ctrlPr>
                          <a:rPr lang="ru-RU" i="1" smtClean="0">
                            <a:latin typeface="Cambria Math" panose="02040503050406030204" pitchFamily="18" charset="0"/>
                          </a:rPr>
                        </m:ctrlPr>
                      </m:fPr>
                      <m:num>
                        <m:rad>
                          <m:radPr>
                            <m:degHide m:val="on"/>
                            <m:ctrlPr>
                              <a:rPr lang="ru-RU" i="1">
                                <a:latin typeface="Cambria Math" panose="02040503050406030204" pitchFamily="18" charset="0"/>
                              </a:rPr>
                            </m:ctrlPr>
                          </m:radPr>
                          <m:deg/>
                          <m:e>
                            <m:r>
                              <a:rPr lang="ru-RU" b="0" i="1" smtClean="0">
                                <a:latin typeface="Cambria Math"/>
                              </a:rPr>
                              <m:t>15</m:t>
                            </m:r>
                          </m:e>
                        </m:rad>
                        <m:r>
                          <a:rPr lang="ru-RU" b="0" i="1" smtClean="0">
                            <a:latin typeface="Cambria Math"/>
                          </a:rPr>
                          <m:t>−</m:t>
                        </m:r>
                        <m:rad>
                          <m:radPr>
                            <m:degHide m:val="on"/>
                            <m:ctrlPr>
                              <a:rPr lang="ru-RU" b="0" i="1" smtClean="0">
                                <a:latin typeface="Cambria Math" panose="02040503050406030204" pitchFamily="18" charset="0"/>
                              </a:rPr>
                            </m:ctrlPr>
                          </m:radPr>
                          <m:deg/>
                          <m:e>
                            <m:r>
                              <a:rPr lang="ru-RU" b="0" i="1" smtClean="0">
                                <a:latin typeface="Cambria Math"/>
                              </a:rPr>
                              <m:t>3</m:t>
                            </m:r>
                          </m:e>
                        </m:rad>
                      </m:num>
                      <m:den>
                        <m:r>
                          <a:rPr lang="ru-RU" b="0" i="1" smtClean="0">
                            <a:latin typeface="Cambria Math"/>
                          </a:rPr>
                          <m:t>4</m:t>
                        </m:r>
                      </m:den>
                    </m:f>
                  </m:oMath>
                </a14:m>
                <a:r>
                  <a:rPr lang="ru-RU" dirty="0"/>
                  <a:t>.</a:t>
                </a:r>
              </a:p>
            </p:txBody>
          </p:sp>
        </mc:Choice>
        <mc:Fallback xmlns="">
          <p:sp>
            <p:nvSpPr>
              <p:cNvPr id="2" name="TextBox 1"/>
              <p:cNvSpPr txBox="1">
                <a:spLocks noRot="1" noChangeAspect="1" noMove="1" noResize="1" noEditPoints="1" noAdjustHandles="1" noChangeArrowheads="1" noChangeShapeType="1" noTextEdit="1"/>
              </p:cNvSpPr>
              <p:nvPr/>
            </p:nvSpPr>
            <p:spPr>
              <a:xfrm>
                <a:off x="4299674" y="1772816"/>
                <a:ext cx="4844326" cy="4329903"/>
              </a:xfrm>
              <a:prstGeom prst="rect">
                <a:avLst/>
              </a:prstGeom>
              <a:blipFill rotWithShape="1">
                <a:blip r:embed="rId2"/>
                <a:stretch>
                  <a:fillRect l="-1887" t="-1127" r="-2013" b="-563"/>
                </a:stretch>
              </a:blipFill>
            </p:spPr>
            <p:txBody>
              <a:bodyPr/>
              <a:lstStyle/>
              <a:p>
                <a:r>
                  <a:rPr lang="ru-RU">
                    <a:noFill/>
                  </a:rPr>
                  <a:t> </a:t>
                </a:r>
              </a:p>
            </p:txBody>
          </p:sp>
        </mc:Fallback>
      </mc:AlternateContent>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32856"/>
            <a:ext cx="4032448" cy="391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8082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692696"/>
          </a:xfrm>
        </p:spPr>
        <p:txBody>
          <a:bodyPr/>
          <a:lstStyle/>
          <a:p>
            <a:r>
              <a:rPr lang="ru-RU" sz="3600" dirty="0">
                <a:solidFill>
                  <a:srgbClr val="FF3300"/>
                </a:solidFill>
              </a:rPr>
              <a:t>Сфера, описанная около пирамиды</a:t>
            </a:r>
          </a:p>
        </p:txBody>
      </p:sp>
      <p:sp>
        <p:nvSpPr>
          <p:cNvPr id="5" name="Text Box 14"/>
          <p:cNvSpPr txBox="1">
            <a:spLocks noChangeArrowheads="1"/>
          </p:cNvSpPr>
          <p:nvPr/>
        </p:nvSpPr>
        <p:spPr bwMode="auto">
          <a:xfrm>
            <a:off x="-18107" y="692696"/>
            <a:ext cx="89916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sz="2800" dirty="0">
                <a:solidFill>
                  <a:srgbClr val="FF3300"/>
                </a:solidFill>
              </a:rPr>
              <a:t>	</a:t>
            </a:r>
            <a:r>
              <a:rPr lang="ru-RU" dirty="0">
                <a:solidFill>
                  <a:srgbClr val="FF3300"/>
                </a:solidFill>
              </a:rPr>
              <a:t>Теорема. </a:t>
            </a:r>
            <a:r>
              <a:rPr lang="ru-RU" dirty="0">
                <a:cs typeface="Times New Roman" pitchFamily="18" charset="0"/>
              </a:rPr>
              <a:t>Около пирамиды можно описать сферу тогда и только тогда, когда около основания этой пирамиды можно описать окружность. Её центром является точка пересечения перпендикуляра, проходящего через центр этой окружности и перпендикулярного плоскости основания, и плоскости, проходящей через середину бокового ребра и перпендикулярной этому ребру.	</a:t>
            </a:r>
            <a:endParaRPr lang="ru-RU" dirty="0"/>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454649"/>
            <a:ext cx="3256617" cy="3214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284984"/>
            <a:ext cx="3675370" cy="359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48762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18107" y="18123"/>
            <a:ext cx="89916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0"/>
              </a:spcBef>
            </a:pPr>
            <a:r>
              <a:rPr lang="en-US" sz="2800" dirty="0">
                <a:solidFill>
                  <a:srgbClr val="FF3300"/>
                </a:solidFill>
              </a:rPr>
              <a:t>	</a:t>
            </a:r>
            <a:r>
              <a:rPr lang="ru-RU" dirty="0">
                <a:cs typeface="Times New Roman" pitchFamily="18" charset="0"/>
              </a:rPr>
              <a:t>Построение центра сферы, описанной около правильной четырёхугольной пирамиды в программе </a:t>
            </a:r>
            <a:r>
              <a:rPr lang="en-US" dirty="0" err="1">
                <a:cs typeface="Times New Roman" pitchFamily="18" charset="0"/>
              </a:rPr>
              <a:t>GeoGebra</a:t>
            </a:r>
            <a:r>
              <a:rPr lang="en-US" dirty="0">
                <a:cs typeface="Times New Roman" pitchFamily="18" charset="0"/>
              </a:rPr>
              <a:t>.</a:t>
            </a:r>
            <a:endParaRPr lang="ru-RU"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340768"/>
            <a:ext cx="4536504" cy="4335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3827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4"/>
          <p:cNvSpPr txBox="1">
            <a:spLocks noChangeArrowheads="1"/>
          </p:cNvSpPr>
          <p:nvPr/>
        </p:nvSpPr>
        <p:spPr bwMode="auto">
          <a:xfrm>
            <a:off x="-18107" y="18123"/>
            <a:ext cx="89916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0"/>
              </a:spcBef>
            </a:pPr>
            <a:r>
              <a:rPr lang="en-US" sz="2800" dirty="0">
                <a:solidFill>
                  <a:srgbClr val="FF3300"/>
                </a:solidFill>
              </a:rPr>
              <a:t>	</a:t>
            </a:r>
            <a:r>
              <a:rPr lang="ru-RU" dirty="0">
                <a:cs typeface="Times New Roman" pitchFamily="18" charset="0"/>
              </a:rPr>
              <a:t>Для нахождения радиуса сферы, описанной около правильной пирамиды, заметим, что эта сфера будет описана около конуса, описанного около пирамиды. Следовательно, радиус сферы, описанной около пирамиды, равен радиусу сферы, описанной около конуса, описанного около этой пирамиды.</a:t>
            </a:r>
            <a:endParaRPr lang="ru-RU" dirty="0"/>
          </a:p>
        </p:txBody>
      </p:sp>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151312"/>
            <a:ext cx="3888432" cy="395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77493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ext Box 6"/>
          <p:cNvSpPr txBox="1">
            <a:spLocks noChangeArrowheads="1"/>
          </p:cNvSpPr>
          <p:nvPr/>
        </p:nvSpPr>
        <p:spPr bwMode="auto">
          <a:xfrm>
            <a:off x="-9053" y="116632"/>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sz="2200" dirty="0"/>
              <a:t>	1. Найдите радиус сферы, описанной около единичного тетраэдра. </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3384376" cy="348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6">
                <a:extLst>
                  <a:ext uri="{FF2B5EF4-FFF2-40B4-BE49-F238E27FC236}">
                    <a16:creationId xmlns:a16="http://schemas.microsoft.com/office/drawing/2014/main" id="{8AC3EC90-A1FC-412A-A63F-164D434C37B3}"/>
                  </a:ext>
                </a:extLst>
              </p:cNvPr>
              <p:cNvSpPr txBox="1">
                <a:spLocks noChangeArrowheads="1"/>
              </p:cNvSpPr>
              <p:nvPr/>
            </p:nvSpPr>
            <p:spPr bwMode="auto">
              <a:xfrm>
                <a:off x="0" y="4653136"/>
                <a:ext cx="9144000" cy="15123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ct val="50000"/>
                  </a:spcBef>
                </a:pPr>
                <a:r>
                  <a:rPr lang="ru-RU" sz="2200" dirty="0"/>
                  <a:t>	</a:t>
                </a:r>
                <a:r>
                  <a:rPr lang="ru-RU" sz="2200" dirty="0">
                    <a:solidFill>
                      <a:srgbClr val="FF0000"/>
                    </a:solidFill>
                  </a:rPr>
                  <a:t>Решение. </a:t>
                </a:r>
                <a:r>
                  <a:rPr lang="ru-RU" sz="2200" dirty="0"/>
                  <a:t>Осевым сечением соответствующего конуса является равнобедренный треугольник, стороны которого равны 1, 1, </a:t>
                </a:r>
                <a14:m>
                  <m:oMath xmlns:m="http://schemas.openxmlformats.org/officeDocument/2006/math">
                    <m:f>
                      <m:fPr>
                        <m:ctrlPr>
                          <a:rPr lang="ru-RU" sz="2200" i="1">
                            <a:latin typeface="Cambria Math" panose="02040503050406030204" pitchFamily="18" charset="0"/>
                          </a:rPr>
                        </m:ctrlPr>
                      </m:fPr>
                      <m:num>
                        <m:r>
                          <a:rPr lang="ru-RU" sz="2200" b="0" i="1" smtClean="0">
                            <a:latin typeface="Cambria Math"/>
                          </a:rPr>
                          <m:t>2</m:t>
                        </m:r>
                        <m:rad>
                          <m:radPr>
                            <m:degHide m:val="on"/>
                            <m:ctrlPr>
                              <a:rPr lang="ru-RU" sz="2200" i="1">
                                <a:latin typeface="Cambria Math" panose="02040503050406030204" pitchFamily="18" charset="0"/>
                              </a:rPr>
                            </m:ctrlPr>
                          </m:radPr>
                          <m:deg/>
                          <m:e>
                            <m:r>
                              <a:rPr lang="ru-RU" sz="2200" b="0" i="1" smtClean="0">
                                <a:latin typeface="Cambria Math"/>
                              </a:rPr>
                              <m:t>3</m:t>
                            </m:r>
                          </m:e>
                        </m:rad>
                      </m:num>
                      <m:den>
                        <m:r>
                          <a:rPr lang="ru-RU" sz="2200" b="0" i="1" smtClean="0">
                            <a:latin typeface="Cambria Math"/>
                          </a:rPr>
                          <m:t>3</m:t>
                        </m:r>
                      </m:den>
                    </m:f>
                  </m:oMath>
                </a14:m>
                <a:r>
                  <a:rPr lang="ru-RU" sz="2200" dirty="0"/>
                  <a:t>. Его площадь равна </a:t>
                </a:r>
                <a14:m>
                  <m:oMath xmlns:m="http://schemas.openxmlformats.org/officeDocument/2006/math">
                    <m:f>
                      <m:fPr>
                        <m:ctrlPr>
                          <a:rPr lang="ru-RU" sz="2200" i="1">
                            <a:latin typeface="Cambria Math" panose="02040503050406030204" pitchFamily="18" charset="0"/>
                          </a:rPr>
                        </m:ctrlPr>
                      </m:fPr>
                      <m:num>
                        <m:rad>
                          <m:radPr>
                            <m:degHide m:val="on"/>
                            <m:ctrlPr>
                              <a:rPr lang="ru-RU" sz="2200" i="1">
                                <a:latin typeface="Cambria Math" panose="02040503050406030204" pitchFamily="18" charset="0"/>
                              </a:rPr>
                            </m:ctrlPr>
                          </m:radPr>
                          <m:deg/>
                          <m:e>
                            <m:r>
                              <a:rPr lang="ru-RU" sz="2200" i="1">
                                <a:latin typeface="Cambria Math"/>
                              </a:rPr>
                              <m:t>2</m:t>
                            </m:r>
                          </m:e>
                        </m:rad>
                      </m:num>
                      <m:den>
                        <m:r>
                          <a:rPr lang="ru-RU" sz="2200" b="0" i="1" smtClean="0">
                            <a:latin typeface="Cambria Math"/>
                          </a:rPr>
                          <m:t>3</m:t>
                        </m:r>
                      </m:den>
                    </m:f>
                    <m:r>
                      <a:rPr lang="ru-RU" sz="2200" b="0" i="1" smtClean="0">
                        <a:latin typeface="Cambria Math"/>
                      </a:rPr>
                      <m:t>.</m:t>
                    </m:r>
                  </m:oMath>
                </a14:m>
                <a:r>
                  <a:rPr lang="ru-RU" sz="2200" dirty="0"/>
                  <a:t> Радиус описанной сферы равен </a:t>
                </a:r>
                <a14:m>
                  <m:oMath xmlns:m="http://schemas.openxmlformats.org/officeDocument/2006/math">
                    <m:f>
                      <m:fPr>
                        <m:ctrlPr>
                          <a:rPr lang="ru-RU" sz="2200" i="1" smtClean="0">
                            <a:solidFill>
                              <a:schemeClr val="tx1"/>
                            </a:solidFill>
                            <a:latin typeface="Cambria Math" panose="02040503050406030204" pitchFamily="18" charset="0"/>
                          </a:rPr>
                        </m:ctrlPr>
                      </m:fPr>
                      <m:num>
                        <m:rad>
                          <m:radPr>
                            <m:degHide m:val="on"/>
                            <m:ctrlPr>
                              <a:rPr lang="ru-RU" sz="2200" i="1" smtClean="0">
                                <a:solidFill>
                                  <a:schemeClr val="tx1"/>
                                </a:solidFill>
                                <a:latin typeface="Cambria Math" panose="02040503050406030204" pitchFamily="18" charset="0"/>
                              </a:rPr>
                            </m:ctrlPr>
                          </m:radPr>
                          <m:deg/>
                          <m:e>
                            <m:r>
                              <a:rPr lang="ru-RU" sz="2200" b="0" i="1" smtClean="0">
                                <a:solidFill>
                                  <a:schemeClr val="tx1"/>
                                </a:solidFill>
                                <a:latin typeface="Cambria Math"/>
                              </a:rPr>
                              <m:t>6</m:t>
                            </m:r>
                          </m:e>
                        </m:rad>
                      </m:num>
                      <m:den>
                        <m:r>
                          <a:rPr lang="ru-RU" sz="2200" b="0" i="1" smtClean="0">
                            <a:solidFill>
                              <a:schemeClr val="tx1"/>
                            </a:solidFill>
                            <a:latin typeface="Cambria Math"/>
                          </a:rPr>
                          <m:t>4</m:t>
                        </m:r>
                      </m:den>
                    </m:f>
                    <m:r>
                      <a:rPr lang="ru-RU" sz="2200" b="0" i="1" smtClean="0">
                        <a:solidFill>
                          <a:schemeClr val="tx1"/>
                        </a:solidFill>
                        <a:latin typeface="Cambria Math"/>
                      </a:rPr>
                      <m:t>.</m:t>
                    </m:r>
                  </m:oMath>
                </a14:m>
                <a:endParaRPr lang="ru-RU" sz="2200" dirty="0">
                  <a:solidFill>
                    <a:schemeClr val="tx1"/>
                  </a:solidFill>
                </a:endParaRPr>
              </a:p>
            </p:txBody>
          </p:sp>
        </mc:Choice>
        <mc:Fallback xmlns="">
          <p:sp>
            <p:nvSpPr>
              <p:cNvPr id="4" name="Text Box 6">
                <a:extLst>
                  <a:ext uri="{FF2B5EF4-FFF2-40B4-BE49-F238E27FC236}">
                    <a16:creationId xmlns:a16="http://schemas.microsoft.com/office/drawing/2014/main" id="{8AC3EC90-A1FC-412A-A63F-164D434C37B3}"/>
                  </a:ext>
                </a:extLst>
              </p:cNvPr>
              <p:cNvSpPr txBox="1">
                <a:spLocks noRot="1" noChangeAspect="1" noMove="1" noResize="1" noEditPoints="1" noAdjustHandles="1" noChangeArrowheads="1" noChangeShapeType="1" noTextEdit="1"/>
              </p:cNvSpPr>
              <p:nvPr/>
            </p:nvSpPr>
            <p:spPr bwMode="auto">
              <a:xfrm>
                <a:off x="0" y="4653136"/>
                <a:ext cx="9144000" cy="1512337"/>
              </a:xfrm>
              <a:prstGeom prst="rect">
                <a:avLst/>
              </a:prstGeom>
              <a:blipFill>
                <a:blip r:embed="rId3"/>
                <a:stretch>
                  <a:fillRect l="-867" t="-2419" r="-867" b="-24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 name="Picture 21">
            <a:extLst>
              <a:ext uri="{FF2B5EF4-FFF2-40B4-BE49-F238E27FC236}">
                <a16:creationId xmlns:a16="http://schemas.microsoft.com/office/drawing/2014/main" id="{2DF5E42B-4031-4945-9B0F-5D07E0F78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8" y="764704"/>
            <a:ext cx="3312368" cy="32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81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36214" y="2268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a:t>	2. Найдите радиус сферы, описанной около правильной четырёхугольной пирамиды, рёбра которой равны 1.</a:t>
            </a:r>
          </a:p>
        </p:txBody>
      </p:sp>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256876AD-ECBF-49C5-A65D-1B835E5F2451}"/>
                  </a:ext>
                </a:extLst>
              </p:cNvPr>
              <p:cNvSpPr txBox="1">
                <a:spLocks noChangeArrowheads="1"/>
              </p:cNvSpPr>
              <p:nvPr/>
            </p:nvSpPr>
            <p:spPr bwMode="auto">
              <a:xfrm>
                <a:off x="1108" y="4935925"/>
                <a:ext cx="9144000" cy="13088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ru-RU" sz="2200" dirty="0"/>
                  <a:t>	</a:t>
                </a:r>
                <a:r>
                  <a:rPr lang="ru-RU" sz="2200" dirty="0">
                    <a:solidFill>
                      <a:srgbClr val="FF0000"/>
                    </a:solidFill>
                  </a:rPr>
                  <a:t>Решение.</a:t>
                </a:r>
                <a:r>
                  <a:rPr lang="ru-RU" sz="2200" dirty="0"/>
                  <a:t> Осевым сечением соответствующего конуса является равнобедренный прямоугольный треугольник, гипотенуза которого равна </a:t>
                </a:r>
                <a14:m>
                  <m:oMath xmlns:m="http://schemas.openxmlformats.org/officeDocument/2006/math">
                    <m:rad>
                      <m:radPr>
                        <m:degHide m:val="on"/>
                        <m:ctrlPr>
                          <a:rPr lang="ru-RU" sz="2200" i="1" smtClean="0">
                            <a:solidFill>
                              <a:schemeClr val="tx1"/>
                            </a:solidFill>
                            <a:latin typeface="Cambria Math" panose="02040503050406030204" pitchFamily="18" charset="0"/>
                          </a:rPr>
                        </m:ctrlPr>
                      </m:radPr>
                      <m:deg/>
                      <m:e>
                        <m:r>
                          <a:rPr lang="ru-RU" sz="2200" i="1">
                            <a:solidFill>
                              <a:schemeClr val="tx1"/>
                            </a:solidFill>
                            <a:latin typeface="Cambria Math"/>
                          </a:rPr>
                          <m:t>2</m:t>
                        </m:r>
                      </m:e>
                    </m:rad>
                  </m:oMath>
                </a14:m>
                <a:r>
                  <a:rPr lang="ru-RU" sz="2200" dirty="0">
                    <a:solidFill>
                      <a:schemeClr val="tx1"/>
                    </a:solidFill>
                  </a:rPr>
                  <a:t>. Радиус описанной сферы равен </a:t>
                </a:r>
                <a14:m>
                  <m:oMath xmlns:m="http://schemas.openxmlformats.org/officeDocument/2006/math">
                    <m:f>
                      <m:fPr>
                        <m:ctrlPr>
                          <a:rPr lang="ru-RU" sz="2200" i="1">
                            <a:solidFill>
                              <a:schemeClr val="tx1"/>
                            </a:solidFill>
                            <a:latin typeface="Cambria Math" panose="02040503050406030204" pitchFamily="18" charset="0"/>
                          </a:rPr>
                        </m:ctrlPr>
                      </m:fPr>
                      <m:num>
                        <m:rad>
                          <m:radPr>
                            <m:degHide m:val="on"/>
                            <m:ctrlPr>
                              <a:rPr lang="ru-RU" sz="2200" i="1">
                                <a:solidFill>
                                  <a:schemeClr val="tx1"/>
                                </a:solidFill>
                                <a:latin typeface="Cambria Math" panose="02040503050406030204" pitchFamily="18" charset="0"/>
                              </a:rPr>
                            </m:ctrlPr>
                          </m:radPr>
                          <m:deg/>
                          <m:e>
                            <m:r>
                              <a:rPr lang="ru-RU" sz="2200" b="0" i="1" smtClean="0">
                                <a:solidFill>
                                  <a:schemeClr val="tx1"/>
                                </a:solidFill>
                                <a:latin typeface="Cambria Math"/>
                              </a:rPr>
                              <m:t>2</m:t>
                            </m:r>
                          </m:e>
                        </m:rad>
                      </m:num>
                      <m:den>
                        <m:r>
                          <a:rPr lang="ru-RU" sz="2200" b="0" i="1" smtClean="0">
                            <a:solidFill>
                              <a:schemeClr val="tx1"/>
                            </a:solidFill>
                            <a:latin typeface="Cambria Math"/>
                          </a:rPr>
                          <m:t>2</m:t>
                        </m:r>
                      </m:den>
                    </m:f>
                    <m:r>
                      <a:rPr lang="ru-RU" sz="2200" i="1">
                        <a:solidFill>
                          <a:schemeClr val="tx1"/>
                        </a:solidFill>
                        <a:latin typeface="Cambria Math"/>
                      </a:rPr>
                      <m:t>.</m:t>
                    </m:r>
                  </m:oMath>
                </a14:m>
                <a:endParaRPr lang="ru-RU" sz="2200" dirty="0"/>
              </a:p>
            </p:txBody>
          </p:sp>
        </mc:Choice>
        <mc:Fallback xmlns="">
          <p:sp>
            <p:nvSpPr>
              <p:cNvPr id="4" name="Text Box 3">
                <a:extLst>
                  <a:ext uri="{FF2B5EF4-FFF2-40B4-BE49-F238E27FC236}">
                    <a16:creationId xmlns:a16="http://schemas.microsoft.com/office/drawing/2014/main" id="{256876AD-ECBF-49C5-A65D-1B835E5F2451}"/>
                  </a:ext>
                </a:extLst>
              </p:cNvPr>
              <p:cNvSpPr txBox="1">
                <a:spLocks noRot="1" noChangeAspect="1" noMove="1" noResize="1" noEditPoints="1" noAdjustHandles="1" noChangeArrowheads="1" noChangeShapeType="1" noTextEdit="1"/>
              </p:cNvSpPr>
              <p:nvPr/>
            </p:nvSpPr>
            <p:spPr bwMode="auto">
              <a:xfrm>
                <a:off x="1108" y="4935925"/>
                <a:ext cx="9144000" cy="1308884"/>
              </a:xfrm>
              <a:prstGeom prst="rect">
                <a:avLst/>
              </a:prstGeom>
              <a:blipFill>
                <a:blip r:embed="rId2"/>
                <a:stretch>
                  <a:fillRect l="-867" t="-3271" r="-867" b="-327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5" name="Picture 2">
            <a:extLst>
              <a:ext uri="{FF2B5EF4-FFF2-40B4-BE49-F238E27FC236}">
                <a16:creationId xmlns:a16="http://schemas.microsoft.com/office/drawing/2014/main" id="{9225D3EA-AB1E-4860-B51F-E67FF4249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792123"/>
            <a:ext cx="4092152" cy="4028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72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0" y="44624"/>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200" dirty="0"/>
              <a:t>	3. Найдите радиус сферы, описанной около правильной шестиугольной пирамиды, стороны основания которой равны 1, а боковые рёбра равны 2.</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12776"/>
            <a:ext cx="360675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3">
                <a:extLst>
                  <a:ext uri="{FF2B5EF4-FFF2-40B4-BE49-F238E27FC236}">
                    <a16:creationId xmlns:a16="http://schemas.microsoft.com/office/drawing/2014/main" id="{DC7CC3BB-2EA6-4B0D-B2C4-6755F0B331B3}"/>
                  </a:ext>
                </a:extLst>
              </p:cNvPr>
              <p:cNvSpPr txBox="1">
                <a:spLocks noChangeArrowheads="1"/>
              </p:cNvSpPr>
              <p:nvPr/>
            </p:nvSpPr>
            <p:spPr bwMode="auto">
              <a:xfrm>
                <a:off x="0" y="5445224"/>
                <a:ext cx="9144000" cy="130971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a:spAutoFit/>
              </a:bodyPr>
              <a:lstStyle/>
              <a:p>
                <a:pPr algn="just">
                  <a:spcBef>
                    <a:spcPct val="50000"/>
                  </a:spcBef>
                </a:pPr>
                <a:r>
                  <a:rPr lang="ru-RU" sz="2200" dirty="0"/>
                  <a:t>	</a:t>
                </a:r>
                <a:r>
                  <a:rPr lang="ru-RU" sz="2200" dirty="0">
                    <a:solidFill>
                      <a:srgbClr val="FF0000"/>
                    </a:solidFill>
                  </a:rPr>
                  <a:t>Решение.</a:t>
                </a:r>
                <a:r>
                  <a:rPr lang="ru-RU" sz="2200" dirty="0"/>
                  <a:t> Осевым сечением соответствующего конуса является правильный треугольник, стороны которого равны 2. Радиус описанной </a:t>
                </a:r>
                <a14:m>
                  <m:oMath xmlns:m="http://schemas.openxmlformats.org/officeDocument/2006/math">
                    <m:f>
                      <m:fPr>
                        <m:ctrlPr>
                          <a:rPr lang="ru-RU" sz="2200" i="1" smtClean="0">
                            <a:solidFill>
                              <a:schemeClr val="tx1"/>
                            </a:solidFill>
                            <a:latin typeface="Cambria Math" panose="02040503050406030204" pitchFamily="18" charset="0"/>
                          </a:rPr>
                        </m:ctrlPr>
                      </m:fPr>
                      <m:num>
                        <m:r>
                          <a:rPr lang="ru-RU" sz="2200" b="0" i="1" smtClean="0">
                            <a:solidFill>
                              <a:schemeClr val="tx1"/>
                            </a:solidFill>
                            <a:latin typeface="Cambria Math"/>
                          </a:rPr>
                          <m:t>2</m:t>
                        </m:r>
                        <m:rad>
                          <m:radPr>
                            <m:degHide m:val="on"/>
                            <m:ctrlPr>
                              <a:rPr lang="ru-RU" sz="2200" i="1" smtClean="0">
                                <a:solidFill>
                                  <a:schemeClr val="tx1"/>
                                </a:solidFill>
                                <a:latin typeface="Cambria Math" panose="02040503050406030204" pitchFamily="18" charset="0"/>
                              </a:rPr>
                            </m:ctrlPr>
                          </m:radPr>
                          <m:deg/>
                          <m:e>
                            <m:r>
                              <a:rPr lang="ru-RU" sz="2200" i="1">
                                <a:solidFill>
                                  <a:schemeClr val="tx1"/>
                                </a:solidFill>
                                <a:latin typeface="Cambria Math"/>
                              </a:rPr>
                              <m:t>3</m:t>
                            </m:r>
                          </m:e>
                        </m:rad>
                      </m:num>
                      <m:den>
                        <m:r>
                          <a:rPr lang="ru-RU" sz="2200" b="0" i="1" smtClean="0">
                            <a:solidFill>
                              <a:schemeClr val="tx1"/>
                            </a:solidFill>
                            <a:latin typeface="Cambria Math"/>
                          </a:rPr>
                          <m:t>3</m:t>
                        </m:r>
                      </m:den>
                    </m:f>
                    <m:r>
                      <a:rPr lang="ru-RU" sz="2200" i="1">
                        <a:solidFill>
                          <a:schemeClr val="tx1"/>
                        </a:solidFill>
                        <a:latin typeface="Cambria Math"/>
                      </a:rPr>
                      <m:t>.</m:t>
                    </m:r>
                  </m:oMath>
                </a14:m>
                <a:endParaRPr lang="ru-RU" sz="2200" dirty="0"/>
              </a:p>
            </p:txBody>
          </p:sp>
        </mc:Choice>
        <mc:Fallback xmlns="">
          <p:sp>
            <p:nvSpPr>
              <p:cNvPr id="4" name="Text Box 3">
                <a:extLst>
                  <a:ext uri="{FF2B5EF4-FFF2-40B4-BE49-F238E27FC236}">
                    <a16:creationId xmlns:a16="http://schemas.microsoft.com/office/drawing/2014/main" id="{DC7CC3BB-2EA6-4B0D-B2C4-6755F0B331B3}"/>
                  </a:ext>
                </a:extLst>
              </p:cNvPr>
              <p:cNvSpPr txBox="1">
                <a:spLocks noRot="1" noChangeAspect="1" noMove="1" noResize="1" noEditPoints="1" noAdjustHandles="1" noChangeArrowheads="1" noChangeShapeType="1" noTextEdit="1"/>
              </p:cNvSpPr>
              <p:nvPr/>
            </p:nvSpPr>
            <p:spPr bwMode="auto">
              <a:xfrm>
                <a:off x="0" y="5445224"/>
                <a:ext cx="9144000" cy="1309718"/>
              </a:xfrm>
              <a:prstGeom prst="rect">
                <a:avLst/>
              </a:prstGeom>
              <a:blipFill>
                <a:blip r:embed="rId3"/>
                <a:stretch>
                  <a:fillRect l="-867" t="-3256" r="-8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1218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756320"/>
          </a:xfrm>
        </p:spPr>
        <p:txBody>
          <a:bodyPr/>
          <a:lstStyle/>
          <a:p>
            <a:r>
              <a:rPr lang="ru-RU" sz="2400" dirty="0">
                <a:solidFill>
                  <a:srgbClr val="FF3300"/>
                </a:solidFill>
              </a:rPr>
              <a:t>На рисунках изображены сферы, описанные около октаэдра, икосаэдра и додекаэдра</a:t>
            </a:r>
          </a:p>
        </p:txBody>
      </p:sp>
      <p:pic>
        <p:nvPicPr>
          <p:cNvPr id="47127"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58071"/>
            <a:ext cx="3025926" cy="303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060472"/>
            <a:ext cx="3134851" cy="315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6560" y="3356992"/>
            <a:ext cx="3240360" cy="307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8265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152400"/>
            <a:ext cx="9144000" cy="533400"/>
          </a:xfrm>
        </p:spPr>
        <p:txBody>
          <a:bodyPr/>
          <a:lstStyle/>
          <a:p>
            <a:pPr eaLnBrk="1" hangingPunct="1"/>
            <a:r>
              <a:rPr lang="ru-RU" altLang="ru-RU" sz="3600" dirty="0">
                <a:solidFill>
                  <a:srgbClr val="FF3300"/>
                </a:solidFill>
              </a:rPr>
              <a:t>Упражнения</a:t>
            </a:r>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29" y="1772816"/>
            <a:ext cx="4114800"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2" name="Text Box 7"/>
          <p:cNvSpPr txBox="1">
            <a:spLocks noChangeArrowheads="1"/>
          </p:cNvSpPr>
          <p:nvPr/>
        </p:nvSpPr>
        <p:spPr bwMode="auto">
          <a:xfrm>
            <a:off x="152400" y="762000"/>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1. Найдите радиус сферы, описанной около единичного октаэдра.</a:t>
            </a:r>
          </a:p>
        </p:txBody>
      </p:sp>
      <p:grpSp>
        <p:nvGrpSpPr>
          <p:cNvPr id="47116" name="Group 12"/>
          <p:cNvGrpSpPr>
            <a:grpSpLocks/>
          </p:cNvGrpSpPr>
          <p:nvPr/>
        </p:nvGrpSpPr>
        <p:grpSpPr bwMode="auto">
          <a:xfrm>
            <a:off x="4724400" y="1600200"/>
            <a:ext cx="4419600" cy="2387600"/>
            <a:chOff x="2976" y="1008"/>
            <a:chExt cx="2784" cy="1504"/>
          </a:xfrm>
        </p:grpSpPr>
        <p:graphicFrame>
          <p:nvGraphicFramePr>
            <p:cNvPr id="32774" name="Object 10"/>
            <p:cNvGraphicFramePr>
              <a:graphicFrameLocks noChangeAspect="1"/>
            </p:cNvGraphicFramePr>
            <p:nvPr/>
          </p:nvGraphicFramePr>
          <p:xfrm>
            <a:off x="3936" y="2016"/>
            <a:ext cx="664" cy="496"/>
          </p:xfrm>
          <a:graphic>
            <a:graphicData uri="http://schemas.openxmlformats.org/presentationml/2006/ole">
              <mc:AlternateContent xmlns:mc="http://schemas.openxmlformats.org/markup-compatibility/2006">
                <mc:Choice xmlns:v="urn:schemas-microsoft-com:vml" Requires="v">
                  <p:oleObj name="Equation" r:id="rId3" imgW="1054100" imgH="787400" progId="Equation.DSMT4">
                    <p:embed/>
                  </p:oleObj>
                </mc:Choice>
                <mc:Fallback>
                  <p:oleObj name="Equation" r:id="rId3" imgW="1054100" imgH="787400" progId="Equation.DSMT4">
                    <p:embed/>
                    <p:pic>
                      <p:nvPicPr>
                        <p:cNvPr id="32774"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 y="2016"/>
                          <a:ext cx="664"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5" name="Text Box 11"/>
            <p:cNvSpPr txBox="1">
              <a:spLocks noChangeArrowheads="1"/>
            </p:cNvSpPr>
            <p:nvPr/>
          </p:nvSpPr>
          <p:spPr bwMode="auto">
            <a:xfrm>
              <a:off x="2976" y="1008"/>
              <a:ext cx="2784"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solidFill>
                    <a:srgbClr val="FF3300"/>
                  </a:solidFill>
                </a:rPr>
                <a:t>Решение.</a:t>
              </a:r>
              <a:r>
                <a:rPr lang="ru-RU" altLang="ru-RU" b="1">
                  <a:solidFill>
                    <a:srgbClr val="FF3300"/>
                  </a:solidFill>
                </a:rPr>
                <a:t> </a:t>
              </a:r>
              <a:r>
                <a:rPr lang="ru-RU" altLang="ru-RU">
                  <a:cs typeface="Times New Roman" panose="02020603050405020304" pitchFamily="18" charset="0"/>
                </a:rPr>
                <a:t>Радиус </a:t>
              </a:r>
              <a:r>
                <a:rPr lang="en-US" altLang="ru-RU" i="1">
                  <a:cs typeface="Times New Roman" panose="02020603050405020304" pitchFamily="18" charset="0"/>
                </a:rPr>
                <a:t>R </a:t>
              </a:r>
              <a:r>
                <a:rPr lang="ru-RU" altLang="ru-RU">
                  <a:cs typeface="Times New Roman" panose="02020603050405020304" pitchFamily="18" charset="0"/>
                </a:rPr>
                <a:t>описанной сферы равен половине диагонали квадрата </a:t>
              </a:r>
              <a:r>
                <a:rPr lang="en-US" altLang="ru-RU" i="1">
                  <a:cs typeface="Times New Roman" panose="02020603050405020304" pitchFamily="18" charset="0"/>
                </a:rPr>
                <a:t>ABCD </a:t>
              </a:r>
              <a:r>
                <a:rPr lang="ru-RU" altLang="ru-RU">
                  <a:cs typeface="Times New Roman" panose="02020603050405020304" pitchFamily="18" charset="0"/>
                </a:rPr>
                <a:t>со стороной 1. Следовательно, </a:t>
              </a:r>
            </a:p>
          </p:txBody>
        </p:sp>
      </p:grpSp>
    </p:spTree>
    <p:extLst>
      <p:ext uri="{BB962C8B-B14F-4D97-AF65-F5344CB8AC3E}">
        <p14:creationId xmlns:p14="http://schemas.microsoft.com/office/powerpoint/2010/main" val="2024070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7116"/>
                                        </p:tgtEl>
                                        <p:attrNameLst>
                                          <p:attrName>style.visibility</p:attrName>
                                        </p:attrNameLst>
                                      </p:cBhvr>
                                      <p:to>
                                        <p:strVal val="visible"/>
                                      </p:to>
                                    </p:set>
                                    <p:animEffect transition="in" filter="wipe(up)">
                                      <p:cBhvr>
                                        <p:cTn id="7" dur="500"/>
                                        <p:tgtEl>
                                          <p:spTgt spid="47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1484784"/>
            <a:ext cx="3464123" cy="278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9053" y="40466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3. Найдите радиус окружности, вписанной в прямоугольный треугольник со сторонами 3, 4, 5.</a:t>
            </a:r>
          </a:p>
        </p:txBody>
      </p:sp>
      <p:sp>
        <p:nvSpPr>
          <p:cNvPr id="4" name="Text Box 4">
            <a:extLst>
              <a:ext uri="{FF2B5EF4-FFF2-40B4-BE49-F238E27FC236}">
                <a16:creationId xmlns:a16="http://schemas.microsoft.com/office/drawing/2014/main" id="{978DADF1-5CBD-4BCC-AB0F-94315AC76623}"/>
              </a:ext>
            </a:extLst>
          </p:cNvPr>
          <p:cNvSpPr txBox="1">
            <a:spLocks noChangeArrowheads="1"/>
          </p:cNvSpPr>
          <p:nvPr/>
        </p:nvSpPr>
        <p:spPr bwMode="auto">
          <a:xfrm>
            <a:off x="9053" y="4653136"/>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Решение. </a:t>
            </a:r>
            <a:r>
              <a:rPr lang="ru-RU" dirty="0">
                <a:cs typeface="Times New Roman" pitchFamily="18" charset="0"/>
              </a:rPr>
              <a:t>Удвоенная площадь треугольника равна 12. Периметр равен 12. Радиус вписанной окружности равен 1.</a:t>
            </a:r>
          </a:p>
        </p:txBody>
      </p:sp>
    </p:spTree>
    <p:extLst>
      <p:ext uri="{BB962C8B-B14F-4D97-AF65-F5344CB8AC3E}">
        <p14:creationId xmlns:p14="http://schemas.microsoft.com/office/powerpoint/2010/main" val="304005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6"/>
          <p:cNvSpPr txBox="1">
            <a:spLocks noChangeArrowheads="1"/>
          </p:cNvSpPr>
          <p:nvPr/>
        </p:nvSpPr>
        <p:spPr bwMode="auto">
          <a:xfrm>
            <a:off x="152400" y="6096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2. Найдите радиус сферы, описанной около единичного икосаэдра.</a:t>
            </a:r>
          </a:p>
        </p:txBody>
      </p:sp>
      <p:pic>
        <p:nvPicPr>
          <p:cNvPr id="3482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3281363"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147" name="Group 19"/>
          <p:cNvGrpSpPr>
            <a:grpSpLocks/>
          </p:cNvGrpSpPr>
          <p:nvPr/>
        </p:nvGrpSpPr>
        <p:grpSpPr bwMode="auto">
          <a:xfrm>
            <a:off x="304800" y="1447800"/>
            <a:ext cx="8686800" cy="4508500"/>
            <a:chOff x="192" y="912"/>
            <a:chExt cx="5472" cy="2840"/>
          </a:xfrm>
        </p:grpSpPr>
        <p:graphicFrame>
          <p:nvGraphicFramePr>
            <p:cNvPr id="34822" name="Object 4"/>
            <p:cNvGraphicFramePr>
              <a:graphicFrameLocks noChangeAspect="1"/>
            </p:cNvGraphicFramePr>
            <p:nvPr/>
          </p:nvGraphicFramePr>
          <p:xfrm>
            <a:off x="3360" y="3216"/>
            <a:ext cx="1240" cy="536"/>
          </p:xfrm>
          <a:graphic>
            <a:graphicData uri="http://schemas.openxmlformats.org/presentationml/2006/ole">
              <mc:AlternateContent xmlns:mc="http://schemas.openxmlformats.org/markup-compatibility/2006">
                <mc:Choice xmlns:v="urn:schemas-microsoft-com:vml" Requires="v">
                  <p:oleObj name="Equation" r:id="rId3" imgW="1968500" imgH="850900" progId="Equation.DSMT4">
                    <p:embed/>
                  </p:oleObj>
                </mc:Choice>
                <mc:Fallback>
                  <p:oleObj name="Equation" r:id="rId3" imgW="1968500" imgH="850900" progId="Equation.DSMT4">
                    <p:embed/>
                    <p:pic>
                      <p:nvPicPr>
                        <p:cNvPr id="3482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 y="3216"/>
                          <a:ext cx="1240"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3" name="Text Box 11"/>
            <p:cNvSpPr txBox="1">
              <a:spLocks noChangeArrowheads="1"/>
            </p:cNvSpPr>
            <p:nvPr/>
          </p:nvSpPr>
          <p:spPr bwMode="auto">
            <a:xfrm>
              <a:off x="2592" y="960"/>
              <a:ext cx="3072" cy="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a:solidFill>
                    <a:srgbClr val="FF3300"/>
                  </a:solidFill>
                </a:rPr>
                <a:t>Решение.</a:t>
              </a:r>
              <a:r>
                <a:rPr lang="ru-RU" altLang="ru-RU">
                  <a:solidFill>
                    <a:schemeClr val="accent1"/>
                  </a:solidFill>
                </a:rPr>
                <a:t> </a:t>
              </a:r>
              <a:r>
                <a:rPr lang="ru-RU" altLang="ru-RU"/>
                <a:t>В прямоугольнике </a:t>
              </a:r>
              <a:r>
                <a:rPr lang="en-US" altLang="ru-RU" i="1"/>
                <a:t>ABCD AB = CD = </a:t>
              </a:r>
              <a:r>
                <a:rPr lang="en-US" altLang="ru-RU"/>
                <a:t>1, </a:t>
              </a:r>
              <a:r>
                <a:rPr lang="en-US" altLang="ru-RU" i="1"/>
                <a:t>BC </a:t>
              </a:r>
              <a:r>
                <a:rPr lang="ru-RU" altLang="ru-RU"/>
                <a:t>и</a:t>
              </a:r>
              <a:r>
                <a:rPr lang="en-US" altLang="ru-RU" i="1"/>
                <a:t> AD </a:t>
              </a:r>
              <a:r>
                <a:rPr lang="ru-RU" altLang="ru-RU" i="1"/>
                <a:t>– </a:t>
              </a:r>
              <a:r>
                <a:rPr lang="ru-RU" altLang="ru-RU"/>
                <a:t>диагонали правильных пятиугольников со сторонами 1. Следовательно, </a:t>
              </a:r>
            </a:p>
            <a:p>
              <a:pPr eaLnBrk="1" hangingPunct="1">
                <a:spcBef>
                  <a:spcPct val="50000"/>
                </a:spcBef>
              </a:pPr>
              <a:r>
                <a:rPr lang="en-US" altLang="ru-RU" i="1"/>
                <a:t>BC = AD = </a:t>
              </a:r>
            </a:p>
            <a:p>
              <a:pPr eaLnBrk="1" hangingPunct="1">
                <a:spcBef>
                  <a:spcPct val="50000"/>
                </a:spcBef>
              </a:pPr>
              <a:r>
                <a:rPr lang="ru-RU" altLang="ru-RU"/>
                <a:t>По теореме Пифагора </a:t>
              </a:r>
              <a:r>
                <a:rPr lang="en-US" altLang="ru-RU" i="1"/>
                <a:t>AC =              </a:t>
              </a:r>
              <a:endParaRPr lang="ru-RU" altLang="ru-RU" i="1"/>
            </a:p>
            <a:p>
              <a:pPr eaLnBrk="1" hangingPunct="1">
                <a:spcBef>
                  <a:spcPct val="50000"/>
                </a:spcBef>
              </a:pPr>
              <a:r>
                <a:rPr lang="ru-RU" altLang="ru-RU"/>
                <a:t>Искомый радиус равен половине этой диагонали, т.е.</a:t>
              </a:r>
            </a:p>
          </p:txBody>
        </p:sp>
        <p:graphicFrame>
          <p:nvGraphicFramePr>
            <p:cNvPr id="34824" name="Object 12"/>
            <p:cNvGraphicFramePr>
              <a:graphicFrameLocks noChangeAspect="1"/>
            </p:cNvGraphicFramePr>
            <p:nvPr/>
          </p:nvGraphicFramePr>
          <p:xfrm>
            <a:off x="3696" y="1920"/>
            <a:ext cx="568" cy="496"/>
          </p:xfrm>
          <a:graphic>
            <a:graphicData uri="http://schemas.openxmlformats.org/presentationml/2006/ole">
              <mc:AlternateContent xmlns:mc="http://schemas.openxmlformats.org/markup-compatibility/2006">
                <mc:Choice xmlns:v="urn:schemas-microsoft-com:vml" Requires="v">
                  <p:oleObj name="Equation" r:id="rId5" imgW="901700" imgH="787400" progId="Equation.DSMT4">
                    <p:embed/>
                  </p:oleObj>
                </mc:Choice>
                <mc:Fallback>
                  <p:oleObj name="Equation" r:id="rId5" imgW="901700" imgH="787400" progId="Equation.DSMT4">
                    <p:embed/>
                    <p:pic>
                      <p:nvPicPr>
                        <p:cNvPr id="34824"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6" y="1920"/>
                          <a:ext cx="568"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4825" name="Object 13"/>
            <p:cNvGraphicFramePr>
              <a:graphicFrameLocks noChangeAspect="1"/>
            </p:cNvGraphicFramePr>
            <p:nvPr/>
          </p:nvGraphicFramePr>
          <p:xfrm>
            <a:off x="4944" y="2208"/>
            <a:ext cx="720" cy="552"/>
          </p:xfrm>
          <a:graphic>
            <a:graphicData uri="http://schemas.openxmlformats.org/presentationml/2006/ole">
              <mc:AlternateContent xmlns:mc="http://schemas.openxmlformats.org/markup-compatibility/2006">
                <mc:Choice xmlns:v="urn:schemas-microsoft-com:vml" Requires="v">
                  <p:oleObj name="Equation" r:id="rId7" imgW="1143000" imgH="876300" progId="Equation.DSMT4">
                    <p:embed/>
                  </p:oleObj>
                </mc:Choice>
                <mc:Fallback>
                  <p:oleObj name="Equation" r:id="rId7" imgW="1143000" imgH="876300" progId="Equation.DSMT4">
                    <p:embed/>
                    <p:pic>
                      <p:nvPicPr>
                        <p:cNvPr id="34825"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4" y="2208"/>
                          <a:ext cx="720" cy="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4826"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 y="912"/>
              <a:ext cx="2329" cy="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0396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8147"/>
                                        </p:tgtEl>
                                        <p:attrNameLst>
                                          <p:attrName>style.visibility</p:attrName>
                                        </p:attrNameLst>
                                      </p:cBhvr>
                                      <p:to>
                                        <p:strVal val="visible"/>
                                      </p:to>
                                    </p:set>
                                    <p:animEffect transition="in" filter="wipe(up)">
                                      <p:cBhvr>
                                        <p:cTn id="7" dur="500"/>
                                        <p:tgtEl>
                                          <p:spTgt spid="48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6"/>
          <p:cNvSpPr txBox="1">
            <a:spLocks noChangeArrowheads="1"/>
          </p:cNvSpPr>
          <p:nvPr/>
        </p:nvSpPr>
        <p:spPr bwMode="auto">
          <a:xfrm>
            <a:off x="152400" y="609600"/>
            <a:ext cx="883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ru-RU" altLang="ru-RU" dirty="0"/>
              <a:t>	3. Найдите радиус сферы, описанной около единичного додекаэдра.</a:t>
            </a:r>
          </a:p>
        </p:txBody>
      </p:sp>
      <p:pic>
        <p:nvPicPr>
          <p:cNvPr id="3686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3344863"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177" name="Group 25"/>
          <p:cNvGrpSpPr>
            <a:grpSpLocks/>
          </p:cNvGrpSpPr>
          <p:nvPr/>
        </p:nvGrpSpPr>
        <p:grpSpPr bwMode="auto">
          <a:xfrm>
            <a:off x="228600" y="1524000"/>
            <a:ext cx="8686800" cy="5294313"/>
            <a:chOff x="144" y="960"/>
            <a:chExt cx="5472" cy="3335"/>
          </a:xfrm>
        </p:grpSpPr>
        <p:graphicFrame>
          <p:nvGraphicFramePr>
            <p:cNvPr id="36870" name="Object 4"/>
            <p:cNvGraphicFramePr>
              <a:graphicFrameLocks noChangeAspect="1"/>
            </p:cNvGraphicFramePr>
            <p:nvPr>
              <p:extLst>
                <p:ext uri="{D42A27DB-BD31-4B8C-83A1-F6EECF244321}">
                  <p14:modId xmlns:p14="http://schemas.microsoft.com/office/powerpoint/2010/main" val="2303576951"/>
                </p:ext>
              </p:extLst>
            </p:nvPr>
          </p:nvGraphicFramePr>
          <p:xfrm>
            <a:off x="3460" y="3759"/>
            <a:ext cx="1240" cy="536"/>
          </p:xfrm>
          <a:graphic>
            <a:graphicData uri="http://schemas.openxmlformats.org/presentationml/2006/ole">
              <mc:AlternateContent xmlns:mc="http://schemas.openxmlformats.org/markup-compatibility/2006">
                <mc:Choice xmlns:v="urn:schemas-microsoft-com:vml" Requires="v">
                  <p:oleObj name="Equation" r:id="rId3" imgW="1968500" imgH="850900" progId="Equation.DSMT4">
                    <p:embed/>
                  </p:oleObj>
                </mc:Choice>
                <mc:Fallback>
                  <p:oleObj name="Equation" r:id="rId3" imgW="1968500" imgH="850900" progId="Equation.DSMT4">
                    <p:embed/>
                    <p:pic>
                      <p:nvPicPr>
                        <p:cNvPr id="3687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 y="3759"/>
                          <a:ext cx="1240"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6871"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1104"/>
              <a:ext cx="2275" cy="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2" name="Text Box 18"/>
            <p:cNvSpPr txBox="1">
              <a:spLocks noChangeArrowheads="1"/>
            </p:cNvSpPr>
            <p:nvPr/>
          </p:nvSpPr>
          <p:spPr bwMode="auto">
            <a:xfrm>
              <a:off x="2544" y="960"/>
              <a:ext cx="3072" cy="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ru-RU" altLang="ru-RU" dirty="0">
                  <a:solidFill>
                    <a:srgbClr val="FF3300"/>
                  </a:solidFill>
                </a:rPr>
                <a:t>Решение.</a:t>
              </a:r>
              <a:r>
                <a:rPr lang="ru-RU" altLang="ru-RU" dirty="0">
                  <a:solidFill>
                    <a:schemeClr val="accent1"/>
                  </a:solidFill>
                </a:rPr>
                <a:t> </a:t>
              </a:r>
              <a:r>
                <a:rPr lang="en-US" altLang="ru-RU" i="1" dirty="0"/>
                <a:t>ABCDE </a:t>
              </a:r>
              <a:r>
                <a:rPr lang="ru-RU" altLang="ru-RU" dirty="0"/>
                <a:t>– правильный пятиугольник со стороной </a:t>
              </a:r>
            </a:p>
            <a:p>
              <a:pPr algn="just" eaLnBrk="1" hangingPunct="1">
                <a:spcBef>
                  <a:spcPct val="50000"/>
                </a:spcBef>
              </a:pPr>
              <a:r>
                <a:rPr lang="ru-RU" altLang="ru-RU" dirty="0"/>
                <a:t>В прямоугольнике </a:t>
              </a:r>
              <a:r>
                <a:rPr lang="en-US" altLang="ru-RU" i="1" dirty="0"/>
                <a:t>ACGF AF = CG = </a:t>
              </a:r>
              <a:r>
                <a:rPr lang="en-US" altLang="ru-RU" dirty="0"/>
                <a:t>1, </a:t>
              </a:r>
              <a:r>
                <a:rPr lang="en-US" altLang="ru-RU" i="1" dirty="0"/>
                <a:t>AC </a:t>
              </a:r>
              <a:r>
                <a:rPr lang="ru-RU" altLang="ru-RU" dirty="0"/>
                <a:t>и</a:t>
              </a:r>
              <a:r>
                <a:rPr lang="en-US" altLang="ru-RU" i="1" dirty="0"/>
                <a:t> FG </a:t>
              </a:r>
              <a:r>
                <a:rPr lang="ru-RU" altLang="ru-RU" i="1" dirty="0"/>
                <a:t>– </a:t>
              </a:r>
              <a:r>
                <a:rPr lang="ru-RU" altLang="ru-RU" dirty="0"/>
                <a:t>диагонали  пятиугольника </a:t>
              </a:r>
              <a:r>
                <a:rPr lang="en-US" altLang="ru-RU" i="1" dirty="0"/>
                <a:t>ABCDE </a:t>
              </a:r>
              <a:r>
                <a:rPr lang="ru-RU" altLang="ru-RU" dirty="0"/>
                <a:t>и, следовательно, </a:t>
              </a:r>
              <a:r>
                <a:rPr lang="en-US" altLang="ru-RU" i="1" dirty="0"/>
                <a:t>AC = FG = </a:t>
              </a:r>
            </a:p>
            <a:p>
              <a:pPr eaLnBrk="1" hangingPunct="1">
                <a:spcBef>
                  <a:spcPct val="50000"/>
                </a:spcBef>
              </a:pPr>
              <a:r>
                <a:rPr lang="ru-RU" altLang="ru-RU" dirty="0"/>
                <a:t>По теореме Пифагора </a:t>
              </a:r>
              <a:endParaRPr lang="en-US" altLang="ru-RU" dirty="0"/>
            </a:p>
            <a:p>
              <a:pPr algn="just" eaLnBrk="1" hangingPunct="1">
                <a:spcBef>
                  <a:spcPct val="50000"/>
                </a:spcBef>
              </a:pPr>
              <a:r>
                <a:rPr lang="en-US" altLang="ru-RU" i="1" dirty="0"/>
                <a:t>FC =                   </a:t>
              </a:r>
              <a:r>
                <a:rPr lang="ru-RU" altLang="ru-RU" i="1" dirty="0"/>
                <a:t> </a:t>
              </a:r>
            </a:p>
            <a:p>
              <a:pPr algn="just" eaLnBrk="1" hangingPunct="1">
                <a:spcBef>
                  <a:spcPct val="50000"/>
                </a:spcBef>
              </a:pPr>
              <a:r>
                <a:rPr lang="ru-RU" altLang="ru-RU" i="1" dirty="0"/>
                <a:t>	</a:t>
              </a:r>
              <a:r>
                <a:rPr lang="ru-RU" altLang="ru-RU" dirty="0"/>
                <a:t>Искомый радиус равен половине этой диагонали, т.е.</a:t>
              </a:r>
            </a:p>
          </p:txBody>
        </p:sp>
        <p:graphicFrame>
          <p:nvGraphicFramePr>
            <p:cNvPr id="36873" name="Object 22"/>
            <p:cNvGraphicFramePr>
              <a:graphicFrameLocks noChangeAspect="1"/>
            </p:cNvGraphicFramePr>
            <p:nvPr/>
          </p:nvGraphicFramePr>
          <p:xfrm>
            <a:off x="4896" y="1152"/>
            <a:ext cx="568" cy="496"/>
          </p:xfrm>
          <a:graphic>
            <a:graphicData uri="http://schemas.openxmlformats.org/presentationml/2006/ole">
              <mc:AlternateContent xmlns:mc="http://schemas.openxmlformats.org/markup-compatibility/2006">
                <mc:Choice xmlns:v="urn:schemas-microsoft-com:vml" Requires="v">
                  <p:oleObj name="Equation" r:id="rId6" imgW="901700" imgH="787400" progId="Equation.DSMT4">
                    <p:embed/>
                  </p:oleObj>
                </mc:Choice>
                <mc:Fallback>
                  <p:oleObj name="Equation" r:id="rId6" imgW="901700" imgH="787400" progId="Equation.DSMT4">
                    <p:embed/>
                    <p:pic>
                      <p:nvPicPr>
                        <p:cNvPr id="36873"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 y="1152"/>
                          <a:ext cx="568"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4" name="Object 23"/>
            <p:cNvGraphicFramePr>
              <a:graphicFrameLocks noChangeAspect="1"/>
            </p:cNvGraphicFramePr>
            <p:nvPr>
              <p:extLst>
                <p:ext uri="{D42A27DB-BD31-4B8C-83A1-F6EECF244321}">
                  <p14:modId xmlns:p14="http://schemas.microsoft.com/office/powerpoint/2010/main" val="2861003714"/>
                </p:ext>
              </p:extLst>
            </p:nvPr>
          </p:nvGraphicFramePr>
          <p:xfrm>
            <a:off x="3061" y="2795"/>
            <a:ext cx="912" cy="536"/>
          </p:xfrm>
          <a:graphic>
            <a:graphicData uri="http://schemas.openxmlformats.org/presentationml/2006/ole">
              <mc:AlternateContent xmlns:mc="http://schemas.openxmlformats.org/markup-compatibility/2006">
                <mc:Choice xmlns:v="urn:schemas-microsoft-com:vml" Requires="v">
                  <p:oleObj name="Equation" r:id="rId8" imgW="1447800" imgH="850900" progId="Equation.DSMT4">
                    <p:embed/>
                  </p:oleObj>
                </mc:Choice>
                <mc:Fallback>
                  <p:oleObj name="Equation" r:id="rId8" imgW="1447800" imgH="850900" progId="Equation.DSMT4">
                    <p:embed/>
                    <p:pic>
                      <p:nvPicPr>
                        <p:cNvPr id="36874"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1" y="2795"/>
                          <a:ext cx="912"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5" name="Object 24"/>
            <p:cNvGraphicFramePr>
              <a:graphicFrameLocks noChangeAspect="1"/>
            </p:cNvGraphicFramePr>
            <p:nvPr>
              <p:extLst>
                <p:ext uri="{D42A27DB-BD31-4B8C-83A1-F6EECF244321}">
                  <p14:modId xmlns:p14="http://schemas.microsoft.com/office/powerpoint/2010/main" val="368491452"/>
                </p:ext>
              </p:extLst>
            </p:nvPr>
          </p:nvGraphicFramePr>
          <p:xfrm>
            <a:off x="4872" y="2166"/>
            <a:ext cx="592" cy="496"/>
          </p:xfrm>
          <a:graphic>
            <a:graphicData uri="http://schemas.openxmlformats.org/presentationml/2006/ole">
              <mc:AlternateContent xmlns:mc="http://schemas.openxmlformats.org/markup-compatibility/2006">
                <mc:Choice xmlns:v="urn:schemas-microsoft-com:vml" Requires="v">
                  <p:oleObj name="Equation" r:id="rId10" imgW="939800" imgH="787400" progId="Equation.DSMT4">
                    <p:embed/>
                  </p:oleObj>
                </mc:Choice>
                <mc:Fallback>
                  <p:oleObj name="Equation" r:id="rId10" imgW="939800" imgH="787400" progId="Equation.DSMT4">
                    <p:embed/>
                    <p:pic>
                      <p:nvPicPr>
                        <p:cNvPr id="36875" name="Object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2" y="2166"/>
                          <a:ext cx="592"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165925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9177"/>
                                        </p:tgtEl>
                                        <p:attrNameLst>
                                          <p:attrName>style.visibility</p:attrName>
                                        </p:attrNameLst>
                                      </p:cBhvr>
                                      <p:to>
                                        <p:strVal val="visible"/>
                                      </p:to>
                                    </p:set>
                                    <p:animEffect transition="in" filter="wipe(up)">
                                      <p:cBhvr>
                                        <p:cTn id="7" dur="500"/>
                                        <p:tgtEl>
                                          <p:spTgt spid="49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90" name="Picture 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3794"/>
            <a:ext cx="3635896" cy="305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0" y="0"/>
            <a:ext cx="9144000" cy="756320"/>
          </a:xfrm>
        </p:spPr>
        <p:txBody>
          <a:bodyPr/>
          <a:lstStyle/>
          <a:p>
            <a:r>
              <a:rPr lang="ru-RU" sz="2400" dirty="0">
                <a:solidFill>
                  <a:srgbClr val="FF3300"/>
                </a:solidFill>
              </a:rPr>
              <a:t>На рисунках изображены сферы, вписанные </a:t>
            </a:r>
            <a:br>
              <a:rPr lang="ru-RU" sz="2400" dirty="0">
                <a:solidFill>
                  <a:srgbClr val="FF3300"/>
                </a:solidFill>
              </a:rPr>
            </a:br>
            <a:r>
              <a:rPr lang="ru-RU" sz="2400" dirty="0">
                <a:solidFill>
                  <a:srgbClr val="FF3300"/>
                </a:solidFill>
              </a:rPr>
              <a:t>в октаэдр, икосаэдр и додекаэдр</a:t>
            </a:r>
          </a:p>
        </p:txBody>
      </p:sp>
      <p:pic>
        <p:nvPicPr>
          <p:cNvPr id="6"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757812"/>
            <a:ext cx="3583446" cy="341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3451273"/>
            <a:ext cx="3577847"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96117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1605"/>
            <a:ext cx="7772400" cy="609600"/>
          </a:xfrm>
        </p:spPr>
        <p:txBody>
          <a:bodyPr/>
          <a:lstStyle/>
          <a:p>
            <a:pPr eaLnBrk="1" hangingPunct="1"/>
            <a:r>
              <a:rPr lang="ru-RU" altLang="ru-RU" sz="3600" dirty="0">
                <a:solidFill>
                  <a:srgbClr val="FF3300"/>
                </a:solidFill>
              </a:rPr>
              <a:t>Упражнения</a:t>
            </a:r>
          </a:p>
        </p:txBody>
      </p:sp>
      <p:sp>
        <p:nvSpPr>
          <p:cNvPr id="46083" name="Text Box 5"/>
          <p:cNvSpPr txBox="1">
            <a:spLocks noChangeArrowheads="1"/>
          </p:cNvSpPr>
          <p:nvPr/>
        </p:nvSpPr>
        <p:spPr bwMode="auto">
          <a:xfrm>
            <a:off x="381000" y="671205"/>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t>	1. Найдите радиус сферы, вписанной в единичный октаэдр.</a:t>
            </a:r>
            <a:endParaRPr lang="ru-RU" altLang="ru-RU" sz="2400" i="1" dirty="0"/>
          </a:p>
        </p:txBody>
      </p:sp>
      <p:grpSp>
        <p:nvGrpSpPr>
          <p:cNvPr id="32804" name="Group 36"/>
          <p:cNvGrpSpPr>
            <a:grpSpLocks/>
          </p:cNvGrpSpPr>
          <p:nvPr/>
        </p:nvGrpSpPr>
        <p:grpSpPr bwMode="auto">
          <a:xfrm>
            <a:off x="0" y="1295400"/>
            <a:ext cx="8991600" cy="4762500"/>
            <a:chOff x="0" y="816"/>
            <a:chExt cx="5664" cy="3000"/>
          </a:xfrm>
        </p:grpSpPr>
        <p:grpSp>
          <p:nvGrpSpPr>
            <p:cNvPr id="46085" name="Group 34"/>
            <p:cNvGrpSpPr>
              <a:grpSpLocks/>
            </p:cNvGrpSpPr>
            <p:nvPr/>
          </p:nvGrpSpPr>
          <p:grpSpPr bwMode="auto">
            <a:xfrm>
              <a:off x="0" y="816"/>
              <a:ext cx="5664" cy="3000"/>
              <a:chOff x="0" y="816"/>
              <a:chExt cx="5664" cy="3000"/>
            </a:xfrm>
          </p:grpSpPr>
          <p:pic>
            <p:nvPicPr>
              <p:cNvPr id="460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
                <a:ext cx="2458" cy="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6088" name="Object 4"/>
              <p:cNvGraphicFramePr>
                <a:graphicFrameLocks noChangeAspect="1"/>
              </p:cNvGraphicFramePr>
              <p:nvPr/>
            </p:nvGraphicFramePr>
            <p:xfrm>
              <a:off x="3168" y="3312"/>
              <a:ext cx="616" cy="504"/>
            </p:xfrm>
            <a:graphic>
              <a:graphicData uri="http://schemas.openxmlformats.org/presentationml/2006/ole">
                <mc:AlternateContent xmlns:mc="http://schemas.openxmlformats.org/markup-compatibility/2006">
                  <mc:Choice xmlns:v="urn:schemas-microsoft-com:vml" Requires="v">
                    <p:oleObj name="Equation" r:id="rId3" imgW="977900" imgH="800100" progId="Equation.DSMT4">
                      <p:embed/>
                    </p:oleObj>
                  </mc:Choice>
                  <mc:Fallback>
                    <p:oleObj name="Equation" r:id="rId3" imgW="977900" imgH="800100" progId="Equation.DSMT4">
                      <p:embed/>
                      <p:pic>
                        <p:nvPicPr>
                          <p:cNvPr id="460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3312"/>
                            <a:ext cx="616"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9" name="Text Box 6"/>
              <p:cNvSpPr txBox="1">
                <a:spLocks noChangeArrowheads="1"/>
              </p:cNvSpPr>
              <p:nvPr/>
            </p:nvSpPr>
            <p:spPr bwMode="auto">
              <a:xfrm>
                <a:off x="2544" y="345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400">
                    <a:solidFill>
                      <a:srgbClr val="FF3300"/>
                    </a:solidFill>
                  </a:rPr>
                  <a:t>Ответ:</a:t>
                </a:r>
              </a:p>
            </p:txBody>
          </p:sp>
          <p:sp>
            <p:nvSpPr>
              <p:cNvPr id="46090" name="Text Box 15"/>
              <p:cNvSpPr txBox="1">
                <a:spLocks noChangeArrowheads="1"/>
              </p:cNvSpPr>
              <p:nvPr/>
            </p:nvSpPr>
            <p:spPr bwMode="auto">
              <a:xfrm>
                <a:off x="2496" y="816"/>
                <a:ext cx="3168" cy="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ru-RU" altLang="ru-RU" sz="2400">
                    <a:solidFill>
                      <a:srgbClr val="FF3300"/>
                    </a:solidFill>
                  </a:rPr>
                  <a:t>Решение.</a:t>
                </a:r>
                <a:r>
                  <a:rPr lang="ru-RU" altLang="ru-RU" sz="2400">
                    <a:solidFill>
                      <a:schemeClr val="accent1"/>
                    </a:solidFill>
                  </a:rPr>
                  <a:t> </a:t>
                </a:r>
                <a:r>
                  <a:rPr lang="ru-RU" altLang="ru-RU" sz="2400"/>
                  <a:t>Радиус сферы равен радиусу окружности, вписанной в ромб </a:t>
                </a:r>
                <a:r>
                  <a:rPr lang="en-US" altLang="ru-RU" sz="2400" i="1"/>
                  <a:t>SES’F</a:t>
                </a:r>
                <a:r>
                  <a:rPr lang="ru-RU" altLang="ru-RU" sz="2400"/>
                  <a:t>, в котором </a:t>
                </a:r>
                <a:r>
                  <a:rPr lang="en-US" altLang="ru-RU" sz="2400" i="1"/>
                  <a:t>SE = SF = </a:t>
                </a:r>
              </a:p>
              <a:p>
                <a:pPr eaLnBrk="1" hangingPunct="1">
                  <a:spcBef>
                    <a:spcPct val="50000"/>
                  </a:spcBef>
                  <a:buFontTx/>
                  <a:buNone/>
                </a:pPr>
                <a:r>
                  <a:rPr lang="en-US" altLang="ru-RU" sz="2400" i="1"/>
                  <a:t>EF=</a:t>
                </a:r>
                <a:r>
                  <a:rPr lang="en-US" altLang="ru-RU" sz="2400"/>
                  <a:t>1, </a:t>
                </a:r>
                <a:r>
                  <a:rPr lang="en-US" altLang="ru-RU" sz="2400" i="1"/>
                  <a:t>SO =        </a:t>
                </a:r>
                <a:r>
                  <a:rPr lang="ru-RU" altLang="ru-RU" sz="2400"/>
                  <a:t>Тогда высота ромба, опущенная из вершины </a:t>
                </a:r>
                <a:r>
                  <a:rPr lang="en-US" altLang="ru-RU" sz="2400" i="1"/>
                  <a:t>E , </a:t>
                </a:r>
                <a:r>
                  <a:rPr lang="ru-RU" altLang="ru-RU" sz="2400"/>
                  <a:t>будет</a:t>
                </a:r>
                <a:endParaRPr lang="en-US" altLang="ru-RU" sz="2400"/>
              </a:p>
              <a:p>
                <a:pPr eaLnBrk="1" hangingPunct="1">
                  <a:spcBef>
                    <a:spcPct val="50000"/>
                  </a:spcBef>
                  <a:buFontTx/>
                  <a:buNone/>
                </a:pPr>
                <a:r>
                  <a:rPr lang="ru-RU" altLang="ru-RU" sz="2400"/>
                  <a:t> равна </a:t>
                </a:r>
                <a:r>
                  <a:rPr lang="en-US" altLang="ru-RU" sz="2400"/>
                  <a:t>        </a:t>
                </a:r>
              </a:p>
              <a:p>
                <a:pPr eaLnBrk="1" hangingPunct="1">
                  <a:spcBef>
                    <a:spcPct val="50000"/>
                  </a:spcBef>
                  <a:buFontTx/>
                  <a:buNone/>
                </a:pPr>
                <a:r>
                  <a:rPr lang="ru-RU" altLang="ru-RU" sz="2400"/>
                  <a:t>Искомый радиус равен половине</a:t>
                </a:r>
                <a:endParaRPr lang="en-US" altLang="ru-RU" sz="2400"/>
              </a:p>
              <a:p>
                <a:pPr eaLnBrk="1" hangingPunct="1">
                  <a:spcBef>
                    <a:spcPct val="50000"/>
                  </a:spcBef>
                  <a:buFontTx/>
                  <a:buNone/>
                </a:pPr>
                <a:r>
                  <a:rPr lang="ru-RU" altLang="ru-RU" sz="2400"/>
                  <a:t> высоты, и равен</a:t>
                </a:r>
              </a:p>
              <a:p>
                <a:pPr eaLnBrk="1" hangingPunct="1">
                  <a:spcBef>
                    <a:spcPct val="50000"/>
                  </a:spcBef>
                  <a:buFontTx/>
                  <a:buNone/>
                </a:pPr>
                <a:endParaRPr lang="ru-RU" altLang="ru-RU" sz="2400"/>
              </a:p>
            </p:txBody>
          </p:sp>
          <p:graphicFrame>
            <p:nvGraphicFramePr>
              <p:cNvPr id="46091" name="Object 20"/>
              <p:cNvGraphicFramePr>
                <a:graphicFrameLocks noChangeAspect="1"/>
              </p:cNvGraphicFramePr>
              <p:nvPr/>
            </p:nvGraphicFramePr>
            <p:xfrm>
              <a:off x="3936" y="2784"/>
              <a:ext cx="344" cy="504"/>
            </p:xfrm>
            <a:graphic>
              <a:graphicData uri="http://schemas.openxmlformats.org/presentationml/2006/ole">
                <mc:AlternateContent xmlns:mc="http://schemas.openxmlformats.org/markup-compatibility/2006">
                  <mc:Choice xmlns:v="urn:schemas-microsoft-com:vml" Requires="v">
                    <p:oleObj name="Equation" r:id="rId5" imgW="545863" imgH="799753" progId="Equation.DSMT4">
                      <p:embed/>
                    </p:oleObj>
                  </mc:Choice>
                  <mc:Fallback>
                    <p:oleObj name="Equation" r:id="rId5" imgW="545863" imgH="799753" progId="Equation.DSMT4">
                      <p:embed/>
                      <p:pic>
                        <p:nvPicPr>
                          <p:cNvPr id="46091"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6" y="2784"/>
                            <a:ext cx="344"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2" name="Object 31"/>
              <p:cNvGraphicFramePr>
                <a:graphicFrameLocks noChangeAspect="1"/>
              </p:cNvGraphicFramePr>
              <p:nvPr/>
            </p:nvGraphicFramePr>
            <p:xfrm>
              <a:off x="3072" y="2064"/>
              <a:ext cx="344" cy="504"/>
            </p:xfrm>
            <a:graphic>
              <a:graphicData uri="http://schemas.openxmlformats.org/presentationml/2006/ole">
                <mc:AlternateContent xmlns:mc="http://schemas.openxmlformats.org/markup-compatibility/2006">
                  <mc:Choice xmlns:v="urn:schemas-microsoft-com:vml" Requires="v">
                    <p:oleObj name="Equation" r:id="rId7" imgW="545863" imgH="799753" progId="Equation.DSMT4">
                      <p:embed/>
                    </p:oleObj>
                  </mc:Choice>
                  <mc:Fallback>
                    <p:oleObj name="Equation" r:id="rId7" imgW="545863" imgH="799753" progId="Equation.DSMT4">
                      <p:embed/>
                      <p:pic>
                        <p:nvPicPr>
                          <p:cNvPr id="46092"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2" y="2064"/>
                            <a:ext cx="344"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3" name="Object 32"/>
              <p:cNvGraphicFramePr>
                <a:graphicFrameLocks noChangeAspect="1"/>
              </p:cNvGraphicFramePr>
              <p:nvPr/>
            </p:nvGraphicFramePr>
            <p:xfrm>
              <a:off x="3504" y="1488"/>
              <a:ext cx="344" cy="496"/>
            </p:xfrm>
            <a:graphic>
              <a:graphicData uri="http://schemas.openxmlformats.org/presentationml/2006/ole">
                <mc:AlternateContent xmlns:mc="http://schemas.openxmlformats.org/markup-compatibility/2006">
                  <mc:Choice xmlns:v="urn:schemas-microsoft-com:vml" Requires="v">
                    <p:oleObj name="Equation" r:id="rId9" imgW="545863" imgH="787058" progId="Equation.DSMT4">
                      <p:embed/>
                    </p:oleObj>
                  </mc:Choice>
                  <mc:Fallback>
                    <p:oleObj name="Equation" r:id="rId9" imgW="545863" imgH="787058" progId="Equation.DSMT4">
                      <p:embed/>
                      <p:pic>
                        <p:nvPicPr>
                          <p:cNvPr id="46093"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4" y="1488"/>
                            <a:ext cx="344"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6094" name="Object 33"/>
              <p:cNvGraphicFramePr>
                <a:graphicFrameLocks noChangeAspect="1"/>
              </p:cNvGraphicFramePr>
              <p:nvPr/>
            </p:nvGraphicFramePr>
            <p:xfrm>
              <a:off x="5280" y="1200"/>
              <a:ext cx="344" cy="496"/>
            </p:xfrm>
            <a:graphic>
              <a:graphicData uri="http://schemas.openxmlformats.org/presentationml/2006/ole">
                <mc:AlternateContent xmlns:mc="http://schemas.openxmlformats.org/markup-compatibility/2006">
                  <mc:Choice xmlns:v="urn:schemas-microsoft-com:vml" Requires="v">
                    <p:oleObj name="Equation" r:id="rId11" imgW="545863" imgH="787058" progId="Equation.DSMT4">
                      <p:embed/>
                    </p:oleObj>
                  </mc:Choice>
                  <mc:Fallback>
                    <p:oleObj name="Equation" r:id="rId11" imgW="545863" imgH="787058" progId="Equation.DSMT4">
                      <p:embed/>
                      <p:pic>
                        <p:nvPicPr>
                          <p:cNvPr id="4609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0" y="1200"/>
                            <a:ext cx="344" cy="4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46086" name="Text Box 35"/>
            <p:cNvSpPr txBox="1">
              <a:spLocks noChangeArrowheads="1"/>
            </p:cNvSpPr>
            <p:nvPr/>
          </p:nvSpPr>
          <p:spPr bwMode="auto">
            <a:xfrm>
              <a:off x="1248" y="2064"/>
              <a:ext cx="232"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000" i="1"/>
                <a:t>O</a:t>
              </a:r>
              <a:endParaRPr lang="ru-RU" altLang="ru-RU" sz="2000" i="1"/>
            </a:p>
          </p:txBody>
        </p:sp>
      </p:grpSp>
    </p:spTree>
    <p:extLst>
      <p:ext uri="{BB962C8B-B14F-4D97-AF65-F5344CB8AC3E}">
        <p14:creationId xmlns:p14="http://schemas.microsoft.com/office/powerpoint/2010/main" val="3895931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804"/>
                                        </p:tgtEl>
                                        <p:attrNameLst>
                                          <p:attrName>style.visibility</p:attrName>
                                        </p:attrNameLst>
                                      </p:cBhvr>
                                      <p:to>
                                        <p:strVal val="visible"/>
                                      </p:to>
                                    </p:set>
                                    <p:animEffect transition="in" filter="wipe(up)">
                                      <p:cBhvr>
                                        <p:cTn id="7" dur="500"/>
                                        <p:tgtEl>
                                          <p:spTgt spid="3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6"/>
          <p:cNvSpPr txBox="1">
            <a:spLocks noChangeArrowheads="1"/>
          </p:cNvSpPr>
          <p:nvPr/>
        </p:nvSpPr>
        <p:spPr bwMode="auto">
          <a:xfrm>
            <a:off x="381000" y="533400"/>
            <a:ext cx="876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t>	2. Найдите радиус сферы, вписанной в единичный икосаэдр.</a:t>
            </a:r>
            <a:endParaRPr lang="ru-RU" altLang="ru-RU" sz="2400" i="1" dirty="0"/>
          </a:p>
        </p:txBody>
      </p:sp>
      <p:pic>
        <p:nvPicPr>
          <p:cNvPr id="4813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3281363" cy="369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809" name="Group 17"/>
          <p:cNvGrpSpPr>
            <a:grpSpLocks/>
          </p:cNvGrpSpPr>
          <p:nvPr/>
        </p:nvGrpSpPr>
        <p:grpSpPr bwMode="auto">
          <a:xfrm>
            <a:off x="152400" y="1524000"/>
            <a:ext cx="8839200" cy="4699000"/>
            <a:chOff x="96" y="960"/>
            <a:chExt cx="5568" cy="2960"/>
          </a:xfrm>
        </p:grpSpPr>
        <p:pic>
          <p:nvPicPr>
            <p:cNvPr id="48134"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960"/>
              <a:ext cx="2329" cy="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8135" name="Object 4"/>
            <p:cNvGraphicFramePr>
              <a:graphicFrameLocks noChangeAspect="1"/>
            </p:cNvGraphicFramePr>
            <p:nvPr/>
          </p:nvGraphicFramePr>
          <p:xfrm>
            <a:off x="3408" y="3360"/>
            <a:ext cx="1240" cy="560"/>
          </p:xfrm>
          <a:graphic>
            <a:graphicData uri="http://schemas.openxmlformats.org/presentationml/2006/ole">
              <mc:AlternateContent xmlns:mc="http://schemas.openxmlformats.org/markup-compatibility/2006">
                <mc:Choice xmlns:v="urn:schemas-microsoft-com:vml" Requires="v">
                  <p:oleObj name="Equation" r:id="rId4" imgW="1968500" imgH="889000" progId="Equation.DSMT4">
                    <p:embed/>
                  </p:oleObj>
                </mc:Choice>
                <mc:Fallback>
                  <p:oleObj name="Equation" r:id="rId4" imgW="1968500" imgH="889000" progId="Equation.DSMT4">
                    <p:embed/>
                    <p:pic>
                      <p:nvPicPr>
                        <p:cNvPr id="4813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 y="3360"/>
                          <a:ext cx="1240" cy="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36" name="Text Box 12"/>
            <p:cNvSpPr txBox="1">
              <a:spLocks noChangeArrowheads="1"/>
            </p:cNvSpPr>
            <p:nvPr/>
          </p:nvSpPr>
          <p:spPr bwMode="auto">
            <a:xfrm>
              <a:off x="2448" y="1008"/>
              <a:ext cx="3216" cy="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solidFill>
                    <a:srgbClr val="FF3300"/>
                  </a:solidFill>
                </a:rPr>
                <a:t>Решение.</a:t>
              </a:r>
              <a:r>
                <a:rPr lang="ru-RU" altLang="ru-RU" sz="2400" dirty="0">
                  <a:solidFill>
                    <a:schemeClr val="accent1"/>
                  </a:solidFill>
                </a:rPr>
                <a:t> </a:t>
              </a:r>
              <a:r>
                <a:rPr lang="ru-RU" altLang="ru-RU" sz="2400" dirty="0"/>
                <a:t>Воспользуемся тем, что радиус </a:t>
              </a:r>
              <a:r>
                <a:rPr lang="en-US" altLang="ru-RU" sz="2400" i="1" dirty="0"/>
                <a:t>OA </a:t>
              </a:r>
              <a:r>
                <a:rPr lang="ru-RU" altLang="ru-RU" sz="2400" dirty="0"/>
                <a:t>описанной сферы </a:t>
              </a:r>
            </a:p>
            <a:p>
              <a:pPr algn="just" eaLnBrk="1" hangingPunct="1">
                <a:spcBef>
                  <a:spcPct val="50000"/>
                </a:spcBef>
                <a:buFontTx/>
                <a:buNone/>
              </a:pPr>
              <a:r>
                <a:rPr lang="ru-RU" altLang="ru-RU" sz="2400" dirty="0"/>
                <a:t>равен                      </a:t>
              </a:r>
            </a:p>
            <a:p>
              <a:pPr algn="just" eaLnBrk="1" hangingPunct="1">
                <a:spcBef>
                  <a:spcPct val="50000"/>
                </a:spcBef>
                <a:buFontTx/>
                <a:buNone/>
              </a:pPr>
              <a:r>
                <a:rPr lang="ru-RU" altLang="ru-RU" sz="2400" dirty="0"/>
                <a:t>а радиус </a:t>
              </a:r>
              <a:r>
                <a:rPr lang="en-US" altLang="ru-RU" sz="2400" i="1" dirty="0"/>
                <a:t>AQ</a:t>
              </a:r>
              <a:r>
                <a:rPr lang="ru-RU" altLang="ru-RU" sz="2400" i="1" dirty="0"/>
                <a:t> </a:t>
              </a:r>
              <a:r>
                <a:rPr lang="ru-RU" altLang="ru-RU" sz="2400" dirty="0"/>
                <a:t>окружности, описанной около равностороннего треугольника со стороной 1, равен</a:t>
              </a:r>
            </a:p>
            <a:p>
              <a:pPr algn="just" eaLnBrk="1" hangingPunct="1">
                <a:spcBef>
                  <a:spcPct val="50000"/>
                </a:spcBef>
                <a:buFontTx/>
                <a:buNone/>
              </a:pPr>
              <a:r>
                <a:rPr lang="ru-RU" altLang="ru-RU" sz="2400" dirty="0"/>
                <a:t>По теореме Пифагора, примененной к прямоугольному треугольнику </a:t>
              </a:r>
              <a:r>
                <a:rPr lang="en-US" altLang="ru-RU" sz="2400" i="1" dirty="0"/>
                <a:t>OAQ</a:t>
              </a:r>
              <a:r>
                <a:rPr lang="ru-RU" altLang="ru-RU" sz="2400" dirty="0"/>
                <a:t>, получим </a:t>
              </a:r>
            </a:p>
          </p:txBody>
        </p:sp>
        <p:graphicFrame>
          <p:nvGraphicFramePr>
            <p:cNvPr id="48137" name="Object 13"/>
            <p:cNvGraphicFramePr>
              <a:graphicFrameLocks noChangeAspect="1"/>
            </p:cNvGraphicFramePr>
            <p:nvPr/>
          </p:nvGraphicFramePr>
          <p:xfrm>
            <a:off x="2976" y="1488"/>
            <a:ext cx="936" cy="536"/>
          </p:xfrm>
          <a:graphic>
            <a:graphicData uri="http://schemas.openxmlformats.org/presentationml/2006/ole">
              <mc:AlternateContent xmlns:mc="http://schemas.openxmlformats.org/markup-compatibility/2006">
                <mc:Choice xmlns:v="urn:schemas-microsoft-com:vml" Requires="v">
                  <p:oleObj name="Equation" r:id="rId6" imgW="1485900" imgH="850900" progId="Equation.DSMT4">
                    <p:embed/>
                  </p:oleObj>
                </mc:Choice>
                <mc:Fallback>
                  <p:oleObj name="Equation" r:id="rId6" imgW="1485900" imgH="850900" progId="Equation.DSMT4">
                    <p:embed/>
                    <p:pic>
                      <p:nvPicPr>
                        <p:cNvPr id="48137"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6" y="1488"/>
                          <a:ext cx="936"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8138" name="Object 14"/>
            <p:cNvGraphicFramePr>
              <a:graphicFrameLocks noChangeAspect="1"/>
            </p:cNvGraphicFramePr>
            <p:nvPr>
              <p:extLst>
                <p:ext uri="{D42A27DB-BD31-4B8C-83A1-F6EECF244321}">
                  <p14:modId xmlns:p14="http://schemas.microsoft.com/office/powerpoint/2010/main" val="3981200820"/>
                </p:ext>
              </p:extLst>
            </p:nvPr>
          </p:nvGraphicFramePr>
          <p:xfrm>
            <a:off x="4241" y="2341"/>
            <a:ext cx="328" cy="504"/>
          </p:xfrm>
          <a:graphic>
            <a:graphicData uri="http://schemas.openxmlformats.org/presentationml/2006/ole">
              <mc:AlternateContent xmlns:mc="http://schemas.openxmlformats.org/markup-compatibility/2006">
                <mc:Choice xmlns:v="urn:schemas-microsoft-com:vml" Requires="v">
                  <p:oleObj name="Equation" r:id="rId8" imgW="520474" imgH="799753" progId="Equation.DSMT4">
                    <p:embed/>
                  </p:oleObj>
                </mc:Choice>
                <mc:Fallback>
                  <p:oleObj name="Equation" r:id="rId8" imgW="520474" imgH="799753" progId="Equation.DSMT4">
                    <p:embed/>
                    <p:pic>
                      <p:nvPicPr>
                        <p:cNvPr id="48138"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1" y="2341"/>
                          <a:ext cx="328" cy="5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257405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3809"/>
                                        </p:tgtEl>
                                        <p:attrNameLst>
                                          <p:attrName>style.visibility</p:attrName>
                                        </p:attrNameLst>
                                      </p:cBhvr>
                                      <p:to>
                                        <p:strVal val="visible"/>
                                      </p:to>
                                    </p:set>
                                    <p:animEffect transition="in" filter="wipe(up)">
                                      <p:cBhvr>
                                        <p:cTn id="7" dur="500"/>
                                        <p:tgtEl>
                                          <p:spTgt spid="33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6"/>
          <p:cNvSpPr txBox="1">
            <a:spLocks noChangeArrowheads="1"/>
          </p:cNvSpPr>
          <p:nvPr/>
        </p:nvSpPr>
        <p:spPr bwMode="auto">
          <a:xfrm>
            <a:off x="381000" y="533400"/>
            <a:ext cx="853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t>	3. Найдите радиус сферы, вписанной в единичный додекаэдр.</a:t>
            </a:r>
            <a:endParaRPr lang="ru-RU" altLang="ru-RU" sz="2400" i="1" dirty="0"/>
          </a:p>
        </p:txBody>
      </p:sp>
      <p:pic>
        <p:nvPicPr>
          <p:cNvPr id="5120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00200"/>
            <a:ext cx="3344863" cy="310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837" name="Group 21"/>
          <p:cNvGrpSpPr>
            <a:grpSpLocks/>
          </p:cNvGrpSpPr>
          <p:nvPr/>
        </p:nvGrpSpPr>
        <p:grpSpPr bwMode="auto">
          <a:xfrm>
            <a:off x="152400" y="1447800"/>
            <a:ext cx="8839200" cy="4927600"/>
            <a:chOff x="96" y="912"/>
            <a:chExt cx="5568" cy="3104"/>
          </a:xfrm>
        </p:grpSpPr>
        <p:graphicFrame>
          <p:nvGraphicFramePr>
            <p:cNvPr id="51206" name="Object 4"/>
            <p:cNvGraphicFramePr>
              <a:graphicFrameLocks noChangeAspect="1"/>
            </p:cNvGraphicFramePr>
            <p:nvPr/>
          </p:nvGraphicFramePr>
          <p:xfrm>
            <a:off x="3456" y="3456"/>
            <a:ext cx="1128" cy="560"/>
          </p:xfrm>
          <a:graphic>
            <a:graphicData uri="http://schemas.openxmlformats.org/presentationml/2006/ole">
              <mc:AlternateContent xmlns:mc="http://schemas.openxmlformats.org/markup-compatibility/2006">
                <mc:Choice xmlns:v="urn:schemas-microsoft-com:vml" Requires="v">
                  <p:oleObj name="Equation" r:id="rId3" imgW="2235200" imgH="889000" progId="Equation.DSMT4">
                    <p:embed/>
                  </p:oleObj>
                </mc:Choice>
                <mc:Fallback>
                  <p:oleObj name="Equation" r:id="rId3" imgW="2235200" imgH="889000" progId="Equation.DSMT4">
                    <p:embed/>
                    <p:pic>
                      <p:nvPicPr>
                        <p:cNvPr id="5120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 y="3456"/>
                          <a:ext cx="1128" cy="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07" name="Text Box 16"/>
            <p:cNvSpPr txBox="1">
              <a:spLocks noChangeArrowheads="1"/>
            </p:cNvSpPr>
            <p:nvPr/>
          </p:nvSpPr>
          <p:spPr bwMode="auto">
            <a:xfrm>
              <a:off x="2448" y="1008"/>
              <a:ext cx="3216" cy="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ru-RU" altLang="ru-RU" sz="2400" dirty="0">
                  <a:solidFill>
                    <a:srgbClr val="FF3300"/>
                  </a:solidFill>
                </a:rPr>
                <a:t>Решение.</a:t>
              </a:r>
              <a:r>
                <a:rPr lang="ru-RU" altLang="ru-RU" sz="2400" dirty="0">
                  <a:solidFill>
                    <a:schemeClr val="accent1"/>
                  </a:solidFill>
                </a:rPr>
                <a:t> </a:t>
              </a:r>
              <a:r>
                <a:rPr lang="ru-RU" altLang="ru-RU" sz="2400" dirty="0"/>
                <a:t>Воспользуемся тем, что радиус </a:t>
              </a:r>
              <a:r>
                <a:rPr lang="en-US" altLang="ru-RU" sz="2400" i="1" dirty="0"/>
                <a:t>OF </a:t>
              </a:r>
              <a:r>
                <a:rPr lang="ru-RU" altLang="ru-RU" sz="2400" dirty="0"/>
                <a:t>описанной сферы </a:t>
              </a:r>
            </a:p>
            <a:p>
              <a:pPr algn="just" eaLnBrk="1" hangingPunct="1">
                <a:spcBef>
                  <a:spcPct val="50000"/>
                </a:spcBef>
                <a:buFontTx/>
                <a:buNone/>
              </a:pPr>
              <a:r>
                <a:rPr lang="ru-RU" altLang="ru-RU" sz="2400" dirty="0"/>
                <a:t>равен                      а радиус </a:t>
              </a:r>
              <a:r>
                <a:rPr lang="en-US" altLang="ru-RU" sz="2400" i="1" dirty="0"/>
                <a:t>FQ </a:t>
              </a:r>
              <a:endParaRPr lang="ru-RU" altLang="ru-RU" sz="2400" i="1" dirty="0"/>
            </a:p>
            <a:p>
              <a:pPr algn="just" eaLnBrk="1" hangingPunct="1">
                <a:spcBef>
                  <a:spcPct val="50000"/>
                </a:spcBef>
                <a:buFontTx/>
                <a:buNone/>
              </a:pPr>
              <a:r>
                <a:rPr lang="ru-RU" altLang="ru-RU" sz="2400" dirty="0"/>
                <a:t>окружности, описанной около равностороннего пятиугольника со стороной 1, равен</a:t>
              </a:r>
            </a:p>
            <a:p>
              <a:pPr algn="just" eaLnBrk="1" hangingPunct="1">
                <a:spcBef>
                  <a:spcPct val="50000"/>
                </a:spcBef>
                <a:buFontTx/>
                <a:buNone/>
              </a:pPr>
              <a:r>
                <a:rPr lang="ru-RU" altLang="ru-RU" sz="2400" dirty="0"/>
                <a:t>По теореме Пифагора, примененной к прямоугольному треугольнику </a:t>
              </a:r>
              <a:r>
                <a:rPr lang="en-US" altLang="ru-RU" sz="2400" i="1" dirty="0"/>
                <a:t>OFQ</a:t>
              </a:r>
              <a:r>
                <a:rPr lang="ru-RU" altLang="ru-RU" sz="2400" dirty="0"/>
                <a:t>, получим </a:t>
              </a:r>
            </a:p>
          </p:txBody>
        </p:sp>
        <p:graphicFrame>
          <p:nvGraphicFramePr>
            <p:cNvPr id="51208" name="Object 17"/>
            <p:cNvGraphicFramePr>
              <a:graphicFrameLocks noChangeAspect="1"/>
            </p:cNvGraphicFramePr>
            <p:nvPr/>
          </p:nvGraphicFramePr>
          <p:xfrm>
            <a:off x="2980" y="1488"/>
            <a:ext cx="928" cy="536"/>
          </p:xfrm>
          <a:graphic>
            <a:graphicData uri="http://schemas.openxmlformats.org/presentationml/2006/ole">
              <mc:AlternateContent xmlns:mc="http://schemas.openxmlformats.org/markup-compatibility/2006">
                <mc:Choice xmlns:v="urn:schemas-microsoft-com:vml" Requires="v">
                  <p:oleObj name="Equation" r:id="rId5" imgW="1473200" imgH="850900" progId="Equation.DSMT4">
                    <p:embed/>
                  </p:oleObj>
                </mc:Choice>
                <mc:Fallback>
                  <p:oleObj name="Equation" r:id="rId5" imgW="1473200" imgH="850900" progId="Equation.DSMT4">
                    <p:embed/>
                    <p:pic>
                      <p:nvPicPr>
                        <p:cNvPr id="51208"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0" y="1488"/>
                          <a:ext cx="928" cy="5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09" name="Object 18"/>
            <p:cNvGraphicFramePr>
              <a:graphicFrameLocks noChangeAspect="1"/>
            </p:cNvGraphicFramePr>
            <p:nvPr/>
          </p:nvGraphicFramePr>
          <p:xfrm>
            <a:off x="4032" y="2352"/>
            <a:ext cx="720" cy="560"/>
          </p:xfrm>
          <a:graphic>
            <a:graphicData uri="http://schemas.openxmlformats.org/presentationml/2006/ole">
              <mc:AlternateContent xmlns:mc="http://schemas.openxmlformats.org/markup-compatibility/2006">
                <mc:Choice xmlns:v="urn:schemas-microsoft-com:vml" Requires="v">
                  <p:oleObj name="Equation" r:id="rId7" imgW="1143000" imgH="889000" progId="Equation.DSMT4">
                    <p:embed/>
                  </p:oleObj>
                </mc:Choice>
                <mc:Fallback>
                  <p:oleObj name="Equation" r:id="rId7" imgW="1143000" imgH="889000" progId="Equation.DSMT4">
                    <p:embed/>
                    <p:pic>
                      <p:nvPicPr>
                        <p:cNvPr id="51209"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352"/>
                          <a:ext cx="720" cy="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10"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 y="912"/>
              <a:ext cx="2275" cy="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064838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4837"/>
                                        </p:tgtEl>
                                        <p:attrNameLst>
                                          <p:attrName>style.visibility</p:attrName>
                                        </p:attrNameLst>
                                      </p:cBhvr>
                                      <p:to>
                                        <p:strVal val="visible"/>
                                      </p:to>
                                    </p:set>
                                    <p:animEffect transition="in" filter="wipe(up)">
                                      <p:cBhvr>
                                        <p:cTn id="7" dur="500"/>
                                        <p:tgtEl>
                                          <p:spTgt spid="34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339752" y="402440"/>
            <a:ext cx="3600400" cy="1224136"/>
          </a:xfrm>
          <a:prstGeom prst="rect">
            <a:avLst/>
          </a:prstGeom>
        </p:spPr>
        <p:txBody>
          <a:bodyP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t>Контактная </a:t>
            </a:r>
            <a:b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br>
            <a:r>
              <a:rPr kumimoji="0" lang="ru-RU" sz="3200" b="0" i="0" u="none" strike="noStrike" kern="1200" cap="none" spc="0" normalizeH="0" baseline="0" noProof="0" dirty="0">
                <a:ln>
                  <a:noFill/>
                </a:ln>
                <a:solidFill>
                  <a:schemeClr val="accent2">
                    <a:lumMod val="75000"/>
                  </a:schemeClr>
                </a:solidFill>
                <a:effectLst/>
                <a:uLnTx/>
                <a:uFillTx/>
                <a:latin typeface="Arial Black" pitchFamily="34" charset="0"/>
              </a:rPr>
              <a:t>информация</a:t>
            </a:r>
          </a:p>
        </p:txBody>
      </p:sp>
      <p:sp>
        <p:nvSpPr>
          <p:cNvPr id="10" name="TextBox 9"/>
          <p:cNvSpPr txBox="1"/>
          <p:nvPr/>
        </p:nvSpPr>
        <p:spPr>
          <a:xfrm>
            <a:off x="683568" y="1566952"/>
            <a:ext cx="7992888" cy="372409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Издательство «Мнемозина»:</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105043, Москва, ул. 6-я Парковая, д. 29 Б</a:t>
            </a: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Тел.: 8 (499) 367–67–81</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rPr>
              <a:t>E-mail: </a:t>
            </a:r>
            <a:r>
              <a:rPr kumimoji="0" lang="en-US" b="0" i="0" u="none" strike="noStrike" kern="0" cap="none" spc="0" normalizeH="0" baseline="0" noProof="0" dirty="0">
                <a:ln>
                  <a:noFill/>
                </a:ln>
                <a:solidFill>
                  <a:sysClr val="windowText" lastClr="000000"/>
                </a:solidFill>
                <a:effectLst/>
                <a:uLnTx/>
                <a:uFillTx/>
                <a:hlinkClick r:id="rId2"/>
              </a:rPr>
              <a:t>ioc@mnemozina.ru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Сайт:  </a:t>
            </a:r>
            <a:r>
              <a:rPr kumimoji="0" lang="en-US" b="0" i="0" u="none" strike="noStrike" kern="0" cap="none" spc="0" normalizeH="0" baseline="0" noProof="0" dirty="0">
                <a:ln>
                  <a:noFill/>
                </a:ln>
                <a:solidFill>
                  <a:sysClr val="windowText" lastClr="000000"/>
                </a:solidFill>
                <a:effectLst/>
                <a:uLnTx/>
                <a:uFillTx/>
                <a:hlinkClick r:id="rId3"/>
              </a:rPr>
              <a:t>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Интернет-магазин</a:t>
            </a:r>
            <a:r>
              <a:rPr kumimoji="0" lang="ru-RU" b="0" i="0" u="none" strike="noStrike" kern="0" cap="none" spc="0" normalizeH="0" baseline="0" noProof="0" dirty="0">
                <a:ln>
                  <a:noFill/>
                </a:ln>
                <a:solidFill>
                  <a:sysClr val="windowText" lastClr="000000"/>
                </a:solidFill>
                <a:effectLst/>
                <a:uLnTx/>
                <a:uFillTx/>
              </a:rPr>
              <a:t>:</a:t>
            </a:r>
            <a:r>
              <a:rPr kumimoji="0" lang="ru-RU" b="0" i="0" u="none" strike="noStrike" kern="0" cap="none" spc="0" normalizeH="0" noProof="0" dirty="0">
                <a:ln>
                  <a:noFill/>
                </a:ln>
                <a:solidFill>
                  <a:sysClr val="windowText" lastClr="000000"/>
                </a:solidFill>
                <a:effectLst/>
                <a:uLnTx/>
                <a:uFillTx/>
              </a:rPr>
              <a:t> </a:t>
            </a:r>
            <a:r>
              <a:rPr kumimoji="0" lang="ru-RU" b="0" i="0" u="none" strike="noStrike" kern="0" cap="none" spc="0" normalizeH="0" baseline="0" noProof="0" dirty="0" err="1">
                <a:ln>
                  <a:noFill/>
                </a:ln>
                <a:solidFill>
                  <a:sysClr val="windowText" lastClr="000000"/>
                </a:solidFill>
                <a:effectLst/>
                <a:uLnTx/>
                <a:uFillTx/>
                <a:hlinkClick r:id="rId4"/>
              </a:rPr>
              <a:t>shop.mnemozina.ru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Торговый дом</a:t>
            </a:r>
            <a:r>
              <a:rPr kumimoji="0" lang="ru-RU" b="0" i="0" u="none" strike="noStrike" kern="0" cap="none" spc="0" normalizeH="0" baseline="0" noProof="0" dirty="0">
                <a:ln>
                  <a:noFill/>
                </a:ln>
                <a:solidFill>
                  <a:sysClr val="windowText" lastClr="000000"/>
                </a:solidFill>
                <a:effectLst/>
                <a:uLnTx/>
                <a:uFillTx/>
              </a:rPr>
              <a:t>:</a:t>
            </a:r>
            <a:r>
              <a:rPr kumimoji="0" lang="en-US" b="0" i="0" u="none" strike="noStrike" kern="0" cap="none" spc="0" normalizeH="0" baseline="0" noProof="0" dirty="0">
                <a:ln>
                  <a:noFill/>
                </a:ln>
                <a:solidFill>
                  <a:sysClr val="windowText" lastClr="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rPr>
              <a:t>E-mail</a:t>
            </a:r>
            <a:r>
              <a:rPr kumimoji="0" lang="ru-RU" b="0" i="0" u="none" strike="noStrike" kern="0" cap="none" spc="0" normalizeH="0" baseline="0" noProof="0" dirty="0">
                <a:ln>
                  <a:noFill/>
                </a:ln>
                <a:solidFill>
                  <a:sysClr val="windowText" lastClr="000000"/>
                </a:solidFill>
                <a:effectLst/>
                <a:uLnTx/>
                <a:uFillTx/>
              </a:rPr>
              <a:t>: </a:t>
            </a:r>
            <a:r>
              <a:rPr kumimoji="0" lang="ru-RU" b="0" i="0" u="none" strike="noStrike" kern="0" cap="none" spc="0" normalizeH="0" baseline="0" noProof="0" dirty="0" err="1">
                <a:ln>
                  <a:noFill/>
                </a:ln>
                <a:solidFill>
                  <a:sysClr val="windowText" lastClr="000000"/>
                </a:solidFill>
                <a:effectLst/>
                <a:uLnTx/>
                <a:uFillTx/>
                <a:hlinkClick r:id="rId5"/>
              </a:rPr>
              <a:t>td@mnemozina.ru</a:t>
            </a:r>
            <a:endParaRPr kumimoji="0" lang="ru-RU"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Тел.:  8 (495) 644–20–26</a:t>
            </a:r>
          </a:p>
          <a:p>
            <a:pPr marL="0" marR="0" lvl="0" indent="0" defTabSz="914400" eaLnBrk="1" fontAlgn="auto" latinLnBrk="0" hangingPunct="1">
              <a:lnSpc>
                <a:spcPct val="100000"/>
              </a:lnSpc>
              <a:spcBef>
                <a:spcPts val="600"/>
              </a:spcBef>
              <a:spcAft>
                <a:spcPts val="0"/>
              </a:spcAft>
              <a:buClrTx/>
              <a:buSzTx/>
              <a:buFontTx/>
              <a:buNone/>
              <a:tabLst/>
              <a:defRPr/>
            </a:pPr>
            <a:r>
              <a:rPr kumimoji="0" lang="ru-RU" b="0" i="0" u="none" strike="noStrike" kern="0" cap="none" spc="0" normalizeH="0" baseline="0" noProof="0" dirty="0">
                <a:ln>
                  <a:noFill/>
                </a:ln>
                <a:solidFill>
                  <a:sysClr val="windowText" lastClr="000000"/>
                </a:solidFill>
                <a:effectLst/>
                <a:uLnTx/>
                <a:uFillTx/>
              </a:rPr>
              <a:t>Электронные формы учебников и пособий представлены на сайте </a:t>
            </a:r>
          </a:p>
          <a:p>
            <a:pPr marL="0" marR="0" lvl="0" indent="0" defTabSz="914400" eaLnBrk="1" fontAlgn="auto" latinLnBrk="0" hangingPunct="1">
              <a:lnSpc>
                <a:spcPct val="100000"/>
              </a:lnSpc>
              <a:spcAft>
                <a:spcPts val="0"/>
              </a:spcAft>
              <a:buClrTx/>
              <a:buSzTx/>
              <a:buFontTx/>
              <a:buNone/>
              <a:tabLst/>
              <a:defRPr/>
            </a:pPr>
            <a:r>
              <a:rPr kumimoji="0" lang="ru-RU" b="1" i="0" u="none" strike="noStrike" kern="0" cap="none" spc="0" normalizeH="0" baseline="0" noProof="0" dirty="0">
                <a:ln>
                  <a:noFill/>
                </a:ln>
                <a:solidFill>
                  <a:sysClr val="windowText" lastClr="000000"/>
                </a:solidFill>
                <a:effectLst/>
                <a:uLnTx/>
                <a:uFillTx/>
              </a:rPr>
              <a:t>«Школа в кармане»</a:t>
            </a:r>
            <a:r>
              <a:rPr kumimoji="0" lang="ru-RU" b="0" i="0" u="none" strike="noStrike" kern="0" cap="none" spc="0" normalizeH="0" baseline="0" noProof="0" dirty="0">
                <a:ln>
                  <a:noFill/>
                </a:ln>
                <a:solidFill>
                  <a:sysClr val="windowText" lastClr="000000"/>
                </a:solidFill>
                <a:effectLst/>
                <a:uLnTx/>
                <a:uFillTx/>
              </a:rPr>
              <a:t>:</a:t>
            </a:r>
            <a:r>
              <a:rPr kumimoji="0" lang="ru-RU" b="0" i="0" u="none" strike="noStrike" kern="0" cap="none" spc="0" normalizeH="0" noProof="0" dirty="0">
                <a:ln>
                  <a:noFill/>
                </a:ln>
                <a:solidFill>
                  <a:sysClr val="windowText" lastClr="000000"/>
                </a:solidFill>
                <a:effectLst/>
                <a:uLnTx/>
                <a:uFillTx/>
              </a:rPr>
              <a:t> </a:t>
            </a:r>
            <a:endParaRPr kumimoji="0" lang="en-US" b="0" i="0" u="none" strike="noStrike" kern="0" cap="none" spc="0" normalizeH="0" noProof="0" dirty="0">
              <a:ln>
                <a:noFill/>
              </a:ln>
              <a:solidFill>
                <a:sysClr val="windowText" lastClr="000000"/>
              </a:solidFill>
              <a:effectLst/>
              <a:uLnTx/>
              <a:uFillTx/>
            </a:endParaRPr>
          </a:p>
          <a:p>
            <a:pPr marL="0" marR="0" lvl="0" indent="0" defTabSz="914400" eaLnBrk="1" fontAlgn="auto" latinLnBrk="0" hangingPunct="1">
              <a:lnSpc>
                <a:spcPct val="100000"/>
              </a:lnSpc>
              <a:spcAft>
                <a:spcPts val="0"/>
              </a:spcAft>
              <a:buClrTx/>
              <a:buSzTx/>
              <a:buFontTx/>
              <a:buNone/>
              <a:tabLst/>
              <a:defRPr/>
            </a:pPr>
            <a:r>
              <a:rPr kumimoji="0" lang="en-US" b="0" i="0" u="none" strike="noStrike" kern="0" cap="none" spc="0" normalizeH="0" baseline="0" noProof="0" dirty="0">
                <a:ln>
                  <a:noFill/>
                </a:ln>
                <a:solidFill>
                  <a:sysClr val="windowText" lastClr="000000"/>
                </a:solidFill>
                <a:effectLst/>
                <a:uLnTx/>
                <a:uFillTx/>
                <a:hlinkClick r:id="rId6"/>
              </a:rPr>
              <a:t>http://pocketschool.ru</a:t>
            </a:r>
            <a:endParaRPr kumimoji="0" lang="ru-RU" b="0" i="0" u="none" strike="noStrike" kern="0" cap="none" spc="0" normalizeH="0" baseline="0" noProof="0" dirty="0">
              <a:ln>
                <a:noFill/>
              </a:ln>
              <a:solidFill>
                <a:sysClr val="windowText" lastClr="000000"/>
              </a:solidFill>
              <a:effectLst/>
              <a:uLnTx/>
              <a:uFillTx/>
            </a:endParaRPr>
          </a:p>
        </p:txBody>
      </p:sp>
      <p:pic>
        <p:nvPicPr>
          <p:cNvPr id="11" name="Рисунок 10" descr="Mnemozina_LOGOTYPE_RED.png"/>
          <p:cNvPicPr>
            <a:picLocks noChangeAspect="1"/>
          </p:cNvPicPr>
          <p:nvPr/>
        </p:nvPicPr>
        <p:blipFill>
          <a:blip r:embed="rId7" cstate="print"/>
          <a:stretch>
            <a:fillRect/>
          </a:stretch>
        </p:blipFill>
        <p:spPr>
          <a:xfrm>
            <a:off x="827584" y="330432"/>
            <a:ext cx="1296144" cy="1236520"/>
          </a:xfrm>
          <a:prstGeom prst="rect">
            <a:avLst/>
          </a:prstGeom>
        </p:spPr>
      </p:pic>
    </p:spTree>
    <p:extLst>
      <p:ext uri="{BB962C8B-B14F-4D97-AF65-F5344CB8AC3E}">
        <p14:creationId xmlns:p14="http://schemas.microsoft.com/office/powerpoint/2010/main" val="13257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053"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4. Найдите радиус окружности, вписанной в треугольник со сторонами 2, 3, 4.</a:t>
            </a:r>
          </a:p>
        </p:txBody>
      </p:sp>
      <p:pic>
        <p:nvPicPr>
          <p:cNvPr id="901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679" y="1412776"/>
            <a:ext cx="5472608" cy="236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4">
                <a:extLst>
                  <a:ext uri="{FF2B5EF4-FFF2-40B4-BE49-F238E27FC236}">
                    <a16:creationId xmlns:a16="http://schemas.microsoft.com/office/drawing/2014/main" id="{950E7087-48DF-4CFF-B618-CB332ACF3266}"/>
                  </a:ext>
                </a:extLst>
              </p:cNvPr>
              <p:cNvSpPr txBox="1">
                <a:spLocks noChangeArrowheads="1"/>
              </p:cNvSpPr>
              <p:nvPr/>
            </p:nvSpPr>
            <p:spPr bwMode="auto">
              <a:xfrm>
                <a:off x="9053" y="4293096"/>
                <a:ext cx="9144000" cy="127458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Решение. </a:t>
                </a:r>
                <a:r>
                  <a:rPr lang="ru-RU" dirty="0">
                    <a:cs typeface="Times New Roman" pitchFamily="18" charset="0"/>
                  </a:rPr>
                  <a:t>Площадь треугольника равна </a:t>
                </a:r>
                <a14:m>
                  <m:oMath xmlns:m="http://schemas.openxmlformats.org/officeDocument/2006/math">
                    <m:f>
                      <m:fPr>
                        <m:ctrlPr>
                          <a:rPr lang="ru-RU" i="1">
                            <a:latin typeface="Cambria Math" panose="02040503050406030204" pitchFamily="18" charset="0"/>
                            <a:cs typeface="Times New Roman" pitchFamily="18" charset="0"/>
                          </a:rPr>
                        </m:ctrlPr>
                      </m:fPr>
                      <m:num>
                        <m:r>
                          <a:rPr lang="ru-RU" b="0" i="1" smtClean="0">
                            <a:latin typeface="Cambria Math"/>
                            <a:cs typeface="Times New Roman" pitchFamily="18" charset="0"/>
                          </a:rPr>
                          <m:t>3</m:t>
                        </m:r>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15</m:t>
                            </m:r>
                          </m:e>
                        </m:rad>
                      </m:num>
                      <m:den>
                        <m:r>
                          <a:rPr lang="ru-RU" b="0" i="1" smtClean="0">
                            <a:latin typeface="Cambria Math"/>
                            <a:cs typeface="Times New Roman" pitchFamily="18" charset="0"/>
                          </a:rPr>
                          <m:t>4</m:t>
                        </m:r>
                      </m:den>
                    </m:f>
                  </m:oMath>
                </a14:m>
                <a:r>
                  <a:rPr lang="ru-RU" dirty="0">
                    <a:cs typeface="Times New Roman" pitchFamily="18" charset="0"/>
                  </a:rPr>
                  <a:t>. Периметр равен 9. Радиус окружности, вписанной в этот треугольник, равен </a:t>
                </a:r>
                <a14:m>
                  <m:oMath xmlns:m="http://schemas.openxmlformats.org/officeDocument/2006/math">
                    <m:f>
                      <m:fPr>
                        <m:ctrlPr>
                          <a:rPr lang="ru-RU" i="1" smtClean="0">
                            <a:latin typeface="Cambria Math" panose="02040503050406030204" pitchFamily="18" charset="0"/>
                            <a:cs typeface="Times New Roman" pitchFamily="18" charset="0"/>
                          </a:rPr>
                        </m:ctrlPr>
                      </m:fPr>
                      <m:num>
                        <m:rad>
                          <m:radPr>
                            <m:degHide m:val="on"/>
                            <m:ctrlPr>
                              <a:rPr lang="ru-RU" i="1" smtClean="0">
                                <a:latin typeface="Cambria Math" panose="02040503050406030204" pitchFamily="18" charset="0"/>
                                <a:cs typeface="Times New Roman" pitchFamily="18" charset="0"/>
                              </a:rPr>
                            </m:ctrlPr>
                          </m:radPr>
                          <m:deg/>
                          <m:e>
                            <m:r>
                              <a:rPr lang="ru-RU" b="0" i="1" smtClean="0">
                                <a:latin typeface="Cambria Math"/>
                                <a:cs typeface="Times New Roman" pitchFamily="18" charset="0"/>
                              </a:rPr>
                              <m:t>15</m:t>
                            </m:r>
                          </m:e>
                        </m:rad>
                      </m:num>
                      <m:den>
                        <m:r>
                          <a:rPr lang="ru-RU" b="0" i="1" smtClean="0">
                            <a:latin typeface="Cambria Math"/>
                            <a:cs typeface="Times New Roman" pitchFamily="18" charset="0"/>
                          </a:rPr>
                          <m:t>6</m:t>
                        </m:r>
                      </m:den>
                    </m:f>
                  </m:oMath>
                </a14:m>
                <a:r>
                  <a:rPr lang="ru-RU" dirty="0">
                    <a:cs typeface="Times New Roman" pitchFamily="18" charset="0"/>
                  </a:rPr>
                  <a:t>.</a:t>
                </a:r>
              </a:p>
            </p:txBody>
          </p:sp>
        </mc:Choice>
        <mc:Fallback xmlns="">
          <p:sp>
            <p:nvSpPr>
              <p:cNvPr id="4" name="Text Box 4">
                <a:extLst>
                  <a:ext uri="{FF2B5EF4-FFF2-40B4-BE49-F238E27FC236}">
                    <a16:creationId xmlns:a16="http://schemas.microsoft.com/office/drawing/2014/main" id="{950E7087-48DF-4CFF-B618-CB332ACF3266}"/>
                  </a:ext>
                </a:extLst>
              </p:cNvPr>
              <p:cNvSpPr txBox="1">
                <a:spLocks noRot="1" noChangeAspect="1" noMove="1" noResize="1" noEditPoints="1" noAdjustHandles="1" noChangeArrowheads="1" noChangeShapeType="1" noTextEdit="1"/>
              </p:cNvSpPr>
              <p:nvPr/>
            </p:nvSpPr>
            <p:spPr bwMode="auto">
              <a:xfrm>
                <a:off x="9053" y="4293096"/>
                <a:ext cx="9144000" cy="1274580"/>
              </a:xfrm>
              <a:prstGeom prst="rect">
                <a:avLst/>
              </a:prstGeom>
              <a:blipFill>
                <a:blip r:embed="rId4"/>
                <a:stretch>
                  <a:fillRect l="-1000" r="-1067" b="-38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42594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0500" y="0"/>
            <a:ext cx="8763000" cy="457200"/>
          </a:xfrm>
        </p:spPr>
        <p:txBody>
          <a:bodyPr/>
          <a:lstStyle/>
          <a:p>
            <a:r>
              <a:rPr lang="ru-RU" sz="2800" dirty="0">
                <a:solidFill>
                  <a:srgbClr val="FF3300"/>
                </a:solidFill>
              </a:rPr>
              <a:t>Описанная окружность</a:t>
            </a:r>
          </a:p>
        </p:txBody>
      </p:sp>
      <p:sp>
        <p:nvSpPr>
          <p:cNvPr id="5" name="Text Box 4"/>
          <p:cNvSpPr txBox="1">
            <a:spLocks noChangeArrowheads="1"/>
          </p:cNvSpPr>
          <p:nvPr/>
        </p:nvSpPr>
        <p:spPr bwMode="auto">
          <a:xfrm>
            <a:off x="-9054" y="54868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a:t>
            </a:r>
            <a:r>
              <a:rPr lang="ru-RU" sz="2000" dirty="0">
                <a:solidFill>
                  <a:srgbClr val="FF0000"/>
                </a:solidFill>
                <a:cs typeface="Times New Roman" pitchFamily="18" charset="0"/>
              </a:rPr>
              <a:t>Теорема. </a:t>
            </a:r>
            <a:r>
              <a:rPr lang="ru-RU" sz="2000" dirty="0">
                <a:cs typeface="Times New Roman" pitchFamily="18" charset="0"/>
              </a:rPr>
              <a:t>Для любого треугольника существует описанная окружность. Её центром является точка пересечения серединных перпендикуляров к сторонам этого треугольника.	</a:t>
            </a:r>
            <a:endParaRPr lang="ru-RU" sz="2000" dirty="0"/>
          </a:p>
        </p:txBody>
      </p:sp>
      <p:sp>
        <p:nvSpPr>
          <p:cNvPr id="8" name="Text Box 4"/>
          <p:cNvSpPr txBox="1">
            <a:spLocks noChangeArrowheads="1"/>
          </p:cNvSpPr>
          <p:nvPr/>
        </p:nvSpPr>
        <p:spPr bwMode="auto">
          <a:xfrm>
            <a:off x="9053" y="2492896"/>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solidFill>
                  <a:srgbClr val="FF0000"/>
                </a:solidFill>
                <a:cs typeface="Times New Roman" pitchFamily="18" charset="0"/>
              </a:rPr>
              <a:t>	</a:t>
            </a:r>
            <a:r>
              <a:rPr lang="ru-RU" sz="2000" dirty="0">
                <a:solidFill>
                  <a:srgbClr val="FF0000"/>
                </a:solidFill>
                <a:cs typeface="Times New Roman" pitchFamily="18" charset="0"/>
              </a:rPr>
              <a:t>Теорема. </a:t>
            </a:r>
            <a:r>
              <a:rPr lang="ru-RU" sz="2000" dirty="0">
                <a:cs typeface="Times New Roman" pitchFamily="18" charset="0"/>
              </a:rPr>
              <a:t>Для любого правильного многоугольника существуют описанная окружность. Её центром является центр симметрии этого многоугольника.</a:t>
            </a:r>
            <a:endParaRPr lang="ru-RU" sz="2000" dirty="0"/>
          </a:p>
        </p:txBody>
      </p:sp>
      <p:sp>
        <p:nvSpPr>
          <p:cNvPr id="9" name="Text Box 4"/>
          <p:cNvSpPr txBox="1">
            <a:spLocks noChangeArrowheads="1"/>
          </p:cNvSpPr>
          <p:nvPr/>
        </p:nvSpPr>
        <p:spPr bwMode="auto">
          <a:xfrm>
            <a:off x="0" y="1625898"/>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sz="2000" dirty="0">
                <a:cs typeface="Times New Roman" pitchFamily="18" charset="0"/>
              </a:rPr>
              <a:t>	</a:t>
            </a:r>
            <a:r>
              <a:rPr lang="ru-RU" sz="2000" dirty="0">
                <a:solidFill>
                  <a:srgbClr val="FF0000"/>
                </a:solidFill>
                <a:cs typeface="Times New Roman" pitchFamily="18" charset="0"/>
              </a:rPr>
              <a:t>Теорема. </a:t>
            </a:r>
            <a:r>
              <a:rPr lang="ru-RU" sz="2000" dirty="0">
                <a:cs typeface="Times New Roman" pitchFamily="18" charset="0"/>
              </a:rPr>
              <a:t>Около четырёхугольника можно описать окружность тогда и только тогда, когда суммы его противолежащих углов равны 180</a:t>
            </a:r>
            <a:r>
              <a:rPr lang="ru-RU" sz="2000" baseline="30000" dirty="0">
                <a:cs typeface="Times New Roman" pitchFamily="18" charset="0"/>
              </a:rPr>
              <a:t>о</a:t>
            </a:r>
            <a:r>
              <a:rPr lang="ru-RU" sz="2000" dirty="0">
                <a:cs typeface="Times New Roman" pitchFamily="18" charset="0"/>
              </a:rPr>
              <a:t>.</a:t>
            </a:r>
            <a:endParaRPr lang="ru-RU" sz="2000" dirty="0"/>
          </a:p>
        </p:txBody>
      </p:sp>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222" y="3888699"/>
            <a:ext cx="2659393" cy="246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3866469"/>
            <a:ext cx="2564224" cy="2468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521" y="3861048"/>
            <a:ext cx="2373354" cy="2495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8644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9053" y="25976"/>
                <a:ext cx="9144000" cy="17326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Теорема. </a:t>
                </a:r>
                <a:r>
                  <a:rPr lang="ru-RU" dirty="0">
                    <a:cs typeface="Times New Roman" pitchFamily="18" charset="0"/>
                  </a:rPr>
                  <a:t>Радиус </a:t>
                </a:r>
                <a:r>
                  <a:rPr lang="en-US" i="1" dirty="0">
                    <a:cs typeface="Times New Roman" pitchFamily="18" charset="0"/>
                  </a:rPr>
                  <a:t>R </a:t>
                </a:r>
                <a:r>
                  <a:rPr lang="ru-RU" dirty="0">
                    <a:cs typeface="Times New Roman" pitchFamily="18" charset="0"/>
                  </a:rPr>
                  <a:t>описанной окружности выражается формулой</a:t>
                </a:r>
              </a:p>
              <a:p>
                <a:pPr algn="ctr">
                  <a:spcBef>
                    <a:spcPts val="0"/>
                  </a:spcBef>
                </a:pPr>
                <a14:m>
                  <m:oMath xmlns:m="http://schemas.openxmlformats.org/officeDocument/2006/math">
                    <m:r>
                      <a:rPr lang="en-US" b="0" i="1" smtClean="0">
                        <a:latin typeface="Cambria Math"/>
                      </a:rPr>
                      <m:t>𝑅</m:t>
                    </m:r>
                    <m:r>
                      <a:rPr lang="en-US" i="1">
                        <a:latin typeface="Cambria Math"/>
                      </a:rPr>
                      <m:t>=</m:t>
                    </m:r>
                    <m:f>
                      <m:fPr>
                        <m:ctrlPr>
                          <a:rPr lang="en-US" i="1" smtClean="0">
                            <a:latin typeface="Cambria Math" panose="02040503050406030204" pitchFamily="18" charset="0"/>
                          </a:rPr>
                        </m:ctrlPr>
                      </m:fPr>
                      <m:num>
                        <m:r>
                          <a:rPr lang="en-US" b="0" i="1" smtClean="0">
                            <a:latin typeface="Cambria Math"/>
                          </a:rPr>
                          <m:t>𝑎</m:t>
                        </m:r>
                        <m:r>
                          <a:rPr lang="en-US" b="0" i="1" smtClean="0">
                            <a:latin typeface="Cambria Math"/>
                            <a:ea typeface="Cambria Math"/>
                          </a:rPr>
                          <m:t>∙</m:t>
                        </m:r>
                        <m:r>
                          <a:rPr lang="en-US" b="0" i="1" smtClean="0">
                            <a:latin typeface="Cambria Math"/>
                            <a:ea typeface="Cambria Math"/>
                          </a:rPr>
                          <m:t>𝑏</m:t>
                        </m:r>
                        <m:r>
                          <a:rPr lang="en-US" b="0" i="1" smtClean="0">
                            <a:latin typeface="Cambria Math"/>
                            <a:ea typeface="Cambria Math"/>
                          </a:rPr>
                          <m:t>∙</m:t>
                        </m:r>
                        <m:r>
                          <a:rPr lang="en-US" b="0" i="1" smtClean="0">
                            <a:latin typeface="Cambria Math"/>
                            <a:ea typeface="Cambria Math"/>
                          </a:rPr>
                          <m:t>𝑐</m:t>
                        </m:r>
                      </m:num>
                      <m:den>
                        <m:r>
                          <a:rPr lang="en-US" b="0" i="1" smtClean="0">
                            <a:latin typeface="Cambria Math"/>
                          </a:rPr>
                          <m:t>4</m:t>
                        </m:r>
                        <m:r>
                          <a:rPr lang="en-US" b="0" i="1" smtClean="0">
                            <a:latin typeface="Cambria Math"/>
                          </a:rPr>
                          <m:t>𝑆</m:t>
                        </m:r>
                      </m:den>
                    </m:f>
                  </m:oMath>
                </a14:m>
                <a:r>
                  <a:rPr lang="ru-RU" dirty="0"/>
                  <a:t>,</a:t>
                </a:r>
              </a:p>
              <a:p>
                <a:pPr algn="just">
                  <a:spcBef>
                    <a:spcPts val="0"/>
                  </a:spcBef>
                </a:pPr>
                <a:r>
                  <a:rPr lang="ru-RU" dirty="0"/>
                  <a:t>где </a:t>
                </a:r>
                <a:r>
                  <a:rPr lang="en-US" i="1" dirty="0"/>
                  <a:t>a</a:t>
                </a:r>
                <a:r>
                  <a:rPr lang="en-US" dirty="0"/>
                  <a:t>, </a:t>
                </a:r>
                <a:r>
                  <a:rPr lang="en-US" i="1" dirty="0"/>
                  <a:t>b</a:t>
                </a:r>
                <a:r>
                  <a:rPr lang="en-US" dirty="0"/>
                  <a:t>, </a:t>
                </a:r>
                <a:r>
                  <a:rPr lang="en-US" i="1" dirty="0"/>
                  <a:t>c</a:t>
                </a:r>
                <a:r>
                  <a:rPr lang="en-US" dirty="0"/>
                  <a:t> </a:t>
                </a:r>
                <a:r>
                  <a:rPr lang="ru-RU" dirty="0"/>
                  <a:t>– стороны треугольника, </a:t>
                </a:r>
                <a:r>
                  <a:rPr lang="en-US" i="1" dirty="0"/>
                  <a:t>S </a:t>
                </a:r>
                <a:r>
                  <a:rPr lang="ru-RU" dirty="0"/>
                  <a:t>– его площадь.</a:t>
                </a:r>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9053" y="25976"/>
                <a:ext cx="9144000" cy="1732654"/>
              </a:xfrm>
              <a:prstGeom prst="rect">
                <a:avLst/>
              </a:prstGeom>
              <a:blipFill>
                <a:blip r:embed="rId3"/>
                <a:stretch>
                  <a:fillRect l="-1000" t="-2817" r="-1067" b="-73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Text Box 4"/>
              <p:cNvSpPr txBox="1">
                <a:spLocks noChangeArrowheads="1"/>
              </p:cNvSpPr>
              <p:nvPr/>
            </p:nvSpPr>
            <p:spPr bwMode="auto">
              <a:xfrm>
                <a:off x="9053" y="4444425"/>
                <a:ext cx="9144000" cy="243175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Доказательство.</a:t>
                </a:r>
                <a:r>
                  <a:rPr lang="ru-RU" dirty="0">
                    <a:cs typeface="Times New Roman" pitchFamily="18" charset="0"/>
                  </a:rPr>
                  <a:t> Пусть в треугольнике  </a:t>
                </a:r>
                <a:r>
                  <a:rPr lang="en-US" i="1" dirty="0">
                    <a:cs typeface="Times New Roman" pitchFamily="18" charset="0"/>
                  </a:rPr>
                  <a:t>ABC</a:t>
                </a:r>
                <a:r>
                  <a:rPr lang="en-US" dirty="0">
                    <a:cs typeface="Times New Roman" pitchFamily="18" charset="0"/>
                  </a:rPr>
                  <a:t>, </a:t>
                </a:r>
                <a:r>
                  <a:rPr lang="en-US" i="1" dirty="0">
                    <a:cs typeface="Times New Roman" pitchFamily="18" charset="0"/>
                  </a:rPr>
                  <a:t>BC = a</a:t>
                </a:r>
                <a:r>
                  <a:rPr lang="en-US" dirty="0">
                    <a:cs typeface="Times New Roman" pitchFamily="18" charset="0"/>
                  </a:rPr>
                  <a:t>, </a:t>
                </a:r>
                <a:r>
                  <a:rPr lang="en-US" i="1" dirty="0">
                    <a:cs typeface="Times New Roman" pitchFamily="18" charset="0"/>
                  </a:rPr>
                  <a:t>AC = b</a:t>
                </a:r>
                <a:r>
                  <a:rPr lang="en-US" dirty="0">
                    <a:cs typeface="Times New Roman" pitchFamily="18" charset="0"/>
                  </a:rPr>
                  <a:t>, </a:t>
                </a:r>
                <a:r>
                  <a:rPr lang="en-US" i="1" dirty="0">
                    <a:cs typeface="Times New Roman" pitchFamily="18" charset="0"/>
                  </a:rPr>
                  <a:t>AB = c</a:t>
                </a:r>
                <a:r>
                  <a:rPr lang="en-US" dirty="0">
                    <a:cs typeface="Times New Roman" pitchFamily="18" charset="0"/>
                  </a:rPr>
                  <a:t>.</a:t>
                </a:r>
                <a:r>
                  <a:rPr lang="ru-RU" dirty="0">
                    <a:cs typeface="Times New Roman" pitchFamily="18" charset="0"/>
                  </a:rPr>
                  <a:t> Для его площади </a:t>
                </a:r>
                <a:r>
                  <a:rPr lang="en-US" i="1" dirty="0">
                    <a:cs typeface="Times New Roman" pitchFamily="18" charset="0"/>
                  </a:rPr>
                  <a:t>S</a:t>
                </a:r>
                <a:r>
                  <a:rPr lang="ru-RU" i="1" dirty="0">
                    <a:cs typeface="Times New Roman" pitchFamily="18" charset="0"/>
                  </a:rPr>
                  <a:t> </a:t>
                </a:r>
                <a:r>
                  <a:rPr lang="ru-RU" dirty="0">
                    <a:cs typeface="Times New Roman" pitchFamily="18" charset="0"/>
                  </a:rPr>
                  <a:t>имеет место формула</a:t>
                </a:r>
                <a:endParaRPr lang="en-US" dirty="0">
                  <a:cs typeface="Times New Roman" pitchFamily="18" charset="0"/>
                </a:endParaRPr>
              </a:p>
              <a:p>
                <a:pPr algn="just">
                  <a:spcBef>
                    <a:spcPts val="0"/>
                  </a:spcBef>
                </a:pPr>
                <a14:m>
                  <m:oMathPara xmlns:m="http://schemas.openxmlformats.org/officeDocument/2006/math">
                    <m:oMathParaPr>
                      <m:jc m:val="centerGroup"/>
                    </m:oMathParaPr>
                    <m:oMath xmlns:m="http://schemas.openxmlformats.org/officeDocument/2006/math">
                      <m:r>
                        <a:rPr lang="en-US" sz="2000" b="0" i="1" smtClean="0">
                          <a:latin typeface="Cambria Math"/>
                          <a:cs typeface="Times New Roman" pitchFamily="18" charset="0"/>
                        </a:rPr>
                        <m:t>𝑆</m:t>
                      </m:r>
                      <m:r>
                        <a:rPr lang="en-US" sz="2000" b="0" i="1" smtClean="0">
                          <a:latin typeface="Cambria Math"/>
                          <a:cs typeface="Times New Roman" pitchFamily="18" charset="0"/>
                        </a:rPr>
                        <m:t>=</m:t>
                      </m:r>
                      <m:f>
                        <m:fPr>
                          <m:ctrlPr>
                            <a:rPr lang="en-US" sz="2000" b="0" i="1" smtClean="0">
                              <a:latin typeface="Cambria Math" panose="02040503050406030204" pitchFamily="18" charset="0"/>
                              <a:cs typeface="Times New Roman" pitchFamily="18" charset="0"/>
                            </a:rPr>
                          </m:ctrlPr>
                        </m:fPr>
                        <m:num>
                          <m:r>
                            <a:rPr lang="en-US" sz="2000" b="0" i="1" smtClean="0">
                              <a:latin typeface="Cambria Math"/>
                              <a:cs typeface="Times New Roman" pitchFamily="18" charset="0"/>
                            </a:rPr>
                            <m:t>1</m:t>
                          </m:r>
                        </m:num>
                        <m:den>
                          <m:r>
                            <a:rPr lang="en-US" sz="2000" b="0" i="1" smtClean="0">
                              <a:latin typeface="Cambria Math"/>
                              <a:cs typeface="Times New Roman" pitchFamily="18" charset="0"/>
                            </a:rPr>
                            <m:t>2</m:t>
                          </m:r>
                        </m:den>
                      </m:f>
                      <m:r>
                        <a:rPr lang="en-US" sz="2000" b="0" i="1" smtClean="0">
                          <a:latin typeface="Cambria Math"/>
                          <a:cs typeface="Times New Roman" pitchFamily="18" charset="0"/>
                        </a:rPr>
                        <m:t>𝑎</m:t>
                      </m:r>
                      <m:r>
                        <a:rPr lang="en-US" sz="2000" b="0" i="1" smtClean="0">
                          <a:latin typeface="Cambria Math"/>
                          <a:ea typeface="Cambria Math"/>
                          <a:cs typeface="Times New Roman" pitchFamily="18" charset="0"/>
                        </a:rPr>
                        <m:t>∙</m:t>
                      </m:r>
                      <m:r>
                        <a:rPr lang="en-US" sz="2000" b="0" i="1" smtClean="0">
                          <a:latin typeface="Cambria Math"/>
                          <a:ea typeface="Cambria Math"/>
                          <a:cs typeface="Times New Roman" pitchFamily="18" charset="0"/>
                        </a:rPr>
                        <m:t>𝑏</m:t>
                      </m:r>
                      <m:r>
                        <a:rPr lang="en-US" sz="2000" b="0" i="1" smtClean="0">
                          <a:latin typeface="Cambria Math"/>
                          <a:ea typeface="Cambria Math"/>
                          <a:cs typeface="Times New Roman" pitchFamily="18" charset="0"/>
                        </a:rPr>
                        <m:t>∙</m:t>
                      </m:r>
                      <m:func>
                        <m:funcPr>
                          <m:ctrlPr>
                            <a:rPr lang="en-US" sz="2000" b="0" i="1" smtClean="0">
                              <a:latin typeface="Cambria Math" panose="02040503050406030204" pitchFamily="18" charset="0"/>
                              <a:ea typeface="Cambria Math"/>
                              <a:cs typeface="Times New Roman" pitchFamily="18" charset="0"/>
                            </a:rPr>
                          </m:ctrlPr>
                        </m:funcPr>
                        <m:fName>
                          <m:r>
                            <m:rPr>
                              <m:sty m:val="p"/>
                            </m:rPr>
                            <a:rPr lang="en-US" sz="2000" b="0" i="0" smtClean="0">
                              <a:latin typeface="Cambria Math"/>
                              <a:ea typeface="Cambria Math"/>
                              <a:cs typeface="Times New Roman" pitchFamily="18" charset="0"/>
                            </a:rPr>
                            <m:t>sin</m:t>
                          </m:r>
                        </m:fName>
                        <m:e>
                          <m:r>
                            <a:rPr lang="en-US" sz="2000" b="0" i="1" smtClean="0">
                              <a:latin typeface="Cambria Math"/>
                              <a:ea typeface="Cambria Math"/>
                              <a:cs typeface="Times New Roman" pitchFamily="18" charset="0"/>
                            </a:rPr>
                            <m:t>𝐶</m:t>
                          </m:r>
                          <m:r>
                            <a:rPr lang="en-US" sz="2000" b="0" i="1" smtClean="0">
                              <a:latin typeface="Cambria Math"/>
                              <a:ea typeface="Cambria Math"/>
                              <a:cs typeface="Times New Roman" pitchFamily="18" charset="0"/>
                            </a:rPr>
                            <m:t>.</m:t>
                          </m:r>
                        </m:e>
                      </m:func>
                    </m:oMath>
                  </m:oMathPara>
                </a14:m>
                <a:endParaRPr lang="en-US" sz="2000" dirty="0">
                  <a:cs typeface="Times New Roman" pitchFamily="18" charset="0"/>
                </a:endParaRPr>
              </a:p>
              <a:p>
                <a:pPr algn="just">
                  <a:spcBef>
                    <a:spcPts val="0"/>
                  </a:spcBef>
                </a:pPr>
                <a:r>
                  <a:rPr lang="ru-RU" dirty="0">
                    <a:cs typeface="Times New Roman" pitchFamily="18" charset="0"/>
                  </a:rPr>
                  <a:t>Выразим </a:t>
                </a:r>
                <a14:m>
                  <m:oMath xmlns:m="http://schemas.openxmlformats.org/officeDocument/2006/math">
                    <m:func>
                      <m:funcPr>
                        <m:ctrlPr>
                          <a:rPr lang="en-US" i="1">
                            <a:latin typeface="Cambria Math" panose="02040503050406030204" pitchFamily="18" charset="0"/>
                            <a:ea typeface="Cambria Math"/>
                            <a:cs typeface="Times New Roman" pitchFamily="18" charset="0"/>
                          </a:rPr>
                        </m:ctrlPr>
                      </m:funcPr>
                      <m:fName>
                        <m:r>
                          <m:rPr>
                            <m:sty m:val="p"/>
                          </m:rPr>
                          <a:rPr lang="en-US">
                            <a:latin typeface="Cambria Math"/>
                            <a:ea typeface="Cambria Math"/>
                            <a:cs typeface="Times New Roman" pitchFamily="18" charset="0"/>
                          </a:rPr>
                          <m:t>sin</m:t>
                        </m:r>
                      </m:fName>
                      <m:e>
                        <m:r>
                          <a:rPr lang="en-US" i="1">
                            <a:latin typeface="Cambria Math"/>
                            <a:ea typeface="Cambria Math"/>
                            <a:cs typeface="Times New Roman" pitchFamily="18" charset="0"/>
                          </a:rPr>
                          <m:t>𝐶</m:t>
                        </m:r>
                      </m:e>
                    </m:func>
                  </m:oMath>
                </a14:m>
                <a:r>
                  <a:rPr lang="ru-RU" dirty="0">
                    <a:cs typeface="Times New Roman" pitchFamily="18" charset="0"/>
                  </a:rPr>
                  <a:t>, используя теорему синусов. Получим,</a:t>
                </a:r>
                <a14:m>
                  <m:oMath xmlns:m="http://schemas.openxmlformats.org/officeDocument/2006/math">
                    <m:func>
                      <m:funcPr>
                        <m:ctrlPr>
                          <a:rPr lang="en-US" i="1" smtClean="0">
                            <a:latin typeface="Cambria Math" panose="02040503050406030204" pitchFamily="18" charset="0"/>
                            <a:ea typeface="Cambria Math"/>
                            <a:cs typeface="Times New Roman" pitchFamily="18" charset="0"/>
                          </a:rPr>
                        </m:ctrlPr>
                      </m:funcPr>
                      <m:fName>
                        <m:r>
                          <m:rPr>
                            <m:sty m:val="p"/>
                          </m:rPr>
                          <a:rPr lang="en-US">
                            <a:latin typeface="Cambria Math"/>
                            <a:ea typeface="Cambria Math"/>
                            <a:cs typeface="Times New Roman" pitchFamily="18" charset="0"/>
                          </a:rPr>
                          <m:t>sin</m:t>
                        </m:r>
                      </m:fName>
                      <m:e>
                        <m:r>
                          <a:rPr lang="en-US" i="1">
                            <a:latin typeface="Cambria Math"/>
                            <a:ea typeface="Cambria Math"/>
                            <a:cs typeface="Times New Roman" pitchFamily="18" charset="0"/>
                          </a:rPr>
                          <m:t>𝐶</m:t>
                        </m:r>
                        <m:r>
                          <a:rPr lang="ru-RU" b="0" i="1" smtClean="0">
                            <a:latin typeface="Cambria Math"/>
                            <a:ea typeface="Cambria Math"/>
                            <a:cs typeface="Times New Roman" pitchFamily="18" charset="0"/>
                          </a:rPr>
                          <m:t>=</m:t>
                        </m:r>
                        <m:f>
                          <m:fPr>
                            <m:ctrlPr>
                              <a:rPr lang="ru-RU" b="0" i="1" smtClean="0">
                                <a:latin typeface="Cambria Math" panose="02040503050406030204" pitchFamily="18" charset="0"/>
                                <a:ea typeface="Cambria Math"/>
                                <a:cs typeface="Times New Roman" pitchFamily="18" charset="0"/>
                              </a:rPr>
                            </m:ctrlPr>
                          </m:fPr>
                          <m:num>
                            <m:r>
                              <a:rPr lang="en-US" b="0" i="1" smtClean="0">
                                <a:latin typeface="Cambria Math"/>
                                <a:ea typeface="Cambria Math"/>
                                <a:cs typeface="Times New Roman" pitchFamily="18" charset="0"/>
                              </a:rPr>
                              <m:t>𝑐</m:t>
                            </m:r>
                          </m:num>
                          <m:den>
                            <m:r>
                              <a:rPr lang="en-US" b="0" i="1" smtClean="0">
                                <a:latin typeface="Cambria Math"/>
                                <a:ea typeface="Cambria Math"/>
                                <a:cs typeface="Times New Roman" pitchFamily="18" charset="0"/>
                              </a:rPr>
                              <m:t>2</m:t>
                            </m:r>
                            <m:r>
                              <a:rPr lang="en-US" b="0" i="1" smtClean="0">
                                <a:latin typeface="Cambria Math"/>
                                <a:ea typeface="Cambria Math"/>
                                <a:cs typeface="Times New Roman" pitchFamily="18" charset="0"/>
                              </a:rPr>
                              <m:t>𝑅</m:t>
                            </m:r>
                          </m:den>
                        </m:f>
                      </m:e>
                    </m:func>
                  </m:oMath>
                </a14:m>
                <a:r>
                  <a:rPr lang="en-US" dirty="0"/>
                  <a:t>. </a:t>
                </a:r>
                <a:r>
                  <a:rPr lang="ru-RU" dirty="0"/>
                  <a:t>Следовательно,</a:t>
                </a:r>
                <a14:m>
                  <m:oMath xmlns:m="http://schemas.openxmlformats.org/officeDocument/2006/math">
                    <m:r>
                      <a:rPr lang="en-US" b="0" i="0" smtClean="0">
                        <a:latin typeface="Cambria Math"/>
                      </a:rPr>
                      <m:t>   </m:t>
                    </m:r>
                    <m:r>
                      <a:rPr lang="en-US" b="0" i="1" smtClean="0">
                        <a:latin typeface="Cambria Math"/>
                      </a:rPr>
                      <m:t>𝑆</m:t>
                    </m:r>
                    <m:r>
                      <a:rPr lang="en-US" i="1">
                        <a:latin typeface="Cambria Math"/>
                      </a:rPr>
                      <m:t>=</m:t>
                    </m:r>
                    <m:f>
                      <m:fPr>
                        <m:ctrlPr>
                          <a:rPr lang="en-US" i="1">
                            <a:latin typeface="Cambria Math" panose="02040503050406030204" pitchFamily="18" charset="0"/>
                          </a:rPr>
                        </m:ctrlPr>
                      </m:fPr>
                      <m:num>
                        <m:r>
                          <a:rPr lang="en-US" i="1">
                            <a:latin typeface="Cambria Math"/>
                          </a:rPr>
                          <m:t>𝑎</m:t>
                        </m:r>
                        <m:r>
                          <a:rPr lang="en-US" i="1">
                            <a:latin typeface="Cambria Math"/>
                            <a:ea typeface="Cambria Math"/>
                          </a:rPr>
                          <m:t>∙</m:t>
                        </m:r>
                        <m:r>
                          <a:rPr lang="en-US" i="1">
                            <a:latin typeface="Cambria Math"/>
                            <a:ea typeface="Cambria Math"/>
                          </a:rPr>
                          <m:t>𝑏</m:t>
                        </m:r>
                        <m:r>
                          <a:rPr lang="en-US" i="1">
                            <a:latin typeface="Cambria Math"/>
                            <a:ea typeface="Cambria Math"/>
                          </a:rPr>
                          <m:t>∙</m:t>
                        </m:r>
                        <m:r>
                          <a:rPr lang="en-US" i="1">
                            <a:latin typeface="Cambria Math"/>
                            <a:ea typeface="Cambria Math"/>
                          </a:rPr>
                          <m:t>𝑐</m:t>
                        </m:r>
                      </m:num>
                      <m:den>
                        <m:r>
                          <a:rPr lang="en-US" i="1">
                            <a:latin typeface="Cambria Math"/>
                          </a:rPr>
                          <m:t>4</m:t>
                        </m:r>
                        <m:r>
                          <a:rPr lang="en-US" b="0" i="1" smtClean="0">
                            <a:latin typeface="Cambria Math"/>
                          </a:rPr>
                          <m:t>𝑅</m:t>
                        </m:r>
                      </m:den>
                    </m:f>
                    <m:r>
                      <a:rPr lang="ru-RU" b="0" i="0" smtClean="0">
                        <a:latin typeface="Cambria Math"/>
                      </a:rPr>
                      <m:t>,</m:t>
                    </m:r>
                  </m:oMath>
                </a14:m>
                <a:r>
                  <a:rPr lang="ru-RU" dirty="0"/>
                  <a:t> значит, </a:t>
                </a:r>
                <a14:m>
                  <m:oMath xmlns:m="http://schemas.openxmlformats.org/officeDocument/2006/math">
                    <m:r>
                      <a:rPr lang="en-US" i="1">
                        <a:latin typeface="Cambria Math"/>
                      </a:rPr>
                      <m:t>𝑅</m:t>
                    </m:r>
                    <m:r>
                      <a:rPr lang="en-US" i="1">
                        <a:latin typeface="Cambria Math"/>
                      </a:rPr>
                      <m:t>=</m:t>
                    </m:r>
                    <m:f>
                      <m:fPr>
                        <m:ctrlPr>
                          <a:rPr lang="en-US" i="1">
                            <a:latin typeface="Cambria Math" panose="02040503050406030204" pitchFamily="18" charset="0"/>
                          </a:rPr>
                        </m:ctrlPr>
                      </m:fPr>
                      <m:num>
                        <m:r>
                          <a:rPr lang="en-US" i="1">
                            <a:latin typeface="Cambria Math"/>
                          </a:rPr>
                          <m:t>𝑎</m:t>
                        </m:r>
                        <m:r>
                          <a:rPr lang="en-US" i="1">
                            <a:latin typeface="Cambria Math"/>
                            <a:ea typeface="Cambria Math"/>
                          </a:rPr>
                          <m:t>∙</m:t>
                        </m:r>
                        <m:r>
                          <a:rPr lang="en-US" i="1">
                            <a:latin typeface="Cambria Math"/>
                            <a:ea typeface="Cambria Math"/>
                          </a:rPr>
                          <m:t>𝑏</m:t>
                        </m:r>
                        <m:r>
                          <a:rPr lang="en-US" i="1">
                            <a:latin typeface="Cambria Math"/>
                            <a:ea typeface="Cambria Math"/>
                          </a:rPr>
                          <m:t>∙</m:t>
                        </m:r>
                        <m:r>
                          <a:rPr lang="en-US" i="1">
                            <a:latin typeface="Cambria Math"/>
                            <a:ea typeface="Cambria Math"/>
                          </a:rPr>
                          <m:t>𝑐</m:t>
                        </m:r>
                      </m:num>
                      <m:den>
                        <m:r>
                          <a:rPr lang="en-US" i="1">
                            <a:latin typeface="Cambria Math"/>
                          </a:rPr>
                          <m:t>4</m:t>
                        </m:r>
                        <m:r>
                          <a:rPr lang="en-US" i="1">
                            <a:latin typeface="Cambria Math"/>
                          </a:rPr>
                          <m:t>𝑆</m:t>
                        </m:r>
                      </m:den>
                    </m:f>
                  </m:oMath>
                </a14:m>
                <a:r>
                  <a:rPr lang="ru-RU" dirty="0"/>
                  <a:t>.</a:t>
                </a:r>
              </a:p>
            </p:txBody>
          </p:sp>
        </mc:Choice>
        <mc:Fallback xmlns="">
          <p:sp>
            <p:nvSpPr>
              <p:cNvPr id="4" name="Text Box 4"/>
              <p:cNvSpPr txBox="1">
                <a:spLocks noRot="1" noChangeAspect="1" noMove="1" noResize="1" noEditPoints="1" noAdjustHandles="1" noChangeArrowheads="1" noChangeShapeType="1" noTextEdit="1"/>
              </p:cNvSpPr>
              <p:nvPr/>
            </p:nvSpPr>
            <p:spPr bwMode="auto">
              <a:xfrm>
                <a:off x="9053" y="4444425"/>
                <a:ext cx="9144000" cy="2431756"/>
              </a:xfrm>
              <a:prstGeom prst="rect">
                <a:avLst/>
              </a:prstGeom>
              <a:blipFill rotWithShape="1">
                <a:blip r:embed="rId4"/>
                <a:stretch>
                  <a:fillRect l="-1000" t="-2005" r="-1067" b="-150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901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916832"/>
            <a:ext cx="241935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147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053" y="79664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1. Найдите радиус окружности, описанной около правильного треугольника со стороной 1.</a:t>
            </a:r>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1600464"/>
            <a:ext cx="3006905" cy="299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627784" y="260648"/>
            <a:ext cx="3528392" cy="523220"/>
          </a:xfrm>
          <a:prstGeom prst="rect">
            <a:avLst/>
          </a:prstGeom>
          <a:noFill/>
        </p:spPr>
        <p:txBody>
          <a:bodyPr wrap="square" rtlCol="0">
            <a:spAutoFit/>
          </a:bodyPr>
          <a:lstStyle/>
          <a:p>
            <a:pPr algn="ctr"/>
            <a:r>
              <a:rPr lang="ru-RU" sz="2800" dirty="0">
                <a:solidFill>
                  <a:srgbClr val="FF0000"/>
                </a:solidFill>
              </a:rPr>
              <a:t>Упражнения</a:t>
            </a:r>
          </a:p>
        </p:txBody>
      </p:sp>
      <mc:AlternateContent xmlns:mc="http://schemas.openxmlformats.org/markup-compatibility/2006" xmlns:a14="http://schemas.microsoft.com/office/drawing/2010/main">
        <mc:Choice Requires="a14">
          <p:sp>
            <p:nvSpPr>
              <p:cNvPr id="6" name="Text Box 4">
                <a:extLst>
                  <a:ext uri="{FF2B5EF4-FFF2-40B4-BE49-F238E27FC236}">
                    <a16:creationId xmlns:a16="http://schemas.microsoft.com/office/drawing/2014/main" id="{60BAE7A7-2460-471C-8ABE-C3CD0FF0BECF}"/>
                  </a:ext>
                </a:extLst>
              </p:cNvPr>
              <p:cNvSpPr txBox="1">
                <a:spLocks noChangeArrowheads="1"/>
              </p:cNvSpPr>
              <p:nvPr/>
            </p:nvSpPr>
            <p:spPr bwMode="auto">
              <a:xfrm>
                <a:off x="9053" y="5056165"/>
                <a:ext cx="9144000" cy="6817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Ответ. </a:t>
                </a:r>
                <a14:m>
                  <m:oMath xmlns:m="http://schemas.openxmlformats.org/officeDocument/2006/math">
                    <m:f>
                      <m:fPr>
                        <m:ctrlPr>
                          <a:rPr lang="ru-RU" i="1" smtClean="0">
                            <a:latin typeface="Cambria Math" panose="02040503050406030204" pitchFamily="18" charset="0"/>
                            <a:cs typeface="Times New Roman" pitchFamily="18" charset="0"/>
                          </a:rPr>
                        </m:ctrlPr>
                      </m:fPr>
                      <m:num>
                        <m:rad>
                          <m:radPr>
                            <m:degHide m:val="on"/>
                            <m:ctrlPr>
                              <a:rPr lang="ru-RU" i="1" smtClean="0">
                                <a:latin typeface="Cambria Math" panose="02040503050406030204" pitchFamily="18" charset="0"/>
                                <a:cs typeface="Times New Roman" pitchFamily="18" charset="0"/>
                              </a:rPr>
                            </m:ctrlPr>
                          </m:radPr>
                          <m:deg/>
                          <m:e>
                            <m:r>
                              <a:rPr lang="ru-RU" b="0" i="1" smtClean="0">
                                <a:latin typeface="Cambria Math"/>
                                <a:cs typeface="Times New Roman" pitchFamily="18" charset="0"/>
                              </a:rPr>
                              <m:t>3</m:t>
                            </m:r>
                          </m:e>
                        </m:rad>
                      </m:num>
                      <m:den>
                        <m:r>
                          <a:rPr lang="ru-RU" b="0" i="1" smtClean="0">
                            <a:latin typeface="Cambria Math"/>
                            <a:cs typeface="Times New Roman" pitchFamily="18" charset="0"/>
                          </a:rPr>
                          <m:t>3</m:t>
                        </m:r>
                      </m:den>
                    </m:f>
                  </m:oMath>
                </a14:m>
                <a:r>
                  <a:rPr lang="ru-RU" dirty="0">
                    <a:cs typeface="Times New Roman" pitchFamily="18" charset="0"/>
                  </a:rPr>
                  <a:t>.</a:t>
                </a:r>
              </a:p>
            </p:txBody>
          </p:sp>
        </mc:Choice>
        <mc:Fallback xmlns="">
          <p:sp>
            <p:nvSpPr>
              <p:cNvPr id="6" name="Text Box 4">
                <a:extLst>
                  <a:ext uri="{FF2B5EF4-FFF2-40B4-BE49-F238E27FC236}">
                    <a16:creationId xmlns:a16="http://schemas.microsoft.com/office/drawing/2014/main" id="{60BAE7A7-2460-471C-8ABE-C3CD0FF0BECF}"/>
                  </a:ext>
                </a:extLst>
              </p:cNvPr>
              <p:cNvSpPr txBox="1">
                <a:spLocks noRot="1" noChangeAspect="1" noMove="1" noResize="1" noEditPoints="1" noAdjustHandles="1" noChangeArrowheads="1" noChangeShapeType="1" noTextEdit="1"/>
              </p:cNvSpPr>
              <p:nvPr/>
            </p:nvSpPr>
            <p:spPr bwMode="auto">
              <a:xfrm>
                <a:off x="9053" y="5056165"/>
                <a:ext cx="9144000" cy="681725"/>
              </a:xfrm>
              <a:prstGeom prst="rect">
                <a:avLst/>
              </a:prstGeom>
              <a:blipFill>
                <a:blip r:embed="rId4"/>
                <a:stretch>
                  <a:fillRect b="-714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41822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0" y="3419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2. Найдите радиус окружности, описанной около равнобедренного треугольника со сторонами 6, 5, 5.</a:t>
            </a:r>
          </a:p>
        </p:txBody>
      </p:sp>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200829"/>
            <a:ext cx="3196932" cy="321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4">
                <a:extLst>
                  <a:ext uri="{FF2B5EF4-FFF2-40B4-BE49-F238E27FC236}">
                    <a16:creationId xmlns:a16="http://schemas.microsoft.com/office/drawing/2014/main" id="{C981704C-8EF4-4CA0-A94F-08E916CAFC71}"/>
                  </a:ext>
                </a:extLst>
              </p:cNvPr>
              <p:cNvSpPr txBox="1">
                <a:spLocks noChangeArrowheads="1"/>
              </p:cNvSpPr>
              <p:nvPr/>
            </p:nvSpPr>
            <p:spPr bwMode="auto">
              <a:xfrm>
                <a:off x="0" y="4869160"/>
                <a:ext cx="9144000" cy="6247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Ответ. </a:t>
                </a:r>
                <a14:m>
                  <m:oMath xmlns:m="http://schemas.openxmlformats.org/officeDocument/2006/math">
                    <m:r>
                      <a:rPr lang="en-US" b="0" i="1" smtClean="0">
                        <a:latin typeface="Cambria Math"/>
                        <a:cs typeface="Times New Roman" pitchFamily="18" charset="0"/>
                      </a:rPr>
                      <m:t>𝑅</m:t>
                    </m:r>
                    <m:r>
                      <a:rPr lang="en-US" b="0" i="1" smtClean="0">
                        <a:latin typeface="Cambria Math"/>
                        <a:cs typeface="Times New Roman" pitchFamily="18" charset="0"/>
                      </a:rPr>
                      <m:t>=</m:t>
                    </m:r>
                    <m:f>
                      <m:fPr>
                        <m:ctrlPr>
                          <a:rPr lang="en-US" i="1">
                            <a:latin typeface="Cambria Math" panose="02040503050406030204" pitchFamily="18" charset="0"/>
                          </a:rPr>
                        </m:ctrlPr>
                      </m:fPr>
                      <m:num>
                        <m:r>
                          <a:rPr lang="en-US" i="1">
                            <a:latin typeface="Cambria Math"/>
                          </a:rPr>
                          <m:t>𝑎</m:t>
                        </m:r>
                        <m:r>
                          <a:rPr lang="en-US" i="1">
                            <a:latin typeface="Cambria Math"/>
                            <a:ea typeface="Cambria Math"/>
                          </a:rPr>
                          <m:t>∙</m:t>
                        </m:r>
                        <m:r>
                          <a:rPr lang="en-US" i="1">
                            <a:latin typeface="Cambria Math"/>
                            <a:ea typeface="Cambria Math"/>
                          </a:rPr>
                          <m:t>𝑏</m:t>
                        </m:r>
                        <m:r>
                          <a:rPr lang="en-US" i="1">
                            <a:latin typeface="Cambria Math"/>
                            <a:ea typeface="Cambria Math"/>
                          </a:rPr>
                          <m:t>∙</m:t>
                        </m:r>
                        <m:r>
                          <a:rPr lang="en-US" i="1">
                            <a:latin typeface="Cambria Math"/>
                            <a:ea typeface="Cambria Math"/>
                          </a:rPr>
                          <m:t>𝑐</m:t>
                        </m:r>
                      </m:num>
                      <m:den>
                        <m:r>
                          <a:rPr lang="en-US" i="1">
                            <a:latin typeface="Cambria Math"/>
                          </a:rPr>
                          <m:t>4</m:t>
                        </m:r>
                        <m:r>
                          <a:rPr lang="en-US" i="1">
                            <a:latin typeface="Cambria Math"/>
                          </a:rPr>
                          <m:t>𝑆</m:t>
                        </m:r>
                      </m:den>
                    </m:f>
                    <m:r>
                      <a:rPr lang="en-US" b="0" i="1" smtClean="0">
                        <a:latin typeface="Cambria Math"/>
                      </a:rPr>
                      <m:t>=</m:t>
                    </m:r>
                    <m:f>
                      <m:fPr>
                        <m:ctrlPr>
                          <a:rPr lang="en-US" i="1">
                            <a:latin typeface="Cambria Math" panose="02040503050406030204" pitchFamily="18" charset="0"/>
                          </a:rPr>
                        </m:ctrlPr>
                      </m:fPr>
                      <m:num>
                        <m:r>
                          <a:rPr lang="en-US" b="0" i="1" smtClean="0">
                            <a:latin typeface="Cambria Math"/>
                          </a:rPr>
                          <m:t>6</m:t>
                        </m:r>
                        <m:r>
                          <a:rPr lang="en-US" i="1">
                            <a:latin typeface="Cambria Math"/>
                            <a:ea typeface="Cambria Math"/>
                          </a:rPr>
                          <m:t>∙</m:t>
                        </m:r>
                        <m:r>
                          <a:rPr lang="en-US" b="0" i="1" smtClean="0">
                            <a:latin typeface="Cambria Math"/>
                            <a:ea typeface="Cambria Math"/>
                          </a:rPr>
                          <m:t>5</m:t>
                        </m:r>
                        <m:r>
                          <a:rPr lang="en-US" i="1">
                            <a:latin typeface="Cambria Math"/>
                            <a:ea typeface="Cambria Math"/>
                          </a:rPr>
                          <m:t>∙</m:t>
                        </m:r>
                        <m:r>
                          <a:rPr lang="en-US" b="0" i="1" smtClean="0">
                            <a:latin typeface="Cambria Math"/>
                            <a:ea typeface="Cambria Math"/>
                          </a:rPr>
                          <m:t>5</m:t>
                        </m:r>
                      </m:num>
                      <m:den>
                        <m:r>
                          <a:rPr lang="en-US" i="1">
                            <a:latin typeface="Cambria Math"/>
                          </a:rPr>
                          <m:t>4</m:t>
                        </m:r>
                        <m:r>
                          <a:rPr lang="en-US" i="1">
                            <a:latin typeface="Cambria Math"/>
                            <a:ea typeface="Cambria Math"/>
                          </a:rPr>
                          <m:t>∙</m:t>
                        </m:r>
                        <m:r>
                          <a:rPr lang="en-US" b="0" i="1" smtClean="0">
                            <a:latin typeface="Cambria Math"/>
                            <a:ea typeface="Cambria Math"/>
                          </a:rPr>
                          <m:t>12</m:t>
                        </m:r>
                      </m:den>
                    </m:f>
                    <m:r>
                      <a:rPr lang="en-US" b="0" i="1" smtClean="0">
                        <a:latin typeface="Cambria Math"/>
                      </a:rPr>
                      <m:t>=</m:t>
                    </m:r>
                    <m:r>
                      <a:rPr lang="ru-RU" b="0" i="1" smtClean="0">
                        <a:latin typeface="Cambria Math"/>
                        <a:cs typeface="Times New Roman" pitchFamily="18" charset="0"/>
                      </a:rPr>
                      <m:t>3</m:t>
                    </m:r>
                    <m:f>
                      <m:fPr>
                        <m:ctrlPr>
                          <a:rPr lang="ru-RU" b="0" i="1" smtClean="0">
                            <a:latin typeface="Cambria Math" panose="02040503050406030204" pitchFamily="18" charset="0"/>
                            <a:cs typeface="Times New Roman" pitchFamily="18" charset="0"/>
                          </a:rPr>
                        </m:ctrlPr>
                      </m:fPr>
                      <m:num>
                        <m:r>
                          <a:rPr lang="ru-RU" b="0" i="1" smtClean="0">
                            <a:latin typeface="Cambria Math"/>
                            <a:cs typeface="Times New Roman" pitchFamily="18" charset="0"/>
                          </a:rPr>
                          <m:t>1</m:t>
                        </m:r>
                      </m:num>
                      <m:den>
                        <m:r>
                          <a:rPr lang="ru-RU" b="0" i="1" smtClean="0">
                            <a:latin typeface="Cambria Math"/>
                            <a:cs typeface="Times New Roman" pitchFamily="18" charset="0"/>
                          </a:rPr>
                          <m:t>8</m:t>
                        </m:r>
                      </m:den>
                    </m:f>
                  </m:oMath>
                </a14:m>
                <a:r>
                  <a:rPr lang="ru-RU" dirty="0">
                    <a:cs typeface="Times New Roman" pitchFamily="18" charset="0"/>
                  </a:rPr>
                  <a:t>.</a:t>
                </a:r>
              </a:p>
            </p:txBody>
          </p:sp>
        </mc:Choice>
        <mc:Fallback xmlns="">
          <p:sp>
            <p:nvSpPr>
              <p:cNvPr id="4" name="Text Box 4">
                <a:extLst>
                  <a:ext uri="{FF2B5EF4-FFF2-40B4-BE49-F238E27FC236}">
                    <a16:creationId xmlns:a16="http://schemas.microsoft.com/office/drawing/2014/main" id="{C981704C-8EF4-4CA0-A94F-08E916CAFC71}"/>
                  </a:ext>
                </a:extLst>
              </p:cNvPr>
              <p:cNvSpPr txBox="1">
                <a:spLocks noRot="1" noChangeAspect="1" noMove="1" noResize="1" noEditPoints="1" noAdjustHandles="1" noChangeArrowheads="1" noChangeShapeType="1" noTextEdit="1"/>
              </p:cNvSpPr>
              <p:nvPr/>
            </p:nvSpPr>
            <p:spPr bwMode="auto">
              <a:xfrm>
                <a:off x="0" y="4869160"/>
                <a:ext cx="9144000" cy="624786"/>
              </a:xfrm>
              <a:prstGeom prst="rect">
                <a:avLst/>
              </a:prstGeom>
              <a:blipFill>
                <a:blip r:embed="rId4"/>
                <a:stretch>
                  <a:fillRect b="-88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317372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026"/>
          <p:cNvSpPr txBox="1">
            <a:spLocks noChangeArrowheads="1"/>
          </p:cNvSpPr>
          <p:nvPr/>
        </p:nvSpPr>
        <p:spPr bwMode="auto">
          <a:xfrm>
            <a:off x="-8957" y="24899"/>
            <a:ext cx="89644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marL="0" indent="0" algn="ctr"/>
            <a:r>
              <a:rPr lang="ru-RU" sz="2000" dirty="0"/>
              <a:t>С 2003 года учебники и пособия, входящие в УМК по геометрии, выпускаются в издательстве «Мнемозина», </a:t>
            </a:r>
            <a:endParaRPr lang="en-US" sz="2000" dirty="0"/>
          </a:p>
          <a:p>
            <a:pPr marL="0" indent="0" algn="ctr"/>
            <a:r>
              <a:rPr lang="ru-RU" sz="2000" dirty="0"/>
              <a:t>учебники имеют гриф «Рекомендовано»</a:t>
            </a:r>
            <a:r>
              <a:rPr lang="en-US" sz="2000" dirty="0"/>
              <a:t> </a:t>
            </a:r>
            <a:r>
              <a:rPr lang="ru-RU" sz="2000" dirty="0"/>
              <a:t>и входят в Федеральный перечень</a:t>
            </a:r>
            <a:endParaRPr lang="ru-RU" sz="1600" dirty="0"/>
          </a:p>
        </p:txBody>
      </p:sp>
      <p:pic>
        <p:nvPicPr>
          <p:cNvPr id="4" name="Рисунок 3" descr="Geom_7-9_Obl_.png"/>
          <p:cNvPicPr>
            <a:picLocks noChangeAspect="1"/>
          </p:cNvPicPr>
          <p:nvPr/>
        </p:nvPicPr>
        <p:blipFill>
          <a:blip r:embed="rId2" cstate="print"/>
          <a:stretch>
            <a:fillRect/>
          </a:stretch>
        </p:blipFill>
        <p:spPr>
          <a:xfrm>
            <a:off x="971599" y="1054703"/>
            <a:ext cx="2135715" cy="2752604"/>
          </a:xfrm>
          <a:prstGeom prst="rect">
            <a:avLst/>
          </a:prstGeom>
        </p:spPr>
      </p:pic>
      <p:pic>
        <p:nvPicPr>
          <p:cNvPr id="5" name="Рисунок 4" descr="Geom_10-11_Obl_.png"/>
          <p:cNvPicPr>
            <a:picLocks noChangeAspect="1"/>
          </p:cNvPicPr>
          <p:nvPr/>
        </p:nvPicPr>
        <p:blipFill>
          <a:blip r:embed="rId3" cstate="print"/>
          <a:stretch>
            <a:fillRect/>
          </a:stretch>
        </p:blipFill>
        <p:spPr>
          <a:xfrm>
            <a:off x="971599" y="3969684"/>
            <a:ext cx="2163552" cy="2880320"/>
          </a:xfrm>
          <a:prstGeom prst="rect">
            <a:avLst/>
          </a:prstGeom>
        </p:spPr>
      </p:pic>
      <p:pic>
        <p:nvPicPr>
          <p:cNvPr id="7" name="Рисунок 6" descr="Geom_10_Obl_.png"/>
          <p:cNvPicPr>
            <a:picLocks noChangeAspect="1"/>
          </p:cNvPicPr>
          <p:nvPr/>
        </p:nvPicPr>
        <p:blipFill>
          <a:blip r:embed="rId4" cstate="print"/>
          <a:stretch>
            <a:fillRect/>
          </a:stretch>
        </p:blipFill>
        <p:spPr>
          <a:xfrm>
            <a:off x="3260489" y="1054703"/>
            <a:ext cx="2074027" cy="2752604"/>
          </a:xfrm>
          <a:prstGeom prst="rect">
            <a:avLst/>
          </a:prstGeom>
        </p:spPr>
      </p:pic>
      <p:pic>
        <p:nvPicPr>
          <p:cNvPr id="8" name="Рисунок 7" descr="Geom_11_Obl.png"/>
          <p:cNvPicPr>
            <a:picLocks noChangeAspect="1"/>
          </p:cNvPicPr>
          <p:nvPr/>
        </p:nvPicPr>
        <p:blipFill>
          <a:blip r:embed="rId5" cstate="print"/>
          <a:stretch>
            <a:fillRect/>
          </a:stretch>
        </p:blipFill>
        <p:spPr>
          <a:xfrm>
            <a:off x="5495706" y="1039751"/>
            <a:ext cx="2077757" cy="2757554"/>
          </a:xfrm>
          <a:prstGeom prst="rect">
            <a:avLst/>
          </a:prstGeom>
        </p:spPr>
      </p:pic>
      <p:grpSp>
        <p:nvGrpSpPr>
          <p:cNvPr id="15" name="Группа 14"/>
          <p:cNvGrpSpPr/>
          <p:nvPr/>
        </p:nvGrpSpPr>
        <p:grpSpPr>
          <a:xfrm>
            <a:off x="3337031" y="3969684"/>
            <a:ext cx="4236432" cy="2880320"/>
            <a:chOff x="2771800" y="4365104"/>
            <a:chExt cx="3441719" cy="2340000"/>
          </a:xfrm>
        </p:grpSpPr>
        <p:pic>
          <p:nvPicPr>
            <p:cNvPr id="13" name="Рисунок 12" descr="Obl_Matem_10_baza.png"/>
            <p:cNvPicPr>
              <a:picLocks noChangeAspect="1"/>
            </p:cNvPicPr>
            <p:nvPr/>
          </p:nvPicPr>
          <p:blipFill>
            <a:blip r:embed="rId6" cstate="print"/>
            <a:stretch>
              <a:fillRect/>
            </a:stretch>
          </p:blipFill>
          <p:spPr>
            <a:xfrm>
              <a:off x="2771800" y="4365104"/>
              <a:ext cx="1560594" cy="2340000"/>
            </a:xfrm>
            <a:prstGeom prst="rect">
              <a:avLst/>
            </a:prstGeom>
          </p:spPr>
        </p:pic>
        <p:pic>
          <p:nvPicPr>
            <p:cNvPr id="14" name="Рисунок 13" descr="Obl_Matem_11_baza.png"/>
            <p:cNvPicPr>
              <a:picLocks noChangeAspect="1"/>
            </p:cNvPicPr>
            <p:nvPr/>
          </p:nvPicPr>
          <p:blipFill>
            <a:blip r:embed="rId7" cstate="print"/>
            <a:stretch>
              <a:fillRect/>
            </a:stretch>
          </p:blipFill>
          <p:spPr>
            <a:xfrm>
              <a:off x="4644008" y="4365104"/>
              <a:ext cx="1569511" cy="2340000"/>
            </a:xfrm>
            <a:prstGeom prst="rect">
              <a:avLst/>
            </a:prstGeom>
          </p:spPr>
        </p:pic>
      </p:grpSp>
    </p:spTree>
    <p:extLst>
      <p:ext uri="{BB962C8B-B14F-4D97-AF65-F5344CB8AC3E}">
        <p14:creationId xmlns:p14="http://schemas.microsoft.com/office/powerpoint/2010/main" val="2113467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9053" y="4462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3. Найдите радиус окружности, описанной около прямоугольного треугольника со сторонами 3, 4, 5.</a:t>
            </a:r>
          </a:p>
        </p:txBody>
      </p:sp>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090696"/>
            <a:ext cx="3481153" cy="3337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4">
                <a:extLst>
                  <a:ext uri="{FF2B5EF4-FFF2-40B4-BE49-F238E27FC236}">
                    <a16:creationId xmlns:a16="http://schemas.microsoft.com/office/drawing/2014/main" id="{5BBFC18A-7CC2-4F3F-A2E2-9D97AEE43501}"/>
                  </a:ext>
                </a:extLst>
              </p:cNvPr>
              <p:cNvSpPr txBox="1">
                <a:spLocks noChangeArrowheads="1"/>
              </p:cNvSpPr>
              <p:nvPr/>
            </p:nvSpPr>
            <p:spPr bwMode="auto">
              <a:xfrm>
                <a:off x="0" y="4941168"/>
                <a:ext cx="9144000" cy="6247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Ответ. </a:t>
                </a:r>
                <a14:m>
                  <m:oMath xmlns:m="http://schemas.openxmlformats.org/officeDocument/2006/math">
                    <m:r>
                      <a:rPr lang="en-US" b="0" i="1" smtClean="0">
                        <a:latin typeface="Cambria Math"/>
                        <a:cs typeface="Times New Roman" pitchFamily="18" charset="0"/>
                      </a:rPr>
                      <m:t>𝑅</m:t>
                    </m:r>
                    <m:r>
                      <a:rPr lang="en-US" b="0" i="1" smtClean="0">
                        <a:latin typeface="Cambria Math"/>
                        <a:cs typeface="Times New Roman" pitchFamily="18" charset="0"/>
                      </a:rPr>
                      <m:t>=</m:t>
                    </m:r>
                    <m:f>
                      <m:fPr>
                        <m:ctrlPr>
                          <a:rPr lang="en-US" i="1">
                            <a:latin typeface="Cambria Math" panose="02040503050406030204" pitchFamily="18" charset="0"/>
                          </a:rPr>
                        </m:ctrlPr>
                      </m:fPr>
                      <m:num>
                        <m:r>
                          <a:rPr lang="en-US" i="1">
                            <a:latin typeface="Cambria Math"/>
                          </a:rPr>
                          <m:t>𝑎</m:t>
                        </m:r>
                        <m:r>
                          <a:rPr lang="en-US" i="1">
                            <a:latin typeface="Cambria Math"/>
                            <a:ea typeface="Cambria Math"/>
                          </a:rPr>
                          <m:t>∙</m:t>
                        </m:r>
                        <m:r>
                          <a:rPr lang="en-US" i="1">
                            <a:latin typeface="Cambria Math"/>
                            <a:ea typeface="Cambria Math"/>
                          </a:rPr>
                          <m:t>𝑏</m:t>
                        </m:r>
                        <m:r>
                          <a:rPr lang="en-US" i="1">
                            <a:latin typeface="Cambria Math"/>
                            <a:ea typeface="Cambria Math"/>
                          </a:rPr>
                          <m:t>∙</m:t>
                        </m:r>
                        <m:r>
                          <a:rPr lang="en-US" i="1">
                            <a:latin typeface="Cambria Math"/>
                            <a:ea typeface="Cambria Math"/>
                          </a:rPr>
                          <m:t>𝑐</m:t>
                        </m:r>
                      </m:num>
                      <m:den>
                        <m:r>
                          <a:rPr lang="en-US" i="1">
                            <a:latin typeface="Cambria Math"/>
                          </a:rPr>
                          <m:t>4</m:t>
                        </m:r>
                        <m:r>
                          <a:rPr lang="en-US" i="1">
                            <a:latin typeface="Cambria Math"/>
                          </a:rPr>
                          <m:t>𝑆</m:t>
                        </m:r>
                      </m:den>
                    </m:f>
                    <m:r>
                      <a:rPr lang="en-US" b="0" i="1" smtClean="0">
                        <a:latin typeface="Cambria Math"/>
                      </a:rPr>
                      <m:t>=</m:t>
                    </m:r>
                    <m:f>
                      <m:fPr>
                        <m:ctrlPr>
                          <a:rPr lang="en-US" i="1">
                            <a:latin typeface="Cambria Math" panose="02040503050406030204" pitchFamily="18" charset="0"/>
                          </a:rPr>
                        </m:ctrlPr>
                      </m:fPr>
                      <m:num>
                        <m:r>
                          <a:rPr lang="ru-RU" b="0" i="1" smtClean="0">
                            <a:latin typeface="Cambria Math"/>
                          </a:rPr>
                          <m:t>3</m:t>
                        </m:r>
                        <m:r>
                          <a:rPr lang="en-US" i="1">
                            <a:latin typeface="Cambria Math"/>
                            <a:ea typeface="Cambria Math"/>
                          </a:rPr>
                          <m:t>∙</m:t>
                        </m:r>
                        <m:r>
                          <a:rPr lang="ru-RU" b="0" i="1" smtClean="0">
                            <a:latin typeface="Cambria Math"/>
                            <a:ea typeface="Cambria Math"/>
                          </a:rPr>
                          <m:t>4</m:t>
                        </m:r>
                        <m:r>
                          <a:rPr lang="en-US" i="1">
                            <a:latin typeface="Cambria Math"/>
                            <a:ea typeface="Cambria Math"/>
                          </a:rPr>
                          <m:t>∙</m:t>
                        </m:r>
                        <m:r>
                          <a:rPr lang="en-US" b="0" i="1" smtClean="0">
                            <a:latin typeface="Cambria Math"/>
                            <a:ea typeface="Cambria Math"/>
                          </a:rPr>
                          <m:t>5</m:t>
                        </m:r>
                      </m:num>
                      <m:den>
                        <m:r>
                          <a:rPr lang="en-US" i="1">
                            <a:latin typeface="Cambria Math"/>
                          </a:rPr>
                          <m:t>4</m:t>
                        </m:r>
                        <m:r>
                          <a:rPr lang="en-US" i="1">
                            <a:latin typeface="Cambria Math"/>
                            <a:ea typeface="Cambria Math"/>
                          </a:rPr>
                          <m:t>∙</m:t>
                        </m:r>
                        <m:r>
                          <a:rPr lang="ru-RU" b="0" i="1" smtClean="0">
                            <a:latin typeface="Cambria Math"/>
                            <a:ea typeface="Cambria Math"/>
                          </a:rPr>
                          <m:t>6</m:t>
                        </m:r>
                      </m:den>
                    </m:f>
                    <m:r>
                      <a:rPr lang="en-US" b="0" i="1" smtClean="0">
                        <a:latin typeface="Cambria Math"/>
                      </a:rPr>
                      <m:t>=</m:t>
                    </m:r>
                    <m:r>
                      <a:rPr lang="ru-RU" b="0" i="1" smtClean="0">
                        <a:latin typeface="Cambria Math"/>
                      </a:rPr>
                      <m:t>2</m:t>
                    </m:r>
                    <m:f>
                      <m:fPr>
                        <m:ctrlPr>
                          <a:rPr lang="ru-RU" b="0" i="1" smtClean="0">
                            <a:latin typeface="Cambria Math" panose="02040503050406030204" pitchFamily="18" charset="0"/>
                            <a:cs typeface="Times New Roman" pitchFamily="18" charset="0"/>
                          </a:rPr>
                        </m:ctrlPr>
                      </m:fPr>
                      <m:num>
                        <m:r>
                          <a:rPr lang="ru-RU" b="0" i="1" smtClean="0">
                            <a:latin typeface="Cambria Math"/>
                            <a:cs typeface="Times New Roman" pitchFamily="18" charset="0"/>
                          </a:rPr>
                          <m:t>1</m:t>
                        </m:r>
                      </m:num>
                      <m:den>
                        <m:r>
                          <a:rPr lang="ru-RU" b="0" i="1" smtClean="0">
                            <a:latin typeface="Cambria Math"/>
                            <a:cs typeface="Times New Roman" pitchFamily="18" charset="0"/>
                          </a:rPr>
                          <m:t>2</m:t>
                        </m:r>
                      </m:den>
                    </m:f>
                  </m:oMath>
                </a14:m>
                <a:r>
                  <a:rPr lang="ru-RU" dirty="0">
                    <a:cs typeface="Times New Roman" pitchFamily="18" charset="0"/>
                  </a:rPr>
                  <a:t>.</a:t>
                </a:r>
              </a:p>
            </p:txBody>
          </p:sp>
        </mc:Choice>
        <mc:Fallback xmlns="">
          <p:sp>
            <p:nvSpPr>
              <p:cNvPr id="4" name="Text Box 4">
                <a:extLst>
                  <a:ext uri="{FF2B5EF4-FFF2-40B4-BE49-F238E27FC236}">
                    <a16:creationId xmlns:a16="http://schemas.microsoft.com/office/drawing/2014/main" id="{5BBFC18A-7CC2-4F3F-A2E2-9D97AEE43501}"/>
                  </a:ext>
                </a:extLst>
              </p:cNvPr>
              <p:cNvSpPr txBox="1">
                <a:spLocks noRot="1" noChangeAspect="1" noMove="1" noResize="1" noEditPoints="1" noAdjustHandles="1" noChangeArrowheads="1" noChangeShapeType="1" noTextEdit="1"/>
              </p:cNvSpPr>
              <p:nvPr/>
            </p:nvSpPr>
            <p:spPr bwMode="auto">
              <a:xfrm>
                <a:off x="0" y="4941168"/>
                <a:ext cx="9144000" cy="624786"/>
              </a:xfrm>
              <a:prstGeom prst="rect">
                <a:avLst/>
              </a:prstGeom>
              <a:blipFill>
                <a:blip r:embed="rId4"/>
                <a:stretch>
                  <a:fillRect b="-88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128518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9053" y="0"/>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a:t>
            </a:r>
            <a:r>
              <a:rPr lang="ru-RU" dirty="0">
                <a:cs typeface="Times New Roman" pitchFamily="18" charset="0"/>
              </a:rPr>
              <a:t> 4. Найдите радиус окружности, описанной около </a:t>
            </a:r>
            <a:r>
              <a:rPr lang="ru-RU">
                <a:cs typeface="Times New Roman" pitchFamily="18" charset="0"/>
              </a:rPr>
              <a:t>треугольниа </a:t>
            </a:r>
            <a:r>
              <a:rPr lang="ru-RU" dirty="0">
                <a:cs typeface="Times New Roman" pitchFamily="18" charset="0"/>
              </a:rPr>
              <a:t>со сторонами 2, 3, 4.</a:t>
            </a:r>
          </a:p>
        </p:txBody>
      </p:sp>
      <p:pic>
        <p:nvPicPr>
          <p:cNvPr id="911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1124744"/>
            <a:ext cx="3604622" cy="34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 Box 4">
                <a:extLst>
                  <a:ext uri="{FF2B5EF4-FFF2-40B4-BE49-F238E27FC236}">
                    <a16:creationId xmlns:a16="http://schemas.microsoft.com/office/drawing/2014/main" id="{4A4A9803-EE2F-4DFC-BB1A-97DB483BECF9}"/>
                  </a:ext>
                </a:extLst>
              </p:cNvPr>
              <p:cNvSpPr txBox="1">
                <a:spLocks noChangeArrowheads="1"/>
              </p:cNvSpPr>
              <p:nvPr/>
            </p:nvSpPr>
            <p:spPr bwMode="auto">
              <a:xfrm>
                <a:off x="9053" y="5057305"/>
                <a:ext cx="9144000" cy="70333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spcBef>
                    <a:spcPts val="0"/>
                  </a:spcBef>
                </a:pPr>
                <a:r>
                  <a:rPr lang="ru-RU" dirty="0">
                    <a:solidFill>
                      <a:srgbClr val="FF0000"/>
                    </a:solidFill>
                    <a:cs typeface="Times New Roman" pitchFamily="18" charset="0"/>
                  </a:rPr>
                  <a:t>	</a:t>
                </a:r>
                <a:r>
                  <a:rPr lang="ru-RU" dirty="0">
                    <a:cs typeface="Times New Roman" pitchFamily="18" charset="0"/>
                  </a:rPr>
                  <a:t> </a:t>
                </a:r>
                <a:r>
                  <a:rPr lang="ru-RU" dirty="0">
                    <a:solidFill>
                      <a:srgbClr val="FF0000"/>
                    </a:solidFill>
                    <a:cs typeface="Times New Roman" pitchFamily="18" charset="0"/>
                  </a:rPr>
                  <a:t>Ответ. </a:t>
                </a:r>
                <a14:m>
                  <m:oMath xmlns:m="http://schemas.openxmlformats.org/officeDocument/2006/math">
                    <m:r>
                      <a:rPr lang="en-US" i="1">
                        <a:latin typeface="Cambria Math"/>
                        <a:cs typeface="Times New Roman" pitchFamily="18" charset="0"/>
                      </a:rPr>
                      <m:t>𝑅</m:t>
                    </m:r>
                    <m:r>
                      <a:rPr lang="en-US" i="1">
                        <a:latin typeface="Cambria Math"/>
                        <a:cs typeface="Times New Roman" pitchFamily="18" charset="0"/>
                      </a:rPr>
                      <m:t>=</m:t>
                    </m:r>
                    <m:f>
                      <m:fPr>
                        <m:ctrlPr>
                          <a:rPr lang="en-US" i="1">
                            <a:latin typeface="Cambria Math" panose="02040503050406030204" pitchFamily="18" charset="0"/>
                          </a:rPr>
                        </m:ctrlPr>
                      </m:fPr>
                      <m:num>
                        <m:r>
                          <a:rPr lang="en-US" i="1">
                            <a:latin typeface="Cambria Math"/>
                          </a:rPr>
                          <m:t>𝑎</m:t>
                        </m:r>
                        <m:r>
                          <a:rPr lang="en-US" i="1">
                            <a:latin typeface="Cambria Math"/>
                            <a:ea typeface="Cambria Math"/>
                          </a:rPr>
                          <m:t>∙</m:t>
                        </m:r>
                        <m:r>
                          <a:rPr lang="en-US" i="1">
                            <a:latin typeface="Cambria Math"/>
                            <a:ea typeface="Cambria Math"/>
                          </a:rPr>
                          <m:t>𝑏</m:t>
                        </m:r>
                        <m:r>
                          <a:rPr lang="en-US" i="1">
                            <a:latin typeface="Cambria Math"/>
                            <a:ea typeface="Cambria Math"/>
                          </a:rPr>
                          <m:t>∙</m:t>
                        </m:r>
                        <m:r>
                          <a:rPr lang="en-US" i="1">
                            <a:latin typeface="Cambria Math"/>
                            <a:ea typeface="Cambria Math"/>
                          </a:rPr>
                          <m:t>𝑐</m:t>
                        </m:r>
                      </m:num>
                      <m:den>
                        <m:r>
                          <a:rPr lang="en-US" i="1">
                            <a:latin typeface="Cambria Math"/>
                          </a:rPr>
                          <m:t>4</m:t>
                        </m:r>
                        <m:r>
                          <a:rPr lang="en-US" i="1">
                            <a:latin typeface="Cambria Math"/>
                          </a:rPr>
                          <m:t>𝑆</m:t>
                        </m:r>
                      </m:den>
                    </m:f>
                    <m:r>
                      <a:rPr lang="en-US" i="1">
                        <a:latin typeface="Cambria Math"/>
                      </a:rPr>
                      <m:t>=</m:t>
                    </m:r>
                    <m:f>
                      <m:fPr>
                        <m:ctrlPr>
                          <a:rPr lang="en-US" i="1">
                            <a:latin typeface="Cambria Math" panose="02040503050406030204" pitchFamily="18" charset="0"/>
                          </a:rPr>
                        </m:ctrlPr>
                      </m:fPr>
                      <m:num>
                        <m:r>
                          <a:rPr lang="ru-RU" b="0" i="1" smtClean="0">
                            <a:latin typeface="Cambria Math"/>
                          </a:rPr>
                          <m:t>2</m:t>
                        </m:r>
                        <m:r>
                          <a:rPr lang="en-US" i="1">
                            <a:latin typeface="Cambria Math"/>
                            <a:ea typeface="Cambria Math"/>
                          </a:rPr>
                          <m:t>∙</m:t>
                        </m:r>
                        <m:r>
                          <a:rPr lang="ru-RU" b="0" i="1" smtClean="0">
                            <a:latin typeface="Cambria Math"/>
                            <a:ea typeface="Cambria Math"/>
                          </a:rPr>
                          <m:t>3</m:t>
                        </m:r>
                        <m:r>
                          <a:rPr lang="en-US" i="1">
                            <a:latin typeface="Cambria Math"/>
                            <a:ea typeface="Cambria Math"/>
                          </a:rPr>
                          <m:t>∙</m:t>
                        </m:r>
                        <m:r>
                          <a:rPr lang="ru-RU" b="0" i="1" smtClean="0">
                            <a:latin typeface="Cambria Math"/>
                            <a:ea typeface="Cambria Math"/>
                          </a:rPr>
                          <m:t>4</m:t>
                        </m:r>
                      </m:num>
                      <m:den>
                        <m:r>
                          <a:rPr lang="ru-RU" b="0" i="1" smtClean="0">
                            <a:latin typeface="Cambria Math"/>
                            <a:ea typeface="Cambria Math"/>
                          </a:rPr>
                          <m:t>3</m:t>
                        </m:r>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15</m:t>
                            </m:r>
                          </m:e>
                        </m:rad>
                      </m:den>
                    </m:f>
                    <m:r>
                      <a:rPr lang="en-US" i="1">
                        <a:latin typeface="Cambria Math"/>
                      </a:rPr>
                      <m:t>= </m:t>
                    </m:r>
                    <m:f>
                      <m:fPr>
                        <m:ctrlPr>
                          <a:rPr lang="ru-RU" i="1" smtClean="0">
                            <a:latin typeface="Cambria Math" panose="02040503050406030204" pitchFamily="18" charset="0"/>
                            <a:cs typeface="Times New Roman" pitchFamily="18" charset="0"/>
                          </a:rPr>
                        </m:ctrlPr>
                      </m:fPr>
                      <m:num>
                        <m:r>
                          <a:rPr lang="ru-RU" b="0" i="1" smtClean="0">
                            <a:latin typeface="Cambria Math"/>
                            <a:cs typeface="Times New Roman" pitchFamily="18" charset="0"/>
                          </a:rPr>
                          <m:t>8</m:t>
                        </m:r>
                        <m:rad>
                          <m:radPr>
                            <m:degHide m:val="on"/>
                            <m:ctrlPr>
                              <a:rPr lang="ru-RU" i="1" smtClean="0">
                                <a:latin typeface="Cambria Math" panose="02040503050406030204" pitchFamily="18" charset="0"/>
                                <a:cs typeface="Times New Roman" pitchFamily="18" charset="0"/>
                              </a:rPr>
                            </m:ctrlPr>
                          </m:radPr>
                          <m:deg/>
                          <m:e>
                            <m:r>
                              <a:rPr lang="ru-RU" b="0" i="1" smtClean="0">
                                <a:latin typeface="Cambria Math"/>
                                <a:cs typeface="Times New Roman" pitchFamily="18" charset="0"/>
                              </a:rPr>
                              <m:t>15</m:t>
                            </m:r>
                          </m:e>
                        </m:rad>
                      </m:num>
                      <m:den>
                        <m:r>
                          <a:rPr lang="ru-RU" b="0" i="1" smtClean="0">
                            <a:latin typeface="Cambria Math"/>
                            <a:cs typeface="Times New Roman" pitchFamily="18" charset="0"/>
                          </a:rPr>
                          <m:t>15</m:t>
                        </m:r>
                      </m:den>
                    </m:f>
                  </m:oMath>
                </a14:m>
                <a:r>
                  <a:rPr lang="ru-RU" dirty="0">
                    <a:cs typeface="Times New Roman" pitchFamily="18" charset="0"/>
                  </a:rPr>
                  <a:t>.</a:t>
                </a:r>
              </a:p>
            </p:txBody>
          </p:sp>
        </mc:Choice>
        <mc:Fallback xmlns="">
          <p:sp>
            <p:nvSpPr>
              <p:cNvPr id="4" name="Text Box 4">
                <a:extLst>
                  <a:ext uri="{FF2B5EF4-FFF2-40B4-BE49-F238E27FC236}">
                    <a16:creationId xmlns:a16="http://schemas.microsoft.com/office/drawing/2014/main" id="{4A4A9803-EE2F-4DFC-BB1A-97DB483BECF9}"/>
                  </a:ext>
                </a:extLst>
              </p:cNvPr>
              <p:cNvSpPr txBox="1">
                <a:spLocks noRot="1" noChangeAspect="1" noMove="1" noResize="1" noEditPoints="1" noAdjustHandles="1" noChangeArrowheads="1" noChangeShapeType="1" noTextEdit="1"/>
              </p:cNvSpPr>
              <p:nvPr/>
            </p:nvSpPr>
            <p:spPr bwMode="auto">
              <a:xfrm>
                <a:off x="9053" y="5057305"/>
                <a:ext cx="9144000" cy="703334"/>
              </a:xfrm>
              <a:prstGeom prst="rect">
                <a:avLst/>
              </a:prstGeom>
              <a:blipFill>
                <a:blip r:embed="rId4"/>
                <a:stretch>
                  <a:fillRect b="-521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Tree>
    <p:extLst>
      <p:ext uri="{BB962C8B-B14F-4D97-AF65-F5344CB8AC3E}">
        <p14:creationId xmlns:p14="http://schemas.microsoft.com/office/powerpoint/2010/main" val="264771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9054" y="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3200" dirty="0">
                <a:solidFill>
                  <a:srgbClr val="FF0000"/>
                </a:solidFill>
                <a:cs typeface="Times New Roman" pitchFamily="18" charset="0"/>
              </a:rPr>
              <a:t>Круглые тела</a:t>
            </a:r>
          </a:p>
        </p:txBody>
      </p:sp>
      <p:sp>
        <p:nvSpPr>
          <p:cNvPr id="6" name="Text Box 3"/>
          <p:cNvSpPr txBox="1">
            <a:spLocks noChangeArrowheads="1"/>
          </p:cNvSpPr>
          <p:nvPr/>
        </p:nvSpPr>
        <p:spPr bwMode="auto">
          <a:xfrm>
            <a:off x="9055" y="476672"/>
            <a:ext cx="9144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cs typeface="Times New Roman" pitchFamily="18" charset="0"/>
              </a:rPr>
              <a:t>	</a:t>
            </a:r>
            <a:r>
              <a:rPr lang="ru-RU" sz="2000" dirty="0">
                <a:cs typeface="Times New Roman" pitchFamily="18" charset="0"/>
              </a:rPr>
              <a:t>Для моделирования круглых тел (сферы, цилиндра, конуса) рекомендуем использовать компьютерную программу </a:t>
            </a:r>
            <a:r>
              <a:rPr lang="en-US" sz="2000" dirty="0" err="1">
                <a:cs typeface="Times New Roman" pitchFamily="18" charset="0"/>
              </a:rPr>
              <a:t>GeoGebra</a:t>
            </a:r>
            <a:r>
              <a:rPr lang="ru-RU" sz="2000" dirty="0">
                <a:cs typeface="Times New Roman" pitchFamily="18" charset="0"/>
              </a:rPr>
              <a:t>, рабочее окно которой показано на рисунке слева. </a:t>
            </a:r>
          </a:p>
          <a:p>
            <a:pPr algn="just">
              <a:spcBef>
                <a:spcPts val="0"/>
              </a:spcBef>
            </a:pPr>
            <a:r>
              <a:rPr lang="ru-RU" sz="2000" dirty="0">
                <a:cs typeface="Times New Roman" pitchFamily="18" charset="0"/>
              </a:rPr>
              <a:t>	В верхней части окна расположены окошки с инструментами. Если нажать левой кнопкой мыши на одно из окошек, то откроются дополнительные окошки с инструментами (рисунок справа). </a:t>
            </a:r>
          </a:p>
          <a:p>
            <a:pPr algn="just">
              <a:spcBef>
                <a:spcPts val="0"/>
              </a:spcBef>
            </a:pPr>
            <a:r>
              <a:rPr lang="ru-RU" sz="2000" dirty="0">
                <a:cs typeface="Times New Roman" pitchFamily="18" charset="0"/>
              </a:rPr>
              <a:t>	В этой программе можно получать пространственные модели различных многогранники и круглых тел, проводить дополнительные построения</a:t>
            </a:r>
            <a:endParaRPr lang="ru-RU" sz="2000" dirty="0"/>
          </a:p>
        </p:txBody>
      </p:sp>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59523"/>
            <a:ext cx="4104456" cy="3078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406" y="3154328"/>
            <a:ext cx="4111380" cy="3083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51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idx="4294967295"/>
          </p:nvPr>
        </p:nvSpPr>
        <p:spPr>
          <a:xfrm>
            <a:off x="152400" y="0"/>
            <a:ext cx="8839200" cy="404813"/>
          </a:xfrm>
        </p:spPr>
        <p:txBody>
          <a:bodyPr/>
          <a:lstStyle/>
          <a:p>
            <a:r>
              <a:rPr lang="ru-RU" altLang="ru-RU" sz="3200" dirty="0">
                <a:solidFill>
                  <a:srgbClr val="FF3300"/>
                </a:solidFill>
              </a:rPr>
              <a:t>Изображение круглых тел</a:t>
            </a:r>
          </a:p>
        </p:txBody>
      </p:sp>
      <p:sp>
        <p:nvSpPr>
          <p:cNvPr id="130051" name="Text Box 3"/>
          <p:cNvSpPr txBox="1">
            <a:spLocks noChangeArrowheads="1"/>
          </p:cNvSpPr>
          <p:nvPr/>
        </p:nvSpPr>
        <p:spPr bwMode="auto">
          <a:xfrm>
            <a:off x="26462" y="423254"/>
            <a:ext cx="9144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ru-RU" dirty="0">
                <a:cs typeface="Times New Roman" panose="02020603050405020304" pitchFamily="18" charset="0"/>
              </a:rPr>
              <a:t>	</a:t>
            </a:r>
            <a:r>
              <a:rPr lang="ru-RU" altLang="ru-RU" dirty="0">
                <a:cs typeface="Times New Roman" panose="02020603050405020304" pitchFamily="18" charset="0"/>
              </a:rPr>
              <a:t>Для изображения многогранников обычно используют параллельное проектирование. Для изображения круглых тел используют ортогональное проектирование. Более подробно с этими проекциями и их свойствами можно познакомиться в наших учебниках геометрии и в элективном курсе «Изображение пространственных фигур».</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102" y="2852936"/>
            <a:ext cx="2828720" cy="3726773"/>
          </a:xfrm>
          <a:prstGeom prst="rect">
            <a:avLst/>
          </a:prstGeom>
        </p:spPr>
      </p:pic>
    </p:spTree>
    <p:extLst>
      <p:ext uri="{BB962C8B-B14F-4D97-AF65-F5344CB8AC3E}">
        <p14:creationId xmlns:p14="http://schemas.microsoft.com/office/powerpoint/2010/main" val="905867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34916"/>
            <a:ext cx="8915400" cy="457200"/>
          </a:xfrm>
        </p:spPr>
        <p:txBody>
          <a:bodyPr/>
          <a:lstStyle/>
          <a:p>
            <a:r>
              <a:rPr lang="ru-RU" sz="3600" dirty="0">
                <a:solidFill>
                  <a:srgbClr val="FF3300"/>
                </a:solidFill>
              </a:rPr>
              <a:t>Эллипс</a:t>
            </a:r>
          </a:p>
        </p:txBody>
      </p:sp>
      <mc:AlternateContent xmlns:mc="http://schemas.openxmlformats.org/markup-compatibility/2006" xmlns:a14="http://schemas.microsoft.com/office/drawing/2010/main">
        <mc:Choice Requires="a14">
          <p:sp>
            <p:nvSpPr>
              <p:cNvPr id="2061" name="Text Box 13"/>
              <p:cNvSpPr txBox="1">
                <a:spLocks noChangeArrowheads="1"/>
              </p:cNvSpPr>
              <p:nvPr/>
            </p:nvSpPr>
            <p:spPr bwMode="auto">
              <a:xfrm>
                <a:off x="0" y="260648"/>
                <a:ext cx="9144000" cy="39087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algn="just"/>
                <a:r>
                  <a:rPr lang="ru-RU" sz="2800" dirty="0"/>
                  <a:t>	</a:t>
                </a:r>
                <a:r>
                  <a:rPr lang="ru-RU" sz="2000" dirty="0"/>
                  <a:t>Пусть окружность с центром </a:t>
                </a:r>
                <a:r>
                  <a:rPr lang="en-US" sz="2000" i="1" dirty="0"/>
                  <a:t>O </a:t>
                </a:r>
                <a:r>
                  <a:rPr lang="ru-RU" sz="2000" dirty="0"/>
                  <a:t>лежит в плоскости </a:t>
                </a:r>
                <a14:m>
                  <m:oMath xmlns:m="http://schemas.openxmlformats.org/officeDocument/2006/math">
                    <m:r>
                      <m:rPr>
                        <m:sty m:val="p"/>
                      </m:rPr>
                      <a:rPr lang="ru-RU" sz="2000">
                        <a:latin typeface="Cambria Math" panose="02040503050406030204" pitchFamily="18" charset="0"/>
                      </a:rPr>
                      <m:t>α</m:t>
                    </m:r>
                  </m:oMath>
                </a14:m>
                <a:r>
                  <a:rPr lang="ru-RU" sz="2000" dirty="0"/>
                  <a:t>, образующей с плоскостью </a:t>
                </a:r>
                <a14:m>
                  <m:oMath xmlns:m="http://schemas.openxmlformats.org/officeDocument/2006/math">
                    <m:r>
                      <m:rPr>
                        <m:sty m:val="p"/>
                      </m:rPr>
                      <a:rPr lang="ru-RU" sz="2000">
                        <a:latin typeface="Cambria Math" panose="02040503050406030204" pitchFamily="18" charset="0"/>
                      </a:rPr>
                      <m:t>π</m:t>
                    </m:r>
                  </m:oMath>
                </a14:m>
                <a:r>
                  <a:rPr lang="ru-RU" sz="2000" dirty="0"/>
                  <a:t> угол </a:t>
                </a:r>
                <a14:m>
                  <m:oMath xmlns:m="http://schemas.openxmlformats.org/officeDocument/2006/math">
                    <m:r>
                      <m:rPr>
                        <m:sty m:val="p"/>
                      </m:rPr>
                      <a:rPr lang="ru-RU" sz="2000">
                        <a:latin typeface="Cambria Math" panose="02040503050406030204" pitchFamily="18" charset="0"/>
                      </a:rPr>
                      <m:t>φ</m:t>
                    </m:r>
                  </m:oMath>
                </a14:m>
                <a:r>
                  <a:rPr lang="ru-RU" sz="2000" dirty="0"/>
                  <a:t>. Обозначим </a:t>
                </a:r>
                <a:r>
                  <a:rPr lang="en-US" sz="2000" i="1" dirty="0"/>
                  <a:t>AB </a:t>
                </a:r>
                <a:r>
                  <a:rPr lang="ru-RU" sz="2000" dirty="0"/>
                  <a:t>диаметр окружности, параллельный этой плоскости. Ортогональной проекцией диаметра </a:t>
                </a:r>
                <a:r>
                  <a:rPr lang="en-US" sz="2000" i="1" dirty="0"/>
                  <a:t>AB </a:t>
                </a:r>
                <a:r>
                  <a:rPr lang="ru-RU" sz="2000" dirty="0"/>
                  <a:t>на плоскость </a:t>
                </a:r>
                <a14:m>
                  <m:oMath xmlns:m="http://schemas.openxmlformats.org/officeDocument/2006/math">
                    <m:r>
                      <m:rPr>
                        <m:sty m:val="p"/>
                      </m:rPr>
                      <a:rPr lang="ru-RU" sz="2000">
                        <a:latin typeface="Cambria Math" panose="02040503050406030204" pitchFamily="18" charset="0"/>
                      </a:rPr>
                      <m:t>π</m:t>
                    </m:r>
                  </m:oMath>
                </a14:m>
                <a:r>
                  <a:rPr lang="ru-RU" sz="2000" dirty="0"/>
                  <a:t> будет отрезок </a:t>
                </a:r>
                <a:r>
                  <a:rPr lang="en-US" sz="2000" i="1" dirty="0"/>
                  <a:t>A</a:t>
                </a:r>
                <a:r>
                  <a:rPr lang="ru-RU" sz="2000" i="1" dirty="0"/>
                  <a:t>’</a:t>
                </a:r>
                <a:r>
                  <a:rPr lang="en-US" sz="2000" i="1" dirty="0"/>
                  <a:t>B</a:t>
                </a:r>
                <a:r>
                  <a:rPr lang="ru-RU" sz="2000" i="1" dirty="0"/>
                  <a:t>’</a:t>
                </a:r>
                <a:r>
                  <a:rPr lang="ru-RU" sz="2000" dirty="0"/>
                  <a:t>,</a:t>
                </a:r>
                <a:r>
                  <a:rPr lang="ru-RU" sz="2000" i="1" dirty="0"/>
                  <a:t> </a:t>
                </a:r>
                <a:r>
                  <a:rPr lang="ru-RU" sz="2000" dirty="0"/>
                  <a:t>равный отрезку </a:t>
                </a:r>
                <a:r>
                  <a:rPr lang="en-US" sz="2000" i="1" dirty="0"/>
                  <a:t>AB</a:t>
                </a:r>
                <a:r>
                  <a:rPr lang="ru-RU" sz="2000" dirty="0"/>
                  <a:t>.</a:t>
                </a:r>
                <a:r>
                  <a:rPr lang="ru-RU" sz="2000" i="1" dirty="0"/>
                  <a:t> </a:t>
                </a:r>
                <a:r>
                  <a:rPr lang="ru-RU" sz="2000" dirty="0"/>
                  <a:t>Фигура, получающаяся сжатием окружности в направлении одного из диаметров, называется эллипсом.</a:t>
                </a:r>
              </a:p>
              <a:p>
                <a:pPr algn="just"/>
                <a:r>
                  <a:rPr lang="ru-RU" sz="2000" dirty="0"/>
                  <a:t>	Отрезок </a:t>
                </a:r>
                <a:r>
                  <a:rPr lang="en-US" sz="2000" i="1" dirty="0"/>
                  <a:t>C</a:t>
                </a:r>
                <a:r>
                  <a:rPr lang="ru-RU" sz="2000" i="1" dirty="0"/>
                  <a:t>’</a:t>
                </a:r>
                <a:r>
                  <a:rPr lang="en-US" sz="2000" i="1" dirty="0"/>
                  <a:t>D</a:t>
                </a:r>
                <a:r>
                  <a:rPr lang="ru-RU" sz="2000" i="1" dirty="0"/>
                  <a:t>’</a:t>
                </a:r>
                <a:r>
                  <a:rPr lang="ru-RU" sz="2000" dirty="0"/>
                  <a:t>, получающийся сжатием диаметра </a:t>
                </a:r>
                <a:r>
                  <a:rPr lang="en-US" sz="2000" i="1" dirty="0"/>
                  <a:t>CD</a:t>
                </a:r>
                <a:r>
                  <a:rPr lang="ru-RU" sz="2000" dirty="0"/>
                  <a:t>, называется малой осью эллипса, а отрезок </a:t>
                </a:r>
                <a:r>
                  <a:rPr lang="en-US" sz="2000" i="1" dirty="0"/>
                  <a:t>A</a:t>
                </a:r>
                <a:r>
                  <a:rPr lang="ru-RU" sz="2000" i="1" dirty="0"/>
                  <a:t>’</a:t>
                </a:r>
                <a:r>
                  <a:rPr lang="en-US" sz="2000" i="1" dirty="0"/>
                  <a:t>B</a:t>
                </a:r>
                <a:r>
                  <a:rPr lang="ru-RU" sz="2000" i="1" dirty="0"/>
                  <a:t>’</a:t>
                </a:r>
                <a:r>
                  <a:rPr lang="ru-RU" sz="2000" dirty="0"/>
                  <a:t> – большой осью эллипса.</a:t>
                </a:r>
              </a:p>
              <a:p>
                <a:pPr algn="just"/>
                <a:r>
                  <a:rPr lang="ru-RU" sz="2000" dirty="0"/>
                  <a:t>	Точку </a:t>
                </a:r>
                <a:r>
                  <a:rPr lang="en-US" sz="2000" i="1" dirty="0"/>
                  <a:t>O</a:t>
                </a:r>
                <a:r>
                  <a:rPr lang="ru-RU" sz="2000" i="1" dirty="0"/>
                  <a:t>’</a:t>
                </a:r>
                <a:r>
                  <a:rPr lang="ru-RU" sz="2000" dirty="0"/>
                  <a:t>, являющуюся ортогональной проекцией центра окружности,</a:t>
                </a:r>
                <a:r>
                  <a:rPr lang="ru-RU" sz="2000" i="1" dirty="0"/>
                  <a:t> </a:t>
                </a:r>
                <a:r>
                  <a:rPr lang="ru-RU" sz="2000" dirty="0"/>
                  <a:t>будем называть центром эллипса. Отрезки, концы которых принадлежат эллипсу, будем называть хордами. Хорды, проходящие через центр эллипса, будем называть диаметрами эллипса. Два диаметра эллипса, изображающих перпендикулярные диаметры окружности, будем называть сопряжёнными.</a:t>
                </a:r>
              </a:p>
            </p:txBody>
          </p:sp>
        </mc:Choice>
        <mc:Fallback xmlns="">
          <p:sp>
            <p:nvSpPr>
              <p:cNvPr id="2061" name="Text Box 13"/>
              <p:cNvSpPr txBox="1">
                <a:spLocks noRot="1" noChangeAspect="1" noMove="1" noResize="1" noEditPoints="1" noAdjustHandles="1" noChangeArrowheads="1" noChangeShapeType="1" noTextEdit="1"/>
              </p:cNvSpPr>
              <p:nvPr/>
            </p:nvSpPr>
            <p:spPr bwMode="auto">
              <a:xfrm>
                <a:off x="0" y="260648"/>
                <a:ext cx="9144000" cy="3908762"/>
              </a:xfrm>
              <a:prstGeom prst="rect">
                <a:avLst/>
              </a:prstGeom>
              <a:blipFill>
                <a:blip r:embed="rId3"/>
                <a:stretch>
                  <a:fillRect l="-667" r="-667" b="-18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pic>
        <p:nvPicPr>
          <p:cNvPr id="3" name="Рисунок 2"/>
          <p:cNvPicPr>
            <a:picLocks noChangeAspect="1"/>
          </p:cNvPicPr>
          <p:nvPr/>
        </p:nvPicPr>
        <p:blipFill>
          <a:blip r:embed="rId4"/>
          <a:stretch>
            <a:fillRect/>
          </a:stretch>
        </p:blipFill>
        <p:spPr>
          <a:xfrm>
            <a:off x="683568" y="4169410"/>
            <a:ext cx="3121575" cy="2544574"/>
          </a:xfrm>
          <a:prstGeom prst="rect">
            <a:avLst/>
          </a:prstGeom>
        </p:spPr>
      </p:pic>
      <p:pic>
        <p:nvPicPr>
          <p:cNvPr id="4" name="Рисунок 3"/>
          <p:cNvPicPr>
            <a:picLocks noChangeAspect="1"/>
          </p:cNvPicPr>
          <p:nvPr/>
        </p:nvPicPr>
        <p:blipFill>
          <a:blip r:embed="rId5"/>
          <a:stretch>
            <a:fillRect/>
          </a:stretch>
        </p:blipFill>
        <p:spPr>
          <a:xfrm>
            <a:off x="4572000" y="4581128"/>
            <a:ext cx="3024336" cy="1814601"/>
          </a:xfrm>
          <a:prstGeom prst="rect">
            <a:avLst/>
          </a:prstGeom>
        </p:spPr>
      </p:pic>
    </p:spTree>
    <p:extLst>
      <p:ext uri="{BB962C8B-B14F-4D97-AF65-F5344CB8AC3E}">
        <p14:creationId xmlns:p14="http://schemas.microsoft.com/office/powerpoint/2010/main" val="15857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0"/>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Выясним, как в ортогональной проекции изображаются два сопряжённых диаметра эллипса.</a:t>
            </a:r>
          </a:p>
          <a:p>
            <a:pPr algn="just"/>
            <a:r>
              <a:rPr lang="ru-RU" dirty="0"/>
              <a:t>	Рассмотрим эллипс и диаметр </a:t>
            </a:r>
            <a:r>
              <a:rPr lang="en-US" i="1" dirty="0"/>
              <a:t>C</a:t>
            </a:r>
            <a:r>
              <a:rPr lang="ru-RU" i="1" dirty="0"/>
              <a:t>’</a:t>
            </a:r>
            <a:r>
              <a:rPr lang="en-US" i="1" dirty="0"/>
              <a:t>D</a:t>
            </a:r>
            <a:r>
              <a:rPr lang="ru-RU" i="1" dirty="0"/>
              <a:t>’</a:t>
            </a:r>
            <a:r>
              <a:rPr lang="ru-RU" dirty="0"/>
              <a:t>, являющийся изображением одного из диаметров </a:t>
            </a:r>
            <a:r>
              <a:rPr lang="en-US" i="1" dirty="0"/>
              <a:t>CD </a:t>
            </a:r>
            <a:r>
              <a:rPr lang="ru-RU" dirty="0"/>
              <a:t>соответствующей окружности. Построим сопряжённый диаметр </a:t>
            </a:r>
            <a:r>
              <a:rPr lang="en-US" i="1" dirty="0"/>
              <a:t>A</a:t>
            </a:r>
            <a:r>
              <a:rPr lang="ru-RU" i="1" dirty="0"/>
              <a:t>’</a:t>
            </a:r>
            <a:r>
              <a:rPr lang="en-US" i="1" dirty="0"/>
              <a:t>B</a:t>
            </a:r>
            <a:r>
              <a:rPr lang="ru-RU" i="1" dirty="0"/>
              <a:t>’</a:t>
            </a:r>
            <a:r>
              <a:rPr lang="ru-RU" dirty="0"/>
              <a:t>. </a:t>
            </a:r>
            <a:endParaRPr lang="ru-RU" sz="2000" dirty="0"/>
          </a:p>
        </p:txBody>
      </p:sp>
      <p:pic>
        <p:nvPicPr>
          <p:cNvPr id="2" name="Рисунок 1"/>
          <p:cNvPicPr>
            <a:picLocks noChangeAspect="1"/>
          </p:cNvPicPr>
          <p:nvPr/>
        </p:nvPicPr>
        <p:blipFill>
          <a:blip r:embed="rId3"/>
          <a:stretch>
            <a:fillRect/>
          </a:stretch>
        </p:blipFill>
        <p:spPr>
          <a:xfrm>
            <a:off x="1691680" y="2027296"/>
            <a:ext cx="5616624" cy="2473610"/>
          </a:xfrm>
          <a:prstGeom prst="rect">
            <a:avLst/>
          </a:prstGeom>
        </p:spPr>
      </p:pic>
      <p:sp>
        <p:nvSpPr>
          <p:cNvPr id="8" name="Text Box 13"/>
          <p:cNvSpPr txBox="1">
            <a:spLocks noChangeArrowheads="1"/>
          </p:cNvSpPr>
          <p:nvPr/>
        </p:nvSpPr>
        <p:spPr bwMode="auto">
          <a:xfrm>
            <a:off x="0" y="4495009"/>
            <a:ext cx="9144000"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Заметим, что, если хорда </a:t>
            </a:r>
            <a:r>
              <a:rPr lang="en-US" i="1" dirty="0"/>
              <a:t>C</a:t>
            </a:r>
            <a:r>
              <a:rPr lang="ru-RU" baseline="-25000" dirty="0"/>
              <a:t>1</a:t>
            </a:r>
            <a:r>
              <a:rPr lang="en-US" i="1" dirty="0"/>
              <a:t>D</a:t>
            </a:r>
            <a:r>
              <a:rPr lang="ru-RU" baseline="-25000" dirty="0"/>
              <a:t>1</a:t>
            </a:r>
            <a:r>
              <a:rPr lang="ru-RU" dirty="0"/>
              <a:t> параллельна диаметру </a:t>
            </a:r>
            <a:r>
              <a:rPr lang="en-US" i="1" dirty="0"/>
              <a:t>CD </a:t>
            </a:r>
            <a:r>
              <a:rPr lang="ru-RU" dirty="0"/>
              <a:t>окружности, то хорда </a:t>
            </a:r>
            <a:r>
              <a:rPr lang="en-US" i="1" dirty="0"/>
              <a:t>C</a:t>
            </a:r>
            <a:r>
              <a:rPr lang="ru-RU" i="1" dirty="0"/>
              <a:t>’</a:t>
            </a:r>
            <a:r>
              <a:rPr lang="ru-RU" baseline="-25000" dirty="0"/>
              <a:t>1</a:t>
            </a:r>
            <a:r>
              <a:rPr lang="en-US" i="1" dirty="0"/>
              <a:t>D</a:t>
            </a:r>
            <a:r>
              <a:rPr lang="ru-RU" i="1" dirty="0"/>
              <a:t>’</a:t>
            </a:r>
            <a:r>
              <a:rPr lang="ru-RU" baseline="-25000" dirty="0"/>
              <a:t>1</a:t>
            </a:r>
            <a:r>
              <a:rPr lang="ru-RU" dirty="0"/>
              <a:t> будет параллельна диаметру </a:t>
            </a:r>
            <a:r>
              <a:rPr lang="en-US" i="1" dirty="0"/>
              <a:t>C</a:t>
            </a:r>
            <a:r>
              <a:rPr lang="ru-RU" i="1" dirty="0"/>
              <a:t>’</a:t>
            </a:r>
            <a:r>
              <a:rPr lang="en-US" i="1" dirty="0"/>
              <a:t>D</a:t>
            </a:r>
            <a:r>
              <a:rPr lang="ru-RU" i="1" dirty="0"/>
              <a:t>’</a:t>
            </a:r>
            <a:r>
              <a:rPr lang="ru-RU" dirty="0"/>
              <a:t>, а изображением середины </a:t>
            </a:r>
            <a:r>
              <a:rPr lang="en-US" i="1" dirty="0"/>
              <a:t>O</a:t>
            </a:r>
            <a:r>
              <a:rPr lang="ru-RU" baseline="-25000" dirty="0"/>
              <a:t>1</a:t>
            </a:r>
            <a:r>
              <a:rPr lang="ru-RU" dirty="0"/>
              <a:t> хорды </a:t>
            </a:r>
            <a:r>
              <a:rPr lang="en-US" i="1" dirty="0"/>
              <a:t>C</a:t>
            </a:r>
            <a:r>
              <a:rPr lang="ru-RU" baseline="-25000" dirty="0"/>
              <a:t>1</a:t>
            </a:r>
            <a:r>
              <a:rPr lang="en-US" i="1" dirty="0"/>
              <a:t>D</a:t>
            </a:r>
            <a:r>
              <a:rPr lang="ru-RU" baseline="-25000" dirty="0"/>
              <a:t>1</a:t>
            </a:r>
            <a:r>
              <a:rPr lang="ru-RU" dirty="0"/>
              <a:t> будет середин </a:t>
            </a:r>
            <a:r>
              <a:rPr lang="en-US" i="1" dirty="0"/>
              <a:t>O</a:t>
            </a:r>
            <a:r>
              <a:rPr lang="ru-RU" i="1" dirty="0"/>
              <a:t>’</a:t>
            </a:r>
            <a:r>
              <a:rPr lang="ru-RU" baseline="-25000" dirty="0"/>
              <a:t>1</a:t>
            </a:r>
            <a:r>
              <a:rPr lang="ru-RU" dirty="0"/>
              <a:t> хорды </a:t>
            </a:r>
            <a:r>
              <a:rPr lang="en-US" i="1" dirty="0"/>
              <a:t>C</a:t>
            </a:r>
            <a:r>
              <a:rPr lang="ru-RU" i="1" dirty="0"/>
              <a:t>’</a:t>
            </a:r>
            <a:r>
              <a:rPr lang="ru-RU" baseline="-25000" dirty="0"/>
              <a:t>1</a:t>
            </a:r>
            <a:r>
              <a:rPr lang="en-US" i="1" dirty="0"/>
              <a:t>D</a:t>
            </a:r>
            <a:r>
              <a:rPr lang="ru-RU" i="1" dirty="0"/>
              <a:t>’</a:t>
            </a:r>
            <a:r>
              <a:rPr lang="ru-RU" baseline="-25000" dirty="0"/>
              <a:t>1</a:t>
            </a:r>
            <a:r>
              <a:rPr lang="ru-RU" dirty="0"/>
              <a:t>. Так как диаметр </a:t>
            </a:r>
            <a:r>
              <a:rPr lang="en-US" i="1" dirty="0"/>
              <a:t>AB </a:t>
            </a:r>
            <a:r>
              <a:rPr lang="ru-RU" dirty="0"/>
              <a:t>проходит через точку </a:t>
            </a:r>
            <a:r>
              <a:rPr lang="en-US" i="1" dirty="0"/>
              <a:t>O</a:t>
            </a:r>
            <a:r>
              <a:rPr lang="ru-RU" baseline="-25000" dirty="0"/>
              <a:t>1</a:t>
            </a:r>
            <a:r>
              <a:rPr lang="ru-RU" dirty="0"/>
              <a:t>, то его изображение </a:t>
            </a:r>
            <a:r>
              <a:rPr lang="en-US" i="1" dirty="0"/>
              <a:t>A</a:t>
            </a:r>
            <a:r>
              <a:rPr lang="ru-RU" i="1" dirty="0"/>
              <a:t>’</a:t>
            </a:r>
            <a:r>
              <a:rPr lang="en-US" i="1" dirty="0"/>
              <a:t>B</a:t>
            </a:r>
            <a:r>
              <a:rPr lang="ru-RU" i="1" dirty="0"/>
              <a:t>’ </a:t>
            </a:r>
            <a:r>
              <a:rPr lang="ru-RU" dirty="0"/>
              <a:t>будет проходить через точку </a:t>
            </a:r>
            <a:r>
              <a:rPr lang="en-US" i="1" dirty="0"/>
              <a:t>O</a:t>
            </a:r>
            <a:r>
              <a:rPr lang="ru-RU" i="1" dirty="0"/>
              <a:t>’</a:t>
            </a:r>
            <a:r>
              <a:rPr lang="ru-RU" baseline="-25000" dirty="0"/>
              <a:t>1</a:t>
            </a:r>
            <a:r>
              <a:rPr lang="ru-RU" dirty="0"/>
              <a:t>. Отрезок </a:t>
            </a:r>
            <a:r>
              <a:rPr lang="en-US" i="1" dirty="0"/>
              <a:t>A</a:t>
            </a:r>
            <a:r>
              <a:rPr lang="ru-RU" i="1" dirty="0"/>
              <a:t>’</a:t>
            </a:r>
            <a:r>
              <a:rPr lang="en-US" i="1" dirty="0"/>
              <a:t>B</a:t>
            </a:r>
            <a:r>
              <a:rPr lang="ru-RU" i="1" dirty="0"/>
              <a:t>’ </a:t>
            </a:r>
            <a:r>
              <a:rPr lang="ru-RU" dirty="0"/>
              <a:t>будет искомым диаметром эллипса,</a:t>
            </a:r>
          </a:p>
        </p:txBody>
      </p:sp>
    </p:spTree>
    <p:extLst>
      <p:ext uri="{BB962C8B-B14F-4D97-AF65-F5344CB8AC3E}">
        <p14:creationId xmlns:p14="http://schemas.microsoft.com/office/powerpoint/2010/main" val="3761839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181108"/>
            <a:ext cx="8915400" cy="457200"/>
          </a:xfrm>
        </p:spPr>
        <p:txBody>
          <a:bodyPr/>
          <a:lstStyle/>
          <a:p>
            <a:r>
              <a:rPr lang="ru-RU" sz="3600" dirty="0">
                <a:solidFill>
                  <a:srgbClr val="FF3300"/>
                </a:solidFill>
              </a:rPr>
              <a:t>Упражнения</a:t>
            </a:r>
          </a:p>
        </p:txBody>
      </p:sp>
      <p:sp>
        <p:nvSpPr>
          <p:cNvPr id="2061" name="Text Box 13"/>
          <p:cNvSpPr txBox="1">
            <a:spLocks noChangeArrowheads="1"/>
          </p:cNvSpPr>
          <p:nvPr/>
        </p:nvSpPr>
        <p:spPr bwMode="auto">
          <a:xfrm>
            <a:off x="0" y="764704"/>
            <a:ext cx="9144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1. Изобразите диаметр </a:t>
            </a:r>
            <a:r>
              <a:rPr lang="en-US" i="1" dirty="0"/>
              <a:t>C</a:t>
            </a:r>
            <a:r>
              <a:rPr lang="ru-RU" i="1" dirty="0"/>
              <a:t>’</a:t>
            </a:r>
            <a:r>
              <a:rPr lang="en-US" i="1" dirty="0"/>
              <a:t>D</a:t>
            </a:r>
            <a:r>
              <a:rPr lang="ru-RU" i="1" dirty="0"/>
              <a:t>’ </a:t>
            </a:r>
            <a:r>
              <a:rPr lang="ru-RU" dirty="0"/>
              <a:t>эллипса, сопряжённый диаметру </a:t>
            </a:r>
            <a:r>
              <a:rPr lang="en-US" i="1" dirty="0"/>
              <a:t>A</a:t>
            </a:r>
            <a:r>
              <a:rPr lang="ru-RU" i="1" dirty="0"/>
              <a:t>’</a:t>
            </a:r>
            <a:r>
              <a:rPr lang="en-US" i="1" dirty="0"/>
              <a:t>B</a:t>
            </a:r>
            <a:r>
              <a:rPr lang="ru-RU" i="1" dirty="0"/>
              <a:t>’ </a:t>
            </a:r>
            <a:endParaRPr lang="ru-RU" sz="2000" dirty="0"/>
          </a:p>
        </p:txBody>
      </p:sp>
      <p:pic>
        <p:nvPicPr>
          <p:cNvPr id="2" name="Рисунок 1"/>
          <p:cNvPicPr>
            <a:picLocks noChangeAspect="1"/>
          </p:cNvPicPr>
          <p:nvPr/>
        </p:nvPicPr>
        <p:blipFill>
          <a:blip r:embed="rId3"/>
          <a:stretch>
            <a:fillRect/>
          </a:stretch>
        </p:blipFill>
        <p:spPr>
          <a:xfrm>
            <a:off x="2690550" y="1919077"/>
            <a:ext cx="3762900" cy="3019846"/>
          </a:xfrm>
          <a:prstGeom prst="rect">
            <a:avLst/>
          </a:prstGeom>
        </p:spPr>
      </p:pic>
      <p:pic>
        <p:nvPicPr>
          <p:cNvPr id="5" name="Рисунок 4"/>
          <p:cNvPicPr>
            <a:picLocks noChangeAspect="1"/>
          </p:cNvPicPr>
          <p:nvPr/>
        </p:nvPicPr>
        <p:blipFill>
          <a:blip r:embed="rId4"/>
          <a:stretch>
            <a:fillRect/>
          </a:stretch>
        </p:blipFill>
        <p:spPr>
          <a:xfrm>
            <a:off x="2676260" y="1919077"/>
            <a:ext cx="3791479" cy="3019846"/>
          </a:xfrm>
          <a:prstGeom prst="rect">
            <a:avLst/>
          </a:prstGeom>
        </p:spPr>
      </p:pic>
    </p:spTree>
    <p:extLst>
      <p:ext uri="{BB962C8B-B14F-4D97-AF65-F5344CB8AC3E}">
        <p14:creationId xmlns:p14="http://schemas.microsoft.com/office/powerpoint/2010/main" val="426682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2. Изобразите ортогональную проекцию правильного треугольника, вписанного в окружность, одна из вершин которого изображается данной точкой </a:t>
            </a:r>
            <a:r>
              <a:rPr lang="en-US" i="1" dirty="0"/>
              <a:t>C</a:t>
            </a:r>
            <a:r>
              <a:rPr lang="ru-RU" i="1" dirty="0"/>
              <a:t>’ </a:t>
            </a:r>
            <a:r>
              <a:rPr lang="ru-RU" dirty="0"/>
              <a:t>эллипса, изображающего данную окружность.</a:t>
            </a:r>
            <a:endParaRPr lang="ru-RU" sz="2000" dirty="0"/>
          </a:p>
        </p:txBody>
      </p:sp>
      <p:pic>
        <p:nvPicPr>
          <p:cNvPr id="3" name="Рисунок 2"/>
          <p:cNvPicPr>
            <a:picLocks noChangeAspect="1"/>
          </p:cNvPicPr>
          <p:nvPr/>
        </p:nvPicPr>
        <p:blipFill>
          <a:blip r:embed="rId3"/>
          <a:stretch>
            <a:fillRect/>
          </a:stretch>
        </p:blipFill>
        <p:spPr>
          <a:xfrm>
            <a:off x="337546" y="1966708"/>
            <a:ext cx="8468907" cy="2924583"/>
          </a:xfrm>
          <a:prstGeom prst="rect">
            <a:avLst/>
          </a:prstGeom>
        </p:spPr>
      </p:pic>
      <p:pic>
        <p:nvPicPr>
          <p:cNvPr id="4" name="Рисунок 3"/>
          <p:cNvPicPr>
            <a:picLocks noChangeAspect="1"/>
          </p:cNvPicPr>
          <p:nvPr/>
        </p:nvPicPr>
        <p:blipFill>
          <a:blip r:embed="rId4"/>
          <a:stretch>
            <a:fillRect/>
          </a:stretch>
        </p:blipFill>
        <p:spPr>
          <a:xfrm>
            <a:off x="356599" y="1957182"/>
            <a:ext cx="8430802" cy="2943636"/>
          </a:xfrm>
          <a:prstGeom prst="rect">
            <a:avLst/>
          </a:prstGeom>
        </p:spPr>
      </p:pic>
    </p:spTree>
    <p:extLst>
      <p:ext uri="{BB962C8B-B14F-4D97-AF65-F5344CB8AC3E}">
        <p14:creationId xmlns:p14="http://schemas.microsoft.com/office/powerpoint/2010/main" val="40735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3. Изобразите ортогональную проекцию квадрата, вписанного в окружность, одна из вершин которого изображается данной точкой </a:t>
            </a:r>
            <a:r>
              <a:rPr lang="en-US" i="1" dirty="0"/>
              <a:t>A</a:t>
            </a:r>
            <a:r>
              <a:rPr lang="ru-RU" i="1" dirty="0"/>
              <a:t>’ </a:t>
            </a:r>
            <a:r>
              <a:rPr lang="ru-RU" dirty="0"/>
              <a:t>эллипса, изображающего данную окружность.</a:t>
            </a:r>
            <a:endParaRPr lang="ru-RU" sz="2000" dirty="0"/>
          </a:p>
        </p:txBody>
      </p:sp>
      <p:pic>
        <p:nvPicPr>
          <p:cNvPr id="2" name="Рисунок 1"/>
          <p:cNvPicPr>
            <a:picLocks noChangeAspect="1"/>
          </p:cNvPicPr>
          <p:nvPr/>
        </p:nvPicPr>
        <p:blipFill>
          <a:blip r:embed="rId3"/>
          <a:stretch>
            <a:fillRect/>
          </a:stretch>
        </p:blipFill>
        <p:spPr>
          <a:xfrm>
            <a:off x="337546" y="1961945"/>
            <a:ext cx="8468907" cy="2934109"/>
          </a:xfrm>
          <a:prstGeom prst="rect">
            <a:avLst/>
          </a:prstGeom>
        </p:spPr>
      </p:pic>
      <p:pic>
        <p:nvPicPr>
          <p:cNvPr id="5" name="Рисунок 4"/>
          <p:cNvPicPr>
            <a:picLocks noChangeAspect="1"/>
          </p:cNvPicPr>
          <p:nvPr/>
        </p:nvPicPr>
        <p:blipFill>
          <a:blip r:embed="rId4"/>
          <a:stretch>
            <a:fillRect/>
          </a:stretch>
        </p:blipFill>
        <p:spPr>
          <a:xfrm>
            <a:off x="337546" y="1971471"/>
            <a:ext cx="8468907" cy="2924583"/>
          </a:xfrm>
          <a:prstGeom prst="rect">
            <a:avLst/>
          </a:prstGeom>
        </p:spPr>
      </p:pic>
    </p:spTree>
    <p:extLst>
      <p:ext uri="{BB962C8B-B14F-4D97-AF65-F5344CB8AC3E}">
        <p14:creationId xmlns:p14="http://schemas.microsoft.com/office/powerpoint/2010/main" val="196986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dirty="0"/>
              <a:t>	4. Изобразите ортогональную проекцию правильного шестиугольника, вписанного в окружность, одна из вершин которого изображается данной точкой </a:t>
            </a:r>
            <a:r>
              <a:rPr lang="en-US" i="1" dirty="0"/>
              <a:t>A</a:t>
            </a:r>
            <a:r>
              <a:rPr lang="ru-RU" i="1" dirty="0"/>
              <a:t>’ </a:t>
            </a:r>
            <a:r>
              <a:rPr lang="ru-RU" dirty="0"/>
              <a:t>эллипса, изображающего данную окружность.</a:t>
            </a:r>
            <a:endParaRPr lang="ru-RU" sz="2000" dirty="0"/>
          </a:p>
        </p:txBody>
      </p:sp>
      <p:pic>
        <p:nvPicPr>
          <p:cNvPr id="3" name="Рисунок 2"/>
          <p:cNvPicPr>
            <a:picLocks noChangeAspect="1"/>
          </p:cNvPicPr>
          <p:nvPr/>
        </p:nvPicPr>
        <p:blipFill>
          <a:blip r:embed="rId3"/>
          <a:stretch>
            <a:fillRect/>
          </a:stretch>
        </p:blipFill>
        <p:spPr>
          <a:xfrm>
            <a:off x="480441" y="2042919"/>
            <a:ext cx="8183117" cy="2772162"/>
          </a:xfrm>
          <a:prstGeom prst="rect">
            <a:avLst/>
          </a:prstGeom>
        </p:spPr>
      </p:pic>
      <p:pic>
        <p:nvPicPr>
          <p:cNvPr id="4" name="Рисунок 3"/>
          <p:cNvPicPr>
            <a:picLocks noChangeAspect="1"/>
          </p:cNvPicPr>
          <p:nvPr/>
        </p:nvPicPr>
        <p:blipFill>
          <a:blip r:embed="rId4"/>
          <a:stretch>
            <a:fillRect/>
          </a:stretch>
        </p:blipFill>
        <p:spPr>
          <a:xfrm>
            <a:off x="328020" y="1952419"/>
            <a:ext cx="8487960" cy="2953162"/>
          </a:xfrm>
          <a:prstGeom prst="rect">
            <a:avLst/>
          </a:prstGeom>
        </p:spPr>
      </p:pic>
    </p:spTree>
    <p:extLst>
      <p:ext uri="{BB962C8B-B14F-4D97-AF65-F5344CB8AC3E}">
        <p14:creationId xmlns:p14="http://schemas.microsoft.com/office/powerpoint/2010/main" val="30706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677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Дидактические материалы</a:t>
            </a:r>
            <a:endParaRPr lang="ru-RU" sz="1800" dirty="0"/>
          </a:p>
        </p:txBody>
      </p:sp>
      <p:pic>
        <p:nvPicPr>
          <p:cNvPr id="4" name="Рисунок 3" descr="OBL-GEOM.png"/>
          <p:cNvPicPr>
            <a:picLocks noChangeAspect="1"/>
          </p:cNvPicPr>
          <p:nvPr/>
        </p:nvPicPr>
        <p:blipFill>
          <a:blip r:embed="rId2" cstate="print"/>
          <a:stretch>
            <a:fillRect/>
          </a:stretch>
        </p:blipFill>
        <p:spPr>
          <a:xfrm>
            <a:off x="6300192" y="615085"/>
            <a:ext cx="1944216" cy="2993635"/>
          </a:xfrm>
          <a:prstGeom prst="rect">
            <a:avLst/>
          </a:prstGeom>
        </p:spPr>
      </p:pic>
      <p:pic>
        <p:nvPicPr>
          <p:cNvPr id="6" name="Рисунок 5" descr="Smirnov-8.png"/>
          <p:cNvPicPr>
            <a:picLocks noChangeAspect="1"/>
          </p:cNvPicPr>
          <p:nvPr/>
        </p:nvPicPr>
        <p:blipFill>
          <a:blip r:embed="rId3" cstate="print"/>
          <a:stretch>
            <a:fillRect/>
          </a:stretch>
        </p:blipFill>
        <p:spPr>
          <a:xfrm>
            <a:off x="3635896" y="615085"/>
            <a:ext cx="1921114" cy="2993635"/>
          </a:xfrm>
          <a:prstGeom prst="rect">
            <a:avLst/>
          </a:prstGeom>
        </p:spPr>
      </p:pic>
      <p:pic>
        <p:nvPicPr>
          <p:cNvPr id="8" name="Рисунок 7" descr="ОБЛОЖКА дидактические материалы10-11.png"/>
          <p:cNvPicPr>
            <a:picLocks noChangeAspect="1"/>
          </p:cNvPicPr>
          <p:nvPr/>
        </p:nvPicPr>
        <p:blipFill>
          <a:blip r:embed="rId4" cstate="print"/>
          <a:stretch>
            <a:fillRect/>
          </a:stretch>
        </p:blipFill>
        <p:spPr>
          <a:xfrm>
            <a:off x="5076055" y="3789040"/>
            <a:ext cx="1927537" cy="2993635"/>
          </a:xfrm>
          <a:prstGeom prst="rect">
            <a:avLst/>
          </a:prstGeom>
        </p:spPr>
      </p:pic>
      <p:pic>
        <p:nvPicPr>
          <p:cNvPr id="9" name="Picture 13" descr="C:\Documents and Settings\Администратор\Мои документы\PICTURE\Учебники\УМК\9.jpg"/>
          <p:cNvPicPr>
            <a:picLocks noChangeAspect="1" noChangeArrowheads="1"/>
          </p:cNvPicPr>
          <p:nvPr/>
        </p:nvPicPr>
        <p:blipFill>
          <a:blip r:embed="rId5" cstate="print">
            <a:extLst>
              <a:ext uri="{28A0092B-C50C-407E-A947-70E740481C1C}">
                <a14:useLocalDpi xmlns:a14="http://schemas.microsoft.com/office/drawing/2010/main" val="0"/>
              </a:ext>
            </a:extLst>
          </a:blip>
          <a:srcRect l="15898" t="52035" r="57809" b="847"/>
          <a:stretch>
            <a:fillRect/>
          </a:stretch>
        </p:blipFill>
        <p:spPr bwMode="auto">
          <a:xfrm>
            <a:off x="2195736" y="3789040"/>
            <a:ext cx="2011350" cy="2993635"/>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descr="Oblojka.png"/>
          <p:cNvPicPr>
            <a:picLocks noChangeAspect="1"/>
          </p:cNvPicPr>
          <p:nvPr/>
        </p:nvPicPr>
        <p:blipFill>
          <a:blip r:embed="rId6" cstate="print"/>
          <a:stretch>
            <a:fillRect/>
          </a:stretch>
        </p:blipFill>
        <p:spPr>
          <a:xfrm>
            <a:off x="899592" y="615086"/>
            <a:ext cx="1949398" cy="2993634"/>
          </a:xfrm>
          <a:prstGeom prst="rect">
            <a:avLst/>
          </a:prstGeom>
        </p:spPr>
      </p:pic>
    </p:spTree>
    <p:extLst>
      <p:ext uri="{BB962C8B-B14F-4D97-AF65-F5344CB8AC3E}">
        <p14:creationId xmlns:p14="http://schemas.microsoft.com/office/powerpoint/2010/main" val="2362798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5. Изобразите ортогональную проекцию правильного треугольника, описанного около окружности, одна из точек касания которого изображается данной точкой </a:t>
            </a:r>
            <a:r>
              <a:rPr lang="en-US" i="1" dirty="0"/>
              <a:t>D</a:t>
            </a:r>
            <a:r>
              <a:rPr lang="ru-RU" i="1" dirty="0"/>
              <a:t>’ </a:t>
            </a:r>
            <a:r>
              <a:rPr lang="ru-RU" dirty="0"/>
              <a:t>эллипса.</a:t>
            </a:r>
            <a:endParaRPr lang="ru-RU" sz="2000" dirty="0"/>
          </a:p>
        </p:txBody>
      </p:sp>
      <p:pic>
        <p:nvPicPr>
          <p:cNvPr id="2" name="Рисунок 1"/>
          <p:cNvPicPr>
            <a:picLocks noChangeAspect="1"/>
          </p:cNvPicPr>
          <p:nvPr/>
        </p:nvPicPr>
        <p:blipFill>
          <a:blip r:embed="rId3"/>
          <a:stretch>
            <a:fillRect/>
          </a:stretch>
        </p:blipFill>
        <p:spPr>
          <a:xfrm>
            <a:off x="351836" y="1966708"/>
            <a:ext cx="8440328" cy="2924583"/>
          </a:xfrm>
          <a:prstGeom prst="rect">
            <a:avLst/>
          </a:prstGeom>
        </p:spPr>
      </p:pic>
      <p:pic>
        <p:nvPicPr>
          <p:cNvPr id="5" name="Рисунок 4"/>
          <p:cNvPicPr>
            <a:picLocks noChangeAspect="1"/>
          </p:cNvPicPr>
          <p:nvPr/>
        </p:nvPicPr>
        <p:blipFill>
          <a:blip r:embed="rId4"/>
          <a:stretch>
            <a:fillRect/>
          </a:stretch>
        </p:blipFill>
        <p:spPr>
          <a:xfrm>
            <a:off x="-24454" y="1957182"/>
            <a:ext cx="9192908" cy="2943636"/>
          </a:xfrm>
          <a:prstGeom prst="rect">
            <a:avLst/>
          </a:prstGeom>
        </p:spPr>
      </p:pic>
    </p:spTree>
    <p:extLst>
      <p:ext uri="{BB962C8B-B14F-4D97-AF65-F5344CB8AC3E}">
        <p14:creationId xmlns:p14="http://schemas.microsoft.com/office/powerpoint/2010/main" val="146926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6. Изобразите ортогональную проекцию квадрата, описанного около окружности, одна из точек касания которого изображается данной точкой </a:t>
            </a:r>
            <a:r>
              <a:rPr lang="en-US" i="1" dirty="0"/>
              <a:t>E</a:t>
            </a:r>
            <a:r>
              <a:rPr lang="ru-RU" i="1" dirty="0"/>
              <a:t>’ </a:t>
            </a:r>
            <a:r>
              <a:rPr lang="ru-RU" dirty="0"/>
              <a:t>эллипса.</a:t>
            </a:r>
            <a:endParaRPr lang="ru-RU" sz="2000" dirty="0"/>
          </a:p>
        </p:txBody>
      </p:sp>
      <p:pic>
        <p:nvPicPr>
          <p:cNvPr id="3" name="Рисунок 2"/>
          <p:cNvPicPr>
            <a:picLocks noChangeAspect="1"/>
          </p:cNvPicPr>
          <p:nvPr/>
        </p:nvPicPr>
        <p:blipFill>
          <a:blip r:embed="rId3"/>
          <a:stretch>
            <a:fillRect/>
          </a:stretch>
        </p:blipFill>
        <p:spPr>
          <a:xfrm>
            <a:off x="332783" y="1976235"/>
            <a:ext cx="8478433" cy="2905530"/>
          </a:xfrm>
          <a:prstGeom prst="rect">
            <a:avLst/>
          </a:prstGeom>
        </p:spPr>
      </p:pic>
      <p:pic>
        <p:nvPicPr>
          <p:cNvPr id="4" name="Рисунок 3"/>
          <p:cNvPicPr>
            <a:picLocks noChangeAspect="1"/>
          </p:cNvPicPr>
          <p:nvPr/>
        </p:nvPicPr>
        <p:blipFill>
          <a:blip r:embed="rId4"/>
          <a:stretch>
            <a:fillRect/>
          </a:stretch>
        </p:blipFill>
        <p:spPr>
          <a:xfrm>
            <a:off x="323257" y="1985761"/>
            <a:ext cx="8497486" cy="2886478"/>
          </a:xfrm>
          <a:prstGeom prst="rect">
            <a:avLst/>
          </a:prstGeom>
        </p:spPr>
      </p:pic>
    </p:spTree>
    <p:extLst>
      <p:ext uri="{BB962C8B-B14F-4D97-AF65-F5344CB8AC3E}">
        <p14:creationId xmlns:p14="http://schemas.microsoft.com/office/powerpoint/2010/main" val="414926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 name="Text Box 13"/>
          <p:cNvSpPr txBox="1">
            <a:spLocks noChangeArrowheads="1"/>
          </p:cNvSpPr>
          <p:nvPr/>
        </p:nvSpPr>
        <p:spPr bwMode="auto">
          <a:xfrm>
            <a:off x="0" y="116632"/>
            <a:ext cx="9144000"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7. Изобразите ортогональную проекцию правильного шестиугольника, описанного около окружности, одна из точек касания которого изображается данной точкой </a:t>
            </a:r>
            <a:r>
              <a:rPr lang="en-US" i="1" dirty="0"/>
              <a:t>G</a:t>
            </a:r>
            <a:r>
              <a:rPr lang="ru-RU" i="1" dirty="0"/>
              <a:t>’ </a:t>
            </a:r>
            <a:r>
              <a:rPr lang="ru-RU" dirty="0"/>
              <a:t>эллипса.</a:t>
            </a:r>
          </a:p>
        </p:txBody>
      </p:sp>
      <p:pic>
        <p:nvPicPr>
          <p:cNvPr id="2" name="Рисунок 1"/>
          <p:cNvPicPr>
            <a:picLocks noChangeAspect="1"/>
          </p:cNvPicPr>
          <p:nvPr/>
        </p:nvPicPr>
        <p:blipFill>
          <a:blip r:embed="rId3"/>
          <a:stretch>
            <a:fillRect/>
          </a:stretch>
        </p:blipFill>
        <p:spPr>
          <a:xfrm>
            <a:off x="489968" y="1909550"/>
            <a:ext cx="8164064" cy="3038899"/>
          </a:xfrm>
          <a:prstGeom prst="rect">
            <a:avLst/>
          </a:prstGeom>
        </p:spPr>
      </p:pic>
      <p:pic>
        <p:nvPicPr>
          <p:cNvPr id="5" name="Рисунок 4"/>
          <p:cNvPicPr>
            <a:picLocks noChangeAspect="1"/>
          </p:cNvPicPr>
          <p:nvPr/>
        </p:nvPicPr>
        <p:blipFill>
          <a:blip r:embed="rId4"/>
          <a:stretch>
            <a:fillRect/>
          </a:stretch>
        </p:blipFill>
        <p:spPr>
          <a:xfrm>
            <a:off x="304204" y="1957182"/>
            <a:ext cx="8535591" cy="2943636"/>
          </a:xfrm>
          <a:prstGeom prst="rect">
            <a:avLst/>
          </a:prstGeom>
        </p:spPr>
      </p:pic>
    </p:spTree>
    <p:extLst>
      <p:ext uri="{BB962C8B-B14F-4D97-AF65-F5344CB8AC3E}">
        <p14:creationId xmlns:p14="http://schemas.microsoft.com/office/powerpoint/2010/main" val="30613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9054" y="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3200" dirty="0">
                <a:solidFill>
                  <a:srgbClr val="FF0000"/>
                </a:solidFill>
                <a:cs typeface="Times New Roman" pitchFamily="18" charset="0"/>
              </a:rPr>
              <a:t>Цилиндр</a:t>
            </a:r>
          </a:p>
        </p:txBody>
      </p:sp>
      <p:sp>
        <p:nvSpPr>
          <p:cNvPr id="6" name="Text Box 3"/>
          <p:cNvSpPr txBox="1">
            <a:spLocks noChangeArrowheads="1"/>
          </p:cNvSpPr>
          <p:nvPr/>
        </p:nvSpPr>
        <p:spPr bwMode="auto">
          <a:xfrm>
            <a:off x="9055" y="47667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cs typeface="Times New Roman" pitchFamily="18" charset="0"/>
              </a:rPr>
              <a:t>	На рисунке показано изображение цилиндра, полученное с помощью программы </a:t>
            </a:r>
            <a:r>
              <a:rPr lang="en-US" sz="2800" dirty="0" err="1">
                <a:cs typeface="Times New Roman" pitchFamily="18" charset="0"/>
              </a:rPr>
              <a:t>GeoGebra</a:t>
            </a:r>
            <a:r>
              <a:rPr lang="en-US" sz="2800" dirty="0">
                <a:cs typeface="Times New Roman" pitchFamily="18" charset="0"/>
              </a:rPr>
              <a:t>.</a:t>
            </a:r>
            <a:endParaRPr lang="ru-RU" sz="2800" dirty="0">
              <a:cs typeface="Times New Roman" pitchFamily="18" charset="0"/>
            </a:endParaRP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628800"/>
            <a:ext cx="5074298" cy="44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1976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152400"/>
            <a:ext cx="8915400" cy="457200"/>
          </a:xfrm>
        </p:spPr>
        <p:txBody>
          <a:bodyPr/>
          <a:lstStyle/>
          <a:p>
            <a:r>
              <a:rPr lang="ru-RU" sz="3600" dirty="0">
                <a:solidFill>
                  <a:srgbClr val="FF3300"/>
                </a:solidFill>
              </a:rPr>
              <a:t>Цилиндр, вписанный в призму</a:t>
            </a:r>
          </a:p>
        </p:txBody>
      </p:sp>
      <p:sp>
        <p:nvSpPr>
          <p:cNvPr id="2061" name="Text Box 13"/>
          <p:cNvSpPr txBox="1">
            <a:spLocks noChangeArrowheads="1"/>
          </p:cNvSpPr>
          <p:nvPr/>
        </p:nvSpPr>
        <p:spPr bwMode="auto">
          <a:xfrm>
            <a:off x="0" y="609600"/>
            <a:ext cx="9144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 Цилиндр называется вписанным в призму, если его основания вписаны в основания призмы. Сама призма называется описанной около цилиндра.</a:t>
            </a:r>
          </a:p>
          <a:p>
            <a:pPr algn="just"/>
            <a:endParaRPr lang="ru-RU" dirty="0"/>
          </a:p>
          <a:p>
            <a:pPr algn="just"/>
            <a:endParaRPr lang="ru-RU" sz="2800" dirty="0"/>
          </a:p>
          <a:p>
            <a:pPr algn="just"/>
            <a:endParaRPr lang="ru-RU" sz="2800" dirty="0"/>
          </a:p>
          <a:p>
            <a:pPr algn="just"/>
            <a:endParaRPr lang="ru-RU" sz="2800" dirty="0"/>
          </a:p>
          <a:p>
            <a:pPr algn="just"/>
            <a:endParaRPr lang="ru-RU" sz="2800" dirty="0"/>
          </a:p>
          <a:p>
            <a:pPr algn="just"/>
            <a:endParaRPr lang="ru-RU" sz="2800" dirty="0"/>
          </a:p>
          <a:p>
            <a:pPr algn="just"/>
            <a:endParaRPr lang="ru-RU" sz="2800" dirty="0"/>
          </a:p>
          <a:p>
            <a:pPr algn="just"/>
            <a:endParaRPr lang="ru-RU" sz="2800" dirty="0"/>
          </a:p>
          <a:p>
            <a:pPr algn="just"/>
            <a:r>
              <a:rPr lang="ru-RU" sz="2800" dirty="0"/>
              <a:t>	</a:t>
            </a:r>
            <a:r>
              <a:rPr lang="ru-RU" dirty="0"/>
              <a:t>Ясно, что в призму можно вписать цилиндр тогда и только тогда, когда в её основание можно вписать окружность.</a:t>
            </a:r>
          </a:p>
        </p:txBody>
      </p:sp>
      <p:pic>
        <p:nvPicPr>
          <p:cNvPr id="901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233" y="1988840"/>
            <a:ext cx="3422719" cy="288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943285"/>
            <a:ext cx="3055119" cy="302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019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какую-нибудь треугольную призму, описанную около цилиндра.</a:t>
            </a:r>
          </a:p>
        </p:txBody>
      </p:sp>
      <p:sp>
        <p:nvSpPr>
          <p:cNvPr id="10" name="Text Box 1027"/>
          <p:cNvSpPr txBox="1">
            <a:spLocks noChangeArrowheads="1"/>
          </p:cNvSpPr>
          <p:nvPr/>
        </p:nvSpPr>
        <p:spPr bwMode="auto">
          <a:xfrm>
            <a:off x="-36512" y="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5" name="Рисунок 4"/>
          <p:cNvPicPr>
            <a:picLocks noChangeAspect="1"/>
          </p:cNvPicPr>
          <p:nvPr/>
        </p:nvPicPr>
        <p:blipFill>
          <a:blip r:embed="rId2"/>
          <a:stretch>
            <a:fillRect/>
          </a:stretch>
        </p:blipFill>
        <p:spPr>
          <a:xfrm>
            <a:off x="2267744" y="1556792"/>
            <a:ext cx="3832393" cy="3832393"/>
          </a:xfrm>
          <a:prstGeom prst="rect">
            <a:avLst/>
          </a:prstGeom>
        </p:spPr>
      </p:pic>
      <p:pic>
        <p:nvPicPr>
          <p:cNvPr id="6" name="Рисунок 5"/>
          <p:cNvPicPr>
            <a:picLocks noChangeAspect="1"/>
          </p:cNvPicPr>
          <p:nvPr/>
        </p:nvPicPr>
        <p:blipFill>
          <a:blip r:embed="rId3"/>
          <a:stretch>
            <a:fillRect/>
          </a:stretch>
        </p:blipFill>
        <p:spPr>
          <a:xfrm>
            <a:off x="2267744" y="1556792"/>
            <a:ext cx="3832393" cy="3832393"/>
          </a:xfrm>
          <a:prstGeom prst="rect">
            <a:avLst/>
          </a:prstGeom>
        </p:spPr>
      </p:pic>
    </p:spTree>
    <p:extLst>
      <p:ext uri="{BB962C8B-B14F-4D97-AF65-F5344CB8AC3E}">
        <p14:creationId xmlns:p14="http://schemas.microsoft.com/office/powerpoint/2010/main" val="399880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какую-нибудь правильную треугольную призму, описанную около цилиндра. Используйте рисунок справа.</a:t>
            </a:r>
          </a:p>
        </p:txBody>
      </p:sp>
      <p:pic>
        <p:nvPicPr>
          <p:cNvPr id="5" name="Рисунок 4"/>
          <p:cNvPicPr>
            <a:picLocks noChangeAspect="1"/>
          </p:cNvPicPr>
          <p:nvPr/>
        </p:nvPicPr>
        <p:blipFill>
          <a:blip r:embed="rId2"/>
          <a:stretch>
            <a:fillRect/>
          </a:stretch>
        </p:blipFill>
        <p:spPr>
          <a:xfrm>
            <a:off x="816821" y="1556792"/>
            <a:ext cx="3832393" cy="3832393"/>
          </a:xfrm>
          <a:prstGeom prst="rect">
            <a:avLst/>
          </a:prstGeom>
        </p:spPr>
      </p:pic>
      <p:pic>
        <p:nvPicPr>
          <p:cNvPr id="2" name="Рисунок 1"/>
          <p:cNvPicPr>
            <a:picLocks noChangeAspect="1"/>
          </p:cNvPicPr>
          <p:nvPr/>
        </p:nvPicPr>
        <p:blipFill>
          <a:blip r:embed="rId3"/>
          <a:stretch>
            <a:fillRect/>
          </a:stretch>
        </p:blipFill>
        <p:spPr>
          <a:xfrm>
            <a:off x="816821" y="1553274"/>
            <a:ext cx="3832393" cy="3832393"/>
          </a:xfrm>
          <a:prstGeom prst="rect">
            <a:avLst/>
          </a:prstGeom>
        </p:spPr>
      </p:pic>
      <p:pic>
        <p:nvPicPr>
          <p:cNvPr id="4" name="Рисунок 3"/>
          <p:cNvPicPr>
            <a:picLocks noChangeAspect="1"/>
          </p:cNvPicPr>
          <p:nvPr/>
        </p:nvPicPr>
        <p:blipFill>
          <a:blip r:embed="rId4"/>
          <a:stretch>
            <a:fillRect/>
          </a:stretch>
        </p:blipFill>
        <p:spPr>
          <a:xfrm>
            <a:off x="5148064" y="1553274"/>
            <a:ext cx="3832393" cy="3832393"/>
          </a:xfrm>
          <a:prstGeom prst="rect">
            <a:avLst/>
          </a:prstGeom>
        </p:spPr>
      </p:pic>
    </p:spTree>
    <p:extLst>
      <p:ext uri="{BB962C8B-B14F-4D97-AF65-F5344CB8AC3E}">
        <p14:creationId xmlns:p14="http://schemas.microsoft.com/office/powerpoint/2010/main" val="224431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Изобразите цилиндр, вписанный в треугольную призму.</a:t>
            </a:r>
          </a:p>
        </p:txBody>
      </p:sp>
      <p:pic>
        <p:nvPicPr>
          <p:cNvPr id="3" name="Рисунок 2"/>
          <p:cNvPicPr>
            <a:picLocks noChangeAspect="1"/>
          </p:cNvPicPr>
          <p:nvPr/>
        </p:nvPicPr>
        <p:blipFill>
          <a:blip r:embed="rId2"/>
          <a:stretch>
            <a:fillRect/>
          </a:stretch>
        </p:blipFill>
        <p:spPr>
          <a:xfrm>
            <a:off x="2501516" y="1628800"/>
            <a:ext cx="4104456" cy="4104456"/>
          </a:xfrm>
          <a:prstGeom prst="rect">
            <a:avLst/>
          </a:prstGeom>
        </p:spPr>
      </p:pic>
      <p:pic>
        <p:nvPicPr>
          <p:cNvPr id="4" name="Рисунок 3"/>
          <p:cNvPicPr>
            <a:picLocks noChangeAspect="1"/>
          </p:cNvPicPr>
          <p:nvPr/>
        </p:nvPicPr>
        <p:blipFill>
          <a:blip r:embed="rId3"/>
          <a:stretch>
            <a:fillRect/>
          </a:stretch>
        </p:blipFill>
        <p:spPr>
          <a:xfrm>
            <a:off x="2520468" y="1651944"/>
            <a:ext cx="4081312" cy="4081312"/>
          </a:xfrm>
          <a:prstGeom prst="rect">
            <a:avLst/>
          </a:prstGeom>
        </p:spPr>
      </p:pic>
    </p:spTree>
    <p:extLst>
      <p:ext uri="{BB962C8B-B14F-4D97-AF65-F5344CB8AC3E}">
        <p14:creationId xmlns:p14="http://schemas.microsoft.com/office/powerpoint/2010/main" val="38755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Изобразите какую-нибудь правильную четырёхугольную призму, описанную около цилиндра. Используйте рисунок справа.</a:t>
            </a:r>
          </a:p>
        </p:txBody>
      </p:sp>
      <p:pic>
        <p:nvPicPr>
          <p:cNvPr id="2" name="Рисунок 1"/>
          <p:cNvPicPr>
            <a:picLocks noChangeAspect="1"/>
          </p:cNvPicPr>
          <p:nvPr/>
        </p:nvPicPr>
        <p:blipFill>
          <a:blip r:embed="rId2"/>
          <a:stretch>
            <a:fillRect/>
          </a:stretch>
        </p:blipFill>
        <p:spPr>
          <a:xfrm>
            <a:off x="395536" y="1684005"/>
            <a:ext cx="3782818" cy="3782818"/>
          </a:xfrm>
          <a:prstGeom prst="rect">
            <a:avLst/>
          </a:prstGeom>
        </p:spPr>
      </p:pic>
      <p:pic>
        <p:nvPicPr>
          <p:cNvPr id="5" name="Рисунок 4"/>
          <p:cNvPicPr>
            <a:picLocks noChangeAspect="1"/>
          </p:cNvPicPr>
          <p:nvPr/>
        </p:nvPicPr>
        <p:blipFill>
          <a:blip r:embed="rId3"/>
          <a:stretch>
            <a:fillRect/>
          </a:stretch>
        </p:blipFill>
        <p:spPr>
          <a:xfrm>
            <a:off x="395536" y="1700808"/>
            <a:ext cx="3749212" cy="3749212"/>
          </a:xfrm>
          <a:prstGeom prst="rect">
            <a:avLst/>
          </a:prstGeom>
        </p:spPr>
      </p:pic>
      <p:pic>
        <p:nvPicPr>
          <p:cNvPr id="3" name="Рисунок 2"/>
          <p:cNvPicPr>
            <a:picLocks noChangeAspect="1"/>
          </p:cNvPicPr>
          <p:nvPr/>
        </p:nvPicPr>
        <p:blipFill>
          <a:blip r:embed="rId4"/>
          <a:stretch>
            <a:fillRect/>
          </a:stretch>
        </p:blipFill>
        <p:spPr>
          <a:xfrm>
            <a:off x="4860032" y="1667202"/>
            <a:ext cx="3782818" cy="3782818"/>
          </a:xfrm>
          <a:prstGeom prst="rect">
            <a:avLst/>
          </a:prstGeom>
        </p:spPr>
      </p:pic>
    </p:spTree>
    <p:extLst>
      <p:ext uri="{BB962C8B-B14F-4D97-AF65-F5344CB8AC3E}">
        <p14:creationId xmlns:p14="http://schemas.microsoft.com/office/powerpoint/2010/main" val="415522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Найдите радиус основания цилиндра, вписанного в правильную треугольную призму, стороны основания которой равны 1.</a:t>
            </a:r>
          </a:p>
        </p:txBody>
      </p:sp>
      <p:pic>
        <p:nvPicPr>
          <p:cNvPr id="2" name="Рисунок 1"/>
          <p:cNvPicPr>
            <a:picLocks noChangeAspect="1"/>
          </p:cNvPicPr>
          <p:nvPr/>
        </p:nvPicPr>
        <p:blipFill>
          <a:blip r:embed="rId2"/>
          <a:stretch>
            <a:fillRect/>
          </a:stretch>
        </p:blipFill>
        <p:spPr>
          <a:xfrm>
            <a:off x="2483768" y="1723549"/>
            <a:ext cx="3832393" cy="383239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3129385-5CC0-49A5-90B9-14ACFAE6008A}"/>
                  </a:ext>
                </a:extLst>
              </p:cNvPr>
              <p:cNvSpPr txBox="1"/>
              <p:nvPr/>
            </p:nvSpPr>
            <p:spPr>
              <a:xfrm>
                <a:off x="839320" y="5805264"/>
                <a:ext cx="3528392" cy="699487"/>
              </a:xfrm>
              <a:prstGeom prst="rect">
                <a:avLst/>
              </a:prstGeom>
              <a:noFill/>
            </p:spPr>
            <p:txBody>
              <a:bodyPr wrap="square" rtlCol="0">
                <a:spAutoFit/>
              </a:bodyPr>
              <a:lstStyle/>
              <a:p>
                <a:r>
                  <a:rPr lang="ru-RU" dirty="0">
                    <a:solidFill>
                      <a:srgbClr val="FF0000"/>
                    </a:solidFill>
                  </a:rPr>
                  <a:t>Ответ.</a:t>
                </a:r>
                <a:r>
                  <a:rPr lang="ru-RU" dirty="0"/>
                  <a:t> </a:t>
                </a:r>
                <a14:m>
                  <m:oMath xmlns:m="http://schemas.openxmlformats.org/officeDocument/2006/math">
                    <m:f>
                      <m:fPr>
                        <m:ctrlPr>
                          <a:rPr lang="ru-RU" i="1" smtClean="0">
                            <a:latin typeface="Cambria Math" panose="02040503050406030204" pitchFamily="18" charset="0"/>
                          </a:rPr>
                        </m:ctrlPr>
                      </m:fPr>
                      <m:num>
                        <m:rad>
                          <m:radPr>
                            <m:degHide m:val="on"/>
                            <m:ctrlPr>
                              <a:rPr lang="ru-RU" i="1" smtClean="0">
                                <a:latin typeface="Cambria Math" panose="02040503050406030204" pitchFamily="18" charset="0"/>
                              </a:rPr>
                            </m:ctrlPr>
                          </m:radPr>
                          <m:deg/>
                          <m:e>
                            <m:r>
                              <a:rPr lang="ru-RU" b="0" i="1" smtClean="0">
                                <a:latin typeface="Cambria Math" panose="02040503050406030204" pitchFamily="18" charset="0"/>
                              </a:rPr>
                              <m:t>3</m:t>
                            </m:r>
                          </m:e>
                        </m:rad>
                      </m:num>
                      <m:den>
                        <m:r>
                          <a:rPr lang="ru-RU" b="0" i="1" smtClean="0">
                            <a:latin typeface="Cambria Math" panose="02040503050406030204" pitchFamily="18" charset="0"/>
                          </a:rPr>
                          <m:t>6</m:t>
                        </m:r>
                      </m:den>
                    </m:f>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23129385-5CC0-49A5-90B9-14ACFAE6008A}"/>
                  </a:ext>
                </a:extLst>
              </p:cNvPr>
              <p:cNvSpPr txBox="1">
                <a:spLocks noRot="1" noChangeAspect="1" noMove="1" noResize="1" noEditPoints="1" noAdjustHandles="1" noChangeArrowheads="1" noChangeShapeType="1" noTextEdit="1"/>
              </p:cNvSpPr>
              <p:nvPr/>
            </p:nvSpPr>
            <p:spPr>
              <a:xfrm>
                <a:off x="839320" y="5805264"/>
                <a:ext cx="3528392" cy="699487"/>
              </a:xfrm>
              <a:prstGeom prst="rect">
                <a:avLst/>
              </a:prstGeom>
              <a:blipFill>
                <a:blip r:embed="rId3"/>
                <a:stretch>
                  <a:fillRect l="-2768" b="-4348"/>
                </a:stretch>
              </a:blipFill>
            </p:spPr>
            <p:txBody>
              <a:bodyPr/>
              <a:lstStyle/>
              <a:p>
                <a:r>
                  <a:rPr lang="ru-RU">
                    <a:noFill/>
                  </a:rPr>
                  <a:t> </a:t>
                </a:r>
              </a:p>
            </p:txBody>
          </p:sp>
        </mc:Fallback>
      </mc:AlternateContent>
    </p:spTree>
    <p:extLst>
      <p:ext uri="{BB962C8B-B14F-4D97-AF65-F5344CB8AC3E}">
        <p14:creationId xmlns:p14="http://schemas.microsoft.com/office/powerpoint/2010/main" val="42358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11663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Методические рекомендации</a:t>
            </a:r>
            <a:endParaRPr lang="ru-RU" sz="1800" dirty="0"/>
          </a:p>
        </p:txBody>
      </p:sp>
      <p:pic>
        <p:nvPicPr>
          <p:cNvPr id="5" name="Рисунок 4" descr="Geom_Metod_7_Obl.png"/>
          <p:cNvPicPr>
            <a:picLocks noChangeAspect="1"/>
          </p:cNvPicPr>
          <p:nvPr/>
        </p:nvPicPr>
        <p:blipFill>
          <a:blip r:embed="rId2" cstate="print"/>
          <a:stretch>
            <a:fillRect/>
          </a:stretch>
        </p:blipFill>
        <p:spPr>
          <a:xfrm>
            <a:off x="1043608" y="836712"/>
            <a:ext cx="1796456" cy="2700000"/>
          </a:xfrm>
          <a:prstGeom prst="rect">
            <a:avLst/>
          </a:prstGeom>
        </p:spPr>
      </p:pic>
      <p:pic>
        <p:nvPicPr>
          <p:cNvPr id="6" name="Рисунок 5" descr="Geom_Metod_8_Obl.png"/>
          <p:cNvPicPr>
            <a:picLocks noChangeAspect="1"/>
          </p:cNvPicPr>
          <p:nvPr/>
        </p:nvPicPr>
        <p:blipFill>
          <a:blip r:embed="rId3" cstate="print"/>
          <a:stretch>
            <a:fillRect/>
          </a:stretch>
        </p:blipFill>
        <p:spPr>
          <a:xfrm>
            <a:off x="3635896" y="764704"/>
            <a:ext cx="1783700" cy="2700000"/>
          </a:xfrm>
          <a:prstGeom prst="rect">
            <a:avLst/>
          </a:prstGeom>
        </p:spPr>
      </p:pic>
      <p:pic>
        <p:nvPicPr>
          <p:cNvPr id="7" name="Рисунок 6" descr="Geom_Metod_9_Obl.png"/>
          <p:cNvPicPr>
            <a:picLocks noChangeAspect="1"/>
          </p:cNvPicPr>
          <p:nvPr/>
        </p:nvPicPr>
        <p:blipFill>
          <a:blip r:embed="rId4" cstate="print"/>
          <a:stretch>
            <a:fillRect/>
          </a:stretch>
        </p:blipFill>
        <p:spPr>
          <a:xfrm>
            <a:off x="6228186" y="764704"/>
            <a:ext cx="1796456" cy="2700000"/>
          </a:xfrm>
          <a:prstGeom prst="rect">
            <a:avLst/>
          </a:prstGeom>
        </p:spPr>
      </p:pic>
      <p:pic>
        <p:nvPicPr>
          <p:cNvPr id="8" name="Рисунок 7" descr="Geom_Metod_10_Obl.png"/>
          <p:cNvPicPr>
            <a:picLocks noChangeAspect="1"/>
          </p:cNvPicPr>
          <p:nvPr/>
        </p:nvPicPr>
        <p:blipFill>
          <a:blip r:embed="rId5" cstate="print"/>
          <a:stretch>
            <a:fillRect/>
          </a:stretch>
        </p:blipFill>
        <p:spPr>
          <a:xfrm>
            <a:off x="1043608" y="3717032"/>
            <a:ext cx="1783700" cy="2700000"/>
          </a:xfrm>
          <a:prstGeom prst="rect">
            <a:avLst/>
          </a:prstGeom>
        </p:spPr>
      </p:pic>
      <p:pic>
        <p:nvPicPr>
          <p:cNvPr id="9" name="Рисунок 8" descr="Geom_Metod_11_Obl.png"/>
          <p:cNvPicPr>
            <a:picLocks noChangeAspect="1"/>
          </p:cNvPicPr>
          <p:nvPr/>
        </p:nvPicPr>
        <p:blipFill>
          <a:blip r:embed="rId6" cstate="print"/>
          <a:stretch>
            <a:fillRect/>
          </a:stretch>
        </p:blipFill>
        <p:spPr>
          <a:xfrm>
            <a:off x="3635896" y="3717032"/>
            <a:ext cx="1821968" cy="2700000"/>
          </a:xfrm>
          <a:prstGeom prst="rect">
            <a:avLst/>
          </a:prstGeom>
        </p:spPr>
      </p:pic>
      <p:pic>
        <p:nvPicPr>
          <p:cNvPr id="10" name="Рисунок 9" descr="Matem_10-11_Metod_Obl.png"/>
          <p:cNvPicPr>
            <a:picLocks noChangeAspect="1"/>
          </p:cNvPicPr>
          <p:nvPr/>
        </p:nvPicPr>
        <p:blipFill>
          <a:blip r:embed="rId7" cstate="print"/>
          <a:stretch>
            <a:fillRect/>
          </a:stretch>
        </p:blipFill>
        <p:spPr>
          <a:xfrm>
            <a:off x="6228184" y="3717032"/>
            <a:ext cx="1796459" cy="2700000"/>
          </a:xfrm>
          <a:prstGeom prst="rect">
            <a:avLst/>
          </a:prstGeom>
        </p:spPr>
      </p:pic>
    </p:spTree>
    <p:extLst>
      <p:ext uri="{BB962C8B-B14F-4D97-AF65-F5344CB8AC3E}">
        <p14:creationId xmlns:p14="http://schemas.microsoft.com/office/powerpoint/2010/main" val="1123370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91199"/>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Найдите стороны основания правильной треугольной призмы, описанной около цилиндра, радиус основания которого равен 1.</a:t>
            </a:r>
          </a:p>
        </p:txBody>
      </p:sp>
      <p:pic>
        <p:nvPicPr>
          <p:cNvPr id="2" name="Рисунок 1"/>
          <p:cNvPicPr>
            <a:picLocks noChangeAspect="1"/>
          </p:cNvPicPr>
          <p:nvPr/>
        </p:nvPicPr>
        <p:blipFill>
          <a:blip r:embed="rId2"/>
          <a:stretch>
            <a:fillRect/>
          </a:stretch>
        </p:blipFill>
        <p:spPr>
          <a:xfrm>
            <a:off x="2483768" y="1512803"/>
            <a:ext cx="3832393" cy="383239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556E28-5294-42CB-9E55-DC90A302E903}"/>
                  </a:ext>
                </a:extLst>
              </p:cNvPr>
              <p:cNvSpPr txBox="1"/>
              <p:nvPr/>
            </p:nvSpPr>
            <p:spPr>
              <a:xfrm>
                <a:off x="683568" y="5877272"/>
                <a:ext cx="3528392" cy="496483"/>
              </a:xfrm>
              <a:prstGeom prst="rect">
                <a:avLst/>
              </a:prstGeom>
              <a:noFill/>
            </p:spPr>
            <p:txBody>
              <a:bodyPr wrap="square" rtlCol="0">
                <a:spAutoFit/>
              </a:bodyPr>
              <a:lstStyle/>
              <a:p>
                <a:r>
                  <a:rPr lang="ru-RU" dirty="0">
                    <a:solidFill>
                      <a:srgbClr val="FF0000"/>
                    </a:solidFill>
                  </a:rPr>
                  <a:t>Ответ. </a:t>
                </a:r>
                <a14:m>
                  <m:oMath xmlns:m="http://schemas.openxmlformats.org/officeDocument/2006/math">
                    <m:r>
                      <a:rPr lang="ru-RU" b="0" i="0" smtClean="0">
                        <a:latin typeface="Cambria Math" panose="02040503050406030204" pitchFamily="18" charset="0"/>
                      </a:rPr>
                      <m:t>2</m:t>
                    </m:r>
                    <m:rad>
                      <m:radPr>
                        <m:degHide m:val="on"/>
                        <m:ctrlPr>
                          <a:rPr lang="ru-RU" i="1">
                            <a:latin typeface="Cambria Math" panose="02040503050406030204" pitchFamily="18" charset="0"/>
                          </a:rPr>
                        </m:ctrlPr>
                      </m:radPr>
                      <m:deg/>
                      <m:e>
                        <m:r>
                          <a:rPr lang="ru-RU" i="1">
                            <a:latin typeface="Cambria Math" panose="02040503050406030204" pitchFamily="18" charset="0"/>
                          </a:rPr>
                          <m:t>3</m:t>
                        </m:r>
                      </m:e>
                    </m:rad>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D9556E28-5294-42CB-9E55-DC90A302E903}"/>
                  </a:ext>
                </a:extLst>
              </p:cNvPr>
              <p:cNvSpPr txBox="1">
                <a:spLocks noRot="1" noChangeAspect="1" noMove="1" noResize="1" noEditPoints="1" noAdjustHandles="1" noChangeArrowheads="1" noChangeShapeType="1" noTextEdit="1"/>
              </p:cNvSpPr>
              <p:nvPr/>
            </p:nvSpPr>
            <p:spPr>
              <a:xfrm>
                <a:off x="683568" y="5877272"/>
                <a:ext cx="3528392" cy="496483"/>
              </a:xfrm>
              <a:prstGeom prst="rect">
                <a:avLst/>
              </a:prstGeom>
              <a:blipFill>
                <a:blip r:embed="rId3"/>
                <a:stretch>
                  <a:fillRect l="-2591" t="-2439" b="-26829"/>
                </a:stretch>
              </a:blipFill>
            </p:spPr>
            <p:txBody>
              <a:bodyPr/>
              <a:lstStyle/>
              <a:p>
                <a:r>
                  <a:rPr lang="ru-RU">
                    <a:noFill/>
                  </a:rPr>
                  <a:t> </a:t>
                </a:r>
              </a:p>
            </p:txBody>
          </p:sp>
        </mc:Fallback>
      </mc:AlternateContent>
    </p:spTree>
    <p:extLst>
      <p:ext uri="{BB962C8B-B14F-4D97-AF65-F5344CB8AC3E}">
        <p14:creationId xmlns:p14="http://schemas.microsoft.com/office/powerpoint/2010/main" val="37803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8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7</a:t>
            </a:r>
            <a:r>
              <a:rPr lang="en-US" dirty="0"/>
              <a:t>. </a:t>
            </a:r>
            <a:r>
              <a:rPr lang="ru-RU" dirty="0"/>
              <a:t>Найдите радиус основания цилиндра, вписанного в треугольную призму, основанием которой является прямоугольный треугольник с катетами, равными 3 и 4.</a:t>
            </a:r>
          </a:p>
        </p:txBody>
      </p:sp>
      <p:pic>
        <p:nvPicPr>
          <p:cNvPr id="4" name="Рисунок 3"/>
          <p:cNvPicPr>
            <a:picLocks noChangeAspect="1"/>
          </p:cNvPicPr>
          <p:nvPr/>
        </p:nvPicPr>
        <p:blipFill>
          <a:blip r:embed="rId2"/>
          <a:stretch>
            <a:fillRect/>
          </a:stretch>
        </p:blipFill>
        <p:spPr>
          <a:xfrm>
            <a:off x="2513088" y="1700808"/>
            <a:ext cx="4081312" cy="408131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17DC779-63D9-4A67-B520-464E27677A6F}"/>
                  </a:ext>
                </a:extLst>
              </p:cNvPr>
              <p:cNvSpPr txBox="1"/>
              <p:nvPr/>
            </p:nvSpPr>
            <p:spPr>
              <a:xfrm>
                <a:off x="683568" y="6119419"/>
                <a:ext cx="3528392" cy="461665"/>
              </a:xfrm>
              <a:prstGeom prst="rect">
                <a:avLst/>
              </a:prstGeom>
              <a:noFill/>
            </p:spPr>
            <p:txBody>
              <a:bodyPr wrap="square" rtlCol="0">
                <a:spAutoFit/>
              </a:bodyPr>
              <a:lstStyle/>
              <a:p>
                <a:r>
                  <a:rPr lang="ru-RU" dirty="0">
                    <a:solidFill>
                      <a:srgbClr val="FF0000"/>
                    </a:solidFill>
                  </a:rPr>
                  <a:t>Ответ.</a:t>
                </a:r>
                <a14:m>
                  <m:oMath xmlns:m="http://schemas.openxmlformats.org/officeDocument/2006/math">
                    <m:r>
                      <a:rPr lang="ru-RU" b="0" i="0" smtClean="0">
                        <a:latin typeface="Cambria Math" panose="02040503050406030204" pitchFamily="18" charset="0"/>
                      </a:rPr>
                      <m:t>  1</m:t>
                    </m:r>
                    <m:r>
                      <a:rPr lang="ru-RU" b="0" i="1" smtClean="0">
                        <a:latin typeface="Cambria Math" panose="02040503050406030204" pitchFamily="18" charset="0"/>
                      </a:rPr>
                      <m:t>.</m:t>
                    </m:r>
                  </m:oMath>
                </a14:m>
                <a:endParaRPr lang="ru-RU" dirty="0"/>
              </a:p>
            </p:txBody>
          </p:sp>
        </mc:Choice>
        <mc:Fallback xmlns="">
          <p:sp>
            <p:nvSpPr>
              <p:cNvPr id="6" name="TextBox 5">
                <a:extLst>
                  <a:ext uri="{FF2B5EF4-FFF2-40B4-BE49-F238E27FC236}">
                    <a16:creationId xmlns:a16="http://schemas.microsoft.com/office/drawing/2014/main" id="{017DC779-63D9-4A67-B520-464E27677A6F}"/>
                  </a:ext>
                </a:extLst>
              </p:cNvPr>
              <p:cNvSpPr txBox="1">
                <a:spLocks noRot="1" noChangeAspect="1" noMove="1" noResize="1" noEditPoints="1" noAdjustHandles="1" noChangeArrowheads="1" noChangeShapeType="1" noTextEdit="1"/>
              </p:cNvSpPr>
              <p:nvPr/>
            </p:nvSpPr>
            <p:spPr>
              <a:xfrm>
                <a:off x="683568" y="6119419"/>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86317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8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8</a:t>
            </a:r>
            <a:r>
              <a:rPr lang="en-US" dirty="0"/>
              <a:t>. </a:t>
            </a:r>
            <a:r>
              <a:rPr lang="ru-RU" dirty="0"/>
              <a:t>Найдите стороны основания правильной четырёхугольной призмы, описанной около цилиндра, радиус основания которого равен 1.</a:t>
            </a:r>
          </a:p>
        </p:txBody>
      </p:sp>
      <p:pic>
        <p:nvPicPr>
          <p:cNvPr id="2" name="Рисунок 1"/>
          <p:cNvPicPr>
            <a:picLocks noChangeAspect="1"/>
          </p:cNvPicPr>
          <p:nvPr/>
        </p:nvPicPr>
        <p:blipFill>
          <a:blip r:embed="rId2"/>
          <a:stretch>
            <a:fillRect/>
          </a:stretch>
        </p:blipFill>
        <p:spPr>
          <a:xfrm>
            <a:off x="2267744" y="1556792"/>
            <a:ext cx="4048417" cy="404841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2F058C4-0858-4E34-9204-4F5C98344D3C}"/>
                  </a:ext>
                </a:extLst>
              </p:cNvPr>
              <p:cNvSpPr txBox="1"/>
              <p:nvPr/>
            </p:nvSpPr>
            <p:spPr>
              <a:xfrm>
                <a:off x="683568" y="5949280"/>
                <a:ext cx="3528392" cy="461665"/>
              </a:xfrm>
              <a:prstGeom prst="rect">
                <a:avLst/>
              </a:prstGeom>
              <a:noFill/>
            </p:spPr>
            <p:txBody>
              <a:bodyPr wrap="square" rtlCol="0">
                <a:spAutoFit/>
              </a:bodyPr>
              <a:lstStyle/>
              <a:p>
                <a:r>
                  <a:rPr lang="ru-RU" dirty="0">
                    <a:solidFill>
                      <a:srgbClr val="FF0000"/>
                    </a:solidFill>
                  </a:rPr>
                  <a:t>Ответ. </a:t>
                </a:r>
                <a:r>
                  <a:rPr lang="ru-RU" dirty="0"/>
                  <a:t>2</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62F058C4-0858-4E34-9204-4F5C98344D3C}"/>
                  </a:ext>
                </a:extLst>
              </p:cNvPr>
              <p:cNvSpPr txBox="1">
                <a:spLocks noRot="1" noChangeAspect="1" noMove="1" noResize="1" noEditPoints="1" noAdjustHandles="1" noChangeArrowheads="1" noChangeShapeType="1" noTextEdit="1"/>
              </p:cNvSpPr>
              <p:nvPr/>
            </p:nvSpPr>
            <p:spPr>
              <a:xfrm>
                <a:off x="683568" y="5949280"/>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138401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19191"/>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9</a:t>
            </a:r>
            <a:r>
              <a:rPr lang="en-US" dirty="0"/>
              <a:t>. </a:t>
            </a:r>
            <a:r>
              <a:rPr lang="ru-RU" dirty="0"/>
              <a:t>Найдите радиус основания цилиндра, вписанного в правильную четырёхугольную призму, стороны основания которой равны 1.</a:t>
            </a:r>
          </a:p>
        </p:txBody>
      </p:sp>
      <p:pic>
        <p:nvPicPr>
          <p:cNvPr id="2" name="Рисунок 1"/>
          <p:cNvPicPr>
            <a:picLocks noChangeAspect="1"/>
          </p:cNvPicPr>
          <p:nvPr/>
        </p:nvPicPr>
        <p:blipFill>
          <a:blip r:embed="rId2"/>
          <a:stretch>
            <a:fillRect/>
          </a:stretch>
        </p:blipFill>
        <p:spPr>
          <a:xfrm>
            <a:off x="2637547" y="1512803"/>
            <a:ext cx="3832393" cy="383239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502310D-3063-4EB1-ACF7-CCDBE7A660A3}"/>
                  </a:ext>
                </a:extLst>
              </p:cNvPr>
              <p:cNvSpPr txBox="1"/>
              <p:nvPr/>
            </p:nvSpPr>
            <p:spPr>
              <a:xfrm>
                <a:off x="683568" y="5877272"/>
                <a:ext cx="3528392" cy="616194"/>
              </a:xfrm>
              <a:prstGeom prst="rect">
                <a:avLst/>
              </a:prstGeom>
              <a:noFill/>
            </p:spPr>
            <p:txBody>
              <a:bodyPr wrap="square" rtlCol="0">
                <a:spAutoFit/>
              </a:bodyPr>
              <a:lstStyle/>
              <a:p>
                <a:r>
                  <a:rPr lang="ru-RU" dirty="0">
                    <a:solidFill>
                      <a:srgbClr val="FF0000"/>
                    </a:solidFill>
                  </a:rPr>
                  <a:t>Ответ.</a:t>
                </a:r>
                <a:r>
                  <a:rPr lang="ru-RU" dirty="0"/>
                  <a:t> </a:t>
                </a:r>
                <a14:m>
                  <m:oMath xmlns:m="http://schemas.openxmlformats.org/officeDocument/2006/math">
                    <m:f>
                      <m:fPr>
                        <m:ctrlPr>
                          <a:rPr lang="ru-RU" i="1" smtClean="0">
                            <a:latin typeface="Cambria Math" panose="02040503050406030204" pitchFamily="18" charset="0"/>
                          </a:rPr>
                        </m:ctrlPr>
                      </m:fPr>
                      <m:num>
                        <m:r>
                          <a:rPr lang="ru-RU" b="0" i="1" smtClean="0">
                            <a:latin typeface="Cambria Math" panose="02040503050406030204" pitchFamily="18" charset="0"/>
                          </a:rPr>
                          <m:t>1</m:t>
                        </m:r>
                      </m:num>
                      <m:den>
                        <m:r>
                          <a:rPr lang="ru-RU" b="0" i="1" smtClean="0">
                            <a:latin typeface="Cambria Math" panose="02040503050406030204" pitchFamily="18" charset="0"/>
                          </a:rPr>
                          <m:t>2</m:t>
                        </m:r>
                      </m:den>
                    </m:f>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9502310D-3063-4EB1-ACF7-CCDBE7A660A3}"/>
                  </a:ext>
                </a:extLst>
              </p:cNvPr>
              <p:cNvSpPr txBox="1">
                <a:spLocks noRot="1" noChangeAspect="1" noMove="1" noResize="1" noEditPoints="1" noAdjustHandles="1" noChangeArrowheads="1" noChangeShapeType="1" noTextEdit="1"/>
              </p:cNvSpPr>
              <p:nvPr/>
            </p:nvSpPr>
            <p:spPr>
              <a:xfrm>
                <a:off x="683568" y="5877272"/>
                <a:ext cx="3528392" cy="616194"/>
              </a:xfrm>
              <a:prstGeom prst="rect">
                <a:avLst/>
              </a:prstGeom>
              <a:blipFill>
                <a:blip r:embed="rId3"/>
                <a:stretch>
                  <a:fillRect l="-2591" b="-8911"/>
                </a:stretch>
              </a:blipFill>
            </p:spPr>
            <p:txBody>
              <a:bodyPr/>
              <a:lstStyle/>
              <a:p>
                <a:r>
                  <a:rPr lang="ru-RU">
                    <a:noFill/>
                  </a:rPr>
                  <a:t> </a:t>
                </a:r>
              </a:p>
            </p:txBody>
          </p:sp>
        </mc:Fallback>
      </mc:AlternateContent>
    </p:spTree>
    <p:extLst>
      <p:ext uri="{BB962C8B-B14F-4D97-AF65-F5344CB8AC3E}">
        <p14:creationId xmlns:p14="http://schemas.microsoft.com/office/powerpoint/2010/main" val="342128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428338"/>
            <a:ext cx="8915400" cy="457200"/>
          </a:xfrm>
        </p:spPr>
        <p:txBody>
          <a:bodyPr/>
          <a:lstStyle/>
          <a:p>
            <a:r>
              <a:rPr lang="ru-RU" sz="3600" dirty="0">
                <a:solidFill>
                  <a:srgbClr val="FF3300"/>
                </a:solidFill>
              </a:rPr>
              <a:t>Цилиндр, описанный около призмы</a:t>
            </a:r>
          </a:p>
        </p:txBody>
      </p:sp>
      <p:sp>
        <p:nvSpPr>
          <p:cNvPr id="2061" name="Text Box 13"/>
          <p:cNvSpPr txBox="1">
            <a:spLocks noChangeArrowheads="1"/>
          </p:cNvSpPr>
          <p:nvPr/>
        </p:nvSpPr>
        <p:spPr bwMode="auto">
          <a:xfrm>
            <a:off x="152400" y="885538"/>
            <a:ext cx="89916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ru-RU" sz="2800" dirty="0"/>
              <a:t>	</a:t>
            </a:r>
            <a:r>
              <a:rPr lang="ru-RU" dirty="0"/>
              <a:t> Цилиндр называется описанным около призмы, если его основания описаны около оснований призмы. Сама призма называется вписанной в цилиндр.</a:t>
            </a:r>
          </a:p>
          <a:p>
            <a:pPr algn="just"/>
            <a:endParaRPr lang="ru-RU" dirty="0"/>
          </a:p>
          <a:p>
            <a:r>
              <a:rPr lang="ru-RU" sz="2800" dirty="0"/>
              <a:t>                         </a:t>
            </a:r>
          </a:p>
          <a:p>
            <a:r>
              <a:rPr lang="ru-RU" sz="2800" dirty="0"/>
              <a:t> </a:t>
            </a:r>
          </a:p>
          <a:p>
            <a:endParaRPr lang="ru-RU" sz="2800" dirty="0"/>
          </a:p>
          <a:p>
            <a:endParaRPr lang="ru-RU" sz="2800" dirty="0"/>
          </a:p>
          <a:p>
            <a:endParaRPr lang="ru-RU" sz="2800" dirty="0"/>
          </a:p>
          <a:p>
            <a:endParaRPr lang="ru-RU" sz="2800" dirty="0"/>
          </a:p>
          <a:p>
            <a:endParaRPr lang="ru-RU" sz="2800" dirty="0"/>
          </a:p>
          <a:p>
            <a:pPr algn="just"/>
            <a:r>
              <a:rPr lang="ru-RU" sz="2800" dirty="0"/>
              <a:t>	</a:t>
            </a:r>
            <a:r>
              <a:rPr lang="ru-RU" dirty="0"/>
              <a:t>Ясно, что около призмы можно описать цилиндр тогда и только тогда, когда около её основания можно описать окружность.</a:t>
            </a:r>
          </a:p>
        </p:txBody>
      </p:sp>
      <p:pic>
        <p:nvPicPr>
          <p:cNvPr id="911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224723"/>
            <a:ext cx="2880320" cy="2947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2204864"/>
            <a:ext cx="2880320" cy="305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4025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какую-нибудь треугольную призму, вписанную в цилиндр.</a:t>
            </a:r>
          </a:p>
        </p:txBody>
      </p:sp>
      <p:sp>
        <p:nvSpPr>
          <p:cNvPr id="10" name="Text Box 1027"/>
          <p:cNvSpPr txBox="1">
            <a:spLocks noChangeArrowheads="1"/>
          </p:cNvSpPr>
          <p:nvPr/>
        </p:nvSpPr>
        <p:spPr bwMode="auto">
          <a:xfrm>
            <a:off x="-36512" y="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2" name="Рисунок 1"/>
          <p:cNvPicPr>
            <a:picLocks noChangeAspect="1"/>
          </p:cNvPicPr>
          <p:nvPr/>
        </p:nvPicPr>
        <p:blipFill>
          <a:blip r:embed="rId2"/>
          <a:stretch>
            <a:fillRect/>
          </a:stretch>
        </p:blipFill>
        <p:spPr>
          <a:xfrm>
            <a:off x="2339752" y="1628800"/>
            <a:ext cx="3976409" cy="3976409"/>
          </a:xfrm>
          <a:prstGeom prst="rect">
            <a:avLst/>
          </a:prstGeom>
        </p:spPr>
      </p:pic>
      <p:pic>
        <p:nvPicPr>
          <p:cNvPr id="3" name="Рисунок 2"/>
          <p:cNvPicPr>
            <a:picLocks noChangeAspect="1"/>
          </p:cNvPicPr>
          <p:nvPr/>
        </p:nvPicPr>
        <p:blipFill>
          <a:blip r:embed="rId3"/>
          <a:stretch>
            <a:fillRect/>
          </a:stretch>
        </p:blipFill>
        <p:spPr>
          <a:xfrm>
            <a:off x="2358441" y="1660701"/>
            <a:ext cx="3944508" cy="3944508"/>
          </a:xfrm>
          <a:prstGeom prst="rect">
            <a:avLst/>
          </a:prstGeom>
        </p:spPr>
      </p:pic>
    </p:spTree>
    <p:extLst>
      <p:ext uri="{BB962C8B-B14F-4D97-AF65-F5344CB8AC3E}">
        <p14:creationId xmlns:p14="http://schemas.microsoft.com/office/powerpoint/2010/main" val="389978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588" y="529295"/>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какую-нибудь правильную треугольную призму, вписанную в цилиндр. Используйте рисунок справа.</a:t>
            </a:r>
          </a:p>
        </p:txBody>
      </p:sp>
      <p:pic>
        <p:nvPicPr>
          <p:cNvPr id="6" name="Рисунок 5"/>
          <p:cNvPicPr>
            <a:picLocks noChangeAspect="1"/>
          </p:cNvPicPr>
          <p:nvPr/>
        </p:nvPicPr>
        <p:blipFill>
          <a:blip r:embed="rId2"/>
          <a:stretch>
            <a:fillRect/>
          </a:stretch>
        </p:blipFill>
        <p:spPr>
          <a:xfrm>
            <a:off x="971600" y="1991080"/>
            <a:ext cx="3614129" cy="3614129"/>
          </a:xfrm>
          <a:prstGeom prst="rect">
            <a:avLst/>
          </a:prstGeom>
        </p:spPr>
      </p:pic>
      <p:pic>
        <p:nvPicPr>
          <p:cNvPr id="7" name="Рисунок 6"/>
          <p:cNvPicPr>
            <a:picLocks noChangeAspect="1"/>
          </p:cNvPicPr>
          <p:nvPr/>
        </p:nvPicPr>
        <p:blipFill>
          <a:blip r:embed="rId3"/>
          <a:stretch>
            <a:fillRect/>
          </a:stretch>
        </p:blipFill>
        <p:spPr>
          <a:xfrm>
            <a:off x="967764" y="1991080"/>
            <a:ext cx="3620204" cy="3620204"/>
          </a:xfrm>
          <a:prstGeom prst="rect">
            <a:avLst/>
          </a:prstGeom>
        </p:spPr>
      </p:pic>
      <p:pic>
        <p:nvPicPr>
          <p:cNvPr id="2" name="Рисунок 1"/>
          <p:cNvPicPr>
            <a:picLocks noChangeAspect="1"/>
          </p:cNvPicPr>
          <p:nvPr/>
        </p:nvPicPr>
        <p:blipFill>
          <a:blip r:embed="rId4"/>
          <a:stretch>
            <a:fillRect/>
          </a:stretch>
        </p:blipFill>
        <p:spPr>
          <a:xfrm>
            <a:off x="5076056" y="1991080"/>
            <a:ext cx="3614129" cy="3614129"/>
          </a:xfrm>
          <a:prstGeom prst="rect">
            <a:avLst/>
          </a:prstGeom>
        </p:spPr>
      </p:pic>
    </p:spTree>
    <p:extLst>
      <p:ext uri="{BB962C8B-B14F-4D97-AF65-F5344CB8AC3E}">
        <p14:creationId xmlns:p14="http://schemas.microsoft.com/office/powerpoint/2010/main" val="23150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Изобразите цилиндр, описанный около треугольной призмы.</a:t>
            </a:r>
          </a:p>
        </p:txBody>
      </p:sp>
      <p:pic>
        <p:nvPicPr>
          <p:cNvPr id="2" name="Рисунок 1"/>
          <p:cNvPicPr>
            <a:picLocks noChangeAspect="1"/>
          </p:cNvPicPr>
          <p:nvPr/>
        </p:nvPicPr>
        <p:blipFill>
          <a:blip r:embed="rId2"/>
          <a:stretch>
            <a:fillRect/>
          </a:stretch>
        </p:blipFill>
        <p:spPr>
          <a:xfrm>
            <a:off x="2555776" y="1628800"/>
            <a:ext cx="3744416" cy="3744416"/>
          </a:xfrm>
          <a:prstGeom prst="rect">
            <a:avLst/>
          </a:prstGeom>
        </p:spPr>
      </p:pic>
      <p:pic>
        <p:nvPicPr>
          <p:cNvPr id="5" name="Рисунок 4"/>
          <p:cNvPicPr>
            <a:picLocks noChangeAspect="1"/>
          </p:cNvPicPr>
          <p:nvPr/>
        </p:nvPicPr>
        <p:blipFill>
          <a:blip r:embed="rId3"/>
          <a:stretch>
            <a:fillRect/>
          </a:stretch>
        </p:blipFill>
        <p:spPr>
          <a:xfrm>
            <a:off x="2559364" y="1628800"/>
            <a:ext cx="3744416" cy="3744416"/>
          </a:xfrm>
          <a:prstGeom prst="rect">
            <a:avLst/>
          </a:prstGeom>
        </p:spPr>
      </p:pic>
    </p:spTree>
    <p:extLst>
      <p:ext uri="{BB962C8B-B14F-4D97-AF65-F5344CB8AC3E}">
        <p14:creationId xmlns:p14="http://schemas.microsoft.com/office/powerpoint/2010/main" val="142680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Изобразите какую-нибудь правильную четырёхугольную призму, вписанную в цилиндр. Используйте рисунок справа.</a:t>
            </a:r>
          </a:p>
        </p:txBody>
      </p:sp>
      <p:pic>
        <p:nvPicPr>
          <p:cNvPr id="3" name="Рисунок 2"/>
          <p:cNvPicPr>
            <a:picLocks noChangeAspect="1"/>
          </p:cNvPicPr>
          <p:nvPr/>
        </p:nvPicPr>
        <p:blipFill>
          <a:blip r:embed="rId2"/>
          <a:stretch>
            <a:fillRect/>
          </a:stretch>
        </p:blipFill>
        <p:spPr>
          <a:xfrm>
            <a:off x="395536" y="1916833"/>
            <a:ext cx="3760384" cy="3760384"/>
          </a:xfrm>
          <a:prstGeom prst="rect">
            <a:avLst/>
          </a:prstGeom>
        </p:spPr>
      </p:pic>
      <p:pic>
        <p:nvPicPr>
          <p:cNvPr id="4" name="Рисунок 3"/>
          <p:cNvPicPr>
            <a:picLocks noChangeAspect="1"/>
          </p:cNvPicPr>
          <p:nvPr/>
        </p:nvPicPr>
        <p:blipFill>
          <a:blip r:embed="rId3"/>
          <a:stretch>
            <a:fillRect/>
          </a:stretch>
        </p:blipFill>
        <p:spPr>
          <a:xfrm>
            <a:off x="395536" y="1916832"/>
            <a:ext cx="3760385" cy="3760385"/>
          </a:xfrm>
          <a:prstGeom prst="rect">
            <a:avLst/>
          </a:prstGeom>
        </p:spPr>
      </p:pic>
      <p:pic>
        <p:nvPicPr>
          <p:cNvPr id="5" name="Рисунок 4"/>
          <p:cNvPicPr>
            <a:picLocks noChangeAspect="1"/>
          </p:cNvPicPr>
          <p:nvPr/>
        </p:nvPicPr>
        <p:blipFill>
          <a:blip r:embed="rId4"/>
          <a:stretch>
            <a:fillRect/>
          </a:stretch>
        </p:blipFill>
        <p:spPr>
          <a:xfrm>
            <a:off x="4644008" y="1916832"/>
            <a:ext cx="3760385" cy="3760385"/>
          </a:xfrm>
          <a:prstGeom prst="rect">
            <a:avLst/>
          </a:prstGeom>
        </p:spPr>
      </p:pic>
    </p:spTree>
    <p:extLst>
      <p:ext uri="{BB962C8B-B14F-4D97-AF65-F5344CB8AC3E}">
        <p14:creationId xmlns:p14="http://schemas.microsoft.com/office/powerpoint/2010/main" val="26288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Изобразите какую-нибудь правильную шестиугольную призму, вписанную в цилиндр. Используйте рисунок справа.</a:t>
            </a:r>
          </a:p>
        </p:txBody>
      </p:sp>
      <p:pic>
        <p:nvPicPr>
          <p:cNvPr id="2" name="Рисунок 1"/>
          <p:cNvPicPr>
            <a:picLocks noChangeAspect="1"/>
          </p:cNvPicPr>
          <p:nvPr/>
        </p:nvPicPr>
        <p:blipFill>
          <a:blip r:embed="rId2"/>
          <a:stretch>
            <a:fillRect/>
          </a:stretch>
        </p:blipFill>
        <p:spPr>
          <a:xfrm>
            <a:off x="611560" y="1988840"/>
            <a:ext cx="3832393" cy="3832393"/>
          </a:xfrm>
          <a:prstGeom prst="rect">
            <a:avLst/>
          </a:prstGeom>
        </p:spPr>
      </p:pic>
      <p:pic>
        <p:nvPicPr>
          <p:cNvPr id="5" name="Рисунок 4"/>
          <p:cNvPicPr>
            <a:picLocks noChangeAspect="1"/>
          </p:cNvPicPr>
          <p:nvPr/>
        </p:nvPicPr>
        <p:blipFill>
          <a:blip r:embed="rId3"/>
          <a:stretch>
            <a:fillRect/>
          </a:stretch>
        </p:blipFill>
        <p:spPr>
          <a:xfrm>
            <a:off x="611560" y="2003973"/>
            <a:ext cx="3817260" cy="3817260"/>
          </a:xfrm>
          <a:prstGeom prst="rect">
            <a:avLst/>
          </a:prstGeom>
        </p:spPr>
      </p:pic>
      <p:pic>
        <p:nvPicPr>
          <p:cNvPr id="4" name="Рисунок 3"/>
          <p:cNvPicPr>
            <a:picLocks noChangeAspect="1"/>
          </p:cNvPicPr>
          <p:nvPr/>
        </p:nvPicPr>
        <p:blipFill>
          <a:blip r:embed="rId4"/>
          <a:stretch>
            <a:fillRect/>
          </a:stretch>
        </p:blipFill>
        <p:spPr>
          <a:xfrm>
            <a:off x="5004048" y="1988840"/>
            <a:ext cx="3832393" cy="3832393"/>
          </a:xfrm>
          <a:prstGeom prst="rect">
            <a:avLst/>
          </a:prstGeom>
        </p:spPr>
      </p:pic>
    </p:spTree>
    <p:extLst>
      <p:ext uri="{BB962C8B-B14F-4D97-AF65-F5344CB8AC3E}">
        <p14:creationId xmlns:p14="http://schemas.microsoft.com/office/powerpoint/2010/main" val="374279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026"/>
          <p:cNvSpPr txBox="1">
            <a:spLocks noChangeArrowheads="1"/>
          </p:cNvSpPr>
          <p:nvPr/>
        </p:nvSpPr>
        <p:spPr bwMode="auto">
          <a:xfrm>
            <a:off x="0" y="18864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Bef>
                <a:spcPct val="50000"/>
              </a:spcBef>
            </a:pPr>
            <a:r>
              <a:rPr lang="ru-RU" dirty="0"/>
              <a:t>Рабочие тетради для 7–9 и 10–11 классов</a:t>
            </a:r>
            <a:endParaRPr lang="ru-RU" sz="1800" dirty="0"/>
          </a:p>
        </p:txBody>
      </p:sp>
      <p:graphicFrame>
        <p:nvGraphicFramePr>
          <p:cNvPr id="57348" name="Object 1028"/>
          <p:cNvGraphicFramePr>
            <a:graphicFrameLocks noChangeAspect="1"/>
          </p:cNvGraphicFramePr>
          <p:nvPr/>
        </p:nvGraphicFramePr>
        <p:xfrm>
          <a:off x="2438400" y="3733800"/>
          <a:ext cx="4419600" cy="2922588"/>
        </p:xfrm>
        <a:graphic>
          <a:graphicData uri="http://schemas.openxmlformats.org/presentationml/2006/ole">
            <mc:AlternateContent xmlns:mc="http://schemas.openxmlformats.org/markup-compatibility/2006">
              <mc:Choice xmlns:v="urn:schemas-microsoft-com:vml" Requires="v">
                <p:oleObj name="Точечный рисунок" r:id="rId2" imgW="4105848" imgH="2715004" progId="PBrush">
                  <p:embed/>
                </p:oleObj>
              </mc:Choice>
              <mc:Fallback>
                <p:oleObj name="Точечный рисунок" r:id="rId2" imgW="4105848" imgH="2715004" progId="PBrush">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33800"/>
                        <a:ext cx="4419600" cy="29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7349" name="Object 1029"/>
          <p:cNvGraphicFramePr>
            <a:graphicFrameLocks noChangeAspect="1"/>
          </p:cNvGraphicFramePr>
          <p:nvPr/>
        </p:nvGraphicFramePr>
        <p:xfrm>
          <a:off x="152400" y="838200"/>
          <a:ext cx="2312988" cy="2708275"/>
        </p:xfrm>
        <a:graphic>
          <a:graphicData uri="http://schemas.openxmlformats.org/presentationml/2006/ole">
            <mc:AlternateContent xmlns:mc="http://schemas.openxmlformats.org/markup-compatibility/2006">
              <mc:Choice xmlns:v="urn:schemas-microsoft-com:vml" Requires="v">
                <p:oleObj name="Точечный рисунок" r:id="rId4" imgW="2114845" imgH="2476190" progId="PBrush">
                  <p:embed/>
                </p:oleObj>
              </mc:Choice>
              <mc:Fallback>
                <p:oleObj name="Точечный рисунок" r:id="rId4" imgW="2114845" imgH="2476190"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38200"/>
                        <a:ext cx="2312988"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7350" name="Picture 1030" descr="C:\Documents and Settings\Администратор\Мои документы\PICTURE\jpg\Тетрадь8а.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6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1" name="Picture 1031" descr="C:\Documents and Settings\Администратор\Мои документы\PICTURE\jpg\Тетрадь8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4400" y="838200"/>
            <a:ext cx="1951038" cy="2665413"/>
          </a:xfrm>
          <a:prstGeom prst="rect">
            <a:avLst/>
          </a:prstGeom>
          <a:noFill/>
          <a:extLst>
            <a:ext uri="{909E8E84-426E-40DD-AFC4-6F175D3DCCD1}">
              <a14:hiddenFill xmlns:a14="http://schemas.microsoft.com/office/drawing/2010/main">
                <a:solidFill>
                  <a:srgbClr val="FFFFFF"/>
                </a:solidFill>
              </a14:hiddenFill>
            </a:ext>
          </a:extLst>
        </p:spPr>
      </p:pic>
      <p:pic>
        <p:nvPicPr>
          <p:cNvPr id="57355" name="Picture 1035" descr="C:\Documents and Settings\Администратор\Мои документы\PICTURE\jpg\Тетрадь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000" y="838200"/>
            <a:ext cx="2020888"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20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79"/>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Найдите радиус основания цилиндра, описанного около правильной треугольной призмы, стороны основания которой равны 1.</a:t>
            </a:r>
          </a:p>
        </p:txBody>
      </p:sp>
      <p:pic>
        <p:nvPicPr>
          <p:cNvPr id="4" name="Рисунок 3"/>
          <p:cNvPicPr>
            <a:picLocks noChangeAspect="1"/>
          </p:cNvPicPr>
          <p:nvPr/>
        </p:nvPicPr>
        <p:blipFill>
          <a:blip r:embed="rId2"/>
          <a:stretch>
            <a:fillRect/>
          </a:stretch>
        </p:blipFill>
        <p:spPr>
          <a:xfrm>
            <a:off x="2339753" y="1268760"/>
            <a:ext cx="3976408" cy="397640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22FA02-0DA3-44E2-BEA3-BCB67685DED3}"/>
                  </a:ext>
                </a:extLst>
              </p:cNvPr>
              <p:cNvSpPr txBox="1"/>
              <p:nvPr/>
            </p:nvSpPr>
            <p:spPr>
              <a:xfrm>
                <a:off x="683568" y="5650653"/>
                <a:ext cx="3528392" cy="699487"/>
              </a:xfrm>
              <a:prstGeom prst="rect">
                <a:avLst/>
              </a:prstGeom>
              <a:noFill/>
            </p:spPr>
            <p:txBody>
              <a:bodyPr wrap="square" rtlCol="0">
                <a:spAutoFit/>
              </a:bodyPr>
              <a:lstStyle/>
              <a:p>
                <a:r>
                  <a:rPr lang="ru-RU" dirty="0">
                    <a:solidFill>
                      <a:srgbClr val="FF0000"/>
                    </a:solidFill>
                  </a:rPr>
                  <a:t>Ответ.</a:t>
                </a:r>
                <a:r>
                  <a:rPr lang="ru-RU" dirty="0"/>
                  <a:t> </a:t>
                </a:r>
                <a14:m>
                  <m:oMath xmlns:m="http://schemas.openxmlformats.org/officeDocument/2006/math">
                    <m:f>
                      <m:fPr>
                        <m:ctrlPr>
                          <a:rPr lang="ru-RU" i="1" smtClean="0">
                            <a:latin typeface="Cambria Math" panose="02040503050406030204" pitchFamily="18" charset="0"/>
                          </a:rPr>
                        </m:ctrlPr>
                      </m:fPr>
                      <m:num>
                        <m:rad>
                          <m:radPr>
                            <m:degHide m:val="on"/>
                            <m:ctrlPr>
                              <a:rPr lang="ru-RU" i="1" smtClean="0">
                                <a:latin typeface="Cambria Math" panose="02040503050406030204" pitchFamily="18" charset="0"/>
                              </a:rPr>
                            </m:ctrlPr>
                          </m:radPr>
                          <m:deg/>
                          <m:e>
                            <m:r>
                              <a:rPr lang="ru-RU" b="0" i="1" smtClean="0">
                                <a:latin typeface="Cambria Math" panose="02040503050406030204" pitchFamily="18" charset="0"/>
                              </a:rPr>
                              <m:t>3</m:t>
                            </m:r>
                          </m:e>
                        </m:rad>
                      </m:num>
                      <m:den>
                        <m:r>
                          <a:rPr lang="ru-RU" b="0" i="1" smtClean="0">
                            <a:latin typeface="Cambria Math" panose="02040503050406030204" pitchFamily="18" charset="0"/>
                          </a:rPr>
                          <m:t>3</m:t>
                        </m:r>
                      </m:den>
                    </m:f>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4F22FA02-0DA3-44E2-BEA3-BCB67685DED3}"/>
                  </a:ext>
                </a:extLst>
              </p:cNvPr>
              <p:cNvSpPr txBox="1">
                <a:spLocks noRot="1" noChangeAspect="1" noMove="1" noResize="1" noEditPoints="1" noAdjustHandles="1" noChangeArrowheads="1" noChangeShapeType="1" noTextEdit="1"/>
              </p:cNvSpPr>
              <p:nvPr/>
            </p:nvSpPr>
            <p:spPr>
              <a:xfrm>
                <a:off x="683568" y="5650653"/>
                <a:ext cx="3528392" cy="699487"/>
              </a:xfrm>
              <a:prstGeom prst="rect">
                <a:avLst/>
              </a:prstGeom>
              <a:blipFill>
                <a:blip r:embed="rId3"/>
                <a:stretch>
                  <a:fillRect l="-2591" b="-4348"/>
                </a:stretch>
              </a:blipFill>
            </p:spPr>
            <p:txBody>
              <a:bodyPr/>
              <a:lstStyle/>
              <a:p>
                <a:r>
                  <a:rPr lang="ru-RU">
                    <a:noFill/>
                  </a:rPr>
                  <a:t> </a:t>
                </a:r>
              </a:p>
            </p:txBody>
          </p:sp>
        </mc:Fallback>
      </mc:AlternateContent>
    </p:spTree>
    <p:extLst>
      <p:ext uri="{BB962C8B-B14F-4D97-AF65-F5344CB8AC3E}">
        <p14:creationId xmlns:p14="http://schemas.microsoft.com/office/powerpoint/2010/main" val="41469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79"/>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7</a:t>
            </a:r>
            <a:r>
              <a:rPr lang="en-US" dirty="0"/>
              <a:t>. </a:t>
            </a:r>
            <a:r>
              <a:rPr lang="ru-RU" dirty="0"/>
              <a:t>Найдите стороны основания правильной треугольной призмы, вписанной в цилиндр, радиус основания которого равен 1.</a:t>
            </a:r>
          </a:p>
        </p:txBody>
      </p:sp>
      <p:pic>
        <p:nvPicPr>
          <p:cNvPr id="4" name="Рисунок 3"/>
          <p:cNvPicPr>
            <a:picLocks noChangeAspect="1"/>
          </p:cNvPicPr>
          <p:nvPr/>
        </p:nvPicPr>
        <p:blipFill>
          <a:blip r:embed="rId2"/>
          <a:stretch>
            <a:fillRect/>
          </a:stretch>
        </p:blipFill>
        <p:spPr>
          <a:xfrm>
            <a:off x="2339753" y="1268760"/>
            <a:ext cx="3976408" cy="3976408"/>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170340-9EB3-4E18-9C7F-1431F5C54FCD}"/>
                  </a:ext>
                </a:extLst>
              </p:cNvPr>
              <p:cNvSpPr txBox="1"/>
              <p:nvPr/>
            </p:nvSpPr>
            <p:spPr>
              <a:xfrm>
                <a:off x="683568" y="5661248"/>
                <a:ext cx="3528392" cy="496483"/>
              </a:xfrm>
              <a:prstGeom prst="rect">
                <a:avLst/>
              </a:prstGeom>
              <a:noFill/>
            </p:spPr>
            <p:txBody>
              <a:bodyPr wrap="square" rtlCol="0">
                <a:spAutoFit/>
              </a:bodyPr>
              <a:lstStyle/>
              <a:p>
                <a:r>
                  <a:rPr lang="ru-RU" dirty="0">
                    <a:solidFill>
                      <a:srgbClr val="FF0000"/>
                    </a:solidFill>
                  </a:rPr>
                  <a:t>Ответ.</a:t>
                </a:r>
                <a14:m>
                  <m:oMath xmlns:m="http://schemas.openxmlformats.org/officeDocument/2006/math">
                    <m:rad>
                      <m:radPr>
                        <m:degHide m:val="on"/>
                        <m:ctrlPr>
                          <a:rPr lang="ru-RU" i="1">
                            <a:latin typeface="Cambria Math" panose="02040503050406030204" pitchFamily="18" charset="0"/>
                          </a:rPr>
                        </m:ctrlPr>
                      </m:radPr>
                      <m:deg/>
                      <m:e>
                        <m:r>
                          <a:rPr lang="ru-RU" i="1">
                            <a:latin typeface="Cambria Math" panose="02040503050406030204" pitchFamily="18" charset="0"/>
                          </a:rPr>
                          <m:t>3</m:t>
                        </m:r>
                      </m:e>
                    </m:rad>
                    <m:r>
                      <a:rPr lang="ru-RU" b="0" i="1" smtClean="0">
                        <a:latin typeface="Cambria Math" panose="02040503050406030204" pitchFamily="18" charset="0"/>
                      </a:rPr>
                      <m:t>.</m:t>
                    </m:r>
                  </m:oMath>
                </a14:m>
                <a:endParaRPr lang="ru-RU" dirty="0"/>
              </a:p>
            </p:txBody>
          </p:sp>
        </mc:Choice>
        <mc:Fallback xmlns="">
          <p:sp>
            <p:nvSpPr>
              <p:cNvPr id="6" name="TextBox 5">
                <a:extLst>
                  <a:ext uri="{FF2B5EF4-FFF2-40B4-BE49-F238E27FC236}">
                    <a16:creationId xmlns:a16="http://schemas.microsoft.com/office/drawing/2014/main" id="{A4170340-9EB3-4E18-9C7F-1431F5C54FCD}"/>
                  </a:ext>
                </a:extLst>
              </p:cNvPr>
              <p:cNvSpPr txBox="1">
                <a:spLocks noRot="1" noChangeAspect="1" noMove="1" noResize="1" noEditPoints="1" noAdjustHandles="1" noChangeArrowheads="1" noChangeShapeType="1" noTextEdit="1"/>
              </p:cNvSpPr>
              <p:nvPr/>
            </p:nvSpPr>
            <p:spPr>
              <a:xfrm>
                <a:off x="683568" y="5661248"/>
                <a:ext cx="3528392" cy="496483"/>
              </a:xfrm>
              <a:prstGeom prst="rect">
                <a:avLst/>
              </a:prstGeom>
              <a:blipFill>
                <a:blip r:embed="rId3"/>
                <a:stretch>
                  <a:fillRect l="-2591" t="-2469" b="-28395"/>
                </a:stretch>
              </a:blipFill>
            </p:spPr>
            <p:txBody>
              <a:bodyPr/>
              <a:lstStyle/>
              <a:p>
                <a:r>
                  <a:rPr lang="ru-RU">
                    <a:noFill/>
                  </a:rPr>
                  <a:t> </a:t>
                </a:r>
              </a:p>
            </p:txBody>
          </p:sp>
        </mc:Fallback>
      </mc:AlternateContent>
    </p:spTree>
    <p:extLst>
      <p:ext uri="{BB962C8B-B14F-4D97-AF65-F5344CB8AC3E}">
        <p14:creationId xmlns:p14="http://schemas.microsoft.com/office/powerpoint/2010/main" val="21305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235188"/>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8</a:t>
            </a:r>
            <a:r>
              <a:rPr lang="en-US" dirty="0"/>
              <a:t>. </a:t>
            </a:r>
            <a:r>
              <a:rPr lang="ru-RU" dirty="0"/>
              <a:t>Найдите стороны основания правильной четырёхугольной призмы, вписанной в цилиндр, радиус основания которого равен 1.</a:t>
            </a:r>
          </a:p>
        </p:txBody>
      </p:sp>
      <p:pic>
        <p:nvPicPr>
          <p:cNvPr id="4" name="Рисунок 3"/>
          <p:cNvPicPr>
            <a:picLocks noChangeAspect="1"/>
          </p:cNvPicPr>
          <p:nvPr/>
        </p:nvPicPr>
        <p:blipFill>
          <a:blip r:embed="rId2"/>
          <a:stretch>
            <a:fillRect/>
          </a:stretch>
        </p:blipFill>
        <p:spPr>
          <a:xfrm>
            <a:off x="2421523" y="1412776"/>
            <a:ext cx="4264441" cy="426444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B4F7205-77AC-4190-B620-210B5FE8BED5}"/>
                  </a:ext>
                </a:extLst>
              </p:cNvPr>
              <p:cNvSpPr txBox="1"/>
              <p:nvPr/>
            </p:nvSpPr>
            <p:spPr>
              <a:xfrm>
                <a:off x="683568" y="5877272"/>
                <a:ext cx="3528392" cy="513602"/>
              </a:xfrm>
              <a:prstGeom prst="rect">
                <a:avLst/>
              </a:prstGeom>
              <a:noFill/>
            </p:spPr>
            <p:txBody>
              <a:bodyPr wrap="square" rtlCol="0">
                <a:spAutoFit/>
              </a:bodyPr>
              <a:lstStyle/>
              <a:p>
                <a:r>
                  <a:rPr lang="ru-RU" dirty="0">
                    <a:solidFill>
                      <a:srgbClr val="FF0000"/>
                    </a:solidFill>
                  </a:rPr>
                  <a:t>Ответ.</a:t>
                </a:r>
                <a14:m>
                  <m:oMath xmlns:m="http://schemas.openxmlformats.org/officeDocument/2006/math">
                    <m:rad>
                      <m:radPr>
                        <m:degHide m:val="on"/>
                        <m:ctrlPr>
                          <a:rPr lang="ru-RU" i="1">
                            <a:latin typeface="Cambria Math" panose="02040503050406030204" pitchFamily="18" charset="0"/>
                          </a:rPr>
                        </m:ctrlPr>
                      </m:radPr>
                      <m:deg/>
                      <m:e>
                        <m:r>
                          <a:rPr lang="ru-RU" b="0" i="1" smtClean="0">
                            <a:latin typeface="Cambria Math" panose="02040503050406030204" pitchFamily="18" charset="0"/>
                          </a:rPr>
                          <m:t>2</m:t>
                        </m:r>
                      </m:e>
                    </m:rad>
                    <m:r>
                      <a:rPr lang="ru-RU" b="0" i="1" smtClean="0">
                        <a:latin typeface="Cambria Math" panose="02040503050406030204" pitchFamily="18" charset="0"/>
                      </a:rPr>
                      <m:t>.</m:t>
                    </m:r>
                  </m:oMath>
                </a14:m>
                <a:endParaRPr lang="ru-RU" dirty="0"/>
              </a:p>
            </p:txBody>
          </p:sp>
        </mc:Choice>
        <mc:Fallback xmlns="">
          <p:sp>
            <p:nvSpPr>
              <p:cNvPr id="6" name="TextBox 5">
                <a:extLst>
                  <a:ext uri="{FF2B5EF4-FFF2-40B4-BE49-F238E27FC236}">
                    <a16:creationId xmlns:a16="http://schemas.microsoft.com/office/drawing/2014/main" id="{0B4F7205-77AC-4190-B620-210B5FE8BED5}"/>
                  </a:ext>
                </a:extLst>
              </p:cNvPr>
              <p:cNvSpPr txBox="1">
                <a:spLocks noRot="1" noChangeAspect="1" noMove="1" noResize="1" noEditPoints="1" noAdjustHandles="1" noChangeArrowheads="1" noChangeShapeType="1" noTextEdit="1"/>
              </p:cNvSpPr>
              <p:nvPr/>
            </p:nvSpPr>
            <p:spPr>
              <a:xfrm>
                <a:off x="683568" y="5877272"/>
                <a:ext cx="3528392" cy="513602"/>
              </a:xfrm>
              <a:prstGeom prst="rect">
                <a:avLst/>
              </a:prstGeom>
              <a:blipFill>
                <a:blip r:embed="rId3"/>
                <a:stretch>
                  <a:fillRect l="-2591" t="-2381" b="-23810"/>
                </a:stretch>
              </a:blipFill>
            </p:spPr>
            <p:txBody>
              <a:bodyPr/>
              <a:lstStyle/>
              <a:p>
                <a:r>
                  <a:rPr lang="ru-RU">
                    <a:noFill/>
                  </a:rPr>
                  <a:t> </a:t>
                </a:r>
              </a:p>
            </p:txBody>
          </p:sp>
        </mc:Fallback>
      </mc:AlternateContent>
    </p:spTree>
    <p:extLst>
      <p:ext uri="{BB962C8B-B14F-4D97-AF65-F5344CB8AC3E}">
        <p14:creationId xmlns:p14="http://schemas.microsoft.com/office/powerpoint/2010/main" val="400065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19191"/>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9</a:t>
            </a:r>
            <a:r>
              <a:rPr lang="en-US" dirty="0"/>
              <a:t>. </a:t>
            </a:r>
            <a:r>
              <a:rPr lang="ru-RU" dirty="0"/>
              <a:t>Найдите радиус основания цилиндра, описанного около правильной четырёхугольной призмы, стороны основания которой равны 1.</a:t>
            </a:r>
          </a:p>
        </p:txBody>
      </p:sp>
      <p:pic>
        <p:nvPicPr>
          <p:cNvPr id="4" name="Рисунок 3"/>
          <p:cNvPicPr>
            <a:picLocks noChangeAspect="1"/>
          </p:cNvPicPr>
          <p:nvPr/>
        </p:nvPicPr>
        <p:blipFill>
          <a:blip r:embed="rId2"/>
          <a:stretch>
            <a:fillRect/>
          </a:stretch>
        </p:blipFill>
        <p:spPr>
          <a:xfrm>
            <a:off x="2421523" y="1296779"/>
            <a:ext cx="4264441" cy="4264441"/>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A193F61-20BA-48C4-8A60-1D67093CD085}"/>
                  </a:ext>
                </a:extLst>
              </p:cNvPr>
              <p:cNvSpPr txBox="1"/>
              <p:nvPr/>
            </p:nvSpPr>
            <p:spPr>
              <a:xfrm>
                <a:off x="683568" y="5733256"/>
                <a:ext cx="3528392" cy="699487"/>
              </a:xfrm>
              <a:prstGeom prst="rect">
                <a:avLst/>
              </a:prstGeom>
              <a:noFill/>
            </p:spPr>
            <p:txBody>
              <a:bodyPr wrap="square" rtlCol="0">
                <a:spAutoFit/>
              </a:bodyPr>
              <a:lstStyle/>
              <a:p>
                <a:r>
                  <a:rPr lang="ru-RU" dirty="0">
                    <a:solidFill>
                      <a:srgbClr val="FF0000"/>
                    </a:solidFill>
                  </a:rPr>
                  <a:t>Ответ.</a:t>
                </a:r>
                <a:r>
                  <a:rPr lang="ru-RU" dirty="0"/>
                  <a:t> </a:t>
                </a:r>
                <a14:m>
                  <m:oMath xmlns:m="http://schemas.openxmlformats.org/officeDocument/2006/math">
                    <m:f>
                      <m:fPr>
                        <m:ctrlPr>
                          <a:rPr lang="ru-RU" i="1" smtClean="0">
                            <a:latin typeface="Cambria Math" panose="02040503050406030204" pitchFamily="18" charset="0"/>
                          </a:rPr>
                        </m:ctrlPr>
                      </m:fPr>
                      <m:num>
                        <m:rad>
                          <m:radPr>
                            <m:degHide m:val="on"/>
                            <m:ctrlPr>
                              <a:rPr lang="ru-RU" i="1" smtClean="0">
                                <a:latin typeface="Cambria Math" panose="02040503050406030204" pitchFamily="18" charset="0"/>
                              </a:rPr>
                            </m:ctrlPr>
                          </m:radPr>
                          <m:deg/>
                          <m:e>
                            <m:r>
                              <a:rPr lang="ru-RU" b="0" i="1" smtClean="0">
                                <a:latin typeface="Cambria Math" panose="02040503050406030204" pitchFamily="18" charset="0"/>
                              </a:rPr>
                              <m:t>2</m:t>
                            </m:r>
                          </m:e>
                        </m:rad>
                      </m:num>
                      <m:den>
                        <m:r>
                          <a:rPr lang="ru-RU" b="0" i="1" smtClean="0">
                            <a:latin typeface="Cambria Math" panose="02040503050406030204" pitchFamily="18" charset="0"/>
                          </a:rPr>
                          <m:t>2</m:t>
                        </m:r>
                      </m:den>
                    </m:f>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4A193F61-20BA-48C4-8A60-1D67093CD085}"/>
                  </a:ext>
                </a:extLst>
              </p:cNvPr>
              <p:cNvSpPr txBox="1">
                <a:spLocks noRot="1" noChangeAspect="1" noMove="1" noResize="1" noEditPoints="1" noAdjustHandles="1" noChangeArrowheads="1" noChangeShapeType="1" noTextEdit="1"/>
              </p:cNvSpPr>
              <p:nvPr/>
            </p:nvSpPr>
            <p:spPr>
              <a:xfrm>
                <a:off x="683568" y="5733256"/>
                <a:ext cx="3528392" cy="699487"/>
              </a:xfrm>
              <a:prstGeom prst="rect">
                <a:avLst/>
              </a:prstGeom>
              <a:blipFill>
                <a:blip r:embed="rId3"/>
                <a:stretch>
                  <a:fillRect l="-2591" b="-4348"/>
                </a:stretch>
              </a:blipFill>
            </p:spPr>
            <p:txBody>
              <a:bodyPr/>
              <a:lstStyle/>
              <a:p>
                <a:r>
                  <a:rPr lang="ru-RU">
                    <a:noFill/>
                  </a:rPr>
                  <a:t> </a:t>
                </a:r>
              </a:p>
            </p:txBody>
          </p:sp>
        </mc:Fallback>
      </mc:AlternateContent>
    </p:spTree>
    <p:extLst>
      <p:ext uri="{BB962C8B-B14F-4D97-AF65-F5344CB8AC3E}">
        <p14:creationId xmlns:p14="http://schemas.microsoft.com/office/powerpoint/2010/main" val="207865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8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10</a:t>
            </a:r>
            <a:r>
              <a:rPr lang="en-US" dirty="0"/>
              <a:t>. </a:t>
            </a:r>
            <a:r>
              <a:rPr lang="ru-RU" dirty="0"/>
              <a:t>Найдите стороны основания правильной шестиугольной призмы, вписанной в цилиндр, радиус основания которого равен 1.</a:t>
            </a:r>
          </a:p>
        </p:txBody>
      </p:sp>
      <p:pic>
        <p:nvPicPr>
          <p:cNvPr id="2" name="Рисунок 1"/>
          <p:cNvPicPr>
            <a:picLocks noChangeAspect="1"/>
          </p:cNvPicPr>
          <p:nvPr/>
        </p:nvPicPr>
        <p:blipFill>
          <a:blip r:embed="rId2"/>
          <a:stretch>
            <a:fillRect/>
          </a:stretch>
        </p:blipFill>
        <p:spPr>
          <a:xfrm>
            <a:off x="2339752" y="1412776"/>
            <a:ext cx="4192433" cy="419243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D8F97-441A-40A6-B520-C28F062AED76}"/>
                  </a:ext>
                </a:extLst>
              </p:cNvPr>
              <p:cNvSpPr txBox="1"/>
              <p:nvPr/>
            </p:nvSpPr>
            <p:spPr>
              <a:xfrm>
                <a:off x="683568" y="6023199"/>
                <a:ext cx="3528392" cy="461665"/>
              </a:xfrm>
              <a:prstGeom prst="rect">
                <a:avLst/>
              </a:prstGeom>
              <a:noFill/>
            </p:spPr>
            <p:txBody>
              <a:bodyPr wrap="square" rtlCol="0">
                <a:spAutoFit/>
              </a:bodyPr>
              <a:lstStyle/>
              <a:p>
                <a:r>
                  <a:rPr lang="ru-RU" dirty="0">
                    <a:solidFill>
                      <a:srgbClr val="FF0000"/>
                    </a:solidFill>
                  </a:rPr>
                  <a:t>Ответ. </a:t>
                </a:r>
                <a:r>
                  <a:rPr lang="ru-RU" dirty="0"/>
                  <a:t>1</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648D8F97-441A-40A6-B520-C28F062AED76}"/>
                  </a:ext>
                </a:extLst>
              </p:cNvPr>
              <p:cNvSpPr txBox="1">
                <a:spLocks noRot="1" noChangeAspect="1" noMove="1" noResize="1" noEditPoints="1" noAdjustHandles="1" noChangeArrowheads="1" noChangeShapeType="1" noTextEdit="1"/>
              </p:cNvSpPr>
              <p:nvPr/>
            </p:nvSpPr>
            <p:spPr>
              <a:xfrm>
                <a:off x="683568" y="6023199"/>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32403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16318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11</a:t>
            </a:r>
            <a:r>
              <a:rPr lang="en-US" dirty="0"/>
              <a:t>. </a:t>
            </a:r>
            <a:r>
              <a:rPr lang="ru-RU" dirty="0"/>
              <a:t>Найдите радиус основания цилиндра, описанного около правильной шестиугольной призмы, стороны основания которой равны 1.</a:t>
            </a:r>
          </a:p>
        </p:txBody>
      </p:sp>
      <p:pic>
        <p:nvPicPr>
          <p:cNvPr id="2" name="Рисунок 1"/>
          <p:cNvPicPr>
            <a:picLocks noChangeAspect="1"/>
          </p:cNvPicPr>
          <p:nvPr/>
        </p:nvPicPr>
        <p:blipFill>
          <a:blip r:embed="rId2"/>
          <a:stretch>
            <a:fillRect/>
          </a:stretch>
        </p:blipFill>
        <p:spPr>
          <a:xfrm>
            <a:off x="2339752" y="1556792"/>
            <a:ext cx="4120425" cy="4120425"/>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553461C-439F-4FFA-814A-53B03F331407}"/>
                  </a:ext>
                </a:extLst>
              </p:cNvPr>
              <p:cNvSpPr txBox="1"/>
              <p:nvPr/>
            </p:nvSpPr>
            <p:spPr>
              <a:xfrm>
                <a:off x="683568" y="5949280"/>
                <a:ext cx="3528392" cy="461665"/>
              </a:xfrm>
              <a:prstGeom prst="rect">
                <a:avLst/>
              </a:prstGeom>
              <a:noFill/>
            </p:spPr>
            <p:txBody>
              <a:bodyPr wrap="square" rtlCol="0">
                <a:spAutoFit/>
              </a:bodyPr>
              <a:lstStyle/>
              <a:p>
                <a:r>
                  <a:rPr lang="ru-RU" dirty="0">
                    <a:solidFill>
                      <a:srgbClr val="FF0000"/>
                    </a:solidFill>
                  </a:rPr>
                  <a:t>Ответ. </a:t>
                </a:r>
                <a:r>
                  <a:rPr lang="ru-RU" dirty="0"/>
                  <a:t>1</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5" name="TextBox 4">
                <a:extLst>
                  <a:ext uri="{FF2B5EF4-FFF2-40B4-BE49-F238E27FC236}">
                    <a16:creationId xmlns:a16="http://schemas.microsoft.com/office/drawing/2014/main" id="{8553461C-439F-4FFA-814A-53B03F331407}"/>
                  </a:ext>
                </a:extLst>
              </p:cNvPr>
              <p:cNvSpPr txBox="1">
                <a:spLocks noRot="1" noChangeAspect="1" noMove="1" noResize="1" noEditPoints="1" noAdjustHandles="1" noChangeArrowheads="1" noChangeShapeType="1" noTextEdit="1"/>
              </p:cNvSpPr>
              <p:nvPr/>
            </p:nvSpPr>
            <p:spPr>
              <a:xfrm>
                <a:off x="683568" y="5949280"/>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6948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3" name="Text Box 5"/>
          <p:cNvSpPr txBox="1">
            <a:spLocks noChangeArrowheads="1"/>
          </p:cNvSpPr>
          <p:nvPr/>
        </p:nvSpPr>
        <p:spPr bwMode="auto">
          <a:xfrm>
            <a:off x="0" y="332656"/>
            <a:ext cx="91347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ru-RU" b="1" dirty="0">
                <a:solidFill>
                  <a:srgbClr val="FF3300"/>
                </a:solidFill>
              </a:rPr>
              <a:t>	</a:t>
            </a:r>
            <a:r>
              <a:rPr lang="en-US" altLang="ru-RU" dirty="0" err="1">
                <a:solidFill>
                  <a:srgbClr val="FF3300"/>
                </a:solidFill>
              </a:rPr>
              <a:t>Теорема</a:t>
            </a:r>
            <a:r>
              <a:rPr lang="en-US" altLang="ru-RU" dirty="0">
                <a:solidFill>
                  <a:srgbClr val="FF3300"/>
                </a:solidFill>
              </a:rPr>
              <a:t>.</a:t>
            </a:r>
            <a:r>
              <a:rPr lang="en-US" altLang="ru-RU" dirty="0">
                <a:solidFill>
                  <a:schemeClr val="accent1"/>
                </a:solidFill>
              </a:rPr>
              <a:t> </a:t>
            </a:r>
            <a:r>
              <a:rPr lang="en-US" altLang="ru-RU" dirty="0" err="1"/>
              <a:t>Ортогональной</a:t>
            </a:r>
            <a:r>
              <a:rPr lang="en-US" altLang="ru-RU" dirty="0"/>
              <a:t> </a:t>
            </a:r>
            <a:r>
              <a:rPr lang="en-US" altLang="ru-RU" dirty="0" err="1"/>
              <a:t>проекцией</a:t>
            </a:r>
            <a:r>
              <a:rPr lang="en-US" altLang="ru-RU" dirty="0"/>
              <a:t> </a:t>
            </a:r>
            <a:r>
              <a:rPr lang="en-US" altLang="ru-RU" dirty="0" err="1"/>
              <a:t>сферы</a:t>
            </a:r>
            <a:r>
              <a:rPr lang="en-US" altLang="ru-RU" dirty="0"/>
              <a:t> </a:t>
            </a:r>
            <a:r>
              <a:rPr lang="en-US" altLang="ru-RU" dirty="0" err="1"/>
              <a:t>является</a:t>
            </a:r>
            <a:r>
              <a:rPr lang="en-US" altLang="ru-RU" dirty="0"/>
              <a:t> </a:t>
            </a:r>
            <a:r>
              <a:rPr lang="en-US" altLang="ru-RU" dirty="0" err="1"/>
              <a:t>круг</a:t>
            </a:r>
            <a:r>
              <a:rPr lang="en-US" altLang="ru-RU" dirty="0"/>
              <a:t>, </a:t>
            </a:r>
            <a:r>
              <a:rPr lang="en-US" altLang="ru-RU" dirty="0" err="1"/>
              <a:t>радиус</a:t>
            </a:r>
            <a:r>
              <a:rPr lang="en-US" altLang="ru-RU" dirty="0"/>
              <a:t> </a:t>
            </a:r>
            <a:r>
              <a:rPr lang="en-US" altLang="ru-RU" dirty="0" err="1"/>
              <a:t>которого</a:t>
            </a:r>
            <a:r>
              <a:rPr lang="en-US" altLang="ru-RU" dirty="0"/>
              <a:t> </a:t>
            </a:r>
            <a:r>
              <a:rPr lang="en-US" altLang="ru-RU" dirty="0" err="1"/>
              <a:t>равен</a:t>
            </a:r>
            <a:r>
              <a:rPr lang="en-US" altLang="ru-RU" dirty="0"/>
              <a:t> </a:t>
            </a:r>
            <a:r>
              <a:rPr lang="en-US" altLang="ru-RU" dirty="0" err="1"/>
              <a:t>радиусу</a:t>
            </a:r>
            <a:r>
              <a:rPr lang="en-US" altLang="ru-RU" dirty="0"/>
              <a:t> </a:t>
            </a:r>
            <a:r>
              <a:rPr lang="en-US" altLang="ru-RU" dirty="0" err="1"/>
              <a:t>сферы</a:t>
            </a:r>
            <a:r>
              <a:rPr lang="en-US" altLang="ru-RU" dirty="0"/>
              <a:t>. </a:t>
            </a:r>
            <a:endParaRPr lang="ru-RU" altLang="ru-RU" dirty="0"/>
          </a:p>
        </p:txBody>
      </p:sp>
      <p:pic>
        <p:nvPicPr>
          <p:cNvPr id="2" name="Рисунок 1"/>
          <p:cNvPicPr>
            <a:picLocks noChangeAspect="1"/>
          </p:cNvPicPr>
          <p:nvPr/>
        </p:nvPicPr>
        <p:blipFill>
          <a:blip r:embed="rId3"/>
          <a:stretch>
            <a:fillRect/>
          </a:stretch>
        </p:blipFill>
        <p:spPr>
          <a:xfrm>
            <a:off x="539552" y="1139847"/>
            <a:ext cx="2888893" cy="2439780"/>
          </a:xfrm>
          <a:prstGeom prst="rect">
            <a:avLst/>
          </a:prstGeom>
        </p:spPr>
      </p:pic>
      <p:sp>
        <p:nvSpPr>
          <p:cNvPr id="7" name="Text Box 5"/>
          <p:cNvSpPr txBox="1">
            <a:spLocks noChangeArrowheads="1"/>
          </p:cNvSpPr>
          <p:nvPr/>
        </p:nvSpPr>
        <p:spPr bwMode="auto">
          <a:xfrm>
            <a:off x="0" y="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dirty="0">
                <a:solidFill>
                  <a:srgbClr val="FF3300"/>
                </a:solidFill>
              </a:rPr>
              <a:t>ИЗОБРАЖЕНИЕ СФЕРЫ</a:t>
            </a:r>
            <a:endParaRPr lang="ru-RU" altLang="ru-RU"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217725"/>
            <a:ext cx="4896544" cy="236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35384" y="3633699"/>
            <a:ext cx="91440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000" dirty="0"/>
              <a:t>	</a:t>
            </a:r>
            <a:r>
              <a:rPr lang="ru-RU" sz="2200" dirty="0"/>
              <a:t>Для изображения сферы в ней выделяют большую окружность (экватор) – сечение сферы плоскостью, проходящей через её центр и образующей острый угол с направлением проектирования. Изображением экватора будет эллипс. Окружности, лежащие в плоскостях, параллельных плоскости экватора называются параллелями. Они также изображаются эллипсами. Диаметр, перпендикулярный плоскости экватора называется осью, концы этого диаметра называются полюсами. Большие окружности, проходящие через полюсы называются меридианами. На рисунке изображена сфера с параллелями, меридианами и полюсами. </a:t>
            </a:r>
          </a:p>
        </p:txBody>
      </p:sp>
    </p:spTree>
    <p:extLst>
      <p:ext uri="{BB962C8B-B14F-4D97-AF65-F5344CB8AC3E}">
        <p14:creationId xmlns:p14="http://schemas.microsoft.com/office/powerpoint/2010/main" val="33039247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18107" y="3373"/>
            <a:ext cx="914400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000" dirty="0"/>
              <a:t>	Для нахождения положения изображения полюсов будем считать исходную ортогональную проекцию видом сферы спереди, и построим вид сферы слева, т. е. ортогональную проекцию сферы на плоскость, проходящую через ось сферы и перпендикулярную плоскости проектирования. Экватор и ось сферы изобразятся перпен­дикулярными диаметрами </a:t>
            </a:r>
            <a:r>
              <a:rPr lang="en-US" sz="2000" i="1" dirty="0"/>
              <a:t>PQ </a:t>
            </a:r>
            <a:r>
              <a:rPr lang="ru-RU" sz="2000" dirty="0"/>
              <a:t>и </a:t>
            </a:r>
            <a:r>
              <a:rPr lang="en-US" sz="2000" i="1" dirty="0"/>
              <a:t>CD</a:t>
            </a:r>
            <a:r>
              <a:rPr lang="ru-RU" sz="2000" dirty="0"/>
              <a:t>. Изображение полюсов на основной плоскости получается параллельным переносом полюсов на виде сферы слева.</a:t>
            </a:r>
          </a:p>
        </p:txBody>
      </p:sp>
      <p:pic>
        <p:nvPicPr>
          <p:cNvPr id="134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079625"/>
            <a:ext cx="5703888"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9" name="Text Box 5"/>
          <p:cNvSpPr txBox="1">
            <a:spLocks noChangeArrowheads="1"/>
          </p:cNvSpPr>
          <p:nvPr/>
        </p:nvSpPr>
        <p:spPr bwMode="auto">
          <a:xfrm>
            <a:off x="0" y="4937125"/>
            <a:ext cx="9144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000" dirty="0"/>
              <a:t>	На практике можно не прибегать к построению вспомогательного чертежа (вида сферы слева). Для построения изображения полюсов </a:t>
            </a:r>
            <a:r>
              <a:rPr lang="en-US" sz="2000" i="1" dirty="0"/>
              <a:t>P</a:t>
            </a:r>
            <a:r>
              <a:rPr lang="ru-RU" sz="2000" dirty="0"/>
              <a:t> и </a:t>
            </a:r>
            <a:r>
              <a:rPr lang="en-US" sz="2000" i="1" dirty="0"/>
              <a:t>Q</a:t>
            </a:r>
            <a:r>
              <a:rPr lang="ru-RU" sz="2000" dirty="0"/>
              <a:t> достаточно заметить, что прямоугольные треугольники </a:t>
            </a:r>
            <a:r>
              <a:rPr lang="en-US" sz="2000" i="1" dirty="0"/>
              <a:t>OPR </a:t>
            </a:r>
            <a:r>
              <a:rPr lang="ru-RU" sz="2000" dirty="0"/>
              <a:t>и </a:t>
            </a:r>
            <a:r>
              <a:rPr lang="en-US" sz="2000" i="1" dirty="0"/>
              <a:t>OCE </a:t>
            </a:r>
            <a:r>
              <a:rPr lang="ru-RU" sz="2000" dirty="0"/>
              <a:t> равны (по гипотенузе и острому углу). Следовательно, имеет место равенство отрезков </a:t>
            </a:r>
            <a:r>
              <a:rPr lang="en-US" sz="2000" i="1" dirty="0"/>
              <a:t>RP</a:t>
            </a:r>
            <a:r>
              <a:rPr lang="ru-RU" sz="2000" i="1" dirty="0"/>
              <a:t> = </a:t>
            </a:r>
            <a:r>
              <a:rPr lang="en-US" sz="2000" i="1" dirty="0"/>
              <a:t>CE</a:t>
            </a:r>
            <a:r>
              <a:rPr lang="ru-RU" sz="2000" dirty="0"/>
              <a:t>. Но </a:t>
            </a:r>
            <a:r>
              <a:rPr lang="en-US" sz="2000" i="1" dirty="0"/>
              <a:t>RP</a:t>
            </a:r>
            <a:r>
              <a:rPr lang="ru-RU" sz="2000" i="1" dirty="0"/>
              <a:t> = </a:t>
            </a:r>
            <a:r>
              <a:rPr lang="en-US" sz="2000" i="1" dirty="0"/>
              <a:t>PP</a:t>
            </a:r>
            <a:r>
              <a:rPr lang="ru-RU" sz="2000" baseline="-25000" dirty="0"/>
              <a:t>1</a:t>
            </a:r>
            <a:r>
              <a:rPr lang="ru-RU" sz="2000" dirty="0"/>
              <a:t> и </a:t>
            </a:r>
            <a:r>
              <a:rPr lang="en-US" sz="2000" i="1" dirty="0"/>
              <a:t>CE</a:t>
            </a:r>
            <a:r>
              <a:rPr lang="ru-RU" sz="2000" i="1" dirty="0"/>
              <a:t> = </a:t>
            </a:r>
            <a:r>
              <a:rPr lang="en-US" sz="2000" i="1" dirty="0"/>
              <a:t>OC</a:t>
            </a:r>
            <a:r>
              <a:rPr lang="ru-RU" sz="2000" dirty="0"/>
              <a:t>. Значит </a:t>
            </a:r>
            <a:r>
              <a:rPr lang="en-US" sz="2000" i="1" dirty="0"/>
              <a:t>PP</a:t>
            </a:r>
            <a:r>
              <a:rPr lang="ru-RU" sz="2000" baseline="-25000" dirty="0"/>
              <a:t>1</a:t>
            </a:r>
            <a:r>
              <a:rPr lang="ru-RU" sz="2000" dirty="0"/>
              <a:t> = </a:t>
            </a:r>
            <a:r>
              <a:rPr lang="en-US" sz="2000" i="1" dirty="0"/>
              <a:t>OC</a:t>
            </a:r>
            <a:r>
              <a:rPr lang="ru-RU" sz="2000" dirty="0"/>
              <a:t>. Аналогично, </a:t>
            </a:r>
            <a:r>
              <a:rPr lang="en-US" sz="2000" i="1" dirty="0"/>
              <a:t>QQ</a:t>
            </a:r>
            <a:r>
              <a:rPr lang="ru-RU" sz="2000" baseline="-25000" dirty="0"/>
              <a:t>1</a:t>
            </a:r>
            <a:r>
              <a:rPr lang="ru-RU" sz="2000" dirty="0"/>
              <a:t> = </a:t>
            </a:r>
            <a:r>
              <a:rPr lang="en-US" sz="2000" i="1" dirty="0"/>
              <a:t>OD</a:t>
            </a:r>
            <a:r>
              <a:rPr lang="ru-RU" sz="2000" dirty="0"/>
              <a:t>. После этого точки </a:t>
            </a:r>
            <a:r>
              <a:rPr lang="en-US" sz="2000" i="1" dirty="0"/>
              <a:t>P</a:t>
            </a:r>
            <a:r>
              <a:rPr lang="ru-RU" sz="2000" dirty="0"/>
              <a:t> и </a:t>
            </a:r>
            <a:r>
              <a:rPr lang="en-US" sz="2000" i="1" dirty="0"/>
              <a:t>Q</a:t>
            </a:r>
            <a:r>
              <a:rPr lang="ru-RU" sz="2000" dirty="0"/>
              <a:t> выбираются так, чтобы выполнялись эти равенства.</a:t>
            </a:r>
          </a:p>
        </p:txBody>
      </p:sp>
    </p:spTree>
    <p:extLst>
      <p:ext uri="{BB962C8B-B14F-4D97-AF65-F5344CB8AC3E}">
        <p14:creationId xmlns:p14="http://schemas.microsoft.com/office/powerpoint/2010/main" val="1558131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644" y="1916832"/>
            <a:ext cx="4172803" cy="339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360238"/>
            <a:ext cx="478802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Неправильное изображение сферы в координатном пространстве</a:t>
            </a:r>
          </a:p>
        </p:txBody>
      </p:sp>
      <p:sp>
        <p:nvSpPr>
          <p:cNvPr id="7" name="Text Box 3"/>
          <p:cNvSpPr txBox="1">
            <a:spLocks noChangeArrowheads="1"/>
          </p:cNvSpPr>
          <p:nvPr/>
        </p:nvSpPr>
        <p:spPr bwMode="auto">
          <a:xfrm>
            <a:off x="4544840" y="360238"/>
            <a:ext cx="459916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Правильное изображение, полученное в программе </a:t>
            </a:r>
            <a:r>
              <a:rPr lang="en-US" sz="2800" dirty="0" err="1">
                <a:solidFill>
                  <a:srgbClr val="FF0000"/>
                </a:solidFill>
              </a:rPr>
              <a:t>GeoGebra</a:t>
            </a:r>
            <a:endParaRPr lang="ru-RU" sz="2800" dirty="0">
              <a:solidFill>
                <a:srgbClr val="FF0000"/>
              </a:solidFill>
            </a:endParaRPr>
          </a:p>
        </p:txBody>
      </p:sp>
      <p:pic>
        <p:nvPicPr>
          <p:cNvPr id="890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31" y="2420888"/>
            <a:ext cx="3071614" cy="3518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60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52400"/>
            <a:ext cx="7772400" cy="457200"/>
          </a:xfrm>
        </p:spPr>
        <p:txBody>
          <a:bodyPr/>
          <a:lstStyle/>
          <a:p>
            <a:r>
              <a:rPr lang="ru-RU" sz="2800" dirty="0">
                <a:solidFill>
                  <a:srgbClr val="FF3300"/>
                </a:solidFill>
              </a:rPr>
              <a:t>Сфера, вписанная в цилиндр</a:t>
            </a:r>
          </a:p>
        </p:txBody>
      </p:sp>
      <p:sp>
        <p:nvSpPr>
          <p:cNvPr id="6149" name="Text Box 5"/>
          <p:cNvSpPr txBox="1">
            <a:spLocks noChangeArrowheads="1"/>
          </p:cNvSpPr>
          <p:nvPr/>
        </p:nvSpPr>
        <p:spPr bwMode="auto">
          <a:xfrm>
            <a:off x="0" y="707212"/>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cs typeface="Times New Roman" pitchFamily="18" charset="0"/>
              </a:rPr>
              <a:t>	Сфера называется вписанной в цилиндр, если она касается его оснований и боковой поверхности (касается каждой образующей). При этом цилиндр называется описанным около сферы.</a:t>
            </a:r>
            <a:endParaRPr lang="ru-RU" dirty="0"/>
          </a:p>
        </p:txBody>
      </p:sp>
      <p:pic>
        <p:nvPicPr>
          <p:cNvPr id="14361"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86" y="2276872"/>
            <a:ext cx="3961742" cy="413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34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23220"/>
          </a:xfrm>
          <a:prstGeom prst="rect">
            <a:avLst/>
          </a:prstGeom>
          <a:noFill/>
        </p:spPr>
        <p:txBody>
          <a:bodyPr wrap="square" rtlCol="0">
            <a:spAutoFit/>
          </a:bodyPr>
          <a:lstStyle/>
          <a:p>
            <a:pPr algn="ctr"/>
            <a:r>
              <a:rPr lang="ru-RU" dirty="0"/>
              <a:t>	</a:t>
            </a:r>
            <a:r>
              <a:rPr lang="ru-RU" sz="2800" b="1" dirty="0">
                <a:latin typeface="Times New Roman" pitchFamily="18" charset="0"/>
                <a:cs typeface="Times New Roman" pitchFamily="18" charset="0"/>
              </a:rPr>
              <a:t>Авторский сайт: </a:t>
            </a:r>
            <a:r>
              <a:rPr lang="en-US" sz="2800" b="1" dirty="0">
                <a:solidFill>
                  <a:srgbClr val="0000FF"/>
                </a:solidFill>
                <a:latin typeface="Times New Roman" pitchFamily="18" charset="0"/>
                <a:cs typeface="Times New Roman" pitchFamily="18" charset="0"/>
              </a:rPr>
              <a:t>vasmirnov.ru</a:t>
            </a:r>
            <a:r>
              <a:rPr lang="ru-RU" sz="2800" dirty="0">
                <a:solidFill>
                  <a:srgbClr val="FF0000"/>
                </a:solidFill>
              </a:rPr>
              <a:t>	</a:t>
            </a: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02" y="492388"/>
            <a:ext cx="7313932" cy="6334780"/>
          </a:xfrm>
          <a:prstGeom prst="rect">
            <a:avLst/>
          </a:prstGeom>
          <a:noFill/>
          <a:ln>
            <a:solidFill>
              <a:srgbClr val="D2ECB6"/>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36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2924944"/>
            <a:ext cx="2884488" cy="343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 Box 5"/>
          <p:cNvSpPr txBox="1">
            <a:spLocks noChangeArrowheads="1"/>
          </p:cNvSpPr>
          <p:nvPr/>
        </p:nvSpPr>
        <p:spPr bwMode="auto">
          <a:xfrm>
            <a:off x="17736" y="332656"/>
            <a:ext cx="91262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cs typeface="Times New Roman" pitchFamily="18" charset="0"/>
              </a:rPr>
              <a:t>	</a:t>
            </a:r>
            <a:r>
              <a:rPr lang="ru-RU" dirty="0">
                <a:cs typeface="Times New Roman" pitchFamily="18" charset="0"/>
              </a:rPr>
              <a:t>В цилиндр можно вписать сферу, если высота цилиндра равна</a:t>
            </a:r>
            <a:r>
              <a:rPr lang="en-US" dirty="0">
                <a:cs typeface="Times New Roman" pitchFamily="18" charset="0"/>
              </a:rPr>
              <a:t> </a:t>
            </a:r>
            <a:r>
              <a:rPr lang="ru-RU" dirty="0">
                <a:cs typeface="Times New Roman" pitchFamily="18" charset="0"/>
              </a:rPr>
              <a:t>диаметру его основания.</a:t>
            </a:r>
            <a:endParaRPr lang="ru-RU" i="1" dirty="0">
              <a:cs typeface="Times New Roman" pitchFamily="18" charset="0"/>
            </a:endParaRPr>
          </a:p>
        </p:txBody>
      </p:sp>
      <p:sp>
        <p:nvSpPr>
          <p:cNvPr id="59399" name="Text Box 7"/>
          <p:cNvSpPr txBox="1">
            <a:spLocks noChangeArrowheads="1"/>
          </p:cNvSpPr>
          <p:nvPr/>
        </p:nvSpPr>
        <p:spPr bwMode="auto">
          <a:xfrm>
            <a:off x="17736" y="1163653"/>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cs typeface="Times New Roman" pitchFamily="18" charset="0"/>
              </a:rPr>
              <a:t>	</a:t>
            </a:r>
            <a:r>
              <a:rPr lang="ru-RU" dirty="0">
                <a:cs typeface="Times New Roman" pitchFamily="18" charset="0"/>
              </a:rPr>
              <a:t>Её центром является</a:t>
            </a:r>
            <a:r>
              <a:rPr lang="en-US" dirty="0">
                <a:cs typeface="Times New Roman" pitchFamily="18" charset="0"/>
              </a:rPr>
              <a:t> </a:t>
            </a:r>
            <a:r>
              <a:rPr lang="ru-RU" dirty="0">
                <a:cs typeface="Times New Roman" pitchFamily="18" charset="0"/>
              </a:rPr>
              <a:t>середина </a:t>
            </a:r>
            <a:r>
              <a:rPr lang="en-US" i="1" dirty="0">
                <a:cs typeface="Times New Roman" pitchFamily="18" charset="0"/>
              </a:rPr>
              <a:t>O</a:t>
            </a:r>
            <a:r>
              <a:rPr lang="ru-RU" dirty="0">
                <a:cs typeface="Times New Roman" pitchFamily="18" charset="0"/>
              </a:rPr>
              <a:t> отрезка, соединяющего центры оснований </a:t>
            </a:r>
            <a:r>
              <a:rPr lang="en-US" i="1" dirty="0">
                <a:cs typeface="Times New Roman" pitchFamily="18" charset="0"/>
              </a:rPr>
              <a:t>O</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O</a:t>
            </a:r>
            <a:r>
              <a:rPr lang="ru-RU" baseline="-30000" dirty="0">
                <a:cs typeface="Times New Roman" pitchFamily="18" charset="0"/>
              </a:rPr>
              <a:t>2</a:t>
            </a:r>
            <a:r>
              <a:rPr lang="ru-RU" i="1" dirty="0">
                <a:cs typeface="Times New Roman" pitchFamily="18" charset="0"/>
              </a:rPr>
              <a:t> </a:t>
            </a:r>
            <a:r>
              <a:rPr lang="ru-RU" dirty="0">
                <a:cs typeface="Times New Roman" pitchFamily="18" charset="0"/>
              </a:rPr>
              <a:t>цилиндра.</a:t>
            </a:r>
          </a:p>
        </p:txBody>
      </p:sp>
      <p:sp>
        <p:nvSpPr>
          <p:cNvPr id="59401" name="Text Box 9"/>
          <p:cNvSpPr txBox="1">
            <a:spLocks noChangeArrowheads="1"/>
          </p:cNvSpPr>
          <p:nvPr/>
        </p:nvSpPr>
        <p:spPr bwMode="auto">
          <a:xfrm>
            <a:off x="27160" y="197110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cs typeface="Times New Roman" pitchFamily="18" charset="0"/>
              </a:rPr>
              <a:t>	</a:t>
            </a:r>
            <a:r>
              <a:rPr lang="ru-RU" dirty="0">
                <a:cs typeface="Times New Roman" pitchFamily="18" charset="0"/>
              </a:rPr>
              <a:t>Радиус сферы </a:t>
            </a:r>
            <a:r>
              <a:rPr lang="en-US" i="1" dirty="0">
                <a:cs typeface="Times New Roman" pitchFamily="18" charset="0"/>
              </a:rPr>
              <a:t>R </a:t>
            </a:r>
            <a:r>
              <a:rPr lang="ru-RU" dirty="0">
                <a:cs typeface="Times New Roman" pitchFamily="18" charset="0"/>
              </a:rPr>
              <a:t>будет равен</a:t>
            </a:r>
            <a:r>
              <a:rPr lang="en-US" dirty="0">
                <a:cs typeface="Times New Roman" pitchFamily="18" charset="0"/>
              </a:rPr>
              <a:t> </a:t>
            </a:r>
            <a:r>
              <a:rPr lang="ru-RU" dirty="0">
                <a:cs typeface="Times New Roman" pitchFamily="18" charset="0"/>
              </a:rPr>
              <a:t>радиусу окружности основания цилиндра.</a:t>
            </a:r>
          </a:p>
        </p:txBody>
      </p:sp>
    </p:spTree>
    <p:extLst>
      <p:ext uri="{BB962C8B-B14F-4D97-AF65-F5344CB8AC3E}">
        <p14:creationId xmlns:p14="http://schemas.microsoft.com/office/powerpoint/2010/main" val="993470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260648"/>
            <a:ext cx="899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dirty="0"/>
              <a:t>	</a:t>
            </a:r>
            <a:r>
              <a:rPr lang="ru-RU" dirty="0"/>
              <a:t>Типичная ошибка в изображении сферы, вписанной в цилиндр, показана на рисунке а. Правильное изображение показано на рисунке б.</a:t>
            </a:r>
          </a:p>
        </p:txBody>
      </p:sp>
      <p:pic>
        <p:nvPicPr>
          <p:cNvPr id="4" name="Рисунок 3"/>
          <p:cNvPicPr>
            <a:picLocks noChangeAspect="1"/>
          </p:cNvPicPr>
          <p:nvPr/>
        </p:nvPicPr>
        <p:blipFill>
          <a:blip r:embed="rId2"/>
          <a:stretch>
            <a:fillRect/>
          </a:stretch>
        </p:blipFill>
        <p:spPr>
          <a:xfrm>
            <a:off x="899591" y="1772816"/>
            <a:ext cx="7017821" cy="3672408"/>
          </a:xfrm>
          <a:prstGeom prst="rect">
            <a:avLst/>
          </a:prstGeom>
        </p:spPr>
      </p:pic>
    </p:spTree>
    <p:extLst>
      <p:ext uri="{BB962C8B-B14F-4D97-AF65-F5344CB8AC3E}">
        <p14:creationId xmlns:p14="http://schemas.microsoft.com/office/powerpoint/2010/main" val="2971272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481335"/>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цилиндр, описанный около сферы.</a:t>
            </a:r>
          </a:p>
        </p:txBody>
      </p:sp>
      <p:sp>
        <p:nvSpPr>
          <p:cNvPr id="8" name="Text Box 3"/>
          <p:cNvSpPr txBox="1">
            <a:spLocks noChangeArrowheads="1"/>
          </p:cNvSpPr>
          <p:nvPr/>
        </p:nvSpPr>
        <p:spPr bwMode="auto">
          <a:xfrm>
            <a:off x="0" y="24135"/>
            <a:ext cx="899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2" name="Рисунок 1"/>
          <p:cNvPicPr>
            <a:picLocks noChangeAspect="1"/>
          </p:cNvPicPr>
          <p:nvPr/>
        </p:nvPicPr>
        <p:blipFill>
          <a:blip r:embed="rId2"/>
          <a:stretch>
            <a:fillRect/>
          </a:stretch>
        </p:blipFill>
        <p:spPr>
          <a:xfrm>
            <a:off x="2483768" y="1395735"/>
            <a:ext cx="3760385" cy="3760385"/>
          </a:xfrm>
          <a:prstGeom prst="rect">
            <a:avLst/>
          </a:prstGeom>
        </p:spPr>
      </p:pic>
      <p:pic>
        <p:nvPicPr>
          <p:cNvPr id="3" name="Рисунок 2"/>
          <p:cNvPicPr>
            <a:picLocks noChangeAspect="1"/>
          </p:cNvPicPr>
          <p:nvPr/>
        </p:nvPicPr>
        <p:blipFill>
          <a:blip r:embed="rId3"/>
          <a:stretch>
            <a:fillRect/>
          </a:stretch>
        </p:blipFill>
        <p:spPr>
          <a:xfrm>
            <a:off x="2489417" y="1395735"/>
            <a:ext cx="3760385" cy="3760385"/>
          </a:xfrm>
          <a:prstGeom prst="rect">
            <a:avLst/>
          </a:prstGeom>
        </p:spPr>
      </p:pic>
    </p:spTree>
    <p:extLst>
      <p:ext uri="{BB962C8B-B14F-4D97-AF65-F5344CB8AC3E}">
        <p14:creationId xmlns:p14="http://schemas.microsoft.com/office/powerpoint/2010/main" val="215019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481335"/>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сферу, вписанную в цилиндр.</a:t>
            </a:r>
          </a:p>
        </p:txBody>
      </p:sp>
      <p:pic>
        <p:nvPicPr>
          <p:cNvPr id="4" name="Рисунок 3"/>
          <p:cNvPicPr>
            <a:picLocks noChangeAspect="1"/>
          </p:cNvPicPr>
          <p:nvPr/>
        </p:nvPicPr>
        <p:blipFill>
          <a:blip r:embed="rId2"/>
          <a:stretch>
            <a:fillRect/>
          </a:stretch>
        </p:blipFill>
        <p:spPr>
          <a:xfrm>
            <a:off x="2407568" y="1340768"/>
            <a:ext cx="4176464" cy="4176464"/>
          </a:xfrm>
          <a:prstGeom prst="rect">
            <a:avLst/>
          </a:prstGeom>
        </p:spPr>
      </p:pic>
      <p:pic>
        <p:nvPicPr>
          <p:cNvPr id="5" name="Рисунок 4"/>
          <p:cNvPicPr>
            <a:picLocks noChangeAspect="1"/>
          </p:cNvPicPr>
          <p:nvPr/>
        </p:nvPicPr>
        <p:blipFill>
          <a:blip r:embed="rId3"/>
          <a:stretch>
            <a:fillRect/>
          </a:stretch>
        </p:blipFill>
        <p:spPr>
          <a:xfrm>
            <a:off x="2407568" y="1340768"/>
            <a:ext cx="4176464" cy="4176464"/>
          </a:xfrm>
          <a:prstGeom prst="rect">
            <a:avLst/>
          </a:prstGeom>
        </p:spPr>
      </p:pic>
    </p:spTree>
    <p:extLst>
      <p:ext uri="{BB962C8B-B14F-4D97-AF65-F5344CB8AC3E}">
        <p14:creationId xmlns:p14="http://schemas.microsoft.com/office/powerpoint/2010/main" val="7691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0" y="481335"/>
            <a:ext cx="899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В цилиндр высоты 2 вписана сфера. Найдите её радиус.</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56792"/>
            <a:ext cx="2664296" cy="31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412DC1-1DC5-438F-B477-6293348E40D8}"/>
                  </a:ext>
                </a:extLst>
              </p:cNvPr>
              <p:cNvSpPr txBox="1"/>
              <p:nvPr/>
            </p:nvSpPr>
            <p:spPr>
              <a:xfrm>
                <a:off x="683568" y="5070375"/>
                <a:ext cx="3528392" cy="461665"/>
              </a:xfrm>
              <a:prstGeom prst="rect">
                <a:avLst/>
              </a:prstGeom>
              <a:noFill/>
            </p:spPr>
            <p:txBody>
              <a:bodyPr wrap="square" rtlCol="0">
                <a:spAutoFit/>
              </a:bodyPr>
              <a:lstStyle/>
              <a:p>
                <a:r>
                  <a:rPr lang="ru-RU" dirty="0">
                    <a:solidFill>
                      <a:srgbClr val="FF0000"/>
                    </a:solidFill>
                  </a:rPr>
                  <a:t>Ответ. </a:t>
                </a:r>
                <a:r>
                  <a:rPr lang="ru-RU" dirty="0"/>
                  <a:t>1</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AC412DC1-1DC5-438F-B477-6293348E40D8}"/>
                  </a:ext>
                </a:extLst>
              </p:cNvPr>
              <p:cNvSpPr txBox="1">
                <a:spLocks noRot="1" noChangeAspect="1" noMove="1" noResize="1" noEditPoints="1" noAdjustHandles="1" noChangeArrowheads="1" noChangeShapeType="1" noTextEdit="1"/>
              </p:cNvSpPr>
              <p:nvPr/>
            </p:nvSpPr>
            <p:spPr>
              <a:xfrm>
                <a:off x="683568" y="5070375"/>
                <a:ext cx="3528392" cy="461665"/>
              </a:xfrm>
              <a:prstGeom prst="rect">
                <a:avLst/>
              </a:prstGeom>
              <a:blipFill>
                <a:blip r:embed="rId3"/>
                <a:stretch>
                  <a:fillRect l="-2591" t="-10667" b="-30667"/>
                </a:stretch>
              </a:blipFill>
            </p:spPr>
            <p:txBody>
              <a:bodyPr/>
              <a:lstStyle/>
              <a:p>
                <a:r>
                  <a:rPr lang="ru-RU">
                    <a:noFill/>
                  </a:rPr>
                  <a:t> </a:t>
                </a:r>
              </a:p>
            </p:txBody>
          </p:sp>
        </mc:Fallback>
      </mc:AlternateContent>
    </p:spTree>
    <p:extLst>
      <p:ext uri="{BB962C8B-B14F-4D97-AF65-F5344CB8AC3E}">
        <p14:creationId xmlns:p14="http://schemas.microsoft.com/office/powerpoint/2010/main" val="208178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841713"/>
            <a:ext cx="2664296" cy="31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490110"/>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В цилиндр вписана сфера радиуса 1. Найдите высоту цилиндра.</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5823879-1A15-4328-8E62-9BBC317AED77}"/>
                  </a:ext>
                </a:extLst>
              </p:cNvPr>
              <p:cNvSpPr txBox="1"/>
              <p:nvPr/>
            </p:nvSpPr>
            <p:spPr>
              <a:xfrm>
                <a:off x="683568" y="5536893"/>
                <a:ext cx="3528392" cy="461665"/>
              </a:xfrm>
              <a:prstGeom prst="rect">
                <a:avLst/>
              </a:prstGeom>
              <a:noFill/>
            </p:spPr>
            <p:txBody>
              <a:bodyPr wrap="square" rtlCol="0">
                <a:spAutoFit/>
              </a:bodyPr>
              <a:lstStyle/>
              <a:p>
                <a:r>
                  <a:rPr lang="ru-RU" dirty="0">
                    <a:solidFill>
                      <a:srgbClr val="FF0000"/>
                    </a:solidFill>
                  </a:rPr>
                  <a:t>Ответ. </a:t>
                </a:r>
                <a:r>
                  <a:rPr lang="ru-RU" dirty="0"/>
                  <a:t>2</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85823879-1A15-4328-8E62-9BBC317AED77}"/>
                  </a:ext>
                </a:extLst>
              </p:cNvPr>
              <p:cNvSpPr txBox="1">
                <a:spLocks noRot="1" noChangeAspect="1" noMove="1" noResize="1" noEditPoints="1" noAdjustHandles="1" noChangeArrowheads="1" noChangeShapeType="1" noTextEdit="1"/>
              </p:cNvSpPr>
              <p:nvPr/>
            </p:nvSpPr>
            <p:spPr>
              <a:xfrm>
                <a:off x="683568" y="5536893"/>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219077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32856"/>
            <a:ext cx="2664296" cy="31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0" y="369095"/>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Радиус основания цилиндра равен 2. Какой должна быть высота цилиндра, чтобы в него можно было вписать сферу?</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152EB43-67DC-47CB-9E21-ED7B43299D1B}"/>
                  </a:ext>
                </a:extLst>
              </p:cNvPr>
              <p:cNvSpPr txBox="1"/>
              <p:nvPr/>
            </p:nvSpPr>
            <p:spPr>
              <a:xfrm>
                <a:off x="683568" y="5778529"/>
                <a:ext cx="3528392" cy="461665"/>
              </a:xfrm>
              <a:prstGeom prst="rect">
                <a:avLst/>
              </a:prstGeom>
              <a:noFill/>
            </p:spPr>
            <p:txBody>
              <a:bodyPr wrap="square" rtlCol="0">
                <a:spAutoFit/>
              </a:bodyPr>
              <a:lstStyle/>
              <a:p>
                <a:r>
                  <a:rPr lang="ru-RU" dirty="0">
                    <a:solidFill>
                      <a:srgbClr val="FF0000"/>
                    </a:solidFill>
                  </a:rPr>
                  <a:t>Ответ. </a:t>
                </a:r>
                <a:r>
                  <a:rPr lang="ru-RU" dirty="0"/>
                  <a:t>4</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6152EB43-67DC-47CB-9E21-ED7B43299D1B}"/>
                  </a:ext>
                </a:extLst>
              </p:cNvPr>
              <p:cNvSpPr txBox="1">
                <a:spLocks noRot="1" noChangeAspect="1" noMove="1" noResize="1" noEditPoints="1" noAdjustHandles="1" noChangeArrowheads="1" noChangeShapeType="1" noTextEdit="1"/>
              </p:cNvSpPr>
              <p:nvPr/>
            </p:nvSpPr>
            <p:spPr>
              <a:xfrm>
                <a:off x="683568" y="5778529"/>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394470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628800"/>
            <a:ext cx="2664296" cy="31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3"/>
          <p:cNvSpPr txBox="1">
            <a:spLocks noChangeArrowheads="1"/>
          </p:cNvSpPr>
          <p:nvPr/>
        </p:nvSpPr>
        <p:spPr bwMode="auto">
          <a:xfrm>
            <a:off x="0" y="404664"/>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Высота цилиндра равна 2. Каким должен быть радиус основания цилиндра, чтобы в него можно было вписать сферу?</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D92FDC0-15A2-408F-98E1-28EE49C5E013}"/>
                  </a:ext>
                </a:extLst>
              </p:cNvPr>
              <p:cNvSpPr txBox="1"/>
              <p:nvPr/>
            </p:nvSpPr>
            <p:spPr>
              <a:xfrm>
                <a:off x="683568" y="5445224"/>
                <a:ext cx="3528392" cy="461665"/>
              </a:xfrm>
              <a:prstGeom prst="rect">
                <a:avLst/>
              </a:prstGeom>
              <a:noFill/>
            </p:spPr>
            <p:txBody>
              <a:bodyPr wrap="square" rtlCol="0">
                <a:spAutoFit/>
              </a:bodyPr>
              <a:lstStyle/>
              <a:p>
                <a:r>
                  <a:rPr lang="ru-RU" dirty="0">
                    <a:solidFill>
                      <a:srgbClr val="FF0000"/>
                    </a:solidFill>
                  </a:rPr>
                  <a:t>Ответ. </a:t>
                </a:r>
                <a:r>
                  <a:rPr lang="ru-RU" dirty="0"/>
                  <a:t>1</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9D92FDC0-15A2-408F-98E1-28EE49C5E013}"/>
                  </a:ext>
                </a:extLst>
              </p:cNvPr>
              <p:cNvSpPr txBox="1">
                <a:spLocks noRot="1" noChangeAspect="1" noMove="1" noResize="1" noEditPoints="1" noAdjustHandles="1" noChangeArrowheads="1" noChangeShapeType="1" noTextEdit="1"/>
              </p:cNvSpPr>
              <p:nvPr/>
            </p:nvSpPr>
            <p:spPr>
              <a:xfrm>
                <a:off x="683568" y="5445224"/>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75850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 y="304800"/>
            <a:ext cx="8763000" cy="457200"/>
          </a:xfrm>
        </p:spPr>
        <p:txBody>
          <a:bodyPr/>
          <a:lstStyle/>
          <a:p>
            <a:r>
              <a:rPr lang="ru-RU" sz="3200" dirty="0">
                <a:solidFill>
                  <a:srgbClr val="FF3300"/>
                </a:solidFill>
              </a:rPr>
              <a:t>Сфера, описанная около цилиндра</a:t>
            </a:r>
          </a:p>
        </p:txBody>
      </p:sp>
      <p:sp>
        <p:nvSpPr>
          <p:cNvPr id="10244" name="Text Box 4"/>
          <p:cNvSpPr txBox="1">
            <a:spLocks noChangeArrowheads="1"/>
          </p:cNvSpPr>
          <p:nvPr/>
        </p:nvSpPr>
        <p:spPr bwMode="auto">
          <a:xfrm>
            <a:off x="0" y="9906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cs typeface="Times New Roman" pitchFamily="18" charset="0"/>
              </a:rPr>
              <a:t>	Цилиндр называется вписанным в сферу, если окружности оснований цилиндра лежат на сфере. При этом сфера называется описанной около цилиндра.</a:t>
            </a:r>
            <a:r>
              <a:rPr lang="ru-RU" dirty="0"/>
              <a:t> </a:t>
            </a:r>
          </a:p>
        </p:txBody>
      </p:sp>
      <p:pic>
        <p:nvPicPr>
          <p:cNvPr id="15383"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5" y="2347276"/>
            <a:ext cx="4050781" cy="3890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8087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Text Box 6"/>
          <p:cNvSpPr txBox="1">
            <a:spLocks noChangeArrowheads="1"/>
          </p:cNvSpPr>
          <p:nvPr/>
        </p:nvSpPr>
        <p:spPr bwMode="auto">
          <a:xfrm>
            <a:off x="35916" y="476672"/>
            <a:ext cx="918051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en-US" dirty="0">
                <a:cs typeface="Times New Roman" pitchFamily="18" charset="0"/>
              </a:rPr>
              <a:t>	</a:t>
            </a:r>
            <a:r>
              <a:rPr lang="ru-RU" dirty="0">
                <a:cs typeface="Times New Roman" pitchFamily="18" charset="0"/>
              </a:rPr>
              <a:t>Около любого цилиндра можно описать сферу. Её центром будет точка </a:t>
            </a:r>
            <a:r>
              <a:rPr lang="en-US" i="1" dirty="0">
                <a:cs typeface="Times New Roman" pitchFamily="18" charset="0"/>
              </a:rPr>
              <a:t>O</a:t>
            </a:r>
            <a:r>
              <a:rPr lang="ru-RU" dirty="0">
                <a:cs typeface="Times New Roman" pitchFamily="18" charset="0"/>
              </a:rPr>
              <a:t>,</a:t>
            </a:r>
            <a:r>
              <a:rPr lang="ru-RU" i="1" dirty="0">
                <a:cs typeface="Times New Roman" pitchFamily="18" charset="0"/>
              </a:rPr>
              <a:t> </a:t>
            </a:r>
            <a:r>
              <a:rPr lang="ru-RU" dirty="0">
                <a:cs typeface="Times New Roman" pitchFamily="18" charset="0"/>
              </a:rPr>
              <a:t>являющаяся серединой отрезка, соединяющего центры оснований </a:t>
            </a:r>
            <a:r>
              <a:rPr lang="en-US" i="1" dirty="0">
                <a:cs typeface="Times New Roman" pitchFamily="18" charset="0"/>
              </a:rPr>
              <a:t>O</a:t>
            </a:r>
            <a:r>
              <a:rPr lang="ru-RU" baseline="-30000" dirty="0">
                <a:cs typeface="Times New Roman" pitchFamily="18" charset="0"/>
              </a:rPr>
              <a:t>1</a:t>
            </a:r>
            <a:r>
              <a:rPr lang="ru-RU" dirty="0">
                <a:cs typeface="Times New Roman" pitchFamily="18" charset="0"/>
              </a:rPr>
              <a:t> и </a:t>
            </a:r>
            <a:r>
              <a:rPr lang="en-US" i="1" dirty="0">
                <a:cs typeface="Times New Roman" pitchFamily="18" charset="0"/>
              </a:rPr>
              <a:t>O</a:t>
            </a:r>
            <a:r>
              <a:rPr lang="ru-RU" baseline="-30000" dirty="0">
                <a:cs typeface="Times New Roman" pitchFamily="18" charset="0"/>
              </a:rPr>
              <a:t>2</a:t>
            </a:r>
            <a:r>
              <a:rPr lang="ru-RU" i="1" dirty="0">
                <a:cs typeface="Times New Roman" pitchFamily="18" charset="0"/>
              </a:rPr>
              <a:t> </a:t>
            </a:r>
            <a:r>
              <a:rPr lang="ru-RU" dirty="0">
                <a:cs typeface="Times New Roman" pitchFamily="18" charset="0"/>
              </a:rPr>
              <a:t>цилиндра. Радиус </a:t>
            </a:r>
            <a:r>
              <a:rPr lang="en-US" i="1" dirty="0">
                <a:cs typeface="Times New Roman" pitchFamily="18" charset="0"/>
              </a:rPr>
              <a:t>R </a:t>
            </a:r>
            <a:r>
              <a:rPr lang="ru-RU" dirty="0">
                <a:cs typeface="Times New Roman" pitchFamily="18" charset="0"/>
              </a:rPr>
              <a:t>сферы равен радиусу окружности, описанной около прямоугольника, являющегося осевым сечением цилиндра.</a:t>
            </a:r>
            <a:r>
              <a:rPr lang="en-US" i="1" dirty="0">
                <a:cs typeface="Times New Roman" pitchFamily="18" charset="0"/>
              </a:rPr>
              <a:t> </a:t>
            </a:r>
            <a:endParaRPr lang="ru-RU" dirty="0"/>
          </a:p>
        </p:txBody>
      </p:sp>
      <p:pic>
        <p:nvPicPr>
          <p:cNvPr id="880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572428"/>
            <a:ext cx="3530730" cy="352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548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504" y="0"/>
            <a:ext cx="8856984" cy="830997"/>
          </a:xfrm>
          <a:prstGeom prst="rect">
            <a:avLst/>
          </a:prstGeom>
          <a:noFill/>
        </p:spPr>
        <p:txBody>
          <a:bodyPr wrap="square" rtlCol="0">
            <a:spAutoFit/>
          </a:bodyPr>
          <a:lstStyle/>
          <a:p>
            <a:pPr algn="ctr"/>
            <a:r>
              <a:rPr lang="ru-RU" dirty="0">
                <a:solidFill>
                  <a:srgbClr val="FF0000"/>
                </a:solidFill>
              </a:rPr>
              <a:t>Последовательность рассмотрения тем, связанных с вписанными и описанными фигурами в пространстве</a:t>
            </a:r>
          </a:p>
        </p:txBody>
      </p:sp>
      <p:sp>
        <p:nvSpPr>
          <p:cNvPr id="7" name="TextBox 6"/>
          <p:cNvSpPr txBox="1"/>
          <p:nvPr/>
        </p:nvSpPr>
        <p:spPr>
          <a:xfrm>
            <a:off x="0" y="692696"/>
            <a:ext cx="9144000" cy="5632311"/>
          </a:xfrm>
          <a:prstGeom prst="rect">
            <a:avLst/>
          </a:prstGeom>
          <a:noFill/>
        </p:spPr>
        <p:txBody>
          <a:bodyPr wrap="square" rtlCol="0">
            <a:spAutoFit/>
          </a:bodyPr>
          <a:lstStyle/>
          <a:p>
            <a:pPr algn="ctr"/>
            <a:r>
              <a:rPr lang="ru-RU" dirty="0"/>
              <a:t>11 класс 1-я четверть</a:t>
            </a:r>
          </a:p>
          <a:p>
            <a:pPr lvl="0"/>
            <a:r>
              <a:rPr lang="ru-RU" dirty="0"/>
              <a:t>	1. Повторение.</a:t>
            </a:r>
          </a:p>
          <a:p>
            <a:pPr lvl="0"/>
            <a:r>
              <a:rPr lang="ru-RU" dirty="0"/>
              <a:t>	2. Эллипс. </a:t>
            </a:r>
          </a:p>
          <a:p>
            <a:r>
              <a:rPr lang="ru-RU" dirty="0"/>
              <a:t>	3. Цилиндр, вписанный в призму. </a:t>
            </a:r>
          </a:p>
          <a:p>
            <a:r>
              <a:rPr lang="ru-RU" dirty="0"/>
              <a:t>	4. Цилиндр, описанный около призмы.</a:t>
            </a:r>
          </a:p>
          <a:p>
            <a:r>
              <a:rPr lang="ru-RU" dirty="0"/>
              <a:t>	5. Сфера, вписанная в цилиндр.</a:t>
            </a:r>
          </a:p>
          <a:p>
            <a:pPr lvl="0"/>
            <a:r>
              <a:rPr lang="ru-RU" dirty="0"/>
              <a:t>	6. Сфера, описанная около цилиндра.</a:t>
            </a:r>
          </a:p>
          <a:p>
            <a:r>
              <a:rPr lang="ru-RU" dirty="0"/>
              <a:t>	7. Сфера, вписанная в призму. </a:t>
            </a:r>
          </a:p>
          <a:p>
            <a:r>
              <a:rPr lang="ru-RU" dirty="0"/>
              <a:t>	8. Сфера, описанная около призмы.</a:t>
            </a:r>
          </a:p>
          <a:p>
            <a:r>
              <a:rPr lang="ru-RU" dirty="0"/>
              <a:t>	9. Конус, вписанный в пирамиду. </a:t>
            </a:r>
          </a:p>
          <a:p>
            <a:pPr lvl="0"/>
            <a:r>
              <a:rPr lang="ru-RU" dirty="0"/>
              <a:t>	10. Конус, описанный около пирамиды.</a:t>
            </a:r>
          </a:p>
          <a:p>
            <a:r>
              <a:rPr lang="ru-RU" dirty="0"/>
              <a:t>	11. Сфера, вписанная в конус. </a:t>
            </a:r>
          </a:p>
          <a:p>
            <a:r>
              <a:rPr lang="ru-RU" dirty="0"/>
              <a:t>	12. Сфера, описанная около конуса.</a:t>
            </a:r>
          </a:p>
          <a:p>
            <a:r>
              <a:rPr lang="ru-RU" dirty="0"/>
              <a:t>	13. Сфера, вписанная в пирамиду. </a:t>
            </a:r>
          </a:p>
          <a:p>
            <a:r>
              <a:rPr lang="ru-RU" dirty="0"/>
              <a:t>	14. Сфера, описанная около пирамиды.	</a:t>
            </a:r>
          </a:p>
        </p:txBody>
      </p:sp>
    </p:spTree>
    <p:extLst>
      <p:ext uri="{BB962C8B-B14F-4D97-AF65-F5344CB8AC3E}">
        <p14:creationId xmlns:p14="http://schemas.microsoft.com/office/powerpoint/2010/main" val="18041791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сферу, описанную около цилиндра.</a:t>
            </a:r>
          </a:p>
        </p:txBody>
      </p:sp>
      <p:sp>
        <p:nvSpPr>
          <p:cNvPr id="10" name="Text Box 1027"/>
          <p:cNvSpPr txBox="1">
            <a:spLocks noChangeArrowheads="1"/>
          </p:cNvSpPr>
          <p:nvPr/>
        </p:nvSpPr>
        <p:spPr bwMode="auto">
          <a:xfrm>
            <a:off x="-36512" y="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2" name="Рисунок 1"/>
          <p:cNvPicPr>
            <a:picLocks noChangeAspect="1"/>
          </p:cNvPicPr>
          <p:nvPr/>
        </p:nvPicPr>
        <p:blipFill>
          <a:blip r:embed="rId2"/>
          <a:stretch>
            <a:fillRect/>
          </a:stretch>
        </p:blipFill>
        <p:spPr>
          <a:xfrm>
            <a:off x="2483768" y="1508105"/>
            <a:ext cx="3760385" cy="3760385"/>
          </a:xfrm>
          <a:prstGeom prst="rect">
            <a:avLst/>
          </a:prstGeom>
        </p:spPr>
      </p:pic>
      <p:pic>
        <p:nvPicPr>
          <p:cNvPr id="3" name="Рисунок 2"/>
          <p:cNvPicPr>
            <a:picLocks noChangeAspect="1"/>
          </p:cNvPicPr>
          <p:nvPr/>
        </p:nvPicPr>
        <p:blipFill>
          <a:blip r:embed="rId3"/>
          <a:stretch>
            <a:fillRect/>
          </a:stretch>
        </p:blipFill>
        <p:spPr>
          <a:xfrm>
            <a:off x="2505583" y="1508105"/>
            <a:ext cx="3760385" cy="3760385"/>
          </a:xfrm>
          <a:prstGeom prst="rect">
            <a:avLst/>
          </a:prstGeom>
        </p:spPr>
      </p:pic>
    </p:spTree>
    <p:extLst>
      <p:ext uri="{BB962C8B-B14F-4D97-AF65-F5344CB8AC3E}">
        <p14:creationId xmlns:p14="http://schemas.microsoft.com/office/powerpoint/2010/main" val="277829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какой-нибудь цилиндр, вписанный в сферу.</a:t>
            </a:r>
          </a:p>
        </p:txBody>
      </p:sp>
      <p:pic>
        <p:nvPicPr>
          <p:cNvPr id="4" name="Рисунок 3"/>
          <p:cNvPicPr>
            <a:picLocks noChangeAspect="1"/>
          </p:cNvPicPr>
          <p:nvPr/>
        </p:nvPicPr>
        <p:blipFill>
          <a:blip r:embed="rId2"/>
          <a:stretch>
            <a:fillRect/>
          </a:stretch>
        </p:blipFill>
        <p:spPr>
          <a:xfrm>
            <a:off x="2267744" y="1412776"/>
            <a:ext cx="3976409" cy="3976409"/>
          </a:xfrm>
          <a:prstGeom prst="rect">
            <a:avLst/>
          </a:prstGeom>
        </p:spPr>
      </p:pic>
      <p:pic>
        <p:nvPicPr>
          <p:cNvPr id="5" name="Рисунок 4"/>
          <p:cNvPicPr>
            <a:picLocks noChangeAspect="1"/>
          </p:cNvPicPr>
          <p:nvPr/>
        </p:nvPicPr>
        <p:blipFill>
          <a:blip r:embed="rId3"/>
          <a:stretch>
            <a:fillRect/>
          </a:stretch>
        </p:blipFill>
        <p:spPr>
          <a:xfrm>
            <a:off x="2267744" y="1412776"/>
            <a:ext cx="3976409" cy="3976409"/>
          </a:xfrm>
          <a:prstGeom prst="rect">
            <a:avLst/>
          </a:prstGeom>
        </p:spPr>
      </p:pic>
    </p:spTree>
    <p:extLst>
      <p:ext uri="{BB962C8B-B14F-4D97-AF65-F5344CB8AC3E}">
        <p14:creationId xmlns:p14="http://schemas.microsoft.com/office/powerpoint/2010/main" val="37841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Диагональ осевого сечения цилиндра равна 2. Найдите  радиус сферы, описанной около этого цилиндра.</a:t>
            </a:r>
          </a:p>
        </p:txBody>
      </p:sp>
      <p:pic>
        <p:nvPicPr>
          <p:cNvPr id="31751"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568" y="1772816"/>
            <a:ext cx="3168352" cy="309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941DC84-B252-4785-A23E-CD811490DD89}"/>
                  </a:ext>
                </a:extLst>
              </p:cNvPr>
              <p:cNvSpPr txBox="1"/>
              <p:nvPr/>
            </p:nvSpPr>
            <p:spPr>
              <a:xfrm>
                <a:off x="683568" y="5373216"/>
                <a:ext cx="3528392" cy="461665"/>
              </a:xfrm>
              <a:prstGeom prst="rect">
                <a:avLst/>
              </a:prstGeom>
              <a:noFill/>
            </p:spPr>
            <p:txBody>
              <a:bodyPr wrap="square" rtlCol="0">
                <a:spAutoFit/>
              </a:bodyPr>
              <a:lstStyle/>
              <a:p>
                <a:r>
                  <a:rPr lang="ru-RU" dirty="0">
                    <a:solidFill>
                      <a:srgbClr val="FF0000"/>
                    </a:solidFill>
                  </a:rPr>
                  <a:t>Ответ. </a:t>
                </a:r>
                <a:r>
                  <a:rPr lang="ru-RU" dirty="0"/>
                  <a:t>1</a:t>
                </a:r>
                <a14:m>
                  <m:oMath xmlns:m="http://schemas.openxmlformats.org/officeDocument/2006/math">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7941DC84-B252-4785-A23E-CD811490DD89}"/>
                  </a:ext>
                </a:extLst>
              </p:cNvPr>
              <p:cNvSpPr txBox="1">
                <a:spLocks noRot="1" noChangeAspect="1" noMove="1" noResize="1" noEditPoints="1" noAdjustHandles="1" noChangeArrowheads="1" noChangeShapeType="1" noTextEdit="1"/>
              </p:cNvSpPr>
              <p:nvPr/>
            </p:nvSpPr>
            <p:spPr>
              <a:xfrm>
                <a:off x="683568" y="5373216"/>
                <a:ext cx="3528392" cy="461665"/>
              </a:xfrm>
              <a:prstGeom prst="rect">
                <a:avLst/>
              </a:prstGeom>
              <a:blipFill>
                <a:blip r:embed="rId3"/>
                <a:stretch>
                  <a:fillRect l="-2591" t="-10526" b="-28947"/>
                </a:stretch>
              </a:blipFill>
            </p:spPr>
            <p:txBody>
              <a:bodyPr/>
              <a:lstStyle/>
              <a:p>
                <a:r>
                  <a:rPr lang="ru-RU">
                    <a:noFill/>
                  </a:rPr>
                  <a:t> </a:t>
                </a:r>
              </a:p>
            </p:txBody>
          </p:sp>
        </mc:Fallback>
      </mc:AlternateContent>
    </p:spTree>
    <p:extLst>
      <p:ext uri="{BB962C8B-B14F-4D97-AF65-F5344CB8AC3E}">
        <p14:creationId xmlns:p14="http://schemas.microsoft.com/office/powerpoint/2010/main" val="24612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772816"/>
            <a:ext cx="3168352" cy="309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027"/>
          <p:cNvSpPr txBox="1">
            <a:spLocks noChangeArrowheads="1"/>
          </p:cNvSpPr>
          <p:nvPr/>
        </p:nvSpPr>
        <p:spPr bwMode="auto">
          <a:xfrm>
            <a:off x="-36512" y="420716"/>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Около цилиндра высоты 2 и радиуса основания 1 описана сфера. Найдите ее радиус.</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A99B65A-85D5-470A-9014-6DAC275F15AE}"/>
                  </a:ext>
                </a:extLst>
              </p:cNvPr>
              <p:cNvSpPr txBox="1"/>
              <p:nvPr/>
            </p:nvSpPr>
            <p:spPr>
              <a:xfrm>
                <a:off x="683568" y="5517232"/>
                <a:ext cx="3528392" cy="513602"/>
              </a:xfrm>
              <a:prstGeom prst="rect">
                <a:avLst/>
              </a:prstGeom>
              <a:noFill/>
            </p:spPr>
            <p:txBody>
              <a:bodyPr wrap="square" rtlCol="0">
                <a:spAutoFit/>
              </a:bodyPr>
              <a:lstStyle/>
              <a:p>
                <a:r>
                  <a:rPr lang="ru-RU" dirty="0">
                    <a:solidFill>
                      <a:srgbClr val="FF0000"/>
                    </a:solidFill>
                  </a:rPr>
                  <a:t>Ответ. </a:t>
                </a:r>
                <a14:m>
                  <m:oMath xmlns:m="http://schemas.openxmlformats.org/officeDocument/2006/math">
                    <m:rad>
                      <m:radPr>
                        <m:degHide m:val="on"/>
                        <m:ctrlPr>
                          <a:rPr lang="ru-RU" b="0" i="1" smtClean="0">
                            <a:latin typeface="Cambria Math" panose="02040503050406030204" pitchFamily="18" charset="0"/>
                          </a:rPr>
                        </m:ctrlPr>
                      </m:radPr>
                      <m:deg/>
                      <m:e>
                        <m:r>
                          <a:rPr lang="ru-RU" b="0" i="1" smtClean="0">
                            <a:latin typeface="Cambria Math" panose="02040503050406030204" pitchFamily="18" charset="0"/>
                          </a:rPr>
                          <m:t>2</m:t>
                        </m:r>
                      </m:e>
                    </m:rad>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EA99B65A-85D5-470A-9014-6DAC275F15AE}"/>
                  </a:ext>
                </a:extLst>
              </p:cNvPr>
              <p:cNvSpPr txBox="1">
                <a:spLocks noRot="1" noChangeAspect="1" noMove="1" noResize="1" noEditPoints="1" noAdjustHandles="1" noChangeArrowheads="1" noChangeShapeType="1" noTextEdit="1"/>
              </p:cNvSpPr>
              <p:nvPr/>
            </p:nvSpPr>
            <p:spPr>
              <a:xfrm>
                <a:off x="683568" y="5517232"/>
                <a:ext cx="3528392" cy="513602"/>
              </a:xfrm>
              <a:prstGeom prst="rect">
                <a:avLst/>
              </a:prstGeom>
              <a:blipFill>
                <a:blip r:embed="rId3"/>
                <a:stretch>
                  <a:fillRect l="-2591" t="-2381" b="-23810"/>
                </a:stretch>
              </a:blipFill>
            </p:spPr>
            <p:txBody>
              <a:bodyPr/>
              <a:lstStyle/>
              <a:p>
                <a:r>
                  <a:rPr lang="ru-RU">
                    <a:noFill/>
                  </a:rPr>
                  <a:t> </a:t>
                </a:r>
              </a:p>
            </p:txBody>
          </p:sp>
        </mc:Fallback>
      </mc:AlternateContent>
    </p:spTree>
    <p:extLst>
      <p:ext uri="{BB962C8B-B14F-4D97-AF65-F5344CB8AC3E}">
        <p14:creationId xmlns:p14="http://schemas.microsoft.com/office/powerpoint/2010/main" val="42503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5" y="1880162"/>
            <a:ext cx="3168352" cy="309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027"/>
          <p:cNvSpPr txBox="1">
            <a:spLocks noChangeArrowheads="1"/>
          </p:cNvSpPr>
          <p:nvPr/>
        </p:nvSpPr>
        <p:spPr bwMode="auto">
          <a:xfrm>
            <a:off x="-36512" y="250381"/>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Около цилиндра, радиус основания которого равен 1, описана сфера радиуса 2. Найдите высоту цилиндра.</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AF19782-6E56-4D77-9386-F66C56288C48}"/>
                  </a:ext>
                </a:extLst>
              </p:cNvPr>
              <p:cNvSpPr txBox="1"/>
              <p:nvPr/>
            </p:nvSpPr>
            <p:spPr>
              <a:xfrm>
                <a:off x="683568" y="5517232"/>
                <a:ext cx="3528392" cy="513602"/>
              </a:xfrm>
              <a:prstGeom prst="rect">
                <a:avLst/>
              </a:prstGeom>
              <a:noFill/>
            </p:spPr>
            <p:txBody>
              <a:bodyPr wrap="square" rtlCol="0">
                <a:spAutoFit/>
              </a:bodyPr>
              <a:lstStyle/>
              <a:p>
                <a:r>
                  <a:rPr lang="ru-RU" dirty="0">
                    <a:solidFill>
                      <a:srgbClr val="FF0000"/>
                    </a:solidFill>
                  </a:rPr>
                  <a:t>Ответ. </a:t>
                </a:r>
                <a14:m>
                  <m:oMath xmlns:m="http://schemas.openxmlformats.org/officeDocument/2006/math">
                    <m:r>
                      <a:rPr lang="ru-RU" b="0" i="0" smtClean="0">
                        <a:latin typeface="Cambria Math" panose="02040503050406030204" pitchFamily="18" charset="0"/>
                      </a:rPr>
                      <m:t>2</m:t>
                    </m:r>
                    <m:rad>
                      <m:radPr>
                        <m:degHide m:val="on"/>
                        <m:ctrlPr>
                          <a:rPr lang="ru-RU" b="0" i="1" smtClean="0">
                            <a:latin typeface="Cambria Math" panose="02040503050406030204" pitchFamily="18" charset="0"/>
                          </a:rPr>
                        </m:ctrlPr>
                      </m:radPr>
                      <m:deg/>
                      <m:e>
                        <m:r>
                          <a:rPr lang="ru-RU" b="0" i="1" smtClean="0">
                            <a:latin typeface="Cambria Math" panose="02040503050406030204" pitchFamily="18" charset="0"/>
                          </a:rPr>
                          <m:t>3</m:t>
                        </m:r>
                      </m:e>
                    </m:rad>
                    <m:r>
                      <a:rPr lang="ru-RU" b="0" i="1" smtClean="0">
                        <a:latin typeface="Cambria Math" panose="02040503050406030204" pitchFamily="18" charset="0"/>
                      </a:rPr>
                      <m:t>.</m:t>
                    </m:r>
                  </m:oMath>
                </a14:m>
                <a:endParaRPr lang="ru-RU" dirty="0"/>
              </a:p>
            </p:txBody>
          </p:sp>
        </mc:Choice>
        <mc:Fallback xmlns="">
          <p:sp>
            <p:nvSpPr>
              <p:cNvPr id="4" name="TextBox 3">
                <a:extLst>
                  <a:ext uri="{FF2B5EF4-FFF2-40B4-BE49-F238E27FC236}">
                    <a16:creationId xmlns:a16="http://schemas.microsoft.com/office/drawing/2014/main" id="{FAF19782-6E56-4D77-9386-F66C56288C48}"/>
                  </a:ext>
                </a:extLst>
              </p:cNvPr>
              <p:cNvSpPr txBox="1">
                <a:spLocks noRot="1" noChangeAspect="1" noMove="1" noResize="1" noEditPoints="1" noAdjustHandles="1" noChangeArrowheads="1" noChangeShapeType="1" noTextEdit="1"/>
              </p:cNvSpPr>
              <p:nvPr/>
            </p:nvSpPr>
            <p:spPr>
              <a:xfrm>
                <a:off x="683568" y="5517232"/>
                <a:ext cx="3528392" cy="513602"/>
              </a:xfrm>
              <a:prstGeom prst="rect">
                <a:avLst/>
              </a:prstGeom>
              <a:blipFill>
                <a:blip r:embed="rId3"/>
                <a:stretch>
                  <a:fillRect l="-2591" t="-2381" b="-23810"/>
                </a:stretch>
              </a:blipFill>
            </p:spPr>
            <p:txBody>
              <a:bodyPr/>
              <a:lstStyle/>
              <a:p>
                <a:r>
                  <a:rPr lang="ru-RU">
                    <a:noFill/>
                  </a:rPr>
                  <a:t> </a:t>
                </a:r>
              </a:p>
            </p:txBody>
          </p:sp>
        </mc:Fallback>
      </mc:AlternateContent>
    </p:spTree>
    <p:extLst>
      <p:ext uri="{BB962C8B-B14F-4D97-AF65-F5344CB8AC3E}">
        <p14:creationId xmlns:p14="http://schemas.microsoft.com/office/powerpoint/2010/main" val="256626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10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5" y="1988840"/>
            <a:ext cx="3168352" cy="309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1027"/>
          <p:cNvSpPr txBox="1">
            <a:spLocks noChangeArrowheads="1"/>
          </p:cNvSpPr>
          <p:nvPr/>
        </p:nvSpPr>
        <p:spPr bwMode="auto">
          <a:xfrm>
            <a:off x="-36512" y="620688"/>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Около цилиндра, высота которого равна 1, описана сфера радиуса 1. Найдите радиус основания цилиндра.</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830CCBC-B0FF-44A1-92FA-D97C79246BD8}"/>
                  </a:ext>
                </a:extLst>
              </p:cNvPr>
              <p:cNvSpPr txBox="1"/>
              <p:nvPr/>
            </p:nvSpPr>
            <p:spPr>
              <a:xfrm>
                <a:off x="683568" y="5517232"/>
                <a:ext cx="3528392" cy="679866"/>
              </a:xfrm>
              <a:prstGeom prst="rect">
                <a:avLst/>
              </a:prstGeom>
              <a:noFill/>
            </p:spPr>
            <p:txBody>
              <a:bodyPr wrap="square" rtlCol="0">
                <a:spAutoFit/>
              </a:bodyPr>
              <a:lstStyle/>
              <a:p>
                <a:r>
                  <a:rPr lang="ru-RU" dirty="0">
                    <a:solidFill>
                      <a:srgbClr val="FF0000"/>
                    </a:solidFill>
                  </a:rPr>
                  <a:t>Ответ.</a:t>
                </a:r>
                <a14:m>
                  <m:oMath xmlns:m="http://schemas.openxmlformats.org/officeDocument/2006/math">
                    <m:r>
                      <a:rPr lang="ru-RU" b="0" i="0" smtClean="0">
                        <a:solidFill>
                          <a:schemeClr val="tx1"/>
                        </a:solidFill>
                        <a:latin typeface="Cambria Math" panose="02040503050406030204" pitchFamily="18" charset="0"/>
                      </a:rPr>
                      <m:t>  </m:t>
                    </m:r>
                    <m:f>
                      <m:fPr>
                        <m:ctrlPr>
                          <a:rPr lang="ru-RU" i="1" smtClean="0">
                            <a:solidFill>
                              <a:schemeClr val="tx1"/>
                            </a:solidFill>
                            <a:latin typeface="Cambria Math" panose="02040503050406030204" pitchFamily="18" charset="0"/>
                          </a:rPr>
                        </m:ctrlPr>
                      </m:fPr>
                      <m:num>
                        <m:rad>
                          <m:radPr>
                            <m:degHide m:val="on"/>
                            <m:ctrlPr>
                              <a:rPr lang="ru-RU" i="1">
                                <a:solidFill>
                                  <a:schemeClr val="tx1"/>
                                </a:solidFill>
                                <a:latin typeface="Cambria Math" panose="02040503050406030204" pitchFamily="18" charset="0"/>
                              </a:rPr>
                            </m:ctrlPr>
                          </m:radPr>
                          <m:deg/>
                          <m:e>
                            <m:r>
                              <a:rPr lang="ru-RU" i="1">
                                <a:solidFill>
                                  <a:schemeClr val="tx1"/>
                                </a:solidFill>
                                <a:latin typeface="Cambria Math" panose="02040503050406030204" pitchFamily="18" charset="0"/>
                              </a:rPr>
                              <m:t>3</m:t>
                            </m:r>
                          </m:e>
                        </m:rad>
                      </m:num>
                      <m:den>
                        <m:r>
                          <a:rPr lang="ru-RU" i="1">
                            <a:solidFill>
                              <a:schemeClr val="tx1"/>
                            </a:solidFill>
                            <a:latin typeface="Cambria Math" panose="02040503050406030204" pitchFamily="18" charset="0"/>
                          </a:rPr>
                          <m:t>2</m:t>
                        </m:r>
                      </m:den>
                    </m:f>
                  </m:oMath>
                </a14:m>
                <a:r>
                  <a:rPr lang="ru-RU" dirty="0"/>
                  <a:t>.</a:t>
                </a:r>
              </a:p>
            </p:txBody>
          </p:sp>
        </mc:Choice>
        <mc:Fallback xmlns="">
          <p:sp>
            <p:nvSpPr>
              <p:cNvPr id="4" name="TextBox 3">
                <a:extLst>
                  <a:ext uri="{FF2B5EF4-FFF2-40B4-BE49-F238E27FC236}">
                    <a16:creationId xmlns:a16="http://schemas.microsoft.com/office/drawing/2014/main" id="{6830CCBC-B0FF-44A1-92FA-D97C79246BD8}"/>
                  </a:ext>
                </a:extLst>
              </p:cNvPr>
              <p:cNvSpPr txBox="1">
                <a:spLocks noRot="1" noChangeAspect="1" noMove="1" noResize="1" noEditPoints="1" noAdjustHandles="1" noChangeArrowheads="1" noChangeShapeType="1" noTextEdit="1"/>
              </p:cNvSpPr>
              <p:nvPr/>
            </p:nvSpPr>
            <p:spPr>
              <a:xfrm>
                <a:off x="683568" y="5517232"/>
                <a:ext cx="3528392" cy="679866"/>
              </a:xfrm>
              <a:prstGeom prst="rect">
                <a:avLst/>
              </a:prstGeom>
              <a:blipFill>
                <a:blip r:embed="rId3"/>
                <a:stretch>
                  <a:fillRect l="-2591" b="-7143"/>
                </a:stretch>
              </a:blipFill>
            </p:spPr>
            <p:txBody>
              <a:bodyPr/>
              <a:lstStyle/>
              <a:p>
                <a:r>
                  <a:rPr lang="ru-RU">
                    <a:noFill/>
                  </a:rPr>
                  <a:t> </a:t>
                </a:r>
              </a:p>
            </p:txBody>
          </p:sp>
        </mc:Fallback>
      </mc:AlternateContent>
    </p:spTree>
    <p:extLst>
      <p:ext uri="{BB962C8B-B14F-4D97-AF65-F5344CB8AC3E}">
        <p14:creationId xmlns:p14="http://schemas.microsoft.com/office/powerpoint/2010/main" val="153402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ext Box 12"/>
          <p:cNvSpPr txBox="1">
            <a:spLocks noChangeArrowheads="1"/>
          </p:cNvSpPr>
          <p:nvPr/>
        </p:nvSpPr>
        <p:spPr bwMode="auto">
          <a:xfrm>
            <a:off x="0" y="620688"/>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solidFill>
                  <a:srgbClr val="FF3300"/>
                </a:solidFill>
              </a:rPr>
              <a:t>	</a:t>
            </a:r>
            <a:r>
              <a:rPr lang="ru-RU" dirty="0"/>
              <a:t>Типичная ошибка в изображении сферы, вписанной в куб, показана на рисунке а. Она заключается в том, что сфера изображена в ортогональной проекции, а куб – в параллельной. 	Правильное изображение показано на рисунке б.</a:t>
            </a:r>
          </a:p>
        </p:txBody>
      </p:sp>
      <p:pic>
        <p:nvPicPr>
          <p:cNvPr id="2" name="Рисунок 1"/>
          <p:cNvPicPr>
            <a:picLocks noChangeAspect="1"/>
          </p:cNvPicPr>
          <p:nvPr/>
        </p:nvPicPr>
        <p:blipFill>
          <a:blip r:embed="rId3"/>
          <a:stretch>
            <a:fillRect/>
          </a:stretch>
        </p:blipFill>
        <p:spPr>
          <a:xfrm>
            <a:off x="1237784" y="2636912"/>
            <a:ext cx="6668431" cy="3181794"/>
          </a:xfrm>
          <a:prstGeom prst="rect">
            <a:avLst/>
          </a:prstGeom>
        </p:spPr>
      </p:pic>
    </p:spTree>
    <p:extLst>
      <p:ext uri="{BB962C8B-B14F-4D97-AF65-F5344CB8AC3E}">
        <p14:creationId xmlns:p14="http://schemas.microsoft.com/office/powerpoint/2010/main" val="22822087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idx="4294967295"/>
          </p:nvPr>
        </p:nvSpPr>
        <p:spPr>
          <a:xfrm>
            <a:off x="323528" y="404664"/>
            <a:ext cx="4172000" cy="1021160"/>
          </a:xfrm>
        </p:spPr>
        <p:txBody>
          <a:bodyPr/>
          <a:lstStyle/>
          <a:p>
            <a:r>
              <a:rPr lang="ru-RU" sz="2400" dirty="0">
                <a:solidFill>
                  <a:srgbClr val="FF3300"/>
                </a:solidFill>
              </a:rPr>
              <a:t>Неправильное изображение сферы, вписанной в куб</a:t>
            </a:r>
          </a:p>
        </p:txBody>
      </p:sp>
      <p:graphicFrame>
        <p:nvGraphicFramePr>
          <p:cNvPr id="2" name="Объект 1"/>
          <p:cNvGraphicFramePr>
            <a:graphicFrameLocks noChangeAspect="1"/>
          </p:cNvGraphicFramePr>
          <p:nvPr/>
        </p:nvGraphicFramePr>
        <p:xfrm>
          <a:off x="5258928" y="1676240"/>
          <a:ext cx="3610374" cy="3600400"/>
        </p:xfrm>
        <a:graphic>
          <a:graphicData uri="http://schemas.openxmlformats.org/presentationml/2006/ole">
            <mc:AlternateContent xmlns:mc="http://schemas.openxmlformats.org/markup-compatibility/2006">
              <mc:Choice xmlns:v="urn:schemas-microsoft-com:vml" Requires="v">
                <p:oleObj name="Точечный рисунок" r:id="rId3" imgW="3448531" imgH="3438095" progId="PBrush">
                  <p:embed/>
                </p:oleObj>
              </mc:Choice>
              <mc:Fallback>
                <p:oleObj name="Точечный рисунок" r:id="rId3" imgW="3448531" imgH="3438095" progId="PBrush">
                  <p:embed/>
                  <p:pic>
                    <p:nvPicPr>
                      <p:cNvPr id="2" name="Объект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8928" y="1676240"/>
                        <a:ext cx="3610374" cy="3600400"/>
                      </a:xfrm>
                      <a:prstGeom prst="rect">
                        <a:avLst/>
                      </a:prstGeom>
                      <a:noFill/>
                      <a:ln>
                        <a:noFill/>
                      </a:ln>
                      <a:effectLst/>
                    </p:spPr>
                  </p:pic>
                </p:oleObj>
              </mc:Fallback>
            </mc:AlternateContent>
          </a:graphicData>
        </a:graphic>
      </p:graphicFrame>
      <p:sp>
        <p:nvSpPr>
          <p:cNvPr id="6" name="Rectangle 1026"/>
          <p:cNvSpPr txBox="1">
            <a:spLocks noChangeArrowheads="1"/>
          </p:cNvSpPr>
          <p:nvPr/>
        </p:nvSpPr>
        <p:spPr bwMode="auto">
          <a:xfrm>
            <a:off x="4978115" y="404664"/>
            <a:ext cx="4172000" cy="102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ru-RU" sz="2400" dirty="0">
                <a:solidFill>
                  <a:srgbClr val="FF3300"/>
                </a:solidFill>
              </a:rPr>
              <a:t>Правильное изображение сферы, вписанной в куб</a:t>
            </a:r>
          </a:p>
        </p:txBody>
      </p:sp>
      <p:pic>
        <p:nvPicPr>
          <p:cNvPr id="3" name="Рисунок 2"/>
          <p:cNvPicPr>
            <a:picLocks noChangeAspect="1"/>
          </p:cNvPicPr>
          <p:nvPr/>
        </p:nvPicPr>
        <p:blipFill>
          <a:blip r:embed="rId5"/>
          <a:stretch>
            <a:fillRect/>
          </a:stretch>
        </p:blipFill>
        <p:spPr>
          <a:xfrm>
            <a:off x="575791" y="1676240"/>
            <a:ext cx="3492154" cy="3641447"/>
          </a:xfrm>
          <a:prstGeom prst="rect">
            <a:avLst/>
          </a:prstGeom>
        </p:spPr>
      </p:pic>
    </p:spTree>
    <p:extLst>
      <p:ext uri="{BB962C8B-B14F-4D97-AF65-F5344CB8AC3E}">
        <p14:creationId xmlns:p14="http://schemas.microsoft.com/office/powerpoint/2010/main" val="21726374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2" name="Text Box 8"/>
          <p:cNvSpPr txBox="1">
            <a:spLocks noChangeArrowheads="1"/>
          </p:cNvSpPr>
          <p:nvPr/>
        </p:nvSpPr>
        <p:spPr bwMode="auto">
          <a:xfrm>
            <a:off x="408915" y="188640"/>
            <a:ext cx="853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dirty="0"/>
              <a:t>	На рисунке изображена сфер, вписанная в куб.</a:t>
            </a:r>
          </a:p>
        </p:txBody>
      </p:sp>
      <p:pic>
        <p:nvPicPr>
          <p:cNvPr id="266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96752"/>
            <a:ext cx="4797425" cy="3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43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152400" y="0"/>
            <a:ext cx="8763000" cy="457200"/>
          </a:xfrm>
        </p:spPr>
        <p:txBody>
          <a:bodyPr/>
          <a:lstStyle/>
          <a:p>
            <a:r>
              <a:rPr lang="ru-RU" sz="3600" dirty="0">
                <a:solidFill>
                  <a:srgbClr val="FF3300"/>
                </a:solidFill>
              </a:rPr>
              <a:t>Сфера, вписанная в призму</a:t>
            </a:r>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727" y="2204864"/>
            <a:ext cx="3013075" cy="34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0" name="Text Box 12"/>
          <p:cNvSpPr txBox="1">
            <a:spLocks noChangeArrowheads="1"/>
          </p:cNvSpPr>
          <p:nvPr/>
        </p:nvSpPr>
        <p:spPr bwMode="auto">
          <a:xfrm>
            <a:off x="0" y="620688"/>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solidFill>
                  <a:srgbClr val="FF3300"/>
                </a:solidFill>
              </a:rPr>
              <a:t>	</a:t>
            </a:r>
            <a:r>
              <a:rPr lang="ru-RU" dirty="0">
                <a:solidFill>
                  <a:srgbClr val="FF3300"/>
                </a:solidFill>
              </a:rPr>
              <a:t>Теорема. </a:t>
            </a:r>
            <a:r>
              <a:rPr lang="ru-RU" dirty="0"/>
              <a:t>В призму можно вписать сферу тогда и только тогда, когда в ее основание можно вписать окружность, и высота призмы равна диаметру этой окружности.</a:t>
            </a:r>
          </a:p>
        </p:txBody>
      </p:sp>
    </p:spTree>
    <p:extLst>
      <p:ext uri="{BB962C8B-B14F-4D97-AF65-F5344CB8AC3E}">
        <p14:creationId xmlns:p14="http://schemas.microsoft.com/office/powerpoint/2010/main" val="2804549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0" y="1242771"/>
            <a:ext cx="914400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a:t>
            </a:r>
            <a:r>
              <a:rPr lang="ru-RU" sz="2000" dirty="0">
                <a:cs typeface="Times New Roman" pitchFamily="18" charset="0"/>
              </a:rPr>
              <a:t>Для изображения вписанных и описанных фигур на плоскости рекомендуем использовать компьютерную программу </a:t>
            </a:r>
            <a:r>
              <a:rPr lang="en-US" sz="2000" dirty="0" err="1">
                <a:cs typeface="Times New Roman" pitchFamily="18" charset="0"/>
              </a:rPr>
              <a:t>GeoGebra</a:t>
            </a:r>
            <a:r>
              <a:rPr lang="ru-RU" sz="2000" dirty="0">
                <a:cs typeface="Times New Roman" pitchFamily="18" charset="0"/>
              </a:rPr>
              <a:t>, рабочее окно которой показано на рисунке слева. </a:t>
            </a:r>
          </a:p>
          <a:p>
            <a:pPr algn="just">
              <a:spcBef>
                <a:spcPts val="0"/>
              </a:spcBef>
            </a:pPr>
            <a:r>
              <a:rPr lang="ru-RU" sz="2000" dirty="0">
                <a:cs typeface="Times New Roman" pitchFamily="18" charset="0"/>
              </a:rPr>
              <a:t>	В верхней части окна расположены окошки с инструментами. Если нажать левой кнопкой мыши на одно из окошек, то откроются дополнительные окошки с инструментами (рисунок справа).</a:t>
            </a:r>
            <a:endParaRPr lang="ru-RU" sz="2000" dirty="0"/>
          </a:p>
        </p:txBody>
      </p:sp>
      <p:sp>
        <p:nvSpPr>
          <p:cNvPr id="4" name="TextBox 3"/>
          <p:cNvSpPr txBox="1"/>
          <p:nvPr/>
        </p:nvSpPr>
        <p:spPr>
          <a:xfrm>
            <a:off x="107504" y="116632"/>
            <a:ext cx="8856984" cy="461665"/>
          </a:xfrm>
          <a:prstGeom prst="rect">
            <a:avLst/>
          </a:prstGeom>
          <a:noFill/>
        </p:spPr>
        <p:txBody>
          <a:bodyPr wrap="square" rtlCol="0">
            <a:spAutoFit/>
          </a:bodyPr>
          <a:lstStyle/>
          <a:p>
            <a:pPr algn="ctr"/>
            <a:r>
              <a:rPr lang="ru-RU" dirty="0">
                <a:solidFill>
                  <a:srgbClr val="FF0000"/>
                </a:solidFill>
              </a:rPr>
              <a:t>ПОВТОРЕНИЕ</a:t>
            </a:r>
          </a:p>
        </p:txBody>
      </p:sp>
      <p:sp>
        <p:nvSpPr>
          <p:cNvPr id="13" name="Text Box 4"/>
          <p:cNvSpPr txBox="1">
            <a:spLocks noChangeArrowheads="1"/>
          </p:cNvSpPr>
          <p:nvPr/>
        </p:nvSpPr>
        <p:spPr bwMode="auto">
          <a:xfrm>
            <a:off x="9053" y="47667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ru-RU" dirty="0">
                <a:cs typeface="Times New Roman" pitchFamily="18" charset="0"/>
              </a:rPr>
              <a:t>	</a:t>
            </a:r>
            <a:r>
              <a:rPr lang="ru-RU" sz="2000" dirty="0">
                <a:cs typeface="Times New Roman" pitchFamily="18" charset="0"/>
              </a:rPr>
              <a:t>Перед рассмотрением этой темы «Вписанные и описанные фигуры в пространстве следует повторить тему «Вписанные и описанные окружности».</a:t>
            </a:r>
            <a:endParaRPr lang="ru-RU" sz="2000" dirty="0"/>
          </a:p>
        </p:txBody>
      </p:sp>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8" y="3428999"/>
            <a:ext cx="4208004" cy="315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363" y="3429000"/>
            <a:ext cx="4208002" cy="315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011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94692" y="24838"/>
            <a:ext cx="8610600" cy="540296"/>
          </a:xfrm>
        </p:spPr>
        <p:txBody>
          <a:bodyPr/>
          <a:lstStyle/>
          <a:p>
            <a:r>
              <a:rPr lang="ru-RU" sz="3600" dirty="0">
                <a:solidFill>
                  <a:srgbClr val="FF3300"/>
                </a:solidFill>
              </a:rPr>
              <a:t>Упражнения</a:t>
            </a: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2" y="1379076"/>
            <a:ext cx="4666710"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7504" y="548079"/>
            <a:ext cx="9036496" cy="830997"/>
          </a:xfrm>
          <a:prstGeom prst="rect">
            <a:avLst/>
          </a:prstGeom>
          <a:noFill/>
        </p:spPr>
        <p:txBody>
          <a:bodyPr wrap="square" rtlCol="0">
            <a:spAutoFit/>
          </a:bodyPr>
          <a:lstStyle/>
          <a:p>
            <a:pPr algn="just"/>
            <a:r>
              <a:rPr lang="ru-RU" dirty="0"/>
              <a:t>	1. Найдите сторону основания правильной треугольной призмы, в которую вписана сфера, радиусом 1.</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5853C09-5765-4444-AB2B-7153901D1F48}"/>
                  </a:ext>
                </a:extLst>
              </p:cNvPr>
              <p:cNvSpPr txBox="1"/>
              <p:nvPr/>
            </p:nvSpPr>
            <p:spPr>
              <a:xfrm>
                <a:off x="53752" y="5301208"/>
                <a:ext cx="9036496" cy="496483"/>
              </a:xfrm>
              <a:prstGeom prst="rect">
                <a:avLst/>
              </a:prstGeom>
              <a:noFill/>
            </p:spPr>
            <p:txBody>
              <a:bodyPr wrap="square" rtlCol="0">
                <a:spAutoFit/>
              </a:bodyPr>
              <a:lstStyle/>
              <a:p>
                <a:pPr algn="just"/>
                <a:r>
                  <a:rPr lang="ru-RU" dirty="0"/>
                  <a:t>	</a:t>
                </a:r>
                <a:r>
                  <a:rPr lang="ru-RU" dirty="0">
                    <a:solidFill>
                      <a:srgbClr val="FF0000"/>
                    </a:solidFill>
                  </a:rPr>
                  <a:t>Ответ.</a:t>
                </a:r>
                <a:r>
                  <a:rPr lang="ru-RU" dirty="0"/>
                  <a:t> </a:t>
                </a:r>
                <a14:m>
                  <m:oMath xmlns:m="http://schemas.openxmlformats.org/officeDocument/2006/math">
                    <m:r>
                      <a:rPr lang="en-US" b="0" i="1" smtClean="0">
                        <a:latin typeface="Cambria Math"/>
                      </a:rPr>
                      <m:t>2</m:t>
                    </m:r>
                    <m:rad>
                      <m:radPr>
                        <m:degHide m:val="on"/>
                        <m:ctrlPr>
                          <a:rPr lang="ru-RU" b="0" i="1" smtClean="0">
                            <a:latin typeface="Cambria Math" panose="02040503050406030204" pitchFamily="18" charset="0"/>
                          </a:rPr>
                        </m:ctrlPr>
                      </m:radPr>
                      <m:deg/>
                      <m:e>
                        <m:r>
                          <a:rPr lang="ru-RU" b="0" i="1" smtClean="0">
                            <a:latin typeface="Cambria Math"/>
                          </a:rPr>
                          <m:t>3</m:t>
                        </m:r>
                      </m:e>
                    </m:rad>
                  </m:oMath>
                </a14:m>
                <a:r>
                  <a:rPr lang="ru-RU" dirty="0"/>
                  <a:t>. </a:t>
                </a:r>
              </a:p>
            </p:txBody>
          </p:sp>
        </mc:Choice>
        <mc:Fallback xmlns="">
          <p:sp>
            <p:nvSpPr>
              <p:cNvPr id="5" name="TextBox 4">
                <a:extLst>
                  <a:ext uri="{FF2B5EF4-FFF2-40B4-BE49-F238E27FC236}">
                    <a16:creationId xmlns:a16="http://schemas.microsoft.com/office/drawing/2014/main" id="{F5853C09-5765-4444-AB2B-7153901D1F48}"/>
                  </a:ext>
                </a:extLst>
              </p:cNvPr>
              <p:cNvSpPr txBox="1">
                <a:spLocks noRot="1" noChangeAspect="1" noMove="1" noResize="1" noEditPoints="1" noAdjustHandles="1" noChangeArrowheads="1" noChangeShapeType="1" noTextEdit="1"/>
              </p:cNvSpPr>
              <p:nvPr/>
            </p:nvSpPr>
            <p:spPr>
              <a:xfrm>
                <a:off x="53752" y="5301208"/>
                <a:ext cx="9036496" cy="496483"/>
              </a:xfrm>
              <a:prstGeom prst="rect">
                <a:avLst/>
              </a:prstGeom>
              <a:blipFill>
                <a:blip r:embed="rId4"/>
                <a:stretch>
                  <a:fillRect t="-2469" b="-28395"/>
                </a:stretch>
              </a:blipFill>
            </p:spPr>
            <p:txBody>
              <a:bodyPr/>
              <a:lstStyle/>
              <a:p>
                <a:r>
                  <a:rPr lang="ru-RU">
                    <a:noFill/>
                  </a:rPr>
                  <a:t> </a:t>
                </a:r>
              </a:p>
            </p:txBody>
          </p:sp>
        </mc:Fallback>
      </mc:AlternateContent>
      <p:pic>
        <p:nvPicPr>
          <p:cNvPr id="6" name="Picture 4" descr="C:\Documents and Settings\Администратор\Мои документы\PICTURE\Таблицы2\Sphere2.gif">
            <a:extLst>
              <a:ext uri="{FF2B5EF4-FFF2-40B4-BE49-F238E27FC236}">
                <a16:creationId xmlns:a16="http://schemas.microsoft.com/office/drawing/2014/main" id="{504AFD2D-E6A8-488F-AA00-3D2738D5B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246" y="1563573"/>
            <a:ext cx="3853970"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5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340768"/>
            <a:ext cx="3816424" cy="397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214" y="116632"/>
            <a:ext cx="9144000" cy="830997"/>
          </a:xfrm>
          <a:prstGeom prst="rect">
            <a:avLst/>
          </a:prstGeom>
          <a:noFill/>
        </p:spPr>
        <p:txBody>
          <a:bodyPr wrap="square" rtlCol="0">
            <a:spAutoFit/>
          </a:bodyPr>
          <a:lstStyle/>
          <a:p>
            <a:pPr algn="just"/>
            <a:r>
              <a:rPr lang="ru-RU" dirty="0"/>
              <a:t>	2. Найдите высоту правильной шестиугольной призмы, стороны основания которой равны 1, и в которую вписана сфера.</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6B2D887-3A2B-408B-AEC2-79E28330E968}"/>
                  </a:ext>
                </a:extLst>
              </p:cNvPr>
              <p:cNvSpPr txBox="1"/>
              <p:nvPr/>
            </p:nvSpPr>
            <p:spPr>
              <a:xfrm>
                <a:off x="53752" y="5301208"/>
                <a:ext cx="9036496" cy="496483"/>
              </a:xfrm>
              <a:prstGeom prst="rect">
                <a:avLst/>
              </a:prstGeom>
              <a:noFill/>
            </p:spPr>
            <p:txBody>
              <a:bodyPr wrap="square" rtlCol="0">
                <a:spAutoFit/>
              </a:bodyPr>
              <a:lstStyle/>
              <a:p>
                <a:pPr algn="just"/>
                <a:r>
                  <a:rPr lang="ru-RU" dirty="0"/>
                  <a:t>	</a:t>
                </a:r>
                <a:r>
                  <a:rPr lang="ru-RU" dirty="0">
                    <a:solidFill>
                      <a:srgbClr val="FF0000"/>
                    </a:solidFill>
                  </a:rPr>
                  <a:t>Ответ.</a:t>
                </a:r>
                <a:r>
                  <a:rPr lang="ru-RU" dirty="0"/>
                  <a:t> </a:t>
                </a:r>
                <a14:m>
                  <m:oMath xmlns:m="http://schemas.openxmlformats.org/officeDocument/2006/math">
                    <m:rad>
                      <m:radPr>
                        <m:degHide m:val="on"/>
                        <m:ctrlPr>
                          <a:rPr lang="ru-RU" b="0" i="1" smtClean="0">
                            <a:latin typeface="Cambria Math" panose="02040503050406030204" pitchFamily="18" charset="0"/>
                          </a:rPr>
                        </m:ctrlPr>
                      </m:radPr>
                      <m:deg/>
                      <m:e>
                        <m:r>
                          <a:rPr lang="ru-RU" b="0" i="1" smtClean="0">
                            <a:latin typeface="Cambria Math"/>
                          </a:rPr>
                          <m:t>3</m:t>
                        </m:r>
                      </m:e>
                    </m:rad>
                  </m:oMath>
                </a14:m>
                <a:r>
                  <a:rPr lang="ru-RU" dirty="0"/>
                  <a:t>. </a:t>
                </a:r>
              </a:p>
            </p:txBody>
          </p:sp>
        </mc:Choice>
        <mc:Fallback xmlns="">
          <p:sp>
            <p:nvSpPr>
              <p:cNvPr id="4" name="TextBox 3">
                <a:extLst>
                  <a:ext uri="{FF2B5EF4-FFF2-40B4-BE49-F238E27FC236}">
                    <a16:creationId xmlns:a16="http://schemas.microsoft.com/office/drawing/2014/main" id="{C6B2D887-3A2B-408B-AEC2-79E28330E968}"/>
                  </a:ext>
                </a:extLst>
              </p:cNvPr>
              <p:cNvSpPr txBox="1">
                <a:spLocks noRot="1" noChangeAspect="1" noMove="1" noResize="1" noEditPoints="1" noAdjustHandles="1" noChangeArrowheads="1" noChangeShapeType="1" noTextEdit="1"/>
              </p:cNvSpPr>
              <p:nvPr/>
            </p:nvSpPr>
            <p:spPr>
              <a:xfrm>
                <a:off x="53752" y="5301208"/>
                <a:ext cx="9036496" cy="496483"/>
              </a:xfrm>
              <a:prstGeom prst="rect">
                <a:avLst/>
              </a:prstGeom>
              <a:blipFill>
                <a:blip r:embed="rId4"/>
                <a:stretch>
                  <a:fillRect t="-2469" b="-28395"/>
                </a:stretch>
              </a:blipFill>
            </p:spPr>
            <p:txBody>
              <a:bodyPr/>
              <a:lstStyle/>
              <a:p>
                <a:r>
                  <a:rPr lang="ru-RU">
                    <a:noFill/>
                  </a:rPr>
                  <a:t> </a:t>
                </a:r>
              </a:p>
            </p:txBody>
          </p:sp>
        </mc:Fallback>
      </mc:AlternateContent>
      <p:pic>
        <p:nvPicPr>
          <p:cNvPr id="5" name="Picture 1027">
            <a:extLst>
              <a:ext uri="{FF2B5EF4-FFF2-40B4-BE49-F238E27FC236}">
                <a16:creationId xmlns:a16="http://schemas.microsoft.com/office/drawing/2014/main" id="{639E9154-9571-49F4-B70C-7E395E79B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9675" y="1484784"/>
            <a:ext cx="354342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41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26291" y="486475"/>
            <a:ext cx="9144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ts val="0"/>
              </a:spcBef>
            </a:pPr>
            <a:r>
              <a:rPr lang="en-US" dirty="0">
                <a:solidFill>
                  <a:srgbClr val="FF3300"/>
                </a:solidFill>
              </a:rPr>
              <a:t>	</a:t>
            </a:r>
            <a:r>
              <a:rPr lang="ru-RU" dirty="0">
                <a:solidFill>
                  <a:srgbClr val="FF3300"/>
                </a:solidFill>
              </a:rPr>
              <a:t>Теорема. </a:t>
            </a:r>
            <a:r>
              <a:rPr lang="ru-RU" dirty="0">
                <a:cs typeface="Times New Roman" pitchFamily="18" charset="0"/>
              </a:rPr>
              <a:t>Около </a:t>
            </a:r>
            <a:r>
              <a:rPr lang="ru-RU" dirty="0"/>
              <a:t>прямой </a:t>
            </a:r>
            <a:r>
              <a:rPr lang="ru-RU" dirty="0">
                <a:cs typeface="Times New Roman" pitchFamily="18" charset="0"/>
              </a:rPr>
              <a:t>призмы можно описать сферу тогда и только тогда, когда около основания этой призмы можно описать окружность. Ее центром будет точка </a:t>
            </a:r>
            <a:r>
              <a:rPr lang="en-US" i="1" dirty="0">
                <a:cs typeface="Times New Roman" pitchFamily="18" charset="0"/>
              </a:rPr>
              <a:t>O</a:t>
            </a:r>
            <a:r>
              <a:rPr lang="ru-RU" dirty="0">
                <a:cs typeface="Times New Roman" pitchFamily="18" charset="0"/>
              </a:rPr>
              <a:t>,</a:t>
            </a:r>
            <a:r>
              <a:rPr lang="ru-RU" i="1" dirty="0">
                <a:cs typeface="Times New Roman" pitchFamily="18" charset="0"/>
              </a:rPr>
              <a:t> </a:t>
            </a:r>
            <a:r>
              <a:rPr lang="ru-RU" dirty="0">
                <a:cs typeface="Times New Roman" pitchFamily="18" charset="0"/>
              </a:rPr>
              <a:t>являющаяся серединой отрезка, соединяющего центры окружностей, описанных около оснований призмы. </a:t>
            </a:r>
            <a:endParaRPr lang="ru-RU"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135" y="2132856"/>
            <a:ext cx="2808312" cy="275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107" y="4869420"/>
            <a:ext cx="9196583" cy="1938992"/>
          </a:xfrm>
          <a:prstGeom prst="rect">
            <a:avLst/>
          </a:prstGeom>
          <a:noFill/>
        </p:spPr>
        <p:txBody>
          <a:bodyPr wrap="square" rtlCol="0">
            <a:spAutoFit/>
          </a:bodyPr>
          <a:lstStyle/>
          <a:p>
            <a:pPr algn="just">
              <a:spcBef>
                <a:spcPts val="0"/>
              </a:spcBef>
            </a:pPr>
            <a:r>
              <a:rPr lang="ru-RU" dirty="0">
                <a:cs typeface="Times New Roman" pitchFamily="18" charset="0"/>
              </a:rPr>
              <a:t>	Для нахождения радиуса описанной сферы заметим, что эта сфера будет описана около цилиндра, описанного около призмы.</a:t>
            </a:r>
          </a:p>
          <a:p>
            <a:pPr algn="just">
              <a:spcBef>
                <a:spcPts val="0"/>
              </a:spcBef>
            </a:pPr>
            <a:r>
              <a:rPr lang="ru-RU" dirty="0">
                <a:cs typeface="Times New Roman" pitchFamily="18" charset="0"/>
              </a:rPr>
              <a:t>	Следовательно, радиус сферы, описанной около призмы, равен радиусу сферы, описанной около цилиндра, описанного около этой призмы.</a:t>
            </a:r>
            <a:endParaRPr lang="ru-RU" dirty="0"/>
          </a:p>
        </p:txBody>
      </p:sp>
      <p:sp>
        <p:nvSpPr>
          <p:cNvPr id="7" name="Rectangle 2"/>
          <p:cNvSpPr txBox="1">
            <a:spLocks noChangeArrowheads="1"/>
          </p:cNvSpPr>
          <p:nvPr/>
        </p:nvSpPr>
        <p:spPr bwMode="auto">
          <a:xfrm>
            <a:off x="196158" y="0"/>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ru-RU" sz="3600" dirty="0">
                <a:solidFill>
                  <a:srgbClr val="FF3300"/>
                </a:solidFill>
              </a:rPr>
              <a:t>Сфера, описанная около призмы</a:t>
            </a:r>
          </a:p>
        </p:txBody>
      </p:sp>
    </p:spTree>
    <p:extLst>
      <p:ext uri="{BB962C8B-B14F-4D97-AF65-F5344CB8AC3E}">
        <p14:creationId xmlns:p14="http://schemas.microsoft.com/office/powerpoint/2010/main" val="28364624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Text Box 5"/>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ts val="0"/>
              </a:spcBef>
            </a:pPr>
            <a:r>
              <a:rPr lang="ru-RU" sz="2800" dirty="0">
                <a:solidFill>
                  <a:srgbClr val="FF3300"/>
                </a:solidFill>
              </a:rPr>
              <a:t>Упражнения</a:t>
            </a:r>
            <a:endParaRPr lang="ru-RU" sz="2800" dirty="0"/>
          </a:p>
        </p:txBody>
      </p:sp>
      <p:sp>
        <p:nvSpPr>
          <p:cNvPr id="2" name="TextBox 1"/>
          <p:cNvSpPr txBox="1"/>
          <p:nvPr/>
        </p:nvSpPr>
        <p:spPr>
          <a:xfrm>
            <a:off x="1" y="461665"/>
            <a:ext cx="9108504" cy="461665"/>
          </a:xfrm>
          <a:prstGeom prst="rect">
            <a:avLst/>
          </a:prstGeom>
          <a:noFill/>
        </p:spPr>
        <p:txBody>
          <a:bodyPr wrap="square" rtlCol="0">
            <a:spAutoFit/>
          </a:bodyPr>
          <a:lstStyle/>
          <a:p>
            <a:pPr algn="just">
              <a:spcBef>
                <a:spcPts val="0"/>
              </a:spcBef>
            </a:pPr>
            <a:r>
              <a:rPr lang="ru-RU" dirty="0">
                <a:cs typeface="Times New Roman" pitchFamily="18" charset="0"/>
              </a:rPr>
              <a:t>	1. Найдите радиус сферы, описанной около единичного куба.</a:t>
            </a:r>
            <a:endParaRPr lang="ru-RU"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586" y="1340768"/>
            <a:ext cx="3675334" cy="375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4CDBE7F-044A-4632-8864-ADFA0279A227}"/>
                  </a:ext>
                </a:extLst>
              </p:cNvPr>
              <p:cNvSpPr txBox="1"/>
              <p:nvPr/>
            </p:nvSpPr>
            <p:spPr>
              <a:xfrm>
                <a:off x="1" y="5097101"/>
                <a:ext cx="9108504" cy="697179"/>
              </a:xfrm>
              <a:prstGeom prst="rect">
                <a:avLst/>
              </a:prstGeom>
              <a:noFill/>
            </p:spPr>
            <p:txBody>
              <a:bodyPr wrap="square" rtlCol="0">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Ответ.</a:t>
                </a:r>
                <a:r>
                  <a:rPr lang="ru-RU" dirty="0">
                    <a:cs typeface="Times New Roman" pitchFamily="18" charset="0"/>
                  </a:rPr>
                  <a:t> </a:t>
                </a:r>
                <a14:m>
                  <m:oMath xmlns:m="http://schemas.openxmlformats.org/officeDocument/2006/math">
                    <m:f>
                      <m:fPr>
                        <m:ctrlPr>
                          <a:rPr lang="ru-RU" i="1" smtClean="0">
                            <a:latin typeface="Cambria Math" panose="02040503050406030204" pitchFamily="18" charset="0"/>
                            <a:cs typeface="Times New Roman" pitchFamily="18" charset="0"/>
                          </a:rPr>
                        </m:ctrlPr>
                      </m:fPr>
                      <m:num>
                        <m:rad>
                          <m:radPr>
                            <m:degHide m:val="on"/>
                            <m:ctrlPr>
                              <a:rPr lang="ru-RU" i="1" smtClean="0">
                                <a:latin typeface="Cambria Math" panose="02040503050406030204" pitchFamily="18" charset="0"/>
                                <a:cs typeface="Times New Roman" pitchFamily="18" charset="0"/>
                              </a:rPr>
                            </m:ctrlPr>
                          </m:radPr>
                          <m:deg/>
                          <m:e>
                            <m:r>
                              <a:rPr lang="ru-RU" b="0" i="1" smtClean="0">
                                <a:latin typeface="Cambria Math"/>
                                <a:cs typeface="Times New Roman" pitchFamily="18" charset="0"/>
                              </a:rPr>
                              <m:t>3</m:t>
                            </m:r>
                          </m:e>
                        </m:rad>
                      </m:num>
                      <m:den>
                        <m:r>
                          <a:rPr lang="ru-RU" b="0" i="1" smtClean="0">
                            <a:latin typeface="Cambria Math"/>
                            <a:cs typeface="Times New Roman" pitchFamily="18" charset="0"/>
                          </a:rPr>
                          <m:t>2</m:t>
                        </m:r>
                      </m:den>
                    </m:f>
                  </m:oMath>
                </a14:m>
                <a:r>
                  <a:rPr lang="ru-RU" dirty="0"/>
                  <a:t>.</a:t>
                </a:r>
              </a:p>
            </p:txBody>
          </p:sp>
        </mc:Choice>
        <mc:Fallback xmlns="">
          <p:sp>
            <p:nvSpPr>
              <p:cNvPr id="5" name="TextBox 4">
                <a:extLst>
                  <a:ext uri="{FF2B5EF4-FFF2-40B4-BE49-F238E27FC236}">
                    <a16:creationId xmlns:a16="http://schemas.microsoft.com/office/drawing/2014/main" id="{A4CDBE7F-044A-4632-8864-ADFA0279A227}"/>
                  </a:ext>
                </a:extLst>
              </p:cNvPr>
              <p:cNvSpPr txBox="1">
                <a:spLocks noRot="1" noChangeAspect="1" noMove="1" noResize="1" noEditPoints="1" noAdjustHandles="1" noChangeArrowheads="1" noChangeShapeType="1" noTextEdit="1"/>
              </p:cNvSpPr>
              <p:nvPr/>
            </p:nvSpPr>
            <p:spPr>
              <a:xfrm>
                <a:off x="1" y="5097101"/>
                <a:ext cx="9108504" cy="697179"/>
              </a:xfrm>
              <a:prstGeom prst="rect">
                <a:avLst/>
              </a:prstGeom>
              <a:blipFill>
                <a:blip r:embed="rId4"/>
                <a:stretch>
                  <a:fillRect b="-4348"/>
                </a:stretch>
              </a:blipFill>
            </p:spPr>
            <p:txBody>
              <a:bodyPr/>
              <a:lstStyle/>
              <a:p>
                <a:r>
                  <a:rPr lang="ru-RU">
                    <a:noFill/>
                  </a:rPr>
                  <a:t> </a:t>
                </a:r>
              </a:p>
            </p:txBody>
          </p:sp>
        </mc:Fallback>
      </mc:AlternateContent>
    </p:spTree>
    <p:extLst>
      <p:ext uri="{BB962C8B-B14F-4D97-AF65-F5344CB8AC3E}">
        <p14:creationId xmlns:p14="http://schemas.microsoft.com/office/powerpoint/2010/main" val="237326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16632"/>
            <a:ext cx="9108504" cy="1200329"/>
          </a:xfrm>
          <a:prstGeom prst="rect">
            <a:avLst/>
          </a:prstGeom>
          <a:noFill/>
        </p:spPr>
        <p:txBody>
          <a:bodyPr wrap="square" rtlCol="0">
            <a:spAutoFit/>
          </a:bodyPr>
          <a:lstStyle/>
          <a:p>
            <a:pPr algn="just">
              <a:spcBef>
                <a:spcPts val="0"/>
              </a:spcBef>
            </a:pPr>
            <a:r>
              <a:rPr lang="ru-RU" dirty="0">
                <a:cs typeface="Times New Roman" pitchFamily="18" charset="0"/>
              </a:rPr>
              <a:t>	2. Найдите радиус сферы, описанной около прямоугольного параллелепипеда, рёбра которого, выходящие из одной вершины, равны 2, 4, 4.</a:t>
            </a:r>
            <a:endParaRPr lang="ru-RU" dirty="0"/>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0668" y="1700808"/>
            <a:ext cx="3547169" cy="323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A05B9D0-7DE8-4797-BF41-73DF125A407F}"/>
              </a:ext>
            </a:extLst>
          </p:cNvPr>
          <p:cNvSpPr txBox="1"/>
          <p:nvPr/>
        </p:nvSpPr>
        <p:spPr>
          <a:xfrm>
            <a:off x="1" y="5348128"/>
            <a:ext cx="9108504" cy="461665"/>
          </a:xfrm>
          <a:prstGeom prst="rect">
            <a:avLst/>
          </a:prstGeom>
          <a:noFill/>
        </p:spPr>
        <p:txBody>
          <a:bodyPr wrap="square" rtlCol="0">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Ответ.</a:t>
            </a:r>
            <a:r>
              <a:rPr lang="ru-RU" dirty="0">
                <a:cs typeface="Times New Roman" pitchFamily="18" charset="0"/>
              </a:rPr>
              <a:t> 3.</a:t>
            </a:r>
            <a:endParaRPr lang="ru-RU" dirty="0"/>
          </a:p>
        </p:txBody>
      </p:sp>
    </p:spTree>
    <p:extLst>
      <p:ext uri="{BB962C8B-B14F-4D97-AF65-F5344CB8AC3E}">
        <p14:creationId xmlns:p14="http://schemas.microsoft.com/office/powerpoint/2010/main" val="8003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16632"/>
            <a:ext cx="9108504" cy="830997"/>
          </a:xfrm>
          <a:prstGeom prst="rect">
            <a:avLst/>
          </a:prstGeom>
          <a:noFill/>
        </p:spPr>
        <p:txBody>
          <a:bodyPr wrap="square" rtlCol="0">
            <a:spAutoFit/>
          </a:bodyPr>
          <a:lstStyle/>
          <a:p>
            <a:pPr algn="just">
              <a:spcBef>
                <a:spcPts val="0"/>
              </a:spcBef>
            </a:pPr>
            <a:r>
              <a:rPr lang="ru-RU" dirty="0">
                <a:cs typeface="Times New Roman" pitchFamily="18" charset="0"/>
              </a:rPr>
              <a:t>	3. Найдите радиус сферы, описанной около правильной треугольной призмы, рёбра которой равны 1.</a:t>
            </a:r>
            <a:endParaRPr lang="ru-RU" dirty="0"/>
          </a:p>
        </p:txBody>
      </p:sp>
      <p:pic>
        <p:nvPicPr>
          <p:cNvPr id="90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1" y="1052736"/>
            <a:ext cx="3528392" cy="347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DE30048-5729-42A3-81EA-D7D80802C1F6}"/>
                  </a:ext>
                </a:extLst>
              </p:cNvPr>
              <p:cNvSpPr txBox="1"/>
              <p:nvPr/>
            </p:nvSpPr>
            <p:spPr>
              <a:xfrm>
                <a:off x="0" y="4730176"/>
                <a:ext cx="9108504" cy="2011192"/>
              </a:xfrm>
              <a:prstGeom prst="rect">
                <a:avLst/>
              </a:prstGeom>
              <a:noFill/>
            </p:spPr>
            <p:txBody>
              <a:bodyPr wrap="square" rtlCol="0">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Решение.</a:t>
                </a:r>
                <a:r>
                  <a:rPr lang="ru-RU" dirty="0">
                    <a:cs typeface="Times New Roman" pitchFamily="18" charset="0"/>
                  </a:rPr>
                  <a:t> Радиус сферы равен радиусу сферы описанной около цилиндра, описанного около данной призмы. Радиус основания этого цилиндра равен </a:t>
                </a:r>
                <a14:m>
                  <m:oMath xmlns:m="http://schemas.openxmlformats.org/officeDocument/2006/math">
                    <m:f>
                      <m:fPr>
                        <m:ctrlPr>
                          <a:rPr lang="ru-RU" i="1" smtClean="0">
                            <a:latin typeface="Cambria Math" panose="02040503050406030204" pitchFamily="18" charset="0"/>
                            <a:cs typeface="Times New Roman" pitchFamily="18" charset="0"/>
                          </a:rPr>
                        </m:ctrlPr>
                      </m:fPr>
                      <m:num>
                        <m:rad>
                          <m:radPr>
                            <m:degHide m:val="on"/>
                            <m:ctrlPr>
                              <a:rPr lang="ru-RU" i="1" smtClean="0">
                                <a:latin typeface="Cambria Math" panose="02040503050406030204" pitchFamily="18" charset="0"/>
                                <a:cs typeface="Times New Roman" pitchFamily="18" charset="0"/>
                              </a:rPr>
                            </m:ctrlPr>
                          </m:radPr>
                          <m:deg/>
                          <m:e>
                            <m:r>
                              <a:rPr lang="ru-RU" b="0" i="1" smtClean="0">
                                <a:latin typeface="Cambria Math"/>
                                <a:cs typeface="Times New Roman" pitchFamily="18" charset="0"/>
                              </a:rPr>
                              <m:t>3</m:t>
                            </m:r>
                          </m:e>
                        </m:rad>
                      </m:num>
                      <m:den>
                        <m:r>
                          <a:rPr lang="ru-RU" b="0" i="1" smtClean="0">
                            <a:latin typeface="Cambria Math"/>
                            <a:cs typeface="Times New Roman" pitchFamily="18" charset="0"/>
                          </a:rPr>
                          <m:t>3</m:t>
                        </m:r>
                      </m:den>
                    </m:f>
                    <m:r>
                      <a:rPr lang="ru-RU" b="0" i="0" smtClean="0">
                        <a:latin typeface="Cambria Math"/>
                        <a:cs typeface="Times New Roman" pitchFamily="18" charset="0"/>
                      </a:rPr>
                      <m:t>.</m:t>
                    </m:r>
                  </m:oMath>
                </a14:m>
                <a:r>
                  <a:rPr lang="ru-RU" dirty="0">
                    <a:cs typeface="Times New Roman" pitchFamily="18" charset="0"/>
                  </a:rPr>
                  <a:t> Диагональ осевого сечения цилиндра равна </a:t>
                </a:r>
                <a14:m>
                  <m:oMath xmlns:m="http://schemas.openxmlformats.org/officeDocument/2006/math">
                    <m:f>
                      <m:fPr>
                        <m:ctrlPr>
                          <a:rPr lang="ru-RU" i="1">
                            <a:latin typeface="Cambria Math" panose="02040503050406030204" pitchFamily="18" charset="0"/>
                            <a:cs typeface="Times New Roman" pitchFamily="18" charset="0"/>
                          </a:rPr>
                        </m:ctrlPr>
                      </m:fPr>
                      <m:num>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21</m:t>
                            </m:r>
                          </m:e>
                        </m:rad>
                      </m:num>
                      <m:den>
                        <m:r>
                          <a:rPr lang="ru-RU" b="0" i="1" smtClean="0">
                            <a:latin typeface="Cambria Math"/>
                            <a:cs typeface="Times New Roman" pitchFamily="18" charset="0"/>
                          </a:rPr>
                          <m:t>3</m:t>
                        </m:r>
                      </m:den>
                    </m:f>
                  </m:oMath>
                </a14:m>
                <a:r>
                  <a:rPr lang="ru-RU" dirty="0">
                    <a:cs typeface="Times New Roman" pitchFamily="18" charset="0"/>
                  </a:rPr>
                  <a:t>. Радиус сферы равен </a:t>
                </a:r>
                <a14:m>
                  <m:oMath xmlns:m="http://schemas.openxmlformats.org/officeDocument/2006/math">
                    <m:f>
                      <m:fPr>
                        <m:ctrlPr>
                          <a:rPr lang="ru-RU" i="1">
                            <a:latin typeface="Cambria Math" panose="02040503050406030204" pitchFamily="18" charset="0"/>
                            <a:cs typeface="Times New Roman" pitchFamily="18" charset="0"/>
                          </a:rPr>
                        </m:ctrlPr>
                      </m:fPr>
                      <m:num>
                        <m:rad>
                          <m:radPr>
                            <m:degHide m:val="on"/>
                            <m:ctrlPr>
                              <a:rPr lang="ru-RU" i="1">
                                <a:latin typeface="Cambria Math" panose="02040503050406030204" pitchFamily="18" charset="0"/>
                                <a:cs typeface="Times New Roman" pitchFamily="18" charset="0"/>
                              </a:rPr>
                            </m:ctrlPr>
                          </m:radPr>
                          <m:deg/>
                          <m:e>
                            <m:r>
                              <a:rPr lang="ru-RU" b="0" i="1" smtClean="0">
                                <a:latin typeface="Cambria Math"/>
                                <a:cs typeface="Times New Roman" pitchFamily="18" charset="0"/>
                              </a:rPr>
                              <m:t>21</m:t>
                            </m:r>
                          </m:e>
                        </m:rad>
                      </m:num>
                      <m:den>
                        <m:r>
                          <a:rPr lang="ru-RU" b="0" i="1" smtClean="0">
                            <a:latin typeface="Cambria Math"/>
                            <a:cs typeface="Times New Roman" pitchFamily="18" charset="0"/>
                          </a:rPr>
                          <m:t>6</m:t>
                        </m:r>
                      </m:den>
                    </m:f>
                  </m:oMath>
                </a14:m>
                <a:r>
                  <a:rPr lang="ru-RU" dirty="0">
                    <a:cs typeface="Times New Roman" pitchFamily="18" charset="0"/>
                  </a:rPr>
                  <a:t>.</a:t>
                </a:r>
                <a:endParaRPr lang="ru-RU" dirty="0"/>
              </a:p>
            </p:txBody>
          </p:sp>
        </mc:Choice>
        <mc:Fallback xmlns="">
          <p:sp>
            <p:nvSpPr>
              <p:cNvPr id="4" name="TextBox 3">
                <a:extLst>
                  <a:ext uri="{FF2B5EF4-FFF2-40B4-BE49-F238E27FC236}">
                    <a16:creationId xmlns:a16="http://schemas.microsoft.com/office/drawing/2014/main" id="{7DE30048-5729-42A3-81EA-D7D80802C1F6}"/>
                  </a:ext>
                </a:extLst>
              </p:cNvPr>
              <p:cNvSpPr txBox="1">
                <a:spLocks noRot="1" noChangeAspect="1" noMove="1" noResize="1" noEditPoints="1" noAdjustHandles="1" noChangeArrowheads="1" noChangeShapeType="1" noTextEdit="1"/>
              </p:cNvSpPr>
              <p:nvPr/>
            </p:nvSpPr>
            <p:spPr>
              <a:xfrm>
                <a:off x="0" y="4730176"/>
                <a:ext cx="9108504" cy="2011192"/>
              </a:xfrm>
              <a:prstGeom prst="rect">
                <a:avLst/>
              </a:prstGeom>
              <a:blipFill>
                <a:blip r:embed="rId4"/>
                <a:stretch>
                  <a:fillRect l="-1004" t="-2424" r="-1004" b="-1818"/>
                </a:stretch>
              </a:blipFill>
            </p:spPr>
            <p:txBody>
              <a:bodyPr/>
              <a:lstStyle/>
              <a:p>
                <a:r>
                  <a:rPr lang="ru-RU">
                    <a:noFill/>
                  </a:rPr>
                  <a:t> </a:t>
                </a:r>
              </a:p>
            </p:txBody>
          </p:sp>
        </mc:Fallback>
      </mc:AlternateContent>
    </p:spTree>
    <p:extLst>
      <p:ext uri="{BB962C8B-B14F-4D97-AF65-F5344CB8AC3E}">
        <p14:creationId xmlns:p14="http://schemas.microsoft.com/office/powerpoint/2010/main" val="289847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 y="16835"/>
            <a:ext cx="9108504" cy="1200329"/>
          </a:xfrm>
          <a:prstGeom prst="rect">
            <a:avLst/>
          </a:prstGeom>
          <a:noFill/>
        </p:spPr>
        <p:txBody>
          <a:bodyPr wrap="square" rtlCol="0">
            <a:spAutoFit/>
          </a:bodyPr>
          <a:lstStyle/>
          <a:p>
            <a:pPr algn="just">
              <a:spcBef>
                <a:spcPts val="0"/>
              </a:spcBef>
            </a:pPr>
            <a:r>
              <a:rPr lang="ru-RU" dirty="0">
                <a:cs typeface="Times New Roman" pitchFamily="18" charset="0"/>
              </a:rPr>
              <a:t>	4. Найдите радиус сферы, описанной около прямой треугольной призмы, в основании которой прямоугольный треугольник со сторонами 3, 4, 5, а боковые рёбра равны 5.</a:t>
            </a:r>
            <a:endParaRPr lang="ru-RU" dirty="0"/>
          </a:p>
        </p:txBody>
      </p:sp>
      <p:pic>
        <p:nvPicPr>
          <p:cNvPr id="4" name="Picture 2">
            <a:extLst>
              <a:ext uri="{FF2B5EF4-FFF2-40B4-BE49-F238E27FC236}">
                <a16:creationId xmlns:a16="http://schemas.microsoft.com/office/drawing/2014/main" id="{BF9D27DA-737D-49CD-A650-CE9EFE774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1217164"/>
            <a:ext cx="3329583" cy="372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1AF2232-E46F-4008-B282-C43D930C1560}"/>
                  </a:ext>
                </a:extLst>
              </p:cNvPr>
              <p:cNvSpPr txBox="1"/>
              <p:nvPr/>
            </p:nvSpPr>
            <p:spPr>
              <a:xfrm>
                <a:off x="1" y="4941168"/>
                <a:ext cx="9108504" cy="1791131"/>
              </a:xfrm>
              <a:prstGeom prst="rect">
                <a:avLst/>
              </a:prstGeom>
              <a:noFill/>
            </p:spPr>
            <p:txBody>
              <a:bodyPr wrap="square" rtlCol="0">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Решение.</a:t>
                </a:r>
                <a:r>
                  <a:rPr lang="ru-RU" dirty="0">
                    <a:cs typeface="Times New Roman" pitchFamily="18" charset="0"/>
                  </a:rPr>
                  <a:t> Радиус сферы равен радиусу сферы описанной около цилиндра, описанного около данной призмы. Радиус основания этого цилиндра равен</a:t>
                </a:r>
                <a14:m>
                  <m:oMath xmlns:m="http://schemas.openxmlformats.org/officeDocument/2006/math">
                    <m:r>
                      <a:rPr lang="ru-RU" b="0" i="0" smtClean="0">
                        <a:latin typeface="Cambria Math"/>
                        <a:cs typeface="Times New Roman" pitchFamily="18" charset="0"/>
                      </a:rPr>
                      <m:t> 2,5</m:t>
                    </m:r>
                    <m:r>
                      <a:rPr lang="ru-RU">
                        <a:latin typeface="Cambria Math"/>
                        <a:cs typeface="Times New Roman" pitchFamily="18" charset="0"/>
                      </a:rPr>
                      <m:t>.</m:t>
                    </m:r>
                  </m:oMath>
                </a14:m>
                <a:r>
                  <a:rPr lang="ru-RU" dirty="0">
                    <a:cs typeface="Times New Roman" pitchFamily="18" charset="0"/>
                  </a:rPr>
                  <a:t> Диагональ осевого сечения цилиндра равна </a:t>
                </a:r>
                <a14:m>
                  <m:oMath xmlns:m="http://schemas.openxmlformats.org/officeDocument/2006/math">
                    <m:r>
                      <a:rPr lang="ru-RU" i="1">
                        <a:latin typeface="Cambria Math"/>
                        <a:cs typeface="Times New Roman" pitchFamily="18" charset="0"/>
                      </a:rPr>
                      <m:t>5</m:t>
                    </m:r>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2</m:t>
                        </m:r>
                      </m:e>
                    </m:rad>
                  </m:oMath>
                </a14:m>
                <a:r>
                  <a:rPr lang="ru-RU" dirty="0">
                    <a:cs typeface="Times New Roman" pitchFamily="18" charset="0"/>
                  </a:rPr>
                  <a:t>. Радиус сферы равен </a:t>
                </a:r>
                <a14:m>
                  <m:oMath xmlns:m="http://schemas.openxmlformats.org/officeDocument/2006/math">
                    <m:f>
                      <m:fPr>
                        <m:ctrlPr>
                          <a:rPr lang="ru-RU" i="1">
                            <a:latin typeface="Cambria Math" panose="02040503050406030204" pitchFamily="18" charset="0"/>
                            <a:cs typeface="Times New Roman" pitchFamily="18" charset="0"/>
                          </a:rPr>
                        </m:ctrlPr>
                      </m:fPr>
                      <m:num>
                        <m:r>
                          <a:rPr lang="ru-RU" b="0" i="1" smtClean="0">
                            <a:latin typeface="Cambria Math"/>
                            <a:cs typeface="Times New Roman" pitchFamily="18" charset="0"/>
                          </a:rPr>
                          <m:t>5</m:t>
                        </m:r>
                        <m:rad>
                          <m:radPr>
                            <m:degHide m:val="on"/>
                            <m:ctrlPr>
                              <a:rPr lang="ru-RU" i="1">
                                <a:latin typeface="Cambria Math" panose="02040503050406030204" pitchFamily="18" charset="0"/>
                                <a:cs typeface="Times New Roman" pitchFamily="18" charset="0"/>
                              </a:rPr>
                            </m:ctrlPr>
                          </m:radPr>
                          <m:deg/>
                          <m:e>
                            <m:r>
                              <a:rPr lang="ru-RU" b="0" i="1" smtClean="0">
                                <a:latin typeface="Cambria Math"/>
                                <a:cs typeface="Times New Roman" pitchFamily="18" charset="0"/>
                              </a:rPr>
                              <m:t>2</m:t>
                            </m:r>
                          </m:e>
                        </m:rad>
                      </m:num>
                      <m:den>
                        <m:r>
                          <a:rPr lang="ru-RU" b="0" i="1" smtClean="0">
                            <a:latin typeface="Cambria Math"/>
                            <a:cs typeface="Times New Roman" pitchFamily="18" charset="0"/>
                          </a:rPr>
                          <m:t>2</m:t>
                        </m:r>
                      </m:den>
                    </m:f>
                  </m:oMath>
                </a14:m>
                <a:r>
                  <a:rPr lang="ru-RU" dirty="0">
                    <a:cs typeface="Times New Roman" pitchFamily="18" charset="0"/>
                  </a:rPr>
                  <a:t>.</a:t>
                </a:r>
                <a:endParaRPr lang="ru-RU" dirty="0"/>
              </a:p>
            </p:txBody>
          </p:sp>
        </mc:Choice>
        <mc:Fallback xmlns="">
          <p:sp>
            <p:nvSpPr>
              <p:cNvPr id="5" name="TextBox 4">
                <a:extLst>
                  <a:ext uri="{FF2B5EF4-FFF2-40B4-BE49-F238E27FC236}">
                    <a16:creationId xmlns:a16="http://schemas.microsoft.com/office/drawing/2014/main" id="{B1AF2232-E46F-4008-B282-C43D930C1560}"/>
                  </a:ext>
                </a:extLst>
              </p:cNvPr>
              <p:cNvSpPr txBox="1">
                <a:spLocks noRot="1" noChangeAspect="1" noMove="1" noResize="1" noEditPoints="1" noAdjustHandles="1" noChangeArrowheads="1" noChangeShapeType="1" noTextEdit="1"/>
              </p:cNvSpPr>
              <p:nvPr/>
            </p:nvSpPr>
            <p:spPr>
              <a:xfrm>
                <a:off x="1" y="4941168"/>
                <a:ext cx="9108504" cy="1791131"/>
              </a:xfrm>
              <a:prstGeom prst="rect">
                <a:avLst/>
              </a:prstGeom>
              <a:blipFill>
                <a:blip r:embed="rId4"/>
                <a:stretch>
                  <a:fillRect l="-1004" t="-2730" r="-1004" b="-2389"/>
                </a:stretch>
              </a:blipFill>
            </p:spPr>
            <p:txBody>
              <a:bodyPr/>
              <a:lstStyle/>
              <a:p>
                <a:r>
                  <a:rPr lang="ru-RU">
                    <a:noFill/>
                  </a:rPr>
                  <a:t> </a:t>
                </a:r>
              </a:p>
            </p:txBody>
          </p:sp>
        </mc:Fallback>
      </mc:AlternateContent>
    </p:spTree>
    <p:extLst>
      <p:ext uri="{BB962C8B-B14F-4D97-AF65-F5344CB8AC3E}">
        <p14:creationId xmlns:p14="http://schemas.microsoft.com/office/powerpoint/2010/main" val="27209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159" y="116632"/>
            <a:ext cx="9108504" cy="1200329"/>
          </a:xfrm>
          <a:prstGeom prst="rect">
            <a:avLst/>
          </a:prstGeom>
          <a:noFill/>
        </p:spPr>
        <p:txBody>
          <a:bodyPr wrap="square" rtlCol="0">
            <a:spAutoFit/>
          </a:bodyPr>
          <a:lstStyle/>
          <a:p>
            <a:pPr algn="just">
              <a:spcBef>
                <a:spcPts val="0"/>
              </a:spcBef>
            </a:pPr>
            <a:r>
              <a:rPr lang="ru-RU" dirty="0">
                <a:cs typeface="Times New Roman" pitchFamily="18" charset="0"/>
              </a:rPr>
              <a:t>	5. Найдите радиус сферы, описанной около правильной шестиугольной призмы, стороны основания которой равны 1, а боковые рёбра равны 2.</a:t>
            </a:r>
            <a:endParaRPr lang="ru-RU" dirty="0"/>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316961"/>
            <a:ext cx="3809479" cy="383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09571AD-8DA1-46BC-B7D7-EA5C1D5ABF75}"/>
                  </a:ext>
                </a:extLst>
              </p:cNvPr>
              <p:cNvSpPr txBox="1"/>
              <p:nvPr/>
            </p:nvSpPr>
            <p:spPr>
              <a:xfrm>
                <a:off x="-27159" y="5135736"/>
                <a:ext cx="9108504" cy="1605632"/>
              </a:xfrm>
              <a:prstGeom prst="rect">
                <a:avLst/>
              </a:prstGeom>
              <a:noFill/>
            </p:spPr>
            <p:txBody>
              <a:bodyPr wrap="square" rtlCol="0">
                <a:spAutoFit/>
              </a:bodyPr>
              <a:lstStyle/>
              <a:p>
                <a:pPr algn="just">
                  <a:spcBef>
                    <a:spcPts val="0"/>
                  </a:spcBef>
                </a:pPr>
                <a:r>
                  <a:rPr lang="ru-RU" dirty="0">
                    <a:cs typeface="Times New Roman" pitchFamily="18" charset="0"/>
                  </a:rPr>
                  <a:t>	</a:t>
                </a:r>
                <a:r>
                  <a:rPr lang="ru-RU" dirty="0">
                    <a:solidFill>
                      <a:srgbClr val="FF0000"/>
                    </a:solidFill>
                    <a:cs typeface="Times New Roman" pitchFamily="18" charset="0"/>
                  </a:rPr>
                  <a:t>Решение. </a:t>
                </a:r>
                <a:r>
                  <a:rPr lang="ru-RU" dirty="0">
                    <a:cs typeface="Times New Roman" pitchFamily="18" charset="0"/>
                  </a:rPr>
                  <a:t>Радиус сферы равен радиусу сферы описанной около цилиндра, описанного около данной призмы. Радиус основания этого цилиндра равен</a:t>
                </a:r>
                <a14:m>
                  <m:oMath xmlns:m="http://schemas.openxmlformats.org/officeDocument/2006/math">
                    <m:r>
                      <a:rPr lang="ru-RU">
                        <a:latin typeface="Cambria Math"/>
                        <a:cs typeface="Times New Roman" pitchFamily="18" charset="0"/>
                      </a:rPr>
                      <m:t> </m:t>
                    </m:r>
                    <m:r>
                      <a:rPr lang="ru-RU" b="0" i="0" smtClean="0">
                        <a:latin typeface="Cambria Math"/>
                        <a:cs typeface="Times New Roman" pitchFamily="18" charset="0"/>
                      </a:rPr>
                      <m:t>1</m:t>
                    </m:r>
                    <m:r>
                      <a:rPr lang="ru-RU">
                        <a:latin typeface="Cambria Math"/>
                        <a:cs typeface="Times New Roman" pitchFamily="18" charset="0"/>
                      </a:rPr>
                      <m:t>.</m:t>
                    </m:r>
                  </m:oMath>
                </a14:m>
                <a:r>
                  <a:rPr lang="ru-RU" dirty="0">
                    <a:cs typeface="Times New Roman" pitchFamily="18" charset="0"/>
                  </a:rPr>
                  <a:t> Диагональ осевого сечения цилиндра равна 2</a:t>
                </a:r>
                <a14:m>
                  <m:oMath xmlns:m="http://schemas.openxmlformats.org/officeDocument/2006/math">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2</m:t>
                        </m:r>
                      </m:e>
                    </m:rad>
                  </m:oMath>
                </a14:m>
                <a:r>
                  <a:rPr lang="ru-RU" dirty="0">
                    <a:cs typeface="Times New Roman" pitchFamily="18" charset="0"/>
                  </a:rPr>
                  <a:t>. Радиус сферы равен </a:t>
                </a:r>
                <a14:m>
                  <m:oMath xmlns:m="http://schemas.openxmlformats.org/officeDocument/2006/math">
                    <m:rad>
                      <m:radPr>
                        <m:degHide m:val="on"/>
                        <m:ctrlPr>
                          <a:rPr lang="ru-RU" i="1">
                            <a:latin typeface="Cambria Math" panose="02040503050406030204" pitchFamily="18" charset="0"/>
                            <a:cs typeface="Times New Roman" pitchFamily="18" charset="0"/>
                          </a:rPr>
                        </m:ctrlPr>
                      </m:radPr>
                      <m:deg/>
                      <m:e>
                        <m:r>
                          <a:rPr lang="ru-RU" i="1">
                            <a:latin typeface="Cambria Math"/>
                            <a:cs typeface="Times New Roman" pitchFamily="18" charset="0"/>
                          </a:rPr>
                          <m:t>2</m:t>
                        </m:r>
                      </m:e>
                    </m:rad>
                  </m:oMath>
                </a14:m>
                <a:r>
                  <a:rPr lang="ru-RU" dirty="0">
                    <a:cs typeface="Times New Roman" pitchFamily="18" charset="0"/>
                  </a:rPr>
                  <a:t>.</a:t>
                </a:r>
                <a:endParaRPr lang="ru-RU" dirty="0"/>
              </a:p>
            </p:txBody>
          </p:sp>
        </mc:Choice>
        <mc:Fallback xmlns="">
          <p:sp>
            <p:nvSpPr>
              <p:cNvPr id="4" name="TextBox 3">
                <a:extLst>
                  <a:ext uri="{FF2B5EF4-FFF2-40B4-BE49-F238E27FC236}">
                    <a16:creationId xmlns:a16="http://schemas.microsoft.com/office/drawing/2014/main" id="{F09571AD-8DA1-46BC-B7D7-EA5C1D5ABF75}"/>
                  </a:ext>
                </a:extLst>
              </p:cNvPr>
              <p:cNvSpPr txBox="1">
                <a:spLocks noRot="1" noChangeAspect="1" noMove="1" noResize="1" noEditPoints="1" noAdjustHandles="1" noChangeArrowheads="1" noChangeShapeType="1" noTextEdit="1"/>
              </p:cNvSpPr>
              <p:nvPr/>
            </p:nvSpPr>
            <p:spPr>
              <a:xfrm>
                <a:off x="-27159" y="5135736"/>
                <a:ext cx="9108504" cy="1605632"/>
              </a:xfrm>
              <a:prstGeom prst="rect">
                <a:avLst/>
              </a:prstGeom>
              <a:blipFill>
                <a:blip r:embed="rId4"/>
                <a:stretch>
                  <a:fillRect l="-1071" t="-3030" r="-1004" b="-7576"/>
                </a:stretch>
              </a:blipFill>
            </p:spPr>
            <p:txBody>
              <a:bodyPr/>
              <a:lstStyle/>
              <a:p>
                <a:r>
                  <a:rPr lang="ru-RU">
                    <a:noFill/>
                  </a:rPr>
                  <a:t> </a:t>
                </a:r>
              </a:p>
            </p:txBody>
          </p:sp>
        </mc:Fallback>
      </mc:AlternateContent>
    </p:spTree>
    <p:extLst>
      <p:ext uri="{BB962C8B-B14F-4D97-AF65-F5344CB8AC3E}">
        <p14:creationId xmlns:p14="http://schemas.microsoft.com/office/powerpoint/2010/main" val="222749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9054" y="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sz="3200" dirty="0">
                <a:solidFill>
                  <a:srgbClr val="FF0000"/>
                </a:solidFill>
                <a:cs typeface="Times New Roman" pitchFamily="18" charset="0"/>
              </a:rPr>
              <a:t>Конус</a:t>
            </a:r>
          </a:p>
        </p:txBody>
      </p:sp>
      <p:sp>
        <p:nvSpPr>
          <p:cNvPr id="6" name="Text Box 3"/>
          <p:cNvSpPr txBox="1">
            <a:spLocks noChangeArrowheads="1"/>
          </p:cNvSpPr>
          <p:nvPr/>
        </p:nvSpPr>
        <p:spPr bwMode="auto">
          <a:xfrm>
            <a:off x="9055" y="476672"/>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cs typeface="Times New Roman" pitchFamily="18" charset="0"/>
              </a:rPr>
              <a:t>	На рисунке показано изображение конуса, полученное с помощью программы </a:t>
            </a:r>
            <a:r>
              <a:rPr lang="en-US" sz="2800" dirty="0" err="1">
                <a:cs typeface="Times New Roman" pitchFamily="18" charset="0"/>
              </a:rPr>
              <a:t>GeoGebra</a:t>
            </a:r>
            <a:r>
              <a:rPr lang="en-US" sz="2800" dirty="0">
                <a:cs typeface="Times New Roman" pitchFamily="18" charset="0"/>
              </a:rPr>
              <a:t>.</a:t>
            </a:r>
            <a:endParaRPr lang="ru-RU" sz="2800" dirty="0">
              <a:cs typeface="Times New Roman" pitchFamily="18" charset="0"/>
            </a:endParaRP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772816"/>
            <a:ext cx="469313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6538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9055" y="47667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ru-RU" sz="2800" dirty="0">
                <a:cs typeface="Times New Roman" pitchFamily="18" charset="0"/>
              </a:rPr>
              <a:t>	Изобразите какой-нибудь конус.</a:t>
            </a:r>
          </a:p>
        </p:txBody>
      </p:sp>
      <p:pic>
        <p:nvPicPr>
          <p:cNvPr id="2" name="Рисунок 1"/>
          <p:cNvPicPr>
            <a:picLocks noChangeAspect="1"/>
          </p:cNvPicPr>
          <p:nvPr/>
        </p:nvPicPr>
        <p:blipFill>
          <a:blip r:embed="rId3"/>
          <a:stretch>
            <a:fillRect/>
          </a:stretch>
        </p:blipFill>
        <p:spPr>
          <a:xfrm>
            <a:off x="2339752" y="1412776"/>
            <a:ext cx="3976409" cy="3976409"/>
          </a:xfrm>
          <a:prstGeom prst="rect">
            <a:avLst/>
          </a:prstGeom>
        </p:spPr>
      </p:pic>
      <p:pic>
        <p:nvPicPr>
          <p:cNvPr id="3" name="Рисунок 2"/>
          <p:cNvPicPr>
            <a:picLocks noChangeAspect="1"/>
          </p:cNvPicPr>
          <p:nvPr/>
        </p:nvPicPr>
        <p:blipFill>
          <a:blip r:embed="rId4"/>
          <a:stretch>
            <a:fillRect/>
          </a:stretch>
        </p:blipFill>
        <p:spPr>
          <a:xfrm>
            <a:off x="2343518" y="1412776"/>
            <a:ext cx="3976409" cy="3976409"/>
          </a:xfrm>
          <a:prstGeom prst="rect">
            <a:avLst/>
          </a:prstGeom>
        </p:spPr>
      </p:pic>
    </p:spTree>
    <p:extLst>
      <p:ext uri="{BB962C8B-B14F-4D97-AF65-F5344CB8AC3E}">
        <p14:creationId xmlns:p14="http://schemas.microsoft.com/office/powerpoint/2010/main" val="156963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5076" y="116632"/>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ts val="0"/>
              </a:spcBef>
            </a:pPr>
            <a:r>
              <a:rPr lang="ru-RU" dirty="0">
                <a:cs typeface="Times New Roman" pitchFamily="18" charset="0"/>
              </a:rPr>
              <a:t>	</a:t>
            </a:r>
            <a:r>
              <a:rPr lang="ru-RU" sz="2000" dirty="0">
                <a:cs typeface="Times New Roman" pitchFamily="18" charset="0"/>
              </a:rPr>
              <a:t>В этой программе можно строить различные многоугольники, в том числе и правильные; проводить высоты, медианы, биссектрисы, серединные перпендикуляры; строить вписанные и описанные окружности.</a:t>
            </a:r>
            <a:endParaRPr lang="ru-RU" sz="2000" dirty="0"/>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744" y="1484784"/>
            <a:ext cx="5257512" cy="394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1521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152400"/>
            <a:ext cx="8915400" cy="457200"/>
          </a:xfrm>
        </p:spPr>
        <p:txBody>
          <a:bodyPr/>
          <a:lstStyle/>
          <a:p>
            <a:r>
              <a:rPr lang="ru-RU" sz="3600" dirty="0">
                <a:solidFill>
                  <a:srgbClr val="FF3300"/>
                </a:solidFill>
              </a:rPr>
              <a:t>Конус, вписанный в пирамиду</a:t>
            </a:r>
          </a:p>
        </p:txBody>
      </p:sp>
      <p:sp>
        <p:nvSpPr>
          <p:cNvPr id="2061" name="Text Box 13"/>
          <p:cNvSpPr txBox="1">
            <a:spLocks noChangeArrowheads="1"/>
          </p:cNvSpPr>
          <p:nvPr/>
        </p:nvSpPr>
        <p:spPr bwMode="auto">
          <a:xfrm>
            <a:off x="0" y="609600"/>
            <a:ext cx="9144000"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ru-RU" sz="2800" dirty="0"/>
              <a:t>	</a:t>
            </a:r>
            <a:r>
              <a:rPr lang="ru-RU" dirty="0"/>
              <a:t> Конус называется вписанным в пирамиду, если его вершина совпадает с вершиной пирамиды, а основание вписано в основание пирамиды. Сама пирамида называется описанной около конуса.</a:t>
            </a:r>
          </a:p>
          <a:p>
            <a:pPr algn="just"/>
            <a:endParaRPr lang="ru-RU" dirty="0"/>
          </a:p>
          <a:p>
            <a:pPr algn="just"/>
            <a:endParaRPr lang="ru-RU" sz="2800" dirty="0"/>
          </a:p>
          <a:p>
            <a:pPr algn="just"/>
            <a:endParaRPr lang="ru-RU" sz="2800" dirty="0"/>
          </a:p>
          <a:p>
            <a:pPr algn="just"/>
            <a:endParaRPr lang="ru-RU" sz="2800" dirty="0"/>
          </a:p>
          <a:p>
            <a:pPr algn="just"/>
            <a:endParaRPr lang="ru-RU" sz="2800" dirty="0"/>
          </a:p>
          <a:p>
            <a:pPr algn="just"/>
            <a:endParaRPr lang="ru-RU" sz="2800" dirty="0"/>
          </a:p>
          <a:p>
            <a:pPr algn="just"/>
            <a:endParaRPr lang="ru-RU" sz="2800" dirty="0"/>
          </a:p>
          <a:p>
            <a:pPr algn="just"/>
            <a:r>
              <a:rPr lang="ru-RU" sz="2800" dirty="0"/>
              <a:t>	</a:t>
            </a:r>
          </a:p>
          <a:p>
            <a:pPr algn="just"/>
            <a:r>
              <a:rPr lang="ru-RU" sz="2800" dirty="0">
                <a:solidFill>
                  <a:srgbClr val="FF0000"/>
                </a:solidFill>
              </a:rPr>
              <a:t>	</a:t>
            </a:r>
            <a:r>
              <a:rPr lang="ru-RU" dirty="0">
                <a:solidFill>
                  <a:srgbClr val="FF0000"/>
                </a:solidFill>
              </a:rPr>
              <a:t>Теорема. </a:t>
            </a:r>
            <a:r>
              <a:rPr lang="ru-RU" dirty="0"/>
              <a:t>В пирамиду можно вписать конус тогда и только тогда, когда в её основание можно вписать окружность, и основание высоты пирамиды является центром этой окружности.</a:t>
            </a:r>
          </a:p>
        </p:txBody>
      </p:sp>
      <p:pic>
        <p:nvPicPr>
          <p:cNvPr id="931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2013149"/>
            <a:ext cx="3363633" cy="3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916832"/>
            <a:ext cx="3168352" cy="3124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5594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1. </a:t>
            </a:r>
            <a:r>
              <a:rPr lang="ru-RU" dirty="0"/>
              <a:t>Изобразите какую-нибудь треугольную пирамиду, описанную около конуса.</a:t>
            </a:r>
          </a:p>
        </p:txBody>
      </p:sp>
      <p:sp>
        <p:nvSpPr>
          <p:cNvPr id="10" name="Text Box 1027"/>
          <p:cNvSpPr txBox="1">
            <a:spLocks noChangeArrowheads="1"/>
          </p:cNvSpPr>
          <p:nvPr/>
        </p:nvSpPr>
        <p:spPr bwMode="auto">
          <a:xfrm>
            <a:off x="-36512" y="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sz="2800" dirty="0">
                <a:solidFill>
                  <a:srgbClr val="FF0000"/>
                </a:solidFill>
              </a:rPr>
              <a:t>Упражнения</a:t>
            </a:r>
          </a:p>
        </p:txBody>
      </p:sp>
      <p:pic>
        <p:nvPicPr>
          <p:cNvPr id="2" name="Рисунок 1"/>
          <p:cNvPicPr>
            <a:picLocks noChangeAspect="1"/>
          </p:cNvPicPr>
          <p:nvPr/>
        </p:nvPicPr>
        <p:blipFill>
          <a:blip r:embed="rId2"/>
          <a:stretch>
            <a:fillRect/>
          </a:stretch>
        </p:blipFill>
        <p:spPr>
          <a:xfrm>
            <a:off x="2051720" y="1848271"/>
            <a:ext cx="3743489" cy="3743489"/>
          </a:xfrm>
          <a:prstGeom prst="rect">
            <a:avLst/>
          </a:prstGeom>
        </p:spPr>
      </p:pic>
      <p:pic>
        <p:nvPicPr>
          <p:cNvPr id="3" name="Рисунок 2"/>
          <p:cNvPicPr>
            <a:picLocks noChangeAspect="1"/>
          </p:cNvPicPr>
          <p:nvPr/>
        </p:nvPicPr>
        <p:blipFill>
          <a:blip r:embed="rId3"/>
          <a:stretch>
            <a:fillRect/>
          </a:stretch>
        </p:blipFill>
        <p:spPr>
          <a:xfrm>
            <a:off x="2051720" y="1848271"/>
            <a:ext cx="3743489" cy="3743489"/>
          </a:xfrm>
          <a:prstGeom prst="rect">
            <a:avLst/>
          </a:prstGeom>
        </p:spPr>
      </p:pic>
    </p:spTree>
    <p:extLst>
      <p:ext uri="{BB962C8B-B14F-4D97-AF65-F5344CB8AC3E}">
        <p14:creationId xmlns:p14="http://schemas.microsoft.com/office/powerpoint/2010/main" val="31138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2</a:t>
            </a:r>
            <a:r>
              <a:rPr lang="en-US" dirty="0"/>
              <a:t>. </a:t>
            </a:r>
            <a:r>
              <a:rPr lang="ru-RU" dirty="0"/>
              <a:t>Изобразите какую-нибудь правильную треугольную пирамиду, описанную около конуса.</a:t>
            </a:r>
          </a:p>
        </p:txBody>
      </p:sp>
      <p:pic>
        <p:nvPicPr>
          <p:cNvPr id="3" name="Рисунок 2"/>
          <p:cNvPicPr>
            <a:picLocks noChangeAspect="1"/>
          </p:cNvPicPr>
          <p:nvPr/>
        </p:nvPicPr>
        <p:blipFill>
          <a:blip r:embed="rId2"/>
          <a:stretch>
            <a:fillRect/>
          </a:stretch>
        </p:blipFill>
        <p:spPr>
          <a:xfrm>
            <a:off x="2267744" y="1700808"/>
            <a:ext cx="3904401" cy="3904401"/>
          </a:xfrm>
          <a:prstGeom prst="rect">
            <a:avLst/>
          </a:prstGeom>
        </p:spPr>
      </p:pic>
      <p:pic>
        <p:nvPicPr>
          <p:cNvPr id="6" name="Рисунок 5"/>
          <p:cNvPicPr>
            <a:picLocks noChangeAspect="1"/>
          </p:cNvPicPr>
          <p:nvPr/>
        </p:nvPicPr>
        <p:blipFill>
          <a:blip r:embed="rId3"/>
          <a:stretch>
            <a:fillRect/>
          </a:stretch>
        </p:blipFill>
        <p:spPr>
          <a:xfrm>
            <a:off x="2267744" y="1700808"/>
            <a:ext cx="3904401" cy="3904401"/>
          </a:xfrm>
          <a:prstGeom prst="rect">
            <a:avLst/>
          </a:prstGeom>
        </p:spPr>
      </p:pic>
    </p:spTree>
    <p:extLst>
      <p:ext uri="{BB962C8B-B14F-4D97-AF65-F5344CB8AC3E}">
        <p14:creationId xmlns:p14="http://schemas.microsoft.com/office/powerpoint/2010/main" val="101000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3</a:t>
            </a:r>
            <a:r>
              <a:rPr lang="en-US" dirty="0"/>
              <a:t>. </a:t>
            </a:r>
            <a:r>
              <a:rPr lang="ru-RU" dirty="0"/>
              <a:t>Изобразите конус, вписанный в треугольную пирамиду.</a:t>
            </a:r>
          </a:p>
        </p:txBody>
      </p:sp>
      <p:pic>
        <p:nvPicPr>
          <p:cNvPr id="2" name="Рисунок 1"/>
          <p:cNvPicPr>
            <a:picLocks noChangeAspect="1"/>
          </p:cNvPicPr>
          <p:nvPr/>
        </p:nvPicPr>
        <p:blipFill>
          <a:blip r:embed="rId2"/>
          <a:stretch>
            <a:fillRect/>
          </a:stretch>
        </p:blipFill>
        <p:spPr>
          <a:xfrm>
            <a:off x="2555776" y="1412776"/>
            <a:ext cx="3832393" cy="3832393"/>
          </a:xfrm>
          <a:prstGeom prst="rect">
            <a:avLst/>
          </a:prstGeom>
        </p:spPr>
      </p:pic>
      <p:pic>
        <p:nvPicPr>
          <p:cNvPr id="5" name="Рисунок 4"/>
          <p:cNvPicPr>
            <a:picLocks noChangeAspect="1"/>
          </p:cNvPicPr>
          <p:nvPr/>
        </p:nvPicPr>
        <p:blipFill>
          <a:blip r:embed="rId3"/>
          <a:stretch>
            <a:fillRect/>
          </a:stretch>
        </p:blipFill>
        <p:spPr>
          <a:xfrm>
            <a:off x="2555776" y="1431675"/>
            <a:ext cx="3813494" cy="3813494"/>
          </a:xfrm>
          <a:prstGeom prst="rect">
            <a:avLst/>
          </a:prstGeom>
        </p:spPr>
      </p:pic>
    </p:spTree>
    <p:extLst>
      <p:ext uri="{BB962C8B-B14F-4D97-AF65-F5344CB8AC3E}">
        <p14:creationId xmlns:p14="http://schemas.microsoft.com/office/powerpoint/2010/main" val="35041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4</a:t>
            </a:r>
            <a:r>
              <a:rPr lang="en-US" dirty="0"/>
              <a:t>. </a:t>
            </a:r>
            <a:r>
              <a:rPr lang="ru-RU" dirty="0"/>
              <a:t>Изобразите какую-нибудь правильную четырёхугольную пирамиду, описанную около конуса.</a:t>
            </a:r>
          </a:p>
        </p:txBody>
      </p:sp>
      <p:pic>
        <p:nvPicPr>
          <p:cNvPr id="3" name="Рисунок 2"/>
          <p:cNvPicPr>
            <a:picLocks noChangeAspect="1"/>
          </p:cNvPicPr>
          <p:nvPr/>
        </p:nvPicPr>
        <p:blipFill>
          <a:blip r:embed="rId2"/>
          <a:stretch>
            <a:fillRect/>
          </a:stretch>
        </p:blipFill>
        <p:spPr>
          <a:xfrm>
            <a:off x="2339752" y="1700808"/>
            <a:ext cx="3976409" cy="3976409"/>
          </a:xfrm>
          <a:prstGeom prst="rect">
            <a:avLst/>
          </a:prstGeom>
        </p:spPr>
      </p:pic>
      <p:pic>
        <p:nvPicPr>
          <p:cNvPr id="4" name="Рисунок 3"/>
          <p:cNvPicPr>
            <a:picLocks noChangeAspect="1"/>
          </p:cNvPicPr>
          <p:nvPr/>
        </p:nvPicPr>
        <p:blipFill>
          <a:blip r:embed="rId3"/>
          <a:stretch>
            <a:fillRect/>
          </a:stretch>
        </p:blipFill>
        <p:spPr>
          <a:xfrm>
            <a:off x="2339752" y="1700808"/>
            <a:ext cx="3976409" cy="3976409"/>
          </a:xfrm>
          <a:prstGeom prst="rect">
            <a:avLst/>
          </a:prstGeom>
        </p:spPr>
      </p:pic>
    </p:spTree>
    <p:extLst>
      <p:ext uri="{BB962C8B-B14F-4D97-AF65-F5344CB8AC3E}">
        <p14:creationId xmlns:p14="http://schemas.microsoft.com/office/powerpoint/2010/main" val="119741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Изобразите какую-нибудь правильную шестиугольную пирамиду, описанную около конуса.</a:t>
            </a:r>
          </a:p>
        </p:txBody>
      </p:sp>
      <p:pic>
        <p:nvPicPr>
          <p:cNvPr id="2" name="Рисунок 1"/>
          <p:cNvPicPr>
            <a:picLocks noChangeAspect="1"/>
          </p:cNvPicPr>
          <p:nvPr/>
        </p:nvPicPr>
        <p:blipFill>
          <a:blip r:embed="rId2"/>
          <a:stretch>
            <a:fillRect/>
          </a:stretch>
        </p:blipFill>
        <p:spPr>
          <a:xfrm>
            <a:off x="2339752" y="1556792"/>
            <a:ext cx="4192433" cy="4192433"/>
          </a:xfrm>
          <a:prstGeom prst="rect">
            <a:avLst/>
          </a:prstGeom>
        </p:spPr>
      </p:pic>
      <p:pic>
        <p:nvPicPr>
          <p:cNvPr id="5" name="Рисунок 4"/>
          <p:cNvPicPr>
            <a:picLocks noChangeAspect="1"/>
          </p:cNvPicPr>
          <p:nvPr/>
        </p:nvPicPr>
        <p:blipFill>
          <a:blip r:embed="rId3"/>
          <a:stretch>
            <a:fillRect/>
          </a:stretch>
        </p:blipFill>
        <p:spPr>
          <a:xfrm>
            <a:off x="2367451" y="1581330"/>
            <a:ext cx="4167895" cy="4167895"/>
          </a:xfrm>
          <a:prstGeom prst="rect">
            <a:avLst/>
          </a:prstGeom>
        </p:spPr>
      </p:pic>
    </p:spTree>
    <p:extLst>
      <p:ext uri="{BB962C8B-B14F-4D97-AF65-F5344CB8AC3E}">
        <p14:creationId xmlns:p14="http://schemas.microsoft.com/office/powerpoint/2010/main" val="64536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5</a:t>
            </a:r>
            <a:r>
              <a:rPr lang="en-US" dirty="0"/>
              <a:t>. </a:t>
            </a:r>
            <a:r>
              <a:rPr lang="ru-RU" dirty="0"/>
              <a:t>Найдите радиус основания конуса, вписанного в правильную треугольную пирамиду, стороны основания которой равны 1.</a:t>
            </a:r>
          </a:p>
        </p:txBody>
      </p:sp>
      <p:pic>
        <p:nvPicPr>
          <p:cNvPr id="4" name="Рисунок 3"/>
          <p:cNvPicPr>
            <a:picLocks noChangeAspect="1"/>
          </p:cNvPicPr>
          <p:nvPr/>
        </p:nvPicPr>
        <p:blipFill>
          <a:blip r:embed="rId2"/>
          <a:stretch>
            <a:fillRect/>
          </a:stretch>
        </p:blipFill>
        <p:spPr>
          <a:xfrm>
            <a:off x="2267744" y="1916832"/>
            <a:ext cx="3904401" cy="3904401"/>
          </a:xfrm>
          <a:prstGeom prst="rect">
            <a:avLst/>
          </a:prstGeom>
        </p:spPr>
      </p:pic>
    </p:spTree>
    <p:extLst>
      <p:ext uri="{BB962C8B-B14F-4D97-AF65-F5344CB8AC3E}">
        <p14:creationId xmlns:p14="http://schemas.microsoft.com/office/powerpoint/2010/main" val="32641626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6</a:t>
            </a:r>
            <a:r>
              <a:rPr lang="en-US" dirty="0"/>
              <a:t>. </a:t>
            </a:r>
            <a:r>
              <a:rPr lang="ru-RU" dirty="0"/>
              <a:t>Найдите стороны основания правильной треугольной пирамиды, описанной около конуса, радиус основания которого равен 1.</a:t>
            </a:r>
          </a:p>
        </p:txBody>
      </p:sp>
      <p:pic>
        <p:nvPicPr>
          <p:cNvPr id="4" name="Рисунок 3"/>
          <p:cNvPicPr>
            <a:picLocks noChangeAspect="1"/>
          </p:cNvPicPr>
          <p:nvPr/>
        </p:nvPicPr>
        <p:blipFill>
          <a:blip r:embed="rId2"/>
          <a:stretch>
            <a:fillRect/>
          </a:stretch>
        </p:blipFill>
        <p:spPr>
          <a:xfrm>
            <a:off x="2267744" y="1700808"/>
            <a:ext cx="3904401" cy="3904401"/>
          </a:xfrm>
          <a:prstGeom prst="rect">
            <a:avLst/>
          </a:prstGeom>
        </p:spPr>
      </p:pic>
    </p:spTree>
    <p:extLst>
      <p:ext uri="{BB962C8B-B14F-4D97-AF65-F5344CB8AC3E}">
        <p14:creationId xmlns:p14="http://schemas.microsoft.com/office/powerpoint/2010/main" val="22607112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7</a:t>
            </a:r>
            <a:r>
              <a:rPr lang="en-US" dirty="0"/>
              <a:t>. </a:t>
            </a:r>
            <a:r>
              <a:rPr lang="ru-RU" dirty="0"/>
              <a:t>Найдите стороны основания правильной четырёхугольной пирамиды, описанной около конуса, радиус основания которого равен 1.</a:t>
            </a:r>
          </a:p>
        </p:txBody>
      </p:sp>
      <p:pic>
        <p:nvPicPr>
          <p:cNvPr id="4" name="Рисунок 3"/>
          <p:cNvPicPr>
            <a:picLocks noChangeAspect="1"/>
          </p:cNvPicPr>
          <p:nvPr/>
        </p:nvPicPr>
        <p:blipFill>
          <a:blip r:embed="rId2"/>
          <a:stretch>
            <a:fillRect/>
          </a:stretch>
        </p:blipFill>
        <p:spPr>
          <a:xfrm>
            <a:off x="2339752" y="1700808"/>
            <a:ext cx="3976409" cy="3976409"/>
          </a:xfrm>
          <a:prstGeom prst="rect">
            <a:avLst/>
          </a:prstGeom>
        </p:spPr>
      </p:pic>
    </p:spTree>
    <p:extLst>
      <p:ext uri="{BB962C8B-B14F-4D97-AF65-F5344CB8AC3E}">
        <p14:creationId xmlns:p14="http://schemas.microsoft.com/office/powerpoint/2010/main" val="17184218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1027"/>
          <p:cNvSpPr txBox="1">
            <a:spLocks noChangeArrowheads="1"/>
          </p:cNvSpPr>
          <p:nvPr/>
        </p:nvSpPr>
        <p:spPr bwMode="auto">
          <a:xfrm>
            <a:off x="-36512" y="523220"/>
            <a:ext cx="91805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dirty="0"/>
              <a:t>	</a:t>
            </a:r>
            <a:r>
              <a:rPr lang="ru-RU" dirty="0"/>
              <a:t>8</a:t>
            </a:r>
            <a:r>
              <a:rPr lang="en-US" dirty="0"/>
              <a:t>. </a:t>
            </a:r>
            <a:r>
              <a:rPr lang="ru-RU" dirty="0"/>
              <a:t>Найдите радиус основания конуса, вписанного в правильную четырёхугольную пирамиду, стороны основания которой равны 1.</a:t>
            </a:r>
          </a:p>
        </p:txBody>
      </p:sp>
      <p:pic>
        <p:nvPicPr>
          <p:cNvPr id="4" name="Рисунок 3"/>
          <p:cNvPicPr>
            <a:picLocks noChangeAspect="1"/>
          </p:cNvPicPr>
          <p:nvPr/>
        </p:nvPicPr>
        <p:blipFill>
          <a:blip r:embed="rId2"/>
          <a:stretch>
            <a:fillRect/>
          </a:stretch>
        </p:blipFill>
        <p:spPr>
          <a:xfrm>
            <a:off x="2339752" y="1916832"/>
            <a:ext cx="3976409" cy="3976409"/>
          </a:xfrm>
          <a:prstGeom prst="rect">
            <a:avLst/>
          </a:prstGeom>
        </p:spPr>
      </p:pic>
    </p:spTree>
    <p:extLst>
      <p:ext uri="{BB962C8B-B14F-4D97-AF65-F5344CB8AC3E}">
        <p14:creationId xmlns:p14="http://schemas.microsoft.com/office/powerpoint/2010/main" val="277203701"/>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3725</TotalTime>
  <Words>5978</Words>
  <Application>Microsoft Office PowerPoint</Application>
  <PresentationFormat>Экран (4:3)</PresentationFormat>
  <Paragraphs>467</Paragraphs>
  <Slides>146</Slides>
  <Notes>58</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2</vt:i4>
      </vt:variant>
      <vt:variant>
        <vt:lpstr>Заголовки слайдов</vt:lpstr>
      </vt:variant>
      <vt:variant>
        <vt:i4>146</vt:i4>
      </vt:variant>
    </vt:vector>
  </HeadingPairs>
  <TitlesOfParts>
    <vt:vector size="153" baseType="lpstr">
      <vt:lpstr>Arial</vt:lpstr>
      <vt:lpstr>Arial Black</vt:lpstr>
      <vt:lpstr>Cambria Math</vt:lpstr>
      <vt:lpstr>Times New Roman</vt:lpstr>
      <vt:lpstr>Оформление по умолчанию</vt:lpstr>
      <vt:lpstr>Точечный рисунок</vt:lpstr>
      <vt:lpstr>Equation</vt:lpstr>
      <vt:lpstr>Вписанные и описанные фигуры в пространстве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Описанная окружность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Изображение круглых тел</vt:lpstr>
      <vt:lpstr>Эллипс</vt:lpstr>
      <vt:lpstr>Презентация PowerPoint</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Цилиндр, вписанный в призму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Цилиндр, описанный около призмы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Сфера, вписанная в цилиндр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Сфера, описанная около цилиндра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Неправильное изображение сферы, вписанной в куб</vt:lpstr>
      <vt:lpstr>Презентация PowerPoint</vt:lpstr>
      <vt:lpstr>Сфера, вписанная в призму</vt:lpstr>
      <vt:lpstr>Упражнения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Конус, вписанный в пирамиду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Конус, описанный около пирамиды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Сфера, вписанная в конус</vt:lpstr>
      <vt:lpstr>Презентация PowerPoint</vt:lpstr>
      <vt:lpstr>Презентация PowerPoint</vt:lpstr>
      <vt:lpstr>Презентация PowerPoint</vt:lpstr>
      <vt:lpstr>Презентация PowerPoint</vt:lpstr>
      <vt:lpstr>Сфера, описанная около конуса</vt:lpstr>
      <vt:lpstr>Презентация PowerPoint</vt:lpstr>
      <vt:lpstr>Презентация PowerPoint</vt:lpstr>
      <vt:lpstr>Презентация PowerPoint</vt:lpstr>
      <vt:lpstr>Презентация PowerPoint</vt:lpstr>
      <vt:lpstr>Сфера, вписанная в пирамиду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Сфера, описанная около пирамиды</vt:lpstr>
      <vt:lpstr>Презентация PowerPoint</vt:lpstr>
      <vt:lpstr>Презентация PowerPoint</vt:lpstr>
      <vt:lpstr>Презентация PowerPoint</vt:lpstr>
      <vt:lpstr>Презентация PowerPoint</vt:lpstr>
      <vt:lpstr>Презентация PowerPoint</vt:lpstr>
      <vt:lpstr>На рисунках изображены сферы, описанные около октаэдра, икосаэдра и додекаэдра</vt:lpstr>
      <vt:lpstr>Упражнения</vt:lpstr>
      <vt:lpstr>Презентация PowerPoint</vt:lpstr>
      <vt:lpstr>Презентация PowerPoint</vt:lpstr>
      <vt:lpstr>На рисунках изображены сферы, вписанные  в октаэдр, икосаэдр и додекаэдр</vt:lpstr>
      <vt:lpstr>Упражнения</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Сфера, вписанная в куб</dc:title>
  <dc:creator>*</dc:creator>
  <cp:lastModifiedBy>Смирнов Владимир Алексеевич</cp:lastModifiedBy>
  <cp:revision>311</cp:revision>
  <dcterms:created xsi:type="dcterms:W3CDTF">2006-06-14T12:10:42Z</dcterms:created>
  <dcterms:modified xsi:type="dcterms:W3CDTF">2021-01-12T14:04:15Z</dcterms:modified>
</cp:coreProperties>
</file>